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0FA24-6BEE-40EF-8F14-3FB3E5A5F186}" type="datetimeFigureOut">
              <a:rPr lang="zh-CN" altLang="en-US" smtClean="0"/>
              <a:t>2018/12/13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8EB2E-9F4A-434A-B14A-EF5B45101888}" type="slidenum">
              <a:rPr lang="zh-CN" altLang="en-US" smtClean="0"/>
              <a:t>‹#›</a:t>
            </a:fld>
            <a:endParaRPr lang="zh-CN" altLang="en-US"/>
          </a:p>
        </p:txBody>
      </p:sp>
    </p:spTree>
    <p:extLst>
      <p:ext uri="{BB962C8B-B14F-4D97-AF65-F5344CB8AC3E}">
        <p14:creationId xmlns:p14="http://schemas.microsoft.com/office/powerpoint/2010/main" val="357257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318F09-5854-43D5-BC8D-088631B89FE4}" type="slidenum">
              <a:rPr lang="zh-CN" altLang="en-US" smtClean="0"/>
              <a:t>1</a:t>
            </a:fld>
            <a:endParaRPr lang="zh-CN" altLang="en-US"/>
          </a:p>
        </p:txBody>
      </p:sp>
    </p:spTree>
    <p:extLst>
      <p:ext uri="{BB962C8B-B14F-4D97-AF65-F5344CB8AC3E}">
        <p14:creationId xmlns:p14="http://schemas.microsoft.com/office/powerpoint/2010/main" val="158123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841334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TextEdit="1"/>
          </p:cNvSpPr>
          <p:nvPr>
            <p:ph type="sldImg"/>
          </p:nvPr>
        </p:nvSpPr>
        <p:spPr>
          <a:ln>
            <a:miter/>
          </a:ln>
        </p:spPr>
      </p:sp>
      <p:sp>
        <p:nvSpPr>
          <p:cNvPr id="37890" name="文本占位符 2"/>
          <p:cNvSpPr>
            <a:spLocks noGrp="1"/>
          </p:cNvSpPr>
          <p:nvPr>
            <p:ph type="body"/>
          </p:nvPr>
        </p:nvSpPr>
        <p:spPr/>
        <p:txBody>
          <a:bodyPr wrap="square" lIns="91440" tIns="45720" rIns="91440" bIns="45720" anchor="t"/>
          <a:lstStyle/>
          <a:p>
            <a:pPr lvl="0" eaLnBrk="1" hangingPunct="1"/>
            <a:endParaRPr lang="zh-CN" altLang="en-US" dirty="0"/>
          </a:p>
        </p:txBody>
      </p:sp>
    </p:spTree>
    <p:extLst>
      <p:ext uri="{BB962C8B-B14F-4D97-AF65-F5344CB8AC3E}">
        <p14:creationId xmlns:p14="http://schemas.microsoft.com/office/powerpoint/2010/main" val="402489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TextEdit="1"/>
          </p:cNvSpPr>
          <p:nvPr>
            <p:ph type="sldImg"/>
          </p:nvPr>
        </p:nvSpPr>
        <p:spPr>
          <a:ln>
            <a:miter/>
          </a:ln>
        </p:spPr>
      </p:sp>
      <p:sp>
        <p:nvSpPr>
          <p:cNvPr id="39938" name="文本占位符 2"/>
          <p:cNvSpPr>
            <a:spLocks noGrp="1"/>
          </p:cNvSpPr>
          <p:nvPr>
            <p:ph type="body"/>
          </p:nvPr>
        </p:nvSpPr>
        <p:spPr/>
        <p:txBody>
          <a:bodyPr wrap="square" lIns="91440" tIns="45720" rIns="91440" bIns="45720" anchor="t"/>
          <a:lstStyle/>
          <a:p>
            <a:pPr lvl="0" eaLnBrk="1" hangingPunct="1"/>
            <a:endParaRPr lang="zh-CN" altLang="en-US" dirty="0"/>
          </a:p>
        </p:txBody>
      </p:sp>
    </p:spTree>
    <p:extLst>
      <p:ext uri="{BB962C8B-B14F-4D97-AF65-F5344CB8AC3E}">
        <p14:creationId xmlns:p14="http://schemas.microsoft.com/office/powerpoint/2010/main" val="151334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84</a:t>
            </a:fld>
            <a:endParaRPr lang="zh-CN" altLang="en-US"/>
          </a:p>
        </p:txBody>
      </p:sp>
    </p:spTree>
    <p:extLst>
      <p:ext uri="{BB962C8B-B14F-4D97-AF65-F5344CB8AC3E}">
        <p14:creationId xmlns:p14="http://schemas.microsoft.com/office/powerpoint/2010/main" val="285982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2</a:t>
            </a:fld>
            <a:endParaRPr lang="zh-CN" altLang="en-US"/>
          </a:p>
        </p:txBody>
      </p:sp>
    </p:spTree>
    <p:extLst>
      <p:ext uri="{BB962C8B-B14F-4D97-AF65-F5344CB8AC3E}">
        <p14:creationId xmlns:p14="http://schemas.microsoft.com/office/powerpoint/2010/main" val="129556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bwMode="auto">
          <a:noFill/>
          <a:ln>
            <a:solidFill>
              <a:srgbClr val="000000"/>
            </a:solidFill>
            <a:miter lim="800000"/>
          </a:ln>
        </p:spPr>
      </p:sp>
      <p:sp>
        <p:nvSpPr>
          <p:cNvPr id="5529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3795"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295FB368-C3E9-4B21-8E35-8D365199E105}" type="slidenum">
              <a:rPr lang="zh-CN" altLang="en-US" sz="1200">
                <a:latin typeface="+mn-lt"/>
                <a:ea typeface="+mn-ea"/>
              </a:rPr>
              <a:t>3</a:t>
            </a:fld>
            <a:endParaRPr lang="en-US" altLang="zh-CN" sz="1200">
              <a:latin typeface="+mn-lt"/>
              <a:ea typeface="+mn-ea"/>
            </a:endParaRPr>
          </a:p>
        </p:txBody>
      </p:sp>
    </p:spTree>
    <p:extLst>
      <p:ext uri="{BB962C8B-B14F-4D97-AF65-F5344CB8AC3E}">
        <p14:creationId xmlns:p14="http://schemas.microsoft.com/office/powerpoint/2010/main" val="274518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bwMode="auto">
          <a:noFill/>
          <a:ln>
            <a:solidFill>
              <a:srgbClr val="000000"/>
            </a:solidFill>
            <a:miter lim="800000"/>
          </a:ln>
        </p:spPr>
      </p:sp>
      <p:sp>
        <p:nvSpPr>
          <p:cNvPr id="5529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3795"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295FB368-C3E9-4B21-8E35-8D365199E105}" type="slidenum">
              <a:rPr lang="zh-CN" altLang="en-US" sz="1200">
                <a:latin typeface="+mn-lt"/>
                <a:ea typeface="+mn-ea"/>
              </a:rPr>
              <a:t>26</a:t>
            </a:fld>
            <a:endParaRPr lang="en-US" altLang="zh-CN" sz="1200">
              <a:latin typeface="+mn-lt"/>
              <a:ea typeface="+mn-ea"/>
            </a:endParaRPr>
          </a:p>
        </p:txBody>
      </p:sp>
    </p:spTree>
    <p:extLst>
      <p:ext uri="{BB962C8B-B14F-4D97-AF65-F5344CB8AC3E}">
        <p14:creationId xmlns:p14="http://schemas.microsoft.com/office/powerpoint/2010/main" val="20820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bwMode="auto">
          <a:noFill/>
          <a:ln>
            <a:solidFill>
              <a:srgbClr val="000000"/>
            </a:solidFill>
            <a:miter lim="800000"/>
          </a:ln>
        </p:spPr>
      </p:sp>
      <p:sp>
        <p:nvSpPr>
          <p:cNvPr id="5529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3795"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295FB368-C3E9-4B21-8E35-8D365199E105}" type="slidenum">
              <a:rPr lang="zh-CN" altLang="en-US" sz="1200">
                <a:latin typeface="+mn-lt"/>
                <a:ea typeface="+mn-ea"/>
              </a:rPr>
              <a:t>27</a:t>
            </a:fld>
            <a:endParaRPr lang="en-US" altLang="zh-CN" sz="1200">
              <a:latin typeface="+mn-lt"/>
              <a:ea typeface="+mn-ea"/>
            </a:endParaRPr>
          </a:p>
        </p:txBody>
      </p:sp>
    </p:spTree>
    <p:extLst>
      <p:ext uri="{BB962C8B-B14F-4D97-AF65-F5344CB8AC3E}">
        <p14:creationId xmlns:p14="http://schemas.microsoft.com/office/powerpoint/2010/main" val="192053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p:sp>
      <p:sp>
        <p:nvSpPr>
          <p:cNvPr id="44034" name="文本占位符 2"/>
          <p:cNvSpPr>
            <a:spLocks noGrp="1"/>
          </p:cNvSpPr>
          <p:nvPr>
            <p:ph type="body"/>
          </p:nvPr>
        </p:nvSpPr>
        <p:spPr/>
        <p:txBody>
          <a:bodyPr lIns="91440" tIns="45720" rIns="91440" bIns="45720" anchor="t"/>
          <a:lstStyle/>
          <a:p>
            <a:pPr lvl="0"/>
            <a:endParaRPr lang="zh-CN" altLang="en-US"/>
          </a:p>
        </p:txBody>
      </p:sp>
    </p:spTree>
    <p:extLst>
      <p:ext uri="{BB962C8B-B14F-4D97-AF65-F5344CB8AC3E}">
        <p14:creationId xmlns:p14="http://schemas.microsoft.com/office/powerpoint/2010/main" val="2395958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TextEdit="1"/>
          </p:cNvSpPr>
          <p:nvPr>
            <p:ph type="sldImg"/>
          </p:nvPr>
        </p:nvSpPr>
        <p:spPr>
          <a:ln>
            <a:miter/>
          </a:ln>
        </p:spPr>
      </p:sp>
      <p:sp>
        <p:nvSpPr>
          <p:cNvPr id="15362" name="文本占位符 2"/>
          <p:cNvSpPr>
            <a:spLocks noGrp="1"/>
          </p:cNvSpPr>
          <p:nvPr>
            <p:ph type="body"/>
          </p:nvPr>
        </p:nvSpPr>
        <p:spPr/>
        <p:txBody>
          <a:bodyPr vert="horz" wrap="square" lIns="91440" tIns="45720" rIns="91440" bIns="45720" anchor="t"/>
          <a:lstStyle/>
          <a:p>
            <a:pPr lvl="0" eaLnBrk="1" hangingPunct="1"/>
            <a:r>
              <a:rPr lang="en-US" altLang="zh-CN" dirty="0"/>
              <a:t>“</a:t>
            </a:r>
            <a:r>
              <a:rPr lang="zh-CN" altLang="en-US" dirty="0"/>
              <a:t>讲好中国故事</a:t>
            </a:r>
            <a:r>
              <a:rPr lang="en-US" altLang="zh-CN" dirty="0"/>
              <a:t>”</a:t>
            </a:r>
          </a:p>
        </p:txBody>
      </p:sp>
    </p:spTree>
    <p:extLst>
      <p:ext uri="{BB962C8B-B14F-4D97-AF65-F5344CB8AC3E}">
        <p14:creationId xmlns:p14="http://schemas.microsoft.com/office/powerpoint/2010/main" val="3717134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a:ln>
            <a:miter/>
          </a:ln>
        </p:spPr>
      </p:sp>
      <p:sp>
        <p:nvSpPr>
          <p:cNvPr id="17410" name="文本占位符 2"/>
          <p:cNvSpPr>
            <a:spLocks noGrp="1"/>
          </p:cNvSpPr>
          <p:nvPr>
            <p:ph type="body"/>
          </p:nvPr>
        </p:nvSpPr>
        <p:spPr/>
        <p:txBody>
          <a:bodyPr vert="horz" wrap="square" lIns="91440" tIns="45720" rIns="91440" bIns="45720" anchor="t"/>
          <a:lstStyle/>
          <a:p>
            <a:pPr lvl="0" eaLnBrk="1" hangingPunct="1"/>
            <a:r>
              <a:rPr lang="zh-CN" altLang="en-US" dirty="0"/>
              <a:t>国家关系体系包括三种：朝贡体系、殖民体系和条约体系</a:t>
            </a:r>
          </a:p>
        </p:txBody>
      </p:sp>
    </p:spTree>
    <p:extLst>
      <p:ext uri="{BB962C8B-B14F-4D97-AF65-F5344CB8AC3E}">
        <p14:creationId xmlns:p14="http://schemas.microsoft.com/office/powerpoint/2010/main" val="2079421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0406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25DAB798-75F7-4549-A63E-3DC421711983}" type="datetimeFigureOut">
              <a:rPr lang="zh-CN" altLang="en-US" smtClean="0"/>
              <a:t>2018/12/13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43CE9A-C704-4307-8DFC-D64004E4B9D6}" type="slidenum">
              <a:rPr lang="zh-CN" altLang="en-US" smtClean="0"/>
              <a:t>‹#›</a:t>
            </a:fld>
            <a:endParaRPr lang="zh-CN" altLang="en-US"/>
          </a:p>
        </p:txBody>
      </p:sp>
    </p:spTree>
    <p:extLst>
      <p:ext uri="{BB962C8B-B14F-4D97-AF65-F5344CB8AC3E}">
        <p14:creationId xmlns:p14="http://schemas.microsoft.com/office/powerpoint/2010/main" val="145850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DAB798-75F7-4549-A63E-3DC421711983}" type="datetimeFigureOut">
              <a:rPr lang="zh-CN" altLang="en-US" smtClean="0"/>
              <a:t>2018/12/13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43CE9A-C704-4307-8DFC-D64004E4B9D6}" type="slidenum">
              <a:rPr lang="zh-CN" altLang="en-US" smtClean="0"/>
              <a:t>‹#›</a:t>
            </a:fld>
            <a:endParaRPr lang="zh-CN" altLang="en-US"/>
          </a:p>
        </p:txBody>
      </p:sp>
    </p:spTree>
    <p:extLst>
      <p:ext uri="{BB962C8B-B14F-4D97-AF65-F5344CB8AC3E}">
        <p14:creationId xmlns:p14="http://schemas.microsoft.com/office/powerpoint/2010/main" val="160726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DAB798-75F7-4549-A63E-3DC421711983}" type="datetimeFigureOut">
              <a:rPr lang="zh-CN" altLang="en-US" smtClean="0"/>
              <a:t>2018/12/13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43CE9A-C704-4307-8DFC-D64004E4B9D6}" type="slidenum">
              <a:rPr lang="zh-CN" altLang="en-US" smtClean="0"/>
              <a:t>‹#›</a:t>
            </a:fld>
            <a:endParaRPr lang="zh-CN" altLang="en-US"/>
          </a:p>
        </p:txBody>
      </p:sp>
    </p:spTree>
    <p:extLst>
      <p:ext uri="{BB962C8B-B14F-4D97-AF65-F5344CB8AC3E}">
        <p14:creationId xmlns:p14="http://schemas.microsoft.com/office/powerpoint/2010/main" val="62770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DAB798-75F7-4549-A63E-3DC421711983}" type="datetimeFigureOut">
              <a:rPr lang="zh-CN" altLang="en-US" smtClean="0"/>
              <a:t>2018/12/13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43CE9A-C704-4307-8DFC-D64004E4B9D6}" type="slidenum">
              <a:rPr lang="zh-CN" altLang="en-US" smtClean="0"/>
              <a:t>‹#›</a:t>
            </a:fld>
            <a:endParaRPr lang="zh-CN" altLang="en-US"/>
          </a:p>
        </p:txBody>
      </p:sp>
    </p:spTree>
    <p:extLst>
      <p:ext uri="{BB962C8B-B14F-4D97-AF65-F5344CB8AC3E}">
        <p14:creationId xmlns:p14="http://schemas.microsoft.com/office/powerpoint/2010/main" val="45475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25DAB798-75F7-4549-A63E-3DC421711983}" type="datetimeFigureOut">
              <a:rPr lang="zh-CN" altLang="en-US" smtClean="0"/>
              <a:t>2018/12/13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43CE9A-C704-4307-8DFC-D64004E4B9D6}" type="slidenum">
              <a:rPr lang="zh-CN" altLang="en-US" smtClean="0"/>
              <a:t>‹#›</a:t>
            </a:fld>
            <a:endParaRPr lang="zh-CN" altLang="en-US"/>
          </a:p>
        </p:txBody>
      </p:sp>
    </p:spTree>
    <p:extLst>
      <p:ext uri="{BB962C8B-B14F-4D97-AF65-F5344CB8AC3E}">
        <p14:creationId xmlns:p14="http://schemas.microsoft.com/office/powerpoint/2010/main" val="407240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DAB798-75F7-4549-A63E-3DC421711983}" type="datetimeFigureOut">
              <a:rPr lang="zh-CN" altLang="en-US" smtClean="0"/>
              <a:t>2018/12/13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43CE9A-C704-4307-8DFC-D64004E4B9D6}" type="slidenum">
              <a:rPr lang="zh-CN" altLang="en-US" smtClean="0"/>
              <a:t>‹#›</a:t>
            </a:fld>
            <a:endParaRPr lang="zh-CN" altLang="en-US"/>
          </a:p>
        </p:txBody>
      </p:sp>
    </p:spTree>
    <p:extLst>
      <p:ext uri="{BB962C8B-B14F-4D97-AF65-F5344CB8AC3E}">
        <p14:creationId xmlns:p14="http://schemas.microsoft.com/office/powerpoint/2010/main" val="88882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DAB798-75F7-4549-A63E-3DC421711983}" type="datetimeFigureOut">
              <a:rPr lang="zh-CN" altLang="en-US" smtClean="0"/>
              <a:t>2018/12/13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43CE9A-C704-4307-8DFC-D64004E4B9D6}" type="slidenum">
              <a:rPr lang="zh-CN" altLang="en-US" smtClean="0"/>
              <a:t>‹#›</a:t>
            </a:fld>
            <a:endParaRPr lang="zh-CN" altLang="en-US"/>
          </a:p>
        </p:txBody>
      </p:sp>
    </p:spTree>
    <p:extLst>
      <p:ext uri="{BB962C8B-B14F-4D97-AF65-F5344CB8AC3E}">
        <p14:creationId xmlns:p14="http://schemas.microsoft.com/office/powerpoint/2010/main" val="108828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DAB798-75F7-4549-A63E-3DC421711983}" type="datetimeFigureOut">
              <a:rPr lang="zh-CN" altLang="en-US" smtClean="0"/>
              <a:t>2018/12/13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43CE9A-C704-4307-8DFC-D64004E4B9D6}" type="slidenum">
              <a:rPr lang="zh-CN" altLang="en-US" smtClean="0"/>
              <a:t>‹#›</a:t>
            </a:fld>
            <a:endParaRPr lang="zh-CN" altLang="en-US"/>
          </a:p>
        </p:txBody>
      </p:sp>
    </p:spTree>
    <p:extLst>
      <p:ext uri="{BB962C8B-B14F-4D97-AF65-F5344CB8AC3E}">
        <p14:creationId xmlns:p14="http://schemas.microsoft.com/office/powerpoint/2010/main" val="368118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DAB798-75F7-4549-A63E-3DC421711983}" type="datetimeFigureOut">
              <a:rPr lang="zh-CN" altLang="en-US" smtClean="0"/>
              <a:t>2018/12/13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43CE9A-C704-4307-8DFC-D64004E4B9D6}" type="slidenum">
              <a:rPr lang="zh-CN" altLang="en-US" smtClean="0"/>
              <a:t>‹#›</a:t>
            </a:fld>
            <a:endParaRPr lang="zh-CN" altLang="en-US"/>
          </a:p>
        </p:txBody>
      </p:sp>
    </p:spTree>
    <p:extLst>
      <p:ext uri="{BB962C8B-B14F-4D97-AF65-F5344CB8AC3E}">
        <p14:creationId xmlns:p14="http://schemas.microsoft.com/office/powerpoint/2010/main" val="2074160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25DAB798-75F7-4549-A63E-3DC421711983}" type="datetimeFigureOut">
              <a:rPr lang="zh-CN" altLang="en-US" smtClean="0"/>
              <a:t>2018/12/13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43CE9A-C704-4307-8DFC-D64004E4B9D6}" type="slidenum">
              <a:rPr lang="zh-CN" altLang="en-US" smtClean="0"/>
              <a:t>‹#›</a:t>
            </a:fld>
            <a:endParaRPr lang="zh-CN" altLang="en-US"/>
          </a:p>
        </p:txBody>
      </p:sp>
    </p:spTree>
    <p:extLst>
      <p:ext uri="{BB962C8B-B14F-4D97-AF65-F5344CB8AC3E}">
        <p14:creationId xmlns:p14="http://schemas.microsoft.com/office/powerpoint/2010/main" val="248612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25DAB798-75F7-4549-A63E-3DC421711983}" type="datetimeFigureOut">
              <a:rPr lang="zh-CN" altLang="en-US" smtClean="0"/>
              <a:t>2018/12/13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43CE9A-C704-4307-8DFC-D64004E4B9D6}" type="slidenum">
              <a:rPr lang="zh-CN" altLang="en-US" smtClean="0"/>
              <a:t>‹#›</a:t>
            </a:fld>
            <a:endParaRPr lang="zh-CN" altLang="en-US"/>
          </a:p>
        </p:txBody>
      </p:sp>
    </p:spTree>
    <p:extLst>
      <p:ext uri="{BB962C8B-B14F-4D97-AF65-F5344CB8AC3E}">
        <p14:creationId xmlns:p14="http://schemas.microsoft.com/office/powerpoint/2010/main" val="182417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AB798-75F7-4549-A63E-3DC421711983}" type="datetimeFigureOut">
              <a:rPr lang="zh-CN" altLang="en-US" smtClean="0"/>
              <a:t>2018/12/13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3CE9A-C704-4307-8DFC-D64004E4B9D6}" type="slidenum">
              <a:rPr lang="zh-CN" altLang="en-US" smtClean="0"/>
              <a:t>‹#›</a:t>
            </a:fld>
            <a:endParaRPr lang="zh-CN" altLang="en-US"/>
          </a:p>
        </p:txBody>
      </p:sp>
    </p:spTree>
    <p:extLst>
      <p:ext uri="{BB962C8B-B14F-4D97-AF65-F5344CB8AC3E}">
        <p14:creationId xmlns:p14="http://schemas.microsoft.com/office/powerpoint/2010/main" val="234442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flipH="1" flipV="1">
            <a:off x="9121758" y="4769567"/>
            <a:ext cx="1194548" cy="1900926"/>
          </a:xfrm>
          <a:prstGeom prst="rect">
            <a:avLst/>
          </a:prstGeom>
        </p:spPr>
      </p:pic>
      <p:pic>
        <p:nvPicPr>
          <p:cNvPr id="4" name="图片 3"/>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7160"/>
          <a:stretch>
            <a:fillRect/>
          </a:stretch>
        </p:blipFill>
        <p:spPr>
          <a:xfrm>
            <a:off x="1875693" y="276110"/>
            <a:ext cx="1141965" cy="1817249"/>
          </a:xfrm>
          <a:prstGeom prst="rect">
            <a:avLst/>
          </a:prstGeom>
        </p:spPr>
      </p:pic>
      <p:sp>
        <p:nvSpPr>
          <p:cNvPr id="6" name="圆角矩形 5"/>
          <p:cNvSpPr/>
          <p:nvPr/>
        </p:nvSpPr>
        <p:spPr>
          <a:xfrm>
            <a:off x="2529206" y="1374775"/>
            <a:ext cx="7787005" cy="916940"/>
          </a:xfrm>
          <a:prstGeom prst="roundRect">
            <a:avLst/>
          </a:prstGeom>
          <a:noFill/>
          <a:ln w="12700" cap="flat" cmpd="sng" algn="ctr">
            <a:noFill/>
            <a:prstDash val="solid"/>
            <a:miter lim="800000"/>
          </a:ln>
          <a:effectLst/>
        </p:spPr>
        <p:txBody>
          <a:bodyPr lIns="75408" tIns="37704" rIns="75408" bIns="37704" anchor="ctr"/>
          <a:lstStyle/>
          <a:p>
            <a:pPr>
              <a:lnSpc>
                <a:spcPct val="150000"/>
              </a:lnSpc>
            </a:pPr>
            <a:r>
              <a:rPr lang="en-US" altLang="zh-CN" sz="4060" b="1" dirty="0">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406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
            </a:r>
            <a:br>
              <a:rPr lang="zh-CN" altLang="en-US" sz="406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br>
            <a:r>
              <a:rPr lang="zh-CN" altLang="en-US" sz="36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2018年高考全国卷文综历史试题解析</a:t>
            </a:r>
            <a:r>
              <a:rPr lang="en-US" altLang="zh-CN" sz="2800" b="1" dirty="0">
                <a:latin typeface="楷体" panose="02010609060101010101" pitchFamily="49" charset="-122"/>
                <a:ea typeface="楷体" panose="02010609060101010101" pitchFamily="49" charset="-122"/>
                <a:cs typeface="楷体" panose="02010609060101010101" pitchFamily="49" charset="-122"/>
              </a:rPr>
              <a:t> </a:t>
            </a:r>
            <a:r>
              <a:rPr lang="en-US" altLang="zh-CN" sz="3325" b="1" dirty="0">
                <a:latin typeface="微软雅黑" panose="020B0503020204020204" pitchFamily="34" charset="-122"/>
                <a:ea typeface="微软雅黑" panose="020B0503020204020204" pitchFamily="34" charset="-122"/>
              </a:rPr>
              <a:t>                  </a:t>
            </a:r>
          </a:p>
        </p:txBody>
      </p:sp>
      <p:sp>
        <p:nvSpPr>
          <p:cNvPr id="7" name="文本框 3"/>
          <p:cNvSpPr txBox="1">
            <a:spLocks noChangeArrowheads="1"/>
          </p:cNvSpPr>
          <p:nvPr/>
        </p:nvSpPr>
        <p:spPr bwMode="auto">
          <a:xfrm>
            <a:off x="2953875" y="4097265"/>
            <a:ext cx="6556375" cy="473946"/>
          </a:xfrm>
          <a:prstGeom prst="rect">
            <a:avLst/>
          </a:prstGeom>
          <a:noFill/>
          <a:ln w="9525">
            <a:noFill/>
            <a:miter lim="800000"/>
          </a:ln>
        </p:spPr>
        <p:txBody>
          <a:bodyPr wrap="square" lIns="75408" tIns="37704" rIns="75408" bIns="37704">
            <a:spAutoFit/>
          </a:bodyPr>
          <a:lstStyle/>
          <a:p>
            <a:pPr algn="ctr" defTabSz="685800"/>
            <a:r>
              <a:rPr lang="zh-CN" altLang="en-US" sz="2585" b="1" dirty="0">
                <a:solidFill>
                  <a:sysClr val="windowText" lastClr="000000"/>
                </a:solidFill>
                <a:latin typeface="未署名情书" panose="02010600010101010101" charset="-122"/>
                <a:ea typeface="未署名情书" panose="02010600010101010101" charset="-122"/>
                <a:cs typeface="未署名情书" panose="02010600010101010101" charset="-122"/>
              </a:rPr>
              <a:t>衡水实验中学  刘</a:t>
            </a:r>
            <a:r>
              <a:rPr lang="zh-CN" altLang="en-US" sz="2585" b="1">
                <a:solidFill>
                  <a:sysClr val="windowText" lastClr="000000"/>
                </a:solidFill>
                <a:latin typeface="未署名情书" panose="02010600010101010101" charset="-122"/>
                <a:ea typeface="未署名情书" panose="02010600010101010101" charset="-122"/>
                <a:cs typeface="未署名情书" panose="02010600010101010101" charset="-122"/>
              </a:rPr>
              <a:t>兴</a:t>
            </a:r>
            <a:r>
              <a:rPr lang="zh-CN" altLang="en-US" sz="2585" b="1" smtClean="0">
                <a:solidFill>
                  <a:sysClr val="windowText" lastClr="000000"/>
                </a:solidFill>
                <a:latin typeface="未署名情书" panose="02010600010101010101" charset="-122"/>
                <a:ea typeface="未署名情书" panose="02010600010101010101" charset="-122"/>
                <a:cs typeface="未署名情书" panose="02010600010101010101" charset="-122"/>
              </a:rPr>
              <a:t>民</a:t>
            </a:r>
            <a:endParaRPr lang="en-US" altLang="zh-CN" sz="2400" dirty="0">
              <a:latin typeface="+mj-ea"/>
              <a:ea typeface="+mj-ea"/>
            </a:endParaRPr>
          </a:p>
        </p:txBody>
      </p:sp>
      <p:sp>
        <p:nvSpPr>
          <p:cNvPr id="25" name="圆角矩形 24"/>
          <p:cNvSpPr/>
          <p:nvPr/>
        </p:nvSpPr>
        <p:spPr>
          <a:xfrm rot="2700000">
            <a:off x="1925434" y="1870451"/>
            <a:ext cx="240173" cy="240173"/>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84406" tIns="42203" rIns="84406" bIns="42203" numCol="1" spcCol="0" rtlCol="0" fromWordArt="0" anchor="ctr" anchorCtr="0" forceAA="0" compatLnSpc="1">
            <a:noAutofit/>
          </a:bodyPr>
          <a:lstStyle/>
          <a:p>
            <a:pPr algn="ctr">
              <a:defRPr/>
            </a:pPr>
            <a:endParaRPr lang="zh-CN" altLang="en-US" sz="1660" kern="0">
              <a:solidFill>
                <a:prstClr val="white"/>
              </a:solidFill>
              <a:latin typeface="Franklin Gothic Book"/>
              <a:ea typeface="微软雅黑" panose="020B0503020204020204" pitchFamily="34" charset="-122"/>
            </a:endParaRPr>
          </a:p>
        </p:txBody>
      </p:sp>
      <p:sp>
        <p:nvSpPr>
          <p:cNvPr id="28" name="圆角矩形 27"/>
          <p:cNvSpPr/>
          <p:nvPr/>
        </p:nvSpPr>
        <p:spPr>
          <a:xfrm rot="2700000">
            <a:off x="9559992" y="5128060"/>
            <a:ext cx="240173" cy="240173"/>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84406" tIns="42203" rIns="84406" bIns="42203" numCol="1" spcCol="0" rtlCol="0" fromWordArt="0" anchor="ctr" anchorCtr="0" forceAA="0" compatLnSpc="1">
            <a:noAutofit/>
          </a:bodyPr>
          <a:lstStyle/>
          <a:p>
            <a:pPr algn="ctr">
              <a:defRPr/>
            </a:pPr>
            <a:endParaRPr lang="zh-CN" altLang="en-US" sz="1660" kern="0">
              <a:solidFill>
                <a:prstClr val="white"/>
              </a:solidFill>
              <a:latin typeface="Franklin Gothic Book"/>
              <a:ea typeface="微软雅黑" panose="020B0503020204020204" pitchFamily="34" charset="-122"/>
            </a:endParaRPr>
          </a:p>
        </p:txBody>
      </p:sp>
      <p:sp>
        <p:nvSpPr>
          <p:cNvPr id="29" name="圆角矩形 28"/>
          <p:cNvSpPr/>
          <p:nvPr/>
        </p:nvSpPr>
        <p:spPr>
          <a:xfrm rot="2700000">
            <a:off x="9699204" y="4327727"/>
            <a:ext cx="240173" cy="240173"/>
          </a:xfrm>
          <a:prstGeom prst="roundRect">
            <a:avLst/>
          </a:prstGeom>
          <a:gradFill rotWithShape="1">
            <a:gsLst>
              <a:gs pos="0">
                <a:srgbClr val="015A74">
                  <a:shade val="51000"/>
                  <a:satMod val="130000"/>
                </a:srgbClr>
              </a:gs>
              <a:gs pos="80000">
                <a:srgbClr val="015A74">
                  <a:shade val="93000"/>
                  <a:satMod val="130000"/>
                </a:srgbClr>
              </a:gs>
              <a:gs pos="100000">
                <a:srgbClr val="015A74">
                  <a:shade val="94000"/>
                  <a:satMod val="135000"/>
                </a:srgbClr>
              </a:gs>
            </a:gsLst>
            <a:lin ang="16200000" scaled="0"/>
          </a:gradFill>
          <a:ln w="9525" cap="flat" cmpd="sng" algn="ctr">
            <a:solidFill>
              <a:srgbClr val="015A7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84406" tIns="42203" rIns="84406" bIns="42203" numCol="1" spcCol="0" rtlCol="0" fromWordArt="0" anchor="ctr" anchorCtr="0" forceAA="0" compatLnSpc="1">
            <a:noAutofit/>
          </a:bodyPr>
          <a:lstStyle/>
          <a:p>
            <a:pPr algn="ctr">
              <a:defRPr/>
            </a:pPr>
            <a:endParaRPr lang="zh-CN" altLang="en-US" sz="1660" kern="0">
              <a:solidFill>
                <a:prstClr val="white"/>
              </a:solidFill>
              <a:latin typeface="Franklin Gothic Book"/>
              <a:ea typeface="微软雅黑" panose="020B0503020204020204" pitchFamily="34" charset="-122"/>
            </a:endParaRPr>
          </a:p>
        </p:txBody>
      </p:sp>
      <p:sp>
        <p:nvSpPr>
          <p:cNvPr id="9" name="圆角矩形 8"/>
          <p:cNvSpPr/>
          <p:nvPr/>
        </p:nvSpPr>
        <p:spPr>
          <a:xfrm rot="2700000">
            <a:off x="2533819" y="833576"/>
            <a:ext cx="240173" cy="240173"/>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84406" tIns="42203" rIns="84406" bIns="42203" numCol="1" spcCol="0" rtlCol="0" fromWordArt="0" anchor="ctr" anchorCtr="0" forceAA="0" compatLnSpc="1">
            <a:noAutofit/>
          </a:bodyPr>
          <a:lstStyle/>
          <a:p>
            <a:pPr algn="ctr">
              <a:defRPr/>
            </a:pPr>
            <a:endParaRPr lang="zh-CN" altLang="en-US" sz="1660" kern="0">
              <a:solidFill>
                <a:prstClr val="white"/>
              </a:solidFill>
              <a:latin typeface="Franklin Gothic Book"/>
              <a:ea typeface="微软雅黑" panose="020B0503020204020204" pitchFamily="34" charset="-122"/>
            </a:endParaRPr>
          </a:p>
        </p:txBody>
      </p:sp>
      <p:sp>
        <p:nvSpPr>
          <p:cNvPr id="10" name="圆角矩形 9"/>
          <p:cNvSpPr/>
          <p:nvPr/>
        </p:nvSpPr>
        <p:spPr>
          <a:xfrm rot="2700000">
            <a:off x="9102152" y="6097452"/>
            <a:ext cx="240173" cy="240173"/>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84406" tIns="42203" rIns="84406" bIns="42203" numCol="1" spcCol="0" rtlCol="0" fromWordArt="0" anchor="ctr" anchorCtr="0" forceAA="0" compatLnSpc="1">
            <a:noAutofit/>
          </a:bodyPr>
          <a:lstStyle/>
          <a:p>
            <a:pPr algn="ctr">
              <a:defRPr/>
            </a:pPr>
            <a:endParaRPr lang="zh-CN" altLang="en-US" sz="1660" kern="0">
              <a:solidFill>
                <a:prstClr val="white"/>
              </a:solidFill>
              <a:latin typeface="Franklin Gothic Book"/>
              <a:ea typeface="微软雅黑" panose="020B0503020204020204" pitchFamily="34" charset="-122"/>
            </a:endParaRPr>
          </a:p>
        </p:txBody>
      </p:sp>
      <p:sp>
        <p:nvSpPr>
          <p:cNvPr id="2" name="文本框 3080"/>
          <p:cNvSpPr txBox="1"/>
          <p:nvPr/>
        </p:nvSpPr>
        <p:spPr>
          <a:xfrm>
            <a:off x="7445913" y="38427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200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61186" y="830580"/>
            <a:ext cx="8470265" cy="3144520"/>
          </a:xfrm>
        </p:spPr>
        <p:txBody>
          <a:bodyPr>
            <a:normAutofit fontScale="90000" lnSpcReduction="20000"/>
          </a:bodyPr>
          <a:lstStyle/>
          <a:p>
            <a:pPr>
              <a:lnSpc>
                <a:spcPct val="150000"/>
              </a:lnSpc>
            </a:pPr>
            <a:r>
              <a:rPr lang="en-US" altLang="zh-CN" sz="2000" b="1">
                <a:solidFill>
                  <a:srgbClr val="FF0000"/>
                </a:solidFill>
                <a:latin typeface="黑体" panose="02010609060101010101" pitchFamily="49" charset="-122"/>
                <a:ea typeface="黑体" panose="02010609060101010101" pitchFamily="49" charset="-122"/>
              </a:rPr>
              <a:t>2</a:t>
            </a:r>
            <a:r>
              <a:rPr lang="zh-CN" altLang="en-US" sz="2000" b="1">
                <a:solidFill>
                  <a:srgbClr val="FF0000"/>
                </a:solidFill>
                <a:latin typeface="黑体" panose="02010609060101010101" pitchFamily="49" charset="-122"/>
                <a:ea typeface="黑体" panose="02010609060101010101" pitchFamily="49" charset="-122"/>
              </a:rPr>
              <a:t>、引导学生理解和认同依法治国、乡村振兴、构建人类命运共同体、科教兴国等党和国家的大政方针。</a:t>
            </a:r>
            <a:endParaRPr lang="zh-CN" altLang="en-US" sz="2585">
              <a:solidFill>
                <a:srgbClr val="FF0000"/>
              </a:solidFill>
            </a:endParaRPr>
          </a:p>
          <a:p>
            <a:r>
              <a:rPr lang="zh-CN" altLang="en-US" sz="2215">
                <a:solidFill>
                  <a:srgbClr val="1B24D3"/>
                </a:solidFill>
                <a:latin typeface="楷体" panose="02010609060101010101" pitchFamily="49" charset="-122"/>
                <a:ea typeface="楷体" panose="02010609060101010101" pitchFamily="49" charset="-122"/>
                <a:cs typeface="楷体" panose="02010609060101010101" pitchFamily="49" charset="-122"/>
              </a:rPr>
              <a:t>（2018年全国III卷，30）</a:t>
            </a:r>
            <a:r>
              <a:rPr lang="zh-CN" altLang="en-US" sz="2215">
                <a:latin typeface="楷体" panose="02010609060101010101" pitchFamily="49" charset="-122"/>
                <a:ea typeface="楷体" panose="02010609060101010101" pitchFamily="49" charset="-122"/>
                <a:cs typeface="楷体" panose="02010609060101010101" pitchFamily="49" charset="-122"/>
              </a:rPr>
              <a:t>1956年，刘少奇在中共八大政治报告中指出：“我们目前在国家工作中的迫切任务之一，是着手系统地制定比较完备的法律，健全我们国家的法制。”这反映了当时</a:t>
            </a:r>
          </a:p>
          <a:p>
            <a:pPr marL="0" indent="0">
              <a:buNone/>
            </a:pPr>
            <a:r>
              <a:rPr lang="zh-CN" altLang="en-US" sz="2215">
                <a:latin typeface="楷体" panose="02010609060101010101" pitchFamily="49" charset="-122"/>
                <a:ea typeface="楷体" panose="02010609060101010101" pitchFamily="49" charset="-122"/>
                <a:cs typeface="楷体" panose="02010609060101010101" pitchFamily="49" charset="-122"/>
              </a:rPr>
              <a:t>   A．法制建设开始迈向制度化</a:t>
            </a:r>
          </a:p>
          <a:p>
            <a:pPr marL="0" indent="0">
              <a:buNone/>
            </a:pPr>
            <a:r>
              <a:rPr lang="zh-CN" altLang="en-US" sz="2215">
                <a:latin typeface="楷体" panose="02010609060101010101" pitchFamily="49" charset="-122"/>
                <a:ea typeface="楷体" panose="02010609060101010101" pitchFamily="49" charset="-122"/>
                <a:cs typeface="楷体" panose="02010609060101010101" pitchFamily="49" charset="-122"/>
              </a:rPr>
              <a:t>   B．法制工作围绕组建新政权展开</a:t>
            </a:r>
          </a:p>
          <a:p>
            <a:pPr marL="0" indent="0">
              <a:buNone/>
            </a:pPr>
            <a:r>
              <a:rPr lang="zh-CN" altLang="en-US" sz="2215">
                <a:latin typeface="楷体" panose="02010609060101010101" pitchFamily="49" charset="-122"/>
                <a:ea typeface="楷体" panose="02010609060101010101" pitchFamily="49" charset="-122"/>
                <a:cs typeface="楷体" panose="02010609060101010101" pitchFamily="49" charset="-122"/>
              </a:rPr>
              <a:t>   C．法制建设与国内主要矛盾的变化密切相关</a:t>
            </a:r>
          </a:p>
          <a:p>
            <a:pPr marL="0" indent="0">
              <a:buNone/>
            </a:pPr>
            <a:r>
              <a:rPr lang="zh-CN" altLang="en-US" sz="2215">
                <a:latin typeface="楷体" panose="02010609060101010101" pitchFamily="49" charset="-122"/>
                <a:ea typeface="楷体" panose="02010609060101010101" pitchFamily="49" charset="-122"/>
                <a:cs typeface="楷体" panose="02010609060101010101" pitchFamily="49" charset="-122"/>
              </a:rPr>
              <a:t>   D．政治体制改革推动了依法治国的全面实行</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 name="文本框 3"/>
          <p:cNvSpPr txBox="1"/>
          <p:nvPr/>
        </p:nvSpPr>
        <p:spPr>
          <a:xfrm>
            <a:off x="7889240" y="2599690"/>
            <a:ext cx="1612900" cy="521970"/>
          </a:xfrm>
          <a:prstGeom prst="rect">
            <a:avLst/>
          </a:prstGeom>
          <a:noFill/>
        </p:spPr>
        <p:txBody>
          <a:bodyPr wrap="none" rtlCol="0" anchor="t">
            <a:spAutoFit/>
          </a:bodyPr>
          <a:lstStyle/>
          <a:p>
            <a:r>
              <a:rPr lang="zh-CN" altLang="en-US" sz="2800" b="1">
                <a:solidFill>
                  <a:schemeClr val="accent1"/>
                </a:solidFill>
                <a:latin typeface="黑体" panose="02010609060101010101" pitchFamily="49" charset="-122"/>
                <a:ea typeface="黑体" panose="02010609060101010101" pitchFamily="49" charset="-122"/>
                <a:sym typeface="+mn-ea"/>
              </a:rPr>
              <a:t>依法治国</a:t>
            </a:r>
            <a:endParaRPr lang="zh-CN" altLang="en-US" sz="2800" b="1" dirty="0">
              <a:solidFill>
                <a:schemeClr val="accent1"/>
              </a:solidFill>
              <a:latin typeface="黑体" panose="02010609060101010101" pitchFamily="49" charset="-122"/>
              <a:ea typeface="黑体" panose="02010609060101010101" pitchFamily="49" charset="-122"/>
              <a:sym typeface="+mn-ea"/>
            </a:endParaRPr>
          </a:p>
        </p:txBody>
      </p:sp>
      <p:sp>
        <p:nvSpPr>
          <p:cNvPr id="100" name="文本框 99"/>
          <p:cNvSpPr txBox="1"/>
          <p:nvPr/>
        </p:nvSpPr>
        <p:spPr>
          <a:xfrm>
            <a:off x="2092326" y="3765550"/>
            <a:ext cx="8002905" cy="398780"/>
          </a:xfrm>
          <a:prstGeom prst="rect">
            <a:avLst/>
          </a:prstGeom>
          <a:noFill/>
          <a:ln w="9525">
            <a:noFill/>
          </a:ln>
        </p:spPr>
        <p:txBody>
          <a:bodyPr wrap="square">
            <a:spAutoFit/>
          </a:bodyPr>
          <a:lstStyle/>
          <a:p>
            <a:r>
              <a:rPr lang="zh-CN" altLang="en-US" sz="2000">
                <a:solidFill>
                  <a:srgbClr val="0000FF"/>
                </a:solidFill>
                <a:latin typeface="楷体" panose="02010609060101010101" pitchFamily="49" charset="-122"/>
                <a:ea typeface="楷体" panose="02010609060101010101" pitchFamily="49" charset="-122"/>
                <a:cs typeface="楷体" panose="02010609060101010101" pitchFamily="49" charset="-122"/>
              </a:rPr>
              <a:t>（</a:t>
            </a:r>
            <a:r>
              <a:rPr lang="en-US" altLang="zh-CN" sz="2000">
                <a:solidFill>
                  <a:srgbClr val="0000FF"/>
                </a:solidFill>
                <a:latin typeface="楷体" panose="02010609060101010101" pitchFamily="49" charset="-122"/>
                <a:ea typeface="楷体" panose="02010609060101010101" pitchFamily="49" charset="-122"/>
                <a:cs typeface="楷体" panose="02010609060101010101" pitchFamily="49" charset="-122"/>
              </a:rPr>
              <a:t>2018</a:t>
            </a:r>
            <a:r>
              <a:rPr lang="zh-CN" altLang="en-US" sz="2000">
                <a:solidFill>
                  <a:srgbClr val="0000FF"/>
                </a:solidFill>
                <a:latin typeface="楷体" panose="02010609060101010101" pitchFamily="49" charset="-122"/>
                <a:ea typeface="楷体" panose="02010609060101010101" pitchFamily="49" charset="-122"/>
                <a:cs typeface="楷体" panose="02010609060101010101" pitchFamily="49" charset="-122"/>
              </a:rPr>
              <a:t>年全国</a:t>
            </a:r>
            <a:r>
              <a:rPr lang="en-US" altLang="zh-CN" sz="2000">
                <a:solidFill>
                  <a:srgbClr val="0000FF"/>
                </a:solidFill>
                <a:latin typeface="楷体" panose="02010609060101010101" pitchFamily="49" charset="-122"/>
                <a:ea typeface="楷体" panose="02010609060101010101" pitchFamily="49" charset="-122"/>
                <a:cs typeface="楷体" panose="02010609060101010101" pitchFamily="49" charset="-122"/>
              </a:rPr>
              <a:t>III</a:t>
            </a:r>
            <a:r>
              <a:rPr lang="zh-CN" altLang="en-US" sz="2000">
                <a:solidFill>
                  <a:srgbClr val="0000FF"/>
                </a:solidFill>
                <a:latin typeface="楷体" panose="02010609060101010101" pitchFamily="49" charset="-122"/>
                <a:ea typeface="楷体" panose="02010609060101010101" pitchFamily="49" charset="-122"/>
                <a:cs typeface="楷体" panose="02010609060101010101" pitchFamily="49" charset="-122"/>
              </a:rPr>
              <a:t>卷，</a:t>
            </a:r>
            <a:r>
              <a:rPr lang="en-US" altLang="zh-CN" sz="2000">
                <a:solidFill>
                  <a:srgbClr val="0000FF"/>
                </a:solidFill>
                <a:latin typeface="楷体" panose="02010609060101010101" pitchFamily="49" charset="-122"/>
                <a:ea typeface="楷体" panose="02010609060101010101" pitchFamily="49" charset="-122"/>
                <a:cs typeface="楷体" panose="02010609060101010101" pitchFamily="49" charset="-122"/>
              </a:rPr>
              <a:t>31</a:t>
            </a:r>
            <a:r>
              <a:rPr lang="zh-CN" altLang="en-US" sz="2000">
                <a:solidFill>
                  <a:srgbClr val="0000FF"/>
                </a:solidFill>
                <a:latin typeface="楷体" panose="02010609060101010101" pitchFamily="49" charset="-122"/>
                <a:ea typeface="楷体" panose="02010609060101010101" pitchFamily="49" charset="-122"/>
                <a:cs typeface="楷体" panose="02010609060101010101" pitchFamily="49" charset="-122"/>
              </a:rPr>
              <a:t>）</a:t>
            </a:r>
            <a:r>
              <a:rPr lang="zh-CN" altLang="en-US" sz="2000">
                <a:solidFill>
                  <a:srgbClr val="333333"/>
                </a:solidFill>
                <a:latin typeface="楷体" panose="02010609060101010101" pitchFamily="49" charset="-122"/>
                <a:ea typeface="楷体" panose="02010609060101010101" pitchFamily="49" charset="-122"/>
                <a:cs typeface="楷体" panose="02010609060101010101" pitchFamily="49" charset="-122"/>
              </a:rPr>
              <a:t>表</a:t>
            </a:r>
            <a:r>
              <a:rPr lang="en-US" altLang="zh-CN" sz="2000">
                <a:solidFill>
                  <a:srgbClr val="333333"/>
                </a:solidFill>
                <a:latin typeface="楷体" panose="02010609060101010101" pitchFamily="49" charset="-122"/>
                <a:ea typeface="楷体" panose="02010609060101010101" pitchFamily="49" charset="-122"/>
                <a:cs typeface="楷体" panose="02010609060101010101" pitchFamily="49" charset="-122"/>
              </a:rPr>
              <a:t>2 </a:t>
            </a:r>
            <a:r>
              <a:rPr lang="zh-CN" altLang="en-US" sz="2000">
                <a:solidFill>
                  <a:srgbClr val="333333"/>
                </a:solidFill>
                <a:latin typeface="楷体" panose="02010609060101010101" pitchFamily="49" charset="-122"/>
                <a:ea typeface="楷体" panose="02010609060101010101" pitchFamily="49" charset="-122"/>
                <a:cs typeface="楷体" panose="02010609060101010101" pitchFamily="49" charset="-122"/>
              </a:rPr>
              <a:t>中国乡镇企业行业分布表（单位：万个）</a:t>
            </a:r>
          </a:p>
        </p:txBody>
      </p:sp>
      <p:graphicFrame>
        <p:nvGraphicFramePr>
          <p:cNvPr id="5" name="表格 4"/>
          <p:cNvGraphicFramePr/>
          <p:nvPr/>
        </p:nvGraphicFramePr>
        <p:xfrm>
          <a:off x="2324979" y="4164037"/>
          <a:ext cx="6880860" cy="845820"/>
        </p:xfrm>
        <a:graphic>
          <a:graphicData uri="http://schemas.openxmlformats.org/drawingml/2006/table">
            <a:tbl>
              <a:tblPr firstRow="1" bandRow="1">
                <a:tableStyleId>{5940675A-B579-460E-94D1-54222C63F5DA}</a:tableStyleId>
              </a:tblPr>
              <a:tblGrid>
                <a:gridCol w="932180">
                  <a:extLst>
                    <a:ext uri="{9D8B030D-6E8A-4147-A177-3AD203B41FA5}">
                      <a16:colId xmlns:a16="http://schemas.microsoft.com/office/drawing/2014/main" val="20000"/>
                    </a:ext>
                  </a:extLst>
                </a:gridCol>
                <a:gridCol w="956310">
                  <a:extLst>
                    <a:ext uri="{9D8B030D-6E8A-4147-A177-3AD203B41FA5}">
                      <a16:colId xmlns:a16="http://schemas.microsoft.com/office/drawing/2014/main" val="20001"/>
                    </a:ext>
                  </a:extLst>
                </a:gridCol>
                <a:gridCol w="945515">
                  <a:extLst>
                    <a:ext uri="{9D8B030D-6E8A-4147-A177-3AD203B41FA5}">
                      <a16:colId xmlns:a16="http://schemas.microsoft.com/office/drawing/2014/main" val="20002"/>
                    </a:ext>
                  </a:extLst>
                </a:gridCol>
                <a:gridCol w="906145">
                  <a:extLst>
                    <a:ext uri="{9D8B030D-6E8A-4147-A177-3AD203B41FA5}">
                      <a16:colId xmlns:a16="http://schemas.microsoft.com/office/drawing/2014/main" val="20003"/>
                    </a:ext>
                  </a:extLst>
                </a:gridCol>
                <a:gridCol w="1369060">
                  <a:extLst>
                    <a:ext uri="{9D8B030D-6E8A-4147-A177-3AD203B41FA5}">
                      <a16:colId xmlns:a16="http://schemas.microsoft.com/office/drawing/2014/main" val="20004"/>
                    </a:ext>
                  </a:extLst>
                </a:gridCol>
                <a:gridCol w="1771650">
                  <a:extLst>
                    <a:ext uri="{9D8B030D-6E8A-4147-A177-3AD203B41FA5}">
                      <a16:colId xmlns:a16="http://schemas.microsoft.com/office/drawing/2014/main" val="20005"/>
                    </a:ext>
                  </a:extLst>
                </a:gridCol>
              </a:tblGrid>
              <a:tr h="281940">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年份</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农业</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工业</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建筑业</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交通运输业</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商、饮、服务业</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81940">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1982</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29.28</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74.92</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5.38</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9.58</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17.01</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81940">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1988</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23.28</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773.52</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95.58</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372.55</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45" b="0">
                          <a:solidFill>
                            <a:srgbClr val="333333"/>
                          </a:solidFill>
                          <a:latin typeface="楷体" panose="02010609060101010101" pitchFamily="49" charset="-122"/>
                          <a:ea typeface="楷体" panose="02010609060101010101" pitchFamily="49" charset="-122"/>
                          <a:cs typeface="宋体" panose="02010600030101010101" pitchFamily="2" charset="-122"/>
                        </a:rPr>
                        <a:t>623.23</a:t>
                      </a:r>
                      <a:endParaRPr lang="en-US" altLang="en-US" sz="1845" b="0">
                        <a:solidFill>
                          <a:srgbClr val="333333"/>
                        </a:solidFill>
                        <a:latin typeface="楷体" panose="02010609060101010101" pitchFamily="49" charset="-122"/>
                        <a:ea typeface="楷体" panose="02010609060101010101" pitchFamily="49" charset="-122"/>
                        <a:cs typeface="宋体" panose="02010600030101010101" pitchFamily="2"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
        <p:nvSpPr>
          <p:cNvPr id="6" name="文本框 5"/>
          <p:cNvSpPr txBox="1"/>
          <p:nvPr/>
        </p:nvSpPr>
        <p:spPr>
          <a:xfrm>
            <a:off x="2092326" y="5010151"/>
            <a:ext cx="7944485" cy="1630045"/>
          </a:xfrm>
          <a:prstGeom prst="rect">
            <a:avLst/>
          </a:prstGeom>
          <a:noFill/>
          <a:ln w="9525">
            <a:noFill/>
          </a:ln>
        </p:spPr>
        <p:txBody>
          <a:bodyPr wrap="square">
            <a:spAutoFit/>
          </a:bodyPr>
          <a:lstStyle/>
          <a:p>
            <a:pPr indent="287020"/>
            <a:r>
              <a:rPr lang="zh-CN" altLang="en-US" sz="2000">
                <a:solidFill>
                  <a:srgbClr val="333333"/>
                </a:solidFill>
                <a:latin typeface="楷体" panose="02010609060101010101" pitchFamily="49" charset="-122"/>
                <a:ea typeface="楷体" panose="02010609060101010101" pitchFamily="49" charset="-122"/>
                <a:cs typeface="楷体" panose="02010609060101010101" pitchFamily="49" charset="-122"/>
              </a:rPr>
              <a:t>表</a:t>
            </a:r>
            <a:r>
              <a:rPr lang="en-US" altLang="zh-CN" sz="2000">
                <a:solidFill>
                  <a:srgbClr val="333333"/>
                </a:solidFill>
                <a:latin typeface="楷体" panose="02010609060101010101" pitchFamily="49" charset="-122"/>
                <a:ea typeface="楷体" panose="02010609060101010101" pitchFamily="49" charset="-122"/>
                <a:cs typeface="楷体" panose="02010609060101010101" pitchFamily="49" charset="-122"/>
              </a:rPr>
              <a:t>2</a:t>
            </a:r>
            <a:r>
              <a:rPr lang="zh-CN" altLang="en-US" sz="2000">
                <a:solidFill>
                  <a:srgbClr val="333333"/>
                </a:solidFill>
                <a:latin typeface="楷体" panose="02010609060101010101" pitchFamily="49" charset="-122"/>
                <a:ea typeface="楷体" panose="02010609060101010101" pitchFamily="49" charset="-122"/>
                <a:cs typeface="楷体" panose="02010609060101010101" pitchFamily="49" charset="-122"/>
              </a:rPr>
              <a:t>中的数据变化说明，这一时期我国</a:t>
            </a:r>
          </a:p>
          <a:p>
            <a:pPr indent="287020"/>
            <a:r>
              <a:rPr lang="en-US" altLang="zh-CN" sz="2000">
                <a:solidFill>
                  <a:srgbClr val="333333"/>
                </a:solidFill>
                <a:latin typeface="楷体" panose="02010609060101010101" pitchFamily="49" charset="-122"/>
                <a:ea typeface="楷体" panose="02010609060101010101" pitchFamily="49" charset="-122"/>
                <a:cs typeface="楷体" panose="02010609060101010101" pitchFamily="49" charset="-122"/>
              </a:rPr>
              <a:t>A</a:t>
            </a:r>
            <a:r>
              <a:rPr lang="zh-CN" altLang="en-US" sz="2000">
                <a:solidFill>
                  <a:srgbClr val="333333"/>
                </a:solidFill>
                <a:latin typeface="楷体" panose="02010609060101010101" pitchFamily="49" charset="-122"/>
                <a:ea typeface="楷体" panose="02010609060101010101" pitchFamily="49" charset="-122"/>
                <a:cs typeface="楷体" panose="02010609060101010101" pitchFamily="49" charset="-122"/>
              </a:rPr>
              <a:t>．农村剩余劳动力大量转移    </a:t>
            </a:r>
            <a:r>
              <a:rPr lang="en-US" sz="2000">
                <a:solidFill>
                  <a:srgbClr val="333333"/>
                </a:solidFill>
                <a:latin typeface="楷体" panose="02010609060101010101" pitchFamily="49" charset="-122"/>
                <a:ea typeface="楷体" panose="02010609060101010101" pitchFamily="49" charset="-122"/>
                <a:cs typeface="楷体" panose="02010609060101010101" pitchFamily="49" charset="-122"/>
              </a:rPr>
              <a:t>       </a:t>
            </a:r>
          </a:p>
          <a:p>
            <a:pPr indent="287020"/>
            <a:r>
              <a:rPr lang="en-US" altLang="zh-CN" sz="2000">
                <a:solidFill>
                  <a:srgbClr val="333333"/>
                </a:solidFill>
                <a:latin typeface="楷体" panose="02010609060101010101" pitchFamily="49" charset="-122"/>
                <a:ea typeface="楷体" panose="02010609060101010101" pitchFamily="49" charset="-122"/>
                <a:cs typeface="楷体" panose="02010609060101010101" pitchFamily="49" charset="-122"/>
              </a:rPr>
              <a:t>B</a:t>
            </a:r>
            <a:r>
              <a:rPr lang="zh-CN" altLang="en-US" sz="2000">
                <a:solidFill>
                  <a:srgbClr val="333333"/>
                </a:solidFill>
                <a:latin typeface="楷体" panose="02010609060101010101" pitchFamily="49" charset="-122"/>
                <a:ea typeface="楷体" panose="02010609060101010101" pitchFamily="49" charset="-122"/>
                <a:cs typeface="楷体" panose="02010609060101010101" pitchFamily="49" charset="-122"/>
              </a:rPr>
              <a:t>．城乡一体化逐步实现</a:t>
            </a:r>
          </a:p>
          <a:p>
            <a:pPr indent="287020"/>
            <a:r>
              <a:rPr lang="en-US" altLang="zh-CN" sz="2000">
                <a:solidFill>
                  <a:srgbClr val="333333"/>
                </a:solidFill>
                <a:latin typeface="楷体" panose="02010609060101010101" pitchFamily="49" charset="-122"/>
                <a:ea typeface="楷体" panose="02010609060101010101" pitchFamily="49" charset="-122"/>
                <a:cs typeface="楷体" panose="02010609060101010101" pitchFamily="49" charset="-122"/>
              </a:rPr>
              <a:t>C</a:t>
            </a:r>
            <a:r>
              <a:rPr lang="zh-CN" altLang="en-US" sz="2000">
                <a:solidFill>
                  <a:srgbClr val="333333"/>
                </a:solidFill>
                <a:latin typeface="楷体" panose="02010609060101010101" pitchFamily="49" charset="-122"/>
                <a:ea typeface="楷体" panose="02010609060101010101" pitchFamily="49" charset="-122"/>
                <a:cs typeface="楷体" panose="02010609060101010101" pitchFamily="49" charset="-122"/>
              </a:rPr>
              <a:t>．社会主义市场经济体制已建立  </a:t>
            </a:r>
            <a:r>
              <a:rPr lang="en-US" sz="2000">
                <a:solidFill>
                  <a:srgbClr val="333333"/>
                </a:solidFill>
                <a:latin typeface="楷体" panose="02010609060101010101" pitchFamily="49" charset="-122"/>
                <a:ea typeface="楷体" panose="02010609060101010101" pitchFamily="49" charset="-122"/>
                <a:cs typeface="楷体" panose="02010609060101010101" pitchFamily="49" charset="-122"/>
              </a:rPr>
              <a:t>         </a:t>
            </a:r>
          </a:p>
          <a:p>
            <a:pPr indent="287020"/>
            <a:r>
              <a:rPr lang="en-US" altLang="zh-CN" sz="2000">
                <a:solidFill>
                  <a:srgbClr val="333333"/>
                </a:solidFill>
                <a:latin typeface="楷体" panose="02010609060101010101" pitchFamily="49" charset="-122"/>
                <a:ea typeface="楷体" panose="02010609060101010101" pitchFamily="49" charset="-122"/>
                <a:cs typeface="楷体" panose="02010609060101010101" pitchFamily="49" charset="-122"/>
              </a:rPr>
              <a:t>D</a:t>
            </a:r>
            <a:r>
              <a:rPr lang="zh-CN" altLang="en-US" sz="2000">
                <a:solidFill>
                  <a:srgbClr val="333333"/>
                </a:solidFill>
                <a:latin typeface="楷体" panose="02010609060101010101" pitchFamily="49" charset="-122"/>
                <a:ea typeface="楷体" panose="02010609060101010101" pitchFamily="49" charset="-122"/>
                <a:cs typeface="楷体" panose="02010609060101010101" pitchFamily="49" charset="-122"/>
              </a:rPr>
              <a:t>．工业结构趋于合理</a:t>
            </a:r>
          </a:p>
        </p:txBody>
      </p:sp>
      <p:sp>
        <p:nvSpPr>
          <p:cNvPr id="7" name="文本框 6"/>
          <p:cNvSpPr txBox="1"/>
          <p:nvPr/>
        </p:nvSpPr>
        <p:spPr>
          <a:xfrm>
            <a:off x="7889240" y="5490210"/>
            <a:ext cx="1612900" cy="521970"/>
          </a:xfrm>
          <a:prstGeom prst="rect">
            <a:avLst/>
          </a:prstGeom>
          <a:noFill/>
        </p:spPr>
        <p:txBody>
          <a:bodyPr wrap="none" rtlCol="0" anchor="t">
            <a:spAutoFit/>
          </a:bodyPr>
          <a:lstStyle/>
          <a:p>
            <a:r>
              <a:rPr lang="zh-CN" altLang="en-US" sz="2800" b="1">
                <a:solidFill>
                  <a:schemeClr val="accent1"/>
                </a:solidFill>
                <a:latin typeface="黑体" panose="02010609060101010101" pitchFamily="49" charset="-122"/>
                <a:ea typeface="黑体" panose="02010609060101010101" pitchFamily="49" charset="-122"/>
                <a:sym typeface="+mn-ea"/>
              </a:rPr>
              <a:t>乡村振兴</a:t>
            </a:r>
            <a:endParaRPr lang="zh-CN" altLang="en-US" sz="2800" b="1" dirty="0">
              <a:solidFill>
                <a:schemeClr val="accent1"/>
              </a:solidFill>
              <a:latin typeface="黑体" panose="02010609060101010101" pitchFamily="49" charset="-122"/>
              <a:ea typeface="黑体" panose="02010609060101010101" pitchFamily="49" charset="-122"/>
              <a:sym typeface="+mn-ea"/>
            </a:endParaRPr>
          </a:p>
        </p:txBody>
      </p:sp>
    </p:spTree>
    <p:extLst>
      <p:ext uri="{BB962C8B-B14F-4D97-AF65-F5344CB8AC3E}">
        <p14:creationId xmlns:p14="http://schemas.microsoft.com/office/powerpoint/2010/main" val="3133457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66595" y="854711"/>
            <a:ext cx="8534400" cy="3314065"/>
          </a:xfrm>
          <a:ln>
            <a:solidFill>
              <a:srgbClr val="112EC1"/>
            </a:solidFill>
          </a:ln>
        </p:spPr>
        <p:txBody>
          <a:bodyPr>
            <a:normAutofit/>
          </a:bodyPr>
          <a:lstStyle/>
          <a:p>
            <a:pPr indent="0">
              <a:lnSpc>
                <a:spcPct val="140000"/>
              </a:lnSpc>
              <a:spcBef>
                <a:spcPts val="0"/>
              </a:spcBef>
            </a:pPr>
            <a:r>
              <a:rPr lang="en-US" altLang="zh-CN" sz="2000" b="1">
                <a:solidFill>
                  <a:srgbClr val="FF0000"/>
                </a:solidFill>
                <a:latin typeface="黑体" panose="02010609060101010101" pitchFamily="49" charset="-122"/>
                <a:ea typeface="黑体" panose="02010609060101010101" pitchFamily="49" charset="-122"/>
              </a:rPr>
              <a:t>3</a:t>
            </a:r>
            <a:r>
              <a:rPr lang="zh-CN" altLang="en-US" sz="2000" b="1">
                <a:solidFill>
                  <a:srgbClr val="FF0000"/>
                </a:solidFill>
                <a:latin typeface="黑体" panose="02010609060101010101" pitchFamily="49" charset="-122"/>
                <a:ea typeface="黑体" panose="02010609060101010101" pitchFamily="49" charset="-122"/>
              </a:rPr>
              <a:t>、引导学生关注社会发展和时代需要，形成适应社会发展所需人才的必备品格。</a:t>
            </a:r>
          </a:p>
          <a:p>
            <a:pPr indent="0">
              <a:lnSpc>
                <a:spcPct val="140000"/>
              </a:lnSpc>
              <a:spcBef>
                <a:spcPts val="0"/>
              </a:spcBef>
            </a:pPr>
            <a:r>
              <a:rPr lang="zh-CN" altLang="en-US" sz="1800" b="1">
                <a:solidFill>
                  <a:srgbClr val="112EC1"/>
                </a:solidFill>
                <a:latin typeface="楷体" panose="02010609060101010101" pitchFamily="49" charset="-122"/>
                <a:ea typeface="楷体" panose="02010609060101010101" pitchFamily="49" charset="-122"/>
                <a:cs typeface="楷体" panose="02010609060101010101" pitchFamily="49" charset="-122"/>
              </a:rPr>
              <a:t>（2018年全国III卷，28）</a:t>
            </a:r>
            <a:r>
              <a:rPr lang="zh-CN" altLang="en-US" sz="1800">
                <a:latin typeface="楷体" panose="02010609060101010101" pitchFamily="49" charset="-122"/>
                <a:ea typeface="楷体" panose="02010609060101010101" pitchFamily="49" charset="-122"/>
                <a:cs typeface="楷体" panose="02010609060101010101" pitchFamily="49" charset="-122"/>
              </a:rPr>
              <a:t>英国科学家赫胥黎的《进化论与伦理学及其他》认为不能将自然的进化论与人类社会的伦理学混为一谈。但严复将该书翻译成《天演论》时，“煞费苦心”地将二者联系起来，提出自然界进化规律同样适用于人类社会。严复意在</a:t>
            </a:r>
          </a:p>
          <a:p>
            <a:pPr marL="0" indent="0">
              <a:lnSpc>
                <a:spcPct val="140000"/>
              </a:lnSpc>
              <a:spcBef>
                <a:spcPts val="0"/>
              </a:spcBef>
              <a:buNone/>
            </a:pPr>
            <a:r>
              <a:rPr lang="zh-CN" altLang="en-US" sz="1800">
                <a:latin typeface="楷体" panose="02010609060101010101" pitchFamily="49" charset="-122"/>
                <a:ea typeface="楷体" panose="02010609060101010101" pitchFamily="49" charset="-122"/>
                <a:cs typeface="楷体" panose="02010609060101010101" pitchFamily="49" charset="-122"/>
              </a:rPr>
              <a:t>   A．纠正生物进化论的错误    B．为反清革命提供理论依据</a:t>
            </a:r>
          </a:p>
          <a:p>
            <a:pPr marL="0" indent="0">
              <a:lnSpc>
                <a:spcPct val="140000"/>
              </a:lnSpc>
              <a:spcBef>
                <a:spcPts val="0"/>
              </a:spcBef>
              <a:buNone/>
            </a:pPr>
            <a:r>
              <a:rPr lang="zh-CN" altLang="en-US" sz="1800">
                <a:latin typeface="楷体" panose="02010609060101010101" pitchFamily="49" charset="-122"/>
                <a:ea typeface="楷体" panose="02010609060101010101" pitchFamily="49" charset="-122"/>
                <a:cs typeface="楷体" panose="02010609060101010101" pitchFamily="49" charset="-122"/>
              </a:rPr>
              <a:t>   C．传播“中体西用”思想    D．促进国人救亡意识的觉醒</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100" name="文本框 99"/>
          <p:cNvSpPr txBox="1"/>
          <p:nvPr/>
        </p:nvSpPr>
        <p:spPr>
          <a:xfrm>
            <a:off x="1967231" y="4168776"/>
            <a:ext cx="8533764" cy="2553335"/>
          </a:xfrm>
          <a:prstGeom prst="rect">
            <a:avLst/>
          </a:prstGeom>
          <a:noFill/>
          <a:ln w="9525">
            <a:solidFill>
              <a:srgbClr val="112EC1"/>
            </a:solidFill>
          </a:ln>
        </p:spPr>
        <p:txBody>
          <a:bodyPr wrap="square">
            <a:spAutoFit/>
          </a:bodyPr>
          <a:lstStyle/>
          <a:p>
            <a:r>
              <a:rPr lang="zh-CN" altLang="en-US" sz="2000" b="1">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en-US" altLang="zh-CN" sz="2000" b="1">
                <a:solidFill>
                  <a:srgbClr val="1B24D3"/>
                </a:solidFill>
                <a:latin typeface="楷体" panose="02010609060101010101" pitchFamily="49" charset="-122"/>
                <a:ea typeface="楷体" panose="02010609060101010101" pitchFamily="49" charset="-122"/>
                <a:cs typeface="楷体" panose="02010609060101010101" pitchFamily="49" charset="-122"/>
              </a:rPr>
              <a:t>2018</a:t>
            </a:r>
            <a:r>
              <a:rPr lang="zh-CN" altLang="en-US" sz="2000" b="1">
                <a:solidFill>
                  <a:srgbClr val="1B24D3"/>
                </a:solidFill>
                <a:latin typeface="楷体" panose="02010609060101010101" pitchFamily="49" charset="-122"/>
                <a:ea typeface="楷体" panose="02010609060101010101" pitchFamily="49" charset="-122"/>
                <a:cs typeface="楷体" panose="02010609060101010101" pitchFamily="49" charset="-122"/>
              </a:rPr>
              <a:t>全国</a:t>
            </a:r>
            <a:r>
              <a:rPr lang="en-US" altLang="zh-CN" sz="2000" b="1">
                <a:solidFill>
                  <a:srgbClr val="1B24D3"/>
                </a:solidFill>
                <a:latin typeface="楷体" panose="02010609060101010101" pitchFamily="49" charset="-122"/>
                <a:ea typeface="楷体" panose="02010609060101010101" pitchFamily="49" charset="-122"/>
                <a:cs typeface="楷体" panose="02010609060101010101" pitchFamily="49" charset="-122"/>
              </a:rPr>
              <a:t>I</a:t>
            </a:r>
            <a:r>
              <a:rPr lang="zh-CN" altLang="en-US" sz="2000" b="1">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en-US" altLang="zh-CN" sz="2000" b="1">
                <a:solidFill>
                  <a:srgbClr val="1B24D3"/>
                </a:solidFill>
                <a:latin typeface="楷体" panose="02010609060101010101" pitchFamily="49" charset="-122"/>
                <a:ea typeface="楷体" panose="02010609060101010101" pitchFamily="49" charset="-122"/>
                <a:cs typeface="楷体" panose="02010609060101010101" pitchFamily="49" charset="-122"/>
              </a:rPr>
              <a:t>33</a:t>
            </a:r>
            <a:r>
              <a:rPr lang="zh-CN" altLang="en-US" sz="2000" b="1">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en-US" altLang="zh-CN" sz="2000">
                <a:latin typeface="楷体" panose="02010609060101010101" pitchFamily="49" charset="-122"/>
                <a:ea typeface="楷体" panose="02010609060101010101" pitchFamily="49" charset="-122"/>
                <a:cs typeface="楷体" panose="02010609060101010101" pitchFamily="49" charset="-122"/>
              </a:rPr>
              <a:t>1847</a:t>
            </a:r>
            <a:r>
              <a:rPr lang="zh-CN" altLang="en-US" sz="2000">
                <a:latin typeface="楷体" panose="02010609060101010101" pitchFamily="49" charset="-122"/>
                <a:ea typeface="楷体" panose="02010609060101010101" pitchFamily="49" charset="-122"/>
                <a:cs typeface="楷体" panose="02010609060101010101" pitchFamily="49" charset="-122"/>
              </a:rPr>
              <a:t>年</a:t>
            </a:r>
            <a:r>
              <a:rPr lang="en-US" altLang="zh-CN" sz="2000">
                <a:latin typeface="楷体" panose="02010609060101010101" pitchFamily="49" charset="-122"/>
                <a:ea typeface="楷体" panose="02010609060101010101" pitchFamily="49" charset="-122"/>
                <a:cs typeface="楷体" panose="02010609060101010101" pitchFamily="49" charset="-122"/>
              </a:rPr>
              <a:t>6</a:t>
            </a:r>
            <a:r>
              <a:rPr lang="zh-CN" altLang="en-US" sz="2000">
                <a:latin typeface="楷体" panose="02010609060101010101" pitchFamily="49" charset="-122"/>
                <a:ea typeface="楷体" panose="02010609060101010101" pitchFamily="49" charset="-122"/>
                <a:cs typeface="楷体" panose="02010609060101010101" pitchFamily="49" charset="-122"/>
              </a:rPr>
              <a:t>月，正义者同盟改名为共产主义者同盟，以“全世界无产者，联合起来”的新口号代替“人人皆兄弟”的旧口号，并规定同盟的目的是：“通过传播财产公有的理论并尽快地求其实现，使人类得到解放。”这一变化说明</a:t>
            </a:r>
          </a:p>
          <a:p>
            <a:r>
              <a:rPr lang="en-US" altLang="zh-CN" sz="2000">
                <a:latin typeface="楷体" panose="02010609060101010101" pitchFamily="49" charset="-122"/>
                <a:ea typeface="楷体" panose="02010609060101010101" pitchFamily="49" charset="-122"/>
                <a:cs typeface="楷体" panose="02010609060101010101" pitchFamily="49" charset="-122"/>
              </a:rPr>
              <a:t>A</a:t>
            </a:r>
            <a:r>
              <a:rPr lang="zh-CN" altLang="en-US" sz="2000">
                <a:latin typeface="楷体" panose="02010609060101010101" pitchFamily="49" charset="-122"/>
                <a:ea typeface="楷体" panose="02010609060101010101" pitchFamily="49" charset="-122"/>
                <a:cs typeface="楷体" panose="02010609060101010101" pitchFamily="49" charset="-122"/>
              </a:rPr>
              <a:t>．共产主义者同盟接受了马克思的革命理论</a:t>
            </a:r>
          </a:p>
          <a:p>
            <a:r>
              <a:rPr lang="en-US" altLang="zh-CN" sz="2000">
                <a:latin typeface="楷体" panose="02010609060101010101" pitchFamily="49" charset="-122"/>
                <a:ea typeface="楷体" panose="02010609060101010101" pitchFamily="49" charset="-122"/>
                <a:cs typeface="楷体" panose="02010609060101010101" pitchFamily="49" charset="-122"/>
              </a:rPr>
              <a:t>B</a:t>
            </a:r>
            <a:r>
              <a:rPr lang="zh-CN" altLang="en-US" sz="2000">
                <a:latin typeface="楷体" panose="02010609060101010101" pitchFamily="49" charset="-122"/>
                <a:ea typeface="楷体" panose="02010609060101010101" pitchFamily="49" charset="-122"/>
                <a:cs typeface="楷体" panose="02010609060101010101" pitchFamily="49" charset="-122"/>
              </a:rPr>
              <a:t>．马克思主义的诞生推动了无产阶级的斗争</a:t>
            </a:r>
          </a:p>
          <a:p>
            <a:r>
              <a:rPr lang="en-US" altLang="zh-CN" sz="2000">
                <a:latin typeface="楷体" panose="02010609060101010101" pitchFamily="49" charset="-122"/>
                <a:ea typeface="楷体" panose="02010609060101010101" pitchFamily="49" charset="-122"/>
                <a:cs typeface="楷体" panose="02010609060101010101" pitchFamily="49" charset="-122"/>
              </a:rPr>
              <a:t>C</a:t>
            </a:r>
            <a:r>
              <a:rPr lang="zh-CN" altLang="en-US" sz="2000">
                <a:latin typeface="楷体" panose="02010609060101010101" pitchFamily="49" charset="-122"/>
                <a:ea typeface="楷体" panose="02010609060101010101" pitchFamily="49" charset="-122"/>
                <a:cs typeface="楷体" panose="02010609060101010101" pitchFamily="49" charset="-122"/>
              </a:rPr>
              <a:t>．工人运动在欧洲的主要资本主义国家开始兴起</a:t>
            </a:r>
          </a:p>
          <a:p>
            <a:r>
              <a:rPr lang="en-US" altLang="zh-CN" sz="2000">
                <a:latin typeface="楷体" panose="02010609060101010101" pitchFamily="49" charset="-122"/>
                <a:ea typeface="楷体" panose="02010609060101010101" pitchFamily="49" charset="-122"/>
                <a:cs typeface="楷体" panose="02010609060101010101" pitchFamily="49" charset="-122"/>
              </a:rPr>
              <a:t>D</a:t>
            </a:r>
            <a:r>
              <a:rPr lang="zh-CN" altLang="en-US" sz="2000">
                <a:latin typeface="楷体" panose="02010609060101010101" pitchFamily="49" charset="-122"/>
                <a:ea typeface="楷体" panose="02010609060101010101" pitchFamily="49" charset="-122"/>
                <a:cs typeface="楷体" panose="02010609060101010101" pitchFamily="49" charset="-122"/>
              </a:rPr>
              <a:t>．无产阶级与资产阶级的矛盾成为社会主要矛盾</a:t>
            </a:r>
          </a:p>
        </p:txBody>
      </p:sp>
    </p:spTree>
    <p:extLst>
      <p:ext uri="{BB962C8B-B14F-4D97-AF65-F5344CB8AC3E}">
        <p14:creationId xmlns:p14="http://schemas.microsoft.com/office/powerpoint/2010/main" val="275043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16735" y="1458595"/>
            <a:ext cx="8340090" cy="1588770"/>
          </a:xfrm>
        </p:spPr>
        <p:txBody>
          <a:bodyPr/>
          <a:lstStyle/>
          <a:p>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2018年高考历史试题以“必备知识、关键能力、学科素养、核心价值”为考查目标，突出基础性、综合性、应用性、创新性，通过创设真实情境、强化探究意识，给不同水平学生充分展现才华空间，助推素质教育。</a:t>
            </a:r>
          </a:p>
        </p:txBody>
      </p:sp>
      <p:sp>
        <p:nvSpPr>
          <p:cNvPr id="100" name="文本框 99"/>
          <p:cNvSpPr txBox="1"/>
          <p:nvPr/>
        </p:nvSpPr>
        <p:spPr>
          <a:xfrm>
            <a:off x="2057400" y="858715"/>
            <a:ext cx="7423052" cy="546100"/>
          </a:xfrm>
          <a:prstGeom prst="rect">
            <a:avLst/>
          </a:prstGeom>
          <a:noFill/>
          <a:ln w="9525">
            <a:noFill/>
          </a:ln>
        </p:spPr>
        <p:txBody>
          <a:bodyPr wrap="square">
            <a:spAutoFit/>
          </a:bodyPr>
          <a:lstStyle/>
          <a:p>
            <a:pPr indent="272415"/>
            <a:r>
              <a:rPr lang="zh-CN" altLang="en-US" sz="2955" b="1">
                <a:solidFill>
                  <a:schemeClr val="accent1"/>
                </a:solidFill>
                <a:latin typeface="黑体" panose="02010609060101010101" pitchFamily="49" charset="-122"/>
                <a:ea typeface="黑体" panose="02010609060101010101" pitchFamily="49" charset="-122"/>
                <a:cs typeface="宋体" panose="02010600030101010101" pitchFamily="2" charset="-122"/>
              </a:rPr>
              <a:t>三</a:t>
            </a:r>
            <a:r>
              <a:rPr lang="zh-CN" altLang="en-US" sz="2955" b="1">
                <a:solidFill>
                  <a:schemeClr val="accent1"/>
                </a:solidFill>
                <a:latin typeface="黑体" panose="02010609060101010101" pitchFamily="49" charset="-122"/>
                <a:ea typeface="黑体" panose="02010609060101010101" pitchFamily="49" charset="-122"/>
              </a:rPr>
              <a:t>．深化内容改革，一体聚焦四层四翼</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 name="文本框 3"/>
          <p:cNvSpPr txBox="1"/>
          <p:nvPr/>
        </p:nvSpPr>
        <p:spPr>
          <a:xfrm>
            <a:off x="1858109" y="2777979"/>
            <a:ext cx="7622345" cy="489585"/>
          </a:xfrm>
          <a:prstGeom prst="rect">
            <a:avLst/>
          </a:prstGeom>
          <a:noFill/>
          <a:ln w="9525">
            <a:solidFill>
              <a:srgbClr val="112EC1"/>
            </a:solidFill>
          </a:ln>
        </p:spPr>
        <p:txBody>
          <a:bodyPr wrap="square">
            <a:spAutoFit/>
          </a:bodyPr>
          <a:lstStyle/>
          <a:p>
            <a:pPr indent="272415"/>
            <a:r>
              <a:rPr lang="en-US" altLang="zh-CN" sz="2585" b="1">
                <a:solidFill>
                  <a:srgbClr val="112EC1"/>
                </a:solidFill>
                <a:latin typeface="黑体" panose="02010609060101010101" pitchFamily="49" charset="-122"/>
                <a:ea typeface="黑体" panose="02010609060101010101" pitchFamily="49" charset="-122"/>
                <a:sym typeface="+mn-ea"/>
              </a:rPr>
              <a:t>1</a:t>
            </a:r>
            <a:r>
              <a:rPr lang="zh-CN" altLang="en-US" sz="2585" b="1">
                <a:solidFill>
                  <a:srgbClr val="112EC1"/>
                </a:solidFill>
                <a:latin typeface="黑体" panose="02010609060101010101" pitchFamily="49" charset="-122"/>
                <a:ea typeface="黑体" panose="02010609060101010101" pitchFamily="49" charset="-122"/>
                <a:sym typeface="+mn-ea"/>
              </a:rPr>
              <a:t>、增强基础性，考查学生必备知识和关键能力。</a:t>
            </a:r>
            <a:endParaRPr lang="zh-CN" altLang="en-US" sz="2585" b="1">
              <a:solidFill>
                <a:srgbClr val="112EC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内容占位符 2"/>
          <p:cNvSpPr>
            <a:spLocks noGrp="1"/>
          </p:cNvSpPr>
          <p:nvPr/>
        </p:nvSpPr>
        <p:spPr>
          <a:xfrm>
            <a:off x="1952625" y="3378836"/>
            <a:ext cx="8286750" cy="2894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215">
                <a:latin typeface="楷体" panose="02010609060101010101" pitchFamily="49" charset="-122"/>
                <a:ea typeface="楷体" panose="02010609060101010101" pitchFamily="49" charset="-122"/>
                <a:cs typeface="楷体" panose="02010609060101010101" pitchFamily="49" charset="-122"/>
              </a:rPr>
              <a:t>2018年全国历史试题考查基础知识、主干知识、大学学习以及终身学习所必须掌握的内容，杜绝偏题、怪题和繁难试题，这对优化教学内容、减轻课业负担具有良好的导向作用。</a:t>
            </a:r>
          </a:p>
          <a:p>
            <a:r>
              <a:rPr lang="zh-CN" altLang="en-US" sz="2215">
                <a:latin typeface="楷体" panose="02010609060101010101" pitchFamily="49" charset="-122"/>
                <a:ea typeface="楷体" panose="02010609060101010101" pitchFamily="49" charset="-122"/>
                <a:cs typeface="楷体" panose="02010609060101010101" pitchFamily="49" charset="-122"/>
              </a:rPr>
              <a:t>高考强调“必备知识”，并不是进行单纯知识点的考查，而是将“必备知识”置于广阔、丰富的情境中，与能力、素养等紧密联系，考查学生在问题解决过程中对必备知识的掌握程度。</a:t>
            </a:r>
          </a:p>
          <a:p>
            <a:r>
              <a:rPr lang="zh-CN" altLang="en-US" sz="2215">
                <a:latin typeface="楷体" panose="02010609060101010101" pitchFamily="49" charset="-122"/>
                <a:ea typeface="楷体" panose="02010609060101010101" pitchFamily="49" charset="-122"/>
                <a:cs typeface="楷体" panose="02010609060101010101" pitchFamily="49" charset="-122"/>
              </a:rPr>
              <a:t>高考试题立足于培育学生支撑终身发展和适应时代的能力，重点考查独立思考、信息处理、逻辑推理和准确表达等关键能力。</a:t>
            </a:r>
          </a:p>
        </p:txBody>
      </p:sp>
    </p:spTree>
    <p:extLst>
      <p:ext uri="{BB962C8B-B14F-4D97-AF65-F5344CB8AC3E}">
        <p14:creationId xmlns:p14="http://schemas.microsoft.com/office/powerpoint/2010/main" val="312973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2"/>
          <a:stretch>
            <a:fillRect/>
          </a:stretch>
        </p:blipFill>
        <p:spPr>
          <a:xfrm>
            <a:off x="3394417" y="2373923"/>
            <a:ext cx="3367454" cy="1743222"/>
          </a:xfrm>
          <a:prstGeom prst="rect">
            <a:avLst/>
          </a:prstGeom>
          <a:noFill/>
          <a:ln w="9525">
            <a:noFill/>
          </a:ln>
        </p:spPr>
      </p:pic>
      <p:sp>
        <p:nvSpPr>
          <p:cNvPr id="101" name="文本框 100"/>
          <p:cNvSpPr txBox="1"/>
          <p:nvPr/>
        </p:nvSpPr>
        <p:spPr>
          <a:xfrm>
            <a:off x="2481775" y="1074421"/>
            <a:ext cx="7131734" cy="4869815"/>
          </a:xfrm>
          <a:prstGeom prst="rect">
            <a:avLst/>
          </a:prstGeom>
          <a:noFill/>
          <a:ln w="9525">
            <a:noFill/>
          </a:ln>
        </p:spPr>
        <p:txBody>
          <a:bodyPr wrap="square">
            <a:spAutoFit/>
          </a:bodyPr>
          <a:lstStyle/>
          <a:p>
            <a:r>
              <a:rPr lang="zh-CN" altLang="en-US" sz="2585" b="1">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en-US" altLang="zh-CN" sz="2585" b="1">
                <a:solidFill>
                  <a:srgbClr val="1B24D3"/>
                </a:solidFill>
                <a:latin typeface="楷体" panose="02010609060101010101" pitchFamily="49" charset="-122"/>
                <a:ea typeface="楷体" panose="02010609060101010101" pitchFamily="49" charset="-122"/>
                <a:cs typeface="楷体" panose="02010609060101010101" pitchFamily="49" charset="-122"/>
              </a:rPr>
              <a:t>2018</a:t>
            </a:r>
            <a:r>
              <a:rPr lang="zh-CN" altLang="en-US" sz="2585" b="1">
                <a:solidFill>
                  <a:srgbClr val="1B24D3"/>
                </a:solidFill>
                <a:latin typeface="楷体" panose="02010609060101010101" pitchFamily="49" charset="-122"/>
                <a:ea typeface="楷体" panose="02010609060101010101" pitchFamily="49" charset="-122"/>
                <a:cs typeface="楷体" panose="02010609060101010101" pitchFamily="49" charset="-122"/>
              </a:rPr>
              <a:t>全国</a:t>
            </a:r>
            <a:r>
              <a:rPr lang="en-US" altLang="zh-CN" sz="2585" b="1">
                <a:solidFill>
                  <a:srgbClr val="1B24D3"/>
                </a:solidFill>
                <a:latin typeface="楷体" panose="02010609060101010101" pitchFamily="49" charset="-122"/>
                <a:ea typeface="楷体" panose="02010609060101010101" pitchFamily="49" charset="-122"/>
                <a:cs typeface="楷体" panose="02010609060101010101" pitchFamily="49" charset="-122"/>
              </a:rPr>
              <a:t>I</a:t>
            </a:r>
            <a:r>
              <a:rPr lang="zh-CN" altLang="en-US" sz="2585" b="1">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en-US" altLang="zh-CN" sz="2585" b="1">
                <a:solidFill>
                  <a:srgbClr val="1B24D3"/>
                </a:solidFill>
                <a:latin typeface="楷体" panose="02010609060101010101" pitchFamily="49" charset="-122"/>
                <a:ea typeface="楷体" panose="02010609060101010101" pitchFamily="49" charset="-122"/>
                <a:cs typeface="楷体" panose="02010609060101010101" pitchFamily="49" charset="-122"/>
              </a:rPr>
              <a:t>31</a:t>
            </a:r>
            <a:r>
              <a:rPr lang="zh-CN" altLang="en-US" sz="2585" b="1">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zh-CN" altLang="en-US" sz="2585">
                <a:latin typeface="楷体" panose="02010609060101010101" pitchFamily="49" charset="-122"/>
                <a:ea typeface="楷体" panose="02010609060101010101" pitchFamily="49" charset="-122"/>
                <a:cs typeface="楷体" panose="02010609060101010101" pitchFamily="49" charset="-122"/>
              </a:rPr>
              <a:t>图</a:t>
            </a:r>
            <a:r>
              <a:rPr lang="en-US" altLang="zh-CN" sz="2585">
                <a:latin typeface="楷体" panose="02010609060101010101" pitchFamily="49" charset="-122"/>
                <a:ea typeface="楷体" panose="02010609060101010101" pitchFamily="49" charset="-122"/>
                <a:cs typeface="楷体" panose="02010609060101010101" pitchFamily="49" charset="-122"/>
              </a:rPr>
              <a:t>7</a:t>
            </a:r>
            <a:r>
              <a:rPr lang="zh-CN" altLang="en-US" sz="2585">
                <a:latin typeface="楷体" panose="02010609060101010101" pitchFamily="49" charset="-122"/>
                <a:ea typeface="楷体" panose="02010609060101010101" pitchFamily="49" charset="-122"/>
                <a:cs typeface="楷体" panose="02010609060101010101" pitchFamily="49" charset="-122"/>
              </a:rPr>
              <a:t>是</a:t>
            </a:r>
            <a:r>
              <a:rPr lang="en-US" altLang="zh-CN" sz="2585">
                <a:latin typeface="楷体" panose="02010609060101010101" pitchFamily="49" charset="-122"/>
                <a:ea typeface="楷体" panose="02010609060101010101" pitchFamily="49" charset="-122"/>
                <a:cs typeface="楷体" panose="02010609060101010101" pitchFamily="49" charset="-122"/>
              </a:rPr>
              <a:t>1953</a:t>
            </a:r>
            <a:r>
              <a:rPr lang="zh-CN" altLang="en-US" sz="2585">
                <a:latin typeface="楷体" panose="02010609060101010101" pitchFamily="49" charset="-122"/>
                <a:ea typeface="楷体" panose="02010609060101010101" pitchFamily="49" charset="-122"/>
                <a:cs typeface="楷体" panose="02010609060101010101" pitchFamily="49" charset="-122"/>
              </a:rPr>
              <a:t>年的一幅漫画，描绘了资源勘探队员来到深山，手持“邀请函”叩响山洞大门的情景。这反映了当时我国</a:t>
            </a:r>
          </a:p>
          <a:p>
            <a:endParaRPr lang="zh-CN" altLang="en-US" sz="2585">
              <a:latin typeface="楷体" panose="02010609060101010101" pitchFamily="49" charset="-122"/>
              <a:ea typeface="楷体" panose="02010609060101010101" pitchFamily="49" charset="-122"/>
              <a:cs typeface="楷体" panose="02010609060101010101" pitchFamily="49" charset="-122"/>
            </a:endParaRPr>
          </a:p>
          <a:p>
            <a:endParaRPr lang="zh-CN" altLang="en-US" sz="2585">
              <a:latin typeface="楷体" panose="02010609060101010101" pitchFamily="49" charset="-122"/>
              <a:ea typeface="楷体" panose="02010609060101010101" pitchFamily="49" charset="-122"/>
              <a:cs typeface="楷体" panose="02010609060101010101" pitchFamily="49" charset="-122"/>
            </a:endParaRPr>
          </a:p>
          <a:p>
            <a:endParaRPr lang="zh-CN" altLang="en-US" sz="2585">
              <a:latin typeface="楷体" panose="02010609060101010101" pitchFamily="49" charset="-122"/>
              <a:ea typeface="楷体" panose="02010609060101010101" pitchFamily="49" charset="-122"/>
              <a:cs typeface="楷体" panose="02010609060101010101" pitchFamily="49" charset="-122"/>
            </a:endParaRPr>
          </a:p>
          <a:p>
            <a:endParaRPr lang="zh-CN" altLang="en-US" sz="2585">
              <a:latin typeface="楷体" panose="02010609060101010101" pitchFamily="49" charset="-122"/>
              <a:ea typeface="楷体" panose="02010609060101010101" pitchFamily="49" charset="-122"/>
              <a:cs typeface="楷体" panose="02010609060101010101" pitchFamily="49" charset="-122"/>
            </a:endParaRPr>
          </a:p>
          <a:p>
            <a:endParaRPr lang="zh-CN" altLang="en-US" sz="2585">
              <a:latin typeface="楷体" panose="02010609060101010101" pitchFamily="49" charset="-122"/>
              <a:ea typeface="楷体" panose="02010609060101010101" pitchFamily="49" charset="-122"/>
              <a:cs typeface="楷体" panose="02010609060101010101" pitchFamily="49" charset="-122"/>
            </a:endParaRPr>
          </a:p>
          <a:p>
            <a:r>
              <a:rPr lang="en-US" altLang="zh-CN" sz="2585">
                <a:latin typeface="楷体" panose="02010609060101010101" pitchFamily="49" charset="-122"/>
                <a:ea typeface="楷体" panose="02010609060101010101" pitchFamily="49" charset="-122"/>
                <a:cs typeface="楷体" panose="02010609060101010101" pitchFamily="49" charset="-122"/>
              </a:rPr>
              <a:t>A</a:t>
            </a:r>
            <a:r>
              <a:rPr lang="zh-CN" altLang="en-US" sz="2585">
                <a:latin typeface="楷体" panose="02010609060101010101" pitchFamily="49" charset="-122"/>
                <a:ea typeface="楷体" panose="02010609060101010101" pitchFamily="49" charset="-122"/>
                <a:cs typeface="楷体" panose="02010609060101010101" pitchFamily="49" charset="-122"/>
              </a:rPr>
              <a:t>．已经初步改变工业落后局面         </a:t>
            </a:r>
          </a:p>
          <a:p>
            <a:r>
              <a:rPr lang="en-US" altLang="zh-CN" sz="2585">
                <a:latin typeface="楷体" panose="02010609060101010101" pitchFamily="49" charset="-122"/>
                <a:ea typeface="楷体" panose="02010609060101010101" pitchFamily="49" charset="-122"/>
                <a:cs typeface="楷体" panose="02010609060101010101" pitchFamily="49" charset="-122"/>
              </a:rPr>
              <a:t>B</a:t>
            </a:r>
            <a:r>
              <a:rPr lang="zh-CN" altLang="en-US" sz="2585">
                <a:latin typeface="楷体" panose="02010609060101010101" pitchFamily="49" charset="-122"/>
                <a:ea typeface="楷体" panose="02010609060101010101" pitchFamily="49" charset="-122"/>
                <a:cs typeface="楷体" panose="02010609060101010101" pitchFamily="49" charset="-122"/>
              </a:rPr>
              <a:t>．开始进行对矿产资源的开采</a:t>
            </a:r>
          </a:p>
          <a:p>
            <a:r>
              <a:rPr lang="en-US" altLang="zh-CN" sz="2585">
                <a:latin typeface="楷体" panose="02010609060101010101" pitchFamily="49" charset="-122"/>
                <a:ea typeface="楷体" panose="02010609060101010101" pitchFamily="49" charset="-122"/>
                <a:cs typeface="楷体" panose="02010609060101010101" pitchFamily="49" charset="-122"/>
              </a:rPr>
              <a:t>C</a:t>
            </a:r>
            <a:r>
              <a:rPr lang="zh-CN" altLang="en-US" sz="2585">
                <a:latin typeface="楷体" panose="02010609060101010101" pitchFamily="49" charset="-122"/>
                <a:ea typeface="楷体" panose="02010609060101010101" pitchFamily="49" charset="-122"/>
                <a:cs typeface="楷体" panose="02010609060101010101" pitchFamily="49" charset="-122"/>
              </a:rPr>
              <a:t>．国民经济调整任务基本完成             </a:t>
            </a:r>
          </a:p>
          <a:p>
            <a:r>
              <a:rPr lang="en-US" altLang="zh-CN" sz="2585">
                <a:latin typeface="楷体" panose="02010609060101010101" pitchFamily="49" charset="-122"/>
                <a:ea typeface="楷体" panose="02010609060101010101" pitchFamily="49" charset="-122"/>
                <a:cs typeface="楷体" panose="02010609060101010101" pitchFamily="49" charset="-122"/>
              </a:rPr>
              <a:t>D</a:t>
            </a:r>
            <a:r>
              <a:rPr lang="zh-CN" altLang="en-US" sz="2585">
                <a:latin typeface="楷体" panose="02010609060101010101" pitchFamily="49" charset="-122"/>
                <a:ea typeface="楷体" panose="02010609060101010101" pitchFamily="49" charset="-122"/>
                <a:cs typeface="楷体" panose="02010609060101010101" pitchFamily="49" charset="-122"/>
              </a:rPr>
              <a:t>．大规模的经济建设正在展开</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509894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128325" y="801859"/>
            <a:ext cx="7209106" cy="1115695"/>
          </a:xfrm>
          <a:prstGeom prst="rect">
            <a:avLst/>
          </a:prstGeom>
          <a:noFill/>
          <a:ln w="9525">
            <a:noFill/>
          </a:ln>
        </p:spPr>
        <p:txBody>
          <a:bodyPr wrap="square">
            <a:spAutoFit/>
          </a:bodyPr>
          <a:lstStyle/>
          <a:p>
            <a:pPr>
              <a:lnSpc>
                <a:spcPct val="150000"/>
              </a:lnSpc>
            </a:pPr>
            <a:r>
              <a:rPr lang="zh-CN" altLang="en-US" sz="2215">
                <a:solidFill>
                  <a:srgbClr val="0000FF"/>
                </a:solidFill>
                <a:latin typeface="楷体" panose="02010609060101010101" pitchFamily="49" charset="-122"/>
                <a:ea typeface="楷体" panose="02010609060101010101" pitchFamily="49" charset="-122"/>
                <a:cs typeface="楷体" panose="02010609060101010101" pitchFamily="49" charset="-122"/>
              </a:rPr>
              <a:t>（</a:t>
            </a:r>
            <a:r>
              <a:rPr lang="en-US" altLang="zh-CN" sz="2215">
                <a:solidFill>
                  <a:srgbClr val="0000FF"/>
                </a:solidFill>
                <a:latin typeface="楷体" panose="02010609060101010101" pitchFamily="49" charset="-122"/>
                <a:ea typeface="楷体" panose="02010609060101010101" pitchFamily="49" charset="-122"/>
                <a:cs typeface="楷体" panose="02010609060101010101" pitchFamily="49" charset="-122"/>
              </a:rPr>
              <a:t>2018</a:t>
            </a:r>
            <a:r>
              <a:rPr lang="zh-CN" altLang="en-US" sz="2215">
                <a:solidFill>
                  <a:srgbClr val="0000FF"/>
                </a:solidFill>
                <a:latin typeface="楷体" panose="02010609060101010101" pitchFamily="49" charset="-122"/>
                <a:ea typeface="楷体" panose="02010609060101010101" pitchFamily="49" charset="-122"/>
                <a:cs typeface="楷体" panose="02010609060101010101" pitchFamily="49" charset="-122"/>
              </a:rPr>
              <a:t>年全国</a:t>
            </a:r>
            <a:r>
              <a:rPr lang="en-US" altLang="zh-CN" sz="2215">
                <a:solidFill>
                  <a:srgbClr val="0000FF"/>
                </a:solidFill>
                <a:latin typeface="楷体" panose="02010609060101010101" pitchFamily="49" charset="-122"/>
                <a:ea typeface="楷体" panose="02010609060101010101" pitchFamily="49" charset="-122"/>
                <a:cs typeface="楷体" panose="02010609060101010101" pitchFamily="49" charset="-122"/>
              </a:rPr>
              <a:t>III</a:t>
            </a:r>
            <a:r>
              <a:rPr lang="zh-CN" altLang="en-US" sz="2215">
                <a:solidFill>
                  <a:srgbClr val="0000FF"/>
                </a:solidFill>
                <a:latin typeface="楷体" panose="02010609060101010101" pitchFamily="49" charset="-122"/>
                <a:ea typeface="楷体" panose="02010609060101010101" pitchFamily="49" charset="-122"/>
                <a:cs typeface="楷体" panose="02010609060101010101" pitchFamily="49" charset="-122"/>
              </a:rPr>
              <a:t>卷，</a:t>
            </a:r>
            <a:r>
              <a:rPr lang="en-US" altLang="zh-CN" sz="2215">
                <a:solidFill>
                  <a:srgbClr val="0000FF"/>
                </a:solidFill>
                <a:latin typeface="楷体" panose="02010609060101010101" pitchFamily="49" charset="-122"/>
                <a:ea typeface="楷体" panose="02010609060101010101" pitchFamily="49" charset="-122"/>
                <a:cs typeface="楷体" panose="02010609060101010101" pitchFamily="49" charset="-122"/>
              </a:rPr>
              <a:t>34</a:t>
            </a:r>
            <a:r>
              <a:rPr lang="zh-CN" altLang="en-US" sz="2215">
                <a:solidFill>
                  <a:srgbClr val="0000FF"/>
                </a:solidFill>
                <a:latin typeface="楷体" panose="02010609060101010101" pitchFamily="49" charset="-122"/>
                <a:ea typeface="楷体" panose="02010609060101010101" pitchFamily="49" charset="-122"/>
                <a:cs typeface="楷体" panose="02010609060101010101" pitchFamily="49" charset="-122"/>
              </a:rPr>
              <a:t>）</a:t>
            </a:r>
            <a:r>
              <a:rPr lang="zh-CN" altLang="en-US" sz="2215">
                <a:solidFill>
                  <a:srgbClr val="333333"/>
                </a:solidFill>
                <a:latin typeface="楷体" panose="02010609060101010101" pitchFamily="49" charset="-122"/>
                <a:ea typeface="楷体" panose="02010609060101010101" pitchFamily="49" charset="-122"/>
                <a:cs typeface="楷体" panose="02010609060101010101" pitchFamily="49" charset="-122"/>
              </a:rPr>
              <a:t>表</a:t>
            </a:r>
            <a:r>
              <a:rPr lang="en-US" altLang="zh-CN" sz="2215">
                <a:solidFill>
                  <a:srgbClr val="333333"/>
                </a:solidFill>
                <a:latin typeface="楷体" panose="02010609060101010101" pitchFamily="49" charset="-122"/>
                <a:ea typeface="楷体" panose="02010609060101010101" pitchFamily="49" charset="-122"/>
                <a:cs typeface="楷体" panose="02010609060101010101" pitchFamily="49" charset="-122"/>
              </a:rPr>
              <a:t>3 1929</a:t>
            </a:r>
            <a:r>
              <a:rPr lang="zh-CN" altLang="en-US" sz="2215">
                <a:solidFill>
                  <a:srgbClr val="333333"/>
                </a:solidFill>
                <a:latin typeface="楷体" panose="02010609060101010101" pitchFamily="49" charset="-122"/>
                <a:ea typeface="楷体" panose="02010609060101010101" pitchFamily="49" charset="-122"/>
                <a:cs typeface="楷体" panose="02010609060101010101" pitchFamily="49" charset="-122"/>
              </a:rPr>
              <a:t>～</a:t>
            </a:r>
            <a:r>
              <a:rPr lang="en-US" altLang="zh-CN" sz="2215">
                <a:solidFill>
                  <a:srgbClr val="333333"/>
                </a:solidFill>
                <a:latin typeface="楷体" panose="02010609060101010101" pitchFamily="49" charset="-122"/>
                <a:ea typeface="楷体" panose="02010609060101010101" pitchFamily="49" charset="-122"/>
                <a:cs typeface="楷体" panose="02010609060101010101" pitchFamily="49" charset="-122"/>
              </a:rPr>
              <a:t>1931</a:t>
            </a:r>
            <a:r>
              <a:rPr lang="zh-CN" altLang="en-US" sz="2215">
                <a:solidFill>
                  <a:srgbClr val="333333"/>
                </a:solidFill>
                <a:latin typeface="楷体" panose="02010609060101010101" pitchFamily="49" charset="-122"/>
                <a:ea typeface="楷体" panose="02010609060101010101" pitchFamily="49" charset="-122"/>
                <a:cs typeface="楷体" panose="02010609060101010101" pitchFamily="49" charset="-122"/>
              </a:rPr>
              <a:t>年美国部分行业工人周工资变化表（单位：</a:t>
            </a:r>
            <a:r>
              <a:rPr lang="en-US" altLang="zh-CN" sz="2215">
                <a:solidFill>
                  <a:srgbClr val="333333"/>
                </a:solidFill>
                <a:latin typeface="楷体" panose="02010609060101010101" pitchFamily="49" charset="-122"/>
                <a:ea typeface="楷体" panose="02010609060101010101" pitchFamily="49" charset="-122"/>
                <a:cs typeface="楷体" panose="02010609060101010101" pitchFamily="49" charset="-122"/>
              </a:rPr>
              <a:t>%</a:t>
            </a:r>
            <a:r>
              <a:rPr lang="zh-CN" altLang="en-US" sz="2215">
                <a:solidFill>
                  <a:srgbClr val="333333"/>
                </a:solidFill>
                <a:latin typeface="楷体" panose="02010609060101010101" pitchFamily="49" charset="-122"/>
                <a:ea typeface="楷体" panose="02010609060101010101" pitchFamily="49" charset="-122"/>
                <a:cs typeface="楷体" panose="02010609060101010101" pitchFamily="49" charset="-122"/>
              </a:rPr>
              <a:t>）</a:t>
            </a:r>
            <a:endParaRPr lang="zh-CN" altLang="en-US" sz="2215">
              <a:latin typeface="楷体" panose="02010609060101010101" pitchFamily="49" charset="-122"/>
              <a:ea typeface="楷体" panose="02010609060101010101" pitchFamily="49" charset="-122"/>
              <a:cs typeface="楷体" panose="02010609060101010101" pitchFamily="49" charset="-122"/>
            </a:endParaRPr>
          </a:p>
        </p:txBody>
      </p:sp>
      <p:graphicFrame>
        <p:nvGraphicFramePr>
          <p:cNvPr id="5" name="表格 4"/>
          <p:cNvGraphicFramePr/>
          <p:nvPr/>
        </p:nvGraphicFramePr>
        <p:xfrm>
          <a:off x="2753165" y="1908517"/>
          <a:ext cx="6911340" cy="1689100"/>
        </p:xfrm>
        <a:graphic>
          <a:graphicData uri="http://schemas.openxmlformats.org/drawingml/2006/table">
            <a:tbl>
              <a:tblPr firstRow="1" bandRow="1">
                <a:tableStyleId>{5940675A-B579-460E-94D1-54222C63F5DA}</a:tableStyleId>
              </a:tblPr>
              <a:tblGrid>
                <a:gridCol w="1877060">
                  <a:extLst>
                    <a:ext uri="{9D8B030D-6E8A-4147-A177-3AD203B41FA5}">
                      <a16:colId xmlns:a16="http://schemas.microsoft.com/office/drawing/2014/main" val="20000"/>
                    </a:ext>
                  </a:extLst>
                </a:gridCol>
                <a:gridCol w="2409190">
                  <a:extLst>
                    <a:ext uri="{9D8B030D-6E8A-4147-A177-3AD203B41FA5}">
                      <a16:colId xmlns:a16="http://schemas.microsoft.com/office/drawing/2014/main" val="20001"/>
                    </a:ext>
                  </a:extLst>
                </a:gridCol>
                <a:gridCol w="2625090">
                  <a:extLst>
                    <a:ext uri="{9D8B030D-6E8A-4147-A177-3AD203B41FA5}">
                      <a16:colId xmlns:a16="http://schemas.microsoft.com/office/drawing/2014/main" val="20002"/>
                    </a:ext>
                  </a:extLst>
                </a:gridCol>
              </a:tblGrid>
              <a:tr h="675640">
                <a:tc>
                  <a:txBody>
                    <a:bodyPr/>
                    <a:lstStyle/>
                    <a:p>
                      <a:pPr indent="0" algn="ctr">
                        <a:buNone/>
                      </a:pPr>
                      <a:r>
                        <a:rPr lang="en-US" sz="2215" b="0">
                          <a:solidFill>
                            <a:srgbClr val="333333"/>
                          </a:solidFill>
                          <a:latin typeface="楷体" panose="02010609060101010101" pitchFamily="49" charset="-122"/>
                          <a:ea typeface="楷体" panose="02010609060101010101" pitchFamily="49" charset="-122"/>
                          <a:cs typeface="楷体" panose="02010609060101010101" pitchFamily="49" charset="-122"/>
                        </a:rPr>
                        <a:t>     时间</a:t>
                      </a:r>
                    </a:p>
                    <a:p>
                      <a:pPr indent="0" algn="ctr">
                        <a:buNone/>
                      </a:pPr>
                      <a:r>
                        <a:rPr lang="en-US" sz="2215" b="0">
                          <a:solidFill>
                            <a:srgbClr val="333333"/>
                          </a:solidFill>
                          <a:latin typeface="楷体" panose="02010609060101010101" pitchFamily="49" charset="-122"/>
                          <a:ea typeface="楷体" panose="02010609060101010101" pitchFamily="49" charset="-122"/>
                          <a:cs typeface="楷体" panose="02010609060101010101" pitchFamily="49" charset="-122"/>
                        </a:rPr>
                        <a:t>类别</a:t>
                      </a:r>
                      <a:endParaRPr lang="en-US" altLang="en-US" sz="2215" b="0">
                        <a:solidFill>
                          <a:srgbClr val="333333"/>
                        </a:solidFill>
                        <a:latin typeface="楷体" panose="02010609060101010101" pitchFamily="49" charset="-122"/>
                        <a:ea typeface="楷体" panose="02010609060101010101" pitchFamily="49" charset="-122"/>
                        <a:cs typeface="楷体" panose="02010609060101010101" pitchFamily="49"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215" b="0">
                          <a:solidFill>
                            <a:srgbClr val="333333"/>
                          </a:solidFill>
                          <a:latin typeface="楷体" panose="02010609060101010101" pitchFamily="49" charset="-122"/>
                          <a:ea typeface="楷体" panose="02010609060101010101" pitchFamily="49" charset="-122"/>
                          <a:cs typeface="楷体" panose="02010609060101010101" pitchFamily="49" charset="-122"/>
                        </a:rPr>
                        <a:t>1929～1930年</a:t>
                      </a:r>
                      <a:endParaRPr lang="en-US" altLang="en-US" sz="2215" b="0">
                        <a:solidFill>
                          <a:srgbClr val="333333"/>
                        </a:solidFill>
                        <a:latin typeface="楷体" panose="02010609060101010101" pitchFamily="49" charset="-122"/>
                        <a:ea typeface="楷体" panose="02010609060101010101" pitchFamily="49" charset="-122"/>
                        <a:cs typeface="楷体" panose="02010609060101010101" pitchFamily="49"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215" b="0">
                          <a:solidFill>
                            <a:srgbClr val="333333"/>
                          </a:solidFill>
                          <a:latin typeface="楷体" panose="02010609060101010101" pitchFamily="49" charset="-122"/>
                          <a:ea typeface="楷体" panose="02010609060101010101" pitchFamily="49" charset="-122"/>
                          <a:cs typeface="楷体" panose="02010609060101010101" pitchFamily="49" charset="-122"/>
                        </a:rPr>
                        <a:t>1930～1931年</a:t>
                      </a:r>
                      <a:endParaRPr lang="en-US" altLang="en-US" sz="2215" b="0">
                        <a:solidFill>
                          <a:srgbClr val="333333"/>
                        </a:solidFill>
                        <a:latin typeface="楷体" panose="02010609060101010101" pitchFamily="49" charset="-122"/>
                        <a:ea typeface="楷体" panose="02010609060101010101" pitchFamily="49" charset="-122"/>
                        <a:cs typeface="楷体" panose="02010609060101010101" pitchFamily="49"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37820">
                <a:tc>
                  <a:txBody>
                    <a:bodyPr/>
                    <a:lstStyle/>
                    <a:p>
                      <a:pPr indent="0" algn="ctr">
                        <a:buNone/>
                      </a:pPr>
                      <a:r>
                        <a:rPr lang="en-US" sz="2215" b="0">
                          <a:solidFill>
                            <a:srgbClr val="333333"/>
                          </a:solidFill>
                          <a:latin typeface="楷体" panose="02010609060101010101" pitchFamily="49" charset="-122"/>
                          <a:ea typeface="楷体" panose="02010609060101010101" pitchFamily="49" charset="-122"/>
                          <a:cs typeface="楷体" panose="02010609060101010101" pitchFamily="49" charset="-122"/>
                        </a:rPr>
                        <a:t>烟煤业</a:t>
                      </a:r>
                      <a:endParaRPr lang="en-US" altLang="en-US" sz="2215" b="0">
                        <a:solidFill>
                          <a:srgbClr val="333333"/>
                        </a:solidFill>
                        <a:latin typeface="楷体" panose="02010609060101010101" pitchFamily="49" charset="-122"/>
                        <a:ea typeface="楷体" panose="02010609060101010101" pitchFamily="49" charset="-122"/>
                        <a:cs typeface="楷体" panose="02010609060101010101" pitchFamily="49"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215" b="0">
                          <a:solidFill>
                            <a:srgbClr val="333333"/>
                          </a:solidFill>
                          <a:latin typeface="楷体" panose="02010609060101010101" pitchFamily="49" charset="-122"/>
                          <a:ea typeface="楷体" panose="02010609060101010101" pitchFamily="49" charset="-122"/>
                          <a:cs typeface="楷体" panose="02010609060101010101" pitchFamily="49" charset="-122"/>
                        </a:rPr>
                        <a:t>-12.3</a:t>
                      </a:r>
                      <a:endParaRPr lang="en-US" altLang="en-US" sz="2215" b="0">
                        <a:solidFill>
                          <a:srgbClr val="333333"/>
                        </a:solidFill>
                        <a:latin typeface="楷体" panose="02010609060101010101" pitchFamily="49" charset="-122"/>
                        <a:ea typeface="楷体" panose="02010609060101010101" pitchFamily="49" charset="-122"/>
                        <a:cs typeface="楷体" panose="02010609060101010101" pitchFamily="49"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215" b="0">
                          <a:solidFill>
                            <a:srgbClr val="333333"/>
                          </a:solidFill>
                          <a:latin typeface="楷体" panose="02010609060101010101" pitchFamily="49" charset="-122"/>
                          <a:ea typeface="楷体" panose="02010609060101010101" pitchFamily="49" charset="-122"/>
                          <a:cs typeface="楷体" panose="02010609060101010101" pitchFamily="49" charset="-122"/>
                        </a:rPr>
                        <a:t>-19.1</a:t>
                      </a:r>
                      <a:endParaRPr lang="en-US" altLang="en-US" sz="2215" b="0">
                        <a:solidFill>
                          <a:srgbClr val="333333"/>
                        </a:solidFill>
                        <a:latin typeface="楷体" panose="02010609060101010101" pitchFamily="49" charset="-122"/>
                        <a:ea typeface="楷体" panose="02010609060101010101" pitchFamily="49" charset="-122"/>
                        <a:cs typeface="楷体" panose="02010609060101010101" pitchFamily="49"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37820">
                <a:tc>
                  <a:txBody>
                    <a:bodyPr/>
                    <a:lstStyle/>
                    <a:p>
                      <a:pPr indent="0" algn="ctr">
                        <a:buNone/>
                      </a:pPr>
                      <a:r>
                        <a:rPr lang="en-US" sz="2215" b="0">
                          <a:solidFill>
                            <a:srgbClr val="333333"/>
                          </a:solidFill>
                          <a:latin typeface="楷体" panose="02010609060101010101" pitchFamily="49" charset="-122"/>
                          <a:ea typeface="楷体" panose="02010609060101010101" pitchFamily="49" charset="-122"/>
                          <a:cs typeface="楷体" panose="02010609060101010101" pitchFamily="49" charset="-122"/>
                        </a:rPr>
                        <a:t>金属矿业</a:t>
                      </a:r>
                      <a:endParaRPr lang="en-US" altLang="en-US" sz="2215" b="0">
                        <a:solidFill>
                          <a:srgbClr val="333333"/>
                        </a:solidFill>
                        <a:latin typeface="楷体" panose="02010609060101010101" pitchFamily="49" charset="-122"/>
                        <a:ea typeface="楷体" panose="02010609060101010101" pitchFamily="49" charset="-122"/>
                        <a:cs typeface="楷体" panose="02010609060101010101" pitchFamily="49"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215" b="0">
                          <a:solidFill>
                            <a:srgbClr val="333333"/>
                          </a:solidFill>
                          <a:latin typeface="楷体" panose="02010609060101010101" pitchFamily="49" charset="-122"/>
                          <a:ea typeface="楷体" panose="02010609060101010101" pitchFamily="49" charset="-122"/>
                          <a:cs typeface="楷体" panose="02010609060101010101" pitchFamily="49" charset="-122"/>
                        </a:rPr>
                        <a:t>-6.6</a:t>
                      </a:r>
                      <a:endParaRPr lang="en-US" altLang="en-US" sz="2215" b="0">
                        <a:solidFill>
                          <a:srgbClr val="333333"/>
                        </a:solidFill>
                        <a:latin typeface="楷体" panose="02010609060101010101" pitchFamily="49" charset="-122"/>
                        <a:ea typeface="楷体" panose="02010609060101010101" pitchFamily="49" charset="-122"/>
                        <a:cs typeface="楷体" panose="02010609060101010101" pitchFamily="49"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215" b="0">
                          <a:solidFill>
                            <a:srgbClr val="333333"/>
                          </a:solidFill>
                          <a:latin typeface="楷体" panose="02010609060101010101" pitchFamily="49" charset="-122"/>
                          <a:ea typeface="楷体" panose="02010609060101010101" pitchFamily="49" charset="-122"/>
                          <a:cs typeface="楷体" panose="02010609060101010101" pitchFamily="49" charset="-122"/>
                        </a:rPr>
                        <a:t>-18.3</a:t>
                      </a:r>
                      <a:endParaRPr lang="en-US" altLang="en-US" sz="2215" b="0">
                        <a:solidFill>
                          <a:srgbClr val="333333"/>
                        </a:solidFill>
                        <a:latin typeface="楷体" panose="02010609060101010101" pitchFamily="49" charset="-122"/>
                        <a:ea typeface="楷体" panose="02010609060101010101" pitchFamily="49" charset="-122"/>
                        <a:cs typeface="楷体" panose="02010609060101010101" pitchFamily="49"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37820">
                <a:tc>
                  <a:txBody>
                    <a:bodyPr/>
                    <a:lstStyle/>
                    <a:p>
                      <a:pPr indent="0" algn="ctr">
                        <a:buNone/>
                      </a:pPr>
                      <a:r>
                        <a:rPr lang="en-US" sz="2215" b="0">
                          <a:solidFill>
                            <a:srgbClr val="333333"/>
                          </a:solidFill>
                          <a:latin typeface="楷体" panose="02010609060101010101" pitchFamily="49" charset="-122"/>
                          <a:ea typeface="楷体" panose="02010609060101010101" pitchFamily="49" charset="-122"/>
                          <a:cs typeface="楷体" panose="02010609060101010101" pitchFamily="49" charset="-122"/>
                        </a:rPr>
                        <a:t>制造业</a:t>
                      </a:r>
                      <a:endParaRPr lang="en-US" altLang="en-US" sz="2215" b="0">
                        <a:solidFill>
                          <a:srgbClr val="333333"/>
                        </a:solidFill>
                        <a:latin typeface="楷体" panose="02010609060101010101" pitchFamily="49" charset="-122"/>
                        <a:ea typeface="楷体" panose="02010609060101010101" pitchFamily="49" charset="-122"/>
                        <a:cs typeface="楷体" panose="02010609060101010101" pitchFamily="49"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215" b="0">
                          <a:solidFill>
                            <a:srgbClr val="333333"/>
                          </a:solidFill>
                          <a:latin typeface="楷体" panose="02010609060101010101" pitchFamily="49" charset="-122"/>
                          <a:ea typeface="楷体" panose="02010609060101010101" pitchFamily="49" charset="-122"/>
                          <a:cs typeface="楷体" panose="02010609060101010101" pitchFamily="49" charset="-122"/>
                        </a:rPr>
                        <a:t>-7.2</a:t>
                      </a:r>
                      <a:endParaRPr lang="en-US" altLang="en-US" sz="2215" b="0">
                        <a:solidFill>
                          <a:srgbClr val="333333"/>
                        </a:solidFill>
                        <a:latin typeface="楷体" panose="02010609060101010101" pitchFamily="49" charset="-122"/>
                        <a:ea typeface="楷体" panose="02010609060101010101" pitchFamily="49" charset="-122"/>
                        <a:cs typeface="楷体" panose="02010609060101010101" pitchFamily="49"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215" b="0">
                          <a:solidFill>
                            <a:srgbClr val="333333"/>
                          </a:solidFill>
                          <a:latin typeface="楷体" panose="02010609060101010101" pitchFamily="49" charset="-122"/>
                          <a:ea typeface="楷体" panose="02010609060101010101" pitchFamily="49" charset="-122"/>
                          <a:cs typeface="楷体" panose="02010609060101010101" pitchFamily="49" charset="-122"/>
                        </a:rPr>
                        <a:t>-11.3</a:t>
                      </a:r>
                      <a:endParaRPr lang="en-US" altLang="en-US" sz="2215" b="0">
                        <a:solidFill>
                          <a:srgbClr val="333333"/>
                        </a:solidFill>
                        <a:latin typeface="楷体" panose="02010609060101010101" pitchFamily="49" charset="-122"/>
                        <a:ea typeface="楷体" panose="02010609060101010101" pitchFamily="49" charset="-122"/>
                        <a:cs typeface="楷体" panose="02010609060101010101" pitchFamily="49" charset="-122"/>
                      </a:endParaRPr>
                    </a:p>
                  </a:txBody>
                  <a:tcPr marL="61546" marR="6154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pic>
        <p:nvPicPr>
          <p:cNvPr id="6" name="图片 5"/>
          <p:cNvPicPr/>
          <p:nvPr/>
        </p:nvPicPr>
        <p:blipFill>
          <a:blip r:embed="rId2"/>
          <a:stretch>
            <a:fillRect/>
          </a:stretch>
        </p:blipFill>
        <p:spPr>
          <a:xfrm>
            <a:off x="2753165" y="1907932"/>
            <a:ext cx="1889174" cy="675249"/>
          </a:xfrm>
          <a:prstGeom prst="rect">
            <a:avLst/>
          </a:prstGeom>
          <a:noFill/>
          <a:ln w="9525">
            <a:noFill/>
          </a:ln>
        </p:spPr>
      </p:pic>
      <p:sp>
        <p:nvSpPr>
          <p:cNvPr id="7" name="文本框 6"/>
          <p:cNvSpPr txBox="1"/>
          <p:nvPr/>
        </p:nvSpPr>
        <p:spPr>
          <a:xfrm>
            <a:off x="2753165" y="3727353"/>
            <a:ext cx="6910754" cy="1114425"/>
          </a:xfrm>
          <a:prstGeom prst="rect">
            <a:avLst/>
          </a:prstGeom>
          <a:noFill/>
          <a:ln w="9525">
            <a:noFill/>
          </a:ln>
        </p:spPr>
        <p:txBody>
          <a:bodyPr wrap="square">
            <a:spAutoFit/>
          </a:bodyPr>
          <a:lstStyle/>
          <a:p>
            <a:r>
              <a:rPr lang="zh-CN" altLang="en-US" sz="2215">
                <a:solidFill>
                  <a:srgbClr val="333333"/>
                </a:solidFill>
                <a:latin typeface="楷体" panose="02010609060101010101" pitchFamily="49" charset="-122"/>
                <a:ea typeface="楷体" panose="02010609060101010101" pitchFamily="49" charset="-122"/>
                <a:cs typeface="楷体" panose="02010609060101010101" pitchFamily="49" charset="-122"/>
              </a:rPr>
              <a:t>据表</a:t>
            </a:r>
            <a:r>
              <a:rPr lang="en-US" altLang="zh-CN" sz="2215">
                <a:solidFill>
                  <a:srgbClr val="333333"/>
                </a:solidFill>
                <a:latin typeface="楷体" panose="02010609060101010101" pitchFamily="49" charset="-122"/>
                <a:ea typeface="楷体" panose="02010609060101010101" pitchFamily="49" charset="-122"/>
                <a:cs typeface="楷体" panose="02010609060101010101" pitchFamily="49" charset="-122"/>
              </a:rPr>
              <a:t>3</a:t>
            </a:r>
            <a:r>
              <a:rPr lang="zh-CN" altLang="en-US" sz="2215">
                <a:solidFill>
                  <a:srgbClr val="333333"/>
                </a:solidFill>
                <a:latin typeface="楷体" panose="02010609060101010101" pitchFamily="49" charset="-122"/>
                <a:ea typeface="楷体" panose="02010609060101010101" pitchFamily="49" charset="-122"/>
                <a:cs typeface="楷体" panose="02010609060101010101" pitchFamily="49" charset="-122"/>
              </a:rPr>
              <a:t>可知，当时美国</a:t>
            </a:r>
          </a:p>
          <a:p>
            <a:r>
              <a:rPr lang="en-US" altLang="zh-CN" sz="2215">
                <a:solidFill>
                  <a:srgbClr val="333333"/>
                </a:solidFill>
                <a:latin typeface="楷体" panose="02010609060101010101" pitchFamily="49" charset="-122"/>
                <a:ea typeface="楷体" panose="02010609060101010101" pitchFamily="49" charset="-122"/>
                <a:cs typeface="楷体" panose="02010609060101010101" pitchFamily="49" charset="-122"/>
              </a:rPr>
              <a:t>A</a:t>
            </a:r>
            <a:r>
              <a:rPr lang="zh-CN" altLang="en-US" sz="2215">
                <a:solidFill>
                  <a:srgbClr val="333333"/>
                </a:solidFill>
                <a:latin typeface="楷体" panose="02010609060101010101" pitchFamily="49" charset="-122"/>
                <a:ea typeface="楷体" panose="02010609060101010101" pitchFamily="49" charset="-122"/>
                <a:cs typeface="楷体" panose="02010609060101010101" pitchFamily="49" charset="-122"/>
              </a:rPr>
              <a:t>．最低工资标准失效        </a:t>
            </a:r>
            <a:r>
              <a:rPr lang="en-US" altLang="zh-CN" sz="2215">
                <a:solidFill>
                  <a:srgbClr val="333333"/>
                </a:solidFill>
                <a:latin typeface="楷体" panose="02010609060101010101" pitchFamily="49" charset="-122"/>
                <a:ea typeface="楷体" panose="02010609060101010101" pitchFamily="49" charset="-122"/>
                <a:cs typeface="楷体" panose="02010609060101010101" pitchFamily="49" charset="-122"/>
              </a:rPr>
              <a:t>B</a:t>
            </a:r>
            <a:r>
              <a:rPr lang="zh-CN" altLang="en-US" sz="2215">
                <a:solidFill>
                  <a:srgbClr val="333333"/>
                </a:solidFill>
                <a:latin typeface="楷体" panose="02010609060101010101" pitchFamily="49" charset="-122"/>
                <a:ea typeface="楷体" panose="02010609060101010101" pitchFamily="49" charset="-122"/>
                <a:cs typeface="楷体" panose="02010609060101010101" pitchFamily="49" charset="-122"/>
              </a:rPr>
              <a:t>．产业结构迅速调整</a:t>
            </a:r>
          </a:p>
          <a:p>
            <a:r>
              <a:rPr lang="en-US" altLang="zh-CN" sz="2215">
                <a:solidFill>
                  <a:srgbClr val="333333"/>
                </a:solidFill>
                <a:latin typeface="楷体" panose="02010609060101010101" pitchFamily="49" charset="-122"/>
                <a:ea typeface="楷体" panose="02010609060101010101" pitchFamily="49" charset="-122"/>
                <a:cs typeface="楷体" panose="02010609060101010101" pitchFamily="49" charset="-122"/>
              </a:rPr>
              <a:t>C</a:t>
            </a:r>
            <a:r>
              <a:rPr lang="zh-CN" altLang="en-US" sz="2215">
                <a:solidFill>
                  <a:srgbClr val="333333"/>
                </a:solidFill>
                <a:latin typeface="楷体" panose="02010609060101010101" pitchFamily="49" charset="-122"/>
                <a:ea typeface="楷体" panose="02010609060101010101" pitchFamily="49" charset="-122"/>
                <a:cs typeface="楷体" panose="02010609060101010101" pitchFamily="49" charset="-122"/>
              </a:rPr>
              <a:t>．经济危机不断加深        </a:t>
            </a:r>
            <a:r>
              <a:rPr lang="en-US" altLang="zh-CN" sz="2215">
                <a:solidFill>
                  <a:srgbClr val="333333"/>
                </a:solidFill>
                <a:latin typeface="楷体" panose="02010609060101010101" pitchFamily="49" charset="-122"/>
                <a:ea typeface="楷体" panose="02010609060101010101" pitchFamily="49" charset="-122"/>
                <a:cs typeface="楷体" panose="02010609060101010101" pitchFamily="49" charset="-122"/>
              </a:rPr>
              <a:t>D</a:t>
            </a:r>
            <a:r>
              <a:rPr lang="zh-CN" altLang="en-US" sz="2215">
                <a:solidFill>
                  <a:srgbClr val="333333"/>
                </a:solidFill>
                <a:latin typeface="楷体" panose="02010609060101010101" pitchFamily="49" charset="-122"/>
                <a:ea typeface="楷体" panose="02010609060101010101" pitchFamily="49" charset="-122"/>
                <a:cs typeface="楷体" panose="02010609060101010101" pitchFamily="49" charset="-122"/>
              </a:rPr>
              <a:t>．政府财政支出锐减</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556751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66596" y="1925321"/>
            <a:ext cx="8283575" cy="3656965"/>
          </a:xfrm>
        </p:spPr>
        <p:txBody>
          <a:bodyPr>
            <a:noAutofit/>
          </a:bodyPr>
          <a:lstStyle/>
          <a:p>
            <a:pPr>
              <a:lnSpc>
                <a:spcPct val="150000"/>
              </a:lnSpc>
            </a:pPr>
            <a:r>
              <a:rPr lang="zh-CN" altLang="en-US" sz="2400">
                <a:latin typeface="楷体" panose="02010609060101010101" pitchFamily="49" charset="-122"/>
                <a:ea typeface="楷体" panose="02010609060101010101" pitchFamily="49" charset="-122"/>
                <a:cs typeface="楷体" panose="02010609060101010101" pitchFamily="49" charset="-122"/>
              </a:rPr>
              <a:t>2018年高考历史试题注重考查学生的知识整合和迁移能力，采用“古今贯通、中外关联”的设计，对学科素养和关键能力进行分层、综合、有效的考查。</a:t>
            </a:r>
          </a:p>
          <a:p>
            <a:pPr>
              <a:lnSpc>
                <a:spcPct val="150000"/>
              </a:lnSpc>
            </a:pPr>
            <a:r>
              <a:rPr lang="zh-CN" altLang="en-US" sz="2400">
                <a:latin typeface="楷体" panose="02010609060101010101" pitchFamily="49" charset="-122"/>
                <a:ea typeface="楷体" panose="02010609060101010101" pitchFamily="49" charset="-122"/>
                <a:cs typeface="楷体" panose="02010609060101010101" pitchFamily="49" charset="-122"/>
              </a:rPr>
              <a:t>试卷渗透着对核心素养的考查，涉及家国情怀、时空观念、史料实证、历史解释，以及人民群众是历史的创造者、社会存在决定社会意识的唯物史观。</a:t>
            </a:r>
          </a:p>
        </p:txBody>
      </p:sp>
      <p:sp>
        <p:nvSpPr>
          <p:cNvPr id="100" name="文本框 99"/>
          <p:cNvSpPr txBox="1"/>
          <p:nvPr/>
        </p:nvSpPr>
        <p:spPr>
          <a:xfrm>
            <a:off x="2024918" y="1120384"/>
            <a:ext cx="7822223" cy="521970"/>
          </a:xfrm>
          <a:prstGeom prst="rect">
            <a:avLst/>
          </a:prstGeom>
          <a:noFill/>
          <a:ln w="9525">
            <a:noFill/>
          </a:ln>
        </p:spPr>
        <p:txBody>
          <a:bodyPr wrap="square">
            <a:spAutoFit/>
          </a:bodyPr>
          <a:lstStyle/>
          <a:p>
            <a:pPr indent="272415"/>
            <a:r>
              <a:rPr lang="en-US" altLang="zh-CN" sz="2800" b="1">
                <a:solidFill>
                  <a:srgbClr val="112EC1"/>
                </a:solidFill>
                <a:latin typeface="黑体" panose="02010609060101010101" pitchFamily="49" charset="-122"/>
                <a:ea typeface="黑体" panose="02010609060101010101" pitchFamily="49" charset="-122"/>
                <a:sym typeface="+mn-ea"/>
              </a:rPr>
              <a:t>2</a:t>
            </a:r>
            <a:r>
              <a:rPr lang="zh-CN" altLang="en-US" sz="2800" b="1">
                <a:solidFill>
                  <a:srgbClr val="112EC1"/>
                </a:solidFill>
                <a:latin typeface="黑体" panose="02010609060101010101" pitchFamily="49" charset="-122"/>
                <a:ea typeface="黑体" panose="02010609060101010101" pitchFamily="49" charset="-122"/>
                <a:sym typeface="+mn-ea"/>
              </a:rPr>
              <a:t>、增强综合性，考查学生综合素质和学科素养。</a:t>
            </a:r>
            <a:endParaRPr lang="zh-CN" altLang="en-US" sz="2800" b="1">
              <a:solidFill>
                <a:srgbClr val="112EC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602832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52" name="Group 148"/>
          <p:cNvGraphicFramePr>
            <a:graphicFrameLocks noGrp="1"/>
          </p:cNvGraphicFramePr>
          <p:nvPr/>
        </p:nvGraphicFramePr>
        <p:xfrm>
          <a:off x="2021206" y="557530"/>
          <a:ext cx="8324215" cy="6237296"/>
        </p:xfrm>
        <a:graphic>
          <a:graphicData uri="http://schemas.openxmlformats.org/drawingml/2006/table">
            <a:tbl>
              <a:tblPr/>
              <a:tblGrid>
                <a:gridCol w="550545">
                  <a:extLst>
                    <a:ext uri="{9D8B030D-6E8A-4147-A177-3AD203B41FA5}">
                      <a16:colId xmlns:a16="http://schemas.microsoft.com/office/drawing/2014/main" val="20000"/>
                    </a:ext>
                  </a:extLst>
                </a:gridCol>
                <a:gridCol w="1804035">
                  <a:extLst>
                    <a:ext uri="{9D8B030D-6E8A-4147-A177-3AD203B41FA5}">
                      <a16:colId xmlns:a16="http://schemas.microsoft.com/office/drawing/2014/main" val="20001"/>
                    </a:ext>
                  </a:extLst>
                </a:gridCol>
                <a:gridCol w="695960">
                  <a:extLst>
                    <a:ext uri="{9D8B030D-6E8A-4147-A177-3AD203B41FA5}">
                      <a16:colId xmlns:a16="http://schemas.microsoft.com/office/drawing/2014/main" val="20002"/>
                    </a:ext>
                  </a:extLst>
                </a:gridCol>
                <a:gridCol w="1104265">
                  <a:extLst>
                    <a:ext uri="{9D8B030D-6E8A-4147-A177-3AD203B41FA5}">
                      <a16:colId xmlns:a16="http://schemas.microsoft.com/office/drawing/2014/main" val="20003"/>
                    </a:ext>
                  </a:extLst>
                </a:gridCol>
                <a:gridCol w="1751965">
                  <a:extLst>
                    <a:ext uri="{9D8B030D-6E8A-4147-A177-3AD203B41FA5}">
                      <a16:colId xmlns:a16="http://schemas.microsoft.com/office/drawing/2014/main" val="20004"/>
                    </a:ext>
                  </a:extLst>
                </a:gridCol>
                <a:gridCol w="2417445">
                  <a:extLst>
                    <a:ext uri="{9D8B030D-6E8A-4147-A177-3AD203B41FA5}">
                      <a16:colId xmlns:a16="http://schemas.microsoft.com/office/drawing/2014/main" val="20005"/>
                    </a:ext>
                  </a:extLst>
                </a:gridCol>
              </a:tblGrid>
              <a:tr h="365760">
                <a:tc gridSpan="6">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845"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2018</a:t>
                      </a:r>
                      <a:r>
                        <a:rPr kumimoji="0" lang="zh-CN" altLang="en-US" sz="1845"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年课标全国卷（</a:t>
                      </a:r>
                      <a:r>
                        <a:rPr kumimoji="0" lang="en-US" altLang="zh-CN" sz="1845"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1</a:t>
                      </a:r>
                      <a:r>
                        <a:rPr kumimoji="0" lang="zh-CN" altLang="en-US" sz="1845"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）历史学科核心素养考查情况</a:t>
                      </a:r>
                      <a:endParaRPr kumimoji="0" lang="zh-CN" altLang="en-US" sz="166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54965">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题号</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考点</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专题</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通史分期</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设问关键词</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核心素养</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6700">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24</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墨子</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必修三</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中国古代史</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反映</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dirty="0" smtClean="0">
                          <a:ln>
                            <a:noFill/>
                          </a:ln>
                          <a:solidFill>
                            <a:srgbClr val="2F2BEF"/>
                          </a:solidFill>
                          <a:effectLst/>
                          <a:latin typeface="楷体" panose="02010609060101010101" pitchFamily="49" charset="-122"/>
                          <a:ea typeface="楷体" panose="02010609060101010101" pitchFamily="49" charset="-122"/>
                        </a:rPr>
                        <a:t>史料实证</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dirty="0" smtClean="0">
                          <a:ln>
                            <a:noFill/>
                          </a:ln>
                          <a:solidFill>
                            <a:srgbClr val="7030A0"/>
                          </a:solidFill>
                          <a:effectLst/>
                          <a:latin typeface="楷体" panose="02010609060101010101" pitchFamily="49" charset="-122"/>
                          <a:ea typeface="楷体" panose="02010609060101010101" pitchFamily="49" charset="-122"/>
                        </a:rPr>
                        <a:t>家国情怀</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6700">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25</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唐代藩镇</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必修一</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中国古代史</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据此可知</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2F2BEF"/>
                          </a:solidFill>
                          <a:effectLst/>
                          <a:latin typeface="楷体" panose="02010609060101010101" pitchFamily="49" charset="-122"/>
                          <a:ea typeface="楷体" panose="02010609060101010101" pitchFamily="49" charset="-122"/>
                        </a:rPr>
                        <a:t>史料实证</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 </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6700">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26</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北宋民营手工业者</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必修二</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中国古代史</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反映</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dirty="0" smtClean="0">
                          <a:ln>
                            <a:noFill/>
                          </a:ln>
                          <a:solidFill>
                            <a:srgbClr val="00B050"/>
                          </a:solidFill>
                          <a:effectLst/>
                          <a:latin typeface="楷体" panose="02010609060101010101" pitchFamily="49" charset="-122"/>
                          <a:ea typeface="楷体" panose="02010609060101010101" pitchFamily="49" charset="-122"/>
                        </a:rPr>
                        <a:t>历史解释、史料实证</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6700">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27</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明代朝贡贸易</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必修二</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中国古代史</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表明</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rgbClr val="FFC000"/>
                          </a:solidFill>
                          <a:effectLst/>
                          <a:latin typeface="楷体" panose="02010609060101010101" pitchFamily="49" charset="-122"/>
                          <a:ea typeface="楷体" panose="02010609060101010101" pitchFamily="49" charset="-122"/>
                        </a:rPr>
                        <a:t>唯物史观</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dirty="0" smtClean="0">
                          <a:ln>
                            <a:noFill/>
                          </a:ln>
                          <a:solidFill>
                            <a:srgbClr val="2F2BEF"/>
                          </a:solidFill>
                          <a:effectLst/>
                          <a:latin typeface="楷体" panose="02010609060101010101" pitchFamily="49" charset="-122"/>
                          <a:ea typeface="楷体" panose="02010609060101010101" pitchFamily="49" charset="-122"/>
                        </a:rPr>
                        <a:t>史料实证</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6700">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28</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甲午战争</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必修一</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中国近代史</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反映</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defRPr/>
                      </a:pPr>
                      <a:r>
                        <a:rPr kumimoji="0" lang="zh-CN" altLang="en-US" sz="12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dirty="0" smtClean="0">
                          <a:ln>
                            <a:noFill/>
                          </a:ln>
                          <a:solidFill>
                            <a:srgbClr val="2F2BEF"/>
                          </a:solidFill>
                          <a:effectLst/>
                          <a:latin typeface="楷体" panose="02010609060101010101" pitchFamily="49" charset="-122"/>
                          <a:ea typeface="楷体" panose="02010609060101010101" pitchFamily="49" charset="-122"/>
                          <a:sym typeface="+mn-ea"/>
                        </a:rPr>
                        <a:t>史料实证、</a:t>
                      </a:r>
                      <a:r>
                        <a:rPr kumimoji="0" lang="zh-CN" altLang="en-US" sz="1200" b="1" i="0" u="none" strike="noStrike" cap="none" normalizeH="0" baseline="0" dirty="0" smtClean="0">
                          <a:ln>
                            <a:noFill/>
                          </a:ln>
                          <a:solidFill>
                            <a:srgbClr val="7030A0"/>
                          </a:solidFill>
                          <a:effectLst/>
                          <a:latin typeface="楷体" panose="02010609060101010101" pitchFamily="49" charset="-122"/>
                          <a:ea typeface="楷体" panose="02010609060101010101" pitchFamily="49" charset="-122"/>
                        </a:rPr>
                        <a:t>家国情怀</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49580">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29</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马克思主义在中国的传播</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必修三</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中国近代史</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争论（</a:t>
                      </a:r>
                      <a:r>
                        <a:rPr kumimoji="0" lang="en-US" altLang="zh-CN"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FFC000"/>
                          </a:solidFill>
                          <a:effectLst/>
                          <a:latin typeface="楷体" panose="02010609060101010101" pitchFamily="49" charset="-122"/>
                          <a:ea typeface="楷体" panose="02010609060101010101" pitchFamily="49" charset="-122"/>
                        </a:rPr>
                        <a:t>唯物史观</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00B050"/>
                          </a:solidFill>
                          <a:effectLst/>
                          <a:latin typeface="楷体" panose="02010609060101010101" pitchFamily="49" charset="-122"/>
                          <a:ea typeface="楷体" panose="02010609060101010101" pitchFamily="49" charset="-122"/>
                        </a:rPr>
                        <a:t>历史解释</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9580">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30</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解放战争时期中共奉行独立自主外交</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必修一</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中国近代史</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反映</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dirty="0" smtClean="0">
                          <a:ln>
                            <a:noFill/>
                          </a:ln>
                          <a:solidFill>
                            <a:srgbClr val="2F2BEF"/>
                          </a:solidFill>
                          <a:effectLst/>
                          <a:latin typeface="楷体" panose="02010609060101010101" pitchFamily="49" charset="-122"/>
                          <a:ea typeface="楷体" panose="02010609060101010101" pitchFamily="49" charset="-122"/>
                          <a:sym typeface="+mn-ea"/>
                        </a:rPr>
                        <a:t>史料实证、</a:t>
                      </a:r>
                      <a:r>
                        <a:rPr kumimoji="0" lang="zh-CN" altLang="en-US" sz="1200" b="1" i="0" u="none" strike="noStrike" cap="none" normalizeH="0" baseline="0" dirty="0" smtClean="0">
                          <a:ln>
                            <a:noFill/>
                          </a:ln>
                          <a:solidFill>
                            <a:srgbClr val="7030A0"/>
                          </a:solidFill>
                          <a:effectLst/>
                          <a:latin typeface="楷体" panose="02010609060101010101" pitchFamily="49" charset="-122"/>
                          <a:ea typeface="楷体" panose="02010609060101010101" pitchFamily="49" charset="-122"/>
                        </a:rPr>
                        <a:t>家国情怀、</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6700">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31</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一五计划</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必修二</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中国现代史</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反映</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dirty="0" smtClean="0">
                          <a:ln>
                            <a:noFill/>
                          </a:ln>
                          <a:solidFill>
                            <a:srgbClr val="2F2BEF"/>
                          </a:solidFill>
                          <a:effectLst/>
                          <a:latin typeface="楷体" panose="02010609060101010101" pitchFamily="49" charset="-122"/>
                          <a:ea typeface="楷体" panose="02010609060101010101" pitchFamily="49" charset="-122"/>
                          <a:sym typeface="+mn-ea"/>
                        </a:rPr>
                        <a:t>史料实证、</a:t>
                      </a:r>
                      <a:r>
                        <a:rPr kumimoji="0" lang="zh-CN" altLang="en-US" sz="1200" b="1" i="0" u="none" strike="noStrike" cap="none" normalizeH="0" baseline="0" dirty="0" smtClean="0">
                          <a:ln>
                            <a:noFill/>
                          </a:ln>
                          <a:solidFill>
                            <a:srgbClr val="00B050"/>
                          </a:solidFill>
                          <a:effectLst/>
                          <a:latin typeface="楷体" panose="02010609060101010101" pitchFamily="49" charset="-122"/>
                          <a:ea typeface="楷体" panose="02010609060101010101" pitchFamily="49" charset="-122"/>
                        </a:rPr>
                        <a:t>历史解释</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6700">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32</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梭伦的人文精神</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必修三</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世界古代史</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可知</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00B050"/>
                          </a:solidFill>
                          <a:effectLst/>
                          <a:latin typeface="楷体" panose="02010609060101010101" pitchFamily="49" charset="-122"/>
                          <a:ea typeface="楷体" panose="02010609060101010101" pitchFamily="49" charset="-122"/>
                        </a:rPr>
                        <a:t>历史解释</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6700">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33</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共产主义者同盟</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必修一</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世界近代史</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说明</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lang="zh-CN" altLang="en-US" sz="1200" b="1" smtClean="0">
                          <a:ln>
                            <a:noFill/>
                          </a:ln>
                          <a:solidFill>
                            <a:srgbClr val="2F2BEF"/>
                          </a:solidFill>
                          <a:effectLst/>
                          <a:latin typeface="楷体" panose="02010609060101010101" pitchFamily="49" charset="-122"/>
                          <a:ea typeface="楷体" panose="02010609060101010101" pitchFamily="49" charset="-122"/>
                          <a:sym typeface="+mn-ea"/>
                        </a:rPr>
                        <a:t>史料实证</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00B050"/>
                          </a:solidFill>
                          <a:effectLst/>
                          <a:latin typeface="楷体" panose="02010609060101010101" pitchFamily="49" charset="-122"/>
                          <a:ea typeface="楷体" panose="02010609060101010101" pitchFamily="49" charset="-122"/>
                        </a:rPr>
                        <a:t>历史解释</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6700">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34</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第一次工业革命</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必修二</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世界近代史</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认识</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2F2BEF"/>
                          </a:solidFill>
                          <a:effectLst/>
                          <a:latin typeface="楷体" panose="02010609060101010101" pitchFamily="49" charset="-122"/>
                          <a:ea typeface="楷体" panose="02010609060101010101" pitchFamily="49" charset="-122"/>
                        </a:rPr>
                        <a:t>史料实证</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6700">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35</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algn="ctr" defTabSz="914400" rtl="0" eaLnBrk="1" fontAlgn="b" latinLnBrk="0" hangingPunct="1">
                        <a:lnSpc>
                          <a:spcPct val="100000"/>
                        </a:lnSpc>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第三世界的发展壮大</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必修一</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世界现代史</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表明</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00B050"/>
                          </a:solidFill>
                          <a:effectLst/>
                          <a:latin typeface="楷体" panose="02010609060101010101" pitchFamily="49" charset="-122"/>
                          <a:ea typeface="楷体" panose="02010609060101010101" pitchFamily="49" charset="-122"/>
                        </a:rPr>
                        <a:t>历史解释</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508635">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41</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古代乡约制度、清末新政、改革后基层选举</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必修一</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中古、近、现</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概括变化、说明作用、简述背景、说明意义</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FFC000"/>
                          </a:solidFill>
                          <a:effectLst/>
                          <a:latin typeface="楷体" panose="02010609060101010101" pitchFamily="49" charset="-122"/>
                          <a:ea typeface="楷体" panose="02010609060101010101" pitchFamily="49" charset="-122"/>
                        </a:rPr>
                        <a:t>唯物史观</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2F2BEF"/>
                          </a:solidFill>
                          <a:effectLst/>
                          <a:latin typeface="楷体" panose="02010609060101010101" pitchFamily="49" charset="-122"/>
                          <a:ea typeface="楷体" panose="02010609060101010101" pitchFamily="49" charset="-122"/>
                        </a:rPr>
                        <a:t>史料实证</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p>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7030A0"/>
                          </a:solidFill>
                          <a:effectLst/>
                          <a:latin typeface="楷体" panose="02010609060101010101" pitchFamily="49" charset="-122"/>
                          <a:ea typeface="楷体" panose="02010609060101010101" pitchFamily="49" charset="-122"/>
                        </a:rPr>
                        <a:t>家国情怀</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449580">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42</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新航路开辟、早期殖民扩张、宗教改革</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必修二、三</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lang="zh-CN" altLang="en-US" sz="1200" b="1" dirty="0" smtClean="0">
                          <a:ln>
                            <a:noFill/>
                          </a:ln>
                          <a:effectLst/>
                          <a:latin typeface="楷体" panose="02010609060101010101" pitchFamily="49" charset="-122"/>
                          <a:ea typeface="楷体" panose="02010609060101010101" pitchFamily="49" charset="-122"/>
                          <a:sym typeface="+mn-ea"/>
                        </a:rPr>
                        <a:t>世近</a:t>
                      </a:r>
                      <a:endPar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sym typeface="+mn-ea"/>
                      </a:endParaRP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提取情节、指出现象、概述评价历史现象 </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2F2BEF"/>
                          </a:solidFill>
                          <a:effectLst/>
                          <a:latin typeface="楷体" panose="02010609060101010101" pitchFamily="49" charset="-122"/>
                          <a:ea typeface="楷体" panose="02010609060101010101" pitchFamily="49" charset="-122"/>
                        </a:rPr>
                        <a:t>史料实证</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00B050"/>
                          </a:solidFill>
                          <a:effectLst/>
                          <a:latin typeface="楷体" panose="02010609060101010101" pitchFamily="49" charset="-122"/>
                          <a:ea typeface="楷体" panose="02010609060101010101" pitchFamily="49" charset="-122"/>
                        </a:rPr>
                        <a:t>历史解释</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7030A0"/>
                          </a:solidFill>
                          <a:effectLst/>
                          <a:latin typeface="楷体" panose="02010609060101010101" pitchFamily="49" charset="-122"/>
                          <a:ea typeface="楷体" panose="02010609060101010101" pitchFamily="49" charset="-122"/>
                        </a:rPr>
                        <a:t>家国情怀</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66700">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45</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汉武帝年号改革</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选修一</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中国古代史</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说明区别、简述意义</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2F2BEF"/>
                          </a:solidFill>
                          <a:effectLst/>
                          <a:latin typeface="楷体" panose="02010609060101010101" pitchFamily="49" charset="-122"/>
                          <a:ea typeface="楷体" panose="02010609060101010101" pitchFamily="49" charset="-122"/>
                        </a:rPr>
                        <a:t>史料实证</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00B050"/>
                          </a:solidFill>
                          <a:effectLst/>
                          <a:latin typeface="楷体" panose="02010609060101010101" pitchFamily="49" charset="-122"/>
                          <a:ea typeface="楷体" panose="02010609060101010101" pitchFamily="49" charset="-122"/>
                        </a:rPr>
                        <a:t>历史解释</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7030A0"/>
                          </a:solidFill>
                          <a:effectLst/>
                          <a:latin typeface="楷体" panose="02010609060101010101" pitchFamily="49" charset="-122"/>
                          <a:ea typeface="楷体" panose="02010609060101010101" pitchFamily="49" charset="-122"/>
                          <a:sym typeface="+mn-ea"/>
                        </a:rPr>
                        <a:t>家国情怀</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66700">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46</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中共对二战的不同认识</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选修三</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世界现代史</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不同认识、说明背景</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2F2BEF"/>
                          </a:solidFill>
                          <a:effectLst/>
                          <a:latin typeface="楷体" panose="02010609060101010101" pitchFamily="49" charset="-122"/>
                          <a:ea typeface="楷体" panose="02010609060101010101" pitchFamily="49" charset="-122"/>
                        </a:rPr>
                        <a:t>史料实证</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00B050"/>
                          </a:solidFill>
                          <a:effectLst/>
                          <a:latin typeface="楷体" panose="02010609060101010101" pitchFamily="49" charset="-122"/>
                          <a:ea typeface="楷体" panose="02010609060101010101" pitchFamily="49" charset="-122"/>
                        </a:rPr>
                        <a:t>历史解释</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449580">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47</a:t>
                      </a: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华盛顿、罗斯福</a:t>
                      </a:r>
                    </a:p>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选修四</a:t>
                      </a:r>
                    </a:p>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世界近现代史</a:t>
                      </a:r>
                    </a:p>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说明特征、作用、实质</a:t>
                      </a:r>
                    </a:p>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rgbClr val="2F2BEF"/>
                          </a:solidFill>
                          <a:effectLst/>
                          <a:latin typeface="楷体" panose="02010609060101010101" pitchFamily="49" charset="-122"/>
                          <a:ea typeface="楷体" panose="02010609060101010101" pitchFamily="49" charset="-122"/>
                        </a:rPr>
                        <a:t>史料实证</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dirty="0" smtClean="0">
                          <a:ln>
                            <a:noFill/>
                          </a:ln>
                          <a:solidFill>
                            <a:srgbClr val="00B050"/>
                          </a:solidFill>
                          <a:effectLst/>
                          <a:latin typeface="楷体" panose="02010609060101010101" pitchFamily="49" charset="-122"/>
                          <a:ea typeface="楷体" panose="02010609060101010101" pitchFamily="49" charset="-122"/>
                        </a:rPr>
                        <a:t>历史解释</a:t>
                      </a:r>
                    </a:p>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endParaRPr kumimoji="0" lang="zh-CN" altLang="en-US" sz="1200" b="1" i="0" u="none" strike="noStrike" cap="none" normalizeH="0" baseline="0" dirty="0" smtClean="0">
                        <a:ln>
                          <a:noFill/>
                        </a:ln>
                        <a:solidFill>
                          <a:srgbClr val="00B050"/>
                        </a:solidFill>
                        <a:effectLst/>
                        <a:latin typeface="楷体" panose="02010609060101010101" pitchFamily="49" charset="-122"/>
                        <a:ea typeface="楷体" panose="02010609060101010101" pitchFamily="49" charset="-122"/>
                      </a:endParaRPr>
                    </a:p>
                  </a:txBody>
                  <a:tcPr marL="84406" marR="84406" marT="42198" marB="42198"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 name="文本框 3080"/>
          <p:cNvSpPr txBox="1"/>
          <p:nvPr/>
        </p:nvSpPr>
        <p:spPr>
          <a:xfrm>
            <a:off x="7320183" y="6804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2615990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2395025" y="1073248"/>
            <a:ext cx="6821658" cy="5207000"/>
          </a:xfrm>
          <a:prstGeom prst="rect">
            <a:avLst/>
          </a:prstGeom>
          <a:noFill/>
          <a:ln w="9525">
            <a:noFill/>
          </a:ln>
        </p:spPr>
        <p:txBody>
          <a:bodyPr wrap="square">
            <a:spAutoFit/>
          </a:bodyPr>
          <a:lstStyle/>
          <a:p>
            <a:r>
              <a:rPr lang="zh-CN" altLang="en-US" sz="2215" b="1">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en-US" altLang="zh-CN" sz="2215" b="1">
                <a:solidFill>
                  <a:srgbClr val="1B24D3"/>
                </a:solidFill>
                <a:latin typeface="楷体" panose="02010609060101010101" pitchFamily="49" charset="-122"/>
                <a:ea typeface="楷体" panose="02010609060101010101" pitchFamily="49" charset="-122"/>
                <a:cs typeface="楷体" panose="02010609060101010101" pitchFamily="49" charset="-122"/>
              </a:rPr>
              <a:t>2018</a:t>
            </a:r>
            <a:r>
              <a:rPr lang="zh-CN" altLang="en-US" sz="2215" b="1">
                <a:solidFill>
                  <a:srgbClr val="1B24D3"/>
                </a:solidFill>
                <a:latin typeface="楷体" panose="02010609060101010101" pitchFamily="49" charset="-122"/>
                <a:ea typeface="楷体" panose="02010609060101010101" pitchFamily="49" charset="-122"/>
                <a:cs typeface="楷体" panose="02010609060101010101" pitchFamily="49" charset="-122"/>
              </a:rPr>
              <a:t>全国</a:t>
            </a:r>
            <a:r>
              <a:rPr lang="en-US" altLang="zh-CN" sz="2215" b="1">
                <a:solidFill>
                  <a:srgbClr val="1B24D3"/>
                </a:solidFill>
                <a:latin typeface="楷体" panose="02010609060101010101" pitchFamily="49" charset="-122"/>
                <a:ea typeface="楷体" panose="02010609060101010101" pitchFamily="49" charset="-122"/>
                <a:cs typeface="楷体" panose="02010609060101010101" pitchFamily="49" charset="-122"/>
              </a:rPr>
              <a:t>I</a:t>
            </a:r>
            <a:r>
              <a:rPr lang="zh-CN" altLang="en-US" sz="2215" b="1">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en-US" altLang="zh-CN" sz="2215" b="1">
                <a:solidFill>
                  <a:srgbClr val="1B24D3"/>
                </a:solidFill>
                <a:latin typeface="楷体" panose="02010609060101010101" pitchFamily="49" charset="-122"/>
                <a:ea typeface="楷体" panose="02010609060101010101" pitchFamily="49" charset="-122"/>
                <a:cs typeface="楷体" panose="02010609060101010101" pitchFamily="49" charset="-122"/>
              </a:rPr>
              <a:t>27</a:t>
            </a:r>
            <a:r>
              <a:rPr lang="zh-CN" altLang="en-US" sz="2215" b="1">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zh-CN" altLang="en-US" sz="2215">
                <a:latin typeface="楷体" panose="02010609060101010101" pitchFamily="49" charset="-122"/>
                <a:ea typeface="楷体" panose="02010609060101010101" pitchFamily="49" charset="-122"/>
                <a:cs typeface="楷体" panose="02010609060101010101" pitchFamily="49" charset="-122"/>
              </a:rPr>
              <a:t>图</a:t>
            </a:r>
            <a:r>
              <a:rPr lang="en-US" altLang="zh-CN" sz="2215">
                <a:latin typeface="楷体" panose="02010609060101010101" pitchFamily="49" charset="-122"/>
                <a:ea typeface="楷体" panose="02010609060101010101" pitchFamily="49" charset="-122"/>
                <a:cs typeface="楷体" panose="02010609060101010101" pitchFamily="49" charset="-122"/>
              </a:rPr>
              <a:t>6</a:t>
            </a:r>
            <a:r>
              <a:rPr lang="zh-CN" altLang="en-US" sz="2215">
                <a:latin typeface="楷体" panose="02010609060101010101" pitchFamily="49" charset="-122"/>
                <a:ea typeface="楷体" panose="02010609060101010101" pitchFamily="49" charset="-122"/>
                <a:cs typeface="楷体" panose="02010609060101010101" pitchFamily="49" charset="-122"/>
              </a:rPr>
              <a:t>中的动物是郑和下西洋时外国使臣随船向明政府贡献的奇珍异兽。明朝君臣认为，这就是中国传说中的“麒麟”，明成祖遂厚赐外国使臣。这表明当时</a:t>
            </a:r>
          </a:p>
          <a:p>
            <a:endParaRPr lang="zh-CN" altLang="en-US" sz="2215">
              <a:latin typeface="楷体" panose="02010609060101010101" pitchFamily="49" charset="-122"/>
              <a:ea typeface="楷体" panose="02010609060101010101" pitchFamily="49" charset="-122"/>
              <a:cs typeface="楷体" panose="02010609060101010101" pitchFamily="49" charset="-122"/>
            </a:endParaRPr>
          </a:p>
          <a:p>
            <a:endParaRPr lang="zh-CN" altLang="en-US" sz="2215">
              <a:latin typeface="楷体" panose="02010609060101010101" pitchFamily="49" charset="-122"/>
              <a:ea typeface="楷体" panose="02010609060101010101" pitchFamily="49" charset="-122"/>
              <a:cs typeface="楷体" panose="02010609060101010101" pitchFamily="49" charset="-122"/>
            </a:endParaRPr>
          </a:p>
          <a:p>
            <a:endParaRPr lang="zh-CN" altLang="en-US" sz="2210" b="1" dirty="0">
              <a:solidFill>
                <a:srgbClr val="2F2BEF"/>
              </a:solidFill>
              <a:latin typeface="楷体" panose="02010609060101010101" pitchFamily="49" charset="-122"/>
              <a:ea typeface="楷体" panose="02010609060101010101" pitchFamily="49" charset="-122"/>
            </a:endParaRPr>
          </a:p>
          <a:p>
            <a:endParaRPr lang="zh-CN" altLang="en-US" sz="2215">
              <a:latin typeface="楷体" panose="02010609060101010101" pitchFamily="49" charset="-122"/>
              <a:ea typeface="楷体" panose="02010609060101010101" pitchFamily="49" charset="-122"/>
              <a:cs typeface="楷体" panose="02010609060101010101" pitchFamily="49" charset="-122"/>
            </a:endParaRPr>
          </a:p>
          <a:p>
            <a:endParaRPr lang="zh-CN" altLang="en-US" sz="2215">
              <a:latin typeface="楷体" panose="02010609060101010101" pitchFamily="49" charset="-122"/>
              <a:ea typeface="楷体" panose="02010609060101010101" pitchFamily="49" charset="-122"/>
              <a:cs typeface="楷体" panose="02010609060101010101" pitchFamily="49" charset="-122"/>
            </a:endParaRPr>
          </a:p>
          <a:p>
            <a:endParaRPr lang="zh-CN" altLang="en-US" sz="2215">
              <a:latin typeface="楷体" panose="02010609060101010101" pitchFamily="49" charset="-122"/>
              <a:ea typeface="楷体" panose="02010609060101010101" pitchFamily="49" charset="-122"/>
              <a:cs typeface="楷体" panose="02010609060101010101" pitchFamily="49" charset="-122"/>
            </a:endParaRPr>
          </a:p>
          <a:p>
            <a:endParaRPr lang="zh-CN" altLang="en-US" sz="2215">
              <a:latin typeface="楷体" panose="02010609060101010101" pitchFamily="49" charset="-122"/>
              <a:ea typeface="楷体" panose="02010609060101010101" pitchFamily="49" charset="-122"/>
              <a:cs typeface="楷体" panose="02010609060101010101" pitchFamily="49" charset="-122"/>
            </a:endParaRPr>
          </a:p>
          <a:p>
            <a:r>
              <a:rPr lang="en-US" altLang="zh-CN" sz="2215">
                <a:latin typeface="楷体" panose="02010609060101010101" pitchFamily="49" charset="-122"/>
                <a:ea typeface="楷体" panose="02010609060101010101" pitchFamily="49" charset="-122"/>
                <a:cs typeface="楷体" panose="02010609060101010101" pitchFamily="49" charset="-122"/>
              </a:rPr>
              <a:t>A</a:t>
            </a:r>
            <a:r>
              <a:rPr lang="zh-CN" altLang="en-US" sz="2215">
                <a:latin typeface="楷体" panose="02010609060101010101" pitchFamily="49" charset="-122"/>
                <a:ea typeface="楷体" panose="02010609060101010101" pitchFamily="49" charset="-122"/>
                <a:cs typeface="楷体" panose="02010609060101010101" pitchFamily="49" charset="-122"/>
              </a:rPr>
              <a:t>．对外交流促使中国传统绘画出现新的类型  </a:t>
            </a:r>
          </a:p>
          <a:p>
            <a:r>
              <a:rPr lang="en-US" altLang="zh-CN" sz="2215">
                <a:latin typeface="楷体" panose="02010609060101010101" pitchFamily="49" charset="-122"/>
                <a:ea typeface="楷体" panose="02010609060101010101" pitchFamily="49" charset="-122"/>
                <a:cs typeface="楷体" panose="02010609060101010101" pitchFamily="49" charset="-122"/>
              </a:rPr>
              <a:t>B</a:t>
            </a:r>
            <a:r>
              <a:rPr lang="zh-CN" altLang="en-US" sz="2215">
                <a:latin typeface="楷体" panose="02010609060101010101" pitchFamily="49" charset="-122"/>
                <a:ea typeface="楷体" panose="02010609060101010101" pitchFamily="49" charset="-122"/>
                <a:cs typeface="楷体" panose="02010609060101010101" pitchFamily="49" charset="-122"/>
              </a:rPr>
              <a:t>．朝廷用中国文化对朝贡贸易贡品加以解读</a:t>
            </a:r>
          </a:p>
          <a:p>
            <a:r>
              <a:rPr lang="en-US" altLang="zh-CN" sz="2215">
                <a:latin typeface="楷体" panose="02010609060101010101" pitchFamily="49" charset="-122"/>
                <a:ea typeface="楷体" panose="02010609060101010101" pitchFamily="49" charset="-122"/>
                <a:cs typeface="楷体" panose="02010609060101010101" pitchFamily="49" charset="-122"/>
              </a:rPr>
              <a:t>C</a:t>
            </a:r>
            <a:r>
              <a:rPr lang="zh-CN" altLang="en-US" sz="2215">
                <a:latin typeface="楷体" panose="02010609060101010101" pitchFamily="49" charset="-122"/>
                <a:ea typeface="楷体" panose="02010609060101010101" pitchFamily="49" charset="-122"/>
                <a:cs typeface="楷体" panose="02010609060101010101" pitchFamily="49" charset="-122"/>
              </a:rPr>
              <a:t>．海禁政策的解除促进了对外文化交流</a:t>
            </a:r>
          </a:p>
          <a:p>
            <a:r>
              <a:rPr lang="en-US" altLang="zh-CN" sz="2215">
                <a:latin typeface="楷体" panose="02010609060101010101" pitchFamily="49" charset="-122"/>
                <a:ea typeface="楷体" panose="02010609060101010101" pitchFamily="49" charset="-122"/>
                <a:cs typeface="楷体" panose="02010609060101010101" pitchFamily="49" charset="-122"/>
              </a:rPr>
              <a:t>D</a:t>
            </a:r>
            <a:r>
              <a:rPr lang="zh-CN" altLang="en-US" sz="2215">
                <a:latin typeface="楷体" panose="02010609060101010101" pitchFamily="49" charset="-122"/>
                <a:ea typeface="楷体" panose="02010609060101010101" pitchFamily="49" charset="-122"/>
                <a:cs typeface="楷体" panose="02010609060101010101" pitchFamily="49" charset="-122"/>
              </a:rPr>
              <a:t>．外来物品的传入推动了传统观念更新</a:t>
            </a:r>
          </a:p>
        </p:txBody>
      </p:sp>
      <p:pic>
        <p:nvPicPr>
          <p:cNvPr id="15" name="图片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753123" y="2201594"/>
            <a:ext cx="1475935" cy="1934308"/>
          </a:xfrm>
          <a:prstGeom prst="rect">
            <a:avLst/>
          </a:prstGeom>
          <a:noFill/>
          <a:ln>
            <a:noFill/>
          </a:ln>
        </p:spPr>
      </p:pic>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3" name="文本框 2"/>
          <p:cNvSpPr txBox="1"/>
          <p:nvPr/>
        </p:nvSpPr>
        <p:spPr>
          <a:xfrm>
            <a:off x="6840221" y="2506980"/>
            <a:ext cx="3400425" cy="521970"/>
          </a:xfrm>
          <a:prstGeom prst="rect">
            <a:avLst/>
          </a:prstGeom>
          <a:noFill/>
        </p:spPr>
        <p:txBody>
          <a:bodyPr wrap="none" rtlCol="0" anchor="t">
            <a:spAutoFit/>
          </a:bodyPr>
          <a:lstStyle/>
          <a:p>
            <a:r>
              <a:rPr lang="zh-CN" altLang="en-US" sz="2800" b="1" dirty="0">
                <a:solidFill>
                  <a:srgbClr val="112EC1"/>
                </a:solidFill>
                <a:latin typeface="楷体" panose="02010609060101010101" pitchFamily="49" charset="-122"/>
                <a:ea typeface="楷体" panose="02010609060101010101" pitchFamily="49" charset="-122"/>
                <a:sym typeface="+mn-ea"/>
              </a:rPr>
              <a:t>唯物史观、史料实证</a:t>
            </a:r>
          </a:p>
        </p:txBody>
      </p:sp>
    </p:spTree>
    <p:extLst>
      <p:ext uri="{BB962C8B-B14F-4D97-AF65-F5344CB8AC3E}">
        <p14:creationId xmlns:p14="http://schemas.microsoft.com/office/powerpoint/2010/main" val="272723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61796" y="1520825"/>
            <a:ext cx="8682355" cy="2331720"/>
          </a:xfrm>
        </p:spPr>
        <p:txBody>
          <a:bodyPr/>
          <a:lstStyle/>
          <a:p>
            <a:r>
              <a:rPr lang="zh-CN" altLang="en-US" sz="2000">
                <a:latin typeface="楷体" panose="02010609060101010101" pitchFamily="49" charset="-122"/>
                <a:ea typeface="楷体" panose="02010609060101010101" pitchFamily="49" charset="-122"/>
                <a:cs typeface="楷体" panose="02010609060101010101" pitchFamily="49" charset="-122"/>
              </a:rPr>
              <a:t>意大利史学家克罗齐说“一切历史都是当代史”。2018年高考历史试题把考试内容与经济社会发展、科学技术进步紧密结合，设置“真实”问题情境，考查学生运用所学知识分析解决问题的能力，引导学生从“解题”走向“解决问题”。</a:t>
            </a:r>
          </a:p>
          <a:p>
            <a:r>
              <a:rPr lang="zh-CN" altLang="en-US" sz="2000">
                <a:latin typeface="楷体" panose="02010609060101010101" pitchFamily="49" charset="-122"/>
                <a:ea typeface="楷体" panose="02010609060101010101" pitchFamily="49" charset="-122"/>
                <a:cs typeface="楷体" panose="02010609060101010101" pitchFamily="49" charset="-122"/>
              </a:rPr>
              <a:t>如</a:t>
            </a:r>
            <a:r>
              <a:rPr lang="en-US" altLang="zh-CN" sz="2000">
                <a:latin typeface="楷体" panose="02010609060101010101" pitchFamily="49" charset="-122"/>
                <a:ea typeface="楷体" panose="02010609060101010101" pitchFamily="49" charset="-122"/>
                <a:cs typeface="楷体" panose="02010609060101010101" pitchFamily="49" charset="-122"/>
              </a:rPr>
              <a:t>III</a:t>
            </a:r>
            <a:r>
              <a:rPr lang="zh-CN" altLang="en-US" sz="2000">
                <a:latin typeface="楷体" panose="02010609060101010101" pitchFamily="49" charset="-122"/>
                <a:ea typeface="楷体" panose="02010609060101010101" pitchFamily="49" charset="-122"/>
                <a:cs typeface="楷体" panose="02010609060101010101" pitchFamily="49" charset="-122"/>
              </a:rPr>
              <a:t>卷41题对上海和曼彻斯特的城市发展进行比较，引导学生关注身边城市的发展问题。这些试题都设置了比较“真实”的问题场景，考查学生学以致用、知行合一的能力。</a:t>
            </a:r>
          </a:p>
        </p:txBody>
      </p:sp>
      <p:sp>
        <p:nvSpPr>
          <p:cNvPr id="100" name="文本框 99"/>
          <p:cNvSpPr txBox="1"/>
          <p:nvPr/>
        </p:nvSpPr>
        <p:spPr>
          <a:xfrm>
            <a:off x="2046849" y="850509"/>
            <a:ext cx="7423052" cy="521970"/>
          </a:xfrm>
          <a:prstGeom prst="rect">
            <a:avLst/>
          </a:prstGeom>
          <a:noFill/>
          <a:ln w="9525">
            <a:noFill/>
          </a:ln>
        </p:spPr>
        <p:txBody>
          <a:bodyPr wrap="square">
            <a:spAutoFit/>
          </a:bodyPr>
          <a:lstStyle/>
          <a:p>
            <a:pPr indent="272415"/>
            <a:r>
              <a:rPr lang="en-US" altLang="zh-CN" sz="2800" b="1">
                <a:solidFill>
                  <a:srgbClr val="112EC1"/>
                </a:solidFill>
                <a:latin typeface="黑体" panose="02010609060101010101" pitchFamily="49" charset="-122"/>
                <a:ea typeface="黑体" panose="02010609060101010101" pitchFamily="49" charset="-122"/>
                <a:sym typeface="+mn-ea"/>
              </a:rPr>
              <a:t>3</a:t>
            </a:r>
            <a:r>
              <a:rPr lang="zh-CN" altLang="en-US" sz="2800" b="1">
                <a:solidFill>
                  <a:srgbClr val="112EC1"/>
                </a:solidFill>
                <a:latin typeface="黑体" panose="02010609060101010101" pitchFamily="49" charset="-122"/>
                <a:ea typeface="黑体" panose="02010609060101010101" pitchFamily="49" charset="-122"/>
                <a:sym typeface="+mn-ea"/>
              </a:rPr>
              <a:t>、加强应用性，注重理论密切联系实际。</a:t>
            </a:r>
            <a:endParaRPr lang="zh-CN" altLang="en-US" sz="2800" b="1">
              <a:solidFill>
                <a:srgbClr val="112EC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 name="内容占位符 2"/>
          <p:cNvSpPr>
            <a:spLocks noGrp="1"/>
          </p:cNvSpPr>
          <p:nvPr/>
        </p:nvSpPr>
        <p:spPr>
          <a:xfrm>
            <a:off x="1966595" y="3852546"/>
            <a:ext cx="7984490" cy="2318385"/>
          </a:xfrm>
          <a:prstGeom prst="rect">
            <a:avLst/>
          </a:prstGeom>
          <a:ln>
            <a:solidFill>
              <a:srgbClr val="112EC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570" b="1">
                <a:solidFill>
                  <a:srgbClr val="1B24D3"/>
                </a:solidFill>
                <a:latin typeface="楷体" panose="02010609060101010101" pitchFamily="49" charset="-122"/>
                <a:ea typeface="楷体" panose="02010609060101010101" pitchFamily="49" charset="-122"/>
                <a:cs typeface="楷体" panose="02010609060101010101" pitchFamily="49" charset="-122"/>
              </a:rPr>
              <a:t>（2018年全国III卷，41）</a:t>
            </a:r>
            <a:r>
              <a:rPr lang="zh-CN" altLang="en-US" sz="1570" b="1"/>
              <a:t>阅读材料，完成下列要求。（25分）</a:t>
            </a:r>
            <a:endParaRPr lang="zh-CN" altLang="en-US" sz="1570"/>
          </a:p>
          <a:p>
            <a:pPr marL="0" indent="0">
              <a:buNone/>
            </a:pPr>
            <a:r>
              <a:rPr lang="zh-CN" altLang="en-US" sz="1570"/>
              <a:t>材料一    </a:t>
            </a:r>
            <a:r>
              <a:rPr lang="zh-CN" altLang="en-US" sz="1570">
                <a:latin typeface="楷体" panose="02010609060101010101" pitchFamily="49" charset="-122"/>
                <a:ea typeface="楷体" panose="02010609060101010101" pitchFamily="49" charset="-122"/>
                <a:cs typeface="楷体" panose="02010609060101010101" pitchFamily="49" charset="-122"/>
              </a:rPr>
              <a:t>19世纪40年代初，上海开始“依港兴市”，租界中“华洋杂居”；60年代后，上海由一个古老的县城逐渐发展成港口与商业中心； 19世纪下半叶形成了沪东、沪西、沪南等工业区。甲午战争后，民族资本参与上海发展，形成新的商业区。1929年，由市政府主导，建成以江湾五角场为中心的“大上海市中心区”。1949年后，上海一直是国家重要的经济中心。十一届三中全会以后，上海作为国际化大都市，世界影响力日益增强。</a:t>
            </a:r>
          </a:p>
          <a:p>
            <a:pPr marL="0" indent="0" algn="r">
              <a:buNone/>
            </a:pPr>
            <a:r>
              <a:rPr lang="zh-CN" altLang="en-US" sz="1570">
                <a:latin typeface="楷体" panose="02010609060101010101" pitchFamily="49" charset="-122"/>
                <a:ea typeface="楷体" panose="02010609060101010101" pitchFamily="49" charset="-122"/>
                <a:cs typeface="楷体" panose="02010609060101010101" pitchFamily="49" charset="-122"/>
              </a:rPr>
              <a:t>——摘编自张仲礼编《近代上海城市研究》等</a:t>
            </a:r>
            <a:endParaRPr lang="zh-CN" altLang="en-US" sz="1570"/>
          </a:p>
          <a:p>
            <a:pPr marL="0" indent="0">
              <a:buNone/>
            </a:pPr>
            <a:r>
              <a:rPr lang="zh-CN" altLang="en-US" sz="1570"/>
              <a:t> （3）根据材料并结合所学知识，以曼彻斯特为例，分析现代城市发展中应当注意的问题。</a:t>
            </a:r>
          </a:p>
        </p:txBody>
      </p:sp>
    </p:spTree>
    <p:extLst>
      <p:ext uri="{BB962C8B-B14F-4D97-AF65-F5344CB8AC3E}">
        <p14:creationId xmlns:p14="http://schemas.microsoft.com/office/powerpoint/2010/main" val="3884943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76096" y="1318260"/>
            <a:ext cx="8557895" cy="2383790"/>
          </a:xfrm>
        </p:spPr>
        <p:txBody>
          <a:bodyPr>
            <a:normAutofit/>
          </a:bodyPr>
          <a:lstStyle/>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独立思考能力是高考考查的一项重要内容。2018年高考历史试题采取多种形式、多角度设问和开放性的材料，考查学生独立思考能力和创新思维，降低题海战术、机械刷题的收益，为“减负”创造条件。</a:t>
            </a:r>
          </a:p>
          <a:p>
            <a:r>
              <a:rPr lang="zh-CN" altLang="en-US" sz="2000">
                <a:latin typeface="楷体" panose="02010609060101010101" pitchFamily="49" charset="-122"/>
                <a:ea typeface="楷体" panose="02010609060101010101" pitchFamily="49" charset="-122"/>
                <a:cs typeface="楷体" panose="02010609060101010101" pitchFamily="49" charset="-122"/>
              </a:rPr>
              <a:t>  如全国</a:t>
            </a:r>
            <a:r>
              <a:rPr lang="en-US" altLang="zh-CN" sz="2000">
                <a:latin typeface="楷体" panose="02010609060101010101" pitchFamily="49" charset="-122"/>
                <a:ea typeface="楷体" panose="02010609060101010101" pitchFamily="49" charset="-122"/>
                <a:cs typeface="楷体" panose="02010609060101010101" pitchFamily="49" charset="-122"/>
              </a:rPr>
              <a:t>I</a:t>
            </a:r>
            <a:r>
              <a:rPr lang="zh-CN" altLang="en-US" sz="2000">
                <a:latin typeface="楷体" panose="02010609060101010101" pitchFamily="49" charset="-122"/>
                <a:ea typeface="楷体" panose="02010609060101010101" pitchFamily="49" charset="-122"/>
                <a:cs typeface="楷体" panose="02010609060101010101" pitchFamily="49" charset="-122"/>
              </a:rPr>
              <a:t>卷、</a:t>
            </a:r>
            <a:r>
              <a:rPr lang="en-US" altLang="zh-CN" sz="2000">
                <a:latin typeface="楷体" panose="02010609060101010101" pitchFamily="49" charset="-122"/>
                <a:ea typeface="楷体" panose="02010609060101010101" pitchFamily="49" charset="-122"/>
                <a:cs typeface="楷体" panose="02010609060101010101" pitchFamily="49" charset="-122"/>
              </a:rPr>
              <a:t>II</a:t>
            </a:r>
            <a:r>
              <a:rPr lang="zh-CN" altLang="en-US" sz="2000">
                <a:latin typeface="楷体" panose="02010609060101010101" pitchFamily="49" charset="-122"/>
                <a:ea typeface="楷体" panose="02010609060101010101" pitchFamily="49" charset="-122"/>
                <a:cs typeface="楷体" panose="02010609060101010101" pitchFamily="49" charset="-122"/>
              </a:rPr>
              <a:t>卷和</a:t>
            </a:r>
            <a:r>
              <a:rPr lang="en-US" altLang="zh-CN" sz="2000">
                <a:latin typeface="楷体" panose="02010609060101010101" pitchFamily="49" charset="-122"/>
                <a:ea typeface="楷体" panose="02010609060101010101" pitchFamily="49" charset="-122"/>
                <a:cs typeface="楷体" panose="02010609060101010101" pitchFamily="49" charset="-122"/>
              </a:rPr>
              <a:t>III</a:t>
            </a:r>
            <a:r>
              <a:rPr lang="zh-CN" altLang="en-US" sz="2000">
                <a:latin typeface="楷体" panose="02010609060101010101" pitchFamily="49" charset="-122"/>
                <a:ea typeface="楷体" panose="02010609060101010101" pitchFamily="49" charset="-122"/>
                <a:cs typeface="楷体" panose="02010609060101010101" pitchFamily="49" charset="-122"/>
              </a:rPr>
              <a:t>卷中的</a:t>
            </a:r>
            <a:r>
              <a:rPr lang="en-US" altLang="zh-CN" sz="2000">
                <a:latin typeface="楷体" panose="02010609060101010101" pitchFamily="49" charset="-122"/>
                <a:ea typeface="楷体" panose="02010609060101010101" pitchFamily="49" charset="-122"/>
                <a:cs typeface="楷体" panose="02010609060101010101" pitchFamily="49" charset="-122"/>
              </a:rPr>
              <a:t>42</a:t>
            </a:r>
            <a:r>
              <a:rPr lang="zh-CN" altLang="en-US" sz="2000">
                <a:latin typeface="楷体" panose="02010609060101010101" pitchFamily="49" charset="-122"/>
                <a:ea typeface="楷体" panose="02010609060101010101" pitchFamily="49" charset="-122"/>
                <a:cs typeface="楷体" panose="02010609060101010101" pitchFamily="49" charset="-122"/>
              </a:rPr>
              <a:t>题，学生可从多个角度入手发现问题、提出问题并解决问题。这类开放性试题，“年年岁岁花相似，岁岁年年题不同”“一直被模仿，从未被超越”，一直推动着中学历史教学的进步，引导着师生在求真和创新的道路上前行。</a:t>
            </a:r>
          </a:p>
        </p:txBody>
      </p:sp>
      <p:sp>
        <p:nvSpPr>
          <p:cNvPr id="100" name="文本框 99"/>
          <p:cNvSpPr txBox="1"/>
          <p:nvPr/>
        </p:nvSpPr>
        <p:spPr>
          <a:xfrm>
            <a:off x="2216200" y="994752"/>
            <a:ext cx="7678029" cy="420628"/>
          </a:xfrm>
          <a:prstGeom prst="rect">
            <a:avLst/>
          </a:prstGeom>
          <a:noFill/>
          <a:ln w="9525">
            <a:noFill/>
          </a:ln>
        </p:spPr>
        <p:txBody>
          <a:bodyPr wrap="square">
            <a:spAutoFit/>
          </a:bodyPr>
          <a:lstStyle/>
          <a:p>
            <a:pPr indent="272415"/>
            <a:r>
              <a:rPr lang="en-US" sz="3200" b="1" baseline="30000">
                <a:solidFill>
                  <a:srgbClr val="112EC1"/>
                </a:solidFill>
                <a:latin typeface="黑体" panose="02010609060101010101" pitchFamily="49" charset="-122"/>
                <a:ea typeface="黑体" panose="02010609060101010101" pitchFamily="49" charset="-122"/>
                <a:cs typeface="黑体" panose="02010609060101010101" pitchFamily="49" charset="-122"/>
              </a:rPr>
              <a:t>4</a:t>
            </a:r>
            <a:r>
              <a:rPr lang="zh-CN" altLang="en-US" sz="3200" b="1" baseline="30000">
                <a:solidFill>
                  <a:srgbClr val="112EC1"/>
                </a:solidFill>
                <a:latin typeface="黑体" panose="02010609060101010101" pitchFamily="49" charset="-122"/>
                <a:ea typeface="黑体" panose="02010609060101010101" pitchFamily="49" charset="-122"/>
                <a:cs typeface="黑体" panose="02010609060101010101" pitchFamily="49" charset="-122"/>
              </a:rPr>
              <a:t>．</a:t>
            </a:r>
            <a:r>
              <a:rPr lang="zh-CN" altLang="en-US" sz="3200" b="1" baseline="30000">
                <a:solidFill>
                  <a:srgbClr val="112EC1"/>
                </a:solidFill>
                <a:latin typeface="黑体" panose="02010609060101010101" pitchFamily="49" charset="-122"/>
                <a:ea typeface="黑体" panose="02010609060101010101" pitchFamily="49" charset="-122"/>
                <a:sym typeface="+mn-ea"/>
              </a:rPr>
              <a:t>增强探究性和开放性，考查学生创新意识和创新能力。</a:t>
            </a:r>
            <a:endParaRPr lang="zh-CN" altLang="en-US" sz="3200" b="1" baseline="30000">
              <a:solidFill>
                <a:srgbClr val="112EC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 name="文本框 3"/>
          <p:cNvSpPr txBox="1"/>
          <p:nvPr/>
        </p:nvSpPr>
        <p:spPr>
          <a:xfrm>
            <a:off x="1655446" y="3568066"/>
            <a:ext cx="8999855" cy="3046095"/>
          </a:xfrm>
          <a:prstGeom prst="rect">
            <a:avLst/>
          </a:prstGeom>
          <a:noFill/>
          <a:ln w="9525">
            <a:solidFill>
              <a:srgbClr val="112EC1"/>
            </a:solidFill>
          </a:ln>
        </p:spPr>
        <p:txBody>
          <a:bodyPr wrap="square">
            <a:spAutoFit/>
          </a:bodyPr>
          <a:lstStyle/>
          <a:p>
            <a:r>
              <a:rPr lang="zh-CN" altLang="en-US" sz="1600">
                <a:solidFill>
                  <a:srgbClr val="0000FF"/>
                </a:solidFill>
                <a:latin typeface="楷体" panose="02010609060101010101" pitchFamily="49" charset="-122"/>
                <a:ea typeface="楷体" panose="02010609060101010101" pitchFamily="49" charset="-122"/>
                <a:cs typeface="楷体" panose="02010609060101010101" pitchFamily="49" charset="-122"/>
              </a:rPr>
              <a:t>（</a:t>
            </a:r>
            <a:r>
              <a:rPr lang="en-US" altLang="zh-CN" sz="1600">
                <a:solidFill>
                  <a:srgbClr val="0000FF"/>
                </a:solidFill>
                <a:latin typeface="楷体" panose="02010609060101010101" pitchFamily="49" charset="-122"/>
                <a:ea typeface="楷体" panose="02010609060101010101" pitchFamily="49" charset="-122"/>
                <a:cs typeface="楷体" panose="02010609060101010101" pitchFamily="49" charset="-122"/>
              </a:rPr>
              <a:t>2018</a:t>
            </a:r>
            <a:r>
              <a:rPr lang="zh-CN" altLang="en-US" sz="1600">
                <a:solidFill>
                  <a:srgbClr val="0000FF"/>
                </a:solidFill>
                <a:latin typeface="楷体" panose="02010609060101010101" pitchFamily="49" charset="-122"/>
                <a:ea typeface="楷体" panose="02010609060101010101" pitchFamily="49" charset="-122"/>
                <a:cs typeface="楷体" panose="02010609060101010101" pitchFamily="49" charset="-122"/>
              </a:rPr>
              <a:t>年全国</a:t>
            </a:r>
            <a:r>
              <a:rPr lang="en-US" altLang="zh-CN" sz="1600">
                <a:solidFill>
                  <a:srgbClr val="0000FF"/>
                </a:solidFill>
                <a:latin typeface="楷体" panose="02010609060101010101" pitchFamily="49" charset="-122"/>
                <a:ea typeface="楷体" panose="02010609060101010101" pitchFamily="49" charset="-122"/>
                <a:cs typeface="楷体" panose="02010609060101010101" pitchFamily="49" charset="-122"/>
              </a:rPr>
              <a:t>I</a:t>
            </a:r>
            <a:r>
              <a:rPr lang="zh-CN" altLang="en-US" sz="1600">
                <a:solidFill>
                  <a:srgbClr val="0000FF"/>
                </a:solidFill>
                <a:latin typeface="楷体" panose="02010609060101010101" pitchFamily="49" charset="-122"/>
                <a:ea typeface="楷体" panose="02010609060101010101" pitchFamily="49" charset="-122"/>
                <a:cs typeface="楷体" panose="02010609060101010101" pitchFamily="49" charset="-122"/>
              </a:rPr>
              <a:t>卷，</a:t>
            </a:r>
            <a:r>
              <a:rPr lang="en-US" altLang="zh-CN" sz="1600">
                <a:solidFill>
                  <a:srgbClr val="0000FF"/>
                </a:solidFill>
                <a:latin typeface="楷体" panose="02010609060101010101" pitchFamily="49" charset="-122"/>
                <a:ea typeface="楷体" panose="02010609060101010101" pitchFamily="49" charset="-122"/>
                <a:cs typeface="楷体" panose="02010609060101010101" pitchFamily="49" charset="-122"/>
              </a:rPr>
              <a:t>42</a:t>
            </a:r>
            <a:r>
              <a:rPr lang="zh-CN" altLang="en-US" sz="1600">
                <a:solidFill>
                  <a:srgbClr val="0000FF"/>
                </a:solidFill>
                <a:latin typeface="楷体" panose="02010609060101010101" pitchFamily="49" charset="-122"/>
                <a:ea typeface="楷体" panose="02010609060101010101" pitchFamily="49" charset="-122"/>
                <a:cs typeface="楷体" panose="02010609060101010101" pitchFamily="49" charset="-122"/>
              </a:rPr>
              <a:t>）</a:t>
            </a:r>
            <a:r>
              <a:rPr lang="zh-CN" altLang="en-US" sz="1600">
                <a:latin typeface="楷体" panose="02010609060101010101" pitchFamily="49" charset="-122"/>
                <a:ea typeface="楷体" panose="02010609060101010101" pitchFamily="49" charset="-122"/>
                <a:cs typeface="楷体" panose="02010609060101010101" pitchFamily="49" charset="-122"/>
              </a:rPr>
              <a:t>阅读材料，完成下列要求。（</a:t>
            </a:r>
            <a:r>
              <a:rPr lang="en-US" altLang="zh-CN" sz="1600">
                <a:latin typeface="楷体" panose="02010609060101010101" pitchFamily="49" charset="-122"/>
                <a:ea typeface="楷体" panose="02010609060101010101" pitchFamily="49" charset="-122"/>
                <a:cs typeface="楷体" panose="02010609060101010101" pitchFamily="49" charset="-122"/>
              </a:rPr>
              <a:t>12</a:t>
            </a:r>
            <a:r>
              <a:rPr lang="zh-CN" altLang="en-US" sz="1600">
                <a:latin typeface="楷体" panose="02010609060101010101" pitchFamily="49" charset="-122"/>
                <a:ea typeface="楷体" panose="02010609060101010101" pitchFamily="49" charset="-122"/>
                <a:cs typeface="楷体" panose="02010609060101010101" pitchFamily="49" charset="-122"/>
              </a:rPr>
              <a:t>分）</a:t>
            </a:r>
          </a:p>
          <a:p>
            <a:r>
              <a:rPr lang="zh-CN" altLang="en-US" sz="1600">
                <a:latin typeface="楷体" panose="02010609060101010101" pitchFamily="49" charset="-122"/>
                <a:ea typeface="楷体" panose="02010609060101010101" pitchFamily="49" charset="-122"/>
                <a:cs typeface="楷体" panose="02010609060101010101" pitchFamily="49" charset="-122"/>
              </a:rPr>
              <a:t>材料</a:t>
            </a:r>
            <a:r>
              <a:rPr lang="en-US" sz="1600">
                <a:latin typeface="楷体" panose="02010609060101010101" pitchFamily="49" charset="-122"/>
                <a:ea typeface="楷体" panose="02010609060101010101" pitchFamily="49" charset="-122"/>
                <a:cs typeface="楷体" panose="02010609060101010101" pitchFamily="49" charset="-122"/>
              </a:rPr>
              <a:t>  </a:t>
            </a:r>
            <a:r>
              <a:rPr lang="zh-CN" altLang="en-US" sz="1600">
                <a:latin typeface="楷体" panose="02010609060101010101" pitchFamily="49" charset="-122"/>
                <a:ea typeface="楷体" panose="02010609060101010101" pitchFamily="49" charset="-122"/>
                <a:cs typeface="楷体" panose="02010609060101010101" pitchFamily="49" charset="-122"/>
              </a:rPr>
              <a:t>英国作家笛福创作的小说</a:t>
            </a:r>
            <a:r>
              <a:rPr lang="en-US" altLang="zh-CN" sz="1600">
                <a:latin typeface="楷体" panose="02010609060101010101" pitchFamily="49" charset="-122"/>
                <a:ea typeface="楷体" panose="02010609060101010101" pitchFamily="49" charset="-122"/>
                <a:cs typeface="楷体" panose="02010609060101010101" pitchFamily="49" charset="-122"/>
              </a:rPr>
              <a:t>《</a:t>
            </a:r>
            <a:r>
              <a:rPr lang="zh-CN" altLang="en-US" sz="1600">
                <a:latin typeface="楷体" panose="02010609060101010101" pitchFamily="49" charset="-122"/>
                <a:ea typeface="楷体" panose="02010609060101010101" pitchFamily="49" charset="-122"/>
                <a:cs typeface="楷体" panose="02010609060101010101" pitchFamily="49" charset="-122"/>
              </a:rPr>
              <a:t>鲁宾逊漂流记</a:t>
            </a:r>
            <a:r>
              <a:rPr lang="en-US" altLang="zh-CN" sz="1600">
                <a:latin typeface="楷体" panose="02010609060101010101" pitchFamily="49" charset="-122"/>
                <a:ea typeface="楷体" panose="02010609060101010101" pitchFamily="49" charset="-122"/>
                <a:cs typeface="楷体" panose="02010609060101010101" pitchFamily="49" charset="-122"/>
              </a:rPr>
              <a:t>》</a:t>
            </a:r>
            <a:r>
              <a:rPr lang="zh-CN" altLang="en-US" sz="1600">
                <a:latin typeface="楷体" panose="02010609060101010101" pitchFamily="49" charset="-122"/>
                <a:ea typeface="楷体" panose="02010609060101010101" pitchFamily="49" charset="-122"/>
                <a:cs typeface="楷体" panose="02010609060101010101" pitchFamily="49" charset="-122"/>
              </a:rPr>
              <a:t>出版于</a:t>
            </a:r>
            <a:r>
              <a:rPr lang="en-US" sz="1600">
                <a:latin typeface="楷体" panose="02010609060101010101" pitchFamily="49" charset="-122"/>
                <a:ea typeface="楷体" panose="02010609060101010101" pitchFamily="49" charset="-122"/>
                <a:cs typeface="楷体" panose="02010609060101010101" pitchFamily="49" charset="-122"/>
              </a:rPr>
              <a:t>1719</a:t>
            </a:r>
            <a:r>
              <a:rPr lang="zh-CN" altLang="en-US" sz="1600">
                <a:latin typeface="楷体" panose="02010609060101010101" pitchFamily="49" charset="-122"/>
                <a:ea typeface="楷体" panose="02010609060101010101" pitchFamily="49" charset="-122"/>
                <a:cs typeface="楷体" panose="02010609060101010101" pitchFamily="49" charset="-122"/>
              </a:rPr>
              <a:t>年，其中许多情节反映了世界近代早期的重大历史现象，小说梗概如下：</a:t>
            </a:r>
          </a:p>
          <a:p>
            <a:r>
              <a:rPr lang="zh-CN" altLang="en-US" sz="1600">
                <a:latin typeface="楷体" panose="02010609060101010101" pitchFamily="49" charset="-122"/>
                <a:ea typeface="楷体" panose="02010609060101010101" pitchFamily="49" charset="-122"/>
                <a:cs typeface="楷体" panose="02010609060101010101" pitchFamily="49" charset="-122"/>
              </a:rPr>
              <a:t>        鲁滨逊出生于英国一个生活优裕的商人家庭，渴望航海冒险。他在巴西开办了种植园，看到当地缺少劳动力，转而去非洲贩卖黑奴。在一次航海途中，鲁滨逊遇险漂流到一座荒岛上。他凭借自己的智慧和力量，制造工具，种植谷物，驯养动物，经过十多年，生活居然“过得很富裕”。宗教信仰是支撑鲁滨逊的重要力量，且是“在没有别人的帮助和教导下，通过自己阅读</a:t>
            </a:r>
            <a:r>
              <a:rPr lang="en-US" altLang="zh-CN" sz="1600">
                <a:latin typeface="楷体" panose="02010609060101010101" pitchFamily="49" charset="-122"/>
                <a:ea typeface="楷体" panose="02010609060101010101" pitchFamily="49" charset="-122"/>
                <a:cs typeface="楷体" panose="02010609060101010101" pitchFamily="49" charset="-122"/>
              </a:rPr>
              <a:t>《</a:t>
            </a:r>
            <a:r>
              <a:rPr lang="zh-CN" altLang="en-US" sz="1600">
                <a:latin typeface="楷体" panose="02010609060101010101" pitchFamily="49" charset="-122"/>
                <a:ea typeface="楷体" panose="02010609060101010101" pitchFamily="49" charset="-122"/>
                <a:cs typeface="楷体" panose="02010609060101010101" pitchFamily="49" charset="-122"/>
              </a:rPr>
              <a:t>圣经</a:t>
            </a:r>
            <a:r>
              <a:rPr lang="en-US" altLang="zh-CN" sz="1600">
                <a:latin typeface="楷体" panose="02010609060101010101" pitchFamily="49" charset="-122"/>
                <a:ea typeface="楷体" panose="02010609060101010101" pitchFamily="49" charset="-122"/>
                <a:cs typeface="楷体" panose="02010609060101010101" pitchFamily="49" charset="-122"/>
              </a:rPr>
              <a:t>》</a:t>
            </a:r>
            <a:r>
              <a:rPr lang="zh-CN" altLang="en-US" sz="1600">
                <a:latin typeface="楷体" panose="02010609060101010101" pitchFamily="49" charset="-122"/>
                <a:ea typeface="楷体" panose="02010609060101010101" pitchFamily="49" charset="-122"/>
                <a:cs typeface="楷体" panose="02010609060101010101" pitchFamily="49" charset="-122"/>
              </a:rPr>
              <a:t>无师自通的”。后来，鲁滨逊救出一个濒临被杀的“野人”，岛上居民也有所增加，整个小岛是他的个人财产。鲁滨逊获救回国后，还去“视察”过他的领地。</a:t>
            </a:r>
            <a:endParaRPr lang="en-US" sz="1600">
              <a:latin typeface="楷体" panose="02010609060101010101" pitchFamily="49" charset="-122"/>
              <a:ea typeface="楷体" panose="02010609060101010101" pitchFamily="49" charset="-122"/>
              <a:cs typeface="楷体" panose="02010609060101010101" pitchFamily="49" charset="-122"/>
            </a:endParaRPr>
          </a:p>
          <a:p>
            <a:r>
              <a:rPr lang="zh-CN" altLang="en-US" sz="1600">
                <a:latin typeface="楷体" panose="02010609060101010101" pitchFamily="49" charset="-122"/>
                <a:ea typeface="楷体" panose="02010609060101010101" pitchFamily="49" charset="-122"/>
                <a:cs typeface="楷体" panose="02010609060101010101" pitchFamily="49" charset="-122"/>
              </a:rPr>
              <a:t>   结合世界近代史的所学知识，从上述梗概中提取一个情节，指出它所反映的近代早期重大历史现象，并概述和评价该历史现象。（要求：简要写出所提取的小说情节及历史现象，对历史现象的概述和评价准确全面。）</a:t>
            </a:r>
          </a:p>
        </p:txBody>
      </p:sp>
    </p:spTree>
    <p:extLst>
      <p:ext uri="{BB962C8B-B14F-4D97-AF65-F5344CB8AC3E}">
        <p14:creationId xmlns:p14="http://schemas.microsoft.com/office/powerpoint/2010/main" val="371732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五边形 37"/>
          <p:cNvSpPr/>
          <p:nvPr/>
        </p:nvSpPr>
        <p:spPr>
          <a:xfrm flipH="1">
            <a:off x="2588842" y="731733"/>
            <a:ext cx="6349488" cy="685158"/>
          </a:xfrm>
          <a:prstGeom prst="homePlate">
            <a:avLst>
              <a:gd name="adj" fmla="val 36819"/>
            </a:avLst>
          </a:prstGeom>
          <a:solidFill>
            <a:sysClr val="window" lastClr="FFFFFF">
              <a:lumMod val="75000"/>
            </a:sysClr>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685800">
              <a:defRPr/>
            </a:pPr>
            <a:endParaRPr lang="zh-CN" altLang="en-US" sz="1400" kern="0">
              <a:solidFill>
                <a:prstClr val="white"/>
              </a:solidFill>
              <a:latin typeface="Agency FB"/>
            </a:endParaRPr>
          </a:p>
        </p:txBody>
      </p:sp>
      <p:sp>
        <p:nvSpPr>
          <p:cNvPr id="39" name="圆角矩形 38"/>
          <p:cNvSpPr/>
          <p:nvPr/>
        </p:nvSpPr>
        <p:spPr>
          <a:xfrm>
            <a:off x="2885547" y="625826"/>
            <a:ext cx="5603642" cy="888144"/>
          </a:xfrm>
          <a:prstGeom prst="roundRect">
            <a:avLst/>
          </a:prstGeom>
          <a:noFill/>
          <a:ln w="12700" cap="flat" cmpd="sng" algn="ctr">
            <a:noFill/>
            <a:prstDash val="solid"/>
            <a:miter lim="800000"/>
          </a:ln>
          <a:effectLst/>
        </p:spPr>
        <p:txBody>
          <a:bodyPr lIns="81693" tIns="40847" rIns="81693" bIns="40847" anchor="ctr"/>
          <a:lstStyle/>
          <a:p>
            <a:pPr algn="ctr" defTabSz="685800">
              <a:defRPr/>
            </a:pPr>
            <a:r>
              <a:rPr lang="zh-CN" altLang="en-US" sz="3600" b="1" kern="0" dirty="0">
                <a:solidFill>
                  <a:schemeClr val="tx2"/>
                </a:solidFill>
                <a:latin typeface="微软雅黑" panose="020B0503020204020204" pitchFamily="34" charset="-122"/>
              </a:rPr>
              <a:t>目 录   </a:t>
            </a:r>
            <a:r>
              <a:rPr lang="en-US" altLang="zh-CN" sz="3600" b="1" kern="0" dirty="0">
                <a:solidFill>
                  <a:schemeClr val="tx2"/>
                </a:solidFill>
                <a:latin typeface="微软雅黑" panose="020B0503020204020204" pitchFamily="34" charset="-122"/>
              </a:rPr>
              <a:t>CONTENTS</a:t>
            </a:r>
            <a:endParaRPr lang="zh-CN" altLang="en-US" sz="3600" b="1" kern="0" dirty="0">
              <a:solidFill>
                <a:schemeClr val="tx2"/>
              </a:solidFill>
              <a:latin typeface="微软雅黑" panose="020B0503020204020204" pitchFamily="34" charset="-122"/>
            </a:endParaRPr>
          </a:p>
        </p:txBody>
      </p:sp>
      <p:grpSp>
        <p:nvGrpSpPr>
          <p:cNvPr id="40" name="组合 39"/>
          <p:cNvGrpSpPr/>
          <p:nvPr/>
        </p:nvGrpSpPr>
        <p:grpSpPr>
          <a:xfrm flipH="1">
            <a:off x="8485612" y="653136"/>
            <a:ext cx="900000" cy="900000"/>
            <a:chOff x="7834104" y="4038418"/>
            <a:chExt cx="900000" cy="900000"/>
          </a:xfrm>
        </p:grpSpPr>
        <p:sp>
          <p:nvSpPr>
            <p:cNvPr id="41" name="椭圆 41"/>
            <p:cNvSpPr/>
            <p:nvPr/>
          </p:nvSpPr>
          <p:spPr>
            <a:xfrm>
              <a:off x="7834104" y="4038418"/>
              <a:ext cx="900000" cy="900000"/>
            </a:xfrm>
            <a:prstGeom prst="homePlate">
              <a:avLst/>
            </a:prstGeom>
            <a:gradFill>
              <a:gsLst>
                <a:gs pos="0">
                  <a:srgbClr val="CCCCCC"/>
                </a:gs>
                <a:gs pos="100000">
                  <a:srgbClr val="FCFCFC"/>
                </a:gs>
              </a:gsLst>
              <a:lin ang="7200000" scaled="0"/>
            </a:gradFill>
            <a:ln w="25400" cap="flat" cmpd="sng" algn="ctr">
              <a:noFill/>
              <a:prstDash val="solid"/>
            </a:ln>
            <a:effectLst>
              <a:outerShdw blurRad="254000" dist="127000" dir="8160000" algn="ctr" rotWithShape="0">
                <a:srgbClr val="000000">
                  <a:alpha val="34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Franklin Gothic Book"/>
                <a:ea typeface="微软雅黑" panose="020B0503020204020204" pitchFamily="34" charset="-122"/>
              </a:endParaRPr>
            </a:p>
          </p:txBody>
        </p:sp>
        <p:sp>
          <p:nvSpPr>
            <p:cNvPr id="42" name="椭圆 42"/>
            <p:cNvSpPr/>
            <p:nvPr/>
          </p:nvSpPr>
          <p:spPr>
            <a:xfrm>
              <a:off x="7946467" y="4162070"/>
              <a:ext cx="662782" cy="662782"/>
            </a:xfrm>
            <a:prstGeom prst="homePlate">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chemeClr val="tx2"/>
                </a:solidFill>
                <a:latin typeface="Franklin Gothic Book"/>
                <a:ea typeface="微软雅黑" panose="020B0503020204020204" pitchFamily="34" charset="-122"/>
              </a:endParaRPr>
            </a:p>
          </p:txBody>
        </p:sp>
      </p:grpSp>
      <p:pic>
        <p:nvPicPr>
          <p:cNvPr id="43"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8703391" y="1074312"/>
            <a:ext cx="1627163" cy="182463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6"/>
          <p:cNvSpPr txBox="1">
            <a:spLocks noChangeArrowheads="1"/>
          </p:cNvSpPr>
          <p:nvPr/>
        </p:nvSpPr>
        <p:spPr bwMode="auto">
          <a:xfrm>
            <a:off x="3717291" y="2451736"/>
            <a:ext cx="489394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历史试题的评价</a:t>
            </a:r>
            <a:endPar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6" name="TextBox 6"/>
          <p:cNvSpPr txBox="1">
            <a:spLocks noChangeArrowheads="1"/>
          </p:cNvSpPr>
          <p:nvPr/>
        </p:nvSpPr>
        <p:spPr bwMode="auto">
          <a:xfrm>
            <a:off x="3860166" y="4525646"/>
            <a:ext cx="54133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200" b="1" dirty="0">
                <a:solidFill>
                  <a:schemeClr val="accent3">
                    <a:lumMod val="75000"/>
                  </a:schemeClr>
                </a:solidFill>
                <a:latin typeface="黑体" panose="02010609060101010101" pitchFamily="49" charset="-122"/>
                <a:ea typeface="黑体" panose="02010609060101010101" pitchFamily="49" charset="-122"/>
              </a:rPr>
              <a:t>试题分析与命题规律</a:t>
            </a:r>
          </a:p>
        </p:txBody>
      </p:sp>
      <p:grpSp>
        <p:nvGrpSpPr>
          <p:cNvPr id="53" name="组合 52"/>
          <p:cNvGrpSpPr/>
          <p:nvPr/>
        </p:nvGrpSpPr>
        <p:grpSpPr>
          <a:xfrm>
            <a:off x="2254391" y="2112685"/>
            <a:ext cx="1396819" cy="1397325"/>
            <a:chOff x="1008115" y="2542722"/>
            <a:chExt cx="1360493" cy="1360493"/>
          </a:xfrm>
        </p:grpSpPr>
        <p:grpSp>
          <p:nvGrpSpPr>
            <p:cNvPr id="54" name="组合 5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菱形 5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5" name="TextBox 54"/>
            <p:cNvSpPr txBox="1"/>
            <p:nvPr/>
          </p:nvSpPr>
          <p:spPr>
            <a:xfrm>
              <a:off x="1264646" y="2728992"/>
              <a:ext cx="841861" cy="884009"/>
            </a:xfrm>
            <a:prstGeom prst="rect">
              <a:avLst/>
            </a:prstGeom>
            <a:noFill/>
          </p:spPr>
          <p:txBody>
            <a:bodyPr wrap="none" rtlCol="0">
              <a:spAutoFit/>
            </a:bodyPr>
            <a:lstStyle/>
            <a:p>
              <a:pPr algn="ctr"/>
              <a:r>
                <a:rPr lang="zh-CN" altLang="en-US" sz="5300" b="1" dirty="0">
                  <a:solidFill>
                    <a:srgbClr val="FF0000"/>
                  </a:solidFill>
                  <a:latin typeface="微软雅黑" panose="020B0503020204020204" pitchFamily="34" charset="-122"/>
                  <a:ea typeface="造字工房劲黑（非商用）常规体" pitchFamily="50" charset="-122"/>
                </a:rPr>
                <a:t>一</a:t>
              </a:r>
            </a:p>
          </p:txBody>
        </p:sp>
      </p:grpSp>
      <p:grpSp>
        <p:nvGrpSpPr>
          <p:cNvPr id="63" name="组合 62"/>
          <p:cNvGrpSpPr/>
          <p:nvPr/>
        </p:nvGrpSpPr>
        <p:grpSpPr>
          <a:xfrm>
            <a:off x="2446459" y="4184239"/>
            <a:ext cx="1396819" cy="1397325"/>
            <a:chOff x="2889188" y="1494971"/>
            <a:chExt cx="1360493" cy="1360493"/>
          </a:xfrm>
        </p:grpSpPr>
        <p:grpSp>
          <p:nvGrpSpPr>
            <p:cNvPr id="64" name="组合 63"/>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菱形 6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5" name="TextBox 64"/>
            <p:cNvSpPr txBox="1"/>
            <p:nvPr/>
          </p:nvSpPr>
          <p:spPr>
            <a:xfrm>
              <a:off x="3169725" y="1683435"/>
              <a:ext cx="841861" cy="884009"/>
            </a:xfrm>
            <a:prstGeom prst="rect">
              <a:avLst/>
            </a:prstGeom>
            <a:noFill/>
          </p:spPr>
          <p:txBody>
            <a:bodyPr wrap="none" rtlCol="0">
              <a:spAutoFit/>
            </a:bodyPr>
            <a:lstStyle/>
            <a:p>
              <a:pPr algn="ctr"/>
              <a:r>
                <a:rPr lang="zh-CN" altLang="en-US" sz="5300" b="1" dirty="0">
                  <a:solidFill>
                    <a:schemeClr val="accent3"/>
                  </a:solidFill>
                  <a:latin typeface="微软雅黑" panose="020B0503020204020204" pitchFamily="34" charset="-122"/>
                  <a:ea typeface="造字工房劲黑（非商用）常规体" pitchFamily="50" charset="-122"/>
                </a:rPr>
                <a:t>二</a:t>
              </a:r>
            </a:p>
          </p:txBody>
        </p:sp>
      </p:grpSp>
    </p:spTree>
    <p:extLst>
      <p:ext uri="{BB962C8B-B14F-4D97-AF65-F5344CB8AC3E}">
        <p14:creationId xmlns:p14="http://schemas.microsoft.com/office/powerpoint/2010/main" val="28422223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par>
                                <p:cTn id="10" presetID="53" presetClass="entr" presetSubtype="16" fill="hold" nodeType="withEffect">
                                  <p:stCondLst>
                                    <p:cond delay="30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80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24661" y="1396366"/>
            <a:ext cx="8706485" cy="3234055"/>
          </a:xfrm>
        </p:spPr>
        <p:txBody>
          <a:bodyPr>
            <a:normAutofit/>
          </a:bodyPr>
          <a:lstStyle/>
          <a:p>
            <a:r>
              <a:rPr lang="en-US" altLang="zh-CN" sz="2585" b="1">
                <a:solidFill>
                  <a:srgbClr val="112EC1"/>
                </a:solidFill>
                <a:latin typeface="黑体" panose="02010609060101010101" pitchFamily="49" charset="-122"/>
                <a:ea typeface="黑体" panose="02010609060101010101" pitchFamily="49" charset="-122"/>
              </a:rPr>
              <a:t>1</a:t>
            </a:r>
            <a:r>
              <a:rPr lang="zh-CN" altLang="en-US" sz="2585" b="1">
                <a:solidFill>
                  <a:srgbClr val="112EC1"/>
                </a:solidFill>
                <a:latin typeface="黑体" panose="02010609060101010101" pitchFamily="49" charset="-122"/>
                <a:ea typeface="黑体" panose="02010609060101010101" pitchFamily="49" charset="-122"/>
              </a:rPr>
              <a:t>、以材料形式的多样性考查思辨的灵活性。</a:t>
            </a:r>
            <a:endParaRPr lang="zh-CN" altLang="en-US" sz="2215">
              <a:solidFill>
                <a:srgbClr val="112EC1"/>
              </a:solidFill>
            </a:endParaRPr>
          </a:p>
          <a:p>
            <a:pPr marL="0" indent="0">
              <a:lnSpc>
                <a:spcPts val="3080"/>
              </a:lnSpc>
              <a:spcBef>
                <a:spcPts val="0"/>
              </a:spcBef>
              <a:buNone/>
            </a:pPr>
            <a:r>
              <a:rPr lang="zh-CN" altLang="en-US" sz="2215"/>
              <a:t>        </a:t>
            </a:r>
            <a:r>
              <a:rPr lang="zh-CN" altLang="en-US" sz="1800">
                <a:latin typeface="楷体" panose="02010609060101010101" pitchFamily="49" charset="-122"/>
                <a:ea typeface="楷体" panose="02010609060101010101" pitchFamily="49" charset="-122"/>
                <a:cs typeface="楷体" panose="02010609060101010101" pitchFamily="49" charset="-122"/>
              </a:rPr>
              <a:t> </a:t>
            </a:r>
          </a:p>
        </p:txBody>
      </p:sp>
      <p:sp>
        <p:nvSpPr>
          <p:cNvPr id="100" name="文本框 99"/>
          <p:cNvSpPr txBox="1"/>
          <p:nvPr/>
        </p:nvSpPr>
        <p:spPr>
          <a:xfrm>
            <a:off x="2102534" y="874542"/>
            <a:ext cx="6948854" cy="521970"/>
          </a:xfrm>
          <a:prstGeom prst="rect">
            <a:avLst/>
          </a:prstGeom>
          <a:noFill/>
          <a:ln w="9525">
            <a:noFill/>
          </a:ln>
        </p:spPr>
        <p:txBody>
          <a:bodyPr wrap="square">
            <a:spAutoFit/>
          </a:bodyPr>
          <a:lstStyle/>
          <a:p>
            <a:pPr indent="272415"/>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rPr>
              <a:t>四．信息载体多样，设计推陈出新</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 name="文本框 3"/>
          <p:cNvSpPr txBox="1"/>
          <p:nvPr/>
        </p:nvSpPr>
        <p:spPr>
          <a:xfrm>
            <a:off x="1724026" y="1950720"/>
            <a:ext cx="8777605" cy="4041140"/>
          </a:xfrm>
          <a:prstGeom prst="rect">
            <a:avLst/>
          </a:prstGeom>
          <a:noFill/>
          <a:ln w="9525">
            <a:noFill/>
          </a:ln>
        </p:spPr>
        <p:txBody>
          <a:bodyPr wrap="square">
            <a:spAutoFit/>
          </a:bodyPr>
          <a:lstStyle/>
          <a:p>
            <a:pPr>
              <a:lnSpc>
                <a:spcPts val="3080"/>
              </a:lnSpc>
            </a:pP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为适应信息时代的阅读要求，命题充分利用多种信息载体形式，即文字、表格、地图、图像等设置问题情境，考查学生面对多类型材料的发现、分析、评鉴等信息处理能力。</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a:lnSpc>
                <a:spcPts val="3080"/>
              </a:lnSpc>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    大部分试题采用文字史料，即使是纯文字材料，也呈现出形式的多样性。一是呈现出考文化史用科技材料和政治材料的趋势。例如Ⅰ卷24题引用《墨子》关于科技成就的记载，Ⅱ卷45题引用1977-1981年我国科技体制改革的材料，Ⅲ卷28题引用西学东渐中严复看待西方进化论的材料。二是呈现出学科交叉、各科知识综合运用考查学科素养的趋势。例如Ⅱ卷42题关于汉阳铁厂发展历程的启示，也可从自然地理的角度对汉阳铁厂的选址进行探究。</a:t>
            </a:r>
            <a:endParaRPr lang="zh-CN" altLang="en-US" sz="2400" b="1">
              <a:solidFill>
                <a:srgbClr val="C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extLst>
      <p:ext uri="{BB962C8B-B14F-4D97-AF65-F5344CB8AC3E}">
        <p14:creationId xmlns:p14="http://schemas.microsoft.com/office/powerpoint/2010/main" val="2856304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78356" y="1670050"/>
            <a:ext cx="8126095" cy="3097530"/>
          </a:xfrm>
          <a:ln>
            <a:solidFill>
              <a:srgbClr val="112EC1"/>
            </a:solidFill>
          </a:ln>
        </p:spPr>
        <p:txBody>
          <a:bodyPr>
            <a:normAutofit/>
          </a:bodyPr>
          <a:lstStyle/>
          <a:p>
            <a:r>
              <a:rPr lang="en-US" altLang="zh-CN" sz="2585"/>
              <a:t>    </a:t>
            </a:r>
            <a:r>
              <a:rPr lang="zh-CN" altLang="en-US" sz="2400">
                <a:latin typeface="楷体" panose="02010609060101010101" pitchFamily="49" charset="-122"/>
                <a:ea typeface="楷体" panose="02010609060101010101" pitchFamily="49" charset="-122"/>
                <a:cs typeface="楷体" panose="02010609060101010101" pitchFamily="49" charset="-122"/>
              </a:rPr>
              <a:t>选择题的测量功能由考查客观历史事实和现成历史结论转向考查学生的主观认识，其主旨在于加强考查学生的思维深度及思维过程。这需要学生对历史事物的深度理解和辨别能力</a:t>
            </a:r>
            <a:r>
              <a:rPr lang="zh-CN" altLang="en-US" sz="2585">
                <a:latin typeface="楷体" panose="02010609060101010101" pitchFamily="49" charset="-122"/>
                <a:ea typeface="楷体" panose="02010609060101010101" pitchFamily="49" charset="-122"/>
                <a:cs typeface="楷体" panose="02010609060101010101" pitchFamily="49" charset="-122"/>
              </a:rPr>
              <a:t>。</a:t>
            </a:r>
          </a:p>
          <a:p>
            <a:pPr marL="0" indent="0">
              <a:buNone/>
            </a:pPr>
            <a:r>
              <a:rPr lang="zh-CN" altLang="en-US" sz="2585">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试卷选择题命题的落脚点不是单纯考查学生对所学知识的再认再现，而是围绕考查目标呈现新材料、设置新情景，突出新认识、新观点和新思想，进而考查学生对所学知识的掌握程度以及利用所学知识解决问题的能力。</a:t>
            </a:r>
          </a:p>
        </p:txBody>
      </p:sp>
      <p:sp>
        <p:nvSpPr>
          <p:cNvPr id="100" name="文本框 99"/>
          <p:cNvSpPr txBox="1"/>
          <p:nvPr/>
        </p:nvSpPr>
        <p:spPr>
          <a:xfrm>
            <a:off x="2078502" y="913228"/>
            <a:ext cx="7612966" cy="521970"/>
          </a:xfrm>
          <a:prstGeom prst="rect">
            <a:avLst/>
          </a:prstGeom>
          <a:noFill/>
          <a:ln w="9525">
            <a:noFill/>
          </a:ln>
        </p:spPr>
        <p:txBody>
          <a:bodyPr wrap="square">
            <a:spAutoFit/>
          </a:bodyPr>
          <a:lstStyle/>
          <a:p>
            <a:pPr indent="272415"/>
            <a:r>
              <a:rPr lang="en-US" altLang="zh-CN" sz="2800" b="1">
                <a:solidFill>
                  <a:srgbClr val="112EC1"/>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800" b="1">
                <a:solidFill>
                  <a:srgbClr val="112EC1"/>
                </a:solidFill>
                <a:latin typeface="黑体" panose="02010609060101010101" pitchFamily="49" charset="-122"/>
                <a:ea typeface="黑体" panose="02010609060101010101" pitchFamily="49" charset="-122"/>
                <a:cs typeface="黑体" panose="02010609060101010101" pitchFamily="49" charset="-122"/>
                <a:sym typeface="+mn-ea"/>
              </a:rPr>
              <a:t>“选择题主观化”的命题风格日益凸显。</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3544863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97723" y="1573238"/>
            <a:ext cx="7596554" cy="4703885"/>
          </a:xfrm>
        </p:spPr>
        <p:txBody>
          <a:bodyPr>
            <a:normAutofit fontScale="90000"/>
          </a:bodyPr>
          <a:lstStyle/>
          <a:p>
            <a:r>
              <a:rPr lang="en-US" altLang="zh-CN" sz="2215">
                <a:latin typeface="+mj-ea"/>
                <a:ea typeface="+mj-ea"/>
                <a:cs typeface="+mj-ea"/>
              </a:rPr>
              <a:t>  </a:t>
            </a:r>
            <a:r>
              <a:rPr lang="zh-CN" altLang="en-US" sz="2215">
                <a:latin typeface="楷体" panose="02010609060101010101" pitchFamily="49" charset="-122"/>
                <a:ea typeface="楷体" panose="02010609060101010101" pitchFamily="49" charset="-122"/>
                <a:cs typeface="楷体" panose="02010609060101010101" pitchFamily="49" charset="-122"/>
              </a:rPr>
              <a:t>试题围绕一个主题采用古今贯通的手法或中外比较的手段，</a:t>
            </a:r>
          </a:p>
          <a:p>
            <a:r>
              <a:rPr lang="zh-CN" altLang="en-US" sz="2215">
                <a:latin typeface="楷体" panose="02010609060101010101" pitchFamily="49" charset="-122"/>
                <a:ea typeface="楷体" panose="02010609060101010101" pitchFamily="49" charset="-122"/>
                <a:cs typeface="楷体" panose="02010609060101010101" pitchFamily="49" charset="-122"/>
              </a:rPr>
              <a:t>注重考查主干知识的流变和阶段特征，具有较强综合性。</a:t>
            </a:r>
          </a:p>
          <a:p>
            <a:r>
              <a:rPr lang="zh-CN" altLang="en-US" sz="2215">
                <a:latin typeface="楷体" panose="02010609060101010101" pitchFamily="49" charset="-122"/>
                <a:ea typeface="楷体" panose="02010609060101010101" pitchFamily="49" charset="-122"/>
                <a:cs typeface="楷体" panose="02010609060101010101" pitchFamily="49" charset="-122"/>
              </a:rPr>
              <a:t>   I卷41题中国基层社会治理从古代乡约制度到近代地方自治观</a:t>
            </a:r>
          </a:p>
          <a:p>
            <a:r>
              <a:rPr lang="zh-CN" altLang="en-US" sz="2215">
                <a:latin typeface="楷体" panose="02010609060101010101" pitchFamily="49" charset="-122"/>
                <a:ea typeface="楷体" panose="02010609060101010101" pitchFamily="49" charset="-122"/>
                <a:cs typeface="楷体" panose="02010609060101010101" pitchFamily="49" charset="-122"/>
              </a:rPr>
              <a:t>念再到今天的基层民主建设，古今贯通，考查学生综合分析</a:t>
            </a:r>
          </a:p>
          <a:p>
            <a:r>
              <a:rPr lang="zh-CN" altLang="en-US" sz="2215">
                <a:latin typeface="楷体" panose="02010609060101010101" pitchFamily="49" charset="-122"/>
                <a:ea typeface="楷体" panose="02010609060101010101" pitchFamily="49" charset="-122"/>
                <a:cs typeface="楷体" panose="02010609060101010101" pitchFamily="49" charset="-122"/>
              </a:rPr>
              <a:t>归纳能力。Ⅱ卷和Ⅲ卷41题以大豆在中国的种植、美洲的推</a:t>
            </a:r>
          </a:p>
          <a:p>
            <a:r>
              <a:rPr lang="zh-CN" altLang="en-US" sz="2215">
                <a:latin typeface="楷体" panose="02010609060101010101" pitchFamily="49" charset="-122"/>
                <a:ea typeface="楷体" panose="02010609060101010101" pitchFamily="49" charset="-122"/>
                <a:cs typeface="楷体" panose="02010609060101010101" pitchFamily="49" charset="-122"/>
              </a:rPr>
              <a:t>广及近现代上海和曼彻斯特城市化进程的认识，通过中外比</a:t>
            </a:r>
          </a:p>
          <a:p>
            <a:r>
              <a:rPr lang="zh-CN" altLang="en-US" sz="2215">
                <a:latin typeface="楷体" panose="02010609060101010101" pitchFamily="49" charset="-122"/>
                <a:ea typeface="楷体" panose="02010609060101010101" pitchFamily="49" charset="-122"/>
                <a:cs typeface="楷体" panose="02010609060101010101" pitchFamily="49" charset="-122"/>
              </a:rPr>
              <a:t>较考查对世界市场及对人类命运共同体的认识，培养学生的</a:t>
            </a:r>
          </a:p>
          <a:p>
            <a:r>
              <a:rPr lang="zh-CN" altLang="en-US" sz="2215">
                <a:latin typeface="楷体" panose="02010609060101010101" pitchFamily="49" charset="-122"/>
                <a:ea typeface="楷体" panose="02010609060101010101" pitchFamily="49" charset="-122"/>
                <a:cs typeface="楷体" panose="02010609060101010101" pitchFamily="49" charset="-122"/>
              </a:rPr>
              <a:t>国际视野。</a:t>
            </a:r>
          </a:p>
          <a:p>
            <a:pPr marL="0" indent="0">
              <a:lnSpc>
                <a:spcPts val="3280"/>
              </a:lnSpc>
              <a:spcBef>
                <a:spcPts val="0"/>
              </a:spcBef>
              <a:buNone/>
            </a:pPr>
            <a:r>
              <a:rPr lang="zh-CN" altLang="en-US" sz="2215">
                <a:latin typeface="楷体" panose="02010609060101010101" pitchFamily="49" charset="-122"/>
                <a:ea typeface="楷体" panose="02010609060101010101" pitchFamily="49" charset="-122"/>
                <a:cs typeface="楷体" panose="02010609060101010101" pitchFamily="49" charset="-122"/>
              </a:rPr>
              <a:t>   近几年全国卷历史命题强化“问题意识”。2018年继续采用开放性试题，考查学生的独立思考和发现问题的能力，与去年相比，开放性试题突破了</a:t>
            </a:r>
            <a:r>
              <a:rPr lang="en-US" altLang="zh-CN" sz="2215">
                <a:latin typeface="楷体" panose="02010609060101010101" pitchFamily="49" charset="-122"/>
                <a:ea typeface="楷体" panose="02010609060101010101" pitchFamily="49" charset="-122"/>
                <a:cs typeface="楷体" panose="02010609060101010101" pitchFamily="49" charset="-122"/>
              </a:rPr>
              <a:t>“</a:t>
            </a:r>
            <a:r>
              <a:rPr lang="zh-CN" altLang="en-US" sz="2215">
                <a:latin typeface="楷体" panose="02010609060101010101" pitchFamily="49" charset="-122"/>
                <a:ea typeface="楷体" panose="02010609060101010101" pitchFamily="49" charset="-122"/>
                <a:cs typeface="楷体" panose="02010609060101010101" pitchFamily="49" charset="-122"/>
              </a:rPr>
              <a:t>自拟论题</a:t>
            </a:r>
            <a:r>
              <a:rPr lang="en-US" altLang="zh-CN" sz="2215">
                <a:latin typeface="楷体" panose="02010609060101010101" pitchFamily="49" charset="-122"/>
                <a:ea typeface="楷体" panose="02010609060101010101" pitchFamily="49" charset="-122"/>
                <a:cs typeface="楷体" panose="02010609060101010101" pitchFamily="49" charset="-122"/>
              </a:rPr>
              <a:t>”</a:t>
            </a:r>
            <a:r>
              <a:rPr lang="zh-CN" altLang="en-US" sz="2215">
                <a:latin typeface="楷体" panose="02010609060101010101" pitchFamily="49" charset="-122"/>
                <a:ea typeface="楷体" panose="02010609060101010101" pitchFamily="49" charset="-122"/>
                <a:cs typeface="楷体" panose="02010609060101010101" pitchFamily="49" charset="-122"/>
              </a:rPr>
              <a:t>式的设问，问题导向更加灵活。</a:t>
            </a:r>
          </a:p>
        </p:txBody>
      </p:sp>
      <p:sp>
        <p:nvSpPr>
          <p:cNvPr id="100" name="文本框 99"/>
          <p:cNvSpPr txBox="1"/>
          <p:nvPr/>
        </p:nvSpPr>
        <p:spPr>
          <a:xfrm>
            <a:off x="1900898" y="960121"/>
            <a:ext cx="8051995" cy="432435"/>
          </a:xfrm>
          <a:prstGeom prst="rect">
            <a:avLst/>
          </a:prstGeom>
          <a:noFill/>
          <a:ln w="9525">
            <a:noFill/>
          </a:ln>
        </p:spPr>
        <p:txBody>
          <a:bodyPr wrap="square">
            <a:spAutoFit/>
          </a:bodyPr>
          <a:lstStyle/>
          <a:p>
            <a:pPr indent="272415"/>
            <a:r>
              <a:rPr lang="en-US" sz="2215" b="1">
                <a:solidFill>
                  <a:srgbClr val="112EC1"/>
                </a:solidFill>
                <a:latin typeface="黑体" panose="02010609060101010101" pitchFamily="49" charset="-122"/>
                <a:ea typeface="黑体" panose="02010609060101010101" pitchFamily="49" charset="-122"/>
                <a:cs typeface="黑体" panose="02010609060101010101" pitchFamily="49" charset="-122"/>
              </a:rPr>
              <a:t>3</a:t>
            </a:r>
            <a:r>
              <a:rPr lang="zh-CN" altLang="en-US" sz="2215" b="1">
                <a:solidFill>
                  <a:srgbClr val="112EC1"/>
                </a:solidFill>
                <a:latin typeface="黑体" panose="02010609060101010101" pitchFamily="49" charset="-122"/>
                <a:ea typeface="黑体" panose="02010609060101010101" pitchFamily="49" charset="-122"/>
                <a:cs typeface="黑体" panose="02010609060101010101" pitchFamily="49" charset="-122"/>
              </a:rPr>
              <a:t>．</a:t>
            </a:r>
            <a:r>
              <a:rPr lang="zh-CN" altLang="en-US" sz="2215" b="1">
                <a:solidFill>
                  <a:srgbClr val="112EC1"/>
                </a:solidFill>
                <a:latin typeface="黑体" panose="02010609060101010101" pitchFamily="49" charset="-122"/>
                <a:ea typeface="黑体" panose="02010609060101010101" pitchFamily="49" charset="-122"/>
                <a:cs typeface="黑体" panose="02010609060101010101" pitchFamily="49" charset="-122"/>
                <a:sym typeface="+mn-ea"/>
              </a:rPr>
              <a:t>非选择题呈现“综合性”和“开放性”两大特点。</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647664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00580" y="1772285"/>
            <a:ext cx="7886700" cy="2705100"/>
          </a:xfrm>
        </p:spPr>
        <p:txBody>
          <a:bodyPr/>
          <a:lstStyle/>
          <a:p>
            <a:r>
              <a:rPr lang="zh-CN" altLang="en-US" sz="2585">
                <a:solidFill>
                  <a:srgbClr val="FF0000"/>
                </a:solidFill>
              </a:rPr>
              <a:t>     </a:t>
            </a:r>
            <a:r>
              <a:rPr lang="zh-CN" altLang="en-US" sz="2215" b="1">
                <a:latin typeface="楷体" panose="02010609060101010101" pitchFamily="49" charset="-122"/>
                <a:ea typeface="楷体" panose="02010609060101010101" pitchFamily="49" charset="-122"/>
                <a:cs typeface="楷体" panose="02010609060101010101" pitchFamily="49" charset="-122"/>
              </a:rPr>
              <a:t>I卷34题从学术研究的视角切入，列举了“英国成为工业革命发源地”技术、市场等经济条件，君主立宪制度的政治条件，煤铁等自然条件。</a:t>
            </a:r>
          </a:p>
          <a:p>
            <a:pPr marL="0" indent="0">
              <a:lnSpc>
                <a:spcPct val="150000"/>
              </a:lnSpc>
              <a:spcBef>
                <a:spcPts val="0"/>
              </a:spcBef>
              <a:buNone/>
            </a:pPr>
            <a:r>
              <a:rPr lang="zh-CN" altLang="en-US" sz="2215" b="1">
                <a:latin typeface="楷体" panose="02010609060101010101" pitchFamily="49" charset="-122"/>
                <a:ea typeface="楷体" panose="02010609060101010101" pitchFamily="49" charset="-122"/>
                <a:cs typeface="楷体" panose="02010609060101010101" pitchFamily="49" charset="-122"/>
              </a:rPr>
              <a:t>    但是，题目考查的落脚点并不是工业革命的这些条件，而是从不断拓展研究视角的角度，得出研究成果趋于全面的结论，落点是史学研究方法和规律的考查。</a:t>
            </a:r>
          </a:p>
        </p:txBody>
      </p:sp>
      <p:sp>
        <p:nvSpPr>
          <p:cNvPr id="100" name="文本框 99"/>
          <p:cNvSpPr txBox="1"/>
          <p:nvPr/>
        </p:nvSpPr>
        <p:spPr>
          <a:xfrm>
            <a:off x="2022817" y="905609"/>
            <a:ext cx="7964072" cy="460375"/>
          </a:xfrm>
          <a:prstGeom prst="rect">
            <a:avLst/>
          </a:prstGeom>
          <a:noFill/>
          <a:ln w="9525">
            <a:noFill/>
          </a:ln>
        </p:spPr>
        <p:txBody>
          <a:bodyPr wrap="square">
            <a:spAutoFit/>
          </a:bodyPr>
          <a:lstStyle/>
          <a:p>
            <a:pPr indent="272415"/>
            <a:r>
              <a:rPr lang="en-US" altLang="zh-CN" sz="2400" b="1">
                <a:solidFill>
                  <a:srgbClr val="112EC1"/>
                </a:solidFill>
                <a:latin typeface="黑体" panose="02010609060101010101" pitchFamily="49" charset="-122"/>
                <a:ea typeface="黑体" panose="02010609060101010101" pitchFamily="49" charset="-122"/>
                <a:cs typeface="黑体" panose="02010609060101010101" pitchFamily="49" charset="-122"/>
                <a:sym typeface="+mn-ea"/>
              </a:rPr>
              <a:t>4</a:t>
            </a:r>
            <a:r>
              <a:rPr lang="zh-CN" altLang="en-US" sz="2400" b="1">
                <a:solidFill>
                  <a:srgbClr val="112EC1"/>
                </a:solidFill>
                <a:latin typeface="黑体" panose="02010609060101010101" pitchFamily="49" charset="-122"/>
                <a:ea typeface="黑体" panose="02010609060101010101" pitchFamily="49" charset="-122"/>
                <a:cs typeface="黑体" panose="02010609060101010101" pitchFamily="49" charset="-122"/>
                <a:sym typeface="+mn-ea"/>
              </a:rPr>
              <a:t>、对史学研究方法和规律的考查又有创新。</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3824299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1881555" y="284872"/>
          <a:ext cx="8208645" cy="6015148"/>
        </p:xfrm>
        <a:graphic>
          <a:graphicData uri="http://schemas.openxmlformats.org/drawingml/2006/table">
            <a:tbl>
              <a:tblPr firstRow="1" bandRow="1">
                <a:tableStyleId>{5C22544A-7EE6-4342-B048-85BDC9FD1C3A}</a:tableStyleId>
              </a:tblPr>
              <a:tblGrid>
                <a:gridCol w="332105">
                  <a:extLst>
                    <a:ext uri="{9D8B030D-6E8A-4147-A177-3AD203B41FA5}">
                      <a16:colId xmlns:a16="http://schemas.microsoft.com/office/drawing/2014/main" val="20000"/>
                    </a:ext>
                  </a:extLst>
                </a:gridCol>
                <a:gridCol w="410210">
                  <a:extLst>
                    <a:ext uri="{9D8B030D-6E8A-4147-A177-3AD203B41FA5}">
                      <a16:colId xmlns:a16="http://schemas.microsoft.com/office/drawing/2014/main" val="20001"/>
                    </a:ext>
                  </a:extLst>
                </a:gridCol>
                <a:gridCol w="1803400">
                  <a:extLst>
                    <a:ext uri="{9D8B030D-6E8A-4147-A177-3AD203B41FA5}">
                      <a16:colId xmlns:a16="http://schemas.microsoft.com/office/drawing/2014/main" val="20002"/>
                    </a:ext>
                  </a:extLst>
                </a:gridCol>
                <a:gridCol w="1736725">
                  <a:extLst>
                    <a:ext uri="{9D8B030D-6E8A-4147-A177-3AD203B41FA5}">
                      <a16:colId xmlns:a16="http://schemas.microsoft.com/office/drawing/2014/main" val="20003"/>
                    </a:ext>
                  </a:extLst>
                </a:gridCol>
                <a:gridCol w="2361565">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8950">
                  <a:extLst>
                    <a:ext uri="{9D8B030D-6E8A-4147-A177-3AD203B41FA5}">
                      <a16:colId xmlns:a16="http://schemas.microsoft.com/office/drawing/2014/main" val="20006"/>
                    </a:ext>
                  </a:extLst>
                </a:gridCol>
                <a:gridCol w="589915">
                  <a:extLst>
                    <a:ext uri="{9D8B030D-6E8A-4147-A177-3AD203B41FA5}">
                      <a16:colId xmlns:a16="http://schemas.microsoft.com/office/drawing/2014/main" val="20007"/>
                    </a:ext>
                  </a:extLst>
                </a:gridCol>
              </a:tblGrid>
              <a:tr h="365760">
                <a:tc gridSpan="8">
                  <a:txBody>
                    <a:bodyPr/>
                    <a:lstStyle/>
                    <a:p>
                      <a:pPr indent="0" algn="ctr">
                        <a:buNone/>
                      </a:pPr>
                      <a:r>
                        <a:rPr lang="zh-CN" sz="1845" b="1">
                          <a:solidFill>
                            <a:srgbClr val="FF0000"/>
                          </a:solidFill>
                          <a:latin typeface="黑体" panose="02010609060101010101" pitchFamily="49" charset="-122"/>
                          <a:ea typeface="黑体" panose="02010609060101010101" pitchFamily="49" charset="-122"/>
                          <a:cs typeface="黑体" panose="02010609060101010101" pitchFamily="49" charset="-122"/>
                        </a:rPr>
                        <a:t>2018年高考三套全国卷考点指向与难度概览</a:t>
                      </a:r>
                      <a:endParaRPr lang="zh-CN" altLang="en-US" sz="1845" b="1">
                        <a:solidFill>
                          <a:srgbClr val="FF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281305">
                <a:tc rowSpan="2">
                  <a:txBody>
                    <a:bodyPr/>
                    <a:lstStyle/>
                    <a:p>
                      <a:pPr indent="0" algn="ctr">
                        <a:buNone/>
                      </a:pPr>
                      <a:r>
                        <a:rPr lang="zh-CN" sz="1110" b="1">
                          <a:solidFill>
                            <a:srgbClr val="000000"/>
                          </a:solidFill>
                          <a:ea typeface="宋体" panose="02010600030101010101" pitchFamily="2" charset="-122"/>
                        </a:rPr>
                        <a:t>题型</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indent="0" algn="ctr">
                        <a:buNone/>
                      </a:pPr>
                      <a:r>
                        <a:rPr lang="zh-CN" sz="1110" b="1">
                          <a:solidFill>
                            <a:srgbClr val="000000"/>
                          </a:solidFill>
                          <a:ea typeface="宋体" panose="02010600030101010101" pitchFamily="2" charset="-122"/>
                        </a:rPr>
                        <a:t>题号</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lstStyle/>
                    <a:p>
                      <a:pPr indent="0" algn="ctr">
                        <a:buNone/>
                      </a:pPr>
                      <a:r>
                        <a:rPr lang="zh-CN" sz="1290" b="1">
                          <a:solidFill>
                            <a:srgbClr val="000000"/>
                          </a:solidFill>
                          <a:ea typeface="宋体" panose="02010600030101010101" pitchFamily="2" charset="-122"/>
                        </a:rPr>
                        <a:t>考点指向</a:t>
                      </a:r>
                      <a:endParaRPr lang="zh-CN" altLang="en-US" sz="129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r>
                        <a:rPr lang="zh-CN" sz="1290" b="1">
                          <a:solidFill>
                            <a:srgbClr val="000000"/>
                          </a:solidFill>
                          <a:ea typeface="宋体" panose="02010600030101010101" pitchFamily="2" charset="-122"/>
                        </a:rPr>
                        <a:t>试题难度</a:t>
                      </a:r>
                      <a:endParaRPr lang="zh-CN" altLang="en-US" sz="129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1"/>
                  </a:ext>
                </a:extLst>
              </a:tr>
              <a:tr h="29527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110" b="1">
                          <a:solidFill>
                            <a:srgbClr val="000000"/>
                          </a:solidFill>
                          <a:ea typeface="宋体" panose="02010600030101010101" pitchFamily="2" charset="-122"/>
                        </a:rPr>
                        <a:t>I卷</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II卷</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III卷</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I卷</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II卷</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III卷</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2275">
                <a:tc rowSpan="12">
                  <a:txBody>
                    <a:bodyPr/>
                    <a:lstStyle/>
                    <a:p>
                      <a:pPr indent="0" algn="ctr">
                        <a:buNone/>
                      </a:pPr>
                      <a:r>
                        <a:rPr lang="zh-CN" sz="1290" b="1">
                          <a:solidFill>
                            <a:srgbClr val="000000"/>
                          </a:solidFill>
                          <a:ea typeface="宋体" panose="02010600030101010101" pitchFamily="2" charset="-122"/>
                        </a:rPr>
                        <a:t>选</a:t>
                      </a:r>
                    </a:p>
                    <a:p>
                      <a:pPr indent="0" algn="ctr">
                        <a:buNone/>
                      </a:pPr>
                      <a:r>
                        <a:rPr lang="zh-CN" sz="1290" b="1">
                          <a:solidFill>
                            <a:srgbClr val="000000"/>
                          </a:solidFill>
                          <a:ea typeface="宋体" panose="02010600030101010101" pitchFamily="2" charset="-122"/>
                        </a:rPr>
                        <a:t>择</a:t>
                      </a:r>
                    </a:p>
                    <a:p>
                      <a:pPr indent="0" algn="ctr">
                        <a:buNone/>
                      </a:pPr>
                      <a:r>
                        <a:rPr lang="zh-CN" sz="1290" b="1">
                          <a:solidFill>
                            <a:srgbClr val="000000"/>
                          </a:solidFill>
                          <a:ea typeface="宋体" panose="02010600030101010101" pitchFamily="2" charset="-122"/>
                        </a:rPr>
                        <a:t>题</a:t>
                      </a:r>
                      <a:endParaRPr lang="zh-CN" altLang="en-US" sz="129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24</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《墨子》中记载的数学和物理学知识</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商汤捕鸟对小鸟网开三面</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战国以前陨铁铁器实物分布图</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FF0000"/>
                          </a:solidFill>
                          <a:latin typeface="宋体" panose="02010600030101010101" pitchFamily="2" charset="-122"/>
                        </a:rPr>
                        <a:t>0.70</a:t>
                      </a:r>
                      <a:endParaRPr lang="en-US" altLang="en-US" sz="1110" b="1">
                        <a:solidFill>
                          <a:srgbClr val="FF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FF0000"/>
                          </a:solidFill>
                          <a:latin typeface="宋体" panose="02010600030101010101" pitchFamily="2" charset="-122"/>
                        </a:rPr>
                        <a:t>0.70</a:t>
                      </a:r>
                      <a:endParaRPr lang="en-US" altLang="en-US" sz="1110" b="1">
                        <a:solidFill>
                          <a:srgbClr val="FF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0.5</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164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en-US" sz="1110" b="1">
                          <a:solidFill>
                            <a:srgbClr val="000000"/>
                          </a:solidFill>
                          <a:latin typeface="宋体" panose="02010600030101010101" pitchFamily="2" charset="-122"/>
                        </a:rPr>
                        <a:t>25</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唐后期藩镇割据</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汉代的赋税制度与土地兼并</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宋代宰相祖辈任官情况表</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0.47</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FF0000"/>
                          </a:solidFill>
                          <a:latin typeface="宋体" panose="02010600030101010101" pitchFamily="2" charset="-122"/>
                        </a:rPr>
                        <a:t>0.73</a:t>
                      </a:r>
                      <a:endParaRPr lang="en-US" altLang="en-US" sz="1110" b="1">
                        <a:solidFill>
                          <a:srgbClr val="FF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0.64</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227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en-US" sz="1110" b="1">
                          <a:solidFill>
                            <a:srgbClr val="000000"/>
                          </a:solidFill>
                          <a:latin typeface="宋体" panose="02010600030101010101" pitchFamily="2" charset="-122"/>
                        </a:rPr>
                        <a:t>26</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北宋时期四川研县竹筒井的雇工情况</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武周时期中央机构的改革</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中国古代药学的发展</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0.49</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FF0000"/>
                          </a:solidFill>
                          <a:latin typeface="宋体" panose="02010600030101010101" pitchFamily="2" charset="-122"/>
                        </a:rPr>
                        <a:t>0.72</a:t>
                      </a:r>
                      <a:endParaRPr lang="en-US" altLang="en-US" sz="1110" b="1">
                        <a:solidFill>
                          <a:srgbClr val="FF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FF0000"/>
                          </a:solidFill>
                          <a:latin typeface="宋体" panose="02010600030101010101" pitchFamily="2" charset="-122"/>
                        </a:rPr>
                        <a:t>0.66</a:t>
                      </a:r>
                      <a:endParaRPr lang="en-US" altLang="en-US" sz="1110" b="1">
                        <a:solidFill>
                          <a:srgbClr val="FF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164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en-US" sz="1110" b="1">
                          <a:solidFill>
                            <a:srgbClr val="000000"/>
                          </a:solidFill>
                          <a:latin typeface="宋体" panose="02010600030101010101" pitchFamily="2" charset="-122"/>
                        </a:rPr>
                        <a:t>27</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郑和下西洋时期的“麒麟外交”</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昆曲在明清时期的流行</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明中期社会上流行个人出书之风</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FF0000"/>
                          </a:solidFill>
                          <a:latin typeface="宋体" panose="02010600030101010101" pitchFamily="2" charset="-122"/>
                        </a:rPr>
                        <a:t>0.71</a:t>
                      </a:r>
                      <a:endParaRPr lang="en-US" altLang="en-US" sz="1110" b="1">
                        <a:solidFill>
                          <a:srgbClr val="FF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0.58</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FF0000"/>
                          </a:solidFill>
                          <a:latin typeface="宋体" panose="02010600030101010101" pitchFamily="2" charset="-122"/>
                        </a:rPr>
                        <a:t>0.69</a:t>
                      </a:r>
                      <a:endParaRPr lang="en-US" altLang="en-US" sz="1110" b="1">
                        <a:solidFill>
                          <a:srgbClr val="FF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227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en-US" sz="1110" b="1">
                          <a:solidFill>
                            <a:srgbClr val="000000"/>
                          </a:solidFill>
                          <a:latin typeface="宋体" panose="02010600030101010101" pitchFamily="2" charset="-122"/>
                        </a:rPr>
                        <a:t>28</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甲午战前日本的舆论宣传战术</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地方督抚对日阻琉球向中国进贡的建议</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赫胥黎和严复对进化论是否适用于人类社会</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FF0000"/>
                          </a:solidFill>
                          <a:latin typeface="宋体" panose="02010600030101010101" pitchFamily="2" charset="-122"/>
                        </a:rPr>
                        <a:t>0.73</a:t>
                      </a:r>
                      <a:endParaRPr lang="en-US" altLang="en-US" sz="1110" b="1">
                        <a:solidFill>
                          <a:srgbClr val="FF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0.63</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0.63</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227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en-US" sz="1110" b="1">
                          <a:solidFill>
                            <a:srgbClr val="000000"/>
                          </a:solidFill>
                          <a:latin typeface="宋体" panose="02010600030101010101" pitchFamily="2" charset="-122"/>
                        </a:rPr>
                        <a:t>29</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五四运动后实业救国“社会主义”之争</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孙中山1923年对俄、法、美革命的看法</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五四后的“社会改良”与“根本改造”之争</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0.57</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1B24D3"/>
                          </a:solidFill>
                          <a:latin typeface="宋体" panose="02010600030101010101" pitchFamily="2" charset="-122"/>
                        </a:rPr>
                        <a:t>0.31</a:t>
                      </a:r>
                      <a:endParaRPr lang="en-US" altLang="en-US" sz="1110" b="1">
                        <a:solidFill>
                          <a:srgbClr val="1B24D3"/>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0.47</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164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en-US" sz="1110" b="1">
                          <a:solidFill>
                            <a:srgbClr val="000000"/>
                          </a:solidFill>
                          <a:latin typeface="宋体" panose="02010600030101010101" pitchFamily="2" charset="-122"/>
                        </a:rPr>
                        <a:t>30</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建国前夕中共对西方的外交方略</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美国记者对抗日根据地政策的记述</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1956年刘少奇讲话中强调法制建设</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FF0000"/>
                          </a:solidFill>
                          <a:latin typeface="宋体" panose="02010600030101010101" pitchFamily="2" charset="-122"/>
                        </a:rPr>
                        <a:t>0.71</a:t>
                      </a:r>
                      <a:endParaRPr lang="en-US" altLang="en-US" sz="1110" b="1">
                        <a:solidFill>
                          <a:srgbClr val="FF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FF0000"/>
                          </a:solidFill>
                          <a:latin typeface="宋体" panose="02010600030101010101" pitchFamily="2" charset="-122"/>
                        </a:rPr>
                        <a:t>0.71</a:t>
                      </a:r>
                      <a:endParaRPr lang="en-US" altLang="en-US" sz="1110" b="1">
                        <a:solidFill>
                          <a:srgbClr val="FF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0.31</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227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en-US" sz="1110" b="1">
                          <a:solidFill>
                            <a:srgbClr val="000000"/>
                          </a:solidFill>
                          <a:latin typeface="宋体" panose="02010600030101010101" pitchFamily="2" charset="-122"/>
                        </a:rPr>
                        <a:t>31</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1953年资源勘探队深山勘探的漫画</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1956年的漫画《两把尺》</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1982和1988年中国乡镇企业行业分布表</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0.55</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1B24D3"/>
                          </a:solidFill>
                          <a:latin typeface="宋体" panose="02010600030101010101" pitchFamily="2" charset="-122"/>
                        </a:rPr>
                        <a:t>0.34</a:t>
                      </a:r>
                      <a:endParaRPr lang="en-US" altLang="en-US" sz="1110" b="1">
                        <a:solidFill>
                          <a:srgbClr val="1B24D3"/>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1B24D3"/>
                          </a:solidFill>
                          <a:latin typeface="宋体" panose="02010600030101010101" pitchFamily="2" charset="-122"/>
                        </a:rPr>
                        <a:t>0.32</a:t>
                      </a:r>
                      <a:endParaRPr lang="en-US" altLang="en-US" sz="1110" b="1">
                        <a:solidFill>
                          <a:srgbClr val="1B24D3"/>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2164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en-US" sz="1110" b="1">
                          <a:solidFill>
                            <a:srgbClr val="000000"/>
                          </a:solidFill>
                          <a:latin typeface="宋体" panose="02010600030101010101" pitchFamily="2" charset="-122"/>
                        </a:rPr>
                        <a:t>32</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梭伦诗中的人文精神</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罗马共和国时期平民与贵族斗争的成果</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公元前5世纪雅典公民参政热情高涨</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1B24D3"/>
                          </a:solidFill>
                          <a:latin typeface="宋体" panose="02010600030101010101" pitchFamily="2" charset="-122"/>
                        </a:rPr>
                        <a:t>0.32</a:t>
                      </a:r>
                      <a:endParaRPr lang="en-US" altLang="en-US" sz="1110" b="1">
                        <a:solidFill>
                          <a:srgbClr val="1B24D3"/>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1B24D3"/>
                          </a:solidFill>
                          <a:latin typeface="宋体" panose="02010600030101010101" pitchFamily="2" charset="-122"/>
                        </a:rPr>
                        <a:t>0.39</a:t>
                      </a:r>
                      <a:endParaRPr lang="en-US" altLang="en-US" sz="1110" b="1">
                        <a:solidFill>
                          <a:srgbClr val="1B24D3"/>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FF0000"/>
                          </a:solidFill>
                          <a:latin typeface="宋体" panose="02010600030101010101" pitchFamily="2" charset="-122"/>
                        </a:rPr>
                        <a:t>0.68</a:t>
                      </a:r>
                      <a:endParaRPr lang="en-US" altLang="en-US" sz="1110" b="1">
                        <a:solidFill>
                          <a:srgbClr val="FF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2227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en-US" sz="1110" b="1">
                          <a:solidFill>
                            <a:srgbClr val="000000"/>
                          </a:solidFill>
                          <a:latin typeface="宋体" panose="02010600030101010101" pitchFamily="2" charset="-122"/>
                        </a:rPr>
                        <a:t>33</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1847年正义者同盟名称、口号及目的变化</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16-18世纪奴隶贸易数量变化图</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18世纪前半期巴黎的沙龙活动</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0.62</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0.63</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FF0000"/>
                          </a:solidFill>
                          <a:latin typeface="宋体" panose="02010600030101010101" pitchFamily="2" charset="-122"/>
                        </a:rPr>
                        <a:t>0.75</a:t>
                      </a:r>
                      <a:endParaRPr lang="en-US" altLang="en-US" sz="1110" b="1">
                        <a:solidFill>
                          <a:srgbClr val="FF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2164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en-US" sz="1110" b="1">
                          <a:solidFill>
                            <a:srgbClr val="000000"/>
                          </a:solidFill>
                          <a:latin typeface="宋体" panose="02010600030101010101" pitchFamily="2" charset="-122"/>
                        </a:rPr>
                        <a:t>34</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英国成为工业革命发源地原因的几种观点</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果戈里《钦差大臣》梗概</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1929～1931年美国部分行业工人周工资变化</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FF0000"/>
                          </a:solidFill>
                          <a:latin typeface="宋体" panose="02010600030101010101" pitchFamily="2" charset="-122"/>
                        </a:rPr>
                        <a:t>0.76</a:t>
                      </a:r>
                      <a:endParaRPr lang="en-US" altLang="en-US" sz="1110" b="1">
                        <a:solidFill>
                          <a:srgbClr val="FF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0.53</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FF0000"/>
                          </a:solidFill>
                          <a:latin typeface="宋体" panose="02010600030101010101" pitchFamily="2" charset="-122"/>
                        </a:rPr>
                        <a:t>0.77</a:t>
                      </a:r>
                      <a:endParaRPr lang="en-US" altLang="en-US" sz="1110" b="1">
                        <a:solidFill>
                          <a:srgbClr val="FF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42227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1110" b="1">
                          <a:solidFill>
                            <a:srgbClr val="000000"/>
                          </a:solidFill>
                          <a:latin typeface="宋体" panose="02010600030101010101" pitchFamily="2" charset="-122"/>
                        </a:rPr>
                        <a:t>35</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1945-1975年间联合国成员国的变化图</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欧洲一体化启动后法德农村实现机械化</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10" b="1">
                          <a:solidFill>
                            <a:srgbClr val="000000"/>
                          </a:solidFill>
                          <a:ea typeface="宋体" panose="02010600030101010101" pitchFamily="2" charset="-122"/>
                        </a:rPr>
                        <a:t>1959年苏共通过七年经济计划</a:t>
                      </a:r>
                      <a:endParaRPr lang="zh-CN" altLang="en-US" sz="111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0.64</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0.56</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10" b="1">
                          <a:solidFill>
                            <a:srgbClr val="000000"/>
                          </a:solidFill>
                          <a:latin typeface="宋体" panose="02010600030101010101" pitchFamily="2" charset="-122"/>
                        </a:rPr>
                        <a:t>0.54</a:t>
                      </a:r>
                      <a:endParaRPr lang="en-US" altLang="en-US" sz="111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20" name="圆角矩形 19"/>
          <p:cNvSpPr/>
          <p:nvPr/>
        </p:nvSpPr>
        <p:spPr>
          <a:xfrm rot="2700000">
            <a:off x="1706797" y="79275"/>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Tree>
    <p:extLst>
      <p:ext uri="{BB962C8B-B14F-4D97-AF65-F5344CB8AC3E}">
        <p14:creationId xmlns:p14="http://schemas.microsoft.com/office/powerpoint/2010/main" val="43050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extLst>
              <p:ext uri="{D42A27DB-BD31-4B8C-83A1-F6EECF244321}">
                <p14:modId xmlns:p14="http://schemas.microsoft.com/office/powerpoint/2010/main" val="4072894125"/>
              </p:ext>
            </p:extLst>
          </p:nvPr>
        </p:nvGraphicFramePr>
        <p:xfrm>
          <a:off x="2294207" y="1122486"/>
          <a:ext cx="7604125" cy="4581525"/>
        </p:xfrm>
        <a:graphic>
          <a:graphicData uri="http://schemas.openxmlformats.org/drawingml/2006/table">
            <a:tbl>
              <a:tblPr firstRow="1" bandRow="1">
                <a:tableStyleId>{5C22544A-7EE6-4342-B048-85BDC9FD1C3A}</a:tableStyleId>
              </a:tblPr>
              <a:tblGrid>
                <a:gridCol w="570230">
                  <a:extLst>
                    <a:ext uri="{9D8B030D-6E8A-4147-A177-3AD203B41FA5}">
                      <a16:colId xmlns:a16="http://schemas.microsoft.com/office/drawing/2014/main" val="20000"/>
                    </a:ext>
                  </a:extLst>
                </a:gridCol>
                <a:gridCol w="1541145">
                  <a:extLst>
                    <a:ext uri="{9D8B030D-6E8A-4147-A177-3AD203B41FA5}">
                      <a16:colId xmlns:a16="http://schemas.microsoft.com/office/drawing/2014/main" val="20001"/>
                    </a:ext>
                  </a:extLst>
                </a:gridCol>
                <a:gridCol w="1546225">
                  <a:extLst>
                    <a:ext uri="{9D8B030D-6E8A-4147-A177-3AD203B41FA5}">
                      <a16:colId xmlns:a16="http://schemas.microsoft.com/office/drawing/2014/main" val="20002"/>
                    </a:ext>
                  </a:extLst>
                </a:gridCol>
                <a:gridCol w="1915186">
                  <a:extLst>
                    <a:ext uri="{9D8B030D-6E8A-4147-A177-3AD203B41FA5}">
                      <a16:colId xmlns:a16="http://schemas.microsoft.com/office/drawing/2014/main" val="20003"/>
                    </a:ext>
                  </a:extLst>
                </a:gridCol>
                <a:gridCol w="629259">
                  <a:extLst>
                    <a:ext uri="{9D8B030D-6E8A-4147-A177-3AD203B41FA5}">
                      <a16:colId xmlns:a16="http://schemas.microsoft.com/office/drawing/2014/main" val="20004"/>
                    </a:ext>
                  </a:extLst>
                </a:gridCol>
                <a:gridCol w="697865">
                  <a:extLst>
                    <a:ext uri="{9D8B030D-6E8A-4147-A177-3AD203B41FA5}">
                      <a16:colId xmlns:a16="http://schemas.microsoft.com/office/drawing/2014/main" val="20005"/>
                    </a:ext>
                  </a:extLst>
                </a:gridCol>
                <a:gridCol w="704215">
                  <a:extLst>
                    <a:ext uri="{9D8B030D-6E8A-4147-A177-3AD203B41FA5}">
                      <a16:colId xmlns:a16="http://schemas.microsoft.com/office/drawing/2014/main" val="20006"/>
                    </a:ext>
                  </a:extLst>
                </a:gridCol>
              </a:tblGrid>
              <a:tr h="323215">
                <a:tc rowSpan="2">
                  <a:txBody>
                    <a:bodyPr/>
                    <a:lstStyle/>
                    <a:p>
                      <a:pPr indent="0" algn="ctr">
                        <a:buNone/>
                      </a:pPr>
                      <a:r>
                        <a:rPr lang="zh-CN" sz="1475" b="1">
                          <a:solidFill>
                            <a:srgbClr val="000000"/>
                          </a:solidFill>
                          <a:ea typeface="宋体" panose="02010600030101010101" pitchFamily="2" charset="-122"/>
                        </a:rPr>
                        <a:t>题号</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lstStyle/>
                    <a:p>
                      <a:pPr indent="0" algn="ctr">
                        <a:buNone/>
                      </a:pPr>
                      <a:r>
                        <a:rPr lang="zh-CN" sz="1475" b="1">
                          <a:solidFill>
                            <a:srgbClr val="000000"/>
                          </a:solidFill>
                          <a:ea typeface="宋体" panose="02010600030101010101" pitchFamily="2" charset="-122"/>
                        </a:rPr>
                        <a:t>考点指向</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r>
                        <a:rPr lang="zh-CN" sz="1475" b="1">
                          <a:solidFill>
                            <a:srgbClr val="000000"/>
                          </a:solidFill>
                          <a:ea typeface="宋体" panose="02010600030101010101" pitchFamily="2" charset="-122"/>
                        </a:rPr>
                        <a:t>试题难度</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30924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475" b="1">
                          <a:solidFill>
                            <a:srgbClr val="000000"/>
                          </a:solidFill>
                          <a:ea typeface="宋体" panose="02010600030101010101" pitchFamily="2" charset="-122"/>
                        </a:rPr>
                        <a:t>I卷</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II卷</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III卷</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I卷</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II卷</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III卷</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5830">
                <a:tc>
                  <a:txBody>
                    <a:bodyPr/>
                    <a:lstStyle/>
                    <a:p>
                      <a:pPr indent="0" algn="ctr">
                        <a:buNone/>
                      </a:pPr>
                      <a:r>
                        <a:rPr lang="en-US" sz="1475" b="1">
                          <a:solidFill>
                            <a:srgbClr val="000000"/>
                          </a:solidFill>
                          <a:latin typeface="宋体" panose="02010600030101010101" pitchFamily="2" charset="-122"/>
                        </a:rPr>
                        <a:t>41</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中国古代、近代和现代的基层社会治理</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大豆在中国的发展和传到美国后的广泛种植</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近代以来上海和曼彻斯特的城市发展情况</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000000"/>
                          </a:solidFill>
                          <a:latin typeface="宋体" panose="02010600030101010101" pitchFamily="2" charset="-122"/>
                        </a:rPr>
                        <a:t>0.50</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000000"/>
                          </a:solidFill>
                          <a:latin typeface="宋体" panose="02010600030101010101" pitchFamily="2" charset="-122"/>
                        </a:rPr>
                        <a:t>0.52</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000000"/>
                          </a:solidFill>
                          <a:latin typeface="宋体" panose="02010600030101010101" pitchFamily="2" charset="-122"/>
                        </a:rPr>
                        <a:t>0.46</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0095">
                <a:tc>
                  <a:txBody>
                    <a:bodyPr/>
                    <a:lstStyle/>
                    <a:p>
                      <a:pPr indent="0" algn="ctr">
                        <a:buNone/>
                      </a:pPr>
                      <a:r>
                        <a:rPr lang="en-US" sz="1475" b="1">
                          <a:solidFill>
                            <a:srgbClr val="000000"/>
                          </a:solidFill>
                          <a:latin typeface="宋体" panose="02010600030101010101" pitchFamily="2" charset="-122"/>
                        </a:rPr>
                        <a:t>42</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《鲁宾逊漂流记》故事梗概</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汉阳铁厂的发展历程</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《汉书·古今人表》中部分人物等级划分</a:t>
                      </a:r>
                      <a:endParaRPr lang="en-US" altLang="en-US" sz="140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000000"/>
                          </a:solidFill>
                          <a:latin typeface="宋体" panose="02010600030101010101" pitchFamily="2" charset="-122"/>
                        </a:rPr>
                        <a:t>0.49</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000000"/>
                          </a:solidFill>
                          <a:latin typeface="宋体" panose="02010600030101010101" pitchFamily="2" charset="-122"/>
                        </a:rPr>
                        <a:t>0.54</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000000"/>
                          </a:solidFill>
                          <a:latin typeface="宋体" panose="02010600030101010101" pitchFamily="2" charset="-122"/>
                        </a:rPr>
                        <a:t>0.48</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9130">
                <a:tc>
                  <a:txBody>
                    <a:bodyPr/>
                    <a:lstStyle/>
                    <a:p>
                      <a:pPr indent="0" algn="ctr">
                        <a:buNone/>
                      </a:pPr>
                      <a:r>
                        <a:rPr lang="en-US" sz="1475" b="1">
                          <a:solidFill>
                            <a:srgbClr val="000000"/>
                          </a:solidFill>
                          <a:latin typeface="宋体" panose="02010600030101010101" pitchFamily="2" charset="-122"/>
                        </a:rPr>
                        <a:t>45</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汉武帝年号改革</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1977-1985年中国的科技改革</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19世纪后期湖南保卫局的创办</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FF0000"/>
                          </a:solidFill>
                          <a:latin typeface="宋体" panose="02010600030101010101" pitchFamily="2" charset="-122"/>
                        </a:rPr>
                        <a:t>0.67</a:t>
                      </a:r>
                      <a:endParaRPr lang="en-US" altLang="en-US" sz="1475" b="1">
                        <a:solidFill>
                          <a:srgbClr val="FF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000000"/>
                          </a:solidFill>
                          <a:latin typeface="宋体" panose="02010600030101010101" pitchFamily="2" charset="-122"/>
                        </a:rPr>
                        <a:t>0.54</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000000"/>
                          </a:solidFill>
                          <a:latin typeface="宋体" panose="02010600030101010101" pitchFamily="2" charset="-122"/>
                        </a:rPr>
                        <a:t>0.62</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0095">
                <a:tc>
                  <a:txBody>
                    <a:bodyPr/>
                    <a:lstStyle/>
                    <a:p>
                      <a:pPr indent="0" algn="ctr">
                        <a:buNone/>
                      </a:pPr>
                      <a:r>
                        <a:rPr lang="en-US" sz="1475" b="1">
                          <a:solidFill>
                            <a:srgbClr val="000000"/>
                          </a:solidFill>
                          <a:latin typeface="宋体" panose="02010600030101010101" pitchFamily="2" charset="-122"/>
                        </a:rPr>
                        <a:t>46</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中共对二战性质的看法变化</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联合国的成立和中国成为常任理事国</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二战爆发前后英法对德国的经济封锁</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1B24D3"/>
                          </a:solidFill>
                          <a:latin typeface="宋体" panose="02010600030101010101" pitchFamily="2" charset="-122"/>
                        </a:rPr>
                        <a:t>0.33</a:t>
                      </a:r>
                      <a:endParaRPr lang="en-US" altLang="en-US" sz="1475" b="1">
                        <a:solidFill>
                          <a:srgbClr val="1B24D3"/>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000000"/>
                          </a:solidFill>
                          <a:latin typeface="宋体" panose="02010600030101010101" pitchFamily="2" charset="-122"/>
                        </a:rPr>
                        <a:t>0.43</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000000"/>
                          </a:solidFill>
                          <a:latin typeface="宋体" panose="02010600030101010101" pitchFamily="2" charset="-122"/>
                        </a:rPr>
                        <a:t>0.45</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4670">
                <a:tc>
                  <a:txBody>
                    <a:bodyPr/>
                    <a:lstStyle/>
                    <a:p>
                      <a:pPr indent="0" algn="ctr">
                        <a:buNone/>
                      </a:pPr>
                      <a:r>
                        <a:rPr lang="en-US" sz="1475" b="1">
                          <a:solidFill>
                            <a:srgbClr val="000000"/>
                          </a:solidFill>
                          <a:latin typeface="宋体" panose="02010600030101010101" pitchFamily="2" charset="-122"/>
                        </a:rPr>
                        <a:t>47</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罗斯福的“睦邻政策”</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三娘子</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ea typeface="宋体" panose="02010600030101010101" pitchFamily="2" charset="-122"/>
                        </a:rPr>
                        <a:t>唐宪宗与“元和中兴”</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000000"/>
                          </a:solidFill>
                          <a:latin typeface="宋体" panose="02010600030101010101" pitchFamily="2" charset="-122"/>
                        </a:rPr>
                        <a:t>0.47</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000000"/>
                          </a:solidFill>
                          <a:latin typeface="宋体" panose="02010600030101010101" pitchFamily="2" charset="-122"/>
                        </a:rPr>
                        <a:t>0.52</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000000"/>
                          </a:solidFill>
                          <a:latin typeface="宋体" panose="02010600030101010101" pitchFamily="2" charset="-122"/>
                        </a:rPr>
                        <a:t>0.55</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9245">
                <a:tc>
                  <a:txBody>
                    <a:bodyPr/>
                    <a:lstStyle/>
                    <a:p>
                      <a:pPr indent="0">
                        <a:buNone/>
                      </a:pPr>
                      <a:r>
                        <a:rPr lang="zh-CN" sz="1475" b="1">
                          <a:solidFill>
                            <a:srgbClr val="000000"/>
                          </a:solidFill>
                          <a:ea typeface="宋体" panose="02010600030101010101" pitchFamily="2" charset="-122"/>
                        </a:rPr>
                        <a:t>全卷</a:t>
                      </a:r>
                      <a:endParaRPr lang="zh-CN" altLang="en-US" sz="1475"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000000"/>
                          </a:solidFill>
                          <a:latin typeface="宋体" panose="02010600030101010101" pitchFamily="2" charset="-122"/>
                        </a:rPr>
                        <a:t>0.53</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000000"/>
                          </a:solidFill>
                          <a:latin typeface="宋体" panose="02010600030101010101" pitchFamily="2" charset="-122"/>
                        </a:rPr>
                        <a:t>0.56</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75" b="1">
                          <a:solidFill>
                            <a:srgbClr val="000000"/>
                          </a:solidFill>
                          <a:latin typeface="宋体" panose="02010600030101010101" pitchFamily="2" charset="-122"/>
                        </a:rPr>
                        <a:t>0.55</a:t>
                      </a:r>
                      <a:endParaRPr lang="en-US" altLang="en-US" sz="1475"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文本框 1"/>
          <p:cNvSpPr txBox="1"/>
          <p:nvPr/>
        </p:nvSpPr>
        <p:spPr>
          <a:xfrm>
            <a:off x="2876697" y="733866"/>
            <a:ext cx="5566410" cy="432435"/>
          </a:xfrm>
          <a:prstGeom prst="rect">
            <a:avLst/>
          </a:prstGeom>
          <a:noFill/>
        </p:spPr>
        <p:txBody>
          <a:bodyPr wrap="none" rtlCol="0" anchor="t">
            <a:spAutoFit/>
          </a:bodyPr>
          <a:lstStyle/>
          <a:p>
            <a:pPr algn="ctr"/>
            <a:r>
              <a:rPr lang="en-US" altLang="zh-CN" sz="2215"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2018</a:t>
            </a:r>
            <a:r>
              <a:rPr lang="zh-CN" altLang="en-US" sz="2215"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年高考三套全国卷考点指向与难度概览</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258680"/>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3"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5" name="文本框 4"/>
          <p:cNvSpPr txBox="1"/>
          <p:nvPr/>
        </p:nvSpPr>
        <p:spPr>
          <a:xfrm>
            <a:off x="2035810" y="5818506"/>
            <a:ext cx="8238490" cy="706755"/>
          </a:xfrm>
          <a:prstGeom prst="rect">
            <a:avLst/>
          </a:prstGeom>
          <a:noFill/>
          <a:ln>
            <a:solidFill>
              <a:srgbClr val="112EC1"/>
            </a:solidFill>
          </a:ln>
        </p:spPr>
        <p:txBody>
          <a:bodyPr wrap="square" rtlCol="0" anchor="t">
            <a:spAutoFit/>
          </a:bodyPr>
          <a:lstStyle/>
          <a:p>
            <a:r>
              <a:rPr lang="en-US" altLang="zh-CN" sz="2000" b="1" dirty="0">
                <a:latin typeface="楷体" panose="02010609060101010101" pitchFamily="49" charset="-122"/>
                <a:ea typeface="楷体" panose="02010609060101010101" pitchFamily="49" charset="-122"/>
                <a:sym typeface="+mn-ea"/>
              </a:rPr>
              <a:t>  </a:t>
            </a:r>
            <a:r>
              <a:rPr lang="en-US" altLang="zh-CN" b="1" dirty="0">
                <a:latin typeface="楷体" panose="02010609060101010101" pitchFamily="49" charset="-122"/>
                <a:ea typeface="楷体" panose="02010609060101010101" pitchFamily="49" charset="-122"/>
                <a:sym typeface="+mn-ea"/>
              </a:rPr>
              <a:t> </a:t>
            </a:r>
            <a:r>
              <a:rPr lang="en-US" altLang="zh-CN" sz="2000" b="1" dirty="0">
                <a:latin typeface="楷体" panose="02010609060101010101" pitchFamily="49" charset="-122"/>
                <a:ea typeface="楷体" panose="02010609060101010101" pitchFamily="49" charset="-122"/>
                <a:sym typeface="+mn-ea"/>
              </a:rPr>
              <a:t>2017</a:t>
            </a:r>
            <a:r>
              <a:rPr lang="zh-CN" altLang="en-US" sz="2000" b="1" dirty="0">
                <a:latin typeface="楷体" panose="02010609060101010101" pitchFamily="49" charset="-122"/>
                <a:ea typeface="楷体" panose="02010609060101010101" pitchFamily="49" charset="-122"/>
                <a:sym typeface="+mn-ea"/>
              </a:rPr>
              <a:t>年课标</a:t>
            </a:r>
            <a:r>
              <a:rPr lang="en-US" altLang="zh-CN" sz="2000" b="1" dirty="0">
                <a:latin typeface="楷体" panose="02010609060101010101" pitchFamily="49" charset="-122"/>
                <a:ea typeface="楷体" panose="02010609060101010101" pitchFamily="49" charset="-122"/>
                <a:sym typeface="+mn-ea"/>
              </a:rPr>
              <a:t>1</a:t>
            </a:r>
            <a:r>
              <a:rPr lang="zh-CN" altLang="en-US" sz="2000" b="1" dirty="0">
                <a:latin typeface="楷体" panose="02010609060101010101" pitchFamily="49" charset="-122"/>
                <a:ea typeface="楷体" panose="02010609060101010101" pitchFamily="49" charset="-122"/>
                <a:sym typeface="+mn-ea"/>
              </a:rPr>
              <a:t>卷难度与</a:t>
            </a:r>
            <a:r>
              <a:rPr lang="en-US" altLang="zh-CN" sz="2000" b="1" dirty="0">
                <a:latin typeface="楷体" panose="02010609060101010101" pitchFamily="49" charset="-122"/>
                <a:ea typeface="楷体" panose="02010609060101010101" pitchFamily="49" charset="-122"/>
                <a:sym typeface="+mn-ea"/>
              </a:rPr>
              <a:t>2015</a:t>
            </a:r>
            <a:r>
              <a:rPr lang="zh-CN" altLang="en-US" sz="2000" b="1" dirty="0">
                <a:latin typeface="楷体" panose="02010609060101010101" pitchFamily="49" charset="-122"/>
                <a:ea typeface="楷体" panose="02010609060101010101" pitchFamily="49" charset="-122"/>
                <a:sym typeface="+mn-ea"/>
              </a:rPr>
              <a:t>、</a:t>
            </a:r>
            <a:r>
              <a:rPr lang="en-US" altLang="zh-CN" sz="2000" b="1" dirty="0">
                <a:latin typeface="楷体" panose="02010609060101010101" pitchFamily="49" charset="-122"/>
                <a:ea typeface="楷体" panose="02010609060101010101" pitchFamily="49" charset="-122"/>
                <a:sym typeface="+mn-ea"/>
              </a:rPr>
              <a:t>2016</a:t>
            </a:r>
            <a:r>
              <a:rPr lang="zh-CN" altLang="en-US" sz="2000" b="1" dirty="0">
                <a:latin typeface="楷体" panose="02010609060101010101" pitchFamily="49" charset="-122"/>
                <a:ea typeface="楷体" panose="02010609060101010101" pitchFamily="49" charset="-122"/>
                <a:sym typeface="+mn-ea"/>
              </a:rPr>
              <a:t>年基本相当，但与</a:t>
            </a:r>
            <a:r>
              <a:rPr lang="en-US" altLang="zh-CN" sz="2000" b="1" dirty="0">
                <a:latin typeface="楷体" panose="02010609060101010101" pitchFamily="49" charset="-122"/>
                <a:ea typeface="楷体" panose="02010609060101010101" pitchFamily="49" charset="-122"/>
                <a:sym typeface="+mn-ea"/>
              </a:rPr>
              <a:t>2013</a:t>
            </a:r>
            <a:r>
              <a:rPr lang="zh-CN" altLang="en-US" sz="2000" b="1" dirty="0">
                <a:latin typeface="楷体" panose="02010609060101010101" pitchFamily="49" charset="-122"/>
                <a:ea typeface="楷体" panose="02010609060101010101" pitchFamily="49" charset="-122"/>
                <a:sym typeface="+mn-ea"/>
              </a:rPr>
              <a:t>、</a:t>
            </a:r>
            <a:r>
              <a:rPr lang="en-US" altLang="zh-CN" sz="2000" b="1" dirty="0">
                <a:latin typeface="楷体" panose="02010609060101010101" pitchFamily="49" charset="-122"/>
                <a:ea typeface="楷体" panose="02010609060101010101" pitchFamily="49" charset="-122"/>
                <a:sym typeface="+mn-ea"/>
              </a:rPr>
              <a:t>2014</a:t>
            </a:r>
            <a:r>
              <a:rPr lang="zh-CN" altLang="en-US" sz="2000" b="1" dirty="0">
                <a:latin typeface="楷体" panose="02010609060101010101" pitchFamily="49" charset="-122"/>
                <a:ea typeface="楷体" panose="02010609060101010101" pitchFamily="49" charset="-122"/>
                <a:sym typeface="+mn-ea"/>
              </a:rPr>
              <a:t>年相比</a:t>
            </a:r>
            <a:r>
              <a:rPr lang="zh-CN" altLang="en-US" sz="2000" b="1" dirty="0">
                <a:solidFill>
                  <a:srgbClr val="FF0000"/>
                </a:solidFill>
                <a:latin typeface="楷体" panose="02010609060101010101" pitchFamily="49" charset="-122"/>
                <a:ea typeface="楷体" panose="02010609060101010101" pitchFamily="49" charset="-122"/>
                <a:sym typeface="+mn-ea"/>
              </a:rPr>
              <a:t>有所下降</a:t>
            </a:r>
            <a:r>
              <a:rPr lang="en-US" altLang="zh-CN" sz="2000" b="1" dirty="0">
                <a:solidFill>
                  <a:srgbClr val="FF0000"/>
                </a:solidFill>
                <a:latin typeface="楷体" panose="02010609060101010101" pitchFamily="49" charset="-122"/>
                <a:ea typeface="楷体" panose="02010609060101010101" pitchFamily="49" charset="-122"/>
                <a:sym typeface="+mn-ea"/>
              </a:rPr>
              <a:t>;2018</a:t>
            </a:r>
            <a:r>
              <a:rPr lang="zh-CN" altLang="en-US" sz="2000" b="1" dirty="0">
                <a:solidFill>
                  <a:srgbClr val="FF0000"/>
                </a:solidFill>
                <a:latin typeface="楷体" panose="02010609060101010101" pitchFamily="49" charset="-122"/>
                <a:ea typeface="楷体" panose="02010609060101010101" pitchFamily="49" charset="-122"/>
                <a:sym typeface="+mn-ea"/>
              </a:rPr>
              <a:t>年难度有很大的下降</a:t>
            </a:r>
            <a:r>
              <a:rPr lang="zh-CN" altLang="en-US" sz="2000" b="1" dirty="0">
                <a:latin typeface="楷体" panose="02010609060101010101" pitchFamily="49" charset="-122"/>
                <a:ea typeface="楷体" panose="02010609060101010101" pitchFamily="49" charset="-122"/>
                <a:sym typeface="+mn-ea"/>
              </a:rPr>
              <a:t>。特别是</a:t>
            </a:r>
            <a:r>
              <a:rPr lang="zh-CN" altLang="en-US" sz="2000" b="1" dirty="0">
                <a:solidFill>
                  <a:srgbClr val="FF0000"/>
                </a:solidFill>
                <a:latin typeface="楷体" panose="02010609060101010101" pitchFamily="49" charset="-122"/>
                <a:ea typeface="楷体" panose="02010609060101010101" pitchFamily="49" charset="-122"/>
                <a:sym typeface="+mn-ea"/>
              </a:rPr>
              <a:t>选择题</a:t>
            </a:r>
            <a:r>
              <a:rPr lang="zh-CN" altLang="en-US" sz="2000" b="1" dirty="0">
                <a:latin typeface="楷体" panose="02010609060101010101" pitchFamily="49" charset="-122"/>
                <a:ea typeface="楷体" panose="02010609060101010101" pitchFamily="49" charset="-122"/>
                <a:sym typeface="+mn-ea"/>
              </a:rPr>
              <a:t>的难度在降低。</a:t>
            </a:r>
          </a:p>
        </p:txBody>
      </p:sp>
    </p:spTree>
    <p:extLst>
      <p:ext uri="{BB962C8B-B14F-4D97-AF65-F5344CB8AC3E}">
        <p14:creationId xmlns:p14="http://schemas.microsoft.com/office/powerpoint/2010/main" val="3738323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bwMode="auto">
          <a:xfrm>
            <a:off x="4530736" y="1647099"/>
            <a:ext cx="4535100" cy="899878"/>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3" name="矩形 3"/>
            <p:cNvSpPr/>
            <p:nvPr/>
          </p:nvSpPr>
          <p:spPr>
            <a:xfrm>
              <a:off x="4945056" y="2472418"/>
              <a:ext cx="5329235" cy="1006774"/>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grpSp>
        <p:nvGrpSpPr>
          <p:cNvPr id="2" name="组合 1"/>
          <p:cNvGrpSpPr/>
          <p:nvPr/>
        </p:nvGrpSpPr>
        <p:grpSpPr bwMode="auto">
          <a:xfrm>
            <a:off x="3257099" y="1593535"/>
            <a:ext cx="1208170" cy="1089139"/>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a:lstStyle/>
            <a:p>
              <a:pPr>
                <a:defRPr/>
              </a:pPr>
              <a:endParaRPr lang="zh-CN" altLang="en-US" sz="1350"/>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a:defRPr/>
              </a:pPr>
              <a:endParaRPr lang="zh-CN" altLang="en-US" sz="1350"/>
            </a:p>
          </p:txBody>
        </p:sp>
      </p:grpSp>
      <p:sp>
        <p:nvSpPr>
          <p:cNvPr id="101386" name="文本框 52"/>
          <p:cNvSpPr txBox="1">
            <a:spLocks noChangeArrowheads="1"/>
          </p:cNvSpPr>
          <p:nvPr/>
        </p:nvSpPr>
        <p:spPr bwMode="auto">
          <a:xfrm>
            <a:off x="4530726" y="1866265"/>
            <a:ext cx="4500245" cy="521970"/>
          </a:xfrm>
          <a:prstGeom prst="rect">
            <a:avLst/>
          </a:prstGeom>
          <a:noFill/>
          <a:ln w="9525">
            <a:noFill/>
            <a:miter lim="800000"/>
          </a:ln>
        </p:spPr>
        <p:txBody>
          <a:bodyPr wrap="square">
            <a:spAutoFit/>
          </a:bodyPr>
          <a:lstStyle/>
          <a:p>
            <a:pPr algn="ct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一、历史试题评价</a:t>
            </a:r>
          </a:p>
        </p:txBody>
      </p:sp>
      <p:sp>
        <p:nvSpPr>
          <p:cNvPr id="76" name="矩形 75"/>
          <p:cNvSpPr/>
          <p:nvPr/>
        </p:nvSpPr>
        <p:spPr>
          <a:xfrm flipH="1">
            <a:off x="1524000" y="5750114"/>
            <a:ext cx="9144000" cy="271392"/>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7" name="矩形 76"/>
          <p:cNvSpPr/>
          <p:nvPr/>
        </p:nvSpPr>
        <p:spPr>
          <a:xfrm flipH="1">
            <a:off x="1524000" y="5803680"/>
            <a:ext cx="9144000" cy="216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8" name="矩形 5"/>
          <p:cNvSpPr/>
          <p:nvPr/>
        </p:nvSpPr>
        <p:spPr>
          <a:xfrm>
            <a:off x="9003940" y="5726309"/>
            <a:ext cx="764182" cy="84513"/>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49" name="Group 18"/>
          <p:cNvGrpSpPr>
            <a:grpSpLocks noChangeAspect="1"/>
          </p:cNvGrpSpPr>
          <p:nvPr/>
        </p:nvGrpSpPr>
        <p:grpSpPr bwMode="auto">
          <a:xfrm>
            <a:off x="3584726" y="1895461"/>
            <a:ext cx="574330" cy="535169"/>
            <a:chOff x="3802" y="2858"/>
            <a:chExt cx="616" cy="574"/>
          </a:xfrm>
          <a:solidFill>
            <a:srgbClr val="2DB2A4"/>
          </a:solidFill>
          <a:effectLst/>
        </p:grpSpPr>
        <p:sp>
          <p:nvSpPr>
            <p:cNvPr id="50" name="Rectangle 19"/>
            <p:cNvSpPr>
              <a:spLocks noChangeArrowheads="1"/>
            </p:cNvSpPr>
            <p:nvPr/>
          </p:nvSpPr>
          <p:spPr bwMode="auto">
            <a:xfrm>
              <a:off x="3802" y="3205"/>
              <a:ext cx="129" cy="227"/>
            </a:xfrm>
            <a:prstGeom prst="rect">
              <a:avLst/>
            </a:prstGeom>
            <a:grpFill/>
            <a:ln>
              <a:noFill/>
            </a:ln>
          </p:spPr>
          <p:txBody>
            <a:bodyPr/>
            <a:lstStyle/>
            <a:p>
              <a:pPr>
                <a:defRPr/>
              </a:pPr>
              <a:endParaRPr lang="zh-CN" altLang="en-US" sz="1350">
                <a:solidFill>
                  <a:prstClr val="black"/>
                </a:solidFill>
              </a:endParaRPr>
            </a:p>
          </p:txBody>
        </p:sp>
        <p:sp>
          <p:nvSpPr>
            <p:cNvPr id="51" name="Rectangle 20"/>
            <p:cNvSpPr>
              <a:spLocks noChangeArrowheads="1"/>
            </p:cNvSpPr>
            <p:nvPr/>
          </p:nvSpPr>
          <p:spPr bwMode="auto">
            <a:xfrm>
              <a:off x="3964" y="3174"/>
              <a:ext cx="129" cy="258"/>
            </a:xfrm>
            <a:prstGeom prst="rect">
              <a:avLst/>
            </a:prstGeom>
            <a:grpFill/>
            <a:ln>
              <a:noFill/>
            </a:ln>
          </p:spPr>
          <p:txBody>
            <a:bodyPr/>
            <a:lstStyle/>
            <a:p>
              <a:pPr>
                <a:defRPr/>
              </a:pPr>
              <a:endParaRPr lang="zh-CN" altLang="en-US" sz="1350">
                <a:solidFill>
                  <a:prstClr val="black"/>
                </a:solidFill>
              </a:endParaRPr>
            </a:p>
          </p:txBody>
        </p:sp>
        <p:sp>
          <p:nvSpPr>
            <p:cNvPr id="52" name="Rectangle 21"/>
            <p:cNvSpPr>
              <a:spLocks noChangeArrowheads="1"/>
            </p:cNvSpPr>
            <p:nvPr/>
          </p:nvSpPr>
          <p:spPr bwMode="auto">
            <a:xfrm>
              <a:off x="4129" y="3131"/>
              <a:ext cx="129" cy="301"/>
            </a:xfrm>
            <a:prstGeom prst="rect">
              <a:avLst/>
            </a:prstGeom>
            <a:grpFill/>
            <a:ln>
              <a:noFill/>
            </a:ln>
          </p:spPr>
          <p:txBody>
            <a:bodyPr/>
            <a:lstStyle/>
            <a:p>
              <a:pPr>
                <a:defRPr/>
              </a:pPr>
              <a:endParaRPr lang="zh-CN" altLang="en-US" sz="1350">
                <a:solidFill>
                  <a:prstClr val="black"/>
                </a:solidFill>
              </a:endParaRPr>
            </a:p>
          </p:txBody>
        </p:sp>
        <p:sp>
          <p:nvSpPr>
            <p:cNvPr id="53" name="Rectangle 22"/>
            <p:cNvSpPr>
              <a:spLocks noChangeArrowheads="1"/>
            </p:cNvSpPr>
            <p:nvPr/>
          </p:nvSpPr>
          <p:spPr bwMode="auto">
            <a:xfrm>
              <a:off x="4289" y="3078"/>
              <a:ext cx="129" cy="354"/>
            </a:xfrm>
            <a:prstGeom prst="rect">
              <a:avLst/>
            </a:prstGeom>
            <a:grpFill/>
            <a:ln>
              <a:noFill/>
            </a:ln>
          </p:spPr>
          <p:txBody>
            <a:bodyPr/>
            <a:lstStyle/>
            <a:p>
              <a:pPr>
                <a:defRPr/>
              </a:pPr>
              <a:endParaRPr lang="zh-CN" altLang="en-US" sz="1350">
                <a:solidFill>
                  <a:prstClr val="black"/>
                </a:solidFill>
              </a:endParaRPr>
            </a:p>
          </p:txBody>
        </p:sp>
        <p:sp>
          <p:nvSpPr>
            <p:cNvPr id="5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p:spPr>
          <p:txBody>
            <a:bodyPr/>
            <a:lstStyle/>
            <a:p>
              <a:pPr>
                <a:defRPr/>
              </a:pPr>
              <a:endParaRPr lang="zh-CN" altLang="en-US" sz="1350">
                <a:solidFill>
                  <a:prstClr val="black"/>
                </a:solidFill>
              </a:endParaRPr>
            </a:p>
          </p:txBody>
        </p:sp>
      </p:grpSp>
      <p:grpSp>
        <p:nvGrpSpPr>
          <p:cNvPr id="101391" name="组合 17"/>
          <p:cNvGrpSpPr/>
          <p:nvPr/>
        </p:nvGrpSpPr>
        <p:grpSpPr bwMode="auto">
          <a:xfrm>
            <a:off x="3720132" y="2946923"/>
            <a:ext cx="319004" cy="408278"/>
            <a:chOff x="5005199" y="3717032"/>
            <a:chExt cx="168551" cy="168551"/>
          </a:xfrm>
        </p:grpSpPr>
        <p:sp>
          <p:nvSpPr>
            <p:cNvPr id="5"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91"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grpSp>
        <p:nvGrpSpPr>
          <p:cNvPr id="101394" name="组合 17"/>
          <p:cNvGrpSpPr/>
          <p:nvPr/>
        </p:nvGrpSpPr>
        <p:grpSpPr bwMode="auto">
          <a:xfrm>
            <a:off x="3720132" y="3537319"/>
            <a:ext cx="319004" cy="408278"/>
            <a:chOff x="5005199" y="3717032"/>
            <a:chExt cx="168551" cy="168551"/>
          </a:xfrm>
        </p:grpSpPr>
        <p:sp>
          <p:nvSpPr>
            <p:cNvPr id="7"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89"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grpSp>
        <p:nvGrpSpPr>
          <p:cNvPr id="101397" name="组合 17"/>
          <p:cNvGrpSpPr/>
          <p:nvPr/>
        </p:nvGrpSpPr>
        <p:grpSpPr bwMode="auto">
          <a:xfrm>
            <a:off x="3720132" y="4184850"/>
            <a:ext cx="319004" cy="408278"/>
            <a:chOff x="5005199" y="3717032"/>
            <a:chExt cx="168551" cy="168551"/>
          </a:xfrm>
        </p:grpSpPr>
        <p:sp>
          <p:nvSpPr>
            <p:cNvPr id="19"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87"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sp>
        <p:nvSpPr>
          <p:cNvPr id="101400" name="Rectangle 24"/>
          <p:cNvSpPr>
            <a:spLocks noChangeArrowheads="1"/>
          </p:cNvSpPr>
          <p:nvPr/>
        </p:nvSpPr>
        <p:spPr bwMode="auto">
          <a:xfrm>
            <a:off x="4530726" y="2966721"/>
            <a:ext cx="5438775" cy="368935"/>
          </a:xfrm>
          <a:prstGeom prst="rect">
            <a:avLst/>
          </a:prstGeom>
          <a:noFill/>
          <a:ln w="9525" algn="ctr">
            <a:solidFill>
              <a:srgbClr val="112EC1"/>
            </a:solidFill>
            <a:miter lim="800000"/>
          </a:ln>
        </p:spPr>
        <p:txBody>
          <a:bodyPr wrap="square" lIns="0" tIns="0" rIns="0" bIns="0">
            <a:spAutoFit/>
          </a:bodyPr>
          <a:lstStyle/>
          <a:p>
            <a:pPr marL="342900" indent="-342900"/>
            <a:r>
              <a:rPr lang="en-US" altLang="zh-CN" sz="2400" b="1" dirty="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1</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全国卷历史必做题内容结构</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sym typeface="+mn-ea"/>
              </a:rPr>
              <a:t>试题评价</a:t>
            </a:r>
            <a:endParaRPr lang="zh-CN" altLang="en-US" sz="2800" dirty="0">
              <a:solidFill>
                <a:schemeClr val="tx2"/>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531982" y="323260"/>
            <a:ext cx="2662908" cy="461665"/>
          </a:xfrm>
          <a:prstGeom prst="rect">
            <a:avLst/>
          </a:prstGeom>
        </p:spPr>
        <p:txBody>
          <a:bodyPr wrap="none">
            <a:spAutoFit/>
          </a:bodyPr>
          <a:lstStyle/>
          <a:p>
            <a:pPr lvl="0" algn="l"/>
            <a:r>
              <a:rPr lang="zh-CN" altLang="en-US" sz="2400" b="1" dirty="0">
                <a:solidFill>
                  <a:srgbClr val="008000"/>
                </a:solidFill>
                <a:latin typeface="楷体" panose="02010609060101010101" pitchFamily="49" charset="-122"/>
                <a:ea typeface="楷体" panose="02010609060101010101" pitchFamily="49" charset="-122"/>
                <a:sym typeface="+mn-ea"/>
              </a:rPr>
              <a:t>交流  分享  助力</a:t>
            </a:r>
            <a:endParaRPr lang="zh-CN" altLang="en-US" sz="2400" dirty="0">
              <a:solidFill>
                <a:srgbClr val="7030A0"/>
              </a:solidFill>
              <a:latin typeface="黑体" panose="02010609060101010101" pitchFamily="49" charset="-122"/>
              <a:ea typeface="黑体" panose="02010609060101010101" pitchFamily="49" charset="-122"/>
              <a:cs typeface="黑体" panose="02010609060101010101" pitchFamily="49" charset="-122"/>
            </a:endParaRPr>
          </a:p>
        </p:txBody>
      </p:sp>
      <p:sp>
        <p:nvSpPr>
          <p:cNvPr id="6" name="Rectangle 24"/>
          <p:cNvSpPr>
            <a:spLocks noChangeArrowheads="1"/>
          </p:cNvSpPr>
          <p:nvPr/>
        </p:nvSpPr>
        <p:spPr bwMode="auto">
          <a:xfrm>
            <a:off x="4530725" y="3583941"/>
            <a:ext cx="5134610" cy="368935"/>
          </a:xfrm>
          <a:prstGeom prst="rect">
            <a:avLst/>
          </a:prstGeom>
          <a:noFill/>
          <a:ln w="9525" algn="ctr">
            <a:solidFill>
              <a:srgbClr val="112EC1"/>
            </a:solidFill>
            <a:miter lim="800000"/>
          </a:ln>
        </p:spPr>
        <p:txBody>
          <a:bodyPr wrap="square" lIns="0" tIns="0" rIns="0" bIns="0">
            <a:spAutoFit/>
          </a:bodyPr>
          <a:lstStyle/>
          <a:p>
            <a:pPr indent="267970"/>
            <a:r>
              <a:rPr lang="en-US" altLang="zh-CN" sz="2400" b="1" dirty="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2</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聚焦立德树人，实现价值引领</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8" name="Rectangle 24"/>
          <p:cNvSpPr>
            <a:spLocks noChangeArrowheads="1"/>
          </p:cNvSpPr>
          <p:nvPr/>
        </p:nvSpPr>
        <p:spPr bwMode="auto">
          <a:xfrm>
            <a:off x="4530726" y="4204336"/>
            <a:ext cx="5438775" cy="368935"/>
          </a:xfrm>
          <a:prstGeom prst="rect">
            <a:avLst/>
          </a:prstGeom>
          <a:noFill/>
          <a:ln w="9525" algn="ctr">
            <a:solidFill>
              <a:srgbClr val="112EC1"/>
            </a:solidFill>
            <a:miter lim="800000"/>
          </a:ln>
        </p:spPr>
        <p:txBody>
          <a:bodyPr wrap="square" lIns="0" tIns="0" rIns="0" bIns="0">
            <a:spAutoFit/>
          </a:bodyPr>
          <a:lstStyle/>
          <a:p>
            <a:pPr marL="342900" indent="-342900"/>
            <a:r>
              <a:rPr lang="en-US" altLang="zh-CN" sz="2400" b="1" dirty="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3</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a:t>
            </a:r>
            <a:r>
              <a:rPr lang="zh-CN" altLang="en-US" sz="2400">
                <a:latin typeface="黑体" panose="02010609060101010101" pitchFamily="49" charset="-122"/>
                <a:ea typeface="黑体" panose="02010609060101010101" pitchFamily="49" charset="-122"/>
                <a:sym typeface="+mn-ea"/>
              </a:rPr>
              <a:t>深化内容改革，</a:t>
            </a:r>
            <a:r>
              <a:rPr lang="zh-CN" altLang="en-US" sz="2400" b="1">
                <a:solidFill>
                  <a:schemeClr val="accent1"/>
                </a:solidFill>
                <a:latin typeface="黑体" panose="02010609060101010101" pitchFamily="49" charset="-122"/>
                <a:ea typeface="黑体" panose="02010609060101010101" pitchFamily="49" charset="-122"/>
                <a:sym typeface="+mn-ea"/>
              </a:rPr>
              <a:t>一体</a:t>
            </a:r>
            <a:r>
              <a:rPr lang="zh-CN" altLang="en-US" sz="2400">
                <a:latin typeface="黑体" panose="02010609060101010101" pitchFamily="49" charset="-122"/>
                <a:ea typeface="黑体" panose="02010609060101010101" pitchFamily="49" charset="-122"/>
                <a:sym typeface="+mn-ea"/>
              </a:rPr>
              <a:t>聚焦四层四翼</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grpSp>
        <p:nvGrpSpPr>
          <p:cNvPr id="9" name="组合 17"/>
          <p:cNvGrpSpPr/>
          <p:nvPr/>
        </p:nvGrpSpPr>
        <p:grpSpPr bwMode="auto">
          <a:xfrm>
            <a:off x="3780457" y="4832550"/>
            <a:ext cx="319004" cy="408278"/>
            <a:chOff x="5005199" y="3717032"/>
            <a:chExt cx="168551" cy="168551"/>
          </a:xfrm>
        </p:grpSpPr>
        <p:sp>
          <p:nvSpPr>
            <p:cNvPr id="11" name="椭圆 10"/>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12"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sp>
        <p:nvSpPr>
          <p:cNvPr id="15" name="Rectangle 24"/>
          <p:cNvSpPr>
            <a:spLocks noChangeArrowheads="1"/>
          </p:cNvSpPr>
          <p:nvPr/>
        </p:nvSpPr>
        <p:spPr bwMode="auto">
          <a:xfrm>
            <a:off x="4530726" y="4825366"/>
            <a:ext cx="5438775" cy="368935"/>
          </a:xfrm>
          <a:prstGeom prst="rect">
            <a:avLst/>
          </a:prstGeom>
          <a:noFill/>
          <a:ln w="9525" algn="ctr">
            <a:solidFill>
              <a:srgbClr val="112EC1"/>
            </a:solidFill>
            <a:miter lim="800000"/>
          </a:ln>
        </p:spPr>
        <p:txBody>
          <a:bodyPr wrap="square" lIns="0" tIns="0" rIns="0" bIns="0">
            <a:spAutoFit/>
          </a:bodyPr>
          <a:lstStyle/>
          <a:p>
            <a:pPr indent="272415"/>
            <a:r>
              <a:rPr lang="en-US" altLang="zh-CN" sz="2400" b="1" dirty="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4</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信息载体多样，设计推陈出新</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Tree>
    <p:extLst>
      <p:ext uri="{BB962C8B-B14F-4D97-AF65-F5344CB8AC3E}">
        <p14:creationId xmlns:p14="http://schemas.microsoft.com/office/powerpoint/2010/main" val="197212023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1386"/>
                                        </p:tgtEl>
                                        <p:attrNameLst>
                                          <p:attrName>style.visibility</p:attrName>
                                        </p:attrNameLst>
                                      </p:cBhvr>
                                      <p:to>
                                        <p:strVal val="visible"/>
                                      </p:to>
                                    </p:set>
                                    <p:animEffect transition="in" filter="wipe(down)">
                                      <p:cBhvr>
                                        <p:cTn id="7" dur="500"/>
                                        <p:tgtEl>
                                          <p:spTgt spid="1013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1391"/>
                                        </p:tgtEl>
                                        <p:attrNameLst>
                                          <p:attrName>style.visibility</p:attrName>
                                        </p:attrNameLst>
                                      </p:cBhvr>
                                      <p:to>
                                        <p:strVal val="visible"/>
                                      </p:to>
                                    </p:set>
                                    <p:animEffect transition="in" filter="dissolve">
                                      <p:cBhvr>
                                        <p:cTn id="12" dur="500"/>
                                        <p:tgtEl>
                                          <p:spTgt spid="10139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1394"/>
                                        </p:tgtEl>
                                        <p:attrNameLst>
                                          <p:attrName>style.visibility</p:attrName>
                                        </p:attrNameLst>
                                      </p:cBhvr>
                                      <p:to>
                                        <p:strVal val="visible"/>
                                      </p:to>
                                    </p:set>
                                    <p:animEffect transition="in" filter="dissolve">
                                      <p:cBhvr>
                                        <p:cTn id="17" dur="500"/>
                                        <p:tgtEl>
                                          <p:spTgt spid="10139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1400"/>
                                        </p:tgtEl>
                                        <p:attrNameLst>
                                          <p:attrName>style.visibility</p:attrName>
                                        </p:attrNameLst>
                                      </p:cBhvr>
                                      <p:to>
                                        <p:strVal val="visible"/>
                                      </p:to>
                                    </p:set>
                                    <p:animEffect transition="in" filter="dissolve">
                                      <p:cBhvr>
                                        <p:cTn id="20" dur="500"/>
                                        <p:tgtEl>
                                          <p:spTgt spid="10140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1397"/>
                                        </p:tgtEl>
                                        <p:attrNameLst>
                                          <p:attrName>style.visibility</p:attrName>
                                        </p:attrNameLst>
                                      </p:cBhvr>
                                      <p:to>
                                        <p:strVal val="visible"/>
                                      </p:to>
                                    </p:set>
                                    <p:animEffect transition="in" filter="dissolve">
                                      <p:cBhvr>
                                        <p:cTn id="25" dur="500"/>
                                        <p:tgtEl>
                                          <p:spTgt spid="10139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6" grpId="0"/>
      <p:bldP spid="101400" grpId="0" bldLvl="0" animBg="1"/>
      <p:bldP spid="6" grpId="0" bldLvl="0" animBg="1"/>
      <p:bldP spid="8" grpId="0" bldLvl="0" animBg="1"/>
      <p:bldP spid="1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bwMode="auto">
          <a:xfrm>
            <a:off x="4585346" y="2391954"/>
            <a:ext cx="4535100" cy="899878"/>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3" name="矩形 3"/>
            <p:cNvSpPr/>
            <p:nvPr/>
          </p:nvSpPr>
          <p:spPr>
            <a:xfrm>
              <a:off x="4945056" y="2472418"/>
              <a:ext cx="5329235" cy="1006774"/>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grpSp>
        <p:nvGrpSpPr>
          <p:cNvPr id="2" name="组合 1"/>
          <p:cNvGrpSpPr/>
          <p:nvPr/>
        </p:nvGrpSpPr>
        <p:grpSpPr bwMode="auto">
          <a:xfrm>
            <a:off x="3190875" y="2116456"/>
            <a:ext cx="1427480" cy="1450975"/>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a:lstStyle/>
            <a:p>
              <a:pPr>
                <a:defRPr/>
              </a:pPr>
              <a:endParaRPr lang="zh-CN" altLang="en-US" sz="1350"/>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a:defRPr/>
              </a:pPr>
              <a:endParaRPr lang="zh-CN" altLang="en-US" sz="1350"/>
            </a:p>
          </p:txBody>
        </p:sp>
      </p:grpSp>
      <p:sp>
        <p:nvSpPr>
          <p:cNvPr id="101386" name="文本框 52"/>
          <p:cNvSpPr txBox="1">
            <a:spLocks noChangeArrowheads="1"/>
          </p:cNvSpPr>
          <p:nvPr/>
        </p:nvSpPr>
        <p:spPr bwMode="auto">
          <a:xfrm>
            <a:off x="4603116" y="2580640"/>
            <a:ext cx="4500245" cy="521970"/>
          </a:xfrm>
          <a:prstGeom prst="rect">
            <a:avLst/>
          </a:prstGeom>
          <a:noFill/>
          <a:ln w="9525">
            <a:noFill/>
            <a:miter lim="800000"/>
          </a:ln>
        </p:spPr>
        <p:txBody>
          <a:bodyPr wrap="square">
            <a:spAutoFit/>
          </a:bodyPr>
          <a:lstStyle/>
          <a:p>
            <a:pPr algn="ct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二、试题分析与命题规律</a:t>
            </a:r>
          </a:p>
        </p:txBody>
      </p:sp>
      <p:sp>
        <p:nvSpPr>
          <p:cNvPr id="76" name="矩形 75"/>
          <p:cNvSpPr/>
          <p:nvPr/>
        </p:nvSpPr>
        <p:spPr>
          <a:xfrm flipH="1">
            <a:off x="1524000" y="5750114"/>
            <a:ext cx="9144000" cy="271392"/>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7" name="矩形 76"/>
          <p:cNvSpPr/>
          <p:nvPr/>
        </p:nvSpPr>
        <p:spPr>
          <a:xfrm flipH="1">
            <a:off x="1524000" y="5803680"/>
            <a:ext cx="9144000" cy="216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8" name="矩形 5"/>
          <p:cNvSpPr/>
          <p:nvPr/>
        </p:nvSpPr>
        <p:spPr>
          <a:xfrm>
            <a:off x="9003940" y="5726309"/>
            <a:ext cx="764182" cy="84513"/>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49" name="Group 18"/>
          <p:cNvGrpSpPr>
            <a:grpSpLocks noChangeAspect="1"/>
          </p:cNvGrpSpPr>
          <p:nvPr/>
        </p:nvGrpSpPr>
        <p:grpSpPr bwMode="auto">
          <a:xfrm>
            <a:off x="3617746" y="2464421"/>
            <a:ext cx="574330" cy="535169"/>
            <a:chOff x="3802" y="2858"/>
            <a:chExt cx="616" cy="574"/>
          </a:xfrm>
          <a:solidFill>
            <a:srgbClr val="2DB2A4"/>
          </a:solidFill>
          <a:effectLst/>
        </p:grpSpPr>
        <p:sp>
          <p:nvSpPr>
            <p:cNvPr id="50" name="Rectangle 19"/>
            <p:cNvSpPr>
              <a:spLocks noChangeArrowheads="1"/>
            </p:cNvSpPr>
            <p:nvPr/>
          </p:nvSpPr>
          <p:spPr bwMode="auto">
            <a:xfrm>
              <a:off x="3802" y="3205"/>
              <a:ext cx="129" cy="227"/>
            </a:xfrm>
            <a:prstGeom prst="rect">
              <a:avLst/>
            </a:prstGeom>
            <a:grpFill/>
            <a:ln>
              <a:noFill/>
            </a:ln>
          </p:spPr>
          <p:txBody>
            <a:bodyPr/>
            <a:lstStyle/>
            <a:p>
              <a:pPr>
                <a:defRPr/>
              </a:pPr>
              <a:endParaRPr lang="zh-CN" altLang="en-US" sz="1350">
                <a:solidFill>
                  <a:prstClr val="black"/>
                </a:solidFill>
              </a:endParaRPr>
            </a:p>
          </p:txBody>
        </p:sp>
        <p:sp>
          <p:nvSpPr>
            <p:cNvPr id="51" name="Rectangle 20"/>
            <p:cNvSpPr>
              <a:spLocks noChangeArrowheads="1"/>
            </p:cNvSpPr>
            <p:nvPr/>
          </p:nvSpPr>
          <p:spPr bwMode="auto">
            <a:xfrm>
              <a:off x="3964" y="3174"/>
              <a:ext cx="129" cy="258"/>
            </a:xfrm>
            <a:prstGeom prst="rect">
              <a:avLst/>
            </a:prstGeom>
            <a:grpFill/>
            <a:ln>
              <a:noFill/>
            </a:ln>
          </p:spPr>
          <p:txBody>
            <a:bodyPr/>
            <a:lstStyle/>
            <a:p>
              <a:pPr>
                <a:defRPr/>
              </a:pPr>
              <a:endParaRPr lang="zh-CN" altLang="en-US" sz="1350">
                <a:solidFill>
                  <a:prstClr val="black"/>
                </a:solidFill>
              </a:endParaRPr>
            </a:p>
          </p:txBody>
        </p:sp>
        <p:sp>
          <p:nvSpPr>
            <p:cNvPr id="52" name="Rectangle 21"/>
            <p:cNvSpPr>
              <a:spLocks noChangeArrowheads="1"/>
            </p:cNvSpPr>
            <p:nvPr/>
          </p:nvSpPr>
          <p:spPr bwMode="auto">
            <a:xfrm>
              <a:off x="4129" y="3131"/>
              <a:ext cx="129" cy="301"/>
            </a:xfrm>
            <a:prstGeom prst="rect">
              <a:avLst/>
            </a:prstGeom>
            <a:grpFill/>
            <a:ln>
              <a:noFill/>
            </a:ln>
          </p:spPr>
          <p:txBody>
            <a:bodyPr/>
            <a:lstStyle/>
            <a:p>
              <a:pPr>
                <a:defRPr/>
              </a:pPr>
              <a:endParaRPr lang="zh-CN" altLang="en-US" sz="1350">
                <a:solidFill>
                  <a:prstClr val="black"/>
                </a:solidFill>
              </a:endParaRPr>
            </a:p>
          </p:txBody>
        </p:sp>
        <p:sp>
          <p:nvSpPr>
            <p:cNvPr id="53" name="Rectangle 22"/>
            <p:cNvSpPr>
              <a:spLocks noChangeArrowheads="1"/>
            </p:cNvSpPr>
            <p:nvPr/>
          </p:nvSpPr>
          <p:spPr bwMode="auto">
            <a:xfrm>
              <a:off x="4289" y="3078"/>
              <a:ext cx="129" cy="354"/>
            </a:xfrm>
            <a:prstGeom prst="rect">
              <a:avLst/>
            </a:prstGeom>
            <a:grpFill/>
            <a:ln>
              <a:noFill/>
            </a:ln>
          </p:spPr>
          <p:txBody>
            <a:bodyPr/>
            <a:lstStyle/>
            <a:p>
              <a:pPr>
                <a:defRPr/>
              </a:pPr>
              <a:endParaRPr lang="zh-CN" altLang="en-US" sz="1350">
                <a:solidFill>
                  <a:prstClr val="black"/>
                </a:solidFill>
              </a:endParaRPr>
            </a:p>
          </p:txBody>
        </p:sp>
        <p:sp>
          <p:nvSpPr>
            <p:cNvPr id="5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p:spPr>
          <p:txBody>
            <a:bodyPr/>
            <a:lstStyle/>
            <a:p>
              <a:pPr>
                <a:defRPr/>
              </a:pPr>
              <a:endParaRPr lang="zh-CN" altLang="en-US" sz="1350">
                <a:solidFill>
                  <a:prstClr val="black"/>
                </a:solidFill>
              </a:endParaRPr>
            </a:p>
          </p:txBody>
        </p:sp>
      </p:grp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sym typeface="+mn-ea"/>
              </a:rPr>
              <a:t>试题评价</a:t>
            </a:r>
            <a:endParaRPr lang="zh-CN" altLang="en-US" sz="2800" dirty="0">
              <a:solidFill>
                <a:schemeClr val="tx2"/>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rot="5400000">
            <a:off x="4778188" y="569224"/>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531982" y="323260"/>
            <a:ext cx="2662908" cy="461665"/>
          </a:xfrm>
          <a:prstGeom prst="rect">
            <a:avLst/>
          </a:prstGeom>
        </p:spPr>
        <p:txBody>
          <a:bodyPr wrap="none">
            <a:spAutoFit/>
          </a:bodyPr>
          <a:lstStyle/>
          <a:p>
            <a:pPr lvl="0" algn="l"/>
            <a:r>
              <a:rPr lang="zh-CN" altLang="en-US" sz="2400" b="1" dirty="0">
                <a:solidFill>
                  <a:srgbClr val="008000"/>
                </a:solidFill>
                <a:latin typeface="楷体" panose="02010609060101010101" pitchFamily="49" charset="-122"/>
                <a:ea typeface="楷体" panose="02010609060101010101" pitchFamily="49" charset="-122"/>
                <a:sym typeface="+mn-ea"/>
              </a:rPr>
              <a:t>交流  分享  助力</a:t>
            </a:r>
            <a:endParaRPr lang="zh-CN" altLang="en-US" sz="2400" dirty="0">
              <a:solidFill>
                <a:srgbClr val="7030A0"/>
              </a:solidFill>
              <a:latin typeface="黑体" panose="02010609060101010101" pitchFamily="49" charset="-122"/>
              <a:ea typeface="黑体" panose="02010609060101010101" pitchFamily="49" charset="-122"/>
              <a:cs typeface="黑体" panose="02010609060101010101" pitchFamily="49" charset="-122"/>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Tree>
    <p:extLst>
      <p:ext uri="{BB962C8B-B14F-4D97-AF65-F5344CB8AC3E}">
        <p14:creationId xmlns:p14="http://schemas.microsoft.com/office/powerpoint/2010/main" val="159571430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1386"/>
                                        </p:tgtEl>
                                        <p:attrNameLst>
                                          <p:attrName>style.visibility</p:attrName>
                                        </p:attrNameLst>
                                      </p:cBhvr>
                                      <p:to>
                                        <p:strVal val="visible"/>
                                      </p:to>
                                    </p:set>
                                    <p:animEffect transition="in" filter="wipe(down)">
                                      <p:cBhvr>
                                        <p:cTn id="7" dur="500"/>
                                        <p:tgtEl>
                                          <p:spTgt spid="101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2167013" y="1591995"/>
            <a:ext cx="8269760" cy="3843655"/>
          </a:xfrm>
          <a:prstGeom prst="rect">
            <a:avLst/>
          </a:prstGeom>
          <a:noFill/>
          <a:ln w="9525">
            <a:noFill/>
          </a:ln>
        </p:spPr>
        <p:txBody>
          <a:bodyPr wrap="square">
            <a:spAutoFit/>
          </a:bodyPr>
          <a:lstStyle/>
          <a:p>
            <a:r>
              <a:rPr lang="zh-CN" altLang="en-US" sz="2215">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en-US" altLang="zh-CN" sz="2215">
                <a:solidFill>
                  <a:srgbClr val="1B24D3"/>
                </a:solidFill>
                <a:latin typeface="楷体" panose="02010609060101010101" pitchFamily="49" charset="-122"/>
                <a:ea typeface="楷体" panose="02010609060101010101" pitchFamily="49" charset="-122"/>
                <a:cs typeface="楷体" panose="02010609060101010101" pitchFamily="49" charset="-122"/>
              </a:rPr>
              <a:t>2018</a:t>
            </a:r>
            <a:r>
              <a:rPr lang="zh-CN" altLang="en-US" sz="2215">
                <a:solidFill>
                  <a:srgbClr val="1B24D3"/>
                </a:solidFill>
                <a:latin typeface="楷体" panose="02010609060101010101" pitchFamily="49" charset="-122"/>
                <a:ea typeface="楷体" panose="02010609060101010101" pitchFamily="49" charset="-122"/>
                <a:cs typeface="楷体" panose="02010609060101010101" pitchFamily="49" charset="-122"/>
              </a:rPr>
              <a:t>全国</a:t>
            </a:r>
            <a:r>
              <a:rPr lang="en-US" altLang="zh-CN" sz="2215">
                <a:solidFill>
                  <a:srgbClr val="1B24D3"/>
                </a:solidFill>
                <a:latin typeface="楷体" panose="02010609060101010101" pitchFamily="49" charset="-122"/>
                <a:ea typeface="楷体" panose="02010609060101010101" pitchFamily="49" charset="-122"/>
                <a:cs typeface="楷体" panose="02010609060101010101" pitchFamily="49" charset="-122"/>
              </a:rPr>
              <a:t>I</a:t>
            </a:r>
            <a:r>
              <a:rPr lang="zh-CN" altLang="en-US" sz="2215">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en-US" altLang="zh-CN" sz="2215">
                <a:solidFill>
                  <a:srgbClr val="1B24D3"/>
                </a:solidFill>
                <a:latin typeface="楷体" panose="02010609060101010101" pitchFamily="49" charset="-122"/>
                <a:ea typeface="楷体" panose="02010609060101010101" pitchFamily="49" charset="-122"/>
                <a:cs typeface="楷体" panose="02010609060101010101" pitchFamily="49" charset="-122"/>
              </a:rPr>
              <a:t>24</a:t>
            </a:r>
            <a:r>
              <a:rPr lang="zh-CN" altLang="en-US" sz="2215">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en-US" altLang="zh-CN" sz="2215">
                <a:ea typeface="宋体" panose="02010600030101010101" pitchFamily="2" charset="-122"/>
              </a:rPr>
              <a:t>《</a:t>
            </a:r>
            <a:r>
              <a:rPr lang="zh-CN" altLang="en-US" sz="2215">
                <a:ea typeface="宋体" panose="02010600030101010101" pitchFamily="2" charset="-122"/>
              </a:rPr>
              <a:t>墨子</a:t>
            </a:r>
            <a:r>
              <a:rPr lang="en-US" altLang="zh-CN" sz="2215">
                <a:ea typeface="宋体" panose="02010600030101010101" pitchFamily="2" charset="-122"/>
              </a:rPr>
              <a:t>》</a:t>
            </a:r>
            <a:r>
              <a:rPr lang="zh-CN" altLang="en-US" sz="2215">
                <a:ea typeface="宋体" panose="02010600030101010101" pitchFamily="2" charset="-122"/>
              </a:rPr>
              <a:t>中有关于“圆”“直线”“正方形”“倍”的定义，对杠杆原理、声音传播、小孔成像等也有论述，还有机械制造方面的记载。这反映出，</a:t>
            </a:r>
            <a:r>
              <a:rPr lang="en-US" altLang="zh-CN" sz="2215">
                <a:ea typeface="宋体" panose="02010600030101010101" pitchFamily="2" charset="-122"/>
              </a:rPr>
              <a:t>《</a:t>
            </a:r>
            <a:r>
              <a:rPr lang="zh-CN" altLang="en-US" sz="2215">
                <a:ea typeface="宋体" panose="02010600030101010101" pitchFamily="2" charset="-122"/>
              </a:rPr>
              <a:t>墨子</a:t>
            </a:r>
            <a:r>
              <a:rPr lang="en-US" altLang="zh-CN" sz="2215">
                <a:ea typeface="宋体" panose="02010600030101010101" pitchFamily="2" charset="-122"/>
              </a:rPr>
              <a:t>》</a:t>
            </a:r>
          </a:p>
          <a:p>
            <a:r>
              <a:rPr lang="en-US" altLang="zh-CN" sz="2215">
                <a:ea typeface="宋体" panose="02010600030101010101" pitchFamily="2" charset="-122"/>
              </a:rPr>
              <a:t>A</a:t>
            </a:r>
            <a:r>
              <a:rPr lang="zh-CN" altLang="en-US" sz="2215">
                <a:ea typeface="宋体" panose="02010600030101010101" pitchFamily="2" charset="-122"/>
              </a:rPr>
              <a:t>．汇集了诸子百家的思想精华     </a:t>
            </a:r>
            <a:r>
              <a:rPr lang="en-US" altLang="zh-CN" sz="2215">
                <a:ea typeface="宋体" panose="02010600030101010101" pitchFamily="2" charset="-122"/>
              </a:rPr>
              <a:t>B</a:t>
            </a:r>
            <a:r>
              <a:rPr lang="zh-CN" altLang="en-US" sz="2215">
                <a:ea typeface="宋体" panose="02010600030101010101" pitchFamily="2" charset="-122"/>
              </a:rPr>
              <a:t>．形成了完整的科学体系</a:t>
            </a:r>
          </a:p>
          <a:p>
            <a:r>
              <a:rPr lang="en-US" altLang="zh-CN" sz="2215">
                <a:ea typeface="宋体" panose="02010600030101010101" pitchFamily="2" charset="-122"/>
              </a:rPr>
              <a:t>C</a:t>
            </a:r>
            <a:r>
              <a:rPr lang="zh-CN" altLang="en-US" sz="2215">
                <a:ea typeface="宋体" panose="02010600030101010101" pitchFamily="2" charset="-122"/>
              </a:rPr>
              <a:t>．包含了劳动人民智慧的结晶     </a:t>
            </a:r>
            <a:r>
              <a:rPr lang="en-US" altLang="zh-CN" sz="2215">
                <a:ea typeface="宋体" panose="02010600030101010101" pitchFamily="2" charset="-122"/>
              </a:rPr>
              <a:t>D</a:t>
            </a:r>
            <a:r>
              <a:rPr lang="zh-CN" altLang="en-US" sz="2215">
                <a:ea typeface="宋体" panose="02010600030101010101" pitchFamily="2" charset="-122"/>
              </a:rPr>
              <a:t>．体现了贵族阶层的旨趣</a:t>
            </a:r>
          </a:p>
          <a:p>
            <a:r>
              <a:rPr lang="en-US" altLang="zh-CN" sz="2215">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zh-CN" altLang="en-US" sz="2215">
                <a:solidFill>
                  <a:srgbClr val="1B24D3"/>
                </a:solidFill>
                <a:latin typeface="楷体" panose="02010609060101010101" pitchFamily="49" charset="-122"/>
                <a:ea typeface="楷体" panose="02010609060101010101" pitchFamily="49" charset="-122"/>
                <a:cs typeface="楷体" panose="02010609060101010101" pitchFamily="49" charset="-122"/>
              </a:rPr>
              <a:t>评析</a:t>
            </a:r>
            <a:r>
              <a:rPr lang="en-US" altLang="zh-CN" sz="2215">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zh-CN" altLang="en-US" sz="2215">
                <a:latin typeface="楷体" panose="02010609060101010101" pitchFamily="49" charset="-122"/>
                <a:ea typeface="楷体" panose="02010609060101010101" pitchFamily="49" charset="-122"/>
                <a:cs typeface="楷体" panose="02010609060101010101" pitchFamily="49" charset="-122"/>
              </a:rPr>
              <a:t>本题考查战国时期的百家争鸣，试题以</a:t>
            </a:r>
            <a:r>
              <a:rPr lang="en-US" altLang="zh-CN" sz="2215">
                <a:latin typeface="楷体" panose="02010609060101010101" pitchFamily="49" charset="-122"/>
                <a:ea typeface="楷体" panose="02010609060101010101" pitchFamily="49" charset="-122"/>
                <a:cs typeface="楷体" panose="02010609060101010101" pitchFamily="49" charset="-122"/>
              </a:rPr>
              <a:t>《</a:t>
            </a:r>
            <a:r>
              <a:rPr lang="zh-CN" altLang="en-US" sz="2215">
                <a:latin typeface="楷体" panose="02010609060101010101" pitchFamily="49" charset="-122"/>
                <a:ea typeface="楷体" panose="02010609060101010101" pitchFamily="49" charset="-122"/>
                <a:cs typeface="楷体" panose="02010609060101010101" pitchFamily="49" charset="-122"/>
              </a:rPr>
              <a:t>墨子</a:t>
            </a:r>
            <a:r>
              <a:rPr lang="en-US" altLang="zh-CN" sz="2215">
                <a:latin typeface="楷体" panose="02010609060101010101" pitchFamily="49" charset="-122"/>
                <a:ea typeface="楷体" panose="02010609060101010101" pitchFamily="49" charset="-122"/>
                <a:cs typeface="楷体" panose="02010609060101010101" pitchFamily="49" charset="-122"/>
              </a:rPr>
              <a:t>》</a:t>
            </a:r>
            <a:r>
              <a:rPr lang="zh-CN" altLang="en-US" sz="2215">
                <a:latin typeface="楷体" panose="02010609060101010101" pitchFamily="49" charset="-122"/>
                <a:ea typeface="楷体" panose="02010609060101010101" pitchFamily="49" charset="-122"/>
                <a:cs typeface="楷体" panose="02010609060101010101" pitchFamily="49" charset="-122"/>
              </a:rPr>
              <a:t>中记载的科技成就为背景材料，考查学生从材料中获取有效信息，并调动和运用所学知识分析历史问题的能力，以及唯物史观、历史解释、家国情怀的学科素养。</a:t>
            </a:r>
          </a:p>
          <a:p>
            <a:r>
              <a:rPr lang="zh-CN" altLang="en-US" sz="2215">
                <a:latin typeface="楷体" panose="02010609060101010101" pitchFamily="49" charset="-122"/>
                <a:ea typeface="楷体" panose="02010609060101010101" pitchFamily="49" charset="-122"/>
                <a:cs typeface="楷体" panose="02010609060101010101" pitchFamily="49" charset="-122"/>
              </a:rPr>
              <a:t>        本题难度偏低，为</a:t>
            </a:r>
            <a:r>
              <a:rPr lang="en-US" altLang="zh-CN" sz="2215">
                <a:latin typeface="楷体" panose="02010609060101010101" pitchFamily="49" charset="-122"/>
                <a:ea typeface="楷体" panose="02010609060101010101" pitchFamily="49" charset="-122"/>
                <a:cs typeface="楷体" panose="02010609060101010101" pitchFamily="49" charset="-122"/>
              </a:rPr>
              <a:t>0.70</a:t>
            </a:r>
            <a:r>
              <a:rPr lang="zh-CN" altLang="en-US" sz="2215">
                <a:latin typeface="楷体" panose="02010609060101010101" pitchFamily="49" charset="-122"/>
                <a:ea typeface="楷体" panose="02010609060101010101" pitchFamily="49" charset="-122"/>
                <a:cs typeface="楷体" panose="02010609060101010101" pitchFamily="49" charset="-122"/>
              </a:rPr>
              <a:t>；区分度较好，为</a:t>
            </a:r>
            <a:r>
              <a:rPr lang="en-US" altLang="zh-CN" sz="2215">
                <a:latin typeface="楷体" panose="02010609060101010101" pitchFamily="49" charset="-122"/>
                <a:ea typeface="楷体" panose="02010609060101010101" pitchFamily="49" charset="-122"/>
                <a:cs typeface="楷体" panose="02010609060101010101" pitchFamily="49" charset="-122"/>
              </a:rPr>
              <a:t>0.34 </a:t>
            </a:r>
            <a:r>
              <a:rPr lang="zh-CN" altLang="en-US" sz="2215">
                <a:latin typeface="楷体" panose="02010609060101010101" pitchFamily="49" charset="-122"/>
                <a:ea typeface="楷体" panose="02010609060101010101" pitchFamily="49" charset="-122"/>
                <a:cs typeface="楷体" panose="02010609060101010101" pitchFamily="49" charset="-122"/>
              </a:rPr>
              <a:t>。</a:t>
            </a:r>
          </a:p>
          <a:p>
            <a:r>
              <a:rPr lang="en-US" altLang="zh-CN" sz="2215">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zh-CN" altLang="en-US" sz="2215">
                <a:solidFill>
                  <a:srgbClr val="1B24D3"/>
                </a:solidFill>
                <a:latin typeface="楷体" panose="02010609060101010101" pitchFamily="49" charset="-122"/>
                <a:ea typeface="楷体" panose="02010609060101010101" pitchFamily="49" charset="-122"/>
                <a:cs typeface="楷体" panose="02010609060101010101" pitchFamily="49" charset="-122"/>
              </a:rPr>
              <a:t>答案</a:t>
            </a:r>
            <a:r>
              <a:rPr lang="en-US" altLang="zh-CN" sz="2215">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en-US" sz="2215">
                <a:latin typeface="楷体" panose="02010609060101010101" pitchFamily="49" charset="-122"/>
                <a:ea typeface="楷体" panose="02010609060101010101" pitchFamily="49" charset="-122"/>
                <a:cs typeface="楷体" panose="02010609060101010101" pitchFamily="49" charset="-122"/>
              </a:rPr>
              <a:t>C  </a:t>
            </a:r>
            <a:endParaRPr lang="en-US" altLang="en-US" sz="2215">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4399086" y="900332"/>
            <a:ext cx="2931795" cy="603250"/>
          </a:xfrm>
          <a:prstGeom prst="rect">
            <a:avLst/>
          </a:prstGeom>
          <a:noFill/>
        </p:spPr>
        <p:txBody>
          <a:bodyPr wrap="none" rtlCol="0" anchor="t">
            <a:spAutoFit/>
          </a:bodyPr>
          <a:lstStyle/>
          <a:p>
            <a:r>
              <a:rPr lang="zh-CN" altLang="en-US" sz="3325" b="1">
                <a:solidFill>
                  <a:srgbClr val="FF0000"/>
                </a:solidFill>
                <a:effectLst>
                  <a:outerShdw blurRad="38100" dist="19050" dir="2700000" algn="tl" rotWithShape="0">
                    <a:schemeClr val="dk1">
                      <a:alpha val="40000"/>
                    </a:schemeClr>
                  </a:outerShdw>
                </a:effectLst>
                <a:sym typeface="+mn-ea"/>
              </a:rPr>
              <a:t>（</a:t>
            </a:r>
            <a:r>
              <a:rPr lang="en-US" altLang="zh-CN" sz="3325" b="1">
                <a:solidFill>
                  <a:srgbClr val="FF0000"/>
                </a:solidFill>
                <a:effectLst>
                  <a:outerShdw blurRad="38100" dist="19050" dir="2700000" algn="tl" rotWithShape="0">
                    <a:schemeClr val="dk1">
                      <a:alpha val="40000"/>
                    </a:schemeClr>
                  </a:outerShdw>
                </a:effectLst>
                <a:sym typeface="+mn-ea"/>
              </a:rPr>
              <a:t>1</a:t>
            </a:r>
            <a:r>
              <a:rPr lang="zh-CN" altLang="en-US" sz="3325" b="1">
                <a:solidFill>
                  <a:srgbClr val="FF0000"/>
                </a:solidFill>
                <a:effectLst>
                  <a:outerShdw blurRad="38100" dist="19050" dir="2700000" algn="tl" rotWithShape="0">
                    <a:schemeClr val="dk1">
                      <a:alpha val="40000"/>
                    </a:schemeClr>
                  </a:outerShdw>
                </a:effectLst>
                <a:sym typeface="+mn-ea"/>
              </a:rPr>
              <a:t>）先秦时期</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30978" y="30553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cxnSp>
        <p:nvCxnSpPr>
          <p:cNvPr id="3" name="直接连接符 2"/>
          <p:cNvCxnSpPr/>
          <p:nvPr/>
        </p:nvCxnSpPr>
        <p:spPr>
          <a:xfrm>
            <a:off x="5936615" y="256541"/>
            <a:ext cx="19050" cy="466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605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2038986" y="1728471"/>
          <a:ext cx="8065135" cy="4610735"/>
        </p:xfrm>
        <a:graphic>
          <a:graphicData uri="http://schemas.openxmlformats.org/drawingml/2006/table">
            <a:tbl>
              <a:tblPr firstRow="1" bandRow="1">
                <a:tableStyleId>{5C22544A-7EE6-4342-B048-85BDC9FD1C3A}</a:tableStyleId>
              </a:tblPr>
              <a:tblGrid>
                <a:gridCol w="1213485">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gridCol w="1677035">
                  <a:extLst>
                    <a:ext uri="{9D8B030D-6E8A-4147-A177-3AD203B41FA5}">
                      <a16:colId xmlns:a16="http://schemas.microsoft.com/office/drawing/2014/main" val="20002"/>
                    </a:ext>
                  </a:extLst>
                </a:gridCol>
                <a:gridCol w="1644650">
                  <a:extLst>
                    <a:ext uri="{9D8B030D-6E8A-4147-A177-3AD203B41FA5}">
                      <a16:colId xmlns:a16="http://schemas.microsoft.com/office/drawing/2014/main" val="20003"/>
                    </a:ext>
                  </a:extLst>
                </a:gridCol>
                <a:gridCol w="1729740">
                  <a:extLst>
                    <a:ext uri="{9D8B030D-6E8A-4147-A177-3AD203B41FA5}">
                      <a16:colId xmlns:a16="http://schemas.microsoft.com/office/drawing/2014/main" val="20004"/>
                    </a:ext>
                  </a:extLst>
                </a:gridCol>
              </a:tblGrid>
              <a:tr h="658495">
                <a:tc>
                  <a:txBody>
                    <a:bodyPr/>
                    <a:lstStyle/>
                    <a:p>
                      <a:pPr algn="ctr">
                        <a:buNone/>
                      </a:pPr>
                      <a:endParaRPr lang="zh-CN" altLang="en-US" sz="1845"/>
                    </a:p>
                  </a:txBody>
                  <a:tcPr marL="84406" marR="84406" marT="42203" marB="42203"/>
                </a:tc>
                <a:tc>
                  <a:txBody>
                    <a:bodyPr/>
                    <a:lstStyle/>
                    <a:p>
                      <a:pPr algn="ctr">
                        <a:buNone/>
                      </a:pPr>
                      <a:r>
                        <a:rPr lang="en-US" altLang="zh-CN" sz="1845"/>
                        <a:t>2015</a:t>
                      </a:r>
                    </a:p>
                  </a:txBody>
                  <a:tcPr marL="84406" marR="84406" marT="42203" marB="42203"/>
                </a:tc>
                <a:tc>
                  <a:txBody>
                    <a:bodyPr/>
                    <a:lstStyle/>
                    <a:p>
                      <a:pPr algn="ctr">
                        <a:buNone/>
                      </a:pPr>
                      <a:r>
                        <a:rPr lang="en-US" altLang="zh-CN" sz="1845"/>
                        <a:t>2016</a:t>
                      </a:r>
                    </a:p>
                  </a:txBody>
                  <a:tcPr marL="84406" marR="84406" marT="42203" marB="42203"/>
                </a:tc>
                <a:tc>
                  <a:txBody>
                    <a:bodyPr/>
                    <a:lstStyle/>
                    <a:p>
                      <a:pPr algn="ctr">
                        <a:buNone/>
                      </a:pPr>
                      <a:r>
                        <a:rPr lang="en-US" altLang="zh-CN" sz="1845"/>
                        <a:t>2017</a:t>
                      </a:r>
                    </a:p>
                  </a:txBody>
                  <a:tcPr marL="84406" marR="84406" marT="42203" marB="42203"/>
                </a:tc>
                <a:tc>
                  <a:txBody>
                    <a:bodyPr/>
                    <a:lstStyle/>
                    <a:p>
                      <a:pPr algn="ctr">
                        <a:buNone/>
                      </a:pPr>
                      <a:r>
                        <a:rPr lang="en-US" altLang="zh-CN" sz="1845"/>
                        <a:t>2018</a:t>
                      </a:r>
                    </a:p>
                  </a:txBody>
                  <a:tcPr marL="84406" marR="84406" marT="42203" marB="42203"/>
                </a:tc>
                <a:extLst>
                  <a:ext uri="{0D108BD9-81ED-4DB2-BD59-A6C34878D82A}">
                    <a16:rowId xmlns:a16="http://schemas.microsoft.com/office/drawing/2014/main" val="10000"/>
                  </a:ext>
                </a:extLst>
              </a:tr>
              <a:tr h="1316990">
                <a:tc>
                  <a:txBody>
                    <a:bodyPr/>
                    <a:lstStyle/>
                    <a:p>
                      <a:pPr algn="ctr">
                        <a:buNone/>
                      </a:pPr>
                      <a:r>
                        <a:rPr lang="zh-CN" altLang="en-US" sz="1845"/>
                        <a:t>全国</a:t>
                      </a:r>
                      <a:r>
                        <a:rPr lang="en-US" altLang="zh-CN" sz="1845"/>
                        <a:t>I</a:t>
                      </a:r>
                      <a:r>
                        <a:rPr lang="zh-CN" altLang="en-US" sz="1845"/>
                        <a:t>卷</a:t>
                      </a:r>
                    </a:p>
                  </a:txBody>
                  <a:tcPr marL="84406" marR="84406" marT="42203" marB="42203" anchor="ctr"/>
                </a:tc>
                <a:tc>
                  <a:txBody>
                    <a:bodyPr/>
                    <a:lstStyle/>
                    <a:p>
                      <a:pPr>
                        <a:buNone/>
                      </a:pPr>
                      <a:r>
                        <a:rPr lang="en-US" altLang="zh-CN" sz="1845" b="1">
                          <a:solidFill>
                            <a:srgbClr val="000000"/>
                          </a:solidFill>
                          <a:latin typeface="宋体" panose="02010600030101010101" pitchFamily="2" charset="-122"/>
                          <a:ea typeface="宋体" panose="02010600030101010101" pitchFamily="2" charset="-122"/>
                          <a:sym typeface="+mn-ea"/>
                        </a:rPr>
                        <a:t>24.</a:t>
                      </a:r>
                      <a:r>
                        <a:rPr lang="zh-CN" altLang="en-US" sz="1845" b="1">
                          <a:solidFill>
                            <a:srgbClr val="000000"/>
                          </a:solidFill>
                          <a:latin typeface="宋体" panose="02010600030101010101" pitchFamily="2" charset="-122"/>
                          <a:ea typeface="宋体" panose="02010600030101010101" pitchFamily="2" charset="-122"/>
                          <a:sym typeface="+mn-ea"/>
                        </a:rPr>
                        <a:t>战国时期农业发展的影响</a:t>
                      </a:r>
                      <a:endParaRPr lang="zh-CN" altLang="en-US" sz="1845"/>
                    </a:p>
                  </a:txBody>
                  <a:tcPr marL="84406" marR="84406" marT="42203" marB="42203" anchor="ctr"/>
                </a:tc>
                <a:tc>
                  <a:txBody>
                    <a:bodyPr/>
                    <a:lstStyle/>
                    <a:p>
                      <a:pPr>
                        <a:buNone/>
                      </a:pP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24.</a:t>
                      </a:r>
                      <a:r>
                        <a:rPr lang="zh-CN" sz="1845" b="1">
                          <a:solidFill>
                            <a:srgbClr val="000000"/>
                          </a:solidFill>
                          <a:ea typeface="宋体" panose="02010600030101010101" pitchFamily="2" charset="-122"/>
                          <a:sym typeface="+mn-ea"/>
                        </a:rPr>
                        <a:t>西周初年分封卫、鲁、燕等诸侯国的作用</a:t>
                      </a: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24.</a:t>
                      </a:r>
                      <a:r>
                        <a:rPr lang="zh-CN" sz="1845" b="1">
                          <a:solidFill>
                            <a:srgbClr val="000000"/>
                          </a:solidFill>
                          <a:ea typeface="宋体" panose="02010600030101010101" pitchFamily="2" charset="-122"/>
                          <a:sym typeface="+mn-ea"/>
                        </a:rPr>
                        <a:t>《墨子》中记载的数学和物理学知识</a:t>
                      </a:r>
                      <a:endParaRPr lang="zh-CN" altLang="en-US" sz="1845"/>
                    </a:p>
                  </a:txBody>
                  <a:tcPr marL="84406" marR="84406" marT="42203" marB="42203" anchor="ctr"/>
                </a:tc>
                <a:extLst>
                  <a:ext uri="{0D108BD9-81ED-4DB2-BD59-A6C34878D82A}">
                    <a16:rowId xmlns:a16="http://schemas.microsoft.com/office/drawing/2014/main" val="10001"/>
                  </a:ext>
                </a:extLst>
              </a:tr>
              <a:tr h="1317625">
                <a:tc>
                  <a:txBody>
                    <a:bodyPr/>
                    <a:lstStyle/>
                    <a:p>
                      <a:pPr algn="ctr">
                        <a:buNone/>
                      </a:pPr>
                      <a:r>
                        <a:rPr lang="zh-CN" altLang="en-US" sz="1845"/>
                        <a:t>全国</a:t>
                      </a:r>
                      <a:r>
                        <a:rPr lang="en-US" altLang="zh-CN" sz="1845"/>
                        <a:t>II</a:t>
                      </a:r>
                      <a:r>
                        <a:rPr lang="zh-CN" altLang="en-US" sz="1845"/>
                        <a:t>卷</a:t>
                      </a:r>
                    </a:p>
                  </a:txBody>
                  <a:tcPr marL="84406" marR="84406" marT="42203" marB="42203" anchor="ctr"/>
                </a:tc>
                <a:tc>
                  <a:txBody>
                    <a:bodyPr/>
                    <a:lstStyle/>
                    <a:p>
                      <a:pPr>
                        <a:buNone/>
                      </a:pPr>
                      <a:r>
                        <a:rPr lang="en-US" altLang="zh-CN" sz="1845" b="1">
                          <a:solidFill>
                            <a:srgbClr val="000000"/>
                          </a:solidFill>
                          <a:latin typeface="宋体" panose="02010600030101010101" pitchFamily="2" charset="-122"/>
                          <a:ea typeface="宋体" panose="02010600030101010101" pitchFamily="2" charset="-122"/>
                          <a:sym typeface="+mn-ea"/>
                        </a:rPr>
                        <a:t>24.</a:t>
                      </a:r>
                      <a:r>
                        <a:rPr lang="zh-CN" altLang="en-US" sz="1845" b="1">
                          <a:solidFill>
                            <a:srgbClr val="000000"/>
                          </a:solidFill>
                          <a:latin typeface="宋体" panose="02010600030101010101" pitchFamily="2" charset="-122"/>
                          <a:ea typeface="宋体" panose="02010600030101010101" pitchFamily="2" charset="-122"/>
                          <a:sym typeface="+mn-ea"/>
                        </a:rPr>
                        <a:t>儒家学者的政治诉求（理想化）</a:t>
                      </a:r>
                      <a:endParaRPr lang="zh-CN" altLang="en-US" sz="1845"/>
                    </a:p>
                  </a:txBody>
                  <a:tcPr marL="84406" marR="84406" marT="42203" marB="42203" anchor="ctr"/>
                </a:tc>
                <a:tc>
                  <a:txBody>
                    <a:bodyPr/>
                    <a:lstStyle/>
                    <a:p>
                      <a:pPr>
                        <a:buNone/>
                      </a:pP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24.</a:t>
                      </a:r>
                      <a:r>
                        <a:rPr lang="zh-CN" sz="1845" b="1">
                          <a:solidFill>
                            <a:srgbClr val="000000"/>
                          </a:solidFill>
                          <a:ea typeface="宋体" panose="02010600030101010101" pitchFamily="2" charset="-122"/>
                          <a:sym typeface="+mn-ea"/>
                        </a:rPr>
                        <a:t>春秋战国商业发展与区位关系</a:t>
                      </a: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24.</a:t>
                      </a:r>
                      <a:r>
                        <a:rPr lang="zh-CN" sz="1845" b="1">
                          <a:solidFill>
                            <a:srgbClr val="000000"/>
                          </a:solidFill>
                          <a:ea typeface="宋体" panose="02010600030101010101" pitchFamily="2" charset="-122"/>
                          <a:sym typeface="+mn-ea"/>
                        </a:rPr>
                        <a:t>商汤对小鸟网开三面</a:t>
                      </a:r>
                      <a:endParaRPr lang="zh-CN" altLang="en-US" sz="1845"/>
                    </a:p>
                  </a:txBody>
                  <a:tcPr marL="84406" marR="84406" marT="42203" marB="42203" anchor="ctr"/>
                </a:tc>
                <a:extLst>
                  <a:ext uri="{0D108BD9-81ED-4DB2-BD59-A6C34878D82A}">
                    <a16:rowId xmlns:a16="http://schemas.microsoft.com/office/drawing/2014/main" val="10002"/>
                  </a:ext>
                </a:extLst>
              </a:tr>
              <a:tr h="1317625">
                <a:tc>
                  <a:txBody>
                    <a:bodyPr/>
                    <a:lstStyle/>
                    <a:p>
                      <a:pPr algn="ctr">
                        <a:buNone/>
                      </a:pPr>
                      <a:r>
                        <a:rPr lang="zh-CN" altLang="en-US" sz="1845"/>
                        <a:t>全国</a:t>
                      </a:r>
                      <a:r>
                        <a:rPr lang="en-US" altLang="zh-CN" sz="1845"/>
                        <a:t>III</a:t>
                      </a:r>
                      <a:r>
                        <a:rPr lang="zh-CN" altLang="en-US" sz="1845"/>
                        <a:t>卷</a:t>
                      </a:r>
                    </a:p>
                  </a:txBody>
                  <a:tcPr marL="84406" marR="84406" marT="42203" marB="42203" anchor="ctr"/>
                </a:tc>
                <a:tc>
                  <a:txBody>
                    <a:bodyPr/>
                    <a:lstStyle/>
                    <a:p>
                      <a:pPr>
                        <a:buNone/>
                      </a:pP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24.</a:t>
                      </a:r>
                      <a:r>
                        <a:rPr lang="zh-CN" sz="1845" b="1">
                          <a:solidFill>
                            <a:srgbClr val="000000"/>
                          </a:solidFill>
                          <a:ea typeface="宋体" panose="02010600030101010101" pitchFamily="2" charset="-122"/>
                          <a:sym typeface="+mn-ea"/>
                        </a:rPr>
                        <a:t>商周青铜器铭文的变化</a:t>
                      </a: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24.</a:t>
                      </a:r>
                      <a:r>
                        <a:rPr lang="zh-CN" sz="1845" b="1">
                          <a:solidFill>
                            <a:srgbClr val="000000"/>
                          </a:solidFill>
                          <a:ea typeface="宋体" panose="02010600030101010101" pitchFamily="2" charset="-122"/>
                          <a:sym typeface="+mn-ea"/>
                        </a:rPr>
                        <a:t>西周到战国文字字形变化</a:t>
                      </a: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24.</a:t>
                      </a:r>
                      <a:r>
                        <a:rPr lang="zh-CN" sz="1845" b="1">
                          <a:solidFill>
                            <a:srgbClr val="000000"/>
                          </a:solidFill>
                          <a:ea typeface="宋体" panose="02010600030101010101" pitchFamily="2" charset="-122"/>
                          <a:sym typeface="+mn-ea"/>
                        </a:rPr>
                        <a:t>战国以前陨铁铁器实物分布图</a:t>
                      </a:r>
                      <a:endParaRPr lang="zh-CN" altLang="en-US" sz="1845"/>
                    </a:p>
                  </a:txBody>
                  <a:tcPr marL="84406" marR="84406" marT="42203" marB="42203" anchor="ctr"/>
                </a:tc>
                <a:extLst>
                  <a:ext uri="{0D108BD9-81ED-4DB2-BD59-A6C34878D82A}">
                    <a16:rowId xmlns:a16="http://schemas.microsoft.com/office/drawing/2014/main" val="10003"/>
                  </a:ext>
                </a:extLst>
              </a:tr>
            </a:tbl>
          </a:graphicData>
        </a:graphic>
      </p:graphicFrame>
      <p:sp>
        <p:nvSpPr>
          <p:cNvPr id="5" name="矩形 4"/>
          <p:cNvSpPr/>
          <p:nvPr/>
        </p:nvSpPr>
        <p:spPr>
          <a:xfrm>
            <a:off x="3607559" y="847578"/>
            <a:ext cx="4067175" cy="546100"/>
          </a:xfrm>
          <a:prstGeom prst="rect">
            <a:avLst/>
          </a:prstGeom>
          <a:noFill/>
          <a:ln>
            <a:noFill/>
          </a:ln>
        </p:spPr>
        <p:txBody>
          <a:bodyPr wrap="none" rtlCol="0" anchor="t">
            <a:spAutoFit/>
            <a:scene3d>
              <a:camera prst="orthographicFront"/>
              <a:lightRig rig="threePt" dir="t"/>
            </a:scene3d>
          </a:bodyPr>
          <a:lstStyle/>
          <a:p>
            <a:pPr algn="ctr"/>
            <a:r>
              <a:rPr lang="zh-CN" altLang="en-US" sz="2955" b="1">
                <a:solidFill>
                  <a:srgbClr val="112EC1"/>
                </a:solidFill>
                <a:effectLst>
                  <a:outerShdw blurRad="38100" dist="19050" dir="2700000" algn="tl" rotWithShape="0">
                    <a:schemeClr val="dk1">
                      <a:alpha val="40000"/>
                    </a:schemeClr>
                  </a:outerShdw>
                </a:effectLst>
              </a:rPr>
              <a:t>先秦</a:t>
            </a:r>
            <a:r>
              <a:rPr lang="en-US" altLang="zh-CN" sz="2955" b="1">
                <a:solidFill>
                  <a:srgbClr val="112EC1"/>
                </a:solidFill>
                <a:effectLst>
                  <a:outerShdw blurRad="38100" dist="19050" dir="2700000" algn="tl" rotWithShape="0">
                    <a:schemeClr val="dk1">
                      <a:alpha val="40000"/>
                    </a:schemeClr>
                  </a:outerShdw>
                </a:effectLst>
              </a:rPr>
              <a:t>-</a:t>
            </a:r>
            <a:r>
              <a:rPr lang="zh-CN" altLang="en-US" sz="2955" b="1">
                <a:solidFill>
                  <a:srgbClr val="112EC1"/>
                </a:solidFill>
                <a:effectLst>
                  <a:outerShdw blurRad="38100" dist="19050" dir="2700000" algn="tl" rotWithShape="0">
                    <a:schemeClr val="dk1">
                      <a:alpha val="40000"/>
                    </a:schemeClr>
                  </a:outerShdw>
                </a:effectLst>
              </a:rPr>
              <a:t>四年高考命题回顾</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cxnSp>
        <p:nvCxnSpPr>
          <p:cNvPr id="3" name="直接连接符 2"/>
          <p:cNvCxnSpPr/>
          <p:nvPr/>
        </p:nvCxnSpPr>
        <p:spPr>
          <a:xfrm>
            <a:off x="5936615" y="256541"/>
            <a:ext cx="19050" cy="466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3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bwMode="auto">
          <a:xfrm>
            <a:off x="4530736" y="1647099"/>
            <a:ext cx="4535100" cy="899878"/>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3" name="矩形 3"/>
            <p:cNvSpPr/>
            <p:nvPr/>
          </p:nvSpPr>
          <p:spPr>
            <a:xfrm>
              <a:off x="4945056" y="2472418"/>
              <a:ext cx="5329235" cy="1006774"/>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grpSp>
        <p:nvGrpSpPr>
          <p:cNvPr id="2" name="组合 1"/>
          <p:cNvGrpSpPr/>
          <p:nvPr/>
        </p:nvGrpSpPr>
        <p:grpSpPr bwMode="auto">
          <a:xfrm>
            <a:off x="3257099" y="1593535"/>
            <a:ext cx="1208170" cy="1089139"/>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a:lstStyle/>
            <a:p>
              <a:pPr>
                <a:defRPr/>
              </a:pPr>
              <a:endParaRPr lang="zh-CN" altLang="en-US" sz="1350"/>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a:defRPr/>
              </a:pPr>
              <a:endParaRPr lang="zh-CN" altLang="en-US" sz="1350"/>
            </a:p>
          </p:txBody>
        </p:sp>
      </p:grpSp>
      <p:sp>
        <p:nvSpPr>
          <p:cNvPr id="101386" name="文本框 52"/>
          <p:cNvSpPr txBox="1">
            <a:spLocks noChangeArrowheads="1"/>
          </p:cNvSpPr>
          <p:nvPr/>
        </p:nvSpPr>
        <p:spPr bwMode="auto">
          <a:xfrm>
            <a:off x="4530726" y="1866265"/>
            <a:ext cx="4500245" cy="521970"/>
          </a:xfrm>
          <a:prstGeom prst="rect">
            <a:avLst/>
          </a:prstGeom>
          <a:noFill/>
          <a:ln w="9525">
            <a:noFill/>
            <a:miter lim="800000"/>
          </a:ln>
        </p:spPr>
        <p:txBody>
          <a:bodyPr wrap="square">
            <a:spAutoFit/>
          </a:bodyPr>
          <a:lstStyle/>
          <a:p>
            <a:pPr algn="ct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一、历史试题评价</a:t>
            </a:r>
          </a:p>
        </p:txBody>
      </p:sp>
      <p:sp>
        <p:nvSpPr>
          <p:cNvPr id="76" name="矩形 75"/>
          <p:cNvSpPr/>
          <p:nvPr/>
        </p:nvSpPr>
        <p:spPr>
          <a:xfrm flipH="1">
            <a:off x="1524000" y="5750114"/>
            <a:ext cx="9144000" cy="271392"/>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7" name="矩形 76"/>
          <p:cNvSpPr/>
          <p:nvPr/>
        </p:nvSpPr>
        <p:spPr>
          <a:xfrm flipH="1">
            <a:off x="1524000" y="5803680"/>
            <a:ext cx="9144000" cy="216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8" name="矩形 5"/>
          <p:cNvSpPr/>
          <p:nvPr/>
        </p:nvSpPr>
        <p:spPr>
          <a:xfrm>
            <a:off x="9003940" y="5726309"/>
            <a:ext cx="764182" cy="84513"/>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49" name="Group 18"/>
          <p:cNvGrpSpPr>
            <a:grpSpLocks noChangeAspect="1"/>
          </p:cNvGrpSpPr>
          <p:nvPr/>
        </p:nvGrpSpPr>
        <p:grpSpPr bwMode="auto">
          <a:xfrm>
            <a:off x="3584726" y="1895461"/>
            <a:ext cx="574330" cy="535169"/>
            <a:chOff x="3802" y="2858"/>
            <a:chExt cx="616" cy="574"/>
          </a:xfrm>
          <a:solidFill>
            <a:srgbClr val="2DB2A4"/>
          </a:solidFill>
          <a:effectLst/>
        </p:grpSpPr>
        <p:sp>
          <p:nvSpPr>
            <p:cNvPr id="50" name="Rectangle 19"/>
            <p:cNvSpPr>
              <a:spLocks noChangeArrowheads="1"/>
            </p:cNvSpPr>
            <p:nvPr/>
          </p:nvSpPr>
          <p:spPr bwMode="auto">
            <a:xfrm>
              <a:off x="3802" y="3205"/>
              <a:ext cx="129" cy="227"/>
            </a:xfrm>
            <a:prstGeom prst="rect">
              <a:avLst/>
            </a:prstGeom>
            <a:grpFill/>
            <a:ln>
              <a:noFill/>
            </a:ln>
          </p:spPr>
          <p:txBody>
            <a:bodyPr/>
            <a:lstStyle/>
            <a:p>
              <a:pPr>
                <a:defRPr/>
              </a:pPr>
              <a:endParaRPr lang="zh-CN" altLang="en-US" sz="1350">
                <a:solidFill>
                  <a:prstClr val="black"/>
                </a:solidFill>
              </a:endParaRPr>
            </a:p>
          </p:txBody>
        </p:sp>
        <p:sp>
          <p:nvSpPr>
            <p:cNvPr id="51" name="Rectangle 20"/>
            <p:cNvSpPr>
              <a:spLocks noChangeArrowheads="1"/>
            </p:cNvSpPr>
            <p:nvPr/>
          </p:nvSpPr>
          <p:spPr bwMode="auto">
            <a:xfrm>
              <a:off x="3964" y="3174"/>
              <a:ext cx="129" cy="258"/>
            </a:xfrm>
            <a:prstGeom prst="rect">
              <a:avLst/>
            </a:prstGeom>
            <a:grpFill/>
            <a:ln>
              <a:noFill/>
            </a:ln>
          </p:spPr>
          <p:txBody>
            <a:bodyPr/>
            <a:lstStyle/>
            <a:p>
              <a:pPr>
                <a:defRPr/>
              </a:pPr>
              <a:endParaRPr lang="zh-CN" altLang="en-US" sz="1350">
                <a:solidFill>
                  <a:prstClr val="black"/>
                </a:solidFill>
              </a:endParaRPr>
            </a:p>
          </p:txBody>
        </p:sp>
        <p:sp>
          <p:nvSpPr>
            <p:cNvPr id="52" name="Rectangle 21"/>
            <p:cNvSpPr>
              <a:spLocks noChangeArrowheads="1"/>
            </p:cNvSpPr>
            <p:nvPr/>
          </p:nvSpPr>
          <p:spPr bwMode="auto">
            <a:xfrm>
              <a:off x="4129" y="3131"/>
              <a:ext cx="129" cy="301"/>
            </a:xfrm>
            <a:prstGeom prst="rect">
              <a:avLst/>
            </a:prstGeom>
            <a:grpFill/>
            <a:ln>
              <a:noFill/>
            </a:ln>
          </p:spPr>
          <p:txBody>
            <a:bodyPr/>
            <a:lstStyle/>
            <a:p>
              <a:pPr>
                <a:defRPr/>
              </a:pPr>
              <a:endParaRPr lang="zh-CN" altLang="en-US" sz="1350">
                <a:solidFill>
                  <a:prstClr val="black"/>
                </a:solidFill>
              </a:endParaRPr>
            </a:p>
          </p:txBody>
        </p:sp>
        <p:sp>
          <p:nvSpPr>
            <p:cNvPr id="53" name="Rectangle 22"/>
            <p:cNvSpPr>
              <a:spLocks noChangeArrowheads="1"/>
            </p:cNvSpPr>
            <p:nvPr/>
          </p:nvSpPr>
          <p:spPr bwMode="auto">
            <a:xfrm>
              <a:off x="4289" y="3078"/>
              <a:ext cx="129" cy="354"/>
            </a:xfrm>
            <a:prstGeom prst="rect">
              <a:avLst/>
            </a:prstGeom>
            <a:grpFill/>
            <a:ln>
              <a:noFill/>
            </a:ln>
          </p:spPr>
          <p:txBody>
            <a:bodyPr/>
            <a:lstStyle/>
            <a:p>
              <a:pPr>
                <a:defRPr/>
              </a:pPr>
              <a:endParaRPr lang="zh-CN" altLang="en-US" sz="1350">
                <a:solidFill>
                  <a:prstClr val="black"/>
                </a:solidFill>
              </a:endParaRPr>
            </a:p>
          </p:txBody>
        </p:sp>
        <p:sp>
          <p:nvSpPr>
            <p:cNvPr id="5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p:spPr>
          <p:txBody>
            <a:bodyPr/>
            <a:lstStyle/>
            <a:p>
              <a:pPr>
                <a:defRPr/>
              </a:pPr>
              <a:endParaRPr lang="zh-CN" altLang="en-US" sz="1350">
                <a:solidFill>
                  <a:prstClr val="black"/>
                </a:solidFill>
              </a:endParaRPr>
            </a:p>
          </p:txBody>
        </p:sp>
      </p:grpSp>
      <p:grpSp>
        <p:nvGrpSpPr>
          <p:cNvPr id="101391" name="组合 17"/>
          <p:cNvGrpSpPr/>
          <p:nvPr/>
        </p:nvGrpSpPr>
        <p:grpSpPr bwMode="auto">
          <a:xfrm>
            <a:off x="3720132" y="2946923"/>
            <a:ext cx="319004" cy="408278"/>
            <a:chOff x="5005199" y="3717032"/>
            <a:chExt cx="168551" cy="168551"/>
          </a:xfrm>
        </p:grpSpPr>
        <p:sp>
          <p:nvSpPr>
            <p:cNvPr id="5"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91"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grpSp>
        <p:nvGrpSpPr>
          <p:cNvPr id="101394" name="组合 17"/>
          <p:cNvGrpSpPr/>
          <p:nvPr/>
        </p:nvGrpSpPr>
        <p:grpSpPr bwMode="auto">
          <a:xfrm>
            <a:off x="3720132" y="3537319"/>
            <a:ext cx="319004" cy="408278"/>
            <a:chOff x="5005199" y="3717032"/>
            <a:chExt cx="168551" cy="168551"/>
          </a:xfrm>
        </p:grpSpPr>
        <p:sp>
          <p:nvSpPr>
            <p:cNvPr id="7"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89"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grpSp>
        <p:nvGrpSpPr>
          <p:cNvPr id="101397" name="组合 17"/>
          <p:cNvGrpSpPr/>
          <p:nvPr/>
        </p:nvGrpSpPr>
        <p:grpSpPr bwMode="auto">
          <a:xfrm>
            <a:off x="3720132" y="4184850"/>
            <a:ext cx="319004" cy="408278"/>
            <a:chOff x="5005199" y="3717032"/>
            <a:chExt cx="168551" cy="168551"/>
          </a:xfrm>
        </p:grpSpPr>
        <p:sp>
          <p:nvSpPr>
            <p:cNvPr id="19" name="椭圆 18"/>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54287"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sp>
        <p:nvSpPr>
          <p:cNvPr id="101400" name="Rectangle 24"/>
          <p:cNvSpPr>
            <a:spLocks noChangeArrowheads="1"/>
          </p:cNvSpPr>
          <p:nvPr/>
        </p:nvSpPr>
        <p:spPr bwMode="auto">
          <a:xfrm>
            <a:off x="4530726" y="2966721"/>
            <a:ext cx="5438775" cy="368935"/>
          </a:xfrm>
          <a:prstGeom prst="rect">
            <a:avLst/>
          </a:prstGeom>
          <a:noFill/>
          <a:ln w="9525" algn="ctr">
            <a:solidFill>
              <a:srgbClr val="112EC1"/>
            </a:solidFill>
            <a:miter lim="800000"/>
          </a:ln>
        </p:spPr>
        <p:txBody>
          <a:bodyPr wrap="square" lIns="0" tIns="0" rIns="0" bIns="0">
            <a:spAutoFit/>
          </a:bodyPr>
          <a:lstStyle/>
          <a:p>
            <a:pPr marL="342900" indent="-342900"/>
            <a:r>
              <a:rPr lang="en-US" altLang="zh-CN" sz="2400" b="1" dirty="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1</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全国卷历史必做题内容结构</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sym typeface="+mn-ea"/>
              </a:rPr>
              <a:t>试题评价</a:t>
            </a:r>
            <a:endParaRPr lang="zh-CN" altLang="en-US" sz="2800" dirty="0">
              <a:solidFill>
                <a:schemeClr val="tx2"/>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531982" y="323260"/>
            <a:ext cx="2662908" cy="461665"/>
          </a:xfrm>
          <a:prstGeom prst="rect">
            <a:avLst/>
          </a:prstGeom>
        </p:spPr>
        <p:txBody>
          <a:bodyPr wrap="none">
            <a:spAutoFit/>
          </a:bodyPr>
          <a:lstStyle/>
          <a:p>
            <a:pPr lvl="0" algn="l"/>
            <a:r>
              <a:rPr lang="zh-CN" altLang="en-US" sz="2400" b="1" dirty="0">
                <a:solidFill>
                  <a:srgbClr val="008000"/>
                </a:solidFill>
                <a:latin typeface="楷体" panose="02010609060101010101" pitchFamily="49" charset="-122"/>
                <a:ea typeface="楷体" panose="02010609060101010101" pitchFamily="49" charset="-122"/>
                <a:sym typeface="+mn-ea"/>
              </a:rPr>
              <a:t>交流  分享  助力</a:t>
            </a:r>
            <a:endParaRPr lang="zh-CN" altLang="en-US" sz="2400" dirty="0">
              <a:solidFill>
                <a:srgbClr val="7030A0"/>
              </a:solidFill>
              <a:latin typeface="黑体" panose="02010609060101010101" pitchFamily="49" charset="-122"/>
              <a:ea typeface="黑体" panose="02010609060101010101" pitchFamily="49" charset="-122"/>
              <a:cs typeface="黑体" panose="02010609060101010101" pitchFamily="49" charset="-122"/>
            </a:endParaRPr>
          </a:p>
        </p:txBody>
      </p:sp>
      <p:sp>
        <p:nvSpPr>
          <p:cNvPr id="6" name="Rectangle 24"/>
          <p:cNvSpPr>
            <a:spLocks noChangeArrowheads="1"/>
          </p:cNvSpPr>
          <p:nvPr/>
        </p:nvSpPr>
        <p:spPr bwMode="auto">
          <a:xfrm>
            <a:off x="4530725" y="3583941"/>
            <a:ext cx="5134610" cy="368935"/>
          </a:xfrm>
          <a:prstGeom prst="rect">
            <a:avLst/>
          </a:prstGeom>
          <a:noFill/>
          <a:ln w="9525" algn="ctr">
            <a:solidFill>
              <a:srgbClr val="112EC1"/>
            </a:solidFill>
            <a:miter lim="800000"/>
          </a:ln>
        </p:spPr>
        <p:txBody>
          <a:bodyPr wrap="square" lIns="0" tIns="0" rIns="0" bIns="0">
            <a:spAutoFit/>
          </a:bodyPr>
          <a:lstStyle/>
          <a:p>
            <a:pPr indent="267970"/>
            <a:r>
              <a:rPr lang="en-US" altLang="zh-CN" sz="2400" b="1" dirty="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2</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聚焦立德树人，实现价值引领</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8" name="Rectangle 24"/>
          <p:cNvSpPr>
            <a:spLocks noChangeArrowheads="1"/>
          </p:cNvSpPr>
          <p:nvPr/>
        </p:nvSpPr>
        <p:spPr bwMode="auto">
          <a:xfrm>
            <a:off x="4530726" y="4204336"/>
            <a:ext cx="5438775" cy="368935"/>
          </a:xfrm>
          <a:prstGeom prst="rect">
            <a:avLst/>
          </a:prstGeom>
          <a:noFill/>
          <a:ln w="9525" algn="ctr">
            <a:solidFill>
              <a:srgbClr val="112EC1"/>
            </a:solidFill>
            <a:miter lim="800000"/>
          </a:ln>
        </p:spPr>
        <p:txBody>
          <a:bodyPr wrap="square" lIns="0" tIns="0" rIns="0" bIns="0">
            <a:spAutoFit/>
          </a:bodyPr>
          <a:lstStyle/>
          <a:p>
            <a:pPr marL="342900" indent="-342900"/>
            <a:r>
              <a:rPr lang="en-US" altLang="zh-CN" sz="2400" b="1" dirty="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3</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a:t>
            </a:r>
            <a:r>
              <a:rPr lang="zh-CN" altLang="en-US" sz="2400">
                <a:latin typeface="黑体" panose="02010609060101010101" pitchFamily="49" charset="-122"/>
                <a:ea typeface="黑体" panose="02010609060101010101" pitchFamily="49" charset="-122"/>
                <a:sym typeface="+mn-ea"/>
              </a:rPr>
              <a:t>深化内容改革，</a:t>
            </a:r>
            <a:r>
              <a:rPr lang="zh-CN" altLang="en-US" sz="2400" b="1">
                <a:solidFill>
                  <a:schemeClr val="accent1"/>
                </a:solidFill>
                <a:latin typeface="黑体" panose="02010609060101010101" pitchFamily="49" charset="-122"/>
                <a:ea typeface="黑体" panose="02010609060101010101" pitchFamily="49" charset="-122"/>
                <a:sym typeface="+mn-ea"/>
              </a:rPr>
              <a:t>一体</a:t>
            </a:r>
            <a:r>
              <a:rPr lang="zh-CN" altLang="en-US" sz="2400">
                <a:latin typeface="黑体" panose="02010609060101010101" pitchFamily="49" charset="-122"/>
                <a:ea typeface="黑体" panose="02010609060101010101" pitchFamily="49" charset="-122"/>
                <a:sym typeface="+mn-ea"/>
              </a:rPr>
              <a:t>聚焦四层四翼</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grpSp>
        <p:nvGrpSpPr>
          <p:cNvPr id="9" name="组合 17"/>
          <p:cNvGrpSpPr/>
          <p:nvPr/>
        </p:nvGrpSpPr>
        <p:grpSpPr bwMode="auto">
          <a:xfrm>
            <a:off x="3780457" y="4832550"/>
            <a:ext cx="319004" cy="408278"/>
            <a:chOff x="5005199" y="3717032"/>
            <a:chExt cx="168551" cy="168551"/>
          </a:xfrm>
        </p:grpSpPr>
        <p:sp>
          <p:nvSpPr>
            <p:cNvPr id="11" name="椭圆 10"/>
            <p:cNvSpPr/>
            <p:nvPr/>
          </p:nvSpPr>
          <p:spPr>
            <a:xfrm>
              <a:off x="5005199" y="3717523"/>
              <a:ext cx="168551" cy="167569"/>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50000"/>
                    <a:lumOff val="50000"/>
                  </a:schemeClr>
                </a:solidFill>
              </a:endParaRPr>
            </a:p>
          </p:txBody>
        </p:sp>
        <p:sp>
          <p:nvSpPr>
            <p:cNvPr id="12" name="等腰三角形 19"/>
            <p:cNvSpPr>
              <a:spLocks noChangeArrowheads="1"/>
            </p:cNvSpPr>
            <p:nvPr/>
          </p:nvSpPr>
          <p:spPr bwMode="auto">
            <a:xfrm rot="5400000">
              <a:off x="5039467" y="3741727"/>
              <a:ext cx="129900" cy="119062"/>
            </a:xfrm>
            <a:prstGeom prst="triangle">
              <a:avLst>
                <a:gd name="adj" fmla="val 50000"/>
              </a:avLst>
            </a:prstGeom>
            <a:solidFill>
              <a:schemeClr val="bg1"/>
            </a:solidFill>
            <a:ln w="25400" algn="ctr">
              <a:noFill/>
              <a:miter lim="800000"/>
            </a:ln>
          </p:spPr>
          <p:txBody>
            <a:bodyPr anchor="ctr"/>
            <a:lstStyle/>
            <a:p>
              <a:pPr algn="ctr"/>
              <a:endParaRPr lang="zh-CN" altLang="en-US" sz="1350">
                <a:solidFill>
                  <a:srgbClr val="7F7F7F"/>
                </a:solidFill>
                <a:latin typeface="Calibri" panose="020F0502020204030204" charset="0"/>
              </a:endParaRPr>
            </a:p>
          </p:txBody>
        </p:sp>
      </p:grpSp>
      <p:sp>
        <p:nvSpPr>
          <p:cNvPr id="15" name="Rectangle 24"/>
          <p:cNvSpPr>
            <a:spLocks noChangeArrowheads="1"/>
          </p:cNvSpPr>
          <p:nvPr/>
        </p:nvSpPr>
        <p:spPr bwMode="auto">
          <a:xfrm>
            <a:off x="4530726" y="4825366"/>
            <a:ext cx="5438775" cy="368935"/>
          </a:xfrm>
          <a:prstGeom prst="rect">
            <a:avLst/>
          </a:prstGeom>
          <a:noFill/>
          <a:ln w="9525" algn="ctr">
            <a:solidFill>
              <a:srgbClr val="112EC1"/>
            </a:solidFill>
            <a:miter lim="800000"/>
          </a:ln>
        </p:spPr>
        <p:txBody>
          <a:bodyPr wrap="square" lIns="0" tIns="0" rIns="0" bIns="0">
            <a:spAutoFit/>
          </a:bodyPr>
          <a:lstStyle/>
          <a:p>
            <a:pPr indent="272415"/>
            <a:r>
              <a:rPr lang="en-US" altLang="zh-CN" sz="2400" b="1" dirty="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4</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信息载体多样，设计推陈出新</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Tree>
    <p:extLst>
      <p:ext uri="{BB962C8B-B14F-4D97-AF65-F5344CB8AC3E}">
        <p14:creationId xmlns:p14="http://schemas.microsoft.com/office/powerpoint/2010/main" val="121715150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1386"/>
                                        </p:tgtEl>
                                        <p:attrNameLst>
                                          <p:attrName>style.visibility</p:attrName>
                                        </p:attrNameLst>
                                      </p:cBhvr>
                                      <p:to>
                                        <p:strVal val="visible"/>
                                      </p:to>
                                    </p:set>
                                    <p:animEffect transition="in" filter="wipe(down)">
                                      <p:cBhvr>
                                        <p:cTn id="7" dur="500"/>
                                        <p:tgtEl>
                                          <p:spTgt spid="1013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1391"/>
                                        </p:tgtEl>
                                        <p:attrNameLst>
                                          <p:attrName>style.visibility</p:attrName>
                                        </p:attrNameLst>
                                      </p:cBhvr>
                                      <p:to>
                                        <p:strVal val="visible"/>
                                      </p:to>
                                    </p:set>
                                    <p:animEffect transition="in" filter="dissolve">
                                      <p:cBhvr>
                                        <p:cTn id="12" dur="500"/>
                                        <p:tgtEl>
                                          <p:spTgt spid="10139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1394"/>
                                        </p:tgtEl>
                                        <p:attrNameLst>
                                          <p:attrName>style.visibility</p:attrName>
                                        </p:attrNameLst>
                                      </p:cBhvr>
                                      <p:to>
                                        <p:strVal val="visible"/>
                                      </p:to>
                                    </p:set>
                                    <p:animEffect transition="in" filter="dissolve">
                                      <p:cBhvr>
                                        <p:cTn id="17" dur="500"/>
                                        <p:tgtEl>
                                          <p:spTgt spid="10139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1400"/>
                                        </p:tgtEl>
                                        <p:attrNameLst>
                                          <p:attrName>style.visibility</p:attrName>
                                        </p:attrNameLst>
                                      </p:cBhvr>
                                      <p:to>
                                        <p:strVal val="visible"/>
                                      </p:to>
                                    </p:set>
                                    <p:animEffect transition="in" filter="dissolve">
                                      <p:cBhvr>
                                        <p:cTn id="20" dur="500"/>
                                        <p:tgtEl>
                                          <p:spTgt spid="10140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1397"/>
                                        </p:tgtEl>
                                        <p:attrNameLst>
                                          <p:attrName>style.visibility</p:attrName>
                                        </p:attrNameLst>
                                      </p:cBhvr>
                                      <p:to>
                                        <p:strVal val="visible"/>
                                      </p:to>
                                    </p:set>
                                    <p:animEffect transition="in" filter="dissolve">
                                      <p:cBhvr>
                                        <p:cTn id="25" dur="500"/>
                                        <p:tgtEl>
                                          <p:spTgt spid="10139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6" grpId="0"/>
      <p:bldP spid="101400" grpId="0" bldLvl="0" animBg="1"/>
      <p:bldP spid="6" grpId="0" bldLvl="0" animBg="1"/>
      <p:bldP spid="8" grpId="0" bldLvl="0" animBg="1"/>
      <p:bldP spid="15"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文本框 99"/>
          <p:cNvSpPr txBox="1"/>
          <p:nvPr/>
        </p:nvSpPr>
        <p:spPr>
          <a:xfrm>
            <a:off x="1931377" y="1096108"/>
            <a:ext cx="7801708" cy="5267960"/>
          </a:xfrm>
          <a:prstGeom prst="rect">
            <a:avLst/>
          </a:prstGeom>
          <a:noFill/>
          <a:ln w="9525">
            <a:noFill/>
          </a:ln>
        </p:spPr>
        <p:txBody>
          <a:bodyPr wrap="square" anchor="t">
            <a:spAutoFit/>
          </a:bodyPr>
          <a:lstStyle/>
          <a:p>
            <a:r>
              <a:rPr lang="en-US" altLang="zh-CN" sz="2585">
                <a:latin typeface="黑体" panose="02010609060101010101" pitchFamily="49" charset="-122"/>
                <a:ea typeface="黑体" panose="02010609060101010101" pitchFamily="49" charset="-122"/>
              </a:rPr>
              <a:t>    </a:t>
            </a:r>
            <a:r>
              <a:rPr lang="zh-CN" altLang="zh-CN" sz="2585" b="1">
                <a:solidFill>
                  <a:srgbClr val="1F2DA8"/>
                </a:solidFill>
                <a:latin typeface="楷体" panose="02010609060101010101" pitchFamily="49" charset="-122"/>
                <a:ea typeface="楷体" panose="02010609060101010101" pitchFamily="49" charset="-122"/>
                <a:cs typeface="楷体" panose="02010609060101010101" pitchFamily="49" charset="-122"/>
              </a:rPr>
              <a:t>先秦史</a:t>
            </a:r>
            <a:r>
              <a:rPr lang="zh-CN" altLang="zh-CN" sz="2585">
                <a:latin typeface="楷体" panose="02010609060101010101" pitchFamily="49" charset="-122"/>
                <a:ea typeface="楷体" panose="02010609060101010101" pitchFamily="49" charset="-122"/>
                <a:cs typeface="楷体" panose="02010609060101010101" pitchFamily="49" charset="-122"/>
              </a:rPr>
              <a:t>是高考历史选择题考查的重点内容之一。   </a:t>
            </a:r>
          </a:p>
          <a:p>
            <a:r>
              <a:rPr lang="zh-CN" altLang="zh-CN" sz="2585">
                <a:latin typeface="楷体" panose="02010609060101010101" pitchFamily="49" charset="-122"/>
                <a:ea typeface="楷体" panose="02010609060101010101" pitchFamily="49" charset="-122"/>
                <a:cs typeface="楷体" panose="02010609060101010101" pitchFamily="49" charset="-122"/>
              </a:rPr>
              <a:t>   从知识模块来讲，以考查经济史、文化史为主，政治史偶尔命题；</a:t>
            </a:r>
          </a:p>
          <a:p>
            <a:r>
              <a:rPr lang="zh-CN" altLang="zh-CN" sz="2585">
                <a:latin typeface="楷体" panose="02010609060101010101" pitchFamily="49" charset="-122"/>
                <a:ea typeface="楷体" panose="02010609060101010101" pitchFamily="49" charset="-122"/>
                <a:cs typeface="楷体" panose="02010609060101010101" pitchFamily="49" charset="-122"/>
              </a:rPr>
              <a:t>   从内容上讲，主要考查春秋战国时期农业、商业发展的特点和表现，先秦儒家思想萌芽、形成和发展及其特点，先秦时期汉字的发展，以及宗法制和分封制对中国历史发展的深远影响等等。</a:t>
            </a:r>
          </a:p>
          <a:p>
            <a:r>
              <a:rPr lang="zh-CN" altLang="zh-CN" sz="2585">
                <a:latin typeface="楷体" panose="02010609060101010101" pitchFamily="49" charset="-122"/>
                <a:ea typeface="楷体" panose="02010609060101010101" pitchFamily="49" charset="-122"/>
                <a:cs typeface="楷体" panose="02010609060101010101" pitchFamily="49" charset="-122"/>
              </a:rPr>
              <a:t>   </a:t>
            </a:r>
            <a:r>
              <a:rPr lang="zh-CN" altLang="zh-CN" sz="2585" b="1">
                <a:solidFill>
                  <a:srgbClr val="C00000"/>
                </a:solidFill>
                <a:latin typeface="楷体" panose="02010609060101010101" pitchFamily="49" charset="-122"/>
                <a:ea typeface="楷体" panose="02010609060101010101" pitchFamily="49" charset="-122"/>
                <a:cs typeface="楷体" panose="02010609060101010101" pitchFamily="49" charset="-122"/>
              </a:rPr>
              <a:t> </a:t>
            </a:r>
            <a:r>
              <a:rPr lang="en-US" altLang="zh-CN" sz="2585" b="1">
                <a:solidFill>
                  <a:srgbClr val="C00000"/>
                </a:solidFill>
                <a:latin typeface="楷体" panose="02010609060101010101" pitchFamily="49" charset="-122"/>
                <a:ea typeface="楷体" panose="02010609060101010101" pitchFamily="49" charset="-122"/>
                <a:cs typeface="楷体" panose="02010609060101010101" pitchFamily="49" charset="-122"/>
              </a:rPr>
              <a:t>2019</a:t>
            </a:r>
            <a:r>
              <a:rPr lang="zh-CN" altLang="zh-CN" sz="2585" b="1">
                <a:solidFill>
                  <a:srgbClr val="C00000"/>
                </a:solidFill>
                <a:latin typeface="楷体" panose="02010609060101010101" pitchFamily="49" charset="-122"/>
                <a:ea typeface="楷体" panose="02010609060101010101" pitchFamily="49" charset="-122"/>
                <a:cs typeface="楷体" panose="02010609060101010101" pitchFamily="49" charset="-122"/>
              </a:rPr>
              <a:t>年复习备考时，</a:t>
            </a:r>
            <a:r>
              <a:rPr lang="zh-CN" altLang="zh-CN" sz="2585">
                <a:latin typeface="楷体" panose="02010609060101010101" pitchFamily="49" charset="-122"/>
                <a:ea typeface="楷体" panose="02010609060101010101" pitchFamily="49" charset="-122"/>
                <a:cs typeface="楷体" panose="02010609060101010101" pitchFamily="49" charset="-122"/>
              </a:rPr>
              <a:t>要注意商周时期主要政治制度的特点和历史作用；春秋战国时期政治和经济发展的表现；先秦诸子思想产生的根源、特点、共性和意义；对分封制、宗法制度、礼乐制度、世官制、井田制、小农经济等重要历史概念的深度理解和把握；要注意总结春秋战国时期历史发展的阶段特征。</a:t>
            </a:r>
            <a:endParaRPr lang="zh-CN" altLang="en-US" sz="2585">
              <a:latin typeface="楷体" panose="02010609060101010101" pitchFamily="49" charset="-122"/>
              <a:ea typeface="楷体" panose="02010609060101010101" pitchFamily="49" charset="-122"/>
              <a:cs typeface="楷体" panose="02010609060101010101" pitchFamily="49" charset="-122"/>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cxnSp>
        <p:nvCxnSpPr>
          <p:cNvPr id="3" name="直接连接符 2"/>
          <p:cNvCxnSpPr/>
          <p:nvPr/>
        </p:nvCxnSpPr>
        <p:spPr>
          <a:xfrm>
            <a:off x="5936615" y="256541"/>
            <a:ext cx="19050" cy="466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991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框 99"/>
          <p:cNvSpPr txBox="1"/>
          <p:nvPr/>
        </p:nvSpPr>
        <p:spPr>
          <a:xfrm>
            <a:off x="2036007" y="1544516"/>
            <a:ext cx="7974623" cy="4130675"/>
          </a:xfrm>
          <a:prstGeom prst="rect">
            <a:avLst/>
          </a:prstGeom>
          <a:noFill/>
          <a:ln w="9525">
            <a:noFill/>
          </a:ln>
        </p:spPr>
        <p:txBody>
          <a:bodyPr wrap="square" anchor="t">
            <a:spAutoFit/>
          </a:bodyPr>
          <a:lstStyle/>
          <a:p>
            <a:r>
              <a:rPr lang="zh-CN" altLang="zh-CN" sz="2215">
                <a:solidFill>
                  <a:srgbClr val="0000FF"/>
                </a:solidFill>
                <a:latin typeface="黑体" panose="02010609060101010101" pitchFamily="49" charset="-122"/>
                <a:ea typeface="黑体" panose="02010609060101010101" pitchFamily="49" charset="-122"/>
              </a:rPr>
              <a:t>（2018年全国II卷，25）</a:t>
            </a:r>
            <a:r>
              <a:rPr lang="zh-CN" altLang="zh-CN" sz="2215">
                <a:latin typeface="黑体" panose="02010609060101010101" pitchFamily="49" charset="-122"/>
                <a:ea typeface="黑体" panose="02010609060101010101" pitchFamily="49" charset="-122"/>
              </a:rPr>
              <a:t>西汉文景时期，粮食增产，粮价极低，国家收取的实物田租很少甚至免除，但百姓必须把粮食换成钱币，缴纳较高税额的人头税。富商大贾趁机操纵物价，放高利贷，加剧了土地兼并、农户流亡，这反映出当时</a:t>
            </a:r>
          </a:p>
          <a:p>
            <a:r>
              <a:rPr lang="zh-CN" altLang="zh-CN" sz="2215">
                <a:latin typeface="黑体" panose="02010609060101010101" pitchFamily="49" charset="-122"/>
                <a:ea typeface="黑体" panose="02010609060101010101" pitchFamily="49" charset="-122"/>
              </a:rPr>
              <a:t>A.重农抑商政策未能实行     </a:t>
            </a:r>
            <a:r>
              <a:rPr lang="en-US" altLang="zh-CN" sz="2215">
                <a:latin typeface="黑体" panose="02010609060101010101" pitchFamily="49" charset="-122"/>
                <a:ea typeface="黑体" panose="02010609060101010101" pitchFamily="49" charset="-122"/>
              </a:rPr>
              <a:t>     </a:t>
            </a:r>
            <a:r>
              <a:rPr lang="zh-CN" altLang="zh-CN" sz="2215">
                <a:latin typeface="黑体" panose="02010609060101010101" pitchFamily="49" charset="-122"/>
                <a:ea typeface="黑体" panose="02010609060101010101" pitchFamily="49" charset="-122"/>
              </a:rPr>
              <a:t>B.自耕农经济发展受阻</a:t>
            </a:r>
          </a:p>
          <a:p>
            <a:r>
              <a:rPr lang="zh-CN" altLang="zh-CN" sz="2215">
                <a:latin typeface="黑体" panose="02010609060101010101" pitchFamily="49" charset="-122"/>
                <a:ea typeface="黑体" panose="02010609060101010101" pitchFamily="49" charset="-122"/>
              </a:rPr>
              <a:t>C.粮价低抑制了生产热情     </a:t>
            </a:r>
            <a:r>
              <a:rPr lang="en-US" altLang="zh-CN" sz="2215">
                <a:latin typeface="黑体" panose="02010609060101010101" pitchFamily="49" charset="-122"/>
                <a:ea typeface="黑体" panose="02010609060101010101" pitchFamily="49" charset="-122"/>
              </a:rPr>
              <a:t>     </a:t>
            </a:r>
            <a:r>
              <a:rPr lang="zh-CN" altLang="zh-CN" sz="2215">
                <a:latin typeface="黑体" panose="02010609060101010101" pitchFamily="49" charset="-122"/>
                <a:ea typeface="黑体" panose="02010609060101010101" pitchFamily="49" charset="-122"/>
              </a:rPr>
              <a:t>D.富商大贾操纵税收</a:t>
            </a:r>
            <a:endParaRPr lang="zh-CN" altLang="zh-CN" sz="2215">
              <a:solidFill>
                <a:srgbClr val="0000FF"/>
              </a:solidFill>
              <a:latin typeface="黑体" panose="02010609060101010101" pitchFamily="49" charset="-122"/>
              <a:ea typeface="黑体" panose="02010609060101010101" pitchFamily="49" charset="-122"/>
            </a:endParaRPr>
          </a:p>
          <a:p>
            <a:r>
              <a:rPr lang="zh-CN" altLang="zh-CN" sz="1845" b="1">
                <a:solidFill>
                  <a:srgbClr val="FF0000"/>
                </a:solidFill>
                <a:latin typeface="黑体" panose="02010609060101010101" pitchFamily="49" charset="-122"/>
                <a:ea typeface="黑体" panose="02010609060101010101" pitchFamily="49" charset="-122"/>
              </a:rPr>
              <a:t>评析：</a:t>
            </a:r>
            <a:r>
              <a:rPr lang="zh-CN" altLang="zh-CN" sz="1845">
                <a:solidFill>
                  <a:srgbClr val="0000FF"/>
                </a:solidFill>
                <a:latin typeface="黑体" panose="02010609060101010101" pitchFamily="49" charset="-122"/>
                <a:ea typeface="黑体" panose="02010609060101010101" pitchFamily="49" charset="-122"/>
              </a:rPr>
              <a:t>本题考查西汉时期自耕农经济发展的条件，试题以文景时期的经济现象为情境材料，考查考生从材料中提取信息、并调动和运用知识解释历史现象得出历史结论的能力，以及时空观念、史料实证、历史解释等学科素养。</a:t>
            </a:r>
          </a:p>
          <a:p>
            <a:r>
              <a:rPr lang="zh-CN" altLang="zh-CN" sz="1845">
                <a:solidFill>
                  <a:srgbClr val="0000FF"/>
                </a:solidFill>
                <a:latin typeface="黑体" panose="02010609060101010101" pitchFamily="49" charset="-122"/>
                <a:ea typeface="黑体" panose="02010609060101010101" pitchFamily="49" charset="-122"/>
              </a:rPr>
              <a:t>    </a:t>
            </a:r>
          </a:p>
          <a:p>
            <a:r>
              <a:rPr lang="zh-CN" altLang="en-US" sz="1845">
                <a:solidFill>
                  <a:srgbClr val="0000FF"/>
                </a:solidFill>
                <a:latin typeface="黑体" panose="02010609060101010101" pitchFamily="49" charset="-122"/>
                <a:ea typeface="黑体" panose="02010609060101010101" pitchFamily="49" charset="-122"/>
                <a:sym typeface="+mn-ea"/>
              </a:rPr>
              <a:t>    本题难度</a:t>
            </a:r>
            <a:r>
              <a:rPr lang="en-US" altLang="zh-CN" sz="1845">
                <a:solidFill>
                  <a:srgbClr val="0000FF"/>
                </a:solidFill>
                <a:latin typeface="黑体" panose="02010609060101010101" pitchFamily="49" charset="-122"/>
                <a:ea typeface="黑体" panose="02010609060101010101" pitchFamily="49" charset="-122"/>
                <a:sym typeface="+mn-ea"/>
              </a:rPr>
              <a:t>0.73</a:t>
            </a:r>
            <a:r>
              <a:rPr lang="zh-CN" altLang="en-US" sz="1845">
                <a:solidFill>
                  <a:srgbClr val="0000FF"/>
                </a:solidFill>
                <a:latin typeface="黑体" panose="02010609060101010101" pitchFamily="49" charset="-122"/>
                <a:ea typeface="黑体" panose="02010609060101010101" pitchFamily="49" charset="-122"/>
                <a:sym typeface="+mn-ea"/>
              </a:rPr>
              <a:t>，区分度</a:t>
            </a:r>
            <a:r>
              <a:rPr lang="en-US" altLang="zh-CN" sz="1845">
                <a:solidFill>
                  <a:srgbClr val="0000FF"/>
                </a:solidFill>
                <a:latin typeface="黑体" panose="02010609060101010101" pitchFamily="49" charset="-122"/>
                <a:ea typeface="黑体" panose="02010609060101010101" pitchFamily="49" charset="-122"/>
                <a:sym typeface="+mn-ea"/>
              </a:rPr>
              <a:t>0.31</a:t>
            </a:r>
            <a:r>
              <a:rPr lang="zh-CN" altLang="en-US" sz="1845">
                <a:solidFill>
                  <a:srgbClr val="0000FF"/>
                </a:solidFill>
                <a:latin typeface="黑体" panose="02010609060101010101" pitchFamily="49" charset="-122"/>
                <a:ea typeface="黑体" panose="02010609060101010101" pitchFamily="49" charset="-122"/>
                <a:sym typeface="+mn-ea"/>
              </a:rPr>
              <a:t>。</a:t>
            </a:r>
            <a:r>
              <a:rPr lang="zh-CN" altLang="zh-CN" sz="1845" b="1">
                <a:solidFill>
                  <a:srgbClr val="FF0000"/>
                </a:solidFill>
                <a:latin typeface="黑体" panose="02010609060101010101" pitchFamily="49" charset="-122"/>
                <a:ea typeface="黑体" panose="02010609060101010101" pitchFamily="49" charset="-122"/>
              </a:rPr>
              <a:t>答案：</a:t>
            </a:r>
            <a:r>
              <a:rPr lang="zh-CN" altLang="zh-CN" sz="1845">
                <a:solidFill>
                  <a:srgbClr val="0000FF"/>
                </a:solidFill>
                <a:latin typeface="黑体" panose="02010609060101010101" pitchFamily="49" charset="-122"/>
                <a:ea typeface="黑体" panose="02010609060101010101" pitchFamily="49" charset="-122"/>
              </a:rPr>
              <a:t>B  </a:t>
            </a:r>
          </a:p>
          <a:p>
            <a:endParaRPr lang="zh-CN" altLang="en-US" sz="1845">
              <a:solidFill>
                <a:srgbClr val="0000FF"/>
              </a:solidFill>
              <a:latin typeface="黑体" panose="02010609060101010101" pitchFamily="49" charset="-122"/>
              <a:ea typeface="黑体" panose="02010609060101010101" pitchFamily="49" charset="-122"/>
            </a:endParaRPr>
          </a:p>
          <a:p>
            <a:endParaRPr lang="zh-CN" altLang="en-US" sz="1845">
              <a:solidFill>
                <a:srgbClr val="0000FF"/>
              </a:solidFill>
              <a:latin typeface="黑体" panose="02010609060101010101" pitchFamily="49" charset="-122"/>
              <a:ea typeface="黑体" panose="02010609060101010101" pitchFamily="49" charset="-122"/>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 name="文本框 3"/>
          <p:cNvSpPr txBox="1"/>
          <p:nvPr/>
        </p:nvSpPr>
        <p:spPr>
          <a:xfrm>
            <a:off x="4549873" y="914351"/>
            <a:ext cx="2521844" cy="523220"/>
          </a:xfrm>
          <a:prstGeom prst="rect">
            <a:avLst/>
          </a:prstGeom>
          <a:noFill/>
        </p:spPr>
        <p:txBody>
          <a:bodyPr wrap="none" rtlCol="0" anchor="t">
            <a:spAutoFit/>
          </a:bodyPr>
          <a:lstStyle/>
          <a:p>
            <a:r>
              <a:rPr lang="zh-CN" altLang="en-US" sz="2800" b="1">
                <a:solidFill>
                  <a:srgbClr val="FF0000"/>
                </a:solidFill>
                <a:effectLst>
                  <a:outerShdw blurRad="38100" dist="19050" dir="2700000" algn="tl" rotWithShape="0">
                    <a:schemeClr val="dk1">
                      <a:alpha val="40000"/>
                    </a:schemeClr>
                  </a:outerShdw>
                </a:effectLst>
                <a:sym typeface="+mn-ea"/>
              </a:rPr>
              <a:t>（</a:t>
            </a:r>
            <a:r>
              <a:rPr lang="en-US" altLang="zh-CN" sz="2800" b="1">
                <a:solidFill>
                  <a:srgbClr val="FF0000"/>
                </a:solidFill>
                <a:effectLst>
                  <a:outerShdw blurRad="38100" dist="19050" dir="2700000" algn="tl" rotWithShape="0">
                    <a:schemeClr val="dk1">
                      <a:alpha val="40000"/>
                    </a:schemeClr>
                  </a:outerShdw>
                </a:effectLst>
                <a:sym typeface="+mn-ea"/>
              </a:rPr>
              <a:t>2</a:t>
            </a:r>
            <a:r>
              <a:rPr lang="zh-CN" altLang="en-US" sz="2800" b="1">
                <a:solidFill>
                  <a:srgbClr val="FF0000"/>
                </a:solidFill>
                <a:effectLst>
                  <a:outerShdw blurRad="38100" dist="19050" dir="2700000" algn="tl" rotWithShape="0">
                    <a:schemeClr val="dk1">
                      <a:alpha val="40000"/>
                    </a:schemeClr>
                  </a:outerShdw>
                </a:effectLst>
                <a:sym typeface="+mn-ea"/>
              </a:rPr>
              <a:t>）秦汉魏晋</a:t>
            </a:r>
          </a:p>
        </p:txBody>
      </p:sp>
    </p:spTree>
    <p:custDataLst>
      <p:tags r:id="rId1"/>
    </p:custDataLst>
    <p:extLst>
      <p:ext uri="{BB962C8B-B14F-4D97-AF65-F5344CB8AC3E}">
        <p14:creationId xmlns:p14="http://schemas.microsoft.com/office/powerpoint/2010/main" val="1017722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2056229" y="1472418"/>
          <a:ext cx="7695565" cy="4620260"/>
        </p:xfrm>
        <a:graphic>
          <a:graphicData uri="http://schemas.openxmlformats.org/drawingml/2006/table">
            <a:tbl>
              <a:tblPr firstRow="1" bandRow="1">
                <a:tableStyleId>{5C22544A-7EE6-4342-B048-85BDC9FD1C3A}</a:tableStyleId>
              </a:tblPr>
              <a:tblGrid>
                <a:gridCol w="1157605">
                  <a:extLst>
                    <a:ext uri="{9D8B030D-6E8A-4147-A177-3AD203B41FA5}">
                      <a16:colId xmlns:a16="http://schemas.microsoft.com/office/drawing/2014/main" val="20000"/>
                    </a:ext>
                  </a:extLst>
                </a:gridCol>
                <a:gridCol w="1531620">
                  <a:extLst>
                    <a:ext uri="{9D8B030D-6E8A-4147-A177-3AD203B41FA5}">
                      <a16:colId xmlns:a16="http://schemas.microsoft.com/office/drawing/2014/main" val="20001"/>
                    </a:ext>
                  </a:extLst>
                </a:gridCol>
                <a:gridCol w="192786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539240">
                  <a:extLst>
                    <a:ext uri="{9D8B030D-6E8A-4147-A177-3AD203B41FA5}">
                      <a16:colId xmlns:a16="http://schemas.microsoft.com/office/drawing/2014/main" val="20004"/>
                    </a:ext>
                  </a:extLst>
                </a:gridCol>
              </a:tblGrid>
              <a:tr h="624840">
                <a:tc>
                  <a:txBody>
                    <a:bodyPr/>
                    <a:lstStyle/>
                    <a:p>
                      <a:pPr algn="ctr">
                        <a:buNone/>
                      </a:pPr>
                      <a:endParaRPr lang="zh-CN" altLang="en-US" sz="1845"/>
                    </a:p>
                  </a:txBody>
                  <a:tcPr marL="84406" marR="84406" marT="42203" marB="42203" anchor="ctr"/>
                </a:tc>
                <a:tc>
                  <a:txBody>
                    <a:bodyPr/>
                    <a:lstStyle/>
                    <a:p>
                      <a:pPr algn="ctr">
                        <a:buNone/>
                      </a:pPr>
                      <a:r>
                        <a:rPr lang="en-US" altLang="zh-CN" sz="1845"/>
                        <a:t>2015</a:t>
                      </a:r>
                    </a:p>
                  </a:txBody>
                  <a:tcPr marL="84406" marR="84406" marT="42203" marB="42203" anchor="ctr"/>
                </a:tc>
                <a:tc>
                  <a:txBody>
                    <a:bodyPr/>
                    <a:lstStyle/>
                    <a:p>
                      <a:pPr algn="ctr">
                        <a:buNone/>
                      </a:pPr>
                      <a:r>
                        <a:rPr lang="en-US" altLang="zh-CN" sz="1845"/>
                        <a:t>2016</a:t>
                      </a:r>
                    </a:p>
                  </a:txBody>
                  <a:tcPr marL="84406" marR="84406" marT="42203" marB="42203" anchor="ctr"/>
                </a:tc>
                <a:tc>
                  <a:txBody>
                    <a:bodyPr/>
                    <a:lstStyle/>
                    <a:p>
                      <a:pPr algn="ctr">
                        <a:buNone/>
                      </a:pPr>
                      <a:r>
                        <a:rPr lang="en-US" altLang="zh-CN" sz="1845"/>
                        <a:t>2017</a:t>
                      </a:r>
                    </a:p>
                  </a:txBody>
                  <a:tcPr marL="84406" marR="84406" marT="42203" marB="42203" anchor="ctr"/>
                </a:tc>
                <a:tc>
                  <a:txBody>
                    <a:bodyPr/>
                    <a:lstStyle/>
                    <a:p>
                      <a:pPr algn="ctr">
                        <a:buNone/>
                      </a:pPr>
                      <a:r>
                        <a:rPr lang="en-US" altLang="zh-CN" sz="1845"/>
                        <a:t>2018</a:t>
                      </a:r>
                    </a:p>
                  </a:txBody>
                  <a:tcPr marL="84406" marR="84406" marT="42203" marB="42203" anchor="ctr"/>
                </a:tc>
                <a:extLst>
                  <a:ext uri="{0D108BD9-81ED-4DB2-BD59-A6C34878D82A}">
                    <a16:rowId xmlns:a16="http://schemas.microsoft.com/office/drawing/2014/main" val="10000"/>
                  </a:ext>
                </a:extLst>
              </a:tr>
              <a:tr h="1493520">
                <a:tc>
                  <a:txBody>
                    <a:bodyPr/>
                    <a:lstStyle/>
                    <a:p>
                      <a:pPr algn="ctr">
                        <a:buNone/>
                      </a:pPr>
                      <a:r>
                        <a:rPr lang="zh-CN" altLang="en-US" sz="1845"/>
                        <a:t>全国</a:t>
                      </a:r>
                      <a:r>
                        <a:rPr lang="en-US" altLang="zh-CN" sz="1845"/>
                        <a:t>I</a:t>
                      </a:r>
                      <a:r>
                        <a:rPr lang="zh-CN" altLang="en-US" sz="1845"/>
                        <a:t>卷</a:t>
                      </a:r>
                    </a:p>
                  </a:txBody>
                  <a:tcPr marL="84406" marR="84406" marT="42203" marB="42203" anchor="ctr"/>
                </a:tc>
                <a:tc>
                  <a:txBody>
                    <a:bodyPr/>
                    <a:lstStyle/>
                    <a:p>
                      <a:pPr>
                        <a:buNone/>
                      </a:pPr>
                      <a:r>
                        <a:rPr lang="en-US" altLang="en-US" sz="1845" b="1">
                          <a:solidFill>
                            <a:srgbClr val="000000"/>
                          </a:solidFill>
                          <a:latin typeface="宋体" panose="02010600030101010101" pitchFamily="2" charset="-122"/>
                          <a:sym typeface="+mn-ea"/>
                        </a:rPr>
                        <a:t>25.“汉家之制”与外戚专权</a:t>
                      </a:r>
                      <a:endParaRPr lang="zh-CN" altLang="en-US" sz="1845"/>
                    </a:p>
                  </a:txBody>
                  <a:tcPr marL="84406" marR="84406" marT="42203" marB="42203" anchor="ctr"/>
                </a:tc>
                <a:tc>
                  <a:txBody>
                    <a:bodyPr/>
                    <a:lstStyle/>
                    <a:p>
                      <a:pPr>
                        <a:buNone/>
                      </a:pPr>
                      <a:r>
                        <a:rPr lang="en-US" altLang="zh-CN" sz="1845" b="1">
                          <a:solidFill>
                            <a:srgbClr val="1B24D3"/>
                          </a:solidFill>
                          <a:ea typeface="宋体" panose="02010600030101010101" pitchFamily="2" charset="-122"/>
                          <a:sym typeface="+mn-ea"/>
                        </a:rPr>
                        <a:t>24.</a:t>
                      </a:r>
                      <a:r>
                        <a:rPr lang="zh-CN" sz="1845" b="1">
                          <a:solidFill>
                            <a:srgbClr val="1B24D3"/>
                          </a:solidFill>
                          <a:ea typeface="宋体" panose="02010600030101010101" pitchFamily="2" charset="-122"/>
                          <a:sym typeface="+mn-ea"/>
                        </a:rPr>
                        <a:t>儒家经典“五经”与《论语》的解读；</a:t>
                      </a:r>
                      <a:endParaRPr lang="zh-CN" sz="1845" b="1">
                        <a:solidFill>
                          <a:srgbClr val="000000"/>
                        </a:solidFill>
                        <a:ea typeface="宋体" panose="02010600030101010101" pitchFamily="2" charset="-122"/>
                        <a:sym typeface="+mn-ea"/>
                      </a:endParaRPr>
                    </a:p>
                    <a:p>
                      <a:pPr>
                        <a:buNone/>
                      </a:pPr>
                      <a:r>
                        <a:rPr lang="en-US" altLang="zh-CN" sz="1845" b="1">
                          <a:solidFill>
                            <a:srgbClr val="000000"/>
                          </a:solidFill>
                          <a:ea typeface="宋体" panose="02010600030101010101" pitchFamily="2" charset="-122"/>
                          <a:sym typeface="+mn-ea"/>
                        </a:rPr>
                        <a:t>25.</a:t>
                      </a:r>
                      <a:r>
                        <a:rPr lang="zh-CN" sz="1845" b="1">
                          <a:solidFill>
                            <a:srgbClr val="000000"/>
                          </a:solidFill>
                          <a:ea typeface="宋体" panose="02010600030101010101" pitchFamily="2" charset="-122"/>
                          <a:sym typeface="+mn-ea"/>
                        </a:rPr>
                        <a:t>画像砖上的汉代的庄园经济</a:t>
                      </a: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25.</a:t>
                      </a:r>
                      <a:r>
                        <a:rPr lang="zh-CN" sz="1845" b="1">
                          <a:solidFill>
                            <a:srgbClr val="000000"/>
                          </a:solidFill>
                          <a:ea typeface="宋体" panose="02010600030101010101" pitchFamily="2" charset="-122"/>
                          <a:sym typeface="+mn-ea"/>
                        </a:rPr>
                        <a:t>西汉中央直辖的郡级行政区变化</a:t>
                      </a:r>
                      <a:endParaRPr lang="zh-CN" altLang="en-US" sz="1845"/>
                    </a:p>
                  </a:txBody>
                  <a:tcPr marL="84406" marR="84406" marT="42203" marB="42203" anchor="ctr"/>
                </a:tc>
                <a:tc>
                  <a:txBody>
                    <a:bodyPr/>
                    <a:lstStyle/>
                    <a:p>
                      <a:pPr>
                        <a:buNone/>
                      </a:pPr>
                      <a:endParaRPr lang="zh-CN" altLang="en-US" sz="1845"/>
                    </a:p>
                  </a:txBody>
                  <a:tcPr marL="84406" marR="84406" marT="42203" marB="42203" anchor="ctr"/>
                </a:tc>
                <a:extLst>
                  <a:ext uri="{0D108BD9-81ED-4DB2-BD59-A6C34878D82A}">
                    <a16:rowId xmlns:a16="http://schemas.microsoft.com/office/drawing/2014/main" val="10001"/>
                  </a:ext>
                </a:extLst>
              </a:tr>
              <a:tr h="1250950">
                <a:tc>
                  <a:txBody>
                    <a:bodyPr/>
                    <a:lstStyle/>
                    <a:p>
                      <a:pPr algn="ctr">
                        <a:buNone/>
                      </a:pPr>
                      <a:r>
                        <a:rPr lang="zh-CN" altLang="en-US" sz="1845"/>
                        <a:t>全国</a:t>
                      </a:r>
                      <a:r>
                        <a:rPr lang="en-US" altLang="zh-CN" sz="1845"/>
                        <a:t>II</a:t>
                      </a:r>
                      <a:r>
                        <a:rPr lang="zh-CN" altLang="en-US" sz="1845"/>
                        <a:t>卷</a:t>
                      </a:r>
                    </a:p>
                  </a:txBody>
                  <a:tcPr marL="84406" marR="84406" marT="42203" marB="42203" anchor="ctr"/>
                </a:tc>
                <a:tc>
                  <a:txBody>
                    <a:bodyPr/>
                    <a:lstStyle/>
                    <a:p>
                      <a:pPr>
                        <a:buNone/>
                      </a:pPr>
                      <a:endParaRPr lang="zh-CN" altLang="en-US" sz="1845"/>
                    </a:p>
                  </a:txBody>
                  <a:tcPr marL="84406" marR="84406" marT="42203" marB="42203" anchor="ctr"/>
                </a:tc>
                <a:tc>
                  <a:txBody>
                    <a:bodyPr/>
                    <a:lstStyle/>
                    <a:p>
                      <a:pPr>
                        <a:buNone/>
                      </a:pPr>
                      <a:r>
                        <a:rPr lang="en-US" altLang="zh-CN" sz="1845" b="1">
                          <a:solidFill>
                            <a:srgbClr val="1B24D3"/>
                          </a:solidFill>
                          <a:ea typeface="宋体" panose="02010600030101010101" pitchFamily="2" charset="-122"/>
                          <a:sym typeface="+mn-ea"/>
                        </a:rPr>
                        <a:t>24.</a:t>
                      </a:r>
                      <a:r>
                        <a:rPr lang="zh-CN" sz="1845" b="1">
                          <a:solidFill>
                            <a:srgbClr val="1B24D3"/>
                          </a:solidFill>
                          <a:ea typeface="宋体" panose="02010600030101010101" pitchFamily="2" charset="-122"/>
                          <a:sym typeface="+mn-ea"/>
                        </a:rPr>
                        <a:t>曹魏《三体石经》所反映的历史内涵</a:t>
                      </a:r>
                      <a:endParaRPr lang="zh-CN" altLang="en-US" sz="1845" b="1">
                        <a:solidFill>
                          <a:srgbClr val="1B24D3"/>
                        </a:solidFill>
                        <a:ea typeface="宋体" panose="02010600030101010101" pitchFamily="2" charset="-122"/>
                        <a:sym typeface="+mn-ea"/>
                      </a:endParaRPr>
                    </a:p>
                  </a:txBody>
                  <a:tcPr marL="84406" marR="84406" marT="42203" marB="42203" anchor="ctr"/>
                </a:tc>
                <a:tc>
                  <a:txBody>
                    <a:bodyPr/>
                    <a:lstStyle/>
                    <a:p>
                      <a:pPr>
                        <a:buNone/>
                      </a:pP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25.</a:t>
                      </a:r>
                      <a:r>
                        <a:rPr lang="zh-CN" sz="1845" b="1">
                          <a:solidFill>
                            <a:srgbClr val="000000"/>
                          </a:solidFill>
                          <a:ea typeface="宋体" panose="02010600030101010101" pitchFamily="2" charset="-122"/>
                          <a:sym typeface="+mn-ea"/>
                        </a:rPr>
                        <a:t>汉代的赋税制度与土地兼并</a:t>
                      </a:r>
                      <a:endParaRPr lang="zh-CN" altLang="en-US" sz="1845"/>
                    </a:p>
                  </a:txBody>
                  <a:tcPr marL="84406" marR="84406" marT="42203" marB="42203" anchor="ctr"/>
                </a:tc>
                <a:extLst>
                  <a:ext uri="{0D108BD9-81ED-4DB2-BD59-A6C34878D82A}">
                    <a16:rowId xmlns:a16="http://schemas.microsoft.com/office/drawing/2014/main" val="10002"/>
                  </a:ext>
                </a:extLst>
              </a:tr>
              <a:tr h="1250950">
                <a:tc>
                  <a:txBody>
                    <a:bodyPr/>
                    <a:lstStyle/>
                    <a:p>
                      <a:pPr algn="ctr">
                        <a:buNone/>
                      </a:pPr>
                      <a:r>
                        <a:rPr lang="zh-CN" altLang="en-US" sz="1845"/>
                        <a:t>全国</a:t>
                      </a:r>
                      <a:r>
                        <a:rPr lang="en-US" altLang="zh-CN" sz="1845"/>
                        <a:t>III</a:t>
                      </a:r>
                      <a:r>
                        <a:rPr lang="zh-CN" altLang="en-US" sz="1845"/>
                        <a:t>卷</a:t>
                      </a:r>
                    </a:p>
                  </a:txBody>
                  <a:tcPr marL="84406" marR="84406" marT="42203" marB="42203" anchor="ctr"/>
                </a:tc>
                <a:tc>
                  <a:txBody>
                    <a:bodyPr/>
                    <a:lstStyle/>
                    <a:p>
                      <a:pPr>
                        <a:buNone/>
                      </a:pP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25.</a:t>
                      </a:r>
                      <a:r>
                        <a:rPr lang="zh-CN" sz="1845" b="1">
                          <a:solidFill>
                            <a:srgbClr val="000000"/>
                          </a:solidFill>
                          <a:ea typeface="宋体" panose="02010600030101010101" pitchFamily="2" charset="-122"/>
                          <a:sym typeface="+mn-ea"/>
                        </a:rPr>
                        <a:t>萧何重视档案文献搜集与汉承秦制</a:t>
                      </a: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25.</a:t>
                      </a:r>
                      <a:r>
                        <a:rPr lang="zh-CN" sz="1845" b="1">
                          <a:solidFill>
                            <a:srgbClr val="000000"/>
                          </a:solidFill>
                          <a:ea typeface="宋体" panose="02010600030101010101" pitchFamily="2" charset="-122"/>
                          <a:sym typeface="+mn-ea"/>
                        </a:rPr>
                        <a:t>《史记》中关于西汉经济发展的记载</a:t>
                      </a:r>
                      <a:endParaRPr lang="zh-CN" altLang="en-US" sz="1845"/>
                    </a:p>
                  </a:txBody>
                  <a:tcPr marL="84406" marR="84406" marT="42203" marB="42203" anchor="ctr"/>
                </a:tc>
                <a:tc>
                  <a:txBody>
                    <a:bodyPr/>
                    <a:lstStyle/>
                    <a:p>
                      <a:pPr>
                        <a:buNone/>
                      </a:pPr>
                      <a:endParaRPr lang="zh-CN" altLang="en-US" sz="1845"/>
                    </a:p>
                  </a:txBody>
                  <a:tcPr marL="84406" marR="84406" marT="42203" marB="42203" anchor="ctr"/>
                </a:tc>
                <a:extLst>
                  <a:ext uri="{0D108BD9-81ED-4DB2-BD59-A6C34878D82A}">
                    <a16:rowId xmlns:a16="http://schemas.microsoft.com/office/drawing/2014/main" val="10003"/>
                  </a:ext>
                </a:extLst>
              </a:tr>
            </a:tbl>
          </a:graphicData>
        </a:graphic>
      </p:graphicFrame>
      <p:sp>
        <p:nvSpPr>
          <p:cNvPr id="5" name="矩形 4"/>
          <p:cNvSpPr/>
          <p:nvPr/>
        </p:nvSpPr>
        <p:spPr>
          <a:xfrm>
            <a:off x="3566332" y="845820"/>
            <a:ext cx="4819015" cy="546100"/>
          </a:xfrm>
          <a:prstGeom prst="rect">
            <a:avLst/>
          </a:prstGeom>
          <a:noFill/>
          <a:ln>
            <a:noFill/>
          </a:ln>
        </p:spPr>
        <p:txBody>
          <a:bodyPr wrap="none" rtlCol="0" anchor="t">
            <a:spAutoFit/>
            <a:scene3d>
              <a:camera prst="orthographicFront"/>
              <a:lightRig rig="threePt" dir="t"/>
            </a:scene3d>
          </a:bodyPr>
          <a:lstStyle/>
          <a:p>
            <a:pPr algn="ctr"/>
            <a:r>
              <a:rPr lang="zh-CN" altLang="en-US" sz="2955" b="1">
                <a:solidFill>
                  <a:srgbClr val="112EC1"/>
                </a:solidFill>
                <a:effectLst>
                  <a:outerShdw blurRad="38100" dist="19050" dir="2700000" algn="tl" rotWithShape="0">
                    <a:schemeClr val="dk1">
                      <a:alpha val="40000"/>
                    </a:schemeClr>
                  </a:outerShdw>
                </a:effectLst>
              </a:rPr>
              <a:t>秦汉魏晋</a:t>
            </a:r>
            <a:r>
              <a:rPr lang="en-US" altLang="zh-CN" sz="2955" b="1">
                <a:solidFill>
                  <a:srgbClr val="112EC1"/>
                </a:solidFill>
                <a:effectLst>
                  <a:outerShdw blurRad="38100" dist="19050" dir="2700000" algn="tl" rotWithShape="0">
                    <a:schemeClr val="dk1">
                      <a:alpha val="40000"/>
                    </a:schemeClr>
                  </a:outerShdw>
                </a:effectLst>
              </a:rPr>
              <a:t>-</a:t>
            </a:r>
            <a:r>
              <a:rPr lang="zh-CN" altLang="en-US" sz="2955" b="1">
                <a:solidFill>
                  <a:srgbClr val="112EC1"/>
                </a:solidFill>
                <a:effectLst>
                  <a:outerShdw blurRad="38100" dist="19050" dir="2700000" algn="tl" rotWithShape="0">
                    <a:schemeClr val="dk1">
                      <a:alpha val="40000"/>
                    </a:schemeClr>
                  </a:outerShdw>
                </a:effectLst>
              </a:rPr>
              <a:t>四年高考命题回顾</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3788062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框 99"/>
          <p:cNvSpPr txBox="1"/>
          <p:nvPr/>
        </p:nvSpPr>
        <p:spPr>
          <a:xfrm>
            <a:off x="1966448" y="899747"/>
            <a:ext cx="8070166" cy="5666105"/>
          </a:xfrm>
          <a:prstGeom prst="rect">
            <a:avLst/>
          </a:prstGeom>
          <a:noFill/>
          <a:ln w="9525">
            <a:noFill/>
          </a:ln>
        </p:spPr>
        <p:txBody>
          <a:bodyPr wrap="square" anchor="t">
            <a:spAutoFit/>
          </a:bodyPr>
          <a:lstStyle/>
          <a:p>
            <a:r>
              <a:rPr lang="en-US" altLang="zh-CN" sz="2585">
                <a:latin typeface="黑体" panose="02010609060101010101" pitchFamily="49" charset="-122"/>
                <a:ea typeface="黑体" panose="02010609060101010101" pitchFamily="49" charset="-122"/>
              </a:rPr>
              <a:t>    </a:t>
            </a:r>
            <a:r>
              <a:rPr lang="zh-CN" altLang="en-US" sz="2585">
                <a:latin typeface="楷体" panose="02010609060101010101" pitchFamily="49" charset="-122"/>
                <a:ea typeface="楷体" panose="02010609060101010101" pitchFamily="49" charset="-122"/>
                <a:cs typeface="楷体" panose="02010609060101010101" pitchFamily="49" charset="-122"/>
              </a:rPr>
              <a:t>综合四年高考全国卷的命题情况可以看到，</a:t>
            </a:r>
            <a:r>
              <a:rPr lang="zh-CN" altLang="zh-CN" sz="2585">
                <a:latin typeface="楷体" panose="02010609060101010101" pitchFamily="49" charset="-122"/>
                <a:ea typeface="楷体" panose="02010609060101010101" pitchFamily="49" charset="-122"/>
                <a:cs typeface="楷体" panose="02010609060101010101" pitchFamily="49" charset="-122"/>
              </a:rPr>
              <a:t>秦汉魏晋史的考查以汉代历史为主，秦代和魏晋南北朝的历史很少涉及。</a:t>
            </a:r>
          </a:p>
          <a:p>
            <a:r>
              <a:rPr lang="zh-CN" altLang="zh-CN" sz="2585">
                <a:latin typeface="楷体" panose="02010609060101010101" pitchFamily="49" charset="-122"/>
                <a:ea typeface="楷体" panose="02010609060101010101" pitchFamily="49" charset="-122"/>
                <a:cs typeface="楷体" panose="02010609060101010101" pitchFamily="49" charset="-122"/>
              </a:rPr>
              <a:t>   从知识模块来看，主要考查汉代的政治史和经济史；从具体内容上看，主要考查西汉时期政治制度的特点、中央与地方的关系和用人制度，以及西汉时期土地制度的演变和社会经济的发展，等等。</a:t>
            </a:r>
          </a:p>
          <a:p>
            <a:r>
              <a:rPr lang="zh-CN" altLang="zh-CN" sz="2585">
                <a:latin typeface="楷体" panose="02010609060101010101" pitchFamily="49" charset="-122"/>
                <a:ea typeface="楷体" panose="02010609060101010101" pitchFamily="49" charset="-122"/>
                <a:cs typeface="楷体" panose="02010609060101010101" pitchFamily="49" charset="-122"/>
              </a:rPr>
              <a:t>   </a:t>
            </a:r>
            <a:r>
              <a:rPr lang="en-US" altLang="zh-CN" sz="2585" b="1">
                <a:solidFill>
                  <a:srgbClr val="112EC1"/>
                </a:solidFill>
                <a:latin typeface="楷体" panose="02010609060101010101" pitchFamily="49" charset="-122"/>
                <a:ea typeface="楷体" panose="02010609060101010101" pitchFamily="49" charset="-122"/>
                <a:cs typeface="楷体" panose="02010609060101010101" pitchFamily="49" charset="-122"/>
              </a:rPr>
              <a:t>2019</a:t>
            </a:r>
            <a:r>
              <a:rPr lang="zh-CN" altLang="zh-CN" sz="2585" b="1">
                <a:solidFill>
                  <a:srgbClr val="112EC1"/>
                </a:solidFill>
                <a:latin typeface="楷体" panose="02010609060101010101" pitchFamily="49" charset="-122"/>
                <a:ea typeface="楷体" panose="02010609060101010101" pitchFamily="49" charset="-122"/>
                <a:cs typeface="楷体" panose="02010609060101010101" pitchFamily="49" charset="-122"/>
              </a:rPr>
              <a:t>年复习备考时，</a:t>
            </a:r>
            <a:r>
              <a:rPr lang="zh-CN" altLang="zh-CN" sz="2585">
                <a:latin typeface="楷体" panose="02010609060101010101" pitchFamily="49" charset="-122"/>
                <a:ea typeface="楷体" panose="02010609060101010101" pitchFamily="49" charset="-122"/>
                <a:cs typeface="楷体" panose="02010609060101010101" pitchFamily="49" charset="-122"/>
              </a:rPr>
              <a:t>要特别注意以下内容：</a:t>
            </a:r>
          </a:p>
          <a:p>
            <a:r>
              <a:rPr lang="zh-CN" altLang="zh-CN" sz="2585">
                <a:latin typeface="楷体" panose="02010609060101010101" pitchFamily="49" charset="-122"/>
                <a:ea typeface="楷体" panose="02010609060101010101" pitchFamily="49" charset="-122"/>
                <a:cs typeface="楷体" panose="02010609060101010101" pitchFamily="49" charset="-122"/>
              </a:rPr>
              <a:t>   秦汉之际历史的重大变革及历史发展的阶段特征；秦汉地方政治制度的演变及影响；两汉时期主要社会问题及其解决；汉代的经济政策；汉代小农经济、大土地所有制的成长、汉至南北朝时期商品经济和城市的发展及其影响；秦汉至南北朝时期思想界的重要变化及其影响等。</a:t>
            </a:r>
            <a:endParaRPr lang="zh-CN" altLang="en-US" sz="2585">
              <a:latin typeface="楷体" panose="02010609060101010101" pitchFamily="49" charset="-122"/>
              <a:ea typeface="楷体" panose="02010609060101010101" pitchFamily="49" charset="-122"/>
              <a:cs typeface="楷体" panose="02010609060101010101" pitchFamily="49" charset="-122"/>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2353666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99"/>
          <p:cNvSpPr txBox="1"/>
          <p:nvPr/>
        </p:nvSpPr>
        <p:spPr>
          <a:xfrm>
            <a:off x="2223234" y="1260329"/>
            <a:ext cx="7510389" cy="1114425"/>
          </a:xfrm>
          <a:prstGeom prst="rect">
            <a:avLst/>
          </a:prstGeom>
          <a:noFill/>
          <a:ln w="9525">
            <a:noFill/>
          </a:ln>
        </p:spPr>
        <p:txBody>
          <a:bodyPr wrap="square" anchor="t">
            <a:spAutoFit/>
          </a:bodyPr>
          <a:lstStyle/>
          <a:p>
            <a:r>
              <a:rPr lang="zh-CN" altLang="zh-CN" sz="2215">
                <a:solidFill>
                  <a:srgbClr val="0000FF"/>
                </a:solidFill>
                <a:latin typeface="Arial" panose="020B0604020202020204" pitchFamily="34" charset="0"/>
                <a:ea typeface="楷体" panose="02010609060101010101" pitchFamily="49" charset="-122"/>
              </a:rPr>
              <a:t>（2018年全国I卷，25）</a:t>
            </a:r>
            <a:r>
              <a:rPr lang="zh-CN" altLang="zh-CN" sz="2215">
                <a:latin typeface="Arial" panose="020B0604020202020204" pitchFamily="34" charset="0"/>
                <a:ea typeface="宋体" panose="02010600030101010101" pitchFamily="2" charset="-122"/>
              </a:rPr>
              <a:t>据学者研究，唐朝“安史之乱”后百余年间的藩镇基本情况如表2所示。</a:t>
            </a:r>
            <a:endParaRPr lang="zh-CN" altLang="zh-CN" sz="2215">
              <a:latin typeface="Arial" panose="020B0604020202020204" pitchFamily="34" charset="0"/>
              <a:ea typeface="楷体" panose="02010609060101010101" pitchFamily="49" charset="-122"/>
            </a:endParaRPr>
          </a:p>
          <a:p>
            <a:r>
              <a:rPr lang="zh-CN" altLang="zh-CN" sz="2215">
                <a:latin typeface="Arial" panose="020B0604020202020204" pitchFamily="34" charset="0"/>
                <a:ea typeface="楷体" panose="02010609060101010101" pitchFamily="49" charset="-122"/>
              </a:rPr>
              <a:t>         表2  “安史之乱”后百余年间唐朝藩镇基本情况表</a:t>
            </a:r>
            <a:endParaRPr lang="zh-CN" altLang="en-US" sz="2215">
              <a:latin typeface="Arial" panose="020B0604020202020204" pitchFamily="34" charset="0"/>
              <a:ea typeface="宋体" panose="02010600030101010101" pitchFamily="2" charset="-122"/>
            </a:endParaRPr>
          </a:p>
        </p:txBody>
      </p:sp>
      <p:graphicFrame>
        <p:nvGraphicFramePr>
          <p:cNvPr id="6" name="表格 5"/>
          <p:cNvGraphicFramePr/>
          <p:nvPr/>
        </p:nvGraphicFramePr>
        <p:xfrm>
          <a:off x="2417006" y="2374607"/>
          <a:ext cx="6753860" cy="1432560"/>
        </p:xfrm>
        <a:graphic>
          <a:graphicData uri="http://schemas.openxmlformats.org/drawingml/2006/table">
            <a:tbl>
              <a:tblPr firstRow="1" bandRow="1">
                <a:tableStyleId>{5940675A-B579-460E-94D1-54222C63F5DA}</a:tableStyleId>
              </a:tblPr>
              <a:tblGrid>
                <a:gridCol w="1232535">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gridCol w="1214120">
                  <a:extLst>
                    <a:ext uri="{9D8B030D-6E8A-4147-A177-3AD203B41FA5}">
                      <a16:colId xmlns:a16="http://schemas.microsoft.com/office/drawing/2014/main" val="20002"/>
                    </a:ext>
                  </a:extLst>
                </a:gridCol>
                <a:gridCol w="1237615">
                  <a:extLst>
                    <a:ext uri="{9D8B030D-6E8A-4147-A177-3AD203B41FA5}">
                      <a16:colId xmlns:a16="http://schemas.microsoft.com/office/drawing/2014/main" val="20003"/>
                    </a:ext>
                  </a:extLst>
                </a:gridCol>
                <a:gridCol w="1755140">
                  <a:extLst>
                    <a:ext uri="{9D8B030D-6E8A-4147-A177-3AD203B41FA5}">
                      <a16:colId xmlns:a16="http://schemas.microsoft.com/office/drawing/2014/main" val="20004"/>
                    </a:ext>
                  </a:extLst>
                </a:gridCol>
              </a:tblGrid>
              <a:tr h="281940">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藩镇类型</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数量（个）</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官员任免</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赋税供纳</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兵额与功能</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1940">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河朔型</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7</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藩镇自擅</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不上供</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拥重兵以自立</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中原型</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8</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朝廷任命</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少上供</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驻重兵防骄藩</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1940">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边疆型</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17</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朝廷任命</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少上供</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驻重兵守边疆</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1940">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东南型</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9</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朝廷任命</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上供</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楷体" panose="02010609060101010101" pitchFamily="49" charset="-122"/>
                          <a:ea typeface="楷体" panose="02010609060101010101" pitchFamily="49" charset="-122"/>
                          <a:cs typeface="楷体" panose="02010609060101010101" pitchFamily="49" charset="-122"/>
                        </a:rPr>
                        <a:t>驻兵少防盗贼</a:t>
                      </a:r>
                      <a:endParaRPr lang="en-US" altLang="en-US" sz="1845" b="0">
                        <a:latin typeface="楷体" panose="02010609060101010101" pitchFamily="49" charset="-122"/>
                        <a:ea typeface="楷体" panose="02010609060101010101" pitchFamily="49" charset="-122"/>
                        <a:cs typeface="楷体" panose="02010609060101010101" pitchFamily="49" charset="-122"/>
                      </a:endParaRPr>
                    </a:p>
                  </a:txBody>
                  <a:tcPr marL="63304" marR="6330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0760" name="文本框 6"/>
          <p:cNvSpPr txBox="1"/>
          <p:nvPr/>
        </p:nvSpPr>
        <p:spPr>
          <a:xfrm>
            <a:off x="2395856" y="3807461"/>
            <a:ext cx="6774815" cy="945515"/>
          </a:xfrm>
          <a:prstGeom prst="rect">
            <a:avLst/>
          </a:prstGeom>
          <a:noFill/>
          <a:ln w="9525">
            <a:solidFill>
              <a:srgbClr val="112EC1"/>
            </a:solidFill>
          </a:ln>
        </p:spPr>
        <p:txBody>
          <a:bodyPr wrap="square" anchor="t">
            <a:spAutoFit/>
          </a:bodyPr>
          <a:lstStyle/>
          <a:p>
            <a:r>
              <a:rPr lang="zh-CN" altLang="zh-CN" sz="1845">
                <a:latin typeface="Arial" panose="020B0604020202020204" pitchFamily="34" charset="0"/>
                <a:ea typeface="宋体" panose="02010600030101010101" pitchFamily="2" charset="-122"/>
              </a:rPr>
              <a:t>由此可知，这一时期的藩镇</a:t>
            </a:r>
          </a:p>
          <a:p>
            <a:r>
              <a:rPr lang="zh-CN" altLang="zh-CN" sz="1845">
                <a:latin typeface="Arial" panose="020B0604020202020204" pitchFamily="34" charset="0"/>
                <a:ea typeface="宋体" panose="02010600030101010101" pitchFamily="2" charset="-122"/>
              </a:rPr>
              <a:t>A．控制了朝廷财政收入                  B．彼此之间攻伐不已</a:t>
            </a:r>
          </a:p>
          <a:p>
            <a:r>
              <a:rPr lang="zh-CN" altLang="zh-CN" sz="1845">
                <a:latin typeface="Arial" panose="020B0604020202020204" pitchFamily="34" charset="0"/>
                <a:ea typeface="宋体" panose="02010600030101010101" pitchFamily="2" charset="-122"/>
              </a:rPr>
              <a:t>C．注重维护中央的权威           </a:t>
            </a:r>
            <a:r>
              <a:rPr lang="zh-CN" altLang="zh-CN" sz="1845">
                <a:solidFill>
                  <a:srgbClr val="000000"/>
                </a:solidFill>
                <a:latin typeface="Arial" panose="020B0604020202020204" pitchFamily="34" charset="0"/>
                <a:ea typeface="宋体" panose="02010600030101010101" pitchFamily="2" charset="-122"/>
              </a:rPr>
              <a:t>       D．延续了唐朝的统治</a:t>
            </a:r>
          </a:p>
        </p:txBody>
      </p:sp>
      <p:sp>
        <p:nvSpPr>
          <p:cNvPr id="31745" name="文本框 5"/>
          <p:cNvSpPr txBox="1"/>
          <p:nvPr/>
        </p:nvSpPr>
        <p:spPr>
          <a:xfrm>
            <a:off x="2160270" y="4753122"/>
            <a:ext cx="7870580" cy="1797050"/>
          </a:xfrm>
          <a:prstGeom prst="rect">
            <a:avLst/>
          </a:prstGeom>
          <a:noFill/>
          <a:ln w="9525">
            <a:noFill/>
          </a:ln>
        </p:spPr>
        <p:txBody>
          <a:bodyPr wrap="square" anchor="t">
            <a:spAutoFit/>
          </a:bodyPr>
          <a:lstStyle/>
          <a:p>
            <a:r>
              <a:rPr lang="zh-CN" altLang="zh-CN" sz="2215">
                <a:solidFill>
                  <a:srgbClr val="FF0000"/>
                </a:solidFill>
                <a:latin typeface="黑体" panose="02010609060101010101" pitchFamily="49" charset="-122"/>
                <a:ea typeface="黑体" panose="02010609060101010101" pitchFamily="49" charset="-122"/>
              </a:rPr>
              <a:t>评析：</a:t>
            </a:r>
            <a:r>
              <a:rPr lang="zh-CN" altLang="zh-CN" sz="2215">
                <a:latin typeface="黑体" panose="02010609060101010101" pitchFamily="49" charset="-122"/>
                <a:ea typeface="黑体" panose="02010609060101010101" pitchFamily="49" charset="-122"/>
              </a:rPr>
              <a:t>本题考查唐朝后期的藩镇割据，试题以唐朝</a:t>
            </a:r>
            <a:r>
              <a:rPr lang="en-US" altLang="zh-CN" sz="2215">
                <a:latin typeface="黑体" panose="02010609060101010101" pitchFamily="49" charset="-122"/>
                <a:ea typeface="黑体" panose="02010609060101010101" pitchFamily="49" charset="-122"/>
              </a:rPr>
              <a:t>“</a:t>
            </a:r>
            <a:r>
              <a:rPr lang="zh-CN" altLang="zh-CN" sz="2215">
                <a:latin typeface="黑体" panose="02010609060101010101" pitchFamily="49" charset="-122"/>
                <a:ea typeface="黑体" panose="02010609060101010101" pitchFamily="49" charset="-122"/>
              </a:rPr>
              <a:t>安史之乱”后藩镇割据的情况为情景材料，考查学生从材料中获取信息，并结合所学知识分析问题的能力，以及时空观念、历史解释的学科核心素养。</a:t>
            </a:r>
            <a:r>
              <a:rPr lang="zh-CN" altLang="zh-CN" sz="2215">
                <a:latin typeface="黑体" panose="02010609060101010101" pitchFamily="49" charset="-122"/>
                <a:ea typeface="黑体" panose="02010609060101010101" pitchFamily="49" charset="-122"/>
                <a:sym typeface="宋体" panose="02010600030101010101" pitchFamily="2" charset="-122"/>
              </a:rPr>
              <a:t>答案：</a:t>
            </a:r>
            <a:r>
              <a:rPr lang="en-US" altLang="zh-CN" sz="2215">
                <a:latin typeface="黑体" panose="02010609060101010101" pitchFamily="49" charset="-122"/>
                <a:ea typeface="黑体" panose="02010609060101010101" pitchFamily="49" charset="-122"/>
              </a:rPr>
              <a:t>D  </a:t>
            </a:r>
            <a:r>
              <a:rPr lang="zh-CN" altLang="en-US" sz="2215">
                <a:latin typeface="黑体" panose="02010609060101010101" pitchFamily="49" charset="-122"/>
                <a:ea typeface="黑体" panose="02010609060101010101" pitchFamily="49" charset="-122"/>
              </a:rPr>
              <a:t>本题难度</a:t>
            </a:r>
            <a:r>
              <a:rPr lang="en-US" altLang="zh-CN" sz="2215">
                <a:latin typeface="黑体" panose="02010609060101010101" pitchFamily="49" charset="-122"/>
                <a:ea typeface="黑体" panose="02010609060101010101" pitchFamily="49" charset="-122"/>
              </a:rPr>
              <a:t>0.47</a:t>
            </a:r>
            <a:r>
              <a:rPr lang="zh-CN" altLang="en-US" sz="2215">
                <a:latin typeface="黑体" panose="02010609060101010101" pitchFamily="49" charset="-122"/>
                <a:ea typeface="黑体" panose="02010609060101010101" pitchFamily="49" charset="-122"/>
              </a:rPr>
              <a:t>，区分度</a:t>
            </a:r>
            <a:r>
              <a:rPr lang="en-US" altLang="zh-CN" sz="2215">
                <a:latin typeface="黑体" panose="02010609060101010101" pitchFamily="49" charset="-122"/>
                <a:ea typeface="黑体" panose="02010609060101010101" pitchFamily="49" charset="-122"/>
              </a:rPr>
              <a:t>0.34</a:t>
            </a:r>
            <a:r>
              <a:rPr lang="zh-CN" altLang="en-US" sz="2215">
                <a:latin typeface="黑体" panose="02010609060101010101" pitchFamily="49" charset="-122"/>
                <a:ea typeface="黑体" panose="02010609060101010101" pitchFamily="49" charset="-122"/>
              </a:rPr>
              <a:t>。</a:t>
            </a:r>
          </a:p>
          <a:p>
            <a:endParaRPr lang="zh-CN" altLang="en-US" sz="2215">
              <a:latin typeface="黑体" panose="02010609060101010101" pitchFamily="49" charset="-122"/>
              <a:ea typeface="黑体" panose="02010609060101010101" pitchFamily="49" charset="-122"/>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 name="文本框 3"/>
          <p:cNvSpPr txBox="1"/>
          <p:nvPr/>
        </p:nvSpPr>
        <p:spPr>
          <a:xfrm>
            <a:off x="4263390" y="738603"/>
            <a:ext cx="2162772" cy="523220"/>
          </a:xfrm>
          <a:prstGeom prst="rect">
            <a:avLst/>
          </a:prstGeom>
          <a:noFill/>
        </p:spPr>
        <p:txBody>
          <a:bodyPr wrap="none" rtlCol="0" anchor="t">
            <a:spAutoFit/>
          </a:bodyPr>
          <a:lstStyle/>
          <a:p>
            <a:r>
              <a:rPr lang="zh-CN" altLang="en-US" sz="2800" b="1">
                <a:solidFill>
                  <a:srgbClr val="FF0000"/>
                </a:solidFill>
                <a:effectLst>
                  <a:outerShdw blurRad="38100" dist="19050" dir="2700000" algn="tl" rotWithShape="0">
                    <a:schemeClr val="dk1">
                      <a:alpha val="40000"/>
                    </a:schemeClr>
                  </a:outerShdw>
                </a:effectLst>
                <a:sym typeface="+mn-ea"/>
              </a:rPr>
              <a:t>（</a:t>
            </a:r>
            <a:r>
              <a:rPr lang="en-US" altLang="zh-CN" sz="2800" b="1">
                <a:solidFill>
                  <a:srgbClr val="FF0000"/>
                </a:solidFill>
                <a:effectLst>
                  <a:outerShdw blurRad="38100" dist="19050" dir="2700000" algn="tl" rotWithShape="0">
                    <a:schemeClr val="dk1">
                      <a:alpha val="40000"/>
                    </a:schemeClr>
                  </a:outerShdw>
                </a:effectLst>
                <a:sym typeface="+mn-ea"/>
              </a:rPr>
              <a:t>3</a:t>
            </a:r>
            <a:r>
              <a:rPr lang="zh-CN" altLang="en-US" sz="2800" b="1">
                <a:solidFill>
                  <a:srgbClr val="FF0000"/>
                </a:solidFill>
                <a:effectLst>
                  <a:outerShdw blurRad="38100" dist="19050" dir="2700000" algn="tl" rotWithShape="0">
                    <a:schemeClr val="dk1">
                      <a:alpha val="40000"/>
                    </a:schemeClr>
                  </a:outerShdw>
                </a:effectLst>
                <a:sym typeface="+mn-ea"/>
              </a:rPr>
              <a:t>）唐宋史</a:t>
            </a:r>
          </a:p>
        </p:txBody>
      </p:sp>
    </p:spTree>
    <p:custDataLst>
      <p:tags r:id="rId1"/>
    </p:custDataLst>
    <p:extLst>
      <p:ext uri="{BB962C8B-B14F-4D97-AF65-F5344CB8AC3E}">
        <p14:creationId xmlns:p14="http://schemas.microsoft.com/office/powerpoint/2010/main" val="8846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1994095" y="1209236"/>
          <a:ext cx="7772400" cy="5034915"/>
        </p:xfrm>
        <a:graphic>
          <a:graphicData uri="http://schemas.openxmlformats.org/drawingml/2006/table">
            <a:tbl>
              <a:tblPr firstRow="1" bandRow="1">
                <a:tableStyleId>{5C22544A-7EE6-4342-B048-85BDC9FD1C3A}</a:tableStyleId>
              </a:tblPr>
              <a:tblGrid>
                <a:gridCol w="1169035">
                  <a:extLst>
                    <a:ext uri="{9D8B030D-6E8A-4147-A177-3AD203B41FA5}">
                      <a16:colId xmlns:a16="http://schemas.microsoft.com/office/drawing/2014/main" val="20000"/>
                    </a:ext>
                  </a:extLst>
                </a:gridCol>
                <a:gridCol w="1623060">
                  <a:extLst>
                    <a:ext uri="{9D8B030D-6E8A-4147-A177-3AD203B41FA5}">
                      <a16:colId xmlns:a16="http://schemas.microsoft.com/office/drawing/2014/main" val="20001"/>
                    </a:ext>
                  </a:extLst>
                </a:gridCol>
                <a:gridCol w="1769110">
                  <a:extLst>
                    <a:ext uri="{9D8B030D-6E8A-4147-A177-3AD203B41FA5}">
                      <a16:colId xmlns:a16="http://schemas.microsoft.com/office/drawing/2014/main" val="20002"/>
                    </a:ext>
                  </a:extLst>
                </a:gridCol>
                <a:gridCol w="1734185">
                  <a:extLst>
                    <a:ext uri="{9D8B030D-6E8A-4147-A177-3AD203B41FA5}">
                      <a16:colId xmlns:a16="http://schemas.microsoft.com/office/drawing/2014/main" val="20003"/>
                    </a:ext>
                  </a:extLst>
                </a:gridCol>
                <a:gridCol w="1477010">
                  <a:extLst>
                    <a:ext uri="{9D8B030D-6E8A-4147-A177-3AD203B41FA5}">
                      <a16:colId xmlns:a16="http://schemas.microsoft.com/office/drawing/2014/main" val="20004"/>
                    </a:ext>
                  </a:extLst>
                </a:gridCol>
              </a:tblGrid>
              <a:tr h="414020">
                <a:tc>
                  <a:txBody>
                    <a:bodyPr/>
                    <a:lstStyle/>
                    <a:p>
                      <a:pPr algn="ctr">
                        <a:buNone/>
                      </a:pPr>
                      <a:endParaRPr lang="zh-CN" altLang="en-US" sz="1845"/>
                    </a:p>
                  </a:txBody>
                  <a:tcPr marL="84406" marR="84406" marT="42203" marB="42203"/>
                </a:tc>
                <a:tc>
                  <a:txBody>
                    <a:bodyPr/>
                    <a:lstStyle/>
                    <a:p>
                      <a:pPr algn="ctr">
                        <a:buNone/>
                      </a:pPr>
                      <a:r>
                        <a:rPr lang="en-US" altLang="zh-CN" sz="1845"/>
                        <a:t>2015</a:t>
                      </a:r>
                    </a:p>
                  </a:txBody>
                  <a:tcPr marL="84406" marR="84406" marT="42203" marB="42203"/>
                </a:tc>
                <a:tc>
                  <a:txBody>
                    <a:bodyPr/>
                    <a:lstStyle/>
                    <a:p>
                      <a:pPr algn="ctr">
                        <a:buNone/>
                      </a:pPr>
                      <a:r>
                        <a:rPr lang="en-US" altLang="zh-CN" sz="1845"/>
                        <a:t>2016</a:t>
                      </a:r>
                    </a:p>
                  </a:txBody>
                  <a:tcPr marL="84406" marR="84406" marT="42203" marB="42203"/>
                </a:tc>
                <a:tc>
                  <a:txBody>
                    <a:bodyPr/>
                    <a:lstStyle/>
                    <a:p>
                      <a:pPr algn="ctr">
                        <a:buNone/>
                      </a:pPr>
                      <a:r>
                        <a:rPr lang="en-US" altLang="zh-CN" sz="1845"/>
                        <a:t>2017</a:t>
                      </a:r>
                    </a:p>
                  </a:txBody>
                  <a:tcPr marL="84406" marR="84406" marT="42203" marB="42203"/>
                </a:tc>
                <a:tc>
                  <a:txBody>
                    <a:bodyPr/>
                    <a:lstStyle/>
                    <a:p>
                      <a:pPr algn="ctr">
                        <a:buNone/>
                      </a:pPr>
                      <a:r>
                        <a:rPr lang="en-US" altLang="zh-CN" sz="1845"/>
                        <a:t>2018</a:t>
                      </a:r>
                    </a:p>
                  </a:txBody>
                  <a:tcPr marL="84406" marR="84406" marT="42203" marB="42203"/>
                </a:tc>
                <a:extLst>
                  <a:ext uri="{0D108BD9-81ED-4DB2-BD59-A6C34878D82A}">
                    <a16:rowId xmlns:a16="http://schemas.microsoft.com/office/drawing/2014/main" val="10000"/>
                  </a:ext>
                </a:extLst>
              </a:tr>
              <a:tr h="1211580">
                <a:tc>
                  <a:txBody>
                    <a:bodyPr/>
                    <a:lstStyle/>
                    <a:p>
                      <a:pPr algn="ctr">
                        <a:buNone/>
                      </a:pPr>
                      <a:r>
                        <a:rPr lang="zh-CN" altLang="en-US" sz="1845"/>
                        <a:t>全国</a:t>
                      </a:r>
                      <a:r>
                        <a:rPr lang="en-US" altLang="zh-CN" sz="1845"/>
                        <a:t>I</a:t>
                      </a:r>
                      <a:r>
                        <a:rPr lang="zh-CN" altLang="en-US" sz="1845"/>
                        <a:t>卷</a:t>
                      </a:r>
                    </a:p>
                  </a:txBody>
                  <a:tcPr marL="84406" marR="84406" marT="42203" marB="42203" anchor="ctr"/>
                </a:tc>
                <a:tc>
                  <a:txBody>
                    <a:bodyPr/>
                    <a:lstStyle/>
                    <a:p>
                      <a:pPr>
                        <a:buNone/>
                      </a:pPr>
                      <a:r>
                        <a:rPr lang="en-US" altLang="en-US" sz="1845" b="1">
                          <a:solidFill>
                            <a:srgbClr val="000000"/>
                          </a:solidFill>
                          <a:latin typeface="宋体" panose="02010600030101010101" pitchFamily="2" charset="-122"/>
                          <a:sym typeface="+mn-ea"/>
                        </a:rPr>
                        <a:t>26.宋代东南沿海的民间崇拜</a:t>
                      </a:r>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26.</a:t>
                      </a:r>
                      <a:r>
                        <a:rPr lang="zh-CN" sz="1845" b="1">
                          <a:solidFill>
                            <a:srgbClr val="000000"/>
                          </a:solidFill>
                          <a:ea typeface="宋体" panose="02010600030101010101" pitchFamily="2" charset="-122"/>
                          <a:sym typeface="+mn-ea"/>
                        </a:rPr>
                        <a:t>宋太祖对史官记载的畏惧</a:t>
                      </a: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26.</a:t>
                      </a:r>
                      <a:r>
                        <a:rPr lang="zh-CN" altLang="en-US" sz="1845" b="1">
                          <a:solidFill>
                            <a:srgbClr val="000000"/>
                          </a:solidFill>
                          <a:ea typeface="宋体" panose="02010600030101010101" pitchFamily="2" charset="-122"/>
                          <a:sym typeface="+mn-ea"/>
                        </a:rPr>
                        <a:t>关于泾州之战的不同</a:t>
                      </a:r>
                      <a:r>
                        <a:rPr lang="zh-CN" sz="1845" b="1">
                          <a:solidFill>
                            <a:srgbClr val="000000"/>
                          </a:solidFill>
                          <a:ea typeface="宋体" panose="02010600030101010101" pitchFamily="2" charset="-122"/>
                          <a:sym typeface="+mn-ea"/>
                        </a:rPr>
                        <a:t>记载</a:t>
                      </a: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26.</a:t>
                      </a:r>
                      <a:r>
                        <a:rPr lang="zh-CN" sz="1845" b="1">
                          <a:solidFill>
                            <a:srgbClr val="000000"/>
                          </a:solidFill>
                          <a:ea typeface="宋体" panose="02010600030101010101" pitchFamily="2" charset="-122"/>
                          <a:sym typeface="+mn-ea"/>
                        </a:rPr>
                        <a:t>北宋时期四川研县竹筒井的雇工情况</a:t>
                      </a:r>
                      <a:endParaRPr lang="zh-CN" altLang="en-US" sz="1845"/>
                    </a:p>
                  </a:txBody>
                  <a:tcPr marL="84406" marR="84406" marT="42203" marB="42203" anchor="ctr"/>
                </a:tc>
                <a:extLst>
                  <a:ext uri="{0D108BD9-81ED-4DB2-BD59-A6C34878D82A}">
                    <a16:rowId xmlns:a16="http://schemas.microsoft.com/office/drawing/2014/main" val="10001"/>
                  </a:ext>
                </a:extLst>
              </a:tr>
              <a:tr h="1557655">
                <a:tc>
                  <a:txBody>
                    <a:bodyPr/>
                    <a:lstStyle/>
                    <a:p>
                      <a:pPr algn="ctr">
                        <a:buNone/>
                      </a:pPr>
                      <a:r>
                        <a:rPr lang="zh-CN" altLang="en-US" sz="1845"/>
                        <a:t>全国</a:t>
                      </a:r>
                      <a:r>
                        <a:rPr lang="en-US" altLang="zh-CN" sz="1845"/>
                        <a:t>II</a:t>
                      </a:r>
                      <a:r>
                        <a:rPr lang="zh-CN" altLang="en-US" sz="1845"/>
                        <a:t>卷</a:t>
                      </a:r>
                    </a:p>
                  </a:txBody>
                  <a:tcPr marL="84406" marR="84406" marT="42203" marB="42203" anchor="ctr"/>
                </a:tc>
                <a:tc>
                  <a:txBody>
                    <a:bodyPr/>
                    <a:lstStyle/>
                    <a:p>
                      <a:pPr>
                        <a:buNone/>
                      </a:pPr>
                      <a:r>
                        <a:rPr lang="en-US" altLang="en-US" sz="1845" b="1">
                          <a:solidFill>
                            <a:srgbClr val="000000"/>
                          </a:solidFill>
                          <a:latin typeface="宋体" panose="02010600030101010101" pitchFamily="2" charset="-122"/>
                          <a:sym typeface="+mn-ea"/>
                        </a:rPr>
                        <a:t>26.经济重心南移的主要动力</a:t>
                      </a:r>
                      <a:endParaRPr lang="zh-CN" altLang="en-US" sz="1845"/>
                    </a:p>
                  </a:txBody>
                  <a:tcPr marL="84406" marR="84406" marT="42203" marB="42203" anchor="ctr"/>
                </a:tc>
                <a:tc>
                  <a:txBody>
                    <a:bodyPr/>
                    <a:lstStyle/>
                    <a:p>
                      <a:pPr>
                        <a:buNone/>
                      </a:pPr>
                      <a:r>
                        <a:rPr lang="en-US" altLang="zh-CN" sz="1845" b="1">
                          <a:solidFill>
                            <a:srgbClr val="1B24D3"/>
                          </a:solidFill>
                          <a:latin typeface="宋体" panose="02010600030101010101" pitchFamily="2" charset="-122"/>
                          <a:ea typeface="宋体" panose="02010600030101010101" pitchFamily="2" charset="-122"/>
                          <a:sym typeface="+mn-ea"/>
                        </a:rPr>
                        <a:t>25.</a:t>
                      </a:r>
                      <a:r>
                        <a:rPr lang="zh-CN" altLang="en-US" sz="1845" b="1">
                          <a:solidFill>
                            <a:srgbClr val="1B24D3"/>
                          </a:solidFill>
                          <a:latin typeface="宋体" panose="02010600030101010101" pitchFamily="2" charset="-122"/>
                          <a:ea typeface="宋体" panose="02010600030101010101" pitchFamily="2" charset="-122"/>
                          <a:sym typeface="+mn-ea"/>
                        </a:rPr>
                        <a:t>科举制的历史作用</a:t>
                      </a:r>
                      <a:endParaRPr lang="zh-CN" altLang="en-US" sz="1845" b="1">
                        <a:solidFill>
                          <a:srgbClr val="000000"/>
                        </a:solidFill>
                        <a:latin typeface="宋体" panose="02010600030101010101" pitchFamily="2" charset="-122"/>
                        <a:ea typeface="宋体" panose="02010600030101010101" pitchFamily="2" charset="-122"/>
                        <a:sym typeface="+mn-ea"/>
                      </a:endParaRPr>
                    </a:p>
                    <a:p>
                      <a:pPr>
                        <a:buNone/>
                      </a:pPr>
                      <a:r>
                        <a:rPr lang="en-US" altLang="zh-CN" sz="1845" b="1">
                          <a:solidFill>
                            <a:srgbClr val="000000"/>
                          </a:solidFill>
                          <a:ea typeface="宋体" panose="02010600030101010101" pitchFamily="2" charset="-122"/>
                          <a:sym typeface="+mn-ea"/>
                        </a:rPr>
                        <a:t>26.</a:t>
                      </a:r>
                      <a:r>
                        <a:rPr lang="zh-CN" sz="1845" b="1">
                          <a:solidFill>
                            <a:srgbClr val="000000"/>
                          </a:solidFill>
                          <a:ea typeface="宋体" panose="02010600030101010101" pitchFamily="2" charset="-122"/>
                          <a:sym typeface="+mn-ea"/>
                        </a:rPr>
                        <a:t>宋代主户和客户比例变化与土地政策</a:t>
                      </a: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26.</a:t>
                      </a:r>
                      <a:r>
                        <a:rPr lang="zh-CN" sz="1845" b="1">
                          <a:solidFill>
                            <a:srgbClr val="000000"/>
                          </a:solidFill>
                          <a:ea typeface="宋体" panose="02010600030101010101" pitchFamily="2" charset="-122"/>
                          <a:sym typeface="+mn-ea"/>
                        </a:rPr>
                        <a:t>北朝至唐北方饮茶风俗变化</a:t>
                      </a: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26.</a:t>
                      </a:r>
                      <a:r>
                        <a:rPr lang="zh-CN" sz="1845" b="1">
                          <a:solidFill>
                            <a:srgbClr val="000000"/>
                          </a:solidFill>
                          <a:ea typeface="宋体" panose="02010600030101010101" pitchFamily="2" charset="-122"/>
                          <a:sym typeface="+mn-ea"/>
                        </a:rPr>
                        <a:t>武周时期中央机构的改革</a:t>
                      </a:r>
                      <a:endParaRPr lang="zh-CN" altLang="en-US" sz="1845"/>
                    </a:p>
                  </a:txBody>
                  <a:tcPr marL="84406" marR="84406" marT="42203" marB="42203" anchor="ctr"/>
                </a:tc>
                <a:extLst>
                  <a:ext uri="{0D108BD9-81ED-4DB2-BD59-A6C34878D82A}">
                    <a16:rowId xmlns:a16="http://schemas.microsoft.com/office/drawing/2014/main" val="10002"/>
                  </a:ext>
                </a:extLst>
              </a:tr>
              <a:tr h="1851660">
                <a:tc>
                  <a:txBody>
                    <a:bodyPr/>
                    <a:lstStyle/>
                    <a:p>
                      <a:pPr algn="ctr">
                        <a:buNone/>
                      </a:pPr>
                      <a:r>
                        <a:rPr lang="zh-CN" altLang="en-US" sz="1845"/>
                        <a:t>全国</a:t>
                      </a:r>
                      <a:r>
                        <a:rPr lang="en-US" altLang="zh-CN" sz="1845"/>
                        <a:t>III</a:t>
                      </a:r>
                      <a:r>
                        <a:rPr lang="zh-CN" altLang="en-US" sz="1845"/>
                        <a:t>卷</a:t>
                      </a:r>
                    </a:p>
                  </a:txBody>
                  <a:tcPr marL="84406" marR="84406" marT="42203" marB="42203" anchor="ctr"/>
                </a:tc>
                <a:tc>
                  <a:txBody>
                    <a:bodyPr/>
                    <a:lstStyle/>
                    <a:p>
                      <a:pPr>
                        <a:buNone/>
                      </a:pP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26.</a:t>
                      </a:r>
                      <a:r>
                        <a:rPr lang="zh-CN" sz="1845" b="1">
                          <a:solidFill>
                            <a:srgbClr val="000000"/>
                          </a:solidFill>
                          <a:ea typeface="宋体" panose="02010600030101010101" pitchFamily="2" charset="-122"/>
                          <a:sym typeface="+mn-ea"/>
                        </a:rPr>
                        <a:t>唐太宗与王羲之书法地位的确立</a:t>
                      </a: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26.</a:t>
                      </a:r>
                      <a:r>
                        <a:rPr lang="zh-CN" sz="1845" b="1">
                          <a:solidFill>
                            <a:srgbClr val="000000"/>
                          </a:solidFill>
                          <a:ea typeface="宋体" panose="02010600030101010101" pitchFamily="2" charset="-122"/>
                          <a:sym typeface="+mn-ea"/>
                        </a:rPr>
                        <a:t>唐代后期敦煌地区的自耕农经济</a:t>
                      </a:r>
                    </a:p>
                    <a:p>
                      <a:pPr>
                        <a:buNone/>
                      </a:pPr>
                      <a:r>
                        <a:rPr lang="en-US" altLang="zh-CN" sz="1845" b="1">
                          <a:solidFill>
                            <a:srgbClr val="1B24D3"/>
                          </a:solidFill>
                          <a:ea typeface="宋体" panose="02010600030101010101" pitchFamily="2" charset="-122"/>
                          <a:sym typeface="+mn-ea"/>
                        </a:rPr>
                        <a:t>27.</a:t>
                      </a:r>
                      <a:r>
                        <a:rPr lang="zh-CN" sz="1845" b="1">
                          <a:solidFill>
                            <a:srgbClr val="1B24D3"/>
                          </a:solidFill>
                          <a:ea typeface="宋体" panose="02010600030101010101" pitchFamily="2" charset="-122"/>
                          <a:sym typeface="+mn-ea"/>
                        </a:rPr>
                        <a:t>史籍中宋太祖驾崩前晋王活动记载</a:t>
                      </a:r>
                      <a:endParaRPr lang="zh-CN" altLang="en-US" sz="1845" b="1">
                        <a:solidFill>
                          <a:srgbClr val="1B24D3"/>
                        </a:solidFill>
                        <a:ea typeface="宋体" panose="02010600030101010101" pitchFamily="2" charset="-122"/>
                        <a:sym typeface="+mn-ea"/>
                      </a:endParaRPr>
                    </a:p>
                  </a:txBody>
                  <a:tcPr marL="84406" marR="84406" marT="42203" marB="42203" anchor="ctr"/>
                </a:tc>
                <a:tc>
                  <a:txBody>
                    <a:bodyPr/>
                    <a:lstStyle/>
                    <a:p>
                      <a:pPr>
                        <a:buNone/>
                      </a:pPr>
                      <a:r>
                        <a:rPr lang="en-US" altLang="zh-CN" sz="1845" b="1">
                          <a:solidFill>
                            <a:srgbClr val="1B24D3"/>
                          </a:solidFill>
                          <a:latin typeface="宋体" panose="02010600030101010101" pitchFamily="2" charset="-122"/>
                          <a:ea typeface="宋体" panose="02010600030101010101" pitchFamily="2" charset="-122"/>
                          <a:sym typeface="+mn-ea"/>
                        </a:rPr>
                        <a:t>25.</a:t>
                      </a:r>
                      <a:r>
                        <a:rPr lang="zh-CN" altLang="en-US" sz="1845" b="1">
                          <a:solidFill>
                            <a:srgbClr val="1B24D3"/>
                          </a:solidFill>
                          <a:latin typeface="宋体" panose="02010600030101010101" pitchFamily="2" charset="-122"/>
                          <a:ea typeface="宋体" panose="02010600030101010101" pitchFamily="2" charset="-122"/>
                          <a:sym typeface="+mn-ea"/>
                        </a:rPr>
                        <a:t>宋代宰相祖辈任官情况表</a:t>
                      </a:r>
                    </a:p>
                  </a:txBody>
                  <a:tcPr marL="84406" marR="84406" marT="42203" marB="42203" anchor="ctr"/>
                </a:tc>
                <a:extLst>
                  <a:ext uri="{0D108BD9-81ED-4DB2-BD59-A6C34878D82A}">
                    <a16:rowId xmlns:a16="http://schemas.microsoft.com/office/drawing/2014/main" val="10003"/>
                  </a:ext>
                </a:extLst>
              </a:tr>
            </a:tbl>
          </a:graphicData>
        </a:graphic>
      </p:graphicFrame>
      <p:sp>
        <p:nvSpPr>
          <p:cNvPr id="5" name="矩形 4"/>
          <p:cNvSpPr/>
          <p:nvPr/>
        </p:nvSpPr>
        <p:spPr>
          <a:xfrm>
            <a:off x="3984456" y="742071"/>
            <a:ext cx="4067175" cy="546100"/>
          </a:xfrm>
          <a:prstGeom prst="rect">
            <a:avLst/>
          </a:prstGeom>
          <a:noFill/>
          <a:ln>
            <a:noFill/>
          </a:ln>
        </p:spPr>
        <p:txBody>
          <a:bodyPr wrap="none" rtlCol="0" anchor="t">
            <a:spAutoFit/>
            <a:scene3d>
              <a:camera prst="orthographicFront"/>
              <a:lightRig rig="threePt" dir="t"/>
            </a:scene3d>
          </a:bodyPr>
          <a:lstStyle/>
          <a:p>
            <a:pPr algn="ctr"/>
            <a:r>
              <a:rPr lang="zh-CN" altLang="en-US" sz="2955" b="1">
                <a:effectLst>
                  <a:outerShdw blurRad="38100" dist="19050" dir="2700000" algn="tl" rotWithShape="0">
                    <a:schemeClr val="dk1">
                      <a:alpha val="40000"/>
                    </a:schemeClr>
                  </a:outerShdw>
                </a:effectLst>
              </a:rPr>
              <a:t>唐宋</a:t>
            </a:r>
            <a:r>
              <a:rPr lang="en-US" altLang="zh-CN" sz="2955" b="1">
                <a:effectLst>
                  <a:outerShdw blurRad="38100" dist="19050" dir="2700000" algn="tl" rotWithShape="0">
                    <a:schemeClr val="dk1">
                      <a:alpha val="40000"/>
                    </a:schemeClr>
                  </a:outerShdw>
                </a:effectLst>
              </a:rPr>
              <a:t>-</a:t>
            </a:r>
            <a:r>
              <a:rPr lang="zh-CN" altLang="en-US" sz="2955" b="1">
                <a:effectLst>
                  <a:outerShdw blurRad="38100" dist="19050" dir="2700000" algn="tl" rotWithShape="0">
                    <a:schemeClr val="dk1">
                      <a:alpha val="40000"/>
                    </a:schemeClr>
                  </a:outerShdw>
                </a:effectLst>
              </a:rPr>
              <a:t>四年高考命题回顾</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571303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文本框 99"/>
          <p:cNvSpPr txBox="1"/>
          <p:nvPr/>
        </p:nvSpPr>
        <p:spPr>
          <a:xfrm>
            <a:off x="2416810" y="968375"/>
            <a:ext cx="7738110" cy="4921250"/>
          </a:xfrm>
          <a:prstGeom prst="rect">
            <a:avLst/>
          </a:prstGeom>
          <a:noFill/>
          <a:ln w="9525">
            <a:noFill/>
          </a:ln>
        </p:spPr>
        <p:txBody>
          <a:bodyPr wrap="square" anchor="t">
            <a:spAutoFit/>
          </a:bodyPr>
          <a:lstStyle/>
          <a:p>
            <a:r>
              <a:rPr lang="en-US" altLang="zh-CN" sz="2585">
                <a:latin typeface="黑体" panose="02010609060101010101" pitchFamily="49" charset="-122"/>
                <a:ea typeface="黑体" panose="02010609060101010101" pitchFamily="49" charset="-122"/>
              </a:rPr>
              <a:t>   </a:t>
            </a:r>
            <a:r>
              <a:rPr lang="en-US" altLang="zh-CN" sz="2215">
                <a:latin typeface="黑体" panose="02010609060101010101" pitchFamily="49" charset="-122"/>
                <a:ea typeface="黑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从以上统计可以看出，</a:t>
            </a:r>
            <a:r>
              <a:rPr lang="zh-CN" altLang="zh-CN" sz="2400">
                <a:latin typeface="楷体" panose="02010609060101010101" pitchFamily="49" charset="-122"/>
                <a:ea typeface="楷体" panose="02010609060101010101" pitchFamily="49" charset="-122"/>
                <a:cs typeface="楷体" panose="02010609060101010101" pitchFamily="49" charset="-122"/>
              </a:rPr>
              <a:t>唐宋史是命题专家特别偏好的内容。考查重点是唐宋时期的政治史和经济史，唐宋时期中央和地方管理体制的变革、唐宋时期史书编撰与君主的政治活动的相互影响、唐宋时期社会经济的发展特点及对社会生活的广泛影响，以及经济重心的南移和影响，等等，都成为命题专家特别关注的重点。</a:t>
            </a:r>
          </a:p>
          <a:p>
            <a:r>
              <a:rPr lang="zh-CN" altLang="zh-CN" sz="2400">
                <a:latin typeface="楷体" panose="02010609060101010101" pitchFamily="49" charset="-122"/>
                <a:ea typeface="楷体" panose="02010609060101010101" pitchFamily="49" charset="-122"/>
                <a:cs typeface="楷体" panose="02010609060101010101" pitchFamily="49" charset="-122"/>
              </a:rPr>
              <a:t>    </a:t>
            </a:r>
            <a:r>
              <a:rPr lang="en-US" altLang="zh-CN"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2019</a:t>
            </a:r>
            <a:r>
              <a:rPr lang="zh-CN" altLang="zh-CN"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年复习备考，</a:t>
            </a:r>
            <a:r>
              <a:rPr lang="zh-CN" altLang="zh-CN" sz="2400">
                <a:latin typeface="楷体" panose="02010609060101010101" pitchFamily="49" charset="-122"/>
                <a:ea typeface="楷体" panose="02010609060101010101" pitchFamily="49" charset="-122"/>
                <a:cs typeface="楷体" panose="02010609060101010101" pitchFamily="49" charset="-122"/>
              </a:rPr>
              <a:t>要注意隋唐至宋中央机构的演变及影响；科举制的发展与完善及其作用；唐宋时期中央对地方的有效管理；社会经济领域发生的重大变化（特别要注意租佃制和城市经济的发展）及其影响；唐宋时期经济重心南移、社会生活和传统观念的变化及其影响；唐宋时期儒学的发展及积极意义，以及科技文艺的全面繁荣，等等</a:t>
            </a:r>
            <a:r>
              <a:rPr lang="zh-CN" altLang="zh-CN" sz="2000">
                <a:latin typeface="楷体" panose="02010609060101010101" pitchFamily="49" charset="-122"/>
                <a:ea typeface="楷体" panose="02010609060101010101" pitchFamily="49" charset="-122"/>
                <a:cs typeface="楷体" panose="02010609060101010101" pitchFamily="49" charset="-122"/>
              </a:rPr>
              <a:t>。</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3549274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图片 101"/>
          <p:cNvPicPr/>
          <p:nvPr/>
        </p:nvPicPr>
        <p:blipFill>
          <a:blip r:embed="rId4"/>
          <a:stretch>
            <a:fillRect/>
          </a:stretch>
        </p:blipFill>
        <p:spPr>
          <a:xfrm>
            <a:off x="8847115" y="2193975"/>
            <a:ext cx="1153257" cy="1368669"/>
          </a:xfrm>
          <a:prstGeom prst="rect">
            <a:avLst/>
          </a:prstGeom>
          <a:noFill/>
          <a:ln w="9525">
            <a:noFill/>
          </a:ln>
        </p:spPr>
      </p:pic>
      <p:sp>
        <p:nvSpPr>
          <p:cNvPr id="43010" name="文本框 102"/>
          <p:cNvSpPr txBox="1"/>
          <p:nvPr/>
        </p:nvSpPr>
        <p:spPr>
          <a:xfrm>
            <a:off x="2007334" y="1390455"/>
            <a:ext cx="8178311" cy="4187190"/>
          </a:xfrm>
          <a:prstGeom prst="rect">
            <a:avLst/>
          </a:prstGeom>
          <a:noFill/>
          <a:ln w="9525">
            <a:noFill/>
          </a:ln>
        </p:spPr>
        <p:txBody>
          <a:bodyPr wrap="square" anchor="t">
            <a:spAutoFit/>
          </a:bodyPr>
          <a:lstStyle/>
          <a:p>
            <a:r>
              <a:rPr lang="zh-CN" altLang="zh-CN" sz="2215">
                <a:solidFill>
                  <a:srgbClr val="0000FF"/>
                </a:solidFill>
                <a:latin typeface="黑体" panose="02010609060101010101" pitchFamily="49" charset="-122"/>
                <a:ea typeface="黑体" panose="02010609060101010101" pitchFamily="49" charset="-122"/>
              </a:rPr>
              <a:t>（2018年全国I卷，27）</a:t>
            </a:r>
            <a:r>
              <a:rPr lang="zh-CN" altLang="zh-CN" sz="2215">
                <a:latin typeface="黑体" panose="02010609060101010101" pitchFamily="49" charset="-122"/>
                <a:ea typeface="黑体" panose="02010609060101010101" pitchFamily="49" charset="-122"/>
              </a:rPr>
              <a:t>图6中的动物是郑和下西洋时外国使臣随船向明政府贡献的奇珍异兽。明朝君臣认为，这就是中国传说中的“麒麟”，明成祖遂厚赐外国使臣。这表明当时</a:t>
            </a:r>
          </a:p>
          <a:p>
            <a:r>
              <a:rPr lang="zh-CN" altLang="zh-CN" sz="2215">
                <a:latin typeface="黑体" panose="02010609060101010101" pitchFamily="49" charset="-122"/>
                <a:ea typeface="黑体" panose="02010609060101010101" pitchFamily="49" charset="-122"/>
              </a:rPr>
              <a:t>A．对外交流促使中国传统绘画出现新的类型  </a:t>
            </a:r>
          </a:p>
          <a:p>
            <a:r>
              <a:rPr lang="zh-CN" altLang="zh-CN" sz="2215">
                <a:latin typeface="黑体" panose="02010609060101010101" pitchFamily="49" charset="-122"/>
                <a:ea typeface="黑体" panose="02010609060101010101" pitchFamily="49" charset="-122"/>
              </a:rPr>
              <a:t>B．朝廷用中国文化对朝贡贸易贡品加以解读</a:t>
            </a:r>
          </a:p>
          <a:p>
            <a:r>
              <a:rPr lang="zh-CN" altLang="zh-CN" sz="2215">
                <a:latin typeface="黑体" panose="02010609060101010101" pitchFamily="49" charset="-122"/>
                <a:ea typeface="黑体" panose="02010609060101010101" pitchFamily="49" charset="-122"/>
              </a:rPr>
              <a:t>C．海禁政策的解除促进了对外文化交流</a:t>
            </a:r>
          </a:p>
          <a:p>
            <a:r>
              <a:rPr lang="zh-CN" altLang="zh-CN" sz="2215">
                <a:latin typeface="黑体" panose="02010609060101010101" pitchFamily="49" charset="-122"/>
                <a:ea typeface="黑体" panose="02010609060101010101" pitchFamily="49" charset="-122"/>
              </a:rPr>
              <a:t>D．外来物品的传入推动了传统观念更新</a:t>
            </a:r>
            <a:r>
              <a:rPr lang="en-US" altLang="zh-CN" sz="1475">
                <a:latin typeface="黑体" panose="02010609060101010101" pitchFamily="49" charset="-122"/>
                <a:ea typeface="黑体" panose="02010609060101010101" pitchFamily="49" charset="-122"/>
              </a:rPr>
              <a:t>                         </a:t>
            </a:r>
            <a:r>
              <a:rPr lang="zh-CN" altLang="en-US" sz="1475">
                <a:latin typeface="黑体" panose="02010609060101010101" pitchFamily="49" charset="-122"/>
                <a:ea typeface="黑体" panose="02010609060101010101" pitchFamily="49" charset="-122"/>
              </a:rPr>
              <a:t>图</a:t>
            </a:r>
            <a:r>
              <a:rPr lang="en-US" altLang="zh-CN" sz="1475">
                <a:latin typeface="黑体" panose="02010609060101010101" pitchFamily="49" charset="-122"/>
                <a:ea typeface="黑体" panose="02010609060101010101" pitchFamily="49" charset="-122"/>
              </a:rPr>
              <a:t>6                                                                       </a:t>
            </a:r>
            <a:endParaRPr lang="zh-CN" altLang="zh-CN" sz="1845">
              <a:solidFill>
                <a:srgbClr val="0000FF"/>
              </a:solidFill>
              <a:latin typeface="黑体" panose="02010609060101010101" pitchFamily="49" charset="-122"/>
              <a:ea typeface="黑体" panose="02010609060101010101" pitchFamily="49" charset="-122"/>
            </a:endParaRPr>
          </a:p>
          <a:p>
            <a:r>
              <a:rPr lang="zh-CN" altLang="zh-CN" sz="1845" b="1">
                <a:solidFill>
                  <a:srgbClr val="FF0000"/>
                </a:solidFill>
                <a:latin typeface="黑体" panose="02010609060101010101" pitchFamily="49" charset="-122"/>
                <a:ea typeface="黑体" panose="02010609060101010101" pitchFamily="49" charset="-122"/>
              </a:rPr>
              <a:t>评析：</a:t>
            </a:r>
            <a:r>
              <a:rPr lang="zh-CN" altLang="zh-CN" sz="1845">
                <a:solidFill>
                  <a:srgbClr val="0000FF"/>
                </a:solidFill>
                <a:latin typeface="黑体" panose="02010609060101010101" pitchFamily="49" charset="-122"/>
                <a:ea typeface="黑体" panose="02010609060101010101" pitchFamily="49" charset="-122"/>
              </a:rPr>
              <a:t>本题考查中国古代的中外贸易，试题以明朝郑和下西洋时外国使臣进献的“麒麟”为背景材料，考查学生从材料中提取信息、并调动运用所学知识分析问题的能力，以及史料实证、历史解释的历史核心素养。</a:t>
            </a:r>
          </a:p>
          <a:p>
            <a:r>
              <a:rPr lang="zh-CN" altLang="zh-CN" sz="1845">
                <a:solidFill>
                  <a:srgbClr val="0000FF"/>
                </a:solidFill>
                <a:latin typeface="黑体" panose="02010609060101010101" pitchFamily="49" charset="-122"/>
                <a:ea typeface="黑体" panose="02010609060101010101" pitchFamily="49" charset="-122"/>
              </a:rPr>
              <a:t>    </a:t>
            </a:r>
          </a:p>
          <a:p>
            <a:r>
              <a:rPr lang="zh-CN" altLang="zh-CN" sz="1845" b="1">
                <a:solidFill>
                  <a:srgbClr val="FF0000"/>
                </a:solidFill>
                <a:latin typeface="Arial" panose="020B0604020202020204" pitchFamily="34" charset="0"/>
                <a:ea typeface="宋体" panose="02010600030101010101" pitchFamily="2" charset="-122"/>
              </a:rPr>
              <a:t>答案：</a:t>
            </a:r>
            <a:r>
              <a:rPr lang="en-US" altLang="zh-CN" sz="1845">
                <a:solidFill>
                  <a:srgbClr val="0000FF"/>
                </a:solidFill>
                <a:latin typeface="楷体_GB2312" charset="0"/>
                <a:ea typeface="宋体" panose="02010600030101010101" pitchFamily="2" charset="-122"/>
              </a:rPr>
              <a:t>B  </a:t>
            </a:r>
            <a:r>
              <a:rPr lang="zh-CN" altLang="en-US" sz="1845">
                <a:solidFill>
                  <a:srgbClr val="0000FF"/>
                </a:solidFill>
                <a:latin typeface="黑体" panose="02010609060101010101" pitchFamily="49" charset="-122"/>
                <a:ea typeface="黑体" panose="02010609060101010101" pitchFamily="49" charset="-122"/>
              </a:rPr>
              <a:t>本题难度</a:t>
            </a:r>
            <a:r>
              <a:rPr lang="en-US" altLang="zh-CN" sz="1845">
                <a:solidFill>
                  <a:srgbClr val="0000FF"/>
                </a:solidFill>
                <a:latin typeface="黑体" panose="02010609060101010101" pitchFamily="49" charset="-122"/>
                <a:ea typeface="黑体" panose="02010609060101010101" pitchFamily="49" charset="-122"/>
              </a:rPr>
              <a:t>0.71</a:t>
            </a:r>
            <a:r>
              <a:rPr lang="zh-CN" altLang="en-US" sz="1845">
                <a:solidFill>
                  <a:srgbClr val="0000FF"/>
                </a:solidFill>
                <a:latin typeface="黑体" panose="02010609060101010101" pitchFamily="49" charset="-122"/>
                <a:ea typeface="黑体" panose="02010609060101010101" pitchFamily="49" charset="-122"/>
              </a:rPr>
              <a:t>，区分度</a:t>
            </a:r>
            <a:r>
              <a:rPr lang="en-US" altLang="zh-CN" sz="1845">
                <a:solidFill>
                  <a:srgbClr val="0000FF"/>
                </a:solidFill>
                <a:latin typeface="黑体" panose="02010609060101010101" pitchFamily="49" charset="-122"/>
                <a:ea typeface="黑体" panose="02010609060101010101" pitchFamily="49" charset="-122"/>
              </a:rPr>
              <a:t>0.35</a:t>
            </a:r>
            <a:r>
              <a:rPr lang="zh-CN" altLang="en-US" sz="1845">
                <a:solidFill>
                  <a:srgbClr val="0000FF"/>
                </a:solidFill>
                <a:latin typeface="黑体" panose="02010609060101010101" pitchFamily="49" charset="-122"/>
                <a:ea typeface="黑体" panose="02010609060101010101" pitchFamily="49" charset="-122"/>
              </a:rPr>
              <a:t>。</a:t>
            </a:r>
          </a:p>
          <a:p>
            <a:endParaRPr lang="zh-CN" altLang="en-US" sz="1845">
              <a:latin typeface="黑体" panose="02010609060101010101" pitchFamily="49" charset="-122"/>
              <a:ea typeface="黑体" panose="02010609060101010101" pitchFamily="49" charset="-122"/>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 name="文本框 3"/>
          <p:cNvSpPr txBox="1"/>
          <p:nvPr/>
        </p:nvSpPr>
        <p:spPr>
          <a:xfrm>
            <a:off x="3986629" y="807330"/>
            <a:ext cx="3333457" cy="583565"/>
          </a:xfrm>
          <a:prstGeom prst="rect">
            <a:avLst/>
          </a:prstGeom>
          <a:noFill/>
        </p:spPr>
        <p:txBody>
          <a:bodyPr wrap="square" rtlCol="0">
            <a:spAutoFit/>
          </a:bodyPr>
          <a:lstStyle/>
          <a:p>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rPr>
              <a:t>4</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）明清史</a:t>
            </a:r>
          </a:p>
        </p:txBody>
      </p:sp>
    </p:spTree>
    <p:custDataLst>
      <p:tags r:id="rId1"/>
    </p:custDataLst>
    <p:extLst>
      <p:ext uri="{BB962C8B-B14F-4D97-AF65-F5344CB8AC3E}">
        <p14:creationId xmlns:p14="http://schemas.microsoft.com/office/powerpoint/2010/main" val="940956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nvGraphicFramePr>
        <p:xfrm>
          <a:off x="1914526" y="1520190"/>
          <a:ext cx="8256905" cy="4432300"/>
        </p:xfrm>
        <a:graphic>
          <a:graphicData uri="http://schemas.openxmlformats.org/drawingml/2006/table">
            <a:tbl>
              <a:tblPr firstRow="1" bandRow="1">
                <a:tableStyleId>{5C22544A-7EE6-4342-B048-85BDC9FD1C3A}</a:tableStyleId>
              </a:tblPr>
              <a:tblGrid>
                <a:gridCol w="1242695">
                  <a:extLst>
                    <a:ext uri="{9D8B030D-6E8A-4147-A177-3AD203B41FA5}">
                      <a16:colId xmlns:a16="http://schemas.microsoft.com/office/drawing/2014/main" val="20000"/>
                    </a:ext>
                  </a:extLst>
                </a:gridCol>
                <a:gridCol w="1680845">
                  <a:extLst>
                    <a:ext uri="{9D8B030D-6E8A-4147-A177-3AD203B41FA5}">
                      <a16:colId xmlns:a16="http://schemas.microsoft.com/office/drawing/2014/main" val="20001"/>
                    </a:ext>
                  </a:extLst>
                </a:gridCol>
                <a:gridCol w="1618615">
                  <a:extLst>
                    <a:ext uri="{9D8B030D-6E8A-4147-A177-3AD203B41FA5}">
                      <a16:colId xmlns:a16="http://schemas.microsoft.com/office/drawing/2014/main" val="20002"/>
                    </a:ext>
                  </a:extLst>
                </a:gridCol>
                <a:gridCol w="1835150">
                  <a:extLst>
                    <a:ext uri="{9D8B030D-6E8A-4147-A177-3AD203B41FA5}">
                      <a16:colId xmlns:a16="http://schemas.microsoft.com/office/drawing/2014/main" val="20003"/>
                    </a:ext>
                  </a:extLst>
                </a:gridCol>
                <a:gridCol w="1879600">
                  <a:extLst>
                    <a:ext uri="{9D8B030D-6E8A-4147-A177-3AD203B41FA5}">
                      <a16:colId xmlns:a16="http://schemas.microsoft.com/office/drawing/2014/main" val="20004"/>
                    </a:ext>
                  </a:extLst>
                </a:gridCol>
              </a:tblGrid>
              <a:tr h="396240">
                <a:tc>
                  <a:txBody>
                    <a:bodyPr/>
                    <a:lstStyle/>
                    <a:p>
                      <a:pPr algn="ctr">
                        <a:buNone/>
                      </a:pPr>
                      <a:endParaRPr lang="zh-CN" altLang="en-US" sz="1845"/>
                    </a:p>
                  </a:txBody>
                  <a:tcPr marL="84406" marR="84406" marT="42203" marB="42203"/>
                </a:tc>
                <a:tc>
                  <a:txBody>
                    <a:bodyPr/>
                    <a:lstStyle/>
                    <a:p>
                      <a:pPr algn="ctr">
                        <a:buNone/>
                      </a:pPr>
                      <a:r>
                        <a:rPr lang="en-US" altLang="zh-CN" sz="1845"/>
                        <a:t>2015</a:t>
                      </a:r>
                    </a:p>
                  </a:txBody>
                  <a:tcPr marL="84406" marR="84406" marT="42203" marB="42203"/>
                </a:tc>
                <a:tc>
                  <a:txBody>
                    <a:bodyPr/>
                    <a:lstStyle/>
                    <a:p>
                      <a:pPr algn="ctr">
                        <a:buNone/>
                      </a:pPr>
                      <a:r>
                        <a:rPr lang="en-US" altLang="zh-CN" sz="1845"/>
                        <a:t>2016</a:t>
                      </a:r>
                    </a:p>
                  </a:txBody>
                  <a:tcPr marL="84406" marR="84406" marT="42203" marB="42203"/>
                </a:tc>
                <a:tc>
                  <a:txBody>
                    <a:bodyPr/>
                    <a:lstStyle/>
                    <a:p>
                      <a:pPr algn="ctr">
                        <a:buNone/>
                      </a:pPr>
                      <a:r>
                        <a:rPr lang="en-US" altLang="zh-CN" sz="1845"/>
                        <a:t>2017</a:t>
                      </a:r>
                    </a:p>
                  </a:txBody>
                  <a:tcPr marL="84406" marR="84406" marT="42203" marB="42203"/>
                </a:tc>
                <a:tc>
                  <a:txBody>
                    <a:bodyPr/>
                    <a:lstStyle/>
                    <a:p>
                      <a:pPr algn="ctr">
                        <a:buNone/>
                      </a:pPr>
                      <a:r>
                        <a:rPr lang="en-US" altLang="zh-CN" sz="1845"/>
                        <a:t>2018</a:t>
                      </a:r>
                    </a:p>
                  </a:txBody>
                  <a:tcPr marL="84406" marR="84406" marT="42203" marB="42203"/>
                </a:tc>
                <a:extLst>
                  <a:ext uri="{0D108BD9-81ED-4DB2-BD59-A6C34878D82A}">
                    <a16:rowId xmlns:a16="http://schemas.microsoft.com/office/drawing/2014/main" val="10000"/>
                  </a:ext>
                </a:extLst>
              </a:tr>
              <a:tr h="1249045">
                <a:tc>
                  <a:txBody>
                    <a:bodyPr/>
                    <a:lstStyle/>
                    <a:p>
                      <a:pPr algn="ctr">
                        <a:buNone/>
                      </a:pPr>
                      <a:r>
                        <a:rPr lang="zh-CN" altLang="en-US" sz="1845"/>
                        <a:t>全国</a:t>
                      </a:r>
                      <a:r>
                        <a:rPr lang="en-US" altLang="zh-CN" sz="1845"/>
                        <a:t>I</a:t>
                      </a:r>
                      <a:r>
                        <a:rPr lang="zh-CN" altLang="en-US" sz="1845"/>
                        <a:t>卷</a:t>
                      </a:r>
                    </a:p>
                  </a:txBody>
                  <a:tcPr marL="84406" marR="84406" marT="42203" marB="42203" anchor="ctr"/>
                </a:tc>
                <a:tc>
                  <a:txBody>
                    <a:bodyPr/>
                    <a:lstStyle/>
                    <a:p>
                      <a:pPr>
                        <a:buNone/>
                      </a:pPr>
                      <a:r>
                        <a:rPr lang="en-US" altLang="en-US" sz="1845" b="1">
                          <a:solidFill>
                            <a:srgbClr val="000000"/>
                          </a:solidFill>
                          <a:latin typeface="宋体" panose="02010600030101010101" pitchFamily="2" charset="-122"/>
                          <a:sym typeface="+mn-ea"/>
                        </a:rPr>
                        <a:t>27.唐至清河南、江苏状元人数变化</a:t>
                      </a: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27.</a:t>
                      </a:r>
                      <a:r>
                        <a:rPr lang="zh-CN" sz="1845" b="1">
                          <a:solidFill>
                            <a:srgbClr val="000000"/>
                          </a:solidFill>
                          <a:ea typeface="宋体" panose="02010600030101010101" pitchFamily="2" charset="-122"/>
                          <a:sym typeface="+mn-ea"/>
                        </a:rPr>
                        <a:t>明代地方行政制度演变（三司与巡抚）</a:t>
                      </a:r>
                      <a:endParaRPr lang="zh-CN" altLang="en-US" sz="1845" b="1">
                        <a:solidFill>
                          <a:srgbClr val="000000"/>
                        </a:solidFill>
                        <a:ea typeface="宋体" panose="02010600030101010101" pitchFamily="2" charset="-122"/>
                        <a:sym typeface="+mn-ea"/>
                      </a:endParaRPr>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27.</a:t>
                      </a:r>
                      <a:r>
                        <a:rPr lang="zh-CN" sz="1845" b="1">
                          <a:solidFill>
                            <a:srgbClr val="000000"/>
                          </a:solidFill>
                          <a:ea typeface="宋体" panose="02010600030101010101" pitchFamily="2" charset="-122"/>
                          <a:sym typeface="+mn-ea"/>
                        </a:rPr>
                        <a:t>明代商品经济发展对等级秩序冲击</a:t>
                      </a: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27.</a:t>
                      </a:r>
                      <a:r>
                        <a:rPr lang="zh-CN" sz="1845" b="1">
                          <a:solidFill>
                            <a:srgbClr val="000000"/>
                          </a:solidFill>
                          <a:ea typeface="宋体" panose="02010600030101010101" pitchFamily="2" charset="-122"/>
                          <a:sym typeface="+mn-ea"/>
                        </a:rPr>
                        <a:t>郑和下西洋时期的“麒麟外交”</a:t>
                      </a:r>
                      <a:endParaRPr lang="zh-CN" altLang="en-US" sz="1845"/>
                    </a:p>
                  </a:txBody>
                  <a:tcPr marL="84406" marR="84406" marT="42203" marB="42203" anchor="ctr"/>
                </a:tc>
                <a:extLst>
                  <a:ext uri="{0D108BD9-81ED-4DB2-BD59-A6C34878D82A}">
                    <a16:rowId xmlns:a16="http://schemas.microsoft.com/office/drawing/2014/main" val="10001"/>
                  </a:ext>
                </a:extLst>
              </a:tr>
              <a:tr h="1247140">
                <a:tc>
                  <a:txBody>
                    <a:bodyPr/>
                    <a:lstStyle/>
                    <a:p>
                      <a:pPr algn="ctr">
                        <a:buNone/>
                      </a:pPr>
                      <a:r>
                        <a:rPr lang="zh-CN" altLang="en-US" sz="1845"/>
                        <a:t>全国</a:t>
                      </a:r>
                      <a:r>
                        <a:rPr lang="en-US" altLang="zh-CN" sz="1845"/>
                        <a:t>II</a:t>
                      </a:r>
                      <a:r>
                        <a:rPr lang="zh-CN" altLang="en-US" sz="1845"/>
                        <a:t>卷</a:t>
                      </a:r>
                    </a:p>
                  </a:txBody>
                  <a:tcPr marL="84406" marR="84406" marT="42203" marB="42203" anchor="ctr"/>
                </a:tc>
                <a:tc>
                  <a:txBody>
                    <a:bodyPr/>
                    <a:lstStyle/>
                    <a:p>
                      <a:pPr>
                        <a:buNone/>
                      </a:pPr>
                      <a:r>
                        <a:rPr lang="en-US" altLang="en-US" sz="1845" b="1">
                          <a:solidFill>
                            <a:srgbClr val="000000"/>
                          </a:solidFill>
                          <a:latin typeface="宋体" panose="02010600030101010101" pitchFamily="2" charset="-122"/>
                          <a:sym typeface="+mn-ea"/>
                        </a:rPr>
                        <a:t>27.明成祖迁都北京</a:t>
                      </a: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27.</a:t>
                      </a:r>
                      <a:r>
                        <a:rPr lang="zh-CN" sz="1845" b="1">
                          <a:solidFill>
                            <a:srgbClr val="000000"/>
                          </a:solidFill>
                          <a:ea typeface="宋体" panose="02010600030101010101" pitchFamily="2" charset="-122"/>
                          <a:sym typeface="+mn-ea"/>
                        </a:rPr>
                        <a:t>清福建入台族裔请祖先牌位现象</a:t>
                      </a: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27.</a:t>
                      </a:r>
                      <a:r>
                        <a:rPr lang="zh-CN" sz="1845" b="1">
                          <a:solidFill>
                            <a:srgbClr val="000000"/>
                          </a:solidFill>
                          <a:ea typeface="宋体" panose="02010600030101010101" pitchFamily="2" charset="-122"/>
                          <a:sym typeface="+mn-ea"/>
                        </a:rPr>
                        <a:t>明代对宦官文化政策的演变</a:t>
                      </a: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27.</a:t>
                      </a:r>
                      <a:r>
                        <a:rPr lang="zh-CN" sz="1845" b="1">
                          <a:solidFill>
                            <a:srgbClr val="000000"/>
                          </a:solidFill>
                          <a:ea typeface="宋体" panose="02010600030101010101" pitchFamily="2" charset="-122"/>
                          <a:sym typeface="+mn-ea"/>
                        </a:rPr>
                        <a:t>昆曲在明清时期的流行</a:t>
                      </a:r>
                      <a:endParaRPr lang="zh-CN" altLang="en-US" sz="1845"/>
                    </a:p>
                  </a:txBody>
                  <a:tcPr marL="84406" marR="84406" marT="42203" marB="42203" anchor="ctr"/>
                </a:tc>
                <a:extLst>
                  <a:ext uri="{0D108BD9-81ED-4DB2-BD59-A6C34878D82A}">
                    <a16:rowId xmlns:a16="http://schemas.microsoft.com/office/drawing/2014/main" val="10002"/>
                  </a:ext>
                </a:extLst>
              </a:tr>
              <a:tr h="1539875">
                <a:tc>
                  <a:txBody>
                    <a:bodyPr/>
                    <a:lstStyle/>
                    <a:p>
                      <a:pPr algn="ctr">
                        <a:buNone/>
                      </a:pPr>
                      <a:r>
                        <a:rPr lang="zh-CN" altLang="en-US" sz="1845"/>
                        <a:t>全国</a:t>
                      </a:r>
                      <a:r>
                        <a:rPr lang="en-US" altLang="zh-CN" sz="1845"/>
                        <a:t>III</a:t>
                      </a:r>
                      <a:r>
                        <a:rPr lang="zh-CN" altLang="en-US" sz="1845"/>
                        <a:t>卷</a:t>
                      </a:r>
                    </a:p>
                  </a:txBody>
                  <a:tcPr marL="84406" marR="84406" marT="42203" marB="42203" anchor="ctr"/>
                </a:tc>
                <a:tc>
                  <a:txBody>
                    <a:bodyPr/>
                    <a:lstStyle/>
                    <a:p>
                      <a:pPr>
                        <a:buNone/>
                      </a:pPr>
                      <a:endParaRPr lang="zh-CN" altLang="en-US" sz="1845"/>
                    </a:p>
                  </a:txBody>
                  <a:tcPr marL="84406" marR="84406" marT="42203" marB="42203" anchor="ctr"/>
                </a:tc>
                <a:tc>
                  <a:txBody>
                    <a:bodyPr/>
                    <a:lstStyle/>
                    <a:p>
                      <a:pPr>
                        <a:buNone/>
                      </a:pPr>
                      <a:r>
                        <a:rPr lang="en-US" altLang="zh-CN" sz="1845" b="1">
                          <a:solidFill>
                            <a:srgbClr val="000000"/>
                          </a:solidFill>
                          <a:ea typeface="宋体" panose="02010600030101010101" pitchFamily="2" charset="-122"/>
                          <a:sym typeface="+mn-ea"/>
                        </a:rPr>
                        <a:t>27.</a:t>
                      </a:r>
                      <a:r>
                        <a:rPr lang="zh-CN" sz="1845" b="1">
                          <a:solidFill>
                            <a:srgbClr val="000000"/>
                          </a:solidFill>
                          <a:ea typeface="宋体" panose="02010600030101010101" pitchFamily="2" charset="-122"/>
                          <a:sym typeface="+mn-ea"/>
                        </a:rPr>
                        <a:t>明人对明代江南租佃关系变化记载</a:t>
                      </a:r>
                      <a:endParaRPr lang="zh-CN" altLang="en-US" sz="1845"/>
                    </a:p>
                  </a:txBody>
                  <a:tcPr marL="84406" marR="84406" marT="42203" marB="42203" anchor="ctr"/>
                </a:tc>
                <a:tc>
                  <a:txBody>
                    <a:bodyPr/>
                    <a:lstStyle/>
                    <a:p>
                      <a:pPr>
                        <a:buNone/>
                      </a:pPr>
                      <a:endParaRPr lang="zh-CN" altLang="en-US" sz="1845"/>
                    </a:p>
                  </a:txBody>
                  <a:tcPr marL="84406" marR="84406" marT="42203" marB="42203" anchor="ctr"/>
                </a:tc>
                <a:tc>
                  <a:txBody>
                    <a:bodyPr/>
                    <a:lstStyle/>
                    <a:p>
                      <a:pPr indent="0" algn="ctr">
                        <a:buNone/>
                      </a:pPr>
                      <a:r>
                        <a:rPr lang="en-US" altLang="zh-CN" sz="1845" b="1">
                          <a:solidFill>
                            <a:srgbClr val="1B24D3"/>
                          </a:solidFill>
                          <a:ea typeface="宋体" panose="02010600030101010101" pitchFamily="2" charset="-122"/>
                          <a:sym typeface="+mn-ea"/>
                        </a:rPr>
                        <a:t>26.</a:t>
                      </a:r>
                      <a:r>
                        <a:rPr lang="zh-CN" sz="1845" b="1">
                          <a:solidFill>
                            <a:srgbClr val="1B24D3"/>
                          </a:solidFill>
                          <a:ea typeface="宋体" panose="02010600030101010101" pitchFamily="2" charset="-122"/>
                          <a:sym typeface="+mn-ea"/>
                        </a:rPr>
                        <a:t>中国古代药学的发展；</a:t>
                      </a:r>
                      <a:endParaRPr lang="zh-CN" sz="1845" b="1">
                        <a:solidFill>
                          <a:srgbClr val="000000"/>
                        </a:solidFill>
                        <a:ea typeface="宋体" panose="02010600030101010101" pitchFamily="2" charset="-122"/>
                        <a:sym typeface="+mn-ea"/>
                      </a:endParaRPr>
                    </a:p>
                    <a:p>
                      <a:pPr indent="0" algn="ctr">
                        <a:buNone/>
                      </a:pPr>
                      <a:r>
                        <a:rPr lang="en-US" altLang="zh-CN" sz="1845" b="1">
                          <a:solidFill>
                            <a:srgbClr val="000000"/>
                          </a:solidFill>
                          <a:ea typeface="宋体" panose="02010600030101010101" pitchFamily="2" charset="-122"/>
                          <a:sym typeface="+mn-ea"/>
                        </a:rPr>
                        <a:t>27.</a:t>
                      </a:r>
                      <a:r>
                        <a:rPr lang="zh-CN" sz="1845" b="1">
                          <a:solidFill>
                            <a:srgbClr val="000000"/>
                          </a:solidFill>
                          <a:ea typeface="宋体" panose="02010600030101010101" pitchFamily="2" charset="-122"/>
                          <a:sym typeface="+mn-ea"/>
                        </a:rPr>
                        <a:t>明中期社会上流行个人出书之风</a:t>
                      </a:r>
                      <a:endParaRPr lang="zh-CN" altLang="en-US" sz="1845"/>
                    </a:p>
                  </a:txBody>
                  <a:tcPr marL="84406" marR="84406" marT="42203" marB="42203" anchor="ctr"/>
                </a:tc>
                <a:extLst>
                  <a:ext uri="{0D108BD9-81ED-4DB2-BD59-A6C34878D82A}">
                    <a16:rowId xmlns:a16="http://schemas.microsoft.com/office/drawing/2014/main" val="10003"/>
                  </a:ext>
                </a:extLst>
              </a:tr>
            </a:tbl>
          </a:graphicData>
        </a:graphic>
      </p:graphicFrame>
      <p:sp>
        <p:nvSpPr>
          <p:cNvPr id="6" name="矩形 5"/>
          <p:cNvSpPr/>
          <p:nvPr/>
        </p:nvSpPr>
        <p:spPr>
          <a:xfrm>
            <a:off x="3448711" y="818857"/>
            <a:ext cx="4067175" cy="546100"/>
          </a:xfrm>
          <a:prstGeom prst="rect">
            <a:avLst/>
          </a:prstGeom>
          <a:noFill/>
          <a:ln>
            <a:noFill/>
          </a:ln>
        </p:spPr>
        <p:txBody>
          <a:bodyPr wrap="none" rtlCol="0" anchor="t">
            <a:spAutoFit/>
            <a:scene3d>
              <a:camera prst="orthographicFront"/>
              <a:lightRig rig="threePt" dir="t"/>
            </a:scene3d>
          </a:bodyPr>
          <a:lstStyle/>
          <a:p>
            <a:pPr algn="ctr"/>
            <a:r>
              <a:rPr lang="zh-CN" altLang="en-US" sz="2955" b="1">
                <a:solidFill>
                  <a:srgbClr val="FF0000"/>
                </a:solidFill>
                <a:effectLst>
                  <a:outerShdw blurRad="38100" dist="19050" dir="2700000" algn="tl" rotWithShape="0">
                    <a:schemeClr val="dk1">
                      <a:alpha val="40000"/>
                    </a:schemeClr>
                  </a:outerShdw>
                </a:effectLst>
              </a:rPr>
              <a:t>明清</a:t>
            </a:r>
            <a:r>
              <a:rPr lang="en-US" altLang="zh-CN" sz="2955" b="1">
                <a:solidFill>
                  <a:srgbClr val="FF0000"/>
                </a:solidFill>
                <a:effectLst>
                  <a:outerShdw blurRad="38100" dist="19050" dir="2700000" algn="tl" rotWithShape="0">
                    <a:schemeClr val="dk1">
                      <a:alpha val="40000"/>
                    </a:schemeClr>
                  </a:outerShdw>
                </a:effectLst>
              </a:rPr>
              <a:t>-</a:t>
            </a:r>
            <a:r>
              <a:rPr lang="zh-CN" altLang="en-US" sz="2955" b="1">
                <a:solidFill>
                  <a:srgbClr val="FF0000"/>
                </a:solidFill>
                <a:effectLst>
                  <a:outerShdw blurRad="38100" dist="19050" dir="2700000" algn="tl" rotWithShape="0">
                    <a:schemeClr val="dk1">
                      <a:alpha val="40000"/>
                    </a:schemeClr>
                  </a:outerShdw>
                </a:effectLst>
              </a:rPr>
              <a:t>四年高考命题回顾</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1326223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文本框 99"/>
          <p:cNvSpPr txBox="1"/>
          <p:nvPr/>
        </p:nvSpPr>
        <p:spPr>
          <a:xfrm>
            <a:off x="2201545" y="807086"/>
            <a:ext cx="8141970" cy="5262245"/>
          </a:xfrm>
          <a:prstGeom prst="rect">
            <a:avLst/>
          </a:prstGeom>
          <a:noFill/>
          <a:ln w="9525">
            <a:noFill/>
          </a:ln>
        </p:spPr>
        <p:txBody>
          <a:bodyPr wrap="square" anchor="t">
            <a:spAutoFit/>
          </a:bodyPr>
          <a:lstStyle/>
          <a:p>
            <a:r>
              <a:rPr lang="en-US" altLang="zh-CN" sz="2585">
                <a:latin typeface="黑体" panose="02010609060101010101" pitchFamily="49" charset="-122"/>
                <a:ea typeface="黑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高考全国卷文综</a:t>
            </a:r>
            <a:r>
              <a:rPr lang="zh-CN" altLang="zh-CN" sz="2800">
                <a:latin typeface="楷体" panose="02010609060101010101" pitchFamily="49" charset="-122"/>
                <a:ea typeface="楷体" panose="02010609060101010101" pitchFamily="49" charset="-122"/>
                <a:cs typeface="楷体" panose="02010609060101010101" pitchFamily="49" charset="-122"/>
                <a:sym typeface="+mn-ea"/>
              </a:rPr>
              <a:t>第</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27</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题考查的都是</a:t>
            </a:r>
            <a:r>
              <a:rPr lang="zh-CN" altLang="zh-CN" sz="2800">
                <a:latin typeface="楷体" panose="02010609060101010101" pitchFamily="49" charset="-122"/>
                <a:ea typeface="楷体" panose="02010609060101010101" pitchFamily="49" charset="-122"/>
                <a:cs typeface="楷体" panose="02010609060101010101" pitchFamily="49" charset="-122"/>
              </a:rPr>
              <a:t>明清史，命题重点集中在明史，清史（鸦片战争前）考查的很少。从上表可以看出：明朝君主专制和中央集权的加强、明代经济的发展和影响、明清时期的对外政策及中外关系，是命题专家关注的重点内容。</a:t>
            </a:r>
          </a:p>
          <a:p>
            <a:r>
              <a:rPr lang="zh-CN" altLang="zh-CN" sz="2800">
                <a:latin typeface="楷体" panose="02010609060101010101" pitchFamily="49" charset="-122"/>
                <a:ea typeface="楷体" panose="02010609060101010101" pitchFamily="49" charset="-122"/>
                <a:cs typeface="楷体" panose="02010609060101010101" pitchFamily="49" charset="-122"/>
              </a:rPr>
              <a:t>    </a:t>
            </a:r>
            <a:r>
              <a:rPr lang="en-US" altLang="zh-CN" sz="2800">
                <a:solidFill>
                  <a:srgbClr val="FF0000"/>
                </a:solidFill>
                <a:latin typeface="楷体" panose="02010609060101010101" pitchFamily="49" charset="-122"/>
                <a:ea typeface="楷体" panose="02010609060101010101" pitchFamily="49" charset="-122"/>
                <a:cs typeface="楷体" panose="02010609060101010101" pitchFamily="49" charset="-122"/>
              </a:rPr>
              <a:t>2019</a:t>
            </a:r>
            <a:r>
              <a:rPr lang="zh-CN" altLang="zh-CN" sz="2800">
                <a:solidFill>
                  <a:srgbClr val="FF0000"/>
                </a:solidFill>
                <a:latin typeface="楷体" panose="02010609060101010101" pitchFamily="49" charset="-122"/>
                <a:ea typeface="楷体" panose="02010609060101010101" pitchFamily="49" charset="-122"/>
                <a:cs typeface="楷体" panose="02010609060101010101" pitchFamily="49" charset="-122"/>
              </a:rPr>
              <a:t>年复习备考要将明清史作为复习重点，</a:t>
            </a:r>
          </a:p>
          <a:p>
            <a:r>
              <a:rPr lang="zh-CN" altLang="zh-CN" sz="280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zh-CN" sz="2800">
                <a:latin typeface="楷体" panose="02010609060101010101" pitchFamily="49" charset="-122"/>
                <a:ea typeface="楷体" panose="02010609060101010101" pitchFamily="49" charset="-122"/>
                <a:cs typeface="楷体" panose="02010609060101010101" pitchFamily="49" charset="-122"/>
              </a:rPr>
              <a:t>要关注明清时期中央决策机构和地方管理制度的特点、演变的原因和影响；明清之际社会经济特别是商品经济发展的表现及其影响；明清时期社会生活的变原因和影响；明清时期文化（科技、文学、艺术）的时代特色及其成因；明清时期儒学的新发展、东西方的思想文学成就比较，等等。</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253889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966595" y="960903"/>
            <a:ext cx="7519182" cy="489585"/>
          </a:xfrm>
          <a:prstGeom prst="rect">
            <a:avLst/>
          </a:prstGeom>
          <a:noFill/>
          <a:ln w="9525">
            <a:noFill/>
          </a:ln>
        </p:spPr>
        <p:txBody>
          <a:bodyPr wrap="square">
            <a:spAutoFit/>
          </a:bodyPr>
          <a:lstStyle/>
          <a:p>
            <a:pPr indent="266700"/>
            <a:r>
              <a:rPr lang="zh-CN" altLang="en-US" sz="2585">
                <a:solidFill>
                  <a:srgbClr val="C00000"/>
                </a:solidFill>
                <a:latin typeface="黑体" panose="02010609060101010101" pitchFamily="49" charset="-122"/>
                <a:ea typeface="黑体" panose="02010609060101010101" pitchFamily="49" charset="-122"/>
                <a:cs typeface="黑体" panose="02010609060101010101" pitchFamily="49" charset="-122"/>
              </a:rPr>
              <a:t>一、</a:t>
            </a:r>
            <a:r>
              <a:rPr lang="en-US" sz="2585">
                <a:solidFill>
                  <a:srgbClr val="C00000"/>
                </a:solidFill>
                <a:latin typeface="黑体" panose="02010609060101010101" pitchFamily="49" charset="-122"/>
                <a:ea typeface="黑体" panose="02010609060101010101" pitchFamily="49" charset="-122"/>
                <a:cs typeface="黑体" panose="02010609060101010101" pitchFamily="49" charset="-122"/>
              </a:rPr>
              <a:t>2018</a:t>
            </a:r>
            <a:r>
              <a:rPr lang="zh-CN" altLang="en-US" sz="2585">
                <a:solidFill>
                  <a:srgbClr val="C00000"/>
                </a:solidFill>
                <a:latin typeface="黑体" panose="02010609060101010101" pitchFamily="49" charset="-122"/>
                <a:ea typeface="黑体" panose="02010609060101010101" pitchFamily="49" charset="-122"/>
                <a:cs typeface="黑体" panose="02010609060101010101" pitchFamily="49" charset="-122"/>
              </a:rPr>
              <a:t>年全国卷历史必做题内容结构（通）</a:t>
            </a:r>
          </a:p>
        </p:txBody>
      </p:sp>
      <p:graphicFrame>
        <p:nvGraphicFramePr>
          <p:cNvPr id="4" name="表格 3"/>
          <p:cNvGraphicFramePr/>
          <p:nvPr/>
        </p:nvGraphicFramePr>
        <p:xfrm>
          <a:off x="2399714" y="1935480"/>
          <a:ext cx="7391400" cy="3567430"/>
        </p:xfrm>
        <a:graphic>
          <a:graphicData uri="http://schemas.openxmlformats.org/drawingml/2006/table">
            <a:tbl>
              <a:tblPr firstRow="1" bandRow="1">
                <a:tableStyleId>{5940675A-B579-460E-94D1-54222C63F5DA}</a:tableStyleId>
              </a:tblPr>
              <a:tblGrid>
                <a:gridCol w="974725">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822325">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693420">
                  <a:extLst>
                    <a:ext uri="{9D8B030D-6E8A-4147-A177-3AD203B41FA5}">
                      <a16:colId xmlns:a16="http://schemas.microsoft.com/office/drawing/2014/main" val="20004"/>
                    </a:ext>
                  </a:extLst>
                </a:gridCol>
                <a:gridCol w="825500">
                  <a:extLst>
                    <a:ext uri="{9D8B030D-6E8A-4147-A177-3AD203B41FA5}">
                      <a16:colId xmlns:a16="http://schemas.microsoft.com/office/drawing/2014/main" val="20005"/>
                    </a:ext>
                  </a:extLst>
                </a:gridCol>
                <a:gridCol w="716280">
                  <a:extLst>
                    <a:ext uri="{9D8B030D-6E8A-4147-A177-3AD203B41FA5}">
                      <a16:colId xmlns:a16="http://schemas.microsoft.com/office/drawing/2014/main" val="20006"/>
                    </a:ext>
                  </a:extLst>
                </a:gridCol>
                <a:gridCol w="84963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tblGrid>
              <a:tr h="501015">
                <a:tc rowSpan="2" gridSpan="2">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范围</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gridSpan="3">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必做题分值</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gridSpan="2">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考查比重</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rowSpan="2" gridSpan="2">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2017年考查比重</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extLst>
                  <a:ext uri="{0D108BD9-81ED-4DB2-BD59-A6C34878D82A}">
                    <a16:rowId xmlns:a16="http://schemas.microsoft.com/office/drawing/2014/main" val="10000"/>
                  </a:ext>
                </a:extLst>
              </a:tr>
              <a:tr h="501015">
                <a:tc gridSpan="2" vMerge="1">
                  <a:txBody>
                    <a:bodyPr/>
                    <a:lstStyle/>
                    <a:p>
                      <a:endParaRPr lang="zh-CN"/>
                    </a:p>
                  </a:txBody>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hMerge="1" vMerge="1">
                  <a:txBody>
                    <a:bodyPr/>
                    <a:lstStyle/>
                    <a:p>
                      <a:endParaRPr lang="zh-CN"/>
                    </a:p>
                  </a:txBody>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选择</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非选择</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合计</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vMerge="1">
                  <a:txBody>
                    <a:bodyPr/>
                    <a:lstStyle/>
                    <a:p>
                      <a:endParaRPr lang="zh-CN"/>
                    </a:p>
                  </a:txBody>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hMerge="1" vMerge="1">
                  <a:txBody>
                    <a:bodyPr/>
                    <a:lstStyle/>
                    <a:p>
                      <a:endParaRPr lang="zh-CN"/>
                    </a:p>
                  </a:txBody>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gridSpan="2" vMerge="1">
                  <a:txBody>
                    <a:bodyPr/>
                    <a:lstStyle/>
                    <a:p>
                      <a:endParaRPr lang="zh-CN"/>
                    </a:p>
                  </a:txBody>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hMerge="1" vMerge="1">
                  <a:txBody>
                    <a:bodyPr/>
                    <a:lstStyle/>
                    <a:p>
                      <a:endParaRPr lang="zh-CN"/>
                    </a:p>
                  </a:txBody>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1"/>
                  </a:ext>
                </a:extLst>
              </a:tr>
              <a:tr h="281940">
                <a:tc rowSpan="3">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中国古代史</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Ⅰ卷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16</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12</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28</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32.9%</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32.9%</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25.9%</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27.8%</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194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Ⅱ卷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16</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12</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28</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32.9%</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27.0%</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extLst>
                  <a:ext uri="{0D108BD9-81ED-4DB2-BD59-A6C34878D82A}">
                    <a16:rowId xmlns:a16="http://schemas.microsoft.com/office/drawing/2014/main" val="10003"/>
                  </a:ext>
                </a:extLst>
              </a:tr>
              <a:tr h="28194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Ⅲ卷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16</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12</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28</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32.9%</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30.5%</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4"/>
                  </a:ext>
                </a:extLst>
              </a:tr>
              <a:tr h="281940">
                <a:tc rowSpan="3">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中国近现代史</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Ⅰ卷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16</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13</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29</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34.1%</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1845" b="0">
                          <a:solidFill>
                            <a:srgbClr val="FF0000"/>
                          </a:solidFill>
                          <a:latin typeface="黑体" panose="02010609060101010101" pitchFamily="49" charset="-122"/>
                          <a:ea typeface="黑体" panose="02010609060101010101" pitchFamily="49" charset="-122"/>
                          <a:cs typeface="宋体" panose="02010600030101010101" pitchFamily="2" charset="-122"/>
                        </a:rPr>
                        <a:t>34.1%</a:t>
                      </a:r>
                      <a:endParaRPr lang="en-US" altLang="en-US" sz="1845" b="0">
                        <a:solidFill>
                          <a:srgbClr val="FF0000"/>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29.4%</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34.1%</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194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Ⅱ卷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16</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12</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solidFill>
                            <a:srgbClr val="FF0000"/>
                          </a:solidFill>
                          <a:latin typeface="黑体" panose="02010609060101010101" pitchFamily="49" charset="-122"/>
                          <a:ea typeface="黑体" panose="02010609060101010101" pitchFamily="49" charset="-122"/>
                          <a:cs typeface="宋体" panose="02010600030101010101" pitchFamily="2" charset="-122"/>
                        </a:rPr>
                        <a:t>28</a:t>
                      </a:r>
                      <a:endParaRPr lang="en-US" altLang="en-US" sz="1845" b="0">
                        <a:solidFill>
                          <a:srgbClr val="FF0000"/>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solidFill>
                            <a:srgbClr val="FF0000"/>
                          </a:solidFill>
                          <a:latin typeface="黑体" panose="02010609060101010101" pitchFamily="49" charset="-122"/>
                          <a:ea typeface="黑体" panose="02010609060101010101" pitchFamily="49" charset="-122"/>
                          <a:cs typeface="宋体" panose="02010600030101010101" pitchFamily="2" charset="-122"/>
                        </a:rPr>
                        <a:t>32.9%</a:t>
                      </a:r>
                      <a:endParaRPr lang="en-US" altLang="en-US" sz="1845" b="0">
                        <a:solidFill>
                          <a:srgbClr val="FF0000"/>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40.0%</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extLst>
                  <a:ext uri="{0D108BD9-81ED-4DB2-BD59-A6C34878D82A}">
                    <a16:rowId xmlns:a16="http://schemas.microsoft.com/office/drawing/2014/main" val="10006"/>
                  </a:ext>
                </a:extLst>
              </a:tr>
              <a:tr h="28194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Ⅲ卷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16</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14</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30</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35.2%</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33.0%</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7"/>
                  </a:ext>
                </a:extLst>
              </a:tr>
              <a:tr h="281940">
                <a:tc rowSpan="3">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世界史</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Ⅰ卷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16</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12</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28</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32.9%</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32.9%</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44.7%</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38.0%</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194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Ⅱ卷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16</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13</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29</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34.1%</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33.0%</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extLst>
                  <a:ext uri="{0D108BD9-81ED-4DB2-BD59-A6C34878D82A}">
                    <a16:rowId xmlns:a16="http://schemas.microsoft.com/office/drawing/2014/main" val="10009"/>
                  </a:ext>
                </a:extLst>
              </a:tr>
              <a:tr h="30988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Ⅲ卷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16</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11</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27</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31.8%</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36.5%</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10"/>
                  </a:ext>
                </a:extLst>
              </a:tr>
            </a:tbl>
          </a:graphicData>
        </a:graphic>
      </p:graphicFrame>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175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框 1"/>
          <p:cNvSpPr txBox="1"/>
          <p:nvPr/>
        </p:nvSpPr>
        <p:spPr>
          <a:xfrm>
            <a:off x="2014905" y="1785718"/>
            <a:ext cx="8289681" cy="3507740"/>
          </a:xfrm>
          <a:prstGeom prst="rect">
            <a:avLst/>
          </a:prstGeom>
          <a:noFill/>
          <a:ln w="9525">
            <a:noFill/>
          </a:ln>
        </p:spPr>
        <p:txBody>
          <a:bodyPr>
            <a:spAutoFit/>
          </a:bodyPr>
          <a:lstStyle/>
          <a:p>
            <a:pPr algn="l"/>
            <a:r>
              <a:rPr lang="zh-CN" altLang="en-US" sz="1845" b="1" noProof="1">
                <a:solidFill>
                  <a:srgbClr val="0070C0"/>
                </a:solidFill>
                <a:latin typeface="Arial" panose="020B0604020202020204" pitchFamily="34" charset="0"/>
                <a:ea typeface="宋体" panose="02010600030101010101" pitchFamily="2" charset="-122"/>
              </a:rPr>
              <a:t>（2018全国卷Ⅰ，28）</a:t>
            </a:r>
            <a:r>
              <a:rPr lang="zh-CN" altLang="en-US" sz="1845" b="1" noProof="1">
                <a:latin typeface="Arial" panose="020B0604020202020204" pitchFamily="34" charset="0"/>
                <a:ea typeface="宋体" panose="02010600030101010101" pitchFamily="2" charset="-122"/>
              </a:rPr>
              <a:t>甲午战争时期，日本制定舆论宣传策略，把中国和日本分别“包装”成野蛮与文明的代表，并运用公关手段让许多欧美舆论倒向日方。一些西方媒体甚至宣称，清政府战败“将意味着数百万人从愚蒙、专制和独裁中得到解放”。对此，清政府却无所作为。这反映了</a:t>
            </a:r>
            <a:endParaRPr lang="zh-CN" altLang="en-US" sz="1845" b="1" noProof="1">
              <a:latin typeface="Arial" panose="020B0604020202020204" pitchFamily="34" charset="0"/>
            </a:endParaRPr>
          </a:p>
          <a:p>
            <a:r>
              <a:rPr lang="zh-CN" altLang="en-US" sz="1845" b="1" noProof="1">
                <a:latin typeface="Arial" panose="020B0604020202020204" pitchFamily="34" charset="0"/>
                <a:ea typeface="宋体" panose="02010600030101010101" pitchFamily="2" charset="-122"/>
              </a:rPr>
              <a:t>    A.欧美舆论宣传左右了战争进程               </a:t>
            </a:r>
            <a:endParaRPr lang="zh-CN" altLang="en-US" sz="1845" b="1" noProof="1">
              <a:latin typeface="Arial" panose="020B0604020202020204" pitchFamily="34" charset="0"/>
            </a:endParaRPr>
          </a:p>
          <a:p>
            <a:r>
              <a:rPr lang="zh-CN" altLang="en-US" sz="1845" b="1" noProof="1">
                <a:latin typeface="Arial" panose="020B0604020202020204" pitchFamily="34" charset="0"/>
                <a:ea typeface="宋体" panose="02010600030101010101" pitchFamily="2" charset="-122"/>
              </a:rPr>
              <a:t>    B.日本力图变更中国的君主政体</a:t>
            </a:r>
            <a:endParaRPr lang="zh-CN" altLang="en-US" sz="1845" b="1" noProof="1">
              <a:latin typeface="Arial" panose="020B0604020202020204" pitchFamily="34" charset="0"/>
            </a:endParaRPr>
          </a:p>
          <a:p>
            <a:r>
              <a:rPr lang="zh-CN" altLang="en-US" sz="1845" b="1" noProof="1">
                <a:latin typeface="Arial" panose="020B0604020202020204" pitchFamily="34" charset="0"/>
                <a:ea typeface="宋体" panose="02010600030101010101" pitchFamily="2" charset="-122"/>
              </a:rPr>
              <a:t>    C.清朝政府昏庸不谙熟近代外交</a:t>
            </a:r>
            <a:r>
              <a:rPr lang="zh-CN" altLang="en-US" sz="1845" b="1" noProof="1">
                <a:solidFill>
                  <a:srgbClr val="0070C0"/>
                </a:solidFill>
                <a:latin typeface="Arial" panose="020B0604020202020204" pitchFamily="34" charset="0"/>
                <a:ea typeface="宋体" panose="02010600030101010101" pitchFamily="2" charset="-122"/>
              </a:rPr>
              <a:t>（73.1%)</a:t>
            </a:r>
            <a:endParaRPr lang="zh-CN" altLang="en-US" sz="1845" b="1" noProof="1">
              <a:solidFill>
                <a:srgbClr val="0070C0"/>
              </a:solidFill>
              <a:latin typeface="Arial" panose="020B0604020202020204" pitchFamily="34" charset="0"/>
            </a:endParaRPr>
          </a:p>
          <a:p>
            <a:r>
              <a:rPr lang="zh-CN" altLang="en-US" sz="1845" b="1" noProof="1">
                <a:latin typeface="Arial" panose="020B0604020202020204" pitchFamily="34" charset="0"/>
                <a:ea typeface="宋体" panose="02010600030101010101" pitchFamily="2" charset="-122"/>
              </a:rPr>
              <a:t>    D.西方媒体鼓动中国的民主革命</a:t>
            </a:r>
            <a:r>
              <a:rPr lang="zh-CN" altLang="en-US" sz="1845" b="1" noProof="1">
                <a:solidFill>
                  <a:srgbClr val="0070C0"/>
                </a:solidFill>
                <a:latin typeface="Arial" panose="020B0604020202020204" pitchFamily="34" charset="0"/>
                <a:ea typeface="宋体" panose="02010600030101010101" pitchFamily="2" charset="-122"/>
              </a:rPr>
              <a:t>（18.2%)</a:t>
            </a:r>
            <a:endParaRPr lang="zh-CN" altLang="en-US" sz="1845" b="1" noProof="1">
              <a:solidFill>
                <a:srgbClr val="FF0000"/>
              </a:solidFill>
              <a:latin typeface="Arial" panose="020B0604020202020204" pitchFamily="34" charset="0"/>
            </a:endParaRPr>
          </a:p>
          <a:p>
            <a:r>
              <a:rPr lang="zh-CN" altLang="en-US" sz="1845" b="1" noProof="1">
                <a:solidFill>
                  <a:srgbClr val="FF0000"/>
                </a:solidFill>
                <a:latin typeface="Arial" panose="020B0604020202020204" pitchFamily="34" charset="0"/>
                <a:ea typeface="宋体" panose="02010600030101010101" pitchFamily="2" charset="-122"/>
              </a:rPr>
              <a:t>   【评析】</a:t>
            </a:r>
            <a:r>
              <a:rPr lang="zh-CN" altLang="en-US" sz="1845" b="1" noProof="1">
                <a:solidFill>
                  <a:srgbClr val="0070C0"/>
                </a:solidFill>
                <a:latin typeface="Arial" panose="020B0604020202020204" pitchFamily="34" charset="0"/>
                <a:ea typeface="宋体" panose="02010600030101010101" pitchFamily="2" charset="-122"/>
              </a:rPr>
              <a:t>本题考查的是近代西方对中国的侵略，以甲午中日战争为切入口，考查学生提取有效信息的能力，以及史料实证、历史解释的学科素养。</a:t>
            </a:r>
            <a:endParaRPr lang="zh-CN" altLang="en-US" sz="1845" b="1" noProof="1">
              <a:solidFill>
                <a:srgbClr val="0070C0"/>
              </a:solidFill>
              <a:latin typeface="Arial" panose="020B0604020202020204" pitchFamily="34" charset="0"/>
            </a:endParaRPr>
          </a:p>
          <a:p>
            <a:r>
              <a:rPr lang="en-US" altLang="zh-CN" sz="1845" b="1" noProof="1">
                <a:solidFill>
                  <a:srgbClr val="0070C0"/>
                </a:solidFill>
                <a:latin typeface="Arial" panose="020B0604020202020204" pitchFamily="34" charset="0"/>
                <a:ea typeface="宋体" panose="02010600030101010101" pitchFamily="2" charset="-122"/>
              </a:rPr>
              <a:t>       </a:t>
            </a:r>
            <a:endParaRPr lang="zh-CN" altLang="en-US" sz="1845" b="1" noProof="1">
              <a:solidFill>
                <a:srgbClr val="0070C0"/>
              </a:solidFill>
              <a:latin typeface="Arial" panose="020B0604020202020204" pitchFamily="34" charset="0"/>
            </a:endParaRPr>
          </a:p>
          <a:p>
            <a:r>
              <a:rPr lang="zh-CN" altLang="en-US" sz="1845" b="1" noProof="1">
                <a:solidFill>
                  <a:srgbClr val="FF0000"/>
                </a:solidFill>
                <a:latin typeface="Arial" panose="020B0604020202020204" pitchFamily="34" charset="0"/>
                <a:ea typeface="宋体" panose="02010600030101010101" pitchFamily="2" charset="-122"/>
              </a:rPr>
              <a:t>   【答案】</a:t>
            </a:r>
            <a:r>
              <a:rPr lang="zh-CN" altLang="en-US" sz="1845" b="1" noProof="1">
                <a:solidFill>
                  <a:srgbClr val="0070C0"/>
                </a:solidFill>
                <a:latin typeface="Arial" panose="020B0604020202020204" pitchFamily="34" charset="0"/>
                <a:ea typeface="宋体" panose="02010600030101010101" pitchFamily="2" charset="-122"/>
              </a:rPr>
              <a:t>C </a:t>
            </a:r>
            <a:r>
              <a:rPr lang="zh-CN" altLang="en-US" sz="1845" b="1" dirty="0">
                <a:solidFill>
                  <a:srgbClr val="0070C0"/>
                </a:solidFill>
                <a:latin typeface="Arial" panose="020B0604020202020204" pitchFamily="34" charset="0"/>
                <a:ea typeface="宋体" panose="02010600030101010101" pitchFamily="2" charset="-122"/>
                <a:sym typeface="+mn-ea"/>
              </a:rPr>
              <a:t>（难度0.73，区分度0.29）</a:t>
            </a:r>
            <a:endParaRPr lang="zh-CN" altLang="en-US" sz="1845" b="1" noProof="1">
              <a:solidFill>
                <a:srgbClr val="0070C0"/>
              </a:solidFill>
              <a:latin typeface="Arial" panose="020B0604020202020204" pitchFamily="34" charset="0"/>
              <a:ea typeface="宋体" panose="02010600030101010101" pitchFamily="2" charset="-122"/>
              <a:sym typeface="+mn-ea"/>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 name="文本框 3"/>
          <p:cNvSpPr txBox="1"/>
          <p:nvPr/>
        </p:nvSpPr>
        <p:spPr>
          <a:xfrm>
            <a:off x="4301296" y="996609"/>
            <a:ext cx="2727029" cy="646331"/>
          </a:xfrm>
          <a:prstGeom prst="rect">
            <a:avLst/>
          </a:prstGeom>
          <a:noFill/>
        </p:spPr>
        <p:txBody>
          <a:bodyPr wrap="none" rtlCol="0" anchor="t">
            <a:spAutoFit/>
          </a:bodyPr>
          <a:lstStyle/>
          <a:p>
            <a:r>
              <a:rPr lang="zh-CN" altLang="en-US" sz="3600" b="1">
                <a:solidFill>
                  <a:srgbClr val="FF0000"/>
                </a:solidFill>
                <a:effectLst>
                  <a:outerShdw blurRad="38100" dist="19050" dir="2700000" algn="tl" rotWithShape="0">
                    <a:schemeClr val="dk1">
                      <a:alpha val="40000"/>
                    </a:schemeClr>
                  </a:outerShdw>
                </a:effectLst>
                <a:sym typeface="+mn-ea"/>
              </a:rPr>
              <a:t>（</a:t>
            </a:r>
            <a:r>
              <a:rPr lang="en-US" altLang="zh-CN" sz="3600" b="1">
                <a:solidFill>
                  <a:srgbClr val="FF0000"/>
                </a:solidFill>
                <a:effectLst>
                  <a:outerShdw blurRad="38100" dist="19050" dir="2700000" algn="tl" rotWithShape="0">
                    <a:schemeClr val="dk1">
                      <a:alpha val="40000"/>
                    </a:schemeClr>
                  </a:outerShdw>
                </a:effectLst>
                <a:sym typeface="+mn-ea"/>
              </a:rPr>
              <a:t>5</a:t>
            </a:r>
            <a:r>
              <a:rPr lang="zh-CN" altLang="en-US" sz="3600" b="1">
                <a:solidFill>
                  <a:srgbClr val="FF0000"/>
                </a:solidFill>
                <a:effectLst>
                  <a:outerShdw blurRad="38100" dist="19050" dir="2700000" algn="tl" rotWithShape="0">
                    <a:schemeClr val="dk1">
                      <a:alpha val="40000"/>
                    </a:schemeClr>
                  </a:outerShdw>
                </a:effectLst>
                <a:sym typeface="+mn-ea"/>
              </a:rPr>
              <a:t>）晚清史</a:t>
            </a:r>
          </a:p>
        </p:txBody>
      </p:sp>
    </p:spTree>
    <p:extLst>
      <p:ext uri="{BB962C8B-B14F-4D97-AF65-F5344CB8AC3E}">
        <p14:creationId xmlns:p14="http://schemas.microsoft.com/office/powerpoint/2010/main" val="261978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框 1"/>
          <p:cNvSpPr txBox="1"/>
          <p:nvPr/>
        </p:nvSpPr>
        <p:spPr>
          <a:xfrm>
            <a:off x="1856350" y="1155749"/>
            <a:ext cx="8288215" cy="4707890"/>
          </a:xfrm>
          <a:prstGeom prst="rect">
            <a:avLst/>
          </a:prstGeom>
          <a:noFill/>
          <a:ln w="9525">
            <a:noFill/>
          </a:ln>
        </p:spPr>
        <p:txBody>
          <a:bodyPr anchor="t">
            <a:spAutoFit/>
          </a:bodyPr>
          <a:lstStyle/>
          <a:p>
            <a:r>
              <a:rPr lang="zh-CN" altLang="en-US" sz="2000" b="1" dirty="0">
                <a:solidFill>
                  <a:srgbClr val="0070C0"/>
                </a:solidFill>
                <a:latin typeface="Arial" panose="020B0604020202020204" pitchFamily="34" charset="0"/>
                <a:ea typeface="宋体" panose="02010600030101010101" pitchFamily="2" charset="-122"/>
              </a:rPr>
              <a:t>（2018全国卷Ⅱ，28）</a:t>
            </a:r>
            <a:r>
              <a:rPr lang="zh-CN" altLang="en-US" sz="2000" b="1" dirty="0">
                <a:latin typeface="Arial" panose="020B0604020202020204" pitchFamily="34" charset="0"/>
                <a:ea typeface="宋体" panose="02010600030101010101" pitchFamily="2" charset="-122"/>
              </a:rPr>
              <a:t>19世纪70年代，针对日本阻止琉球国向中国进贡，有地方督抚在上奏中强调:琉球向来是中国的藩属，日本“不应阻贡”；中国使臣应邀请西方各国驻日公使，“按照万国公法与评直曲”。这说明当时（）</a:t>
            </a:r>
          </a:p>
          <a:p>
            <a:r>
              <a:rPr lang="zh-CN" altLang="en-US" sz="2000" b="1" dirty="0">
                <a:latin typeface="Arial" panose="020B0604020202020204" pitchFamily="34" charset="0"/>
                <a:ea typeface="宋体" panose="02010600030101010101" pitchFamily="2" charset="-122"/>
              </a:rPr>
              <a:t>A.日本借助西方列强侵害中国权益</a:t>
            </a:r>
            <a:r>
              <a:rPr lang="zh-CN" altLang="en-US" sz="2000" b="1" dirty="0">
                <a:solidFill>
                  <a:srgbClr val="0070C0"/>
                </a:solidFill>
                <a:latin typeface="Arial" panose="020B0604020202020204" pitchFamily="34" charset="0"/>
                <a:ea typeface="宋体" panose="02010600030101010101" pitchFamily="2" charset="-122"/>
              </a:rPr>
              <a:t>（24.8%) </a:t>
            </a:r>
            <a:r>
              <a:rPr lang="zh-CN" altLang="en-US" sz="2000" b="1" dirty="0">
                <a:latin typeface="Arial" panose="020B0604020202020204" pitchFamily="34" charset="0"/>
                <a:ea typeface="宋体" panose="02010600030101010101" pitchFamily="2" charset="-122"/>
              </a:rPr>
              <a:t>B.传统朝贡体系已经解体</a:t>
            </a:r>
          </a:p>
          <a:p>
            <a:r>
              <a:rPr lang="zh-CN" altLang="en-US" sz="2000" b="1" dirty="0">
                <a:latin typeface="Arial" panose="020B0604020202020204" pitchFamily="34" charset="0"/>
                <a:ea typeface="宋体" panose="02010600030101010101" pitchFamily="2" charset="-122"/>
              </a:rPr>
              <a:t>C.地方督抚干预朝廷外交事务决策        D.近代外交观念影响中</a:t>
            </a:r>
            <a:r>
              <a:rPr lang="zh-CN" altLang="en-US" sz="2000" b="1" dirty="0">
                <a:solidFill>
                  <a:srgbClr val="0070C0"/>
                </a:solidFill>
                <a:latin typeface="Arial" panose="020B0604020202020204" pitchFamily="34" charset="0"/>
                <a:ea typeface="宋体" panose="02010600030101010101" pitchFamily="2" charset="-122"/>
              </a:rPr>
              <a:t>（63.1%)</a:t>
            </a:r>
            <a:endParaRPr lang="zh-CN" altLang="en-US" sz="2000" b="1" dirty="0">
              <a:solidFill>
                <a:srgbClr val="FF0000"/>
              </a:solidFill>
              <a:latin typeface="Arial" panose="020B0604020202020204" pitchFamily="34" charset="0"/>
              <a:ea typeface="宋体" panose="02010600030101010101" pitchFamily="2" charset="-122"/>
            </a:endParaRPr>
          </a:p>
          <a:p>
            <a:endParaRPr lang="zh-CN" altLang="en-US" sz="2000" b="1" dirty="0">
              <a:solidFill>
                <a:srgbClr val="FF0000"/>
              </a:solidFill>
              <a:latin typeface="Arial" panose="020B0604020202020204" pitchFamily="34" charset="0"/>
              <a:ea typeface="宋体" panose="02010600030101010101" pitchFamily="2" charset="-122"/>
            </a:endParaRPr>
          </a:p>
          <a:p>
            <a:r>
              <a:rPr lang="zh-CN" altLang="en-US" sz="2000" b="1" dirty="0">
                <a:solidFill>
                  <a:srgbClr val="FF0000"/>
                </a:solidFill>
                <a:latin typeface="Arial" panose="020B0604020202020204" pitchFamily="34" charset="0"/>
                <a:ea typeface="宋体" panose="02010600030101010101" pitchFamily="2" charset="-122"/>
              </a:rPr>
              <a:t>【评析】</a:t>
            </a:r>
            <a:r>
              <a:rPr lang="zh-CN" altLang="en-US" sz="2000" b="1" dirty="0">
                <a:solidFill>
                  <a:schemeClr val="tx2">
                    <a:lumMod val="75000"/>
                  </a:schemeClr>
                </a:solidFill>
                <a:latin typeface="Arial" panose="020B0604020202020204" pitchFamily="34" charset="0"/>
                <a:ea typeface="宋体" panose="02010600030101010101" pitchFamily="2" charset="-122"/>
              </a:rPr>
              <a:t>本题以日本阻止琉球国向中国进贡，中国地方官员的反应为材料，考查中国</a:t>
            </a:r>
            <a:r>
              <a:rPr lang="zh-CN" altLang="en-US" sz="2000" b="1" dirty="0">
                <a:solidFill>
                  <a:schemeClr val="tx2">
                    <a:lumMod val="75000"/>
                  </a:schemeClr>
                </a:solidFill>
                <a:latin typeface="Arial" panose="020B0604020202020204" pitchFamily="34" charset="0"/>
                <a:ea typeface="宋体" panose="02010600030101010101" pitchFamily="2" charset="-122"/>
                <a:sym typeface="宋体" panose="02010600030101010101" pitchFamily="2" charset="-122"/>
              </a:rPr>
              <a:t>近代</a:t>
            </a:r>
            <a:r>
              <a:rPr lang="zh-CN" altLang="en-US" sz="2000" b="1" dirty="0">
                <a:solidFill>
                  <a:schemeClr val="tx2">
                    <a:lumMod val="75000"/>
                  </a:schemeClr>
                </a:solidFill>
                <a:latin typeface="Arial" panose="020B0604020202020204" pitchFamily="34" charset="0"/>
                <a:ea typeface="宋体" panose="02010600030101010101" pitchFamily="2" charset="-122"/>
              </a:rPr>
              <a:t>外交观念的形成。题目对考生史料实证和历史解释素养提出较高要求，考生须提取材料信息，结合所学知识，并运用唯物史观，进行历史解释，对材料现象进行理性分析和客观评价。</a:t>
            </a:r>
          </a:p>
          <a:p>
            <a:r>
              <a:rPr lang="zh-CN" altLang="en-US" sz="2000" b="1" dirty="0">
                <a:solidFill>
                  <a:schemeClr val="tx2">
                    <a:lumMod val="75000"/>
                  </a:schemeClr>
                </a:solidFill>
                <a:latin typeface="Arial" panose="020B0604020202020204" pitchFamily="34" charset="0"/>
                <a:ea typeface="宋体" panose="02010600030101010101" pitchFamily="2" charset="-122"/>
              </a:rPr>
              <a:t>       中国传统的外交是一种以中原王朝为中心的“宗藩体制”，藩属国要定时向中央王朝“进贡”，并从中央王朝获得政治册封和经济回报，即朝贡体系。近代以来，随着中外条约关系的确立，传统朝贡体系逐渐瓦解，中国外交走向近代化。</a:t>
            </a:r>
            <a:r>
              <a:rPr lang="zh-CN" altLang="en-US" sz="2000" b="1" dirty="0">
                <a:solidFill>
                  <a:srgbClr val="FF0000"/>
                </a:solidFill>
                <a:latin typeface="Arial" panose="020B0604020202020204" pitchFamily="34" charset="0"/>
                <a:ea typeface="宋体" panose="02010600030101010101" pitchFamily="2" charset="-122"/>
              </a:rPr>
              <a:t>【答案】</a:t>
            </a:r>
            <a:r>
              <a:rPr lang="zh-CN" altLang="en-US" sz="2000" b="1" dirty="0">
                <a:solidFill>
                  <a:srgbClr val="0070C0"/>
                </a:solidFill>
                <a:latin typeface="Arial" panose="020B0604020202020204" pitchFamily="34" charset="0"/>
                <a:ea typeface="宋体" panose="02010600030101010101" pitchFamily="2" charset="-122"/>
              </a:rPr>
              <a:t>D</a:t>
            </a:r>
            <a:r>
              <a:rPr lang="zh-CN" altLang="en-US" sz="2000" b="1" dirty="0">
                <a:solidFill>
                  <a:srgbClr val="0070C0"/>
                </a:solidFill>
                <a:latin typeface="Arial" panose="020B0604020202020204" pitchFamily="34" charset="0"/>
                <a:ea typeface="宋体" panose="02010600030101010101" pitchFamily="2" charset="-122"/>
                <a:sym typeface="+mn-ea"/>
              </a:rPr>
              <a:t>（难度0.63，区分度0.51）</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3736257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2152992" y="1668047"/>
          <a:ext cx="8003540" cy="4088130"/>
        </p:xfrm>
        <a:graphic>
          <a:graphicData uri="http://schemas.openxmlformats.org/drawingml/2006/table">
            <a:tbl>
              <a:tblPr firstRow="1" bandRow="1">
                <a:tableStyleId>{5C22544A-7EE6-4342-B048-85BDC9FD1C3A}</a:tableStyleId>
              </a:tblPr>
              <a:tblGrid>
                <a:gridCol w="605790">
                  <a:extLst>
                    <a:ext uri="{9D8B030D-6E8A-4147-A177-3AD203B41FA5}">
                      <a16:colId xmlns:a16="http://schemas.microsoft.com/office/drawing/2014/main" val="20000"/>
                    </a:ext>
                  </a:extLst>
                </a:gridCol>
                <a:gridCol w="1546225">
                  <a:extLst>
                    <a:ext uri="{9D8B030D-6E8A-4147-A177-3AD203B41FA5}">
                      <a16:colId xmlns:a16="http://schemas.microsoft.com/office/drawing/2014/main" val="20001"/>
                    </a:ext>
                  </a:extLst>
                </a:gridCol>
                <a:gridCol w="1765300">
                  <a:extLst>
                    <a:ext uri="{9D8B030D-6E8A-4147-A177-3AD203B41FA5}">
                      <a16:colId xmlns:a16="http://schemas.microsoft.com/office/drawing/2014/main" val="20002"/>
                    </a:ext>
                  </a:extLst>
                </a:gridCol>
                <a:gridCol w="2216150">
                  <a:extLst>
                    <a:ext uri="{9D8B030D-6E8A-4147-A177-3AD203B41FA5}">
                      <a16:colId xmlns:a16="http://schemas.microsoft.com/office/drawing/2014/main" val="20003"/>
                    </a:ext>
                  </a:extLst>
                </a:gridCol>
                <a:gridCol w="1870075">
                  <a:extLst>
                    <a:ext uri="{9D8B030D-6E8A-4147-A177-3AD203B41FA5}">
                      <a16:colId xmlns:a16="http://schemas.microsoft.com/office/drawing/2014/main" val="20004"/>
                    </a:ext>
                  </a:extLst>
                </a:gridCol>
              </a:tblGrid>
              <a:tr h="365760">
                <a:tc>
                  <a:txBody>
                    <a:bodyPr/>
                    <a:lstStyle/>
                    <a:p>
                      <a:pPr algn="ctr">
                        <a:buNone/>
                      </a:pPr>
                      <a:endParaRPr lang="zh-CN" altLang="en-US" sz="1845" dirty="0"/>
                    </a:p>
                  </a:txBody>
                  <a:tcPr marL="84406" marR="84406" marT="42203" marB="42203"/>
                </a:tc>
                <a:tc>
                  <a:txBody>
                    <a:bodyPr/>
                    <a:lstStyle/>
                    <a:p>
                      <a:pPr algn="ctr">
                        <a:buNone/>
                      </a:pPr>
                      <a:r>
                        <a:rPr lang="en-US" altLang="zh-CN" sz="1845" dirty="0" smtClean="0"/>
                        <a:t>2018</a:t>
                      </a:r>
                      <a:r>
                        <a:rPr lang="zh-CN" altLang="en-US" sz="1845" dirty="0" smtClean="0"/>
                        <a:t>年</a:t>
                      </a:r>
                      <a:endParaRPr lang="en-US" altLang="zh-CN" sz="1845" dirty="0"/>
                    </a:p>
                  </a:txBody>
                  <a:tcPr marL="84406" marR="84406" marT="42203" marB="42203"/>
                </a:tc>
                <a:tc>
                  <a:txBody>
                    <a:bodyPr/>
                    <a:lstStyle/>
                    <a:p>
                      <a:pPr algn="ctr">
                        <a:buNone/>
                      </a:pPr>
                      <a:r>
                        <a:rPr lang="en-US" altLang="zh-CN" sz="1845" dirty="0" smtClean="0"/>
                        <a:t>2017</a:t>
                      </a:r>
                      <a:r>
                        <a:rPr lang="zh-CN" altLang="en-US" sz="1845" dirty="0" smtClean="0"/>
                        <a:t>年</a:t>
                      </a:r>
                      <a:endParaRPr lang="en-US" altLang="zh-CN" sz="1845" dirty="0"/>
                    </a:p>
                  </a:txBody>
                  <a:tcPr marL="84406" marR="84406" marT="42203" marB="42203"/>
                </a:tc>
                <a:tc>
                  <a:txBody>
                    <a:bodyPr/>
                    <a:lstStyle/>
                    <a:p>
                      <a:pPr algn="ctr">
                        <a:buNone/>
                      </a:pPr>
                      <a:r>
                        <a:rPr lang="en-US" altLang="zh-CN" sz="1845" dirty="0" smtClean="0"/>
                        <a:t>2016</a:t>
                      </a:r>
                      <a:r>
                        <a:rPr lang="zh-CN" altLang="en-US" sz="1845" dirty="0" smtClean="0"/>
                        <a:t>年</a:t>
                      </a:r>
                      <a:endParaRPr lang="en-US" altLang="zh-CN" sz="1845" dirty="0"/>
                    </a:p>
                  </a:txBody>
                  <a:tcPr marL="84406" marR="84406" marT="42203" marB="42203"/>
                </a:tc>
                <a:tc>
                  <a:txBody>
                    <a:bodyPr/>
                    <a:lstStyle/>
                    <a:p>
                      <a:pPr algn="ctr">
                        <a:buNone/>
                      </a:pPr>
                      <a:r>
                        <a:rPr lang="en-US" altLang="zh-CN" sz="1845" dirty="0" smtClean="0"/>
                        <a:t>2015</a:t>
                      </a:r>
                      <a:r>
                        <a:rPr lang="zh-CN" altLang="en-US" sz="1845" dirty="0" smtClean="0"/>
                        <a:t>年</a:t>
                      </a:r>
                      <a:endParaRPr lang="en-US" altLang="zh-CN" sz="1845" dirty="0"/>
                    </a:p>
                  </a:txBody>
                  <a:tcPr marL="84406" marR="84406" marT="42203" marB="42203"/>
                </a:tc>
                <a:extLst>
                  <a:ext uri="{0D108BD9-81ED-4DB2-BD59-A6C34878D82A}">
                    <a16:rowId xmlns:a16="http://schemas.microsoft.com/office/drawing/2014/main" val="10000"/>
                  </a:ext>
                </a:extLst>
              </a:tr>
              <a:tr h="1350645">
                <a:tc>
                  <a:txBody>
                    <a:bodyPr/>
                    <a:lstStyle/>
                    <a:p>
                      <a:pPr algn="ctr">
                        <a:buNone/>
                      </a:pPr>
                      <a:endParaRPr lang="en-US" altLang="zh-CN" sz="1845" b="1">
                        <a:solidFill>
                          <a:srgbClr val="FF0000"/>
                        </a:solidFill>
                      </a:endParaRPr>
                    </a:p>
                    <a:p>
                      <a:pPr algn="ctr">
                        <a:buNone/>
                      </a:pPr>
                      <a:endParaRPr lang="en-US" altLang="zh-CN" sz="1845" b="1">
                        <a:solidFill>
                          <a:srgbClr val="FF0000"/>
                        </a:solidFill>
                      </a:endParaRPr>
                    </a:p>
                    <a:p>
                      <a:pPr algn="ctr">
                        <a:buNone/>
                      </a:pPr>
                      <a:r>
                        <a:rPr lang="en-US" altLang="zh-CN" sz="1845" b="1">
                          <a:solidFill>
                            <a:srgbClr val="FF0000"/>
                          </a:solidFill>
                        </a:rPr>
                        <a:t>I</a:t>
                      </a:r>
                      <a:r>
                        <a:rPr lang="zh-CN" altLang="en-US" sz="1845" b="1">
                          <a:solidFill>
                            <a:srgbClr val="FF0000"/>
                          </a:solidFill>
                        </a:rPr>
                        <a:t>卷</a:t>
                      </a:r>
                    </a:p>
                  </a:txBody>
                  <a:tcPr marL="84406" marR="84406" marT="42203" marB="42203"/>
                </a:tc>
                <a:tc>
                  <a:txBody>
                    <a:bodyPr/>
                    <a:lstStyle/>
                    <a:p>
                      <a:pPr>
                        <a:buNone/>
                      </a:pPr>
                      <a:r>
                        <a:rPr lang="en-US" altLang="zh-CN" sz="1660" b="1" dirty="0"/>
                        <a:t>28.</a:t>
                      </a:r>
                      <a:r>
                        <a:rPr lang="zh-CN" altLang="en-US" sz="1660" b="1" dirty="0"/>
                        <a:t>甲午战争中清政府近代外交水平</a:t>
                      </a:r>
                    </a:p>
                  </a:txBody>
                  <a:tcPr marL="84406" marR="84406" marT="42203" marB="42203"/>
                </a:tc>
                <a:tc>
                  <a:txBody>
                    <a:bodyPr/>
                    <a:lstStyle/>
                    <a:p>
                      <a:pPr>
                        <a:buNone/>
                      </a:pPr>
                      <a:r>
                        <a:rPr lang="en-US" altLang="zh-CN" sz="1660" b="1" dirty="0" smtClean="0"/>
                        <a:t>28.</a:t>
                      </a:r>
                      <a:r>
                        <a:rPr lang="zh-CN" altLang="en-US" sz="1660" b="1" dirty="0" smtClean="0"/>
                        <a:t>开平煤矿出口减税</a:t>
                      </a:r>
                      <a:endParaRPr lang="en-US" altLang="zh-CN" sz="1660" b="1" dirty="0" smtClean="0"/>
                    </a:p>
                    <a:p>
                      <a:pPr>
                        <a:buNone/>
                      </a:pPr>
                      <a:r>
                        <a:rPr lang="en-US" altLang="zh-CN" sz="1660" b="1" kern="1200" dirty="0" smtClean="0">
                          <a:solidFill>
                            <a:schemeClr val="dk1"/>
                          </a:solidFill>
                          <a:latin typeface="+mn-lt"/>
                          <a:ea typeface="+mn-ea"/>
                          <a:cs typeface="+mn-cs"/>
                        </a:rPr>
                        <a:t>29.</a:t>
                      </a:r>
                      <a:r>
                        <a:rPr lang="zh-CN" altLang="zh-CN" sz="1660" b="1" kern="1200" dirty="0" smtClean="0">
                          <a:solidFill>
                            <a:schemeClr val="dk1"/>
                          </a:solidFill>
                          <a:latin typeface="+mn-lt"/>
                          <a:ea typeface="+mn-ea"/>
                          <a:cs typeface="+mn-cs"/>
                        </a:rPr>
                        <a:t>留日学生区域分布不平衡的</a:t>
                      </a:r>
                      <a:r>
                        <a:rPr lang="zh-CN" altLang="en-US" sz="1660" b="1" kern="1200" dirty="0" smtClean="0">
                          <a:solidFill>
                            <a:schemeClr val="dk1"/>
                          </a:solidFill>
                          <a:latin typeface="+mn-lt"/>
                          <a:ea typeface="+mn-ea"/>
                          <a:cs typeface="+mn-cs"/>
                        </a:rPr>
                        <a:t>原因</a:t>
                      </a:r>
                      <a:endParaRPr lang="zh-CN" altLang="en-US" sz="1660" b="1" kern="1200" dirty="0">
                        <a:solidFill>
                          <a:schemeClr val="dk1"/>
                        </a:solidFill>
                        <a:latin typeface="+mn-lt"/>
                        <a:ea typeface="+mn-ea"/>
                        <a:cs typeface="+mn-cs"/>
                      </a:endParaRPr>
                    </a:p>
                  </a:txBody>
                  <a:tcPr marL="84406" marR="84406" marT="42203" marB="42203"/>
                </a:tc>
                <a:tc>
                  <a:txBody>
                    <a:bodyPr/>
                    <a:lstStyle/>
                    <a:p>
                      <a:pPr>
                        <a:buNone/>
                      </a:pPr>
                      <a:r>
                        <a:rPr lang="en-US" altLang="zh-CN" sz="1660" b="1" dirty="0" smtClean="0"/>
                        <a:t>28.</a:t>
                      </a:r>
                      <a:r>
                        <a:rPr lang="zh-CN" altLang="en-US" sz="1660" b="1" dirty="0" smtClean="0"/>
                        <a:t>中国市场上洋货日益增多</a:t>
                      </a:r>
                      <a:endParaRPr lang="en-US" altLang="zh-CN" sz="1660" b="1" dirty="0" smtClean="0"/>
                    </a:p>
                    <a:p>
                      <a:pPr>
                        <a:buNone/>
                      </a:pPr>
                      <a:r>
                        <a:rPr lang="en-US" altLang="zh-CN" sz="1660" b="1" dirty="0" smtClean="0"/>
                        <a:t>29.</a:t>
                      </a:r>
                      <a:r>
                        <a:rPr lang="zh-CN" altLang="en-US" sz="1660" b="1" dirty="0" smtClean="0"/>
                        <a:t>甲午战争中中国的军备优势</a:t>
                      </a:r>
                      <a:endParaRPr lang="zh-CN" altLang="en-US" sz="1660" b="1" dirty="0"/>
                    </a:p>
                  </a:txBody>
                  <a:tcPr marL="84406" marR="84406" marT="42203" marB="42203"/>
                </a:tc>
                <a:tc>
                  <a:txBody>
                    <a:bodyPr/>
                    <a:lstStyle/>
                    <a:p>
                      <a:pPr>
                        <a:buNone/>
                      </a:pPr>
                      <a:r>
                        <a:rPr lang="en-US" altLang="zh-CN" sz="1660" b="1" dirty="0" smtClean="0"/>
                        <a:t>28.</a:t>
                      </a:r>
                      <a:r>
                        <a:rPr lang="zh-CN" altLang="en-US" sz="1660" b="1" dirty="0" smtClean="0"/>
                        <a:t>英国棉布在中国滞销</a:t>
                      </a:r>
                      <a:endParaRPr lang="zh-CN" altLang="en-US" sz="1660" b="1" dirty="0"/>
                    </a:p>
                  </a:txBody>
                  <a:tcPr marL="84406" marR="84406" marT="42203" marB="42203"/>
                </a:tc>
                <a:extLst>
                  <a:ext uri="{0D108BD9-81ED-4DB2-BD59-A6C34878D82A}">
                    <a16:rowId xmlns:a16="http://schemas.microsoft.com/office/drawing/2014/main" val="10001"/>
                  </a:ext>
                </a:extLst>
              </a:tr>
              <a:tr h="1185545">
                <a:tc>
                  <a:txBody>
                    <a:bodyPr/>
                    <a:lstStyle/>
                    <a:p>
                      <a:pPr algn="ctr">
                        <a:buNone/>
                      </a:pPr>
                      <a:endParaRPr lang="en-US" altLang="zh-CN" sz="1845" b="1">
                        <a:solidFill>
                          <a:srgbClr val="FF0000"/>
                        </a:solidFill>
                      </a:endParaRPr>
                    </a:p>
                    <a:p>
                      <a:pPr algn="ctr">
                        <a:buNone/>
                      </a:pPr>
                      <a:r>
                        <a:rPr lang="en-US" altLang="zh-CN" sz="1845" b="1">
                          <a:solidFill>
                            <a:srgbClr val="FF0000"/>
                          </a:solidFill>
                        </a:rPr>
                        <a:t>II</a:t>
                      </a:r>
                      <a:r>
                        <a:rPr lang="zh-CN" altLang="en-US" sz="1845" b="1">
                          <a:solidFill>
                            <a:srgbClr val="FF0000"/>
                          </a:solidFill>
                        </a:rPr>
                        <a:t>卷</a:t>
                      </a:r>
                    </a:p>
                  </a:txBody>
                  <a:tcPr marL="84406" marR="84406" marT="42203" marB="42203"/>
                </a:tc>
                <a:tc>
                  <a:txBody>
                    <a:bodyPr/>
                    <a:lstStyle/>
                    <a:p>
                      <a:pPr>
                        <a:buNone/>
                      </a:pPr>
                      <a:r>
                        <a:rPr lang="en-US" altLang="zh-CN" sz="1660" b="1" dirty="0"/>
                        <a:t>28.</a:t>
                      </a:r>
                      <a:r>
                        <a:rPr lang="zh-CN" altLang="en-US" sz="1660" b="1" dirty="0"/>
                        <a:t>朝贡体系和中国外交近代化观念的形成</a:t>
                      </a:r>
                    </a:p>
                  </a:txBody>
                  <a:tcPr marL="84406" marR="84406" marT="42203" marB="42203"/>
                </a:tc>
                <a:tc>
                  <a:txBody>
                    <a:bodyPr/>
                    <a:lstStyle/>
                    <a:p>
                      <a:pPr>
                        <a:buNone/>
                      </a:pPr>
                      <a:r>
                        <a:rPr lang="en-US" altLang="zh-CN" sz="1660" b="1" dirty="0" smtClean="0"/>
                        <a:t>28.</a:t>
                      </a:r>
                      <a:r>
                        <a:rPr lang="zh-CN" altLang="en-US" sz="1660" b="1" dirty="0" smtClean="0"/>
                        <a:t>福州船政局造船费用的变化</a:t>
                      </a:r>
                      <a:endParaRPr lang="zh-CN" altLang="en-US" sz="1660" b="1" dirty="0"/>
                    </a:p>
                  </a:txBody>
                  <a:tcPr marL="84406" marR="84406" marT="42203" marB="42203"/>
                </a:tc>
                <a:tc>
                  <a:txBody>
                    <a:bodyPr/>
                    <a:lstStyle/>
                    <a:p>
                      <a:pPr>
                        <a:buNone/>
                      </a:pPr>
                      <a:r>
                        <a:rPr lang="en-US" altLang="zh-CN" sz="1660" b="1" dirty="0" smtClean="0"/>
                        <a:t>28.</a:t>
                      </a:r>
                      <a:r>
                        <a:rPr lang="zh-CN" altLang="en-US" sz="1660" b="1" dirty="0" smtClean="0"/>
                        <a:t>中国市场上洋货日益增多（同</a:t>
                      </a:r>
                      <a:r>
                        <a:rPr lang="en-US" altLang="zh-CN" sz="1660" b="1" dirty="0" smtClean="0"/>
                        <a:t>I</a:t>
                      </a:r>
                      <a:r>
                        <a:rPr lang="zh-CN" altLang="en-US" sz="1660" b="1" dirty="0" smtClean="0"/>
                        <a:t>卷）</a:t>
                      </a:r>
                      <a:endParaRPr lang="en-US" altLang="zh-CN" sz="1660" b="1" dirty="0" smtClean="0"/>
                    </a:p>
                  </a:txBody>
                  <a:tcPr marL="84406" marR="84406" marT="42203" marB="42203"/>
                </a:tc>
                <a:tc>
                  <a:txBody>
                    <a:bodyPr/>
                    <a:lstStyle/>
                    <a:p>
                      <a:pPr>
                        <a:buNone/>
                      </a:pPr>
                      <a:r>
                        <a:rPr lang="en-US" altLang="zh-CN" sz="1660" b="1" dirty="0" smtClean="0"/>
                        <a:t>28.</a:t>
                      </a:r>
                      <a:r>
                        <a:rPr lang="zh-CN" altLang="en-US" sz="1660" b="1" dirty="0" smtClean="0"/>
                        <a:t>洋务运动与传统观念的冲突</a:t>
                      </a:r>
                      <a:endParaRPr lang="en-US" altLang="zh-CN" sz="1660" b="1" dirty="0" smtClean="0"/>
                    </a:p>
                    <a:p>
                      <a:pPr marL="0" algn="l" defTabSz="914400" rtl="0" eaLnBrk="1" latinLnBrk="0" hangingPunct="1">
                        <a:buNone/>
                      </a:pPr>
                      <a:r>
                        <a:rPr lang="en-US" altLang="zh-CN" sz="1660" b="1" kern="1200" dirty="0" smtClean="0">
                          <a:solidFill>
                            <a:schemeClr val="dk1"/>
                          </a:solidFill>
                          <a:latin typeface="+mn-lt"/>
                          <a:ea typeface="+mn-ea"/>
                          <a:cs typeface="+mn-cs"/>
                        </a:rPr>
                        <a:t>29.</a:t>
                      </a:r>
                      <a:r>
                        <a:rPr lang="zh-CN" altLang="zh-CN" sz="1660" b="1" kern="1200" dirty="0" smtClean="0">
                          <a:solidFill>
                            <a:schemeClr val="dk1"/>
                          </a:solidFill>
                          <a:latin typeface="+mn-lt"/>
                          <a:ea typeface="+mn-ea"/>
                          <a:cs typeface="+mn-cs"/>
                        </a:rPr>
                        <a:t> 《新学伪经考》</a:t>
                      </a:r>
                      <a:r>
                        <a:rPr lang="zh-CN" altLang="en-US" sz="1660" b="1" kern="1200" dirty="0" smtClean="0">
                          <a:solidFill>
                            <a:schemeClr val="dk1"/>
                          </a:solidFill>
                          <a:latin typeface="+mn-lt"/>
                          <a:ea typeface="+mn-ea"/>
                          <a:cs typeface="+mn-cs"/>
                        </a:rPr>
                        <a:t>倡导变法维新</a:t>
                      </a:r>
                      <a:endParaRPr lang="en-US" altLang="zh-CN" sz="1660" b="1" kern="1200" dirty="0">
                        <a:solidFill>
                          <a:schemeClr val="dk1"/>
                        </a:solidFill>
                        <a:latin typeface="+mn-lt"/>
                        <a:ea typeface="+mn-ea"/>
                        <a:cs typeface="+mn-cs"/>
                      </a:endParaRPr>
                    </a:p>
                  </a:txBody>
                  <a:tcPr marL="84406" marR="84406" marT="42203" marB="42203"/>
                </a:tc>
                <a:extLst>
                  <a:ext uri="{0D108BD9-81ED-4DB2-BD59-A6C34878D82A}">
                    <a16:rowId xmlns:a16="http://schemas.microsoft.com/office/drawing/2014/main" val="10002"/>
                  </a:ext>
                </a:extLst>
              </a:tr>
              <a:tr h="1186180">
                <a:tc>
                  <a:txBody>
                    <a:bodyPr/>
                    <a:lstStyle/>
                    <a:p>
                      <a:pPr algn="ctr">
                        <a:buNone/>
                      </a:pPr>
                      <a:endParaRPr lang="en-US" altLang="zh-CN" sz="1845" b="1">
                        <a:solidFill>
                          <a:srgbClr val="FF0000"/>
                        </a:solidFill>
                      </a:endParaRPr>
                    </a:p>
                    <a:p>
                      <a:pPr algn="ctr">
                        <a:buNone/>
                      </a:pPr>
                      <a:r>
                        <a:rPr lang="en-US" altLang="zh-CN" sz="1845" b="1">
                          <a:solidFill>
                            <a:srgbClr val="FF0000"/>
                          </a:solidFill>
                        </a:rPr>
                        <a:t>III</a:t>
                      </a:r>
                      <a:r>
                        <a:rPr lang="zh-CN" altLang="en-US" sz="1845" b="1">
                          <a:solidFill>
                            <a:srgbClr val="FF0000"/>
                          </a:solidFill>
                        </a:rPr>
                        <a:t>卷</a:t>
                      </a:r>
                    </a:p>
                  </a:txBody>
                  <a:tcPr marL="84406" marR="84406" marT="42203" marB="42203"/>
                </a:tc>
                <a:tc>
                  <a:txBody>
                    <a:bodyPr/>
                    <a:lstStyle/>
                    <a:p>
                      <a:pPr>
                        <a:buNone/>
                      </a:pPr>
                      <a:r>
                        <a:rPr lang="en-US" altLang="zh-CN" sz="1660" b="1"/>
                        <a:t>28.</a:t>
                      </a:r>
                      <a:r>
                        <a:rPr lang="zh-CN" altLang="en-US" sz="1660" b="1"/>
                        <a:t>严复</a:t>
                      </a:r>
                      <a:r>
                        <a:rPr lang="en-US" altLang="zh-CN" sz="1660" b="1"/>
                        <a:t>的资产阶级维新思想</a:t>
                      </a:r>
                    </a:p>
                  </a:txBody>
                  <a:tcPr marL="84406" marR="84406" marT="42203" marB="42203"/>
                </a:tc>
                <a:tc>
                  <a:txBody>
                    <a:bodyPr/>
                    <a:lstStyle/>
                    <a:p>
                      <a:pPr>
                        <a:buNone/>
                      </a:pPr>
                      <a:r>
                        <a:rPr lang="en-US" altLang="zh-CN" sz="1660" b="1" dirty="0" smtClean="0"/>
                        <a:t>28.</a:t>
                      </a:r>
                      <a:r>
                        <a:rPr lang="zh-CN" altLang="en-US" sz="1660" b="1" dirty="0" smtClean="0"/>
                        <a:t>清政府放宽兴办实业的限制</a:t>
                      </a:r>
                      <a:endParaRPr lang="en-US" altLang="zh-CN" sz="1660" b="1" dirty="0"/>
                    </a:p>
                  </a:txBody>
                  <a:tcPr marL="84406" marR="84406" marT="42203" marB="42203"/>
                </a:tc>
                <a:tc>
                  <a:txBody>
                    <a:bodyPr/>
                    <a:lstStyle/>
                    <a:p>
                      <a:pPr marL="0" algn="l" defTabSz="914400" rtl="0" eaLnBrk="1" latinLnBrk="0" hangingPunct="1">
                        <a:buNone/>
                      </a:pPr>
                      <a:r>
                        <a:rPr lang="en-US" altLang="zh-CN" sz="1660" b="1" kern="1200" dirty="0" smtClean="0">
                          <a:solidFill>
                            <a:schemeClr val="dk1"/>
                          </a:solidFill>
                          <a:latin typeface="+mn-lt"/>
                          <a:ea typeface="+mn-ea"/>
                          <a:cs typeface="+mn-cs"/>
                        </a:rPr>
                        <a:t>28.</a:t>
                      </a:r>
                      <a:r>
                        <a:rPr lang="zh-CN" altLang="en-US" sz="1660" b="1" kern="1200" dirty="0" smtClean="0">
                          <a:solidFill>
                            <a:schemeClr val="dk1"/>
                          </a:solidFill>
                          <a:latin typeface="+mn-lt"/>
                          <a:ea typeface="+mn-ea"/>
                          <a:cs typeface="+mn-cs"/>
                        </a:rPr>
                        <a:t>甲午战后“诗界革命”救亡图存</a:t>
                      </a:r>
                      <a:endParaRPr lang="en-US" altLang="zh-CN" sz="1660" b="1" kern="1200" dirty="0" smtClean="0">
                        <a:solidFill>
                          <a:schemeClr val="dk1"/>
                        </a:solidFill>
                        <a:latin typeface="+mn-lt"/>
                        <a:ea typeface="+mn-ea"/>
                        <a:cs typeface="+mn-cs"/>
                      </a:endParaRPr>
                    </a:p>
                    <a:p>
                      <a:pPr marL="0" algn="l" defTabSz="914400" rtl="0" eaLnBrk="1" latinLnBrk="0" hangingPunct="1">
                        <a:buNone/>
                      </a:pPr>
                      <a:r>
                        <a:rPr lang="en-US" altLang="zh-CN" sz="1660" b="1" kern="1200" dirty="0" smtClean="0">
                          <a:solidFill>
                            <a:schemeClr val="dk1"/>
                          </a:solidFill>
                          <a:latin typeface="+mn-lt"/>
                          <a:ea typeface="+mn-ea"/>
                          <a:cs typeface="+mn-cs"/>
                        </a:rPr>
                        <a:t>29.</a:t>
                      </a:r>
                      <a:r>
                        <a:rPr lang="zh-CN" altLang="zh-CN" sz="1660" b="1" kern="1200" dirty="0" smtClean="0">
                          <a:solidFill>
                            <a:schemeClr val="dk1"/>
                          </a:solidFill>
                          <a:latin typeface="+mn-lt"/>
                          <a:ea typeface="+mn-ea"/>
                          <a:cs typeface="+mn-cs"/>
                        </a:rPr>
                        <a:t> 《奏定学堂章程》</a:t>
                      </a:r>
                      <a:r>
                        <a:rPr lang="zh-CN" altLang="en-US" sz="1660" b="1" kern="1200" dirty="0" smtClean="0">
                          <a:solidFill>
                            <a:schemeClr val="dk1"/>
                          </a:solidFill>
                          <a:latin typeface="+mn-lt"/>
                          <a:ea typeface="+mn-ea"/>
                          <a:cs typeface="+mn-cs"/>
                        </a:rPr>
                        <a:t>维护传统意识形态</a:t>
                      </a:r>
                      <a:endParaRPr lang="zh-CN" altLang="en-US" sz="1660" b="1" kern="1200" dirty="0">
                        <a:solidFill>
                          <a:schemeClr val="dk1"/>
                        </a:solidFill>
                        <a:latin typeface="+mn-lt"/>
                        <a:ea typeface="+mn-ea"/>
                        <a:cs typeface="+mn-cs"/>
                      </a:endParaRPr>
                    </a:p>
                  </a:txBody>
                  <a:tcPr marL="84406" marR="84406" marT="42203" marB="42203"/>
                </a:tc>
                <a:tc>
                  <a:txBody>
                    <a:bodyPr/>
                    <a:lstStyle/>
                    <a:p>
                      <a:pPr>
                        <a:buNone/>
                      </a:pPr>
                      <a:endParaRPr lang="en-US" altLang="zh-CN" sz="1660" b="1" dirty="0"/>
                    </a:p>
                  </a:txBody>
                  <a:tcPr marL="84406" marR="84406" marT="42203" marB="42203"/>
                </a:tc>
                <a:extLst>
                  <a:ext uri="{0D108BD9-81ED-4DB2-BD59-A6C34878D82A}">
                    <a16:rowId xmlns:a16="http://schemas.microsoft.com/office/drawing/2014/main" val="10003"/>
                  </a:ext>
                </a:extLst>
              </a:tr>
            </a:tbl>
          </a:graphicData>
        </a:graphic>
      </p:graphicFrame>
      <p:sp>
        <p:nvSpPr>
          <p:cNvPr id="6" name="矩形 5"/>
          <p:cNvSpPr/>
          <p:nvPr/>
        </p:nvSpPr>
        <p:spPr>
          <a:xfrm>
            <a:off x="3974344" y="926123"/>
            <a:ext cx="4067175" cy="546100"/>
          </a:xfrm>
          <a:prstGeom prst="rect">
            <a:avLst/>
          </a:prstGeom>
          <a:noFill/>
          <a:ln>
            <a:noFill/>
          </a:ln>
        </p:spPr>
        <p:txBody>
          <a:bodyPr wrap="none" rtlCol="0" anchor="t">
            <a:spAutoFit/>
            <a:scene3d>
              <a:camera prst="orthographicFront"/>
              <a:lightRig rig="threePt" dir="t"/>
            </a:scene3d>
          </a:bodyPr>
          <a:lstStyle/>
          <a:p>
            <a:pPr algn="ctr"/>
            <a:r>
              <a:rPr lang="zh-CN" altLang="en-US" sz="2955" b="1">
                <a:solidFill>
                  <a:srgbClr val="FF0000"/>
                </a:solidFill>
                <a:effectLst>
                  <a:outerShdw blurRad="38100" dist="19050" dir="2700000" algn="tl" rotWithShape="0">
                    <a:schemeClr val="dk1">
                      <a:alpha val="40000"/>
                    </a:schemeClr>
                  </a:outerShdw>
                </a:effectLst>
              </a:rPr>
              <a:t>晚清</a:t>
            </a:r>
            <a:r>
              <a:rPr lang="en-US" altLang="zh-CN" sz="2955" b="1">
                <a:solidFill>
                  <a:srgbClr val="FF0000"/>
                </a:solidFill>
                <a:effectLst>
                  <a:outerShdw blurRad="38100" dist="19050" dir="2700000" algn="tl" rotWithShape="0">
                    <a:schemeClr val="dk1">
                      <a:alpha val="40000"/>
                    </a:schemeClr>
                  </a:outerShdw>
                </a:effectLst>
              </a:rPr>
              <a:t>-</a:t>
            </a:r>
            <a:r>
              <a:rPr lang="zh-CN" altLang="en-US" sz="2955" b="1">
                <a:solidFill>
                  <a:srgbClr val="FF0000"/>
                </a:solidFill>
                <a:effectLst>
                  <a:outerShdw blurRad="38100" dist="19050" dir="2700000" algn="tl" rotWithShape="0">
                    <a:schemeClr val="dk1">
                      <a:alpha val="40000"/>
                    </a:schemeClr>
                  </a:outerShdw>
                </a:effectLst>
              </a:rPr>
              <a:t>四年高考命题回顾</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1309011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p:nvPr/>
        </p:nvSpPr>
        <p:spPr>
          <a:xfrm>
            <a:off x="2324686" y="901506"/>
            <a:ext cx="7400778" cy="4892675"/>
          </a:xfrm>
          <a:prstGeom prst="rect">
            <a:avLst/>
          </a:prstGeom>
          <a:noFill/>
          <a:ln w="9525">
            <a:noFill/>
          </a:ln>
        </p:spPr>
        <p:txBody>
          <a:bodyPr wrap="square" anchor="t">
            <a:spAutoFit/>
          </a:bodyPr>
          <a:lstStyle/>
          <a:p>
            <a:r>
              <a:rPr lang="en-US" altLang="zh-CN" sz="2215" b="1" dirty="0">
                <a:latin typeface="Arial" panose="020B0604020202020204" pitchFamily="34" charset="0"/>
                <a:ea typeface="宋体" panose="02010600030101010101" pitchFamily="2" charset="-122"/>
              </a:rPr>
              <a:t>       </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晚清史是高考命题的核心内容之一</a:t>
            </a:r>
            <a:r>
              <a:rPr lang="zh-CN" altLang="en-US" sz="2400" b="1" dirty="0">
                <a:latin typeface="楷体" panose="02010609060101010101" pitchFamily="49" charset="-122"/>
                <a:ea typeface="楷体" panose="02010609060101010101" pitchFamily="49" charset="-122"/>
                <a:cs typeface="楷体" panose="02010609060101010101" pitchFamily="49" charset="-122"/>
              </a:rPr>
              <a:t>，分析上表可知，鸦片战争后中国自然经济的变化（瓦解和抵制）、中国外交近代化的历程（宗藩体系到条约体系）、洋务运动（贡献和局限，变与不变之间艰难前行）、甲午战争（近代化的国际性局部战争）、维新思想、传统与现代的矛盾斗争、通商口岸问题（危害和贡献）等，都是高考命题的重要内容。</a:t>
            </a:r>
          </a:p>
          <a:p>
            <a:r>
              <a:rPr lang="zh-CN" altLang="en-US" sz="2400" b="1" dirty="0">
                <a:latin typeface="楷体" panose="02010609060101010101" pitchFamily="49" charset="-122"/>
                <a:ea typeface="楷体" panose="02010609060101010101" pitchFamily="49" charset="-122"/>
                <a:cs typeface="楷体" panose="02010609060101010101" pitchFamily="49" charset="-122"/>
              </a:rPr>
              <a:t>     </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en-US"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2019</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年复习备考时，</a:t>
            </a:r>
            <a:r>
              <a:rPr lang="zh-CN" altLang="en-US" sz="2400" b="1" dirty="0">
                <a:latin typeface="楷体" panose="02010609060101010101" pitchFamily="49" charset="-122"/>
                <a:ea typeface="楷体" panose="02010609060101010101" pitchFamily="49" charset="-122"/>
                <a:cs typeface="楷体" panose="02010609060101010101" pitchFamily="49" charset="-122"/>
              </a:rPr>
              <a:t>要特别关注近代列强对华侵略对中国社会产生的双重作用和对政治、经济、外交、军事、经济、思想观念、教育和社会生活等产生的全方位的影响，以及晚清时期中国现代化的艰难探索和成就。要特别注意对甲午战争、洋务运动和清末新政的理性认识和评价。</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3525009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1"/>
          <p:cNvSpPr txBox="1"/>
          <p:nvPr/>
        </p:nvSpPr>
        <p:spPr>
          <a:xfrm>
            <a:off x="2046263" y="1538361"/>
            <a:ext cx="8291146" cy="3507740"/>
          </a:xfrm>
          <a:prstGeom prst="rect">
            <a:avLst/>
          </a:prstGeom>
          <a:noFill/>
          <a:ln w="9525">
            <a:noFill/>
          </a:ln>
        </p:spPr>
        <p:txBody>
          <a:bodyPr>
            <a:spAutoFit/>
          </a:bodyPr>
          <a:lstStyle/>
          <a:p>
            <a:pPr algn="l"/>
            <a:r>
              <a:rPr lang="zh-CN" altLang="en-US" sz="1845" b="1" noProof="1">
                <a:solidFill>
                  <a:srgbClr val="0070C0"/>
                </a:solidFill>
                <a:latin typeface="Arial" panose="020B0604020202020204" pitchFamily="34" charset="0"/>
                <a:ea typeface="宋体" panose="02010600030101010101" pitchFamily="2" charset="-122"/>
              </a:rPr>
              <a:t>（2018全国卷Ⅰ，29）</a:t>
            </a:r>
            <a:r>
              <a:rPr lang="zh-CN" altLang="en-US" sz="1845" b="1" noProof="1">
                <a:latin typeface="Arial" panose="020B0604020202020204" pitchFamily="34" charset="0"/>
                <a:ea typeface="宋体" panose="02010600030101010101" pitchFamily="2" charset="-122"/>
              </a:rPr>
              <a:t>五四运动后，出现了社会主义是否适合中国国情的争论，有人反对走俄国式的道路，认为救中国只有一条路，就是“增加富力”，发展实业；还有人主张“采用劳农主义的直接行动，达到社会革命的目的”。这场争论</a:t>
            </a:r>
            <a:endParaRPr lang="zh-CN" altLang="en-US" sz="1845" b="1" noProof="1">
              <a:latin typeface="Arial" panose="020B0604020202020204" pitchFamily="34" charset="0"/>
            </a:endParaRPr>
          </a:p>
          <a:p>
            <a:r>
              <a:rPr lang="zh-CN" altLang="en-US" sz="1845" b="1" noProof="1">
                <a:latin typeface="Arial" panose="020B0604020202020204" pitchFamily="34" charset="0"/>
                <a:ea typeface="宋体" panose="02010600030101010101" pitchFamily="2" charset="-122"/>
              </a:rPr>
              <a:t>    A.确定了新民主主义革命的道路</a:t>
            </a:r>
            <a:r>
              <a:rPr lang="zh-CN" altLang="en-US" sz="1845" b="1" noProof="1">
                <a:solidFill>
                  <a:srgbClr val="0070C0"/>
                </a:solidFill>
                <a:latin typeface="Arial" panose="020B0604020202020204" pitchFamily="34" charset="0"/>
                <a:ea typeface="宋体" panose="02010600030101010101" pitchFamily="2" charset="-122"/>
              </a:rPr>
              <a:t>（36.1%)</a:t>
            </a:r>
            <a:endParaRPr lang="zh-CN" altLang="en-US" sz="1845" b="1" noProof="1">
              <a:solidFill>
                <a:srgbClr val="0070C0"/>
              </a:solidFill>
              <a:latin typeface="Arial" panose="020B0604020202020204" pitchFamily="34" charset="0"/>
            </a:endParaRPr>
          </a:p>
          <a:p>
            <a:r>
              <a:rPr lang="zh-CN" altLang="en-US" sz="1845" b="1" noProof="1">
                <a:latin typeface="Arial" panose="020B0604020202020204" pitchFamily="34" charset="0"/>
                <a:ea typeface="宋体" panose="02010600030101010101" pitchFamily="2" charset="-122"/>
              </a:rPr>
              <a:t>    B.使思想界认清了欧美的社会制度</a:t>
            </a:r>
            <a:endParaRPr lang="zh-CN" altLang="en-US" sz="1845" b="1" noProof="1">
              <a:latin typeface="Arial" panose="020B0604020202020204" pitchFamily="34" charset="0"/>
            </a:endParaRPr>
          </a:p>
          <a:p>
            <a:r>
              <a:rPr lang="zh-CN" altLang="en-US" sz="1845" b="1" noProof="1">
                <a:latin typeface="Arial" panose="020B0604020202020204" pitchFamily="34" charset="0"/>
                <a:ea typeface="宋体" panose="02010600030101010101" pitchFamily="2" charset="-122"/>
              </a:rPr>
              <a:t>    C.在思想上为中国共产党的成立准备条件</a:t>
            </a:r>
            <a:r>
              <a:rPr lang="zh-CN" altLang="en-US" sz="1845" b="1" noProof="1">
                <a:solidFill>
                  <a:srgbClr val="0070C0"/>
                </a:solidFill>
                <a:latin typeface="Arial" panose="020B0604020202020204" pitchFamily="34" charset="0"/>
                <a:ea typeface="宋体" panose="02010600030101010101" pitchFamily="2" charset="-122"/>
              </a:rPr>
              <a:t>（57.1%)</a:t>
            </a:r>
            <a:endParaRPr lang="zh-CN" altLang="en-US" sz="1845" b="1" noProof="1">
              <a:solidFill>
                <a:srgbClr val="0070C0"/>
              </a:solidFill>
              <a:latin typeface="Arial" panose="020B0604020202020204" pitchFamily="34" charset="0"/>
            </a:endParaRPr>
          </a:p>
          <a:p>
            <a:r>
              <a:rPr lang="zh-CN" altLang="en-US" sz="1845" b="1" noProof="1">
                <a:latin typeface="Arial" panose="020B0604020202020204" pitchFamily="34" charset="0"/>
                <a:ea typeface="宋体" panose="02010600030101010101" pitchFamily="2" charset="-122"/>
              </a:rPr>
              <a:t>    D.消除了知识分子在救亡图存方式上的分歧</a:t>
            </a:r>
            <a:endParaRPr lang="zh-CN" altLang="en-US" sz="1845" b="1" noProof="1">
              <a:solidFill>
                <a:srgbClr val="FF0000"/>
              </a:solidFill>
              <a:latin typeface="Arial" panose="020B0604020202020204" pitchFamily="34" charset="0"/>
            </a:endParaRPr>
          </a:p>
          <a:p>
            <a:r>
              <a:rPr lang="zh-CN" altLang="en-US" sz="1845" b="1" noProof="1">
                <a:solidFill>
                  <a:srgbClr val="FF0000"/>
                </a:solidFill>
                <a:latin typeface="Arial" panose="020B0604020202020204" pitchFamily="34" charset="0"/>
                <a:ea typeface="宋体" panose="02010600030101010101" pitchFamily="2" charset="-122"/>
              </a:rPr>
              <a:t>【评析】</a:t>
            </a:r>
            <a:r>
              <a:rPr lang="zh-CN" altLang="en-US" sz="1845" b="1" noProof="1">
                <a:solidFill>
                  <a:srgbClr val="0070C0"/>
                </a:solidFill>
                <a:latin typeface="Arial" panose="020B0604020202020204" pitchFamily="34" charset="0"/>
                <a:ea typeface="宋体" panose="02010600030101010101" pitchFamily="2" charset="-122"/>
              </a:rPr>
              <a:t>本题考查的是新民主主义革命的崛起，以中共成立的背景为切入口，考查学生获取解读历史信息的能力与历史解释的学科素养。</a:t>
            </a:r>
            <a:endParaRPr lang="zh-CN" altLang="en-US" sz="1845" b="1" noProof="1">
              <a:solidFill>
                <a:srgbClr val="0070C0"/>
              </a:solidFill>
              <a:latin typeface="Arial" panose="020B0604020202020204" pitchFamily="34" charset="0"/>
            </a:endParaRPr>
          </a:p>
          <a:p>
            <a:r>
              <a:rPr lang="zh-CN" altLang="en-US" sz="1845" b="1" noProof="1">
                <a:solidFill>
                  <a:srgbClr val="0070C0"/>
                </a:solidFill>
                <a:latin typeface="Arial" panose="020B0604020202020204" pitchFamily="34" charset="0"/>
                <a:ea typeface="宋体" panose="02010600030101010101" pitchFamily="2" charset="-122"/>
              </a:rPr>
              <a:t>       </a:t>
            </a:r>
            <a:endParaRPr lang="zh-CN" altLang="en-US" sz="1845" b="1" noProof="1">
              <a:solidFill>
                <a:srgbClr val="0070C0"/>
              </a:solidFill>
              <a:latin typeface="Arial" panose="020B0604020202020204" pitchFamily="34" charset="0"/>
            </a:endParaRPr>
          </a:p>
          <a:p>
            <a:r>
              <a:rPr lang="zh-CN" altLang="en-US" sz="1845" b="1" noProof="1">
                <a:solidFill>
                  <a:srgbClr val="FF0000"/>
                </a:solidFill>
                <a:latin typeface="Arial" panose="020B0604020202020204" pitchFamily="34" charset="0"/>
                <a:ea typeface="宋体" panose="02010600030101010101" pitchFamily="2" charset="-122"/>
              </a:rPr>
              <a:t>【答案】</a:t>
            </a:r>
            <a:r>
              <a:rPr lang="zh-CN" altLang="en-US" sz="1845" b="1" noProof="1">
                <a:solidFill>
                  <a:srgbClr val="0070C0"/>
                </a:solidFill>
                <a:latin typeface="Arial" panose="020B0604020202020204" pitchFamily="34" charset="0"/>
                <a:ea typeface="宋体" panose="02010600030101010101" pitchFamily="2" charset="-122"/>
              </a:rPr>
              <a:t>C</a:t>
            </a:r>
            <a:r>
              <a:rPr lang="zh-CN" altLang="en-US" sz="1845" b="1" dirty="0">
                <a:solidFill>
                  <a:srgbClr val="0070C0"/>
                </a:solidFill>
                <a:latin typeface="Arial" panose="020B0604020202020204" pitchFamily="34" charset="0"/>
                <a:ea typeface="宋体" panose="02010600030101010101" pitchFamily="2" charset="-122"/>
                <a:sym typeface="+mn-ea"/>
              </a:rPr>
              <a:t>（难度0.57，区分度0.51）</a:t>
            </a:r>
            <a:endParaRPr lang="zh-CN" altLang="en-US" sz="1845" b="1" noProof="1">
              <a:solidFill>
                <a:srgbClr val="0070C0"/>
              </a:solidFill>
              <a:latin typeface="Arial" panose="020B0604020202020204" pitchFamily="34" charset="0"/>
              <a:ea typeface="宋体" panose="02010600030101010101" pitchFamily="2" charset="-122"/>
              <a:sym typeface="+mn-ea"/>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3" name="文本框 2"/>
          <p:cNvSpPr txBox="1"/>
          <p:nvPr/>
        </p:nvSpPr>
        <p:spPr>
          <a:xfrm>
            <a:off x="4344036" y="973455"/>
            <a:ext cx="3222625" cy="521970"/>
          </a:xfrm>
          <a:prstGeom prst="rect">
            <a:avLst/>
          </a:prstGeom>
          <a:noFill/>
        </p:spPr>
        <p:txBody>
          <a:bodyPr wrap="none" rtlCol="0" anchor="t">
            <a:spAutoFit/>
          </a:bodyPr>
          <a:lstStyle/>
          <a:p>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6</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）北洋政府时期</a:t>
            </a:r>
            <a:endPar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extLst>
      <p:ext uri="{BB962C8B-B14F-4D97-AF65-F5344CB8AC3E}">
        <p14:creationId xmlns:p14="http://schemas.microsoft.com/office/powerpoint/2010/main" val="3552153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58528" y="919089"/>
            <a:ext cx="5570855" cy="546100"/>
          </a:xfrm>
          <a:prstGeom prst="rect">
            <a:avLst/>
          </a:prstGeom>
          <a:noFill/>
          <a:ln>
            <a:noFill/>
          </a:ln>
        </p:spPr>
        <p:txBody>
          <a:bodyPr wrap="none" rtlCol="0" anchor="t">
            <a:spAutoFit/>
            <a:scene3d>
              <a:camera prst="orthographicFront"/>
              <a:lightRig rig="threePt" dir="t"/>
            </a:scene3d>
          </a:bodyPr>
          <a:lstStyle/>
          <a:p>
            <a:pPr algn="ctr"/>
            <a:r>
              <a:rPr lang="zh-CN" altLang="en-US" sz="2955" b="1">
                <a:solidFill>
                  <a:srgbClr val="112EC1"/>
                </a:solidFill>
                <a:effectLst>
                  <a:outerShdw blurRad="38100" dist="19050" dir="2700000" algn="tl" rotWithShape="0">
                    <a:schemeClr val="dk1">
                      <a:alpha val="40000"/>
                    </a:schemeClr>
                  </a:outerShdw>
                </a:effectLst>
              </a:rPr>
              <a:t>北洋政府时期</a:t>
            </a:r>
            <a:r>
              <a:rPr lang="en-US" altLang="zh-CN" sz="2955" b="1">
                <a:solidFill>
                  <a:srgbClr val="112EC1"/>
                </a:solidFill>
                <a:effectLst>
                  <a:outerShdw blurRad="38100" dist="19050" dir="2700000" algn="tl" rotWithShape="0">
                    <a:schemeClr val="dk1">
                      <a:alpha val="40000"/>
                    </a:schemeClr>
                  </a:outerShdw>
                </a:effectLst>
              </a:rPr>
              <a:t>-</a:t>
            </a:r>
            <a:r>
              <a:rPr lang="zh-CN" altLang="en-US" sz="2955" b="1">
                <a:solidFill>
                  <a:srgbClr val="112EC1"/>
                </a:solidFill>
                <a:effectLst>
                  <a:outerShdw blurRad="38100" dist="19050" dir="2700000" algn="tl" rotWithShape="0">
                    <a:schemeClr val="dk1">
                      <a:alpha val="40000"/>
                    </a:schemeClr>
                  </a:outerShdw>
                </a:effectLst>
              </a:rPr>
              <a:t>五年高考命题回顾</a:t>
            </a:r>
          </a:p>
        </p:txBody>
      </p:sp>
      <p:graphicFrame>
        <p:nvGraphicFramePr>
          <p:cNvPr id="4" name="表格 3"/>
          <p:cNvGraphicFramePr/>
          <p:nvPr/>
        </p:nvGraphicFramePr>
        <p:xfrm>
          <a:off x="1966596" y="1632585"/>
          <a:ext cx="8080375" cy="4452620"/>
        </p:xfrm>
        <a:graphic>
          <a:graphicData uri="http://schemas.openxmlformats.org/drawingml/2006/table">
            <a:tbl>
              <a:tblPr firstRow="1" bandRow="1">
                <a:tableStyleId>{5C22544A-7EE6-4342-B048-85BDC9FD1C3A}</a:tableStyleId>
              </a:tblPr>
              <a:tblGrid>
                <a:gridCol w="688975">
                  <a:extLst>
                    <a:ext uri="{9D8B030D-6E8A-4147-A177-3AD203B41FA5}">
                      <a16:colId xmlns:a16="http://schemas.microsoft.com/office/drawing/2014/main" val="20000"/>
                    </a:ext>
                  </a:extLst>
                </a:gridCol>
                <a:gridCol w="1471295">
                  <a:extLst>
                    <a:ext uri="{9D8B030D-6E8A-4147-A177-3AD203B41FA5}">
                      <a16:colId xmlns:a16="http://schemas.microsoft.com/office/drawing/2014/main" val="20001"/>
                    </a:ext>
                  </a:extLst>
                </a:gridCol>
                <a:gridCol w="1574800">
                  <a:extLst>
                    <a:ext uri="{9D8B030D-6E8A-4147-A177-3AD203B41FA5}">
                      <a16:colId xmlns:a16="http://schemas.microsoft.com/office/drawing/2014/main" val="20002"/>
                    </a:ext>
                  </a:extLst>
                </a:gridCol>
                <a:gridCol w="1254760">
                  <a:extLst>
                    <a:ext uri="{9D8B030D-6E8A-4147-A177-3AD203B41FA5}">
                      <a16:colId xmlns:a16="http://schemas.microsoft.com/office/drawing/2014/main" val="20003"/>
                    </a:ext>
                  </a:extLst>
                </a:gridCol>
                <a:gridCol w="1509395">
                  <a:extLst>
                    <a:ext uri="{9D8B030D-6E8A-4147-A177-3AD203B41FA5}">
                      <a16:colId xmlns:a16="http://schemas.microsoft.com/office/drawing/2014/main" val="20004"/>
                    </a:ext>
                  </a:extLst>
                </a:gridCol>
                <a:gridCol w="1581150">
                  <a:extLst>
                    <a:ext uri="{9D8B030D-6E8A-4147-A177-3AD203B41FA5}">
                      <a16:colId xmlns:a16="http://schemas.microsoft.com/office/drawing/2014/main" val="20005"/>
                    </a:ext>
                  </a:extLst>
                </a:gridCol>
              </a:tblGrid>
              <a:tr h="506730">
                <a:tc>
                  <a:txBody>
                    <a:bodyPr/>
                    <a:lstStyle/>
                    <a:p>
                      <a:pPr>
                        <a:buNone/>
                      </a:pPr>
                      <a:endParaRPr lang="zh-CN" altLang="en-US" sz="1845" dirty="0">
                        <a:solidFill>
                          <a:srgbClr val="FF0000"/>
                        </a:solidFill>
                      </a:endParaRPr>
                    </a:p>
                  </a:txBody>
                  <a:tcPr marL="84406" marR="84406" marT="42203" marB="42203"/>
                </a:tc>
                <a:tc>
                  <a:txBody>
                    <a:bodyPr/>
                    <a:lstStyle/>
                    <a:p>
                      <a:pPr algn="ctr">
                        <a:buNone/>
                      </a:pPr>
                      <a:r>
                        <a:rPr lang="en-US" altLang="zh-CN" sz="1845" dirty="0" smtClean="0">
                          <a:solidFill>
                            <a:srgbClr val="FFFF00"/>
                          </a:solidFill>
                        </a:rPr>
                        <a:t>2018</a:t>
                      </a:r>
                      <a:r>
                        <a:rPr lang="zh-CN" altLang="en-US" sz="1845" dirty="0" smtClean="0">
                          <a:solidFill>
                            <a:srgbClr val="FFFF00"/>
                          </a:solidFill>
                        </a:rPr>
                        <a:t>年</a:t>
                      </a:r>
                    </a:p>
                  </a:txBody>
                  <a:tcPr marL="84406" marR="84406" marT="42203" marB="42203"/>
                </a:tc>
                <a:tc>
                  <a:txBody>
                    <a:bodyPr/>
                    <a:lstStyle/>
                    <a:p>
                      <a:pPr algn="ctr">
                        <a:buNone/>
                      </a:pPr>
                      <a:r>
                        <a:rPr lang="en-US" altLang="zh-CN" sz="1845" dirty="0" smtClean="0">
                          <a:solidFill>
                            <a:srgbClr val="FFFF00"/>
                          </a:solidFill>
                        </a:rPr>
                        <a:t>2017</a:t>
                      </a:r>
                      <a:r>
                        <a:rPr lang="zh-CN" altLang="en-US" sz="1845" dirty="0" smtClean="0">
                          <a:solidFill>
                            <a:srgbClr val="FFFF00"/>
                          </a:solidFill>
                        </a:rPr>
                        <a:t>年</a:t>
                      </a:r>
                    </a:p>
                  </a:txBody>
                  <a:tcPr marL="84406" marR="84406" marT="42203" marB="42203"/>
                </a:tc>
                <a:tc>
                  <a:txBody>
                    <a:bodyPr/>
                    <a:lstStyle/>
                    <a:p>
                      <a:pPr algn="ctr">
                        <a:buNone/>
                      </a:pPr>
                      <a:r>
                        <a:rPr lang="en-US" altLang="zh-CN" sz="1845" dirty="0" smtClean="0">
                          <a:solidFill>
                            <a:srgbClr val="FFFF00"/>
                          </a:solidFill>
                        </a:rPr>
                        <a:t>2016</a:t>
                      </a:r>
                      <a:r>
                        <a:rPr lang="zh-CN" altLang="en-US" sz="1845" dirty="0" smtClean="0">
                          <a:solidFill>
                            <a:srgbClr val="FFFF00"/>
                          </a:solidFill>
                        </a:rPr>
                        <a:t>年</a:t>
                      </a:r>
                    </a:p>
                  </a:txBody>
                  <a:tcPr marL="84406" marR="84406" marT="42203" marB="42203"/>
                </a:tc>
                <a:tc>
                  <a:txBody>
                    <a:bodyPr/>
                    <a:lstStyle/>
                    <a:p>
                      <a:pPr algn="ctr">
                        <a:buNone/>
                      </a:pPr>
                      <a:r>
                        <a:rPr lang="en-US" altLang="zh-CN" sz="1845" dirty="0" smtClean="0">
                          <a:solidFill>
                            <a:srgbClr val="FFFF00"/>
                          </a:solidFill>
                        </a:rPr>
                        <a:t>2015</a:t>
                      </a:r>
                      <a:r>
                        <a:rPr lang="zh-CN" altLang="en-US" sz="1845" dirty="0" smtClean="0">
                          <a:solidFill>
                            <a:srgbClr val="FFFF00"/>
                          </a:solidFill>
                        </a:rPr>
                        <a:t>年</a:t>
                      </a:r>
                    </a:p>
                  </a:txBody>
                  <a:tcPr marL="84406" marR="84406" marT="42203" marB="42203"/>
                </a:tc>
                <a:tc>
                  <a:txBody>
                    <a:bodyPr/>
                    <a:lstStyle/>
                    <a:p>
                      <a:pPr algn="ctr">
                        <a:buNone/>
                      </a:pPr>
                      <a:r>
                        <a:rPr lang="en-US" altLang="zh-CN" sz="1845" dirty="0" smtClean="0">
                          <a:solidFill>
                            <a:srgbClr val="FFFF00"/>
                          </a:solidFill>
                        </a:rPr>
                        <a:t>2014</a:t>
                      </a:r>
                      <a:r>
                        <a:rPr lang="zh-CN" altLang="en-US" sz="1845" dirty="0" smtClean="0">
                          <a:solidFill>
                            <a:srgbClr val="FFFF00"/>
                          </a:solidFill>
                        </a:rPr>
                        <a:t>年</a:t>
                      </a:r>
                    </a:p>
                  </a:txBody>
                  <a:tcPr marL="84406" marR="84406" marT="42203" marB="42203"/>
                </a:tc>
                <a:extLst>
                  <a:ext uri="{0D108BD9-81ED-4DB2-BD59-A6C34878D82A}">
                    <a16:rowId xmlns:a16="http://schemas.microsoft.com/office/drawing/2014/main" val="10000"/>
                  </a:ext>
                </a:extLst>
              </a:tr>
              <a:tr h="1287145">
                <a:tc>
                  <a:txBody>
                    <a:bodyPr/>
                    <a:lstStyle/>
                    <a:p>
                      <a:pPr algn="ctr">
                        <a:buNone/>
                      </a:pPr>
                      <a:endParaRPr lang="en-US" altLang="zh-CN" sz="1845" b="1">
                        <a:solidFill>
                          <a:srgbClr val="FF0000"/>
                        </a:solidFill>
                      </a:endParaRPr>
                    </a:p>
                    <a:p>
                      <a:pPr algn="ctr">
                        <a:buNone/>
                      </a:pPr>
                      <a:r>
                        <a:rPr lang="en-US" altLang="zh-CN" sz="1845" b="1">
                          <a:solidFill>
                            <a:srgbClr val="FF0000"/>
                          </a:solidFill>
                        </a:rPr>
                        <a:t>I</a:t>
                      </a:r>
                      <a:r>
                        <a:rPr lang="zh-CN" altLang="en-US" sz="1845" b="1">
                          <a:solidFill>
                            <a:srgbClr val="FF0000"/>
                          </a:solidFill>
                        </a:rPr>
                        <a:t>卷</a:t>
                      </a:r>
                    </a:p>
                  </a:txBody>
                  <a:tcPr marL="84406" marR="84406" marT="42203" marB="42203"/>
                </a:tc>
                <a:tc>
                  <a:txBody>
                    <a:bodyPr/>
                    <a:lstStyle/>
                    <a:p>
                      <a:pPr>
                        <a:buNone/>
                      </a:pPr>
                      <a:r>
                        <a:rPr lang="en-US" altLang="zh-CN" sz="1845" b="1" dirty="0"/>
                        <a:t>29.</a:t>
                      </a:r>
                      <a:r>
                        <a:rPr lang="zh-CN" altLang="en-US" sz="1845" b="1" dirty="0"/>
                        <a:t>中国共产党成立的思想条件</a:t>
                      </a:r>
                    </a:p>
                  </a:txBody>
                  <a:tcPr marL="84406" marR="84406" marT="42203" marB="42203"/>
                </a:tc>
                <a:tc>
                  <a:txBody>
                    <a:bodyPr/>
                    <a:lstStyle/>
                    <a:p>
                      <a:pPr>
                        <a:buNone/>
                      </a:pPr>
                      <a:endParaRPr lang="zh-CN" altLang="en-US" sz="1660" b="1" kern="1200" dirty="0">
                        <a:solidFill>
                          <a:schemeClr val="dk1"/>
                        </a:solidFill>
                        <a:latin typeface="+mn-lt"/>
                        <a:ea typeface="+mn-ea"/>
                        <a:cs typeface="+mn-cs"/>
                      </a:endParaRPr>
                    </a:p>
                  </a:txBody>
                  <a:tcPr marL="84406" marR="84406" marT="42203" marB="42203"/>
                </a:tc>
                <a:tc>
                  <a:txBody>
                    <a:bodyPr/>
                    <a:lstStyle/>
                    <a:p>
                      <a:pPr>
                        <a:buNone/>
                      </a:pPr>
                      <a:endParaRPr lang="zh-CN" altLang="en-US" sz="1660" b="1" dirty="0"/>
                    </a:p>
                  </a:txBody>
                  <a:tcPr marL="84406" marR="84406" marT="42203" marB="42203"/>
                </a:tc>
                <a:tc>
                  <a:txBody>
                    <a:bodyPr/>
                    <a:lstStyle/>
                    <a:p>
                      <a:pPr>
                        <a:buNone/>
                      </a:pPr>
                      <a:r>
                        <a:rPr lang="en-US" altLang="zh-CN" sz="1660" b="1" dirty="0" smtClean="0"/>
                        <a:t>29.</a:t>
                      </a:r>
                      <a:r>
                        <a:rPr lang="zh-CN" altLang="zh-CN" sz="1660" b="1" kern="1200" dirty="0" smtClean="0">
                          <a:solidFill>
                            <a:schemeClr val="dk1"/>
                          </a:solidFill>
                          <a:latin typeface="+mn-lt"/>
                          <a:ea typeface="+mn-ea"/>
                          <a:cs typeface="+mn-cs"/>
                        </a:rPr>
                        <a:t> 《申报》“时评”栏目评述</a:t>
                      </a:r>
                      <a:r>
                        <a:rPr lang="zh-CN" altLang="en-US" sz="1660" b="1" kern="1200" dirty="0" smtClean="0">
                          <a:solidFill>
                            <a:schemeClr val="dk1"/>
                          </a:solidFill>
                          <a:latin typeface="+mn-lt"/>
                          <a:ea typeface="+mn-ea"/>
                          <a:cs typeface="+mn-cs"/>
                        </a:rPr>
                        <a:t>时局</a:t>
                      </a:r>
                      <a:endParaRPr lang="zh-CN" altLang="en-US" sz="1660" b="1" dirty="0"/>
                    </a:p>
                  </a:txBody>
                  <a:tcPr marL="84406" marR="84406" marT="42203" marB="42203"/>
                </a:tc>
                <a:tc>
                  <a:txBody>
                    <a:bodyPr/>
                    <a:lstStyle/>
                    <a:p>
                      <a:pPr>
                        <a:buNone/>
                      </a:pPr>
                      <a:r>
                        <a:rPr lang="en-US" altLang="zh-CN" sz="1660" b="1" dirty="0" smtClean="0"/>
                        <a:t>30.20</a:t>
                      </a:r>
                      <a:r>
                        <a:rPr lang="zh-CN" altLang="en-US" sz="1660" b="1" dirty="0" smtClean="0"/>
                        <a:t>年代</a:t>
                      </a:r>
                      <a:r>
                        <a:rPr lang="zh-CN" altLang="zh-CN" sz="1660" b="1" kern="1200" dirty="0" smtClean="0">
                          <a:solidFill>
                            <a:schemeClr val="dk1"/>
                          </a:solidFill>
                          <a:latin typeface="+mn-lt"/>
                          <a:ea typeface="+mn-ea"/>
                          <a:cs typeface="+mn-cs"/>
                        </a:rPr>
                        <a:t>中国电影拷贝流通税费重</a:t>
                      </a:r>
                      <a:endParaRPr lang="zh-CN" altLang="en-US" sz="1660" b="1" dirty="0"/>
                    </a:p>
                  </a:txBody>
                  <a:tcPr marL="84406" marR="84406" marT="42203" marB="42203"/>
                </a:tc>
                <a:extLst>
                  <a:ext uri="{0D108BD9-81ED-4DB2-BD59-A6C34878D82A}">
                    <a16:rowId xmlns:a16="http://schemas.microsoft.com/office/drawing/2014/main" val="10001"/>
                  </a:ext>
                </a:extLst>
              </a:tr>
              <a:tr h="1287145">
                <a:tc>
                  <a:txBody>
                    <a:bodyPr/>
                    <a:lstStyle/>
                    <a:p>
                      <a:pPr algn="ctr">
                        <a:buNone/>
                      </a:pPr>
                      <a:endParaRPr lang="en-US" altLang="zh-CN" sz="1845" b="1">
                        <a:solidFill>
                          <a:srgbClr val="FF0000"/>
                        </a:solidFill>
                      </a:endParaRPr>
                    </a:p>
                    <a:p>
                      <a:pPr algn="ctr">
                        <a:buNone/>
                      </a:pPr>
                      <a:r>
                        <a:rPr lang="en-US" altLang="zh-CN" sz="1845" b="1">
                          <a:solidFill>
                            <a:srgbClr val="FF0000"/>
                          </a:solidFill>
                        </a:rPr>
                        <a:t>II</a:t>
                      </a:r>
                      <a:r>
                        <a:rPr lang="zh-CN" altLang="en-US" sz="1845" b="1">
                          <a:solidFill>
                            <a:srgbClr val="FF0000"/>
                          </a:solidFill>
                        </a:rPr>
                        <a:t>卷</a:t>
                      </a:r>
                    </a:p>
                  </a:txBody>
                  <a:tcPr marL="84406" marR="84406" marT="42203" marB="42203"/>
                </a:tc>
                <a:tc>
                  <a:txBody>
                    <a:bodyPr/>
                    <a:lstStyle/>
                    <a:p>
                      <a:pPr>
                        <a:buNone/>
                      </a:pPr>
                      <a:r>
                        <a:rPr lang="en-US" altLang="zh-CN" sz="1845" b="1" dirty="0"/>
                        <a:t>29.</a:t>
                      </a:r>
                      <a:r>
                        <a:rPr lang="zh-CN" altLang="en-US" sz="1845" b="1" dirty="0"/>
                        <a:t>孙中山学习俄国革命的意图</a:t>
                      </a:r>
                    </a:p>
                  </a:txBody>
                  <a:tcPr marL="84406" marR="84406" marT="42203" marB="42203"/>
                </a:tc>
                <a:tc>
                  <a:txBody>
                    <a:bodyPr/>
                    <a:lstStyle/>
                    <a:p>
                      <a:pPr>
                        <a:buNone/>
                      </a:pPr>
                      <a:r>
                        <a:rPr lang="en-US" altLang="zh-CN" sz="1660" b="1" dirty="0" smtClean="0"/>
                        <a:t>29.</a:t>
                      </a:r>
                      <a:r>
                        <a:rPr lang="zh-CN" altLang="zh-CN" sz="1660" b="1" kern="1200" dirty="0" smtClean="0">
                          <a:solidFill>
                            <a:schemeClr val="dk1"/>
                          </a:solidFill>
                          <a:latin typeface="+mn-lt"/>
                          <a:ea typeface="+mn-ea"/>
                          <a:cs typeface="+mn-cs"/>
                        </a:rPr>
                        <a:t> 《申报》登载的“艾罗补脑汁”广告</a:t>
                      </a:r>
                      <a:endParaRPr lang="zh-CN" altLang="en-US" sz="1660" b="1" dirty="0"/>
                    </a:p>
                  </a:txBody>
                  <a:tcPr marL="84406" marR="84406" marT="42203" marB="42203"/>
                </a:tc>
                <a:tc>
                  <a:txBody>
                    <a:bodyPr/>
                    <a:lstStyle/>
                    <a:p>
                      <a:pPr>
                        <a:buNone/>
                      </a:pPr>
                      <a:endParaRPr lang="en-US" altLang="zh-CN" sz="1660" b="1" dirty="0" smtClean="0"/>
                    </a:p>
                  </a:txBody>
                  <a:tcPr marL="84406" marR="84406" marT="42203" marB="42203"/>
                </a:tc>
                <a:tc>
                  <a:txBody>
                    <a:bodyPr/>
                    <a:lstStyle/>
                    <a:p>
                      <a:pPr>
                        <a:buNone/>
                      </a:pPr>
                      <a:endParaRPr lang="en-US" altLang="zh-CN" sz="1660" b="1" kern="1200" dirty="0">
                        <a:solidFill>
                          <a:schemeClr val="dk1"/>
                        </a:solidFill>
                        <a:latin typeface="+mn-lt"/>
                        <a:ea typeface="+mn-ea"/>
                        <a:cs typeface="+mn-cs"/>
                      </a:endParaRPr>
                    </a:p>
                  </a:txBody>
                  <a:tcPr marL="84406" marR="84406" marT="42203" marB="42203"/>
                </a:tc>
                <a:tc>
                  <a:txBody>
                    <a:bodyPr/>
                    <a:lstStyle/>
                    <a:p>
                      <a:pPr marL="0" algn="l" defTabSz="914400" rtl="0" eaLnBrk="1" latinLnBrk="0" hangingPunct="1">
                        <a:buNone/>
                      </a:pPr>
                      <a:r>
                        <a:rPr lang="en-US" altLang="zh-CN" sz="1660" b="1" kern="1200" dirty="0" smtClean="0">
                          <a:solidFill>
                            <a:schemeClr val="dk1"/>
                          </a:solidFill>
                          <a:latin typeface="+mn-lt"/>
                          <a:ea typeface="+mn-ea"/>
                          <a:cs typeface="+mn-cs"/>
                        </a:rPr>
                        <a:t>29.</a:t>
                      </a:r>
                      <a:r>
                        <a:rPr lang="zh-CN" altLang="en-US" sz="1660" b="1" kern="1200" dirty="0" smtClean="0">
                          <a:solidFill>
                            <a:schemeClr val="dk1"/>
                          </a:solidFill>
                          <a:latin typeface="+mn-lt"/>
                          <a:ea typeface="+mn-ea"/>
                          <a:cs typeface="+mn-cs"/>
                        </a:rPr>
                        <a:t>各地军阀</a:t>
                      </a:r>
                      <a:r>
                        <a:rPr lang="zh-CN" altLang="zh-CN" sz="1660" b="1" kern="1200" dirty="0" smtClean="0">
                          <a:solidFill>
                            <a:schemeClr val="dk1"/>
                          </a:solidFill>
                          <a:latin typeface="+mn-lt"/>
                          <a:ea typeface="+mn-ea"/>
                          <a:cs typeface="+mn-cs"/>
                        </a:rPr>
                        <a:t>标榜</a:t>
                      </a:r>
                      <a:r>
                        <a:rPr lang="zh-CN" altLang="en-US" sz="1660" b="1" kern="1200" dirty="0" smtClean="0">
                          <a:solidFill>
                            <a:schemeClr val="dk1"/>
                          </a:solidFill>
                          <a:latin typeface="+mn-lt"/>
                          <a:ea typeface="+mn-ea"/>
                          <a:cs typeface="+mn-cs"/>
                        </a:rPr>
                        <a:t>各种</a:t>
                      </a:r>
                      <a:r>
                        <a:rPr lang="zh-CN" altLang="zh-CN" sz="1660" b="1" kern="1200" dirty="0" smtClean="0">
                          <a:solidFill>
                            <a:schemeClr val="dk1"/>
                          </a:solidFill>
                          <a:latin typeface="+mn-lt"/>
                          <a:ea typeface="+mn-ea"/>
                          <a:cs typeface="+mn-cs"/>
                        </a:rPr>
                        <a:t>主义</a:t>
                      </a:r>
                      <a:endParaRPr lang="zh-CN" altLang="en-US" sz="1660" b="1" kern="1200" dirty="0">
                        <a:solidFill>
                          <a:schemeClr val="dk1"/>
                        </a:solidFill>
                        <a:latin typeface="+mn-lt"/>
                        <a:ea typeface="+mn-ea"/>
                        <a:cs typeface="+mn-cs"/>
                      </a:endParaRPr>
                    </a:p>
                  </a:txBody>
                  <a:tcPr marL="84406" marR="84406" marT="42203" marB="42203"/>
                </a:tc>
                <a:extLst>
                  <a:ext uri="{0D108BD9-81ED-4DB2-BD59-A6C34878D82A}">
                    <a16:rowId xmlns:a16="http://schemas.microsoft.com/office/drawing/2014/main" val="10002"/>
                  </a:ext>
                </a:extLst>
              </a:tr>
              <a:tr h="1371600">
                <a:tc>
                  <a:txBody>
                    <a:bodyPr/>
                    <a:lstStyle/>
                    <a:p>
                      <a:pPr algn="ctr">
                        <a:buNone/>
                      </a:pPr>
                      <a:endParaRPr lang="en-US" altLang="zh-CN" sz="1845" b="1">
                        <a:solidFill>
                          <a:srgbClr val="FF0000"/>
                        </a:solidFill>
                      </a:endParaRPr>
                    </a:p>
                    <a:p>
                      <a:pPr algn="ctr">
                        <a:buNone/>
                      </a:pPr>
                      <a:r>
                        <a:rPr lang="en-US" altLang="zh-CN" sz="1845" b="1">
                          <a:solidFill>
                            <a:srgbClr val="FF0000"/>
                          </a:solidFill>
                        </a:rPr>
                        <a:t>III</a:t>
                      </a:r>
                      <a:r>
                        <a:rPr lang="zh-CN" altLang="en-US" sz="1845" b="1">
                          <a:solidFill>
                            <a:srgbClr val="FF0000"/>
                          </a:solidFill>
                        </a:rPr>
                        <a:t>卷</a:t>
                      </a:r>
                    </a:p>
                  </a:txBody>
                  <a:tcPr marL="84406" marR="84406" marT="42203" marB="42203"/>
                </a:tc>
                <a:tc>
                  <a:txBody>
                    <a:bodyPr/>
                    <a:lstStyle/>
                    <a:p>
                      <a:pPr>
                        <a:buNone/>
                      </a:pPr>
                      <a:r>
                        <a:rPr lang="en-US" altLang="zh-CN" sz="1845" b="1" dirty="0"/>
                        <a:t>29.五四运动后马克思主义的传播</a:t>
                      </a:r>
                    </a:p>
                  </a:txBody>
                  <a:tcPr marL="84406" marR="84406" marT="42203" marB="42203"/>
                </a:tc>
                <a:tc>
                  <a:txBody>
                    <a:bodyPr/>
                    <a:lstStyle/>
                    <a:p>
                      <a:pPr>
                        <a:buNone/>
                      </a:pPr>
                      <a:endParaRPr lang="en-US" altLang="zh-CN" sz="1660" b="1" dirty="0"/>
                    </a:p>
                  </a:txBody>
                  <a:tcPr marL="84406" marR="84406" marT="42203" marB="42203"/>
                </a:tc>
                <a:tc>
                  <a:txBody>
                    <a:bodyPr/>
                    <a:lstStyle/>
                    <a:p>
                      <a:pPr marL="0" algn="l" defTabSz="914400" rtl="0" eaLnBrk="1" latinLnBrk="0" hangingPunct="1">
                        <a:buNone/>
                      </a:pPr>
                      <a:endParaRPr lang="zh-CN" altLang="en-US" sz="1660" b="1" kern="1200" dirty="0">
                        <a:solidFill>
                          <a:schemeClr val="dk1"/>
                        </a:solidFill>
                        <a:latin typeface="+mn-lt"/>
                        <a:ea typeface="+mn-ea"/>
                        <a:cs typeface="+mn-cs"/>
                      </a:endParaRPr>
                    </a:p>
                  </a:txBody>
                  <a:tcPr marL="84406" marR="84406" marT="42203" marB="42203"/>
                </a:tc>
                <a:tc>
                  <a:txBody>
                    <a:bodyPr/>
                    <a:lstStyle/>
                    <a:p>
                      <a:pPr>
                        <a:buNone/>
                      </a:pPr>
                      <a:endParaRPr lang="en-US" altLang="zh-CN" sz="1660" b="1" dirty="0"/>
                    </a:p>
                  </a:txBody>
                  <a:tcPr marL="84406" marR="84406" marT="42203" marB="42203"/>
                </a:tc>
                <a:tc>
                  <a:txBody>
                    <a:bodyPr/>
                    <a:lstStyle/>
                    <a:p>
                      <a:pPr>
                        <a:buNone/>
                      </a:pPr>
                      <a:endParaRPr lang="zh-CN" altLang="en-US" sz="1660" b="1" dirty="0"/>
                    </a:p>
                  </a:txBody>
                  <a:tcPr marL="84406" marR="84406" marT="42203" marB="42203"/>
                </a:tc>
                <a:extLst>
                  <a:ext uri="{0D108BD9-81ED-4DB2-BD59-A6C34878D82A}">
                    <a16:rowId xmlns:a16="http://schemas.microsoft.com/office/drawing/2014/main" val="10003"/>
                  </a:ext>
                </a:extLst>
              </a:tr>
            </a:tbl>
          </a:graphicData>
        </a:graphic>
      </p:graphicFrame>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1659099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p:nvPr/>
        </p:nvSpPr>
        <p:spPr>
          <a:xfrm>
            <a:off x="2324736" y="984886"/>
            <a:ext cx="7625715" cy="4523105"/>
          </a:xfrm>
          <a:prstGeom prst="rect">
            <a:avLst/>
          </a:prstGeom>
          <a:noFill/>
          <a:ln w="9525">
            <a:noFill/>
          </a:ln>
        </p:spPr>
        <p:txBody>
          <a:bodyPr wrap="square">
            <a:spAutoFit/>
          </a:bodyPr>
          <a:lstStyle/>
          <a:p>
            <a:r>
              <a:rPr lang="en-US" altLang="zh-CN" sz="2215" b="1" dirty="0">
                <a:latin typeface="Arial" panose="020B0604020202020204" pitchFamily="34" charset="0"/>
              </a:rPr>
              <a:t>      </a:t>
            </a:r>
            <a:r>
              <a:rPr lang="zh-CN" altLang="en-US" sz="2400" b="1" dirty="0">
                <a:latin typeface="楷体" panose="02010609060101010101" pitchFamily="49" charset="-122"/>
                <a:ea typeface="楷体" panose="02010609060101010101" pitchFamily="49" charset="-122"/>
                <a:cs typeface="楷体" panose="02010609060101010101" pitchFamily="49" charset="-122"/>
              </a:rPr>
              <a:t>通过分析近五年高考试题可知，北洋政府统治时期的命题重点，主要集中在思想领域的变革方面，尤其是三民主义及其发展、马克思主义的传播等方面。</a:t>
            </a:r>
          </a:p>
          <a:p>
            <a:r>
              <a:rPr lang="zh-CN" altLang="en-US" sz="2400" b="1" dirty="0">
                <a:latin typeface="楷体" panose="02010609060101010101" pitchFamily="49" charset="-122"/>
                <a:ea typeface="楷体" panose="02010609060101010101" pitchFamily="49" charset="-122"/>
                <a:cs typeface="楷体" panose="02010609060101010101" pitchFamily="49" charset="-122"/>
              </a:rPr>
              <a:t>    北洋政府统治时期是中国近代化发展最快的时期，这一时期，</a:t>
            </a:r>
            <a:r>
              <a:rPr lang="zh-CN" altLang="en-US" sz="2400" b="1" dirty="0">
                <a:solidFill>
                  <a:srgbClr val="112EC1"/>
                </a:solidFill>
                <a:latin typeface="楷体" panose="02010609060101010101" pitchFamily="49" charset="-122"/>
                <a:ea typeface="楷体" panose="02010609060101010101" pitchFamily="49" charset="-122"/>
                <a:cs typeface="楷体" panose="02010609060101010101" pitchFamily="49" charset="-122"/>
              </a:rPr>
              <a:t>政治上民主共和取代了君主专制，民主共和成为时代潮流；</a:t>
            </a:r>
            <a:r>
              <a:rPr lang="zh-CN" altLang="en-US" sz="2400" b="1" dirty="0">
                <a:solidFill>
                  <a:srgbClr val="00B050"/>
                </a:solidFill>
                <a:latin typeface="楷体" panose="02010609060101010101" pitchFamily="49" charset="-122"/>
                <a:ea typeface="楷体" panose="02010609060101010101" pitchFamily="49" charset="-122"/>
                <a:cs typeface="楷体" panose="02010609060101010101" pitchFamily="49" charset="-122"/>
              </a:rPr>
              <a:t>经济上民族工业持续发展并出现了短暂的繁荣，为中国革命的转型奠定了重要基础；</a:t>
            </a:r>
            <a:r>
              <a:rPr lang="zh-CN" altLang="en-US" sz="2400" b="1" dirty="0">
                <a:solidFill>
                  <a:srgbClr val="7030A0"/>
                </a:solidFill>
                <a:latin typeface="楷体" panose="02010609060101010101" pitchFamily="49" charset="-122"/>
                <a:ea typeface="楷体" panose="02010609060101010101" pitchFamily="49" charset="-122"/>
                <a:cs typeface="楷体" panose="02010609060101010101" pitchFamily="49" charset="-122"/>
              </a:rPr>
              <a:t>文化上新思想传入并不断深入发展，为从根本上改造中国提供了新的思想武器；</a:t>
            </a:r>
            <a:r>
              <a:rPr lang="zh-CN" altLang="en-US" sz="2400" b="1" dirty="0">
                <a:solidFill>
                  <a:schemeClr val="accent1">
                    <a:lumMod val="75000"/>
                  </a:schemeClr>
                </a:solidFill>
                <a:latin typeface="楷体" panose="02010609060101010101" pitchFamily="49" charset="-122"/>
                <a:ea typeface="楷体" panose="02010609060101010101" pitchFamily="49" charset="-122"/>
                <a:cs typeface="楷体" panose="02010609060101010101" pitchFamily="49" charset="-122"/>
              </a:rPr>
              <a:t>外交上收回利权的民族主义运动兴起，并取得了一定的成效。</a:t>
            </a:r>
          </a:p>
          <a:p>
            <a:r>
              <a:rPr lang="zh-CN" altLang="en-US" sz="2400" b="1" dirty="0">
                <a:latin typeface="楷体" panose="02010609060101010101" pitchFamily="49" charset="-122"/>
                <a:ea typeface="楷体" panose="02010609060101010101" pitchFamily="49" charset="-122"/>
                <a:cs typeface="楷体" panose="02010609060101010101" pitchFamily="49" charset="-122"/>
              </a:rPr>
              <a:t>   </a:t>
            </a:r>
            <a:r>
              <a:rPr lang="en-US" altLang="zh-CN" sz="2400" b="1" dirty="0">
                <a:latin typeface="楷体" panose="02010609060101010101" pitchFamily="49" charset="-122"/>
                <a:ea typeface="楷体" panose="02010609060101010101" pitchFamily="49" charset="-122"/>
                <a:cs typeface="楷体" panose="02010609060101010101" pitchFamily="49" charset="-122"/>
              </a:rPr>
              <a:t>2019</a:t>
            </a:r>
            <a:r>
              <a:rPr lang="zh-CN" altLang="en-US" sz="2400" b="1" dirty="0">
                <a:latin typeface="楷体" panose="02010609060101010101" pitchFamily="49" charset="-122"/>
                <a:ea typeface="楷体" panose="02010609060101010101" pitchFamily="49" charset="-122"/>
                <a:cs typeface="楷体" panose="02010609060101010101" pitchFamily="49" charset="-122"/>
              </a:rPr>
              <a:t>年高考备考复习时，建议围绕上述四个方面的内容展开，提高复习的针对性。     </a:t>
            </a:r>
            <a:r>
              <a:rPr lang="zh-CN" altLang="en-US" sz="2215" b="1" dirty="0">
                <a:latin typeface="Arial" panose="020B0604020202020204" pitchFamily="34" charset="0"/>
              </a:rPr>
              <a:t>  </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4237430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1"/>
          <p:cNvSpPr txBox="1"/>
          <p:nvPr/>
        </p:nvSpPr>
        <p:spPr>
          <a:xfrm>
            <a:off x="1966449" y="1438764"/>
            <a:ext cx="8226669" cy="5215890"/>
          </a:xfrm>
          <a:prstGeom prst="rect">
            <a:avLst/>
          </a:prstGeom>
          <a:noFill/>
          <a:ln w="9525">
            <a:noFill/>
          </a:ln>
        </p:spPr>
        <p:txBody>
          <a:bodyPr>
            <a:spAutoFit/>
          </a:bodyPr>
          <a:lstStyle/>
          <a:p>
            <a:pPr algn="l">
              <a:lnSpc>
                <a:spcPct val="150000"/>
              </a:lnSpc>
            </a:pPr>
            <a:r>
              <a:rPr lang="zh-CN" altLang="en-US" sz="1845" b="1" noProof="1">
                <a:solidFill>
                  <a:srgbClr val="0070C0"/>
                </a:solidFill>
                <a:latin typeface="Arial" panose="020B0604020202020204" pitchFamily="34" charset="0"/>
                <a:ea typeface="宋体" panose="02010600030101010101" pitchFamily="2" charset="-122"/>
              </a:rPr>
              <a:t>（2018全国卷Ⅰ，30）</a:t>
            </a:r>
            <a:r>
              <a:rPr lang="zh-CN" altLang="en-US" sz="1845" b="1" noProof="1">
                <a:latin typeface="Arial" panose="020B0604020202020204" pitchFamily="34" charset="0"/>
                <a:ea typeface="宋体" panose="02010600030101010101" pitchFamily="2" charset="-122"/>
              </a:rPr>
              <a:t>1948~1949年夏，英、法、美等国通过各自渠道同中国共产党接触，试探与将要成立的新政府建立某种形式的外交关系的可能性。中共中央考虑：不接受足以束缚手脚的条件；可以采取积极办法争取这些国家承认；也可以等一等，不急于争取这些国家的承认。这反映出</a:t>
            </a:r>
            <a:endParaRPr lang="zh-CN" altLang="en-US" sz="1845" b="1" noProof="1">
              <a:solidFill>
                <a:srgbClr val="FF0000"/>
              </a:solidFill>
              <a:latin typeface="Arial" panose="020B0604020202020204" pitchFamily="34" charset="0"/>
            </a:endParaRPr>
          </a:p>
          <a:p>
            <a:pPr algn="l">
              <a:lnSpc>
                <a:spcPct val="150000"/>
              </a:lnSpc>
            </a:pPr>
            <a:r>
              <a:rPr lang="zh-CN" altLang="en-US" sz="1845" b="1" noProof="1">
                <a:latin typeface="Arial" panose="020B0604020202020204" pitchFamily="34" charset="0"/>
                <a:ea typeface="宋体" panose="02010600030101010101" pitchFamily="2" charset="-122"/>
              </a:rPr>
              <a:t>    A.中国共产党奉行独立自主的外交政策</a:t>
            </a:r>
            <a:r>
              <a:rPr lang="zh-CN" altLang="en-US" sz="1845" b="1" noProof="1">
                <a:solidFill>
                  <a:srgbClr val="FF0000"/>
                </a:solidFill>
                <a:latin typeface="Arial" panose="020B0604020202020204" pitchFamily="34" charset="0"/>
                <a:ea typeface="宋体" panose="02010600030101010101" pitchFamily="2" charset="-122"/>
              </a:rPr>
              <a:t> </a:t>
            </a:r>
            <a:r>
              <a:rPr lang="zh-CN" altLang="en-US" sz="1845" b="1" noProof="1">
                <a:solidFill>
                  <a:srgbClr val="0070C0"/>
                </a:solidFill>
                <a:latin typeface="Arial" panose="020B0604020202020204" pitchFamily="34" charset="0"/>
                <a:ea typeface="宋体" panose="02010600030101010101" pitchFamily="2" charset="-122"/>
              </a:rPr>
              <a:t>（71.1%)</a:t>
            </a:r>
            <a:endParaRPr lang="zh-CN" altLang="en-US" sz="1845" b="1" noProof="1">
              <a:solidFill>
                <a:srgbClr val="FF0000"/>
              </a:solidFill>
              <a:latin typeface="Arial" panose="020B0604020202020204" pitchFamily="34" charset="0"/>
            </a:endParaRPr>
          </a:p>
          <a:p>
            <a:pPr algn="l">
              <a:lnSpc>
                <a:spcPct val="150000"/>
              </a:lnSpc>
            </a:pPr>
            <a:r>
              <a:rPr lang="zh-CN" altLang="en-US" sz="1845" b="1" noProof="1">
                <a:latin typeface="Arial" panose="020B0604020202020204" pitchFamily="34" charset="0"/>
                <a:ea typeface="宋体" panose="02010600030101010101" pitchFamily="2" charset="-122"/>
              </a:rPr>
              <a:t>    B.西方国家放弃了对国民党政权的支持</a:t>
            </a:r>
            <a:endParaRPr lang="zh-CN" altLang="en-US" sz="1845" b="1" noProof="1">
              <a:latin typeface="Arial" panose="020B0604020202020204" pitchFamily="34" charset="0"/>
            </a:endParaRPr>
          </a:p>
          <a:p>
            <a:pPr algn="l">
              <a:lnSpc>
                <a:spcPct val="150000"/>
              </a:lnSpc>
            </a:pPr>
            <a:r>
              <a:rPr lang="zh-CN" altLang="en-US" sz="1845" b="1" noProof="1">
                <a:latin typeface="Arial" panose="020B0604020202020204" pitchFamily="34" charset="0"/>
                <a:ea typeface="宋体" panose="02010600030101010101" pitchFamily="2" charset="-122"/>
              </a:rPr>
              <a:t>    C.中国冲破了美国的外交孤立         </a:t>
            </a:r>
            <a:endParaRPr lang="zh-CN" altLang="en-US" sz="1845" b="1" noProof="1">
              <a:latin typeface="Arial" panose="020B0604020202020204" pitchFamily="34" charset="0"/>
            </a:endParaRPr>
          </a:p>
          <a:p>
            <a:pPr algn="l">
              <a:lnSpc>
                <a:spcPct val="150000"/>
              </a:lnSpc>
            </a:pPr>
            <a:r>
              <a:rPr lang="zh-CN" altLang="en-US" sz="1845" b="1" noProof="1">
                <a:latin typeface="Arial" panose="020B0604020202020204" pitchFamily="34" charset="0"/>
                <a:ea typeface="宋体" panose="02010600030101010101" pitchFamily="2" charset="-122"/>
              </a:rPr>
              <a:t>    D.新政府不急于获取国际支持</a:t>
            </a:r>
            <a:r>
              <a:rPr lang="zh-CN" altLang="en-US" sz="1845" b="1" noProof="1">
                <a:solidFill>
                  <a:srgbClr val="0070C0"/>
                </a:solidFill>
                <a:latin typeface="Arial" panose="020B0604020202020204" pitchFamily="34" charset="0"/>
                <a:ea typeface="宋体" panose="02010600030101010101" pitchFamily="2" charset="-122"/>
              </a:rPr>
              <a:t>（20.9%)</a:t>
            </a:r>
            <a:endParaRPr lang="zh-CN" altLang="en-US" sz="1845" b="1" noProof="1">
              <a:solidFill>
                <a:srgbClr val="FF0000"/>
              </a:solidFill>
              <a:latin typeface="Arial" panose="020B0604020202020204" pitchFamily="34" charset="0"/>
            </a:endParaRPr>
          </a:p>
          <a:p>
            <a:pPr algn="l">
              <a:lnSpc>
                <a:spcPct val="150000"/>
              </a:lnSpc>
            </a:pPr>
            <a:r>
              <a:rPr lang="zh-CN" altLang="en-US" sz="1845" b="1" noProof="1">
                <a:solidFill>
                  <a:srgbClr val="FF0000"/>
                </a:solidFill>
                <a:latin typeface="Arial" panose="020B0604020202020204" pitchFamily="34" charset="0"/>
                <a:ea typeface="宋体" panose="02010600030101010101" pitchFamily="2" charset="-122"/>
              </a:rPr>
              <a:t>【评析】</a:t>
            </a:r>
            <a:r>
              <a:rPr lang="zh-CN" altLang="en-US" sz="1845" b="1" noProof="1">
                <a:solidFill>
                  <a:srgbClr val="0070C0"/>
                </a:solidFill>
                <a:latin typeface="Arial" panose="020B0604020202020204" pitchFamily="34" charset="0"/>
                <a:ea typeface="宋体" panose="02010600030101010101" pitchFamily="2" charset="-122"/>
              </a:rPr>
              <a:t>本题考查新中国的外交政策，试题以解放战争即将取得胜利前夕中共的外交策略为背景材料，考查学生从材料中获取信息并运用所学知识进行解读的能力，以及时空观念、历史解释的核心素养。</a:t>
            </a:r>
            <a:endParaRPr lang="zh-CN" altLang="en-US" sz="1845" b="1" noProof="1">
              <a:solidFill>
                <a:srgbClr val="0070C0"/>
              </a:solidFill>
              <a:latin typeface="Arial" panose="020B0604020202020204" pitchFamily="34" charset="0"/>
            </a:endParaRPr>
          </a:p>
          <a:p>
            <a:pPr algn="l">
              <a:lnSpc>
                <a:spcPct val="150000"/>
              </a:lnSpc>
            </a:pPr>
            <a:r>
              <a:rPr lang="zh-CN" altLang="en-US" sz="1845" b="1" noProof="1">
                <a:solidFill>
                  <a:srgbClr val="0070C0"/>
                </a:solidFill>
                <a:latin typeface="Arial" panose="020B0604020202020204" pitchFamily="34" charset="0"/>
                <a:ea typeface="宋体" panose="02010600030101010101" pitchFamily="2" charset="-122"/>
              </a:rPr>
              <a:t>     </a:t>
            </a:r>
            <a:r>
              <a:rPr lang="zh-CN" altLang="en-US" sz="1845" b="1" noProof="1">
                <a:solidFill>
                  <a:srgbClr val="FF0000"/>
                </a:solidFill>
                <a:latin typeface="Arial" panose="020B0604020202020204" pitchFamily="34" charset="0"/>
                <a:ea typeface="宋体" panose="02010600030101010101" pitchFamily="2" charset="-122"/>
              </a:rPr>
              <a:t>【答案】</a:t>
            </a:r>
            <a:r>
              <a:rPr lang="zh-CN" altLang="en-US" sz="1845" b="1" noProof="1">
                <a:solidFill>
                  <a:srgbClr val="0070C0"/>
                </a:solidFill>
                <a:latin typeface="Arial" panose="020B0604020202020204" pitchFamily="34" charset="0"/>
                <a:ea typeface="宋体" panose="02010600030101010101" pitchFamily="2" charset="-122"/>
              </a:rPr>
              <a:t>A  </a:t>
            </a:r>
            <a:r>
              <a:rPr lang="zh-CN" altLang="en-US" sz="1845" b="1" dirty="0">
                <a:solidFill>
                  <a:srgbClr val="0070C0"/>
                </a:solidFill>
                <a:latin typeface="Arial" panose="020B0604020202020204" pitchFamily="34" charset="0"/>
                <a:ea typeface="宋体" panose="02010600030101010101" pitchFamily="2" charset="-122"/>
                <a:sym typeface="+mn-ea"/>
              </a:rPr>
              <a:t>（难度0.71，区分度0.26）</a:t>
            </a:r>
            <a:endParaRPr lang="zh-CN" altLang="en-US" sz="1845" b="1" noProof="1">
              <a:solidFill>
                <a:srgbClr val="0070C0"/>
              </a:solidFill>
              <a:latin typeface="Arial" panose="020B0604020202020204" pitchFamily="34" charset="0"/>
              <a:ea typeface="宋体" panose="02010600030101010101" pitchFamily="2" charset="-122"/>
              <a:sym typeface="+mn-ea"/>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3" name="标题 2"/>
          <p:cNvSpPr>
            <a:spLocks noGrp="1"/>
          </p:cNvSpPr>
          <p:nvPr>
            <p:ph type="title"/>
          </p:nvPr>
        </p:nvSpPr>
        <p:spPr>
          <a:xfrm>
            <a:off x="3815529" y="994214"/>
            <a:ext cx="4254011" cy="444276"/>
          </a:xfrm>
        </p:spPr>
        <p:txBody>
          <a:bodyPr>
            <a:normAutofit fontScale="90000"/>
            <a:scene3d>
              <a:camera prst="orthographicFront"/>
              <a:lightRig rig="threePt" dir="t"/>
            </a:scene3d>
          </a:bodyPr>
          <a:lstStyle/>
          <a:p>
            <a:r>
              <a:rPr lang="zh-CN" altLang="en-US" sz="3325" b="1">
                <a:solidFill>
                  <a:srgbClr val="FF0000"/>
                </a:solidFill>
                <a:effectLst>
                  <a:outerShdw blurRad="38100" dist="19050" dir="2700000" algn="tl" rotWithShape="0">
                    <a:schemeClr val="dk1">
                      <a:alpha val="40000"/>
                    </a:schemeClr>
                  </a:outerShdw>
                </a:effectLst>
              </a:rPr>
              <a:t>（</a:t>
            </a:r>
            <a:r>
              <a:rPr lang="en-US" altLang="zh-CN" sz="3325" b="1">
                <a:solidFill>
                  <a:srgbClr val="FF0000"/>
                </a:solidFill>
                <a:effectLst>
                  <a:outerShdw blurRad="38100" dist="19050" dir="2700000" algn="tl" rotWithShape="0">
                    <a:schemeClr val="dk1">
                      <a:alpha val="40000"/>
                    </a:schemeClr>
                  </a:outerShdw>
                </a:effectLst>
              </a:rPr>
              <a:t>7</a:t>
            </a:r>
            <a:r>
              <a:rPr lang="zh-CN" altLang="en-US" sz="3325" b="1">
                <a:solidFill>
                  <a:srgbClr val="FF0000"/>
                </a:solidFill>
                <a:effectLst>
                  <a:outerShdw blurRad="38100" dist="19050" dir="2700000" algn="tl" rotWithShape="0">
                    <a:schemeClr val="dk1">
                      <a:alpha val="40000"/>
                    </a:schemeClr>
                  </a:outerShdw>
                </a:effectLst>
              </a:rPr>
              <a:t>）国民政府时期</a:t>
            </a:r>
          </a:p>
        </p:txBody>
      </p:sp>
    </p:spTree>
    <p:extLst>
      <p:ext uri="{BB962C8B-B14F-4D97-AF65-F5344CB8AC3E}">
        <p14:creationId xmlns:p14="http://schemas.microsoft.com/office/powerpoint/2010/main" val="3500547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193929" y="822960"/>
            <a:ext cx="5570855" cy="546100"/>
          </a:xfrm>
          <a:prstGeom prst="rect">
            <a:avLst/>
          </a:prstGeom>
          <a:noFill/>
          <a:ln>
            <a:noFill/>
          </a:ln>
        </p:spPr>
        <p:txBody>
          <a:bodyPr wrap="none" rtlCol="0" anchor="t">
            <a:spAutoFit/>
            <a:scene3d>
              <a:camera prst="orthographicFront"/>
              <a:lightRig rig="threePt" dir="t"/>
            </a:scene3d>
          </a:bodyPr>
          <a:lstStyle/>
          <a:p>
            <a:pPr algn="ctr"/>
            <a:r>
              <a:rPr lang="zh-CN" altLang="en-US" sz="2955" b="1">
                <a:solidFill>
                  <a:srgbClr val="112EC1"/>
                </a:solidFill>
                <a:effectLst>
                  <a:outerShdw blurRad="38100" dist="19050" dir="2700000" algn="tl" rotWithShape="0">
                    <a:schemeClr val="dk1">
                      <a:alpha val="40000"/>
                    </a:schemeClr>
                  </a:outerShdw>
                </a:effectLst>
              </a:rPr>
              <a:t>国民政府时期</a:t>
            </a:r>
            <a:r>
              <a:rPr lang="en-US" altLang="zh-CN" sz="2955" b="1">
                <a:solidFill>
                  <a:srgbClr val="112EC1"/>
                </a:solidFill>
                <a:effectLst>
                  <a:outerShdw blurRad="38100" dist="19050" dir="2700000" algn="tl" rotWithShape="0">
                    <a:schemeClr val="dk1">
                      <a:alpha val="40000"/>
                    </a:schemeClr>
                  </a:outerShdw>
                </a:effectLst>
              </a:rPr>
              <a:t>-</a:t>
            </a:r>
            <a:r>
              <a:rPr lang="zh-CN" altLang="en-US" sz="2955" b="1">
                <a:solidFill>
                  <a:srgbClr val="112EC1"/>
                </a:solidFill>
                <a:effectLst>
                  <a:outerShdw blurRad="38100" dist="19050" dir="2700000" algn="tl" rotWithShape="0">
                    <a:schemeClr val="dk1">
                      <a:alpha val="40000"/>
                    </a:schemeClr>
                  </a:outerShdw>
                </a:effectLst>
              </a:rPr>
              <a:t>五年高考命题回顾</a:t>
            </a:r>
          </a:p>
        </p:txBody>
      </p:sp>
      <p:graphicFrame>
        <p:nvGraphicFramePr>
          <p:cNvPr id="4" name="表格 3"/>
          <p:cNvGraphicFramePr/>
          <p:nvPr/>
        </p:nvGraphicFramePr>
        <p:xfrm>
          <a:off x="1997613" y="1423183"/>
          <a:ext cx="8245475" cy="4716145"/>
        </p:xfrm>
        <a:graphic>
          <a:graphicData uri="http://schemas.openxmlformats.org/drawingml/2006/table">
            <a:tbl>
              <a:tblPr firstRow="1" bandRow="1">
                <a:tableStyleId>{5C22544A-7EE6-4342-B048-85BDC9FD1C3A}</a:tableStyleId>
              </a:tblPr>
              <a:tblGrid>
                <a:gridCol w="703580">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532890">
                  <a:extLst>
                    <a:ext uri="{9D8B030D-6E8A-4147-A177-3AD203B41FA5}">
                      <a16:colId xmlns:a16="http://schemas.microsoft.com/office/drawing/2014/main" val="20002"/>
                    </a:ext>
                  </a:extLst>
                </a:gridCol>
                <a:gridCol w="1936750">
                  <a:extLst>
                    <a:ext uri="{9D8B030D-6E8A-4147-A177-3AD203B41FA5}">
                      <a16:colId xmlns:a16="http://schemas.microsoft.com/office/drawing/2014/main" val="20003"/>
                    </a:ext>
                  </a:extLst>
                </a:gridCol>
                <a:gridCol w="1370330">
                  <a:extLst>
                    <a:ext uri="{9D8B030D-6E8A-4147-A177-3AD203B41FA5}">
                      <a16:colId xmlns:a16="http://schemas.microsoft.com/office/drawing/2014/main" val="20004"/>
                    </a:ext>
                  </a:extLst>
                </a:gridCol>
                <a:gridCol w="1501775">
                  <a:extLst>
                    <a:ext uri="{9D8B030D-6E8A-4147-A177-3AD203B41FA5}">
                      <a16:colId xmlns:a16="http://schemas.microsoft.com/office/drawing/2014/main" val="20005"/>
                    </a:ext>
                  </a:extLst>
                </a:gridCol>
              </a:tblGrid>
              <a:tr h="365760">
                <a:tc>
                  <a:txBody>
                    <a:bodyPr/>
                    <a:lstStyle/>
                    <a:p>
                      <a:pPr>
                        <a:buNone/>
                      </a:pPr>
                      <a:endParaRPr lang="zh-CN" altLang="en-US" sz="1845" dirty="0"/>
                    </a:p>
                  </a:txBody>
                  <a:tcPr marL="84406" marR="84406" marT="42203" marB="42203"/>
                </a:tc>
                <a:tc>
                  <a:txBody>
                    <a:bodyPr/>
                    <a:lstStyle/>
                    <a:p>
                      <a:pPr algn="ctr">
                        <a:buNone/>
                      </a:pPr>
                      <a:r>
                        <a:rPr lang="en-US" altLang="zh-CN" sz="1845" dirty="0" smtClean="0"/>
                        <a:t>2018</a:t>
                      </a:r>
                      <a:r>
                        <a:rPr lang="zh-CN" altLang="en-US" sz="1845" dirty="0" smtClean="0"/>
                        <a:t>年</a:t>
                      </a:r>
                      <a:endParaRPr lang="en-US" altLang="zh-CN" sz="1845" dirty="0"/>
                    </a:p>
                  </a:txBody>
                  <a:tcPr marL="84406" marR="84406" marT="42203" marB="42203"/>
                </a:tc>
                <a:tc>
                  <a:txBody>
                    <a:bodyPr/>
                    <a:lstStyle/>
                    <a:p>
                      <a:pPr algn="ctr">
                        <a:buNone/>
                      </a:pPr>
                      <a:r>
                        <a:rPr lang="en-US" altLang="zh-CN" sz="1845" dirty="0" smtClean="0"/>
                        <a:t>2017</a:t>
                      </a:r>
                      <a:r>
                        <a:rPr lang="zh-CN" altLang="en-US" sz="1845" dirty="0" smtClean="0"/>
                        <a:t>年</a:t>
                      </a:r>
                      <a:endParaRPr lang="en-US" altLang="zh-CN" sz="1845" dirty="0"/>
                    </a:p>
                  </a:txBody>
                  <a:tcPr marL="84406" marR="84406" marT="42203" marB="42203"/>
                </a:tc>
                <a:tc>
                  <a:txBody>
                    <a:bodyPr/>
                    <a:lstStyle/>
                    <a:p>
                      <a:pPr algn="ctr">
                        <a:buNone/>
                      </a:pPr>
                      <a:r>
                        <a:rPr lang="en-US" altLang="zh-CN" sz="1845" dirty="0" smtClean="0"/>
                        <a:t>2016</a:t>
                      </a:r>
                      <a:r>
                        <a:rPr lang="zh-CN" altLang="en-US" sz="1845" dirty="0" smtClean="0"/>
                        <a:t>年</a:t>
                      </a:r>
                      <a:endParaRPr lang="en-US" altLang="zh-CN" sz="1845" dirty="0"/>
                    </a:p>
                  </a:txBody>
                  <a:tcPr marL="84406" marR="84406" marT="42203" marB="42203"/>
                </a:tc>
                <a:tc>
                  <a:txBody>
                    <a:bodyPr/>
                    <a:lstStyle/>
                    <a:p>
                      <a:pPr algn="ctr">
                        <a:buNone/>
                      </a:pPr>
                      <a:r>
                        <a:rPr lang="en-US" altLang="zh-CN" sz="1845" dirty="0" smtClean="0"/>
                        <a:t>2015</a:t>
                      </a:r>
                      <a:r>
                        <a:rPr lang="zh-CN" altLang="en-US" sz="1845" dirty="0" smtClean="0"/>
                        <a:t>年</a:t>
                      </a:r>
                      <a:endParaRPr lang="en-US" altLang="zh-CN" sz="1845" dirty="0"/>
                    </a:p>
                  </a:txBody>
                  <a:tcPr marL="84406" marR="84406" marT="42203" marB="42203"/>
                </a:tc>
                <a:tc>
                  <a:txBody>
                    <a:bodyPr/>
                    <a:lstStyle/>
                    <a:p>
                      <a:pPr algn="ctr">
                        <a:buNone/>
                      </a:pPr>
                      <a:r>
                        <a:rPr lang="en-US" altLang="zh-CN" sz="1845" dirty="0" smtClean="0"/>
                        <a:t>2014</a:t>
                      </a:r>
                      <a:r>
                        <a:rPr lang="zh-CN" altLang="en-US" sz="1845" dirty="0" smtClean="0"/>
                        <a:t>年</a:t>
                      </a:r>
                      <a:endParaRPr lang="zh-CN" altLang="en-US" sz="1845" dirty="0"/>
                    </a:p>
                  </a:txBody>
                  <a:tcPr marL="84406" marR="84406" marT="42203" marB="42203"/>
                </a:tc>
                <a:extLst>
                  <a:ext uri="{0D108BD9-81ED-4DB2-BD59-A6C34878D82A}">
                    <a16:rowId xmlns:a16="http://schemas.microsoft.com/office/drawing/2014/main" val="10000"/>
                  </a:ext>
                </a:extLst>
              </a:tr>
              <a:tr h="1170940">
                <a:tc>
                  <a:txBody>
                    <a:bodyPr/>
                    <a:lstStyle/>
                    <a:p>
                      <a:pPr algn="ctr">
                        <a:buNone/>
                      </a:pPr>
                      <a:endParaRPr lang="en-US" altLang="zh-CN" sz="1845" b="1">
                        <a:solidFill>
                          <a:srgbClr val="FF0000"/>
                        </a:solidFill>
                      </a:endParaRPr>
                    </a:p>
                    <a:p>
                      <a:pPr algn="ctr">
                        <a:buNone/>
                      </a:pPr>
                      <a:r>
                        <a:rPr lang="en-US" altLang="zh-CN" sz="1845" b="1">
                          <a:solidFill>
                            <a:srgbClr val="FF0000"/>
                          </a:solidFill>
                        </a:rPr>
                        <a:t>I</a:t>
                      </a:r>
                      <a:r>
                        <a:rPr lang="zh-CN" altLang="en-US" sz="1845" b="1">
                          <a:solidFill>
                            <a:srgbClr val="FF0000"/>
                          </a:solidFill>
                        </a:rPr>
                        <a:t>卷</a:t>
                      </a:r>
                    </a:p>
                  </a:txBody>
                  <a:tcPr marL="84406" marR="84406" marT="42203" marB="42203"/>
                </a:tc>
                <a:tc>
                  <a:txBody>
                    <a:bodyPr/>
                    <a:lstStyle/>
                    <a:p>
                      <a:pPr>
                        <a:buNone/>
                      </a:pPr>
                      <a:r>
                        <a:rPr lang="en-US" altLang="zh-CN" sz="1660" b="1" dirty="0"/>
                        <a:t>30.</a:t>
                      </a:r>
                      <a:r>
                        <a:rPr lang="zh-CN" altLang="en-US" sz="1660" b="1" dirty="0"/>
                        <a:t>解放战争胜利前夕中共的外交策略</a:t>
                      </a:r>
                    </a:p>
                  </a:txBody>
                  <a:tcPr marL="84406" marR="84406" marT="42203" marB="42203" anchor="ctr"/>
                </a:tc>
                <a:tc>
                  <a:txBody>
                    <a:bodyPr/>
                    <a:lstStyle/>
                    <a:p>
                      <a:pPr>
                        <a:buNone/>
                      </a:pPr>
                      <a:r>
                        <a:rPr lang="en-US" altLang="zh-CN" sz="1660" b="1" kern="1200" dirty="0" smtClean="0">
                          <a:solidFill>
                            <a:schemeClr val="dk1"/>
                          </a:solidFill>
                          <a:latin typeface="+mn-lt"/>
                          <a:ea typeface="+mn-ea"/>
                          <a:cs typeface="+mn-cs"/>
                        </a:rPr>
                        <a:t>30.</a:t>
                      </a:r>
                      <a:r>
                        <a:rPr lang="zh-CN" altLang="zh-CN" sz="1660" b="1" kern="1200" dirty="0" smtClean="0">
                          <a:solidFill>
                            <a:schemeClr val="dk1"/>
                          </a:solidFill>
                          <a:latin typeface="+mn-lt"/>
                          <a:ea typeface="+mn-ea"/>
                          <a:cs typeface="+mn-cs"/>
                        </a:rPr>
                        <a:t>陕甘宁边区政府</a:t>
                      </a:r>
                      <a:r>
                        <a:rPr lang="zh-CN" altLang="en-US" sz="1660" b="1" kern="1200" dirty="0" smtClean="0">
                          <a:solidFill>
                            <a:schemeClr val="dk1"/>
                          </a:solidFill>
                          <a:latin typeface="+mn-lt"/>
                          <a:ea typeface="+mn-ea"/>
                          <a:cs typeface="+mn-cs"/>
                        </a:rPr>
                        <a:t>政策</a:t>
                      </a:r>
                    </a:p>
                  </a:txBody>
                  <a:tcPr marL="84406" marR="84406" marT="42203" marB="42203" anchor="ctr"/>
                </a:tc>
                <a:tc>
                  <a:txBody>
                    <a:bodyPr/>
                    <a:lstStyle/>
                    <a:p>
                      <a:pPr>
                        <a:buNone/>
                      </a:pPr>
                      <a:r>
                        <a:rPr lang="en-US" altLang="zh-CN" sz="1660" b="1" dirty="0" smtClean="0"/>
                        <a:t>30.</a:t>
                      </a:r>
                      <a:r>
                        <a:rPr lang="zh-CN" altLang="zh-CN" sz="1660" b="1" kern="1200" dirty="0" smtClean="0">
                          <a:solidFill>
                            <a:schemeClr val="dk1"/>
                          </a:solidFill>
                          <a:latin typeface="+mn-lt"/>
                          <a:ea typeface="+mn-ea"/>
                          <a:cs typeface="+mn-cs"/>
                        </a:rPr>
                        <a:t>国民党颁布《抗战期间宣传名词正误表》</a:t>
                      </a:r>
                    </a:p>
                  </a:txBody>
                  <a:tcPr marL="84406" marR="84406" marT="42203" marB="42203" anchor="ctr"/>
                </a:tc>
                <a:tc>
                  <a:txBody>
                    <a:bodyPr/>
                    <a:lstStyle/>
                    <a:p>
                      <a:pPr>
                        <a:buNone/>
                      </a:pPr>
                      <a:r>
                        <a:rPr lang="en-US" altLang="zh-CN" sz="1660" b="1" dirty="0" smtClean="0"/>
                        <a:t>30.</a:t>
                      </a:r>
                      <a:r>
                        <a:rPr lang="en-US" altLang="zh-CN" sz="1660" b="1" kern="1200" dirty="0" smtClean="0">
                          <a:solidFill>
                            <a:schemeClr val="dk1"/>
                          </a:solidFill>
                          <a:latin typeface="+mn-lt"/>
                          <a:ea typeface="+mn-ea"/>
                          <a:cs typeface="+mn-cs"/>
                        </a:rPr>
                        <a:t> 1933-1937</a:t>
                      </a:r>
                      <a:r>
                        <a:rPr lang="zh-CN" altLang="zh-CN" sz="1660" b="1" kern="1200" dirty="0" smtClean="0">
                          <a:solidFill>
                            <a:schemeClr val="dk1"/>
                          </a:solidFill>
                          <a:latin typeface="+mn-lt"/>
                          <a:ea typeface="+mn-ea"/>
                          <a:cs typeface="+mn-cs"/>
                        </a:rPr>
                        <a:t>年，国民政府</a:t>
                      </a:r>
                      <a:r>
                        <a:rPr lang="zh-CN" altLang="en-US" sz="1660" b="1" kern="1200" dirty="0" smtClean="0">
                          <a:solidFill>
                            <a:schemeClr val="dk1"/>
                          </a:solidFill>
                          <a:latin typeface="+mn-lt"/>
                          <a:ea typeface="+mn-ea"/>
                          <a:cs typeface="+mn-cs"/>
                        </a:rPr>
                        <a:t>修筑军事要塞</a:t>
                      </a:r>
                    </a:p>
                  </a:txBody>
                  <a:tcPr marL="84406" marR="84406" marT="42203" marB="42203" anchor="ctr"/>
                </a:tc>
                <a:tc>
                  <a:txBody>
                    <a:bodyPr/>
                    <a:lstStyle/>
                    <a:p>
                      <a:pPr>
                        <a:buNone/>
                      </a:pPr>
                      <a:endParaRPr lang="zh-CN" altLang="en-US" sz="1660" b="1" dirty="0"/>
                    </a:p>
                  </a:txBody>
                  <a:tcPr marL="84406" marR="84406" marT="42203" marB="42203" anchor="ctr"/>
                </a:tc>
                <a:extLst>
                  <a:ext uri="{0D108BD9-81ED-4DB2-BD59-A6C34878D82A}">
                    <a16:rowId xmlns:a16="http://schemas.microsoft.com/office/drawing/2014/main" val="10001"/>
                  </a:ext>
                </a:extLst>
              </a:tr>
              <a:tr h="1377315">
                <a:tc>
                  <a:txBody>
                    <a:bodyPr/>
                    <a:lstStyle/>
                    <a:p>
                      <a:pPr algn="ctr">
                        <a:buNone/>
                      </a:pPr>
                      <a:endParaRPr lang="en-US" altLang="zh-CN" sz="1845" b="1">
                        <a:solidFill>
                          <a:srgbClr val="FF0000"/>
                        </a:solidFill>
                      </a:endParaRPr>
                    </a:p>
                    <a:p>
                      <a:pPr algn="ctr">
                        <a:buNone/>
                      </a:pPr>
                      <a:endParaRPr lang="en-US" altLang="zh-CN" sz="1845" b="1">
                        <a:solidFill>
                          <a:srgbClr val="FF0000"/>
                        </a:solidFill>
                      </a:endParaRPr>
                    </a:p>
                    <a:p>
                      <a:pPr algn="ctr">
                        <a:buNone/>
                      </a:pPr>
                      <a:r>
                        <a:rPr lang="en-US" altLang="zh-CN" sz="1845" b="1">
                          <a:solidFill>
                            <a:srgbClr val="FF0000"/>
                          </a:solidFill>
                        </a:rPr>
                        <a:t>II</a:t>
                      </a:r>
                      <a:r>
                        <a:rPr lang="zh-CN" altLang="en-US" sz="1845" b="1">
                          <a:solidFill>
                            <a:srgbClr val="FF0000"/>
                          </a:solidFill>
                        </a:rPr>
                        <a:t>卷</a:t>
                      </a:r>
                    </a:p>
                  </a:txBody>
                  <a:tcPr marL="84406" marR="84406" marT="42203" marB="42203"/>
                </a:tc>
                <a:tc>
                  <a:txBody>
                    <a:bodyPr/>
                    <a:lstStyle/>
                    <a:p>
                      <a:pPr>
                        <a:buNone/>
                      </a:pPr>
                      <a:r>
                        <a:rPr lang="en-US" altLang="zh-CN" sz="1660" b="1" dirty="0"/>
                        <a:t>30.</a:t>
                      </a:r>
                      <a:r>
                        <a:rPr lang="zh-CN" altLang="en-US" sz="1660" b="1" dirty="0"/>
                        <a:t>抗日根据地统一战线政策的作用</a:t>
                      </a:r>
                    </a:p>
                  </a:txBody>
                  <a:tcPr marL="84406" marR="84406" marT="42203" marB="42203" anchor="ctr"/>
                </a:tc>
                <a:tc>
                  <a:txBody>
                    <a:bodyPr/>
                    <a:lstStyle/>
                    <a:p>
                      <a:pPr>
                        <a:buNone/>
                      </a:pPr>
                      <a:r>
                        <a:rPr lang="en-US" altLang="zh-CN" sz="1660" b="1" dirty="0" smtClean="0"/>
                        <a:t>30.</a:t>
                      </a:r>
                      <a:r>
                        <a:rPr lang="zh-CN" altLang="zh-CN" sz="1660" b="1" kern="1200" dirty="0" smtClean="0">
                          <a:solidFill>
                            <a:schemeClr val="dk1"/>
                          </a:solidFill>
                          <a:latin typeface="+mn-lt"/>
                          <a:ea typeface="+mn-ea"/>
                          <a:cs typeface="+mn-cs"/>
                        </a:rPr>
                        <a:t>抗战胜利后山东根据地</a:t>
                      </a:r>
                      <a:r>
                        <a:rPr lang="zh-CN" altLang="en-US" sz="1660" b="1" kern="1200" dirty="0" smtClean="0">
                          <a:solidFill>
                            <a:schemeClr val="dk1"/>
                          </a:solidFill>
                          <a:latin typeface="+mn-lt"/>
                          <a:ea typeface="+mn-ea"/>
                          <a:cs typeface="+mn-cs"/>
                        </a:rPr>
                        <a:t>党的建设</a:t>
                      </a:r>
                    </a:p>
                  </a:txBody>
                  <a:tcPr marL="84406" marR="84406" marT="42203" marB="42203" anchor="ctr"/>
                </a:tc>
                <a:tc>
                  <a:txBody>
                    <a:bodyPr/>
                    <a:lstStyle/>
                    <a:p>
                      <a:pPr>
                        <a:buNone/>
                      </a:pPr>
                      <a:r>
                        <a:rPr lang="en-US" altLang="zh-CN" sz="1660" b="1" dirty="0" smtClean="0"/>
                        <a:t>29.</a:t>
                      </a:r>
                      <a:r>
                        <a:rPr lang="zh-CN" altLang="zh-CN" sz="1660" b="1" kern="1200" dirty="0" smtClean="0">
                          <a:solidFill>
                            <a:schemeClr val="dk1"/>
                          </a:solidFill>
                          <a:latin typeface="+mn-lt"/>
                          <a:ea typeface="+mn-ea"/>
                          <a:cs typeface="+mn-cs"/>
                        </a:rPr>
                        <a:t>鄂豫皖根据地</a:t>
                      </a:r>
                      <a:r>
                        <a:rPr lang="zh-CN" altLang="en-US" sz="1660" b="1" kern="1200" dirty="0" smtClean="0">
                          <a:solidFill>
                            <a:schemeClr val="dk1"/>
                          </a:solidFill>
                          <a:latin typeface="+mn-lt"/>
                          <a:ea typeface="+mn-ea"/>
                          <a:cs typeface="+mn-cs"/>
                        </a:rPr>
                        <a:t>粮食增产原因</a:t>
                      </a:r>
                      <a:endParaRPr lang="en-US" altLang="zh-CN" sz="1660" b="1" kern="1200" dirty="0" smtClean="0">
                        <a:solidFill>
                          <a:schemeClr val="dk1"/>
                        </a:solidFill>
                        <a:latin typeface="+mn-lt"/>
                        <a:ea typeface="+mn-ea"/>
                        <a:cs typeface="+mn-cs"/>
                      </a:endParaRPr>
                    </a:p>
                    <a:p>
                      <a:pPr>
                        <a:buNone/>
                      </a:pPr>
                      <a:r>
                        <a:rPr lang="en-US" altLang="zh-CN" sz="1660" b="1" kern="1200" dirty="0" smtClean="0">
                          <a:solidFill>
                            <a:schemeClr val="dk1"/>
                          </a:solidFill>
                          <a:latin typeface="+mn-lt"/>
                          <a:ea typeface="+mn-ea"/>
                          <a:cs typeface="+mn-cs"/>
                        </a:rPr>
                        <a:t>30.</a:t>
                      </a:r>
                      <a:r>
                        <a:rPr lang="zh-CN" altLang="zh-CN" sz="1660" b="1" kern="1200" dirty="0" smtClean="0">
                          <a:solidFill>
                            <a:schemeClr val="dk1"/>
                          </a:solidFill>
                          <a:latin typeface="+mn-lt"/>
                          <a:ea typeface="+mn-ea"/>
                          <a:cs typeface="+mn-cs"/>
                        </a:rPr>
                        <a:t>抗战后国民政府</a:t>
                      </a:r>
                      <a:r>
                        <a:rPr lang="zh-CN" altLang="en-US" sz="1660" b="1" kern="1200" dirty="0" smtClean="0">
                          <a:solidFill>
                            <a:schemeClr val="dk1"/>
                          </a:solidFill>
                          <a:latin typeface="+mn-lt"/>
                          <a:ea typeface="+mn-ea"/>
                          <a:cs typeface="+mn-cs"/>
                        </a:rPr>
                        <a:t>接收</a:t>
                      </a:r>
                      <a:r>
                        <a:rPr lang="zh-CN" altLang="zh-CN" sz="1660" b="1" kern="1200" dirty="0" smtClean="0">
                          <a:solidFill>
                            <a:schemeClr val="dk1"/>
                          </a:solidFill>
                          <a:latin typeface="+mn-lt"/>
                          <a:ea typeface="+mn-ea"/>
                          <a:cs typeface="+mn-cs"/>
                        </a:rPr>
                        <a:t>日伪</a:t>
                      </a:r>
                      <a:r>
                        <a:rPr lang="zh-CN" altLang="en-US" sz="1660" b="1" kern="1200" dirty="0" smtClean="0">
                          <a:solidFill>
                            <a:schemeClr val="dk1"/>
                          </a:solidFill>
                          <a:latin typeface="+mn-lt"/>
                          <a:ea typeface="+mn-ea"/>
                          <a:cs typeface="+mn-cs"/>
                        </a:rPr>
                        <a:t>纱厂</a:t>
                      </a:r>
                      <a:r>
                        <a:rPr lang="zh-CN" altLang="zh-CN" sz="1660" b="1" kern="1200" dirty="0" smtClean="0">
                          <a:solidFill>
                            <a:schemeClr val="dk1"/>
                          </a:solidFill>
                          <a:latin typeface="+mn-lt"/>
                          <a:ea typeface="+mn-ea"/>
                          <a:cs typeface="+mn-cs"/>
                        </a:rPr>
                        <a:t>成立中纺公司</a:t>
                      </a:r>
                    </a:p>
                  </a:txBody>
                  <a:tcPr marL="84406" marR="84406" marT="42203" marB="42203" anchor="ctr"/>
                </a:tc>
                <a:tc>
                  <a:txBody>
                    <a:bodyPr/>
                    <a:lstStyle/>
                    <a:p>
                      <a:pPr>
                        <a:buNone/>
                      </a:pPr>
                      <a:r>
                        <a:rPr lang="en-US" altLang="zh-CN" sz="1660" b="1" kern="1200" dirty="0" smtClean="0">
                          <a:solidFill>
                            <a:schemeClr val="dk1"/>
                          </a:solidFill>
                          <a:latin typeface="+mn-lt"/>
                          <a:ea typeface="+mn-ea"/>
                          <a:cs typeface="+mn-cs"/>
                        </a:rPr>
                        <a:t>30.</a:t>
                      </a:r>
                      <a:r>
                        <a:rPr lang="zh-CN" altLang="zh-CN" sz="1660" b="1" kern="1200" dirty="0" smtClean="0">
                          <a:solidFill>
                            <a:schemeClr val="dk1"/>
                          </a:solidFill>
                          <a:latin typeface="+mn-lt"/>
                          <a:ea typeface="+mn-ea"/>
                          <a:cs typeface="+mn-cs"/>
                        </a:rPr>
                        <a:t>日本侵略者发行“联银券”</a:t>
                      </a:r>
                      <a:r>
                        <a:rPr lang="zh-CN" altLang="en-US" sz="1660" b="1" kern="1200" dirty="0" smtClean="0">
                          <a:solidFill>
                            <a:schemeClr val="dk1"/>
                          </a:solidFill>
                          <a:latin typeface="+mn-lt"/>
                          <a:ea typeface="+mn-ea"/>
                          <a:cs typeface="+mn-cs"/>
                        </a:rPr>
                        <a:t>等伪币目的</a:t>
                      </a:r>
                    </a:p>
                  </a:txBody>
                  <a:tcPr marL="84406" marR="84406" marT="42203" marB="42203" anchor="ctr"/>
                </a:tc>
                <a:tc>
                  <a:txBody>
                    <a:bodyPr/>
                    <a:lstStyle/>
                    <a:p>
                      <a:pPr marL="0" algn="l" defTabSz="914400" rtl="0" eaLnBrk="1" latinLnBrk="0" hangingPunct="1">
                        <a:buNone/>
                      </a:pPr>
                      <a:r>
                        <a:rPr lang="en-US" altLang="zh-CN" sz="1660" b="1" kern="1200" dirty="0" smtClean="0">
                          <a:solidFill>
                            <a:schemeClr val="dk1"/>
                          </a:solidFill>
                          <a:latin typeface="+mn-lt"/>
                          <a:ea typeface="+mn-ea"/>
                          <a:cs typeface="+mn-cs"/>
                        </a:rPr>
                        <a:t>30. 1937</a:t>
                      </a:r>
                      <a:r>
                        <a:rPr lang="zh-CN" altLang="zh-CN" sz="1660" b="1" kern="1200" dirty="0" smtClean="0">
                          <a:solidFill>
                            <a:schemeClr val="dk1"/>
                          </a:solidFill>
                          <a:latin typeface="+mn-lt"/>
                          <a:ea typeface="+mn-ea"/>
                          <a:cs typeface="+mn-cs"/>
                        </a:rPr>
                        <a:t>年</a:t>
                      </a:r>
                      <a:r>
                        <a:rPr lang="en-US" altLang="zh-CN" sz="1660" b="1" kern="1200" dirty="0" smtClean="0">
                          <a:solidFill>
                            <a:schemeClr val="dk1"/>
                          </a:solidFill>
                          <a:latin typeface="+mn-lt"/>
                          <a:ea typeface="+mn-ea"/>
                          <a:cs typeface="+mn-cs"/>
                        </a:rPr>
                        <a:t>11</a:t>
                      </a:r>
                      <a:r>
                        <a:rPr lang="zh-CN" altLang="zh-CN" sz="1660" b="1" kern="1200" dirty="0" smtClean="0">
                          <a:solidFill>
                            <a:schemeClr val="dk1"/>
                          </a:solidFill>
                          <a:latin typeface="+mn-lt"/>
                          <a:ea typeface="+mn-ea"/>
                          <a:cs typeface="+mn-cs"/>
                        </a:rPr>
                        <a:t>月，中国代表顾维钧</a:t>
                      </a:r>
                      <a:r>
                        <a:rPr lang="zh-CN" altLang="en-US" sz="1660" b="1" kern="1200" dirty="0" smtClean="0">
                          <a:solidFill>
                            <a:schemeClr val="dk1"/>
                          </a:solidFill>
                          <a:latin typeface="+mn-lt"/>
                          <a:ea typeface="+mn-ea"/>
                          <a:cs typeface="+mn-cs"/>
                        </a:rPr>
                        <a:t>呼吁各国维护</a:t>
                      </a:r>
                      <a:r>
                        <a:rPr lang="zh-CN" altLang="zh-CN" sz="1660" b="1" kern="1200" dirty="0" smtClean="0">
                          <a:solidFill>
                            <a:schemeClr val="dk1"/>
                          </a:solidFill>
                          <a:latin typeface="+mn-lt"/>
                          <a:ea typeface="+mn-ea"/>
                          <a:cs typeface="+mn-cs"/>
                        </a:rPr>
                        <a:t>远东和平</a:t>
                      </a:r>
                    </a:p>
                  </a:txBody>
                  <a:tcPr marL="84406" marR="84406" marT="42203" marB="42203" anchor="ctr"/>
                </a:tc>
                <a:extLst>
                  <a:ext uri="{0D108BD9-81ED-4DB2-BD59-A6C34878D82A}">
                    <a16:rowId xmlns:a16="http://schemas.microsoft.com/office/drawing/2014/main" val="10002"/>
                  </a:ext>
                </a:extLst>
              </a:tr>
              <a:tr h="1802130">
                <a:tc>
                  <a:txBody>
                    <a:bodyPr/>
                    <a:lstStyle/>
                    <a:p>
                      <a:pPr algn="ctr">
                        <a:buNone/>
                      </a:pPr>
                      <a:endParaRPr lang="en-US" altLang="zh-CN" sz="1845" b="1">
                        <a:solidFill>
                          <a:srgbClr val="FF0000"/>
                        </a:solidFill>
                      </a:endParaRPr>
                    </a:p>
                    <a:p>
                      <a:pPr algn="ctr">
                        <a:buNone/>
                      </a:pPr>
                      <a:endParaRPr lang="en-US" altLang="zh-CN" sz="1845" b="1">
                        <a:solidFill>
                          <a:srgbClr val="FF0000"/>
                        </a:solidFill>
                      </a:endParaRPr>
                    </a:p>
                    <a:p>
                      <a:pPr algn="ctr">
                        <a:buNone/>
                      </a:pPr>
                      <a:r>
                        <a:rPr lang="en-US" altLang="zh-CN" sz="1845" b="1">
                          <a:solidFill>
                            <a:srgbClr val="FF0000"/>
                          </a:solidFill>
                        </a:rPr>
                        <a:t>III</a:t>
                      </a:r>
                      <a:r>
                        <a:rPr lang="zh-CN" altLang="en-US" sz="1845" b="1">
                          <a:solidFill>
                            <a:srgbClr val="FF0000"/>
                          </a:solidFill>
                        </a:rPr>
                        <a:t>卷</a:t>
                      </a:r>
                    </a:p>
                  </a:txBody>
                  <a:tcPr marL="84406" marR="84406" marT="42203" marB="42203"/>
                </a:tc>
                <a:tc>
                  <a:txBody>
                    <a:bodyPr/>
                    <a:lstStyle/>
                    <a:p>
                      <a:pPr>
                        <a:buNone/>
                      </a:pPr>
                      <a:endParaRPr lang="zh-CN" altLang="en-US" sz="1660" b="1" dirty="0"/>
                    </a:p>
                  </a:txBody>
                  <a:tcPr marL="84406" marR="84406" marT="42203" marB="42203" anchor="ctr"/>
                </a:tc>
                <a:tc>
                  <a:txBody>
                    <a:bodyPr/>
                    <a:lstStyle/>
                    <a:p>
                      <a:pPr>
                        <a:buNone/>
                      </a:pPr>
                      <a:r>
                        <a:rPr lang="en-US" altLang="zh-CN" sz="1660" b="1" dirty="0" smtClean="0"/>
                        <a:t>29.</a:t>
                      </a:r>
                      <a:r>
                        <a:rPr lang="en-US" altLang="zh-CN" sz="1660" b="1" kern="1200" dirty="0" smtClean="0">
                          <a:solidFill>
                            <a:schemeClr val="dk1"/>
                          </a:solidFill>
                          <a:latin typeface="+mn-lt"/>
                          <a:ea typeface="+mn-ea"/>
                          <a:cs typeface="+mn-cs"/>
                        </a:rPr>
                        <a:t> 30</a:t>
                      </a:r>
                      <a:r>
                        <a:rPr lang="zh-CN" altLang="zh-CN" sz="1660" b="1" kern="1200" dirty="0" smtClean="0">
                          <a:solidFill>
                            <a:schemeClr val="dk1"/>
                          </a:solidFill>
                          <a:latin typeface="+mn-lt"/>
                          <a:ea typeface="+mn-ea"/>
                          <a:cs typeface="+mn-cs"/>
                        </a:rPr>
                        <a:t>年代上海市政府组织集体婚礼</a:t>
                      </a:r>
                      <a:endParaRPr lang="en-US" altLang="zh-CN" sz="1660" b="1" kern="1200" dirty="0" smtClean="0">
                        <a:solidFill>
                          <a:schemeClr val="dk1"/>
                        </a:solidFill>
                        <a:latin typeface="+mn-lt"/>
                        <a:ea typeface="+mn-ea"/>
                        <a:cs typeface="+mn-cs"/>
                      </a:endParaRPr>
                    </a:p>
                    <a:p>
                      <a:pPr>
                        <a:buNone/>
                      </a:pPr>
                      <a:r>
                        <a:rPr lang="en-US" altLang="zh-CN" sz="1660" b="1" kern="1200" dirty="0" smtClean="0">
                          <a:solidFill>
                            <a:schemeClr val="dk1"/>
                          </a:solidFill>
                          <a:latin typeface="+mn-lt"/>
                          <a:ea typeface="+mn-ea"/>
                          <a:cs typeface="+mn-cs"/>
                        </a:rPr>
                        <a:t>30.</a:t>
                      </a:r>
                      <a:r>
                        <a:rPr lang="zh-CN" altLang="zh-CN" sz="1660" b="1" kern="1200" dirty="0" smtClean="0">
                          <a:solidFill>
                            <a:schemeClr val="dk1"/>
                          </a:solidFill>
                          <a:latin typeface="+mn-lt"/>
                          <a:ea typeface="+mn-ea"/>
                          <a:cs typeface="+mn-cs"/>
                        </a:rPr>
                        <a:t>渡江战役时</a:t>
                      </a:r>
                      <a:r>
                        <a:rPr lang="zh-CN" altLang="en-US" sz="1660" b="1" kern="1200" dirty="0" smtClean="0">
                          <a:solidFill>
                            <a:schemeClr val="dk1"/>
                          </a:solidFill>
                          <a:latin typeface="+mn-lt"/>
                          <a:ea typeface="+mn-ea"/>
                          <a:cs typeface="+mn-cs"/>
                        </a:rPr>
                        <a:t>解放军炮击</a:t>
                      </a:r>
                      <a:r>
                        <a:rPr lang="zh-CN" altLang="zh-CN" sz="1660" b="1" kern="1200" dirty="0" smtClean="0">
                          <a:solidFill>
                            <a:schemeClr val="dk1"/>
                          </a:solidFill>
                          <a:latin typeface="+mn-lt"/>
                          <a:ea typeface="+mn-ea"/>
                          <a:cs typeface="+mn-cs"/>
                        </a:rPr>
                        <a:t>英国军舰</a:t>
                      </a:r>
                    </a:p>
                  </a:txBody>
                  <a:tcPr marL="84406" marR="84406" marT="42203" marB="42203" anchor="ctr"/>
                </a:tc>
                <a:tc>
                  <a:txBody>
                    <a:bodyPr/>
                    <a:lstStyle/>
                    <a:p>
                      <a:pPr marL="0" algn="l" defTabSz="914400" rtl="0" eaLnBrk="1" latinLnBrk="0" hangingPunct="1">
                        <a:buNone/>
                      </a:pPr>
                      <a:r>
                        <a:rPr lang="en-US" altLang="zh-CN" sz="1660" b="1" kern="1200" dirty="0" smtClean="0">
                          <a:solidFill>
                            <a:schemeClr val="dk1"/>
                          </a:solidFill>
                          <a:latin typeface="+mn-lt"/>
                          <a:ea typeface="+mn-ea"/>
                          <a:cs typeface="+mn-cs"/>
                        </a:rPr>
                        <a:t>30. 1932</a:t>
                      </a:r>
                      <a:r>
                        <a:rPr lang="zh-CN" altLang="zh-CN" sz="1660" b="1" kern="1200" dirty="0" smtClean="0">
                          <a:solidFill>
                            <a:schemeClr val="dk1"/>
                          </a:solidFill>
                          <a:latin typeface="+mn-lt"/>
                          <a:ea typeface="+mn-ea"/>
                          <a:cs typeface="+mn-cs"/>
                        </a:rPr>
                        <a:t>年出产的</a:t>
                      </a:r>
                      <a:r>
                        <a:rPr lang="zh-CN" altLang="en-US" sz="1660" b="1" kern="1200" dirty="0" smtClean="0">
                          <a:solidFill>
                            <a:schemeClr val="dk1"/>
                          </a:solidFill>
                          <a:latin typeface="+mn-lt"/>
                          <a:ea typeface="+mn-ea"/>
                          <a:cs typeface="+mn-cs"/>
                        </a:rPr>
                        <a:t>抗敌牌</a:t>
                      </a:r>
                      <a:r>
                        <a:rPr lang="zh-CN" altLang="zh-CN" sz="1660" b="1" kern="1200" dirty="0" smtClean="0">
                          <a:solidFill>
                            <a:schemeClr val="dk1"/>
                          </a:solidFill>
                          <a:latin typeface="+mn-lt"/>
                          <a:ea typeface="+mn-ea"/>
                          <a:cs typeface="+mn-cs"/>
                        </a:rPr>
                        <a:t>火柴</a:t>
                      </a:r>
                    </a:p>
                  </a:txBody>
                  <a:tcPr marL="84406" marR="84406" marT="42203" marB="42203" anchor="ctr"/>
                </a:tc>
                <a:tc>
                  <a:txBody>
                    <a:bodyPr/>
                    <a:lstStyle/>
                    <a:p>
                      <a:pPr>
                        <a:buNone/>
                      </a:pPr>
                      <a:endParaRPr lang="en-US" altLang="zh-CN" sz="1660" b="1" dirty="0"/>
                    </a:p>
                  </a:txBody>
                  <a:tcPr marL="84406" marR="84406" marT="42203" marB="42203" anchor="ctr"/>
                </a:tc>
                <a:tc>
                  <a:txBody>
                    <a:bodyPr/>
                    <a:lstStyle/>
                    <a:p>
                      <a:pPr>
                        <a:buNone/>
                      </a:pPr>
                      <a:endParaRPr lang="zh-CN" altLang="en-US" sz="1660" b="1" dirty="0"/>
                    </a:p>
                  </a:txBody>
                  <a:tcPr marL="84406" marR="84406" marT="42203" marB="42203" anchor="ctr"/>
                </a:tc>
                <a:extLst>
                  <a:ext uri="{0D108BD9-81ED-4DB2-BD59-A6C34878D82A}">
                    <a16:rowId xmlns:a16="http://schemas.microsoft.com/office/drawing/2014/main" val="10003"/>
                  </a:ext>
                </a:extLst>
              </a:tr>
            </a:tbl>
          </a:graphicData>
        </a:graphic>
      </p:graphicFrame>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607776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24931" y="957483"/>
            <a:ext cx="7343335" cy="5262245"/>
          </a:xfrm>
          <a:prstGeom prst="rect">
            <a:avLst/>
          </a:prstGeom>
          <a:noFill/>
        </p:spPr>
        <p:txBody>
          <a:bodyPr wrap="square" rtlCol="0" anchor="t">
            <a:spAutoFit/>
          </a:bodyPr>
          <a:lstStyle/>
          <a:p>
            <a:r>
              <a:rPr lang="en-US" altLang="zh-CN" sz="2215" b="1" dirty="0">
                <a:latin typeface="Arial" panose="020B0604020202020204" pitchFamily="34" charset="0"/>
                <a:sym typeface="+mn-ea"/>
              </a:rPr>
              <a:t>       </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通过分析近五年高考命题情况，可以看到国民政府统治时期高考命题，</a:t>
            </a:r>
          </a:p>
          <a:p>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    主要集中在抗日战争（抗战的准备、三支力量的主要活动及抗战对世界的贡献）、根据地的建设（革命根据地和敌后抗日根据地）和国民党的统治（政治、经济和军事措施）、新中国成立前夕的外交政策的酝酿等几个方面，</a:t>
            </a:r>
          </a:p>
          <a:p>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   命题特点是打破教材的局限，通过挖掘新材料、创设新情景，提出新问题，引导学生在巩固已有认识的基础上得出新认识。</a:t>
            </a:r>
          </a:p>
          <a:p>
            <a:r>
              <a:rPr lang="zh-CN" altLang="en-US" sz="2400" b="1">
                <a:latin typeface="楷体" panose="02010609060101010101" pitchFamily="49" charset="-122"/>
                <a:ea typeface="楷体" panose="02010609060101010101" pitchFamily="49" charset="-122"/>
                <a:cs typeface="楷体" panose="02010609060101010101" pitchFamily="49" charset="-122"/>
              </a:rPr>
              <a:t>    </a:t>
            </a:r>
            <a:r>
              <a:rPr lang="en-US" altLang="zh-CN" sz="2400" b="1">
                <a:solidFill>
                  <a:srgbClr val="112EC1"/>
                </a:solidFill>
                <a:latin typeface="楷体" panose="02010609060101010101" pitchFamily="49" charset="-122"/>
                <a:ea typeface="楷体" panose="02010609060101010101" pitchFamily="49" charset="-122"/>
                <a:cs typeface="楷体" panose="02010609060101010101" pitchFamily="49" charset="-122"/>
              </a:rPr>
              <a:t>2019</a:t>
            </a:r>
            <a:r>
              <a:rPr lang="zh-CN" altLang="en-US" sz="2400" b="1">
                <a:solidFill>
                  <a:srgbClr val="112EC1"/>
                </a:solidFill>
                <a:latin typeface="楷体" panose="02010609060101010101" pitchFamily="49" charset="-122"/>
                <a:ea typeface="楷体" panose="02010609060101010101" pitchFamily="49" charset="-122"/>
                <a:cs typeface="楷体" panose="02010609060101010101" pitchFamily="49" charset="-122"/>
              </a:rPr>
              <a:t>年高考复习，</a:t>
            </a:r>
            <a:r>
              <a:rPr lang="zh-CN" altLang="en-US" sz="2400" b="1">
                <a:latin typeface="楷体" panose="02010609060101010101" pitchFamily="49" charset="-122"/>
                <a:ea typeface="楷体" panose="02010609060101010101" pitchFamily="49" charset="-122"/>
                <a:cs typeface="楷体" panose="02010609060101010101" pitchFamily="49" charset="-122"/>
              </a:rPr>
              <a:t>要强化对革命史和抗战史的复习，突出中国新民主主义革命胜利和选择走社会主义道路的必然性，以及中共领导全国人民为此目的所做的努力。</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2949471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25028" y="830629"/>
            <a:ext cx="7596554" cy="4177812"/>
          </a:xfrm>
        </p:spPr>
        <p:txBody>
          <a:bodyPr>
            <a:normAutofit fontScale="90000"/>
          </a:bodyPr>
          <a:lstStyle/>
          <a:p>
            <a:pPr>
              <a:lnSpc>
                <a:spcPct val="150000"/>
              </a:lnSpc>
              <a:spcBef>
                <a:spcPts val="0"/>
              </a:spcBef>
            </a:pPr>
            <a:r>
              <a:rPr lang="en-US" altLang="zh-CN" sz="2585" b="1">
                <a:latin typeface="楷体" panose="02010609060101010101" pitchFamily="49" charset="-122"/>
                <a:ea typeface="楷体" panose="02010609060101010101" pitchFamily="49" charset="-122"/>
                <a:cs typeface="楷体" panose="02010609060101010101" pitchFamily="49" charset="-122"/>
              </a:rPr>
              <a:t>   </a:t>
            </a:r>
            <a:r>
              <a:rPr lang="zh-CN" altLang="en-US" sz="2585" b="1">
                <a:latin typeface="楷体" panose="02010609060101010101" pitchFamily="49" charset="-122"/>
                <a:ea typeface="楷体" panose="02010609060101010101" pitchFamily="49" charset="-122"/>
                <a:cs typeface="楷体" panose="02010609060101010101" pitchFamily="49" charset="-122"/>
              </a:rPr>
              <a:t>上表显示，从通史角度分析，整体上各部分内容的考查比重，与2017年相比，中国古代史增加了5.1%，中国近现代史持平，世界史下降5.1%，基本保持了“三分天下”的态势。</a:t>
            </a:r>
          </a:p>
          <a:p>
            <a:pPr>
              <a:lnSpc>
                <a:spcPct val="150000"/>
              </a:lnSpc>
              <a:spcBef>
                <a:spcPts val="0"/>
              </a:spcBef>
            </a:pPr>
            <a:r>
              <a:rPr lang="zh-CN" altLang="en-US" sz="2585" b="1">
                <a:latin typeface="楷体" panose="02010609060101010101" pitchFamily="49" charset="-122"/>
                <a:ea typeface="楷体" panose="02010609060101010101" pitchFamily="49" charset="-122"/>
                <a:cs typeface="楷体" panose="02010609060101010101" pitchFamily="49" charset="-122"/>
              </a:rPr>
              <a:t>   但Ⅰ卷、Ⅱ卷、Ⅲ卷分开来看，中国古代史、中国近现代史和世界史的考查比重增减情况不一，这体现了命题对各部分内容考查的比重具有一定灵活性的特点。</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191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框 1"/>
          <p:cNvSpPr txBox="1"/>
          <p:nvPr/>
        </p:nvSpPr>
        <p:spPr>
          <a:xfrm>
            <a:off x="2075571" y="1577633"/>
            <a:ext cx="7918938" cy="2479040"/>
          </a:xfrm>
          <a:prstGeom prst="rect">
            <a:avLst/>
          </a:prstGeom>
          <a:noFill/>
          <a:ln w="9525">
            <a:noFill/>
          </a:ln>
        </p:spPr>
        <p:txBody>
          <a:bodyPr>
            <a:spAutoFit/>
          </a:bodyPr>
          <a:lstStyle/>
          <a:p>
            <a:pPr algn="l"/>
            <a:r>
              <a:rPr lang="zh-CN" altLang="en-US" sz="2215" b="1" noProof="1">
                <a:solidFill>
                  <a:srgbClr val="0070C0"/>
                </a:solidFill>
                <a:latin typeface="Arial" panose="020B0604020202020204" pitchFamily="34" charset="0"/>
                <a:ea typeface="宋体" panose="02010600030101010101" pitchFamily="2" charset="-122"/>
              </a:rPr>
              <a:t>（2018全国卷Ⅰ，31）</a:t>
            </a:r>
            <a:r>
              <a:rPr lang="zh-CN" altLang="en-US" sz="2215" b="1" noProof="1">
                <a:latin typeface="Arial" panose="020B0604020202020204" pitchFamily="34" charset="0"/>
                <a:ea typeface="宋体" panose="02010600030101010101" pitchFamily="2" charset="-122"/>
              </a:rPr>
              <a:t>下图是1953年的一幅漫画，描绘了资源勘探队员来到深山，手持“邀请函”叩响山洞大门的情景。这反映了当时我国</a:t>
            </a:r>
            <a:endParaRPr lang="zh-CN" altLang="en-US" sz="2215" b="1" noProof="1">
              <a:latin typeface="Arial" panose="020B0604020202020204" pitchFamily="34" charset="0"/>
            </a:endParaRPr>
          </a:p>
          <a:p>
            <a:r>
              <a:rPr lang="zh-CN" altLang="en-US" sz="2215" b="1" noProof="1">
                <a:latin typeface="Arial" panose="020B0604020202020204" pitchFamily="34" charset="0"/>
                <a:ea typeface="宋体" panose="02010600030101010101" pitchFamily="2" charset="-122"/>
              </a:rPr>
              <a:t>A.已经初步改变工业落后局面</a:t>
            </a:r>
            <a:r>
              <a:rPr lang="zh-CN" altLang="en-US" sz="2215" b="1" noProof="1">
                <a:solidFill>
                  <a:srgbClr val="0070C0"/>
                </a:solidFill>
                <a:latin typeface="Arial" panose="020B0604020202020204" pitchFamily="34" charset="0"/>
                <a:ea typeface="宋体" panose="02010600030101010101" pitchFamily="2" charset="-122"/>
              </a:rPr>
              <a:t>（7.9%）</a:t>
            </a:r>
            <a:endParaRPr lang="zh-CN" altLang="en-US" sz="2215" b="1" noProof="1">
              <a:solidFill>
                <a:srgbClr val="FF0000"/>
              </a:solidFill>
              <a:latin typeface="Arial" panose="020B0604020202020204" pitchFamily="34" charset="0"/>
            </a:endParaRPr>
          </a:p>
          <a:p>
            <a:r>
              <a:rPr lang="zh-CN" altLang="en-US" sz="2215" b="1" noProof="1">
                <a:latin typeface="Arial" panose="020B0604020202020204" pitchFamily="34" charset="0"/>
                <a:ea typeface="宋体" panose="02010600030101010101" pitchFamily="2" charset="-122"/>
              </a:rPr>
              <a:t>B.开始进行对矿产资源的开采</a:t>
            </a:r>
            <a:r>
              <a:rPr lang="zh-CN" altLang="en-US" sz="2215" b="1" noProof="1">
                <a:solidFill>
                  <a:srgbClr val="0070C0"/>
                </a:solidFill>
                <a:latin typeface="Arial" panose="020B0604020202020204" pitchFamily="34" charset="0"/>
                <a:ea typeface="宋体" panose="02010600030101010101" pitchFamily="2" charset="-122"/>
              </a:rPr>
              <a:t>（31%)</a:t>
            </a:r>
            <a:endParaRPr lang="zh-CN" altLang="en-US" sz="2215" b="1" noProof="1">
              <a:solidFill>
                <a:srgbClr val="0070C0"/>
              </a:solidFill>
              <a:latin typeface="Arial" panose="020B0604020202020204" pitchFamily="34" charset="0"/>
            </a:endParaRPr>
          </a:p>
          <a:p>
            <a:r>
              <a:rPr lang="zh-CN" altLang="en-US" sz="2215" b="1" noProof="1">
                <a:latin typeface="Arial" panose="020B0604020202020204" pitchFamily="34" charset="0"/>
                <a:ea typeface="宋体" panose="02010600030101010101" pitchFamily="2" charset="-122"/>
              </a:rPr>
              <a:t>C.国民经济调整任务基本完成</a:t>
            </a:r>
            <a:endParaRPr lang="zh-CN" altLang="en-US" sz="2215" b="1" noProof="1">
              <a:latin typeface="Arial" panose="020B0604020202020204" pitchFamily="34" charset="0"/>
            </a:endParaRPr>
          </a:p>
          <a:p>
            <a:r>
              <a:rPr lang="zh-CN" altLang="en-US" sz="2215" b="1" noProof="1">
                <a:latin typeface="Arial" panose="020B0604020202020204" pitchFamily="34" charset="0"/>
                <a:ea typeface="宋体" panose="02010600030101010101" pitchFamily="2" charset="-122"/>
              </a:rPr>
              <a:t>D.大规模的经济建设正在展开</a:t>
            </a:r>
            <a:r>
              <a:rPr lang="zh-CN" altLang="en-US" sz="2215" b="1" noProof="1">
                <a:solidFill>
                  <a:srgbClr val="0070C0"/>
                </a:solidFill>
                <a:latin typeface="Arial" panose="020B0604020202020204" pitchFamily="34" charset="0"/>
                <a:ea typeface="宋体" panose="02010600030101010101" pitchFamily="2" charset="-122"/>
              </a:rPr>
              <a:t>（55.1%)   </a:t>
            </a:r>
            <a:endParaRPr lang="zh-CN" altLang="en-US" sz="2215" b="1" noProof="1">
              <a:solidFill>
                <a:srgbClr val="FF0000"/>
              </a:solidFill>
              <a:latin typeface="Arial" panose="020B0604020202020204" pitchFamily="34" charset="0"/>
            </a:endParaRPr>
          </a:p>
        </p:txBody>
      </p:sp>
      <p:pic>
        <p:nvPicPr>
          <p:cNvPr id="32770" name="图片 7" descr="中学历史教学园地（www.zxls.com）——全国文章总量、访问量最大的历史教学网站。"/>
          <p:cNvPicPr>
            <a:picLocks noChangeAspect="1"/>
          </p:cNvPicPr>
          <p:nvPr/>
        </p:nvPicPr>
        <p:blipFill>
          <a:blip r:embed="rId2"/>
          <a:stretch>
            <a:fillRect/>
          </a:stretch>
        </p:blipFill>
        <p:spPr>
          <a:xfrm>
            <a:off x="7934179" y="2335238"/>
            <a:ext cx="1931377" cy="1627749"/>
          </a:xfrm>
          <a:prstGeom prst="rect">
            <a:avLst/>
          </a:prstGeom>
          <a:noFill/>
          <a:ln w="9525">
            <a:noFill/>
          </a:ln>
        </p:spPr>
      </p:pic>
      <p:sp>
        <p:nvSpPr>
          <p:cNvPr id="33793" name="文本框 1"/>
          <p:cNvSpPr txBox="1"/>
          <p:nvPr/>
        </p:nvSpPr>
        <p:spPr>
          <a:xfrm>
            <a:off x="2197491" y="4182794"/>
            <a:ext cx="7797018" cy="1799590"/>
          </a:xfrm>
          <a:prstGeom prst="rect">
            <a:avLst/>
          </a:prstGeom>
          <a:noFill/>
          <a:ln w="9525">
            <a:noFill/>
          </a:ln>
        </p:spPr>
        <p:txBody>
          <a:bodyPr wrap="square" anchor="t">
            <a:spAutoFit/>
          </a:bodyPr>
          <a:lstStyle/>
          <a:p>
            <a:pPr>
              <a:lnSpc>
                <a:spcPct val="150000"/>
              </a:lnSpc>
            </a:pPr>
            <a:r>
              <a:rPr lang="zh-CN" altLang="en-US" sz="1845" b="1" dirty="0">
                <a:solidFill>
                  <a:srgbClr val="FF0000"/>
                </a:solidFill>
                <a:latin typeface="Arial" panose="020B0604020202020204" pitchFamily="34" charset="0"/>
                <a:ea typeface="宋体" panose="02010600030101010101" pitchFamily="2" charset="-122"/>
              </a:rPr>
              <a:t>【评析】</a:t>
            </a:r>
            <a:r>
              <a:rPr lang="zh-CN" altLang="en-US" sz="1845" b="1" dirty="0">
                <a:solidFill>
                  <a:srgbClr val="112EC1"/>
                </a:solidFill>
                <a:latin typeface="Arial" panose="020B0604020202020204" pitchFamily="34" charset="0"/>
                <a:ea typeface="宋体" panose="02010600030101010101" pitchFamily="2" charset="-122"/>
              </a:rPr>
              <a:t>本题考查新中国初期的经济建设，试题以“一五”计划时期的漫画为情景材料，考查学生从漫画中获取和解读有效信息的能力，以及时空观念和史料实证的核心素养。</a:t>
            </a:r>
          </a:p>
          <a:p>
            <a:pPr>
              <a:lnSpc>
                <a:spcPct val="150000"/>
              </a:lnSpc>
            </a:pPr>
            <a:r>
              <a:rPr lang="zh-CN" altLang="en-US" sz="1845" b="1" dirty="0">
                <a:solidFill>
                  <a:srgbClr val="FF0000"/>
                </a:solidFill>
                <a:latin typeface="Arial" panose="020B0604020202020204" pitchFamily="34" charset="0"/>
                <a:ea typeface="宋体" panose="02010600030101010101" pitchFamily="2" charset="-122"/>
              </a:rPr>
              <a:t>【答案】</a:t>
            </a:r>
            <a:r>
              <a:rPr lang="zh-CN" altLang="en-US" sz="1845" b="1" dirty="0">
                <a:solidFill>
                  <a:srgbClr val="0070C0"/>
                </a:solidFill>
                <a:latin typeface="Arial" panose="020B0604020202020204" pitchFamily="34" charset="0"/>
                <a:ea typeface="宋体" panose="02010600030101010101" pitchFamily="2" charset="-122"/>
              </a:rPr>
              <a:t>D  </a:t>
            </a:r>
            <a:r>
              <a:rPr lang="zh-CN" altLang="en-US" sz="1845" b="1" dirty="0">
                <a:latin typeface="Arial" panose="020B0604020202020204" pitchFamily="34" charset="0"/>
                <a:ea typeface="宋体" panose="02010600030101010101" pitchFamily="2" charset="-122"/>
                <a:sym typeface="+mn-ea"/>
              </a:rPr>
              <a:t>（难度0.55，区分度0.53）</a:t>
            </a:r>
            <a:endParaRPr lang="zh-CN" altLang="en-US" sz="1845" b="1" noProof="1">
              <a:solidFill>
                <a:srgbClr val="FF0000"/>
              </a:solidFill>
              <a:latin typeface="Arial" panose="020B0604020202020204" pitchFamily="34" charset="0"/>
              <a:ea typeface="宋体" panose="02010600030101010101" pitchFamily="2" charset="-122"/>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6" name="矩形 5"/>
          <p:cNvSpPr/>
          <p:nvPr/>
        </p:nvSpPr>
        <p:spPr>
          <a:xfrm>
            <a:off x="4464588" y="779586"/>
            <a:ext cx="3143250" cy="489585"/>
          </a:xfrm>
          <a:prstGeom prst="rect">
            <a:avLst/>
          </a:prstGeom>
          <a:noFill/>
          <a:ln>
            <a:noFill/>
          </a:ln>
        </p:spPr>
        <p:txBody>
          <a:bodyPr wrap="none" rtlCol="0" anchor="t">
            <a:spAutoFit/>
            <a:scene3d>
              <a:camera prst="orthographicFront"/>
              <a:lightRig rig="threePt" dir="t"/>
            </a:scene3d>
          </a:bodyPr>
          <a:lstStyle/>
          <a:p>
            <a:pPr algn="ctr"/>
            <a:r>
              <a:rPr lang="zh-CN" altLang="en-US" sz="2585" b="1">
                <a:solidFill>
                  <a:srgbClr val="FF0000"/>
                </a:solidFill>
                <a:effectLst>
                  <a:outerShdw blurRad="38100" dist="19050" dir="2700000" algn="tl" rotWithShape="0">
                    <a:schemeClr val="dk1">
                      <a:alpha val="40000"/>
                    </a:schemeClr>
                  </a:outerShdw>
                </a:effectLst>
              </a:rPr>
              <a:t>中华人民共和国时期</a:t>
            </a:r>
          </a:p>
        </p:txBody>
      </p:sp>
    </p:spTree>
    <p:extLst>
      <p:ext uri="{BB962C8B-B14F-4D97-AF65-F5344CB8AC3E}">
        <p14:creationId xmlns:p14="http://schemas.microsoft.com/office/powerpoint/2010/main" val="2062350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94258" y="779586"/>
            <a:ext cx="5883910" cy="489585"/>
          </a:xfrm>
          <a:prstGeom prst="rect">
            <a:avLst/>
          </a:prstGeom>
          <a:noFill/>
          <a:ln>
            <a:noFill/>
          </a:ln>
        </p:spPr>
        <p:txBody>
          <a:bodyPr wrap="none" rtlCol="0" anchor="t">
            <a:spAutoFit/>
            <a:scene3d>
              <a:camera prst="orthographicFront"/>
              <a:lightRig rig="threePt" dir="t"/>
            </a:scene3d>
          </a:bodyPr>
          <a:lstStyle/>
          <a:p>
            <a:pPr algn="ctr"/>
            <a:r>
              <a:rPr lang="zh-CN" altLang="en-US" sz="2585" b="1">
                <a:solidFill>
                  <a:srgbClr val="FF0000"/>
                </a:solidFill>
                <a:effectLst>
                  <a:outerShdw blurRad="38100" dist="19050" dir="2700000" algn="tl" rotWithShape="0">
                    <a:schemeClr val="dk1">
                      <a:alpha val="40000"/>
                    </a:schemeClr>
                  </a:outerShdw>
                </a:effectLst>
              </a:rPr>
              <a:t>中华人民共和国时期</a:t>
            </a:r>
            <a:r>
              <a:rPr lang="en-US" altLang="zh-CN" sz="2585" b="1">
                <a:solidFill>
                  <a:srgbClr val="FF0000"/>
                </a:solidFill>
                <a:effectLst>
                  <a:outerShdw blurRad="38100" dist="19050" dir="2700000" algn="tl" rotWithShape="0">
                    <a:schemeClr val="dk1">
                      <a:alpha val="40000"/>
                    </a:schemeClr>
                  </a:outerShdw>
                </a:effectLst>
              </a:rPr>
              <a:t>-</a:t>
            </a:r>
            <a:r>
              <a:rPr lang="zh-CN" altLang="en-US" sz="2585" b="1">
                <a:solidFill>
                  <a:srgbClr val="FF0000"/>
                </a:solidFill>
                <a:effectLst>
                  <a:outerShdw blurRad="38100" dist="19050" dir="2700000" algn="tl" rotWithShape="0">
                    <a:schemeClr val="dk1">
                      <a:alpha val="40000"/>
                    </a:schemeClr>
                  </a:outerShdw>
                </a:effectLst>
              </a:rPr>
              <a:t>五年高考命题回顾</a:t>
            </a:r>
          </a:p>
        </p:txBody>
      </p:sp>
      <p:graphicFrame>
        <p:nvGraphicFramePr>
          <p:cNvPr id="4" name="表格 3"/>
          <p:cNvGraphicFramePr/>
          <p:nvPr/>
        </p:nvGraphicFramePr>
        <p:xfrm>
          <a:off x="1985304" y="1493521"/>
          <a:ext cx="8261985" cy="4655185"/>
        </p:xfrm>
        <a:graphic>
          <a:graphicData uri="http://schemas.openxmlformats.org/drawingml/2006/table">
            <a:tbl>
              <a:tblPr firstRow="1" bandRow="1">
                <a:tableStyleId>{5C22544A-7EE6-4342-B048-85BDC9FD1C3A}</a:tableStyleId>
              </a:tblPr>
              <a:tblGrid>
                <a:gridCol w="46482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225550">
                  <a:extLst>
                    <a:ext uri="{9D8B030D-6E8A-4147-A177-3AD203B41FA5}">
                      <a16:colId xmlns:a16="http://schemas.microsoft.com/office/drawing/2014/main" val="20002"/>
                    </a:ext>
                  </a:extLst>
                </a:gridCol>
                <a:gridCol w="1941195">
                  <a:extLst>
                    <a:ext uri="{9D8B030D-6E8A-4147-A177-3AD203B41FA5}">
                      <a16:colId xmlns:a16="http://schemas.microsoft.com/office/drawing/2014/main" val="20003"/>
                    </a:ext>
                  </a:extLst>
                </a:gridCol>
                <a:gridCol w="1460500">
                  <a:extLst>
                    <a:ext uri="{9D8B030D-6E8A-4147-A177-3AD203B41FA5}">
                      <a16:colId xmlns:a16="http://schemas.microsoft.com/office/drawing/2014/main" val="20004"/>
                    </a:ext>
                  </a:extLst>
                </a:gridCol>
                <a:gridCol w="1417320">
                  <a:extLst>
                    <a:ext uri="{9D8B030D-6E8A-4147-A177-3AD203B41FA5}">
                      <a16:colId xmlns:a16="http://schemas.microsoft.com/office/drawing/2014/main" val="20005"/>
                    </a:ext>
                  </a:extLst>
                </a:gridCol>
              </a:tblGrid>
              <a:tr h="365760">
                <a:tc>
                  <a:txBody>
                    <a:bodyPr/>
                    <a:lstStyle/>
                    <a:p>
                      <a:pPr algn="ctr">
                        <a:buNone/>
                      </a:pPr>
                      <a:endParaRPr lang="zh-CN" altLang="en-US" sz="1845" dirty="0"/>
                    </a:p>
                  </a:txBody>
                  <a:tcPr marL="84406" marR="84406" marT="42203" marB="42203"/>
                </a:tc>
                <a:tc>
                  <a:txBody>
                    <a:bodyPr/>
                    <a:lstStyle/>
                    <a:p>
                      <a:pPr algn="ctr">
                        <a:buNone/>
                      </a:pPr>
                      <a:r>
                        <a:rPr lang="en-US" altLang="zh-CN" sz="1845" dirty="0" smtClean="0"/>
                        <a:t>2018</a:t>
                      </a:r>
                      <a:r>
                        <a:rPr lang="zh-CN" altLang="en-US" sz="1845" dirty="0" smtClean="0"/>
                        <a:t>年</a:t>
                      </a:r>
                      <a:endParaRPr lang="en-US" altLang="zh-CN" sz="1845" dirty="0"/>
                    </a:p>
                  </a:txBody>
                  <a:tcPr marL="84406" marR="84406" marT="42203" marB="42203"/>
                </a:tc>
                <a:tc>
                  <a:txBody>
                    <a:bodyPr/>
                    <a:lstStyle/>
                    <a:p>
                      <a:pPr algn="ctr">
                        <a:buNone/>
                      </a:pPr>
                      <a:r>
                        <a:rPr lang="en-US" altLang="zh-CN" sz="1845" dirty="0" smtClean="0"/>
                        <a:t>2017</a:t>
                      </a:r>
                      <a:r>
                        <a:rPr lang="zh-CN" altLang="en-US" sz="1845" dirty="0" smtClean="0"/>
                        <a:t>年</a:t>
                      </a:r>
                      <a:endParaRPr lang="en-US" altLang="zh-CN" sz="1845" dirty="0"/>
                    </a:p>
                  </a:txBody>
                  <a:tcPr marL="84406" marR="84406" marT="42203" marB="42203"/>
                </a:tc>
                <a:tc>
                  <a:txBody>
                    <a:bodyPr/>
                    <a:lstStyle/>
                    <a:p>
                      <a:pPr algn="ctr">
                        <a:buNone/>
                      </a:pPr>
                      <a:r>
                        <a:rPr lang="en-US" altLang="zh-CN" sz="1845" dirty="0" smtClean="0"/>
                        <a:t>2016</a:t>
                      </a:r>
                      <a:r>
                        <a:rPr lang="zh-CN" altLang="en-US" sz="1845" dirty="0" smtClean="0"/>
                        <a:t>年</a:t>
                      </a:r>
                      <a:endParaRPr lang="en-US" altLang="zh-CN" sz="1845" dirty="0"/>
                    </a:p>
                  </a:txBody>
                  <a:tcPr marL="84406" marR="84406" marT="42203" marB="42203"/>
                </a:tc>
                <a:tc>
                  <a:txBody>
                    <a:bodyPr/>
                    <a:lstStyle/>
                    <a:p>
                      <a:pPr algn="ctr">
                        <a:buNone/>
                      </a:pPr>
                      <a:r>
                        <a:rPr lang="en-US" altLang="zh-CN" sz="1845" dirty="0" smtClean="0"/>
                        <a:t>2015</a:t>
                      </a:r>
                      <a:r>
                        <a:rPr lang="zh-CN" altLang="en-US" sz="1845" dirty="0" smtClean="0"/>
                        <a:t>年</a:t>
                      </a:r>
                      <a:endParaRPr lang="en-US" altLang="zh-CN" sz="1845" dirty="0"/>
                    </a:p>
                  </a:txBody>
                  <a:tcPr marL="84406" marR="84406" marT="42203" marB="42203"/>
                </a:tc>
                <a:tc>
                  <a:txBody>
                    <a:bodyPr/>
                    <a:lstStyle/>
                    <a:p>
                      <a:pPr algn="ctr">
                        <a:buNone/>
                      </a:pPr>
                      <a:r>
                        <a:rPr lang="en-US" altLang="zh-CN" sz="1845" dirty="0" smtClean="0"/>
                        <a:t>2014</a:t>
                      </a:r>
                      <a:r>
                        <a:rPr lang="zh-CN" altLang="en-US" sz="1845" dirty="0" smtClean="0"/>
                        <a:t>年</a:t>
                      </a:r>
                      <a:endParaRPr lang="zh-CN" altLang="en-US" sz="1845" dirty="0"/>
                    </a:p>
                  </a:txBody>
                  <a:tcPr marL="84406" marR="84406" marT="42203" marB="42203"/>
                </a:tc>
                <a:extLst>
                  <a:ext uri="{0D108BD9-81ED-4DB2-BD59-A6C34878D82A}">
                    <a16:rowId xmlns:a16="http://schemas.microsoft.com/office/drawing/2014/main" val="10000"/>
                  </a:ext>
                </a:extLst>
              </a:tr>
              <a:tr h="1387475">
                <a:tc>
                  <a:txBody>
                    <a:bodyPr/>
                    <a:lstStyle/>
                    <a:p>
                      <a:pPr algn="ctr">
                        <a:buNone/>
                      </a:pPr>
                      <a:r>
                        <a:rPr lang="en-US" altLang="zh-CN" sz="1845" b="1">
                          <a:solidFill>
                            <a:srgbClr val="FF0000"/>
                          </a:solidFill>
                        </a:rPr>
                        <a:t>I</a:t>
                      </a:r>
                      <a:r>
                        <a:rPr lang="zh-CN" altLang="en-US" sz="1845" b="1">
                          <a:solidFill>
                            <a:srgbClr val="FF0000"/>
                          </a:solidFill>
                        </a:rPr>
                        <a:t>卷</a:t>
                      </a:r>
                    </a:p>
                  </a:txBody>
                  <a:tcPr marL="84406" marR="84406" marT="42203" marB="42203" anchor="ctr"/>
                </a:tc>
                <a:tc>
                  <a:txBody>
                    <a:bodyPr/>
                    <a:lstStyle/>
                    <a:p>
                      <a:pPr>
                        <a:buNone/>
                      </a:pPr>
                      <a:r>
                        <a:rPr lang="en-US" altLang="zh-CN" sz="1845" b="1" dirty="0"/>
                        <a:t>31.</a:t>
                      </a:r>
                      <a:r>
                        <a:rPr lang="zh-CN" altLang="en-US" sz="1845" b="1" dirty="0"/>
                        <a:t>新中国初期的经济建设《深山探宝》</a:t>
                      </a:r>
                    </a:p>
                  </a:txBody>
                  <a:tcPr marL="84406" marR="84406" marT="42203" marB="42203" anchor="ctr"/>
                </a:tc>
                <a:tc>
                  <a:txBody>
                    <a:bodyPr/>
                    <a:lstStyle/>
                    <a:p>
                      <a:pPr>
                        <a:buNone/>
                      </a:pPr>
                      <a:r>
                        <a:rPr lang="en-US" altLang="zh-CN" sz="1660" b="1" dirty="0" smtClean="0">
                          <a:solidFill>
                            <a:srgbClr val="1B24D3"/>
                          </a:solidFill>
                          <a:sym typeface="+mn-ea"/>
                        </a:rPr>
                        <a:t>31.</a:t>
                      </a:r>
                      <a:r>
                        <a:rPr lang="zh-CN" altLang="en-US" sz="1660" b="1" dirty="0" smtClean="0">
                          <a:solidFill>
                            <a:srgbClr val="1B24D3"/>
                          </a:solidFill>
                          <a:sym typeface="+mn-ea"/>
                        </a:rPr>
                        <a:t>借鉴罗斯福新政，</a:t>
                      </a:r>
                      <a:r>
                        <a:rPr lang="zh-CN" altLang="zh-CN" sz="1660" b="1" dirty="0" smtClean="0">
                          <a:solidFill>
                            <a:srgbClr val="1B24D3"/>
                          </a:solidFill>
                          <a:sym typeface="+mn-ea"/>
                        </a:rPr>
                        <a:t>计划与市场相结合</a:t>
                      </a:r>
                      <a:r>
                        <a:rPr lang="zh-CN" altLang="en-US" sz="1660" b="1" dirty="0" smtClean="0">
                          <a:solidFill>
                            <a:srgbClr val="1B24D3"/>
                          </a:solidFill>
                          <a:sym typeface="+mn-ea"/>
                        </a:rPr>
                        <a:t>的报告</a:t>
                      </a:r>
                      <a:endParaRPr lang="zh-CN" altLang="en-US" sz="1660" b="1" kern="1200" dirty="0" smtClean="0">
                        <a:solidFill>
                          <a:srgbClr val="1B24D3"/>
                        </a:solidFill>
                        <a:latin typeface="+mn-lt"/>
                        <a:ea typeface="+mn-ea"/>
                        <a:cs typeface="+mn-cs"/>
                        <a:sym typeface="+mn-ea"/>
                      </a:endParaRPr>
                    </a:p>
                  </a:txBody>
                  <a:tcPr marL="84406" marR="84406" marT="42203" marB="42203" anchor="ctr"/>
                </a:tc>
                <a:tc>
                  <a:txBody>
                    <a:bodyPr/>
                    <a:lstStyle/>
                    <a:p>
                      <a:pPr>
                        <a:buNone/>
                      </a:pPr>
                      <a:r>
                        <a:rPr lang="en-US" altLang="zh-CN" sz="1660" b="1" dirty="0" smtClean="0"/>
                        <a:t>31.60</a:t>
                      </a:r>
                      <a:r>
                        <a:rPr lang="zh-CN" altLang="en-US" sz="1660" b="1" dirty="0" smtClean="0"/>
                        <a:t>年代</a:t>
                      </a:r>
                      <a:r>
                        <a:rPr lang="zh-CN" altLang="zh-CN" sz="1660" b="1" kern="1200" dirty="0" smtClean="0">
                          <a:solidFill>
                            <a:schemeClr val="dk1"/>
                          </a:solidFill>
                          <a:latin typeface="+mn-lt"/>
                          <a:ea typeface="+mn-ea"/>
                          <a:cs typeface="+mn-cs"/>
                        </a:rPr>
                        <a:t>中国与西方贸易额比重</a:t>
                      </a:r>
                      <a:r>
                        <a:rPr lang="zh-CN" altLang="en-US" sz="1660" b="1" kern="1200" dirty="0" smtClean="0">
                          <a:solidFill>
                            <a:schemeClr val="dk1"/>
                          </a:solidFill>
                          <a:latin typeface="+mn-lt"/>
                          <a:ea typeface="+mn-ea"/>
                          <a:cs typeface="+mn-cs"/>
                        </a:rPr>
                        <a:t>大幅</a:t>
                      </a:r>
                      <a:r>
                        <a:rPr lang="zh-CN" altLang="zh-CN" sz="1660" b="1" kern="1200" dirty="0" smtClean="0">
                          <a:solidFill>
                            <a:schemeClr val="dk1"/>
                          </a:solidFill>
                          <a:latin typeface="+mn-lt"/>
                          <a:ea typeface="+mn-ea"/>
                          <a:cs typeface="+mn-cs"/>
                        </a:rPr>
                        <a:t>上升的外交背景</a:t>
                      </a:r>
                      <a:endParaRPr lang="zh-CN" altLang="en-US" sz="1660" b="1" dirty="0"/>
                    </a:p>
                  </a:txBody>
                  <a:tcPr marL="84406" marR="84406" marT="42203" marB="42203" anchor="ctr"/>
                </a:tc>
                <a:tc>
                  <a:txBody>
                    <a:bodyPr/>
                    <a:lstStyle/>
                    <a:p>
                      <a:pPr>
                        <a:buNone/>
                      </a:pPr>
                      <a:r>
                        <a:rPr lang="en-US" altLang="zh-CN" sz="1660" b="1" kern="1200" dirty="0" smtClean="0">
                          <a:solidFill>
                            <a:schemeClr val="dk1"/>
                          </a:solidFill>
                          <a:latin typeface="+mn-lt"/>
                          <a:ea typeface="+mn-ea"/>
                          <a:cs typeface="+mn-cs"/>
                        </a:rPr>
                        <a:t>31.</a:t>
                      </a:r>
                      <a:r>
                        <a:rPr lang="zh-CN" altLang="zh-CN" sz="1660" b="1" kern="1200" dirty="0" smtClean="0">
                          <a:solidFill>
                            <a:schemeClr val="dk1"/>
                          </a:solidFill>
                          <a:latin typeface="+mn-lt"/>
                          <a:ea typeface="+mn-ea"/>
                          <a:cs typeface="+mn-cs"/>
                        </a:rPr>
                        <a:t>一五计划期间中、美、英主要工业指标增长速度的比较</a:t>
                      </a:r>
                      <a:endParaRPr lang="zh-CN" altLang="en-US" sz="1660" b="1" dirty="0"/>
                    </a:p>
                  </a:txBody>
                  <a:tcPr marL="84406" marR="84406" marT="42203" marB="42203" anchor="ctr"/>
                </a:tc>
                <a:tc>
                  <a:txBody>
                    <a:bodyPr/>
                    <a:lstStyle/>
                    <a:p>
                      <a:pPr>
                        <a:buNone/>
                      </a:pPr>
                      <a:r>
                        <a:rPr lang="en-US" altLang="zh-CN" sz="1660" b="1" dirty="0" smtClean="0"/>
                        <a:t>31.</a:t>
                      </a:r>
                      <a:r>
                        <a:rPr lang="zh-CN" altLang="zh-CN" sz="1660" b="1" kern="1200" dirty="0" smtClean="0">
                          <a:solidFill>
                            <a:schemeClr val="dk1"/>
                          </a:solidFill>
                          <a:latin typeface="+mn-lt"/>
                          <a:ea typeface="+mn-ea"/>
                          <a:cs typeface="+mn-cs"/>
                        </a:rPr>
                        <a:t> “一五”计划期间，我国实行粮食计划供应制度</a:t>
                      </a:r>
                      <a:endParaRPr lang="zh-CN" altLang="en-US" sz="1660" b="1" dirty="0"/>
                    </a:p>
                  </a:txBody>
                  <a:tcPr marL="84406" marR="84406" marT="42203" marB="42203" anchor="ctr"/>
                </a:tc>
                <a:extLst>
                  <a:ext uri="{0D108BD9-81ED-4DB2-BD59-A6C34878D82A}">
                    <a16:rowId xmlns:a16="http://schemas.microsoft.com/office/drawing/2014/main" val="10001"/>
                  </a:ext>
                </a:extLst>
              </a:tr>
              <a:tr h="1126490">
                <a:tc>
                  <a:txBody>
                    <a:bodyPr/>
                    <a:lstStyle/>
                    <a:p>
                      <a:pPr algn="ctr">
                        <a:buNone/>
                      </a:pPr>
                      <a:r>
                        <a:rPr lang="en-US" altLang="zh-CN" sz="1845" b="1">
                          <a:solidFill>
                            <a:srgbClr val="FF0000"/>
                          </a:solidFill>
                        </a:rPr>
                        <a:t>II</a:t>
                      </a:r>
                      <a:r>
                        <a:rPr lang="zh-CN" altLang="en-US" sz="1845" b="1">
                          <a:solidFill>
                            <a:srgbClr val="FF0000"/>
                          </a:solidFill>
                        </a:rPr>
                        <a:t>卷</a:t>
                      </a:r>
                    </a:p>
                  </a:txBody>
                  <a:tcPr marL="84406" marR="84406" marT="42203" marB="42203" anchor="ctr"/>
                </a:tc>
                <a:tc>
                  <a:txBody>
                    <a:bodyPr/>
                    <a:lstStyle/>
                    <a:p>
                      <a:pPr>
                        <a:buNone/>
                      </a:pPr>
                      <a:r>
                        <a:rPr lang="en-US" altLang="zh-CN" sz="1845" b="1" dirty="0"/>
                        <a:t>31.妇女在新中国经济建设中的作用</a:t>
                      </a:r>
                    </a:p>
                  </a:txBody>
                  <a:tcPr marL="84406" marR="84406" marT="42203" marB="42203" anchor="ctr"/>
                </a:tc>
                <a:tc>
                  <a:txBody>
                    <a:bodyPr/>
                    <a:lstStyle/>
                    <a:p>
                      <a:pPr>
                        <a:buNone/>
                      </a:pPr>
                      <a:r>
                        <a:rPr lang="en-US" altLang="zh-CN" sz="1660" b="1" dirty="0" smtClean="0">
                          <a:sym typeface="+mn-ea"/>
                        </a:rPr>
                        <a:t>31.</a:t>
                      </a:r>
                      <a:r>
                        <a:rPr lang="zh-CN" altLang="en-US" sz="1660" b="1" dirty="0" smtClean="0">
                          <a:sym typeface="+mn-ea"/>
                        </a:rPr>
                        <a:t>各类高校</a:t>
                      </a:r>
                      <a:r>
                        <a:rPr lang="zh-CN" altLang="zh-CN" sz="1660" b="1" dirty="0" smtClean="0">
                          <a:sym typeface="+mn-ea"/>
                        </a:rPr>
                        <a:t>入学人数</a:t>
                      </a:r>
                      <a:r>
                        <a:rPr lang="zh-CN" altLang="en-US" sz="1660" b="1" dirty="0" smtClean="0">
                          <a:sym typeface="+mn-ea"/>
                        </a:rPr>
                        <a:t>的大幅</a:t>
                      </a:r>
                      <a:r>
                        <a:rPr lang="zh-CN" altLang="zh-CN" sz="1660" b="1" dirty="0" smtClean="0">
                          <a:sym typeface="+mn-ea"/>
                        </a:rPr>
                        <a:t>增长</a:t>
                      </a:r>
                      <a:endParaRPr lang="zh-CN" altLang="en-US" sz="1660" b="1" dirty="0"/>
                    </a:p>
                  </a:txBody>
                  <a:tcPr marL="84406" marR="84406" marT="42203" marB="42203" anchor="ctr"/>
                </a:tc>
                <a:tc>
                  <a:txBody>
                    <a:bodyPr/>
                    <a:lstStyle/>
                    <a:p>
                      <a:pPr>
                        <a:buNone/>
                      </a:pPr>
                      <a:r>
                        <a:rPr lang="en-US" altLang="zh-CN" sz="1660" b="1" dirty="0" smtClean="0">
                          <a:solidFill>
                            <a:srgbClr val="1B24D3"/>
                          </a:solidFill>
                        </a:rPr>
                        <a:t>31.</a:t>
                      </a:r>
                      <a:r>
                        <a:rPr lang="zh-CN" altLang="zh-CN" sz="1660" b="1" kern="1200" dirty="0" smtClean="0">
                          <a:solidFill>
                            <a:srgbClr val="1B24D3"/>
                          </a:solidFill>
                          <a:latin typeface="+mn-lt"/>
                          <a:ea typeface="+mn-ea"/>
                          <a:cs typeface="+mn-cs"/>
                        </a:rPr>
                        <a:t> “一五”计划期间我国非生产性建设投资受到抑制</a:t>
                      </a:r>
                    </a:p>
                  </a:txBody>
                  <a:tcPr marL="84406" marR="84406" marT="42203" marB="42203" anchor="ctr"/>
                </a:tc>
                <a:tc>
                  <a:txBody>
                    <a:bodyPr/>
                    <a:lstStyle/>
                    <a:p>
                      <a:pPr>
                        <a:buNone/>
                      </a:pPr>
                      <a:r>
                        <a:rPr lang="en-US" altLang="zh-CN" sz="1660" b="1" kern="1200" dirty="0" smtClean="0">
                          <a:solidFill>
                            <a:schemeClr val="dk1"/>
                          </a:solidFill>
                          <a:latin typeface="+mn-lt"/>
                          <a:ea typeface="+mn-ea"/>
                          <a:cs typeface="+mn-cs"/>
                        </a:rPr>
                        <a:t>31.1952</a:t>
                      </a:r>
                      <a:r>
                        <a:rPr lang="zh-CN" altLang="en-US" sz="1660" b="1" kern="1200" dirty="0" smtClean="0">
                          <a:solidFill>
                            <a:schemeClr val="dk1"/>
                          </a:solidFill>
                          <a:latin typeface="+mn-lt"/>
                          <a:ea typeface="+mn-ea"/>
                          <a:cs typeface="+mn-cs"/>
                        </a:rPr>
                        <a:t>年我国</a:t>
                      </a:r>
                      <a:r>
                        <a:rPr lang="zh-CN" altLang="zh-CN" sz="1660" b="1" kern="1200" dirty="0" smtClean="0">
                          <a:solidFill>
                            <a:schemeClr val="dk1"/>
                          </a:solidFill>
                          <a:latin typeface="+mn-lt"/>
                          <a:ea typeface="+mn-ea"/>
                          <a:cs typeface="+mn-cs"/>
                        </a:rPr>
                        <a:t>掀起学习俄语热潮</a:t>
                      </a:r>
                      <a:r>
                        <a:rPr lang="zh-CN" altLang="en-US" sz="1660" b="1" kern="1200" dirty="0" smtClean="0">
                          <a:solidFill>
                            <a:schemeClr val="dk1"/>
                          </a:solidFill>
                          <a:latin typeface="+mn-lt"/>
                          <a:ea typeface="+mn-ea"/>
                          <a:cs typeface="+mn-cs"/>
                        </a:rPr>
                        <a:t>原因</a:t>
                      </a:r>
                      <a:endParaRPr lang="en-US" altLang="zh-CN" sz="1660" b="1" kern="1200" dirty="0">
                        <a:solidFill>
                          <a:schemeClr val="dk1"/>
                        </a:solidFill>
                        <a:latin typeface="+mn-lt"/>
                        <a:ea typeface="+mn-ea"/>
                        <a:cs typeface="+mn-cs"/>
                      </a:endParaRPr>
                    </a:p>
                  </a:txBody>
                  <a:tcPr marL="84406" marR="84406" marT="42203" marB="42203" anchor="ctr"/>
                </a:tc>
                <a:tc>
                  <a:txBody>
                    <a:bodyPr/>
                    <a:lstStyle/>
                    <a:p>
                      <a:pPr marL="0" algn="l" defTabSz="914400" rtl="0" eaLnBrk="1" latinLnBrk="0" hangingPunct="1">
                        <a:buNone/>
                      </a:pPr>
                      <a:r>
                        <a:rPr lang="en-US" altLang="zh-CN" sz="1660" b="1" kern="1200" dirty="0" smtClean="0">
                          <a:solidFill>
                            <a:schemeClr val="dk1"/>
                          </a:solidFill>
                          <a:latin typeface="+mn-lt"/>
                          <a:ea typeface="+mn-ea"/>
                          <a:cs typeface="+mn-cs"/>
                        </a:rPr>
                        <a:t>31. 1953</a:t>
                      </a:r>
                      <a:r>
                        <a:rPr lang="zh-CN" altLang="zh-CN" sz="1660" b="1" kern="1200" dirty="0" smtClean="0">
                          <a:solidFill>
                            <a:schemeClr val="dk1"/>
                          </a:solidFill>
                          <a:latin typeface="+mn-lt"/>
                          <a:ea typeface="+mn-ea"/>
                          <a:cs typeface="+mn-cs"/>
                        </a:rPr>
                        <a:t>年中央在全国实行粮食统购统销</a:t>
                      </a:r>
                      <a:endParaRPr lang="zh-CN" altLang="en-US" sz="1660" b="1" kern="1200" dirty="0">
                        <a:solidFill>
                          <a:schemeClr val="dk1"/>
                        </a:solidFill>
                        <a:latin typeface="+mn-lt"/>
                        <a:ea typeface="+mn-ea"/>
                        <a:cs typeface="+mn-cs"/>
                      </a:endParaRPr>
                    </a:p>
                  </a:txBody>
                  <a:tcPr marL="84406" marR="84406" marT="42203" marB="42203" anchor="ctr"/>
                </a:tc>
                <a:extLst>
                  <a:ext uri="{0D108BD9-81ED-4DB2-BD59-A6C34878D82A}">
                    <a16:rowId xmlns:a16="http://schemas.microsoft.com/office/drawing/2014/main" val="10002"/>
                  </a:ext>
                </a:extLst>
              </a:tr>
              <a:tr h="1775460">
                <a:tc>
                  <a:txBody>
                    <a:bodyPr/>
                    <a:lstStyle/>
                    <a:p>
                      <a:pPr algn="ctr">
                        <a:buNone/>
                      </a:pPr>
                      <a:r>
                        <a:rPr lang="en-US" altLang="zh-CN" sz="1845" b="1">
                          <a:solidFill>
                            <a:srgbClr val="FF0000"/>
                          </a:solidFill>
                        </a:rPr>
                        <a:t>III</a:t>
                      </a:r>
                      <a:r>
                        <a:rPr lang="zh-CN" altLang="en-US" sz="1845" b="1">
                          <a:solidFill>
                            <a:srgbClr val="FF0000"/>
                          </a:solidFill>
                        </a:rPr>
                        <a:t>卷</a:t>
                      </a:r>
                    </a:p>
                  </a:txBody>
                  <a:tcPr marL="84406" marR="84406" marT="42203" marB="42203" anchor="ctr"/>
                </a:tc>
                <a:tc>
                  <a:txBody>
                    <a:bodyPr/>
                    <a:lstStyle/>
                    <a:p>
                      <a:pPr>
                        <a:buNone/>
                      </a:pPr>
                      <a:r>
                        <a:rPr lang="en-US" altLang="zh-CN" sz="1845" b="1" dirty="0"/>
                        <a:t>30.新中国初期的民主法治建设</a:t>
                      </a:r>
                    </a:p>
                    <a:p>
                      <a:pPr>
                        <a:buNone/>
                      </a:pPr>
                      <a:r>
                        <a:rPr lang="en-US" altLang="zh-CN" sz="1845" b="1" dirty="0">
                          <a:solidFill>
                            <a:srgbClr val="1B24D3"/>
                          </a:solidFill>
                          <a:sym typeface="+mn-ea"/>
                        </a:rPr>
                        <a:t>31.乡镇企业行业分布</a:t>
                      </a:r>
                      <a:r>
                        <a:rPr lang="zh-CN" altLang="en-US" sz="1845" b="1" dirty="0">
                          <a:solidFill>
                            <a:srgbClr val="1B24D3"/>
                          </a:solidFill>
                          <a:sym typeface="+mn-ea"/>
                        </a:rPr>
                        <a:t>变化的影响</a:t>
                      </a:r>
                    </a:p>
                  </a:txBody>
                  <a:tcPr marL="84406" marR="84406" marT="42203" marB="42203" anchor="ctr"/>
                </a:tc>
                <a:tc>
                  <a:txBody>
                    <a:bodyPr/>
                    <a:lstStyle/>
                    <a:p>
                      <a:pPr>
                        <a:buNone/>
                      </a:pPr>
                      <a:r>
                        <a:rPr lang="en-US" altLang="zh-CN" sz="1660" b="1" dirty="0" smtClean="0"/>
                        <a:t>31.</a:t>
                      </a:r>
                      <a:r>
                        <a:rPr lang="en-US" altLang="zh-CN" sz="1660" b="1" kern="1200" dirty="0" smtClean="0">
                          <a:solidFill>
                            <a:schemeClr val="dk1"/>
                          </a:solidFill>
                          <a:latin typeface="+mn-lt"/>
                          <a:ea typeface="+mn-ea"/>
                          <a:cs typeface="+mn-cs"/>
                        </a:rPr>
                        <a:t> 1954</a:t>
                      </a:r>
                      <a:r>
                        <a:rPr lang="zh-CN" altLang="zh-CN" sz="1660" b="1" kern="1200" dirty="0" smtClean="0">
                          <a:solidFill>
                            <a:schemeClr val="dk1"/>
                          </a:solidFill>
                          <a:latin typeface="+mn-lt"/>
                          <a:ea typeface="+mn-ea"/>
                          <a:cs typeface="+mn-cs"/>
                        </a:rPr>
                        <a:t>年某画家创作的《婆媳上冬学》</a:t>
                      </a:r>
                      <a:endParaRPr lang="en-US" altLang="zh-CN" sz="1660" b="1" dirty="0"/>
                    </a:p>
                  </a:txBody>
                  <a:tcPr marL="84406" marR="84406" marT="42203" marB="42203" anchor="ctr"/>
                </a:tc>
                <a:tc>
                  <a:txBody>
                    <a:bodyPr/>
                    <a:lstStyle/>
                    <a:p>
                      <a:pPr marL="0" algn="l" defTabSz="914400" rtl="0" eaLnBrk="1" latinLnBrk="0" hangingPunct="1">
                        <a:buNone/>
                      </a:pPr>
                      <a:r>
                        <a:rPr lang="en-US" altLang="zh-CN" sz="1660" b="1" dirty="0" smtClean="0">
                          <a:solidFill>
                            <a:srgbClr val="1B24D3"/>
                          </a:solidFill>
                          <a:sym typeface="+mn-ea"/>
                        </a:rPr>
                        <a:t>31. 1980</a:t>
                      </a:r>
                      <a:r>
                        <a:rPr lang="zh-CN" altLang="zh-CN" sz="1660" b="1" dirty="0" smtClean="0">
                          <a:solidFill>
                            <a:srgbClr val="1B24D3"/>
                          </a:solidFill>
                          <a:sym typeface="+mn-ea"/>
                        </a:rPr>
                        <a:t>年我国粮食播种面积减少</a:t>
                      </a:r>
                      <a:r>
                        <a:rPr lang="zh-CN" altLang="en-US" sz="1660" b="1" dirty="0" smtClean="0">
                          <a:solidFill>
                            <a:srgbClr val="1B24D3"/>
                          </a:solidFill>
                          <a:sym typeface="+mn-ea"/>
                        </a:rPr>
                        <a:t>但</a:t>
                      </a:r>
                      <a:r>
                        <a:rPr lang="zh-CN" altLang="zh-CN" sz="1660" b="1" dirty="0" smtClean="0">
                          <a:solidFill>
                            <a:srgbClr val="1B24D3"/>
                          </a:solidFill>
                          <a:sym typeface="+mn-ea"/>
                        </a:rPr>
                        <a:t>总产量却增加</a:t>
                      </a:r>
                      <a:r>
                        <a:rPr lang="zh-CN" altLang="en-US" sz="1660" b="1" dirty="0" smtClean="0">
                          <a:solidFill>
                            <a:srgbClr val="1B24D3"/>
                          </a:solidFill>
                          <a:sym typeface="+mn-ea"/>
                        </a:rPr>
                        <a:t>的原因</a:t>
                      </a:r>
                      <a:endParaRPr lang="zh-CN" altLang="en-US" sz="1660" b="1" kern="1200" dirty="0" smtClean="0">
                        <a:solidFill>
                          <a:srgbClr val="1B24D3"/>
                        </a:solidFill>
                        <a:latin typeface="+mn-lt"/>
                        <a:ea typeface="+mn-ea"/>
                        <a:cs typeface="+mn-cs"/>
                        <a:sym typeface="+mn-ea"/>
                      </a:endParaRPr>
                    </a:p>
                  </a:txBody>
                  <a:tcPr marL="84406" marR="84406" marT="42203" marB="42203" anchor="ctr"/>
                </a:tc>
                <a:tc>
                  <a:txBody>
                    <a:bodyPr/>
                    <a:lstStyle/>
                    <a:p>
                      <a:pPr>
                        <a:buNone/>
                      </a:pPr>
                      <a:endParaRPr lang="en-US" altLang="zh-CN" sz="1660" b="1" dirty="0"/>
                    </a:p>
                  </a:txBody>
                  <a:tcPr marL="84406" marR="84406" marT="42203" marB="42203" anchor="ctr"/>
                </a:tc>
                <a:tc>
                  <a:txBody>
                    <a:bodyPr/>
                    <a:lstStyle/>
                    <a:p>
                      <a:pPr>
                        <a:buNone/>
                      </a:pPr>
                      <a:endParaRPr lang="zh-CN" altLang="en-US" sz="1660" b="1" dirty="0"/>
                    </a:p>
                  </a:txBody>
                  <a:tcPr marL="84406" marR="84406" marT="42203" marB="42203" anchor="ctr"/>
                </a:tc>
                <a:extLst>
                  <a:ext uri="{0D108BD9-81ED-4DB2-BD59-A6C34878D82A}">
                    <a16:rowId xmlns:a16="http://schemas.microsoft.com/office/drawing/2014/main" val="10003"/>
                  </a:ext>
                </a:extLst>
              </a:tr>
            </a:tbl>
          </a:graphicData>
        </a:graphic>
      </p:graphicFrame>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3069409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
          <p:cNvSpPr txBox="1"/>
          <p:nvPr/>
        </p:nvSpPr>
        <p:spPr>
          <a:xfrm>
            <a:off x="1840866" y="807085"/>
            <a:ext cx="8660765" cy="5561330"/>
          </a:xfrm>
          <a:prstGeom prst="rect">
            <a:avLst/>
          </a:prstGeom>
          <a:noFill/>
          <a:ln w="9525">
            <a:noFill/>
          </a:ln>
        </p:spPr>
        <p:txBody>
          <a:bodyPr wrap="square" anchor="t">
            <a:spAutoFit/>
          </a:bodyPr>
          <a:lstStyle/>
          <a:p>
            <a:pPr>
              <a:lnSpc>
                <a:spcPct val="150000"/>
              </a:lnSpc>
            </a:pPr>
            <a:r>
              <a:rPr lang="en-US" altLang="zh-CN" sz="2215" b="1" dirty="0">
                <a:latin typeface="Arial" panose="020B0604020202020204" pitchFamily="34" charset="0"/>
                <a:ea typeface="宋体" panose="02010600030101010101" pitchFamily="2" charset="-122"/>
              </a:rPr>
              <a:t>       </a:t>
            </a:r>
            <a:r>
              <a:rPr lang="zh-CN" altLang="en-US" sz="2000" b="1" dirty="0">
                <a:latin typeface="楷体" panose="02010609060101010101" pitchFamily="49" charset="-122"/>
                <a:ea typeface="楷体" panose="02010609060101010101" pitchFamily="49" charset="-122"/>
                <a:cs typeface="楷体" panose="02010609060101010101" pitchFamily="49" charset="-122"/>
              </a:rPr>
              <a:t>通过上表分析可知，中华人民共和国时期每年都有</a:t>
            </a:r>
            <a:r>
              <a:rPr lang="en-US" altLang="zh-CN" sz="2000" b="1" dirty="0">
                <a:latin typeface="楷体" panose="02010609060101010101" pitchFamily="49" charset="-122"/>
                <a:ea typeface="楷体" panose="02010609060101010101" pitchFamily="49" charset="-122"/>
                <a:cs typeface="楷体" panose="02010609060101010101" pitchFamily="49" charset="-122"/>
              </a:rPr>
              <a:t>1-2</a:t>
            </a:r>
            <a:r>
              <a:rPr lang="zh-CN" altLang="en-US" sz="2000" b="1" dirty="0">
                <a:latin typeface="楷体" panose="02010609060101010101" pitchFamily="49" charset="-122"/>
                <a:ea typeface="楷体" panose="02010609060101010101" pitchFamily="49" charset="-122"/>
                <a:cs typeface="楷体" panose="02010609060101010101" pitchFamily="49" charset="-122"/>
              </a:rPr>
              <a:t>道试题，</a:t>
            </a:r>
          </a:p>
          <a:p>
            <a:pPr>
              <a:lnSpc>
                <a:spcPct val="150000"/>
              </a:lnSpc>
            </a:pPr>
            <a:r>
              <a:rPr lang="zh-CN" altLang="en-US" sz="2000" b="1" dirty="0">
                <a:latin typeface="楷体" panose="02010609060101010101" pitchFamily="49" charset="-122"/>
                <a:ea typeface="楷体" panose="02010609060101010101" pitchFamily="49" charset="-122"/>
                <a:cs typeface="楷体" panose="02010609060101010101" pitchFamily="49" charset="-122"/>
              </a:rPr>
              <a:t>其中</a:t>
            </a:r>
            <a:r>
              <a:rPr lang="en-US" altLang="zh-CN" sz="2000" b="1" dirty="0">
                <a:latin typeface="楷体" panose="02010609060101010101" pitchFamily="49" charset="-122"/>
                <a:ea typeface="楷体" panose="02010609060101010101" pitchFamily="49" charset="-122"/>
                <a:cs typeface="楷体" panose="02010609060101010101" pitchFamily="49" charset="-122"/>
              </a:rPr>
              <a:t>20</a:t>
            </a:r>
            <a:r>
              <a:rPr lang="zh-CN" altLang="en-US" sz="2000" b="1" dirty="0">
                <a:latin typeface="楷体" panose="02010609060101010101" pitchFamily="49" charset="-122"/>
                <a:ea typeface="楷体" panose="02010609060101010101" pitchFamily="49" charset="-122"/>
                <a:cs typeface="楷体" panose="02010609060101010101" pitchFamily="49" charset="-122"/>
              </a:rPr>
              <a:t>世纪</a:t>
            </a:r>
            <a:r>
              <a:rPr lang="en-US" altLang="zh-CN" sz="2000" b="1" dirty="0">
                <a:latin typeface="楷体" panose="02010609060101010101" pitchFamily="49" charset="-122"/>
                <a:ea typeface="楷体" panose="02010609060101010101" pitchFamily="49" charset="-122"/>
                <a:cs typeface="楷体" panose="02010609060101010101" pitchFamily="49" charset="-122"/>
              </a:rPr>
              <a:t>50</a:t>
            </a:r>
            <a:r>
              <a:rPr lang="zh-CN" altLang="en-US" sz="2000" b="1" dirty="0">
                <a:latin typeface="楷体" panose="02010609060101010101" pitchFamily="49" charset="-122"/>
                <a:ea typeface="楷体" panose="02010609060101010101" pitchFamily="49" charset="-122"/>
                <a:cs typeface="楷体" panose="02010609060101010101" pitchFamily="49" charset="-122"/>
              </a:rPr>
              <a:t>年代新中国全面建设社会主义的探索和曲折是中国现代史命题比较集中的区域。一五计划、计划经济体制的建立、中苏关系的变化及其影响、</a:t>
            </a:r>
            <a:r>
              <a:rPr lang="en-US" altLang="zh-CN" sz="2000" b="1" dirty="0">
                <a:latin typeface="楷体" panose="02010609060101010101" pitchFamily="49" charset="-122"/>
                <a:ea typeface="楷体" panose="02010609060101010101" pitchFamily="49" charset="-122"/>
                <a:cs typeface="楷体" panose="02010609060101010101" pitchFamily="49" charset="-122"/>
              </a:rPr>
              <a:t>60</a:t>
            </a:r>
            <a:r>
              <a:rPr lang="zh-CN" altLang="en-US" sz="2000" b="1" dirty="0">
                <a:latin typeface="楷体" panose="02010609060101010101" pitchFamily="49" charset="-122"/>
                <a:ea typeface="楷体" panose="02010609060101010101" pitchFamily="49" charset="-122"/>
                <a:cs typeface="楷体" panose="02010609060101010101" pitchFamily="49" charset="-122"/>
              </a:rPr>
              <a:t>年代初期对国民经济的调整、经济体制改革和社会主义市场经济体制的建立、现代教育的发展等等，都是命题专家比较关注的内容。</a:t>
            </a:r>
          </a:p>
          <a:p>
            <a:pPr>
              <a:lnSpc>
                <a:spcPct val="150000"/>
              </a:lnSpc>
            </a:pPr>
            <a:r>
              <a:rPr lang="zh-CN" altLang="en-US" sz="2000" b="1" dirty="0">
                <a:latin typeface="楷体" panose="02010609060101010101" pitchFamily="49" charset="-122"/>
                <a:ea typeface="楷体" panose="02010609060101010101" pitchFamily="49" charset="-122"/>
                <a:cs typeface="楷体" panose="02010609060101010101" pitchFamily="49" charset="-122"/>
              </a:rPr>
              <a:t>     </a:t>
            </a:r>
            <a:r>
              <a:rPr lang="zh-CN" altLang="en-US" sz="2000" b="1" dirty="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en-US" altLang="zh-CN" sz="2000" b="1" dirty="0">
                <a:solidFill>
                  <a:srgbClr val="FF0000"/>
                </a:solidFill>
                <a:latin typeface="楷体" panose="02010609060101010101" pitchFamily="49" charset="-122"/>
                <a:ea typeface="楷体" panose="02010609060101010101" pitchFamily="49" charset="-122"/>
                <a:cs typeface="楷体" panose="02010609060101010101" pitchFamily="49" charset="-122"/>
              </a:rPr>
              <a:t>2019</a:t>
            </a:r>
            <a:r>
              <a:rPr lang="zh-CN" altLang="en-US" sz="2000" b="1" dirty="0">
                <a:solidFill>
                  <a:srgbClr val="FF0000"/>
                </a:solidFill>
                <a:latin typeface="楷体" panose="02010609060101010101" pitchFamily="49" charset="-122"/>
                <a:ea typeface="楷体" panose="02010609060101010101" pitchFamily="49" charset="-122"/>
                <a:cs typeface="楷体" panose="02010609060101010101" pitchFamily="49" charset="-122"/>
              </a:rPr>
              <a:t>年高考备考复习时，本阶段内容仍要充分关注。</a:t>
            </a:r>
            <a:r>
              <a:rPr lang="zh-CN" altLang="en-US" sz="2000" b="1" dirty="0">
                <a:latin typeface="楷体" panose="02010609060101010101" pitchFamily="49" charset="-122"/>
                <a:ea typeface="楷体" panose="02010609060101010101" pitchFamily="49" charset="-122"/>
                <a:cs typeface="楷体" panose="02010609060101010101" pitchFamily="49" charset="-122"/>
              </a:rPr>
              <a:t>要注意以下内容：一五计划实施的背景、特点、成就、影响及原因；计划经济体制（特别是统购统销）确立的背景、作用；</a:t>
            </a:r>
            <a:r>
              <a:rPr lang="en-US" altLang="zh-CN" sz="2000" b="1" dirty="0">
                <a:latin typeface="楷体" panose="02010609060101010101" pitchFamily="49" charset="-122"/>
                <a:ea typeface="楷体" panose="02010609060101010101" pitchFamily="49" charset="-122"/>
                <a:cs typeface="楷体" panose="02010609060101010101" pitchFamily="49" charset="-122"/>
              </a:rPr>
              <a:t>60</a:t>
            </a:r>
            <a:r>
              <a:rPr lang="zh-CN" altLang="en-US" sz="2000" b="1" dirty="0">
                <a:latin typeface="楷体" panose="02010609060101010101" pitchFamily="49" charset="-122"/>
                <a:ea typeface="楷体" panose="02010609060101010101" pitchFamily="49" charset="-122"/>
                <a:cs typeface="楷体" panose="02010609060101010101" pitchFamily="49" charset="-122"/>
              </a:rPr>
              <a:t>年代初国民经济调整的目的、措施和历史作用；中国现代民主政治的发展、</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农村经济体制改革（包产到户、乡镇企业）、计划经济向市场经济的转变；</a:t>
            </a:r>
            <a:r>
              <a:rPr lang="zh-CN" altLang="en-US" sz="2000" b="1" dirty="0">
                <a:latin typeface="楷体" panose="02010609060101010101" pitchFamily="49" charset="-122"/>
                <a:ea typeface="楷体" panose="02010609060101010101" pitchFamily="49" charset="-122"/>
                <a:cs typeface="楷体" panose="02010609060101010101" pitchFamily="49" charset="-122"/>
              </a:rPr>
              <a:t>还要注意这一时期的文化、教育和科技发展及成就等。</a:t>
            </a:r>
            <a:endParaRPr lang="en-US" altLang="zh-CN" sz="2000" b="1" dirty="0">
              <a:latin typeface="Arial" panose="020B0604020202020204" pitchFamily="34" charset="0"/>
            </a:endParaRPr>
          </a:p>
          <a:p>
            <a:r>
              <a:rPr lang="zh-CN" altLang="en-US" sz="2215" b="1" dirty="0">
                <a:latin typeface="Arial" panose="020B0604020202020204" pitchFamily="34" charset="0"/>
                <a:ea typeface="宋体" panose="02010600030101010101" pitchFamily="2" charset="-122"/>
              </a:rPr>
              <a:t>        </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2598786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框 99"/>
          <p:cNvSpPr txBox="1"/>
          <p:nvPr/>
        </p:nvSpPr>
        <p:spPr>
          <a:xfrm>
            <a:off x="1995854" y="1592288"/>
            <a:ext cx="8024446" cy="2138045"/>
          </a:xfrm>
          <a:prstGeom prst="rect">
            <a:avLst/>
          </a:prstGeom>
          <a:noFill/>
          <a:ln w="9525">
            <a:noFill/>
          </a:ln>
        </p:spPr>
        <p:txBody>
          <a:bodyPr anchor="t">
            <a:spAutoFit/>
          </a:bodyPr>
          <a:lstStyle/>
          <a:p>
            <a:pPr algn="just">
              <a:buFont typeface="Arial" panose="020B0604020202020204" pitchFamily="34" charset="0"/>
              <a:buNone/>
            </a:pPr>
            <a:r>
              <a:rPr lang="zh-CN" altLang="zh-CN" sz="2215" b="1" dirty="0">
                <a:solidFill>
                  <a:srgbClr val="0000FF"/>
                </a:solidFill>
                <a:latin typeface="黑体" panose="02010609060101010101" pitchFamily="49" charset="-122"/>
                <a:ea typeface="黑体" panose="02010609060101010101" pitchFamily="49" charset="-122"/>
              </a:rPr>
              <a:t>（2018年全国I卷，</a:t>
            </a:r>
            <a:r>
              <a:rPr lang="zh-CN" altLang="en-US" sz="2215" b="1" dirty="0">
                <a:solidFill>
                  <a:srgbClr val="0000FF"/>
                </a:solidFill>
                <a:latin typeface="黑体" panose="02010609060101010101" pitchFamily="49" charset="-122"/>
                <a:ea typeface="黑体" panose="02010609060101010101" pitchFamily="49" charset="-122"/>
              </a:rPr>
              <a:t>3</a:t>
            </a:r>
            <a:r>
              <a:rPr lang="en-US" altLang="zh-CN" sz="2215" b="1" dirty="0">
                <a:solidFill>
                  <a:srgbClr val="0000FF"/>
                </a:solidFill>
                <a:latin typeface="黑体" panose="02010609060101010101" pitchFamily="49" charset="-122"/>
                <a:ea typeface="黑体" panose="02010609060101010101" pitchFamily="49" charset="-122"/>
              </a:rPr>
              <a:t>2)</a:t>
            </a:r>
            <a:r>
              <a:rPr lang="zh-CN" altLang="zh-CN" sz="2215" b="1" dirty="0">
                <a:latin typeface="黑体" panose="02010609060101010101" pitchFamily="49" charset="-122"/>
                <a:ea typeface="黑体" panose="02010609060101010101" pitchFamily="49" charset="-122"/>
              </a:rPr>
              <a:t>古代雅典的梭伦在诗中写道：“作恶的人每每致富，而好人往往贫穷；但是，我们不愿意把我们的道德和他们的财富交换，因为道德是永远存在的，而财富每天在更换主人。”据此可知，梭伦</a:t>
            </a:r>
            <a:endParaRPr lang="zh-CN" altLang="en-US" sz="2215" b="1" dirty="0">
              <a:latin typeface="黑体" panose="02010609060101010101" pitchFamily="49" charset="-122"/>
              <a:ea typeface="黑体" panose="02010609060101010101" pitchFamily="49" charset="-122"/>
            </a:endParaRPr>
          </a:p>
          <a:p>
            <a:pPr algn="just">
              <a:buFont typeface="Arial" panose="020B0604020202020204" pitchFamily="34" charset="0"/>
              <a:buNone/>
            </a:pPr>
            <a:r>
              <a:rPr lang="en-US" altLang="zh-CN" sz="2215" b="1" dirty="0">
                <a:latin typeface="黑体" panose="02010609060101010101" pitchFamily="49" charset="-122"/>
                <a:ea typeface="黑体" panose="02010609060101010101" pitchFamily="49" charset="-122"/>
              </a:rPr>
              <a:t>A</a:t>
            </a:r>
            <a:r>
              <a:rPr lang="zh-CN" altLang="en-US" sz="2215" b="1" dirty="0">
                <a:latin typeface="黑体" panose="02010609060101010101" pitchFamily="49" charset="-122"/>
                <a:ea typeface="黑体" panose="02010609060101010101" pitchFamily="49" charset="-122"/>
              </a:rPr>
              <a:t>．反对奴隶制度          </a:t>
            </a:r>
            <a:r>
              <a:rPr lang="en-US" altLang="zh-CN" sz="2215" b="1" dirty="0">
                <a:latin typeface="黑体" panose="02010609060101010101" pitchFamily="49" charset="-122"/>
                <a:ea typeface="黑体" panose="02010609060101010101" pitchFamily="49" charset="-122"/>
              </a:rPr>
              <a:t>B</a:t>
            </a:r>
            <a:r>
              <a:rPr lang="zh-CN" altLang="en-US" sz="2215" b="1" dirty="0">
                <a:latin typeface="黑体" panose="02010609060101010101" pitchFamily="49" charset="-122"/>
                <a:ea typeface="黑体" panose="02010609060101010101" pitchFamily="49" charset="-122"/>
              </a:rPr>
              <a:t>．主张权利平等</a:t>
            </a:r>
          </a:p>
          <a:p>
            <a:pPr algn="just">
              <a:buFont typeface="Arial" panose="020B0604020202020204" pitchFamily="34" charset="0"/>
              <a:buNone/>
            </a:pPr>
            <a:r>
              <a:rPr lang="en-US" altLang="zh-CN" sz="2215" b="1" dirty="0">
                <a:latin typeface="黑体" panose="02010609060101010101" pitchFamily="49" charset="-122"/>
                <a:ea typeface="黑体" panose="02010609060101010101" pitchFamily="49" charset="-122"/>
              </a:rPr>
              <a:t>C</a:t>
            </a:r>
            <a:r>
              <a:rPr lang="zh-CN" altLang="en-US" sz="2215" b="1" dirty="0">
                <a:latin typeface="黑体" panose="02010609060101010101" pitchFamily="49" charset="-122"/>
                <a:ea typeface="黑体" panose="02010609060101010101" pitchFamily="49" charset="-122"/>
              </a:rPr>
              <a:t>．抨击贫富差别          </a:t>
            </a:r>
            <a:r>
              <a:rPr lang="en-US" altLang="zh-CN" sz="2215" b="1" dirty="0">
                <a:latin typeface="黑体" panose="02010609060101010101" pitchFamily="49" charset="-122"/>
                <a:ea typeface="黑体" panose="02010609060101010101" pitchFamily="49" charset="-122"/>
              </a:rPr>
              <a:t>D</a:t>
            </a:r>
            <a:r>
              <a:rPr lang="zh-CN" altLang="en-US" sz="2215" b="1" dirty="0">
                <a:latin typeface="黑体" panose="02010609060101010101" pitchFamily="49" charset="-122"/>
                <a:ea typeface="黑体" panose="02010609060101010101" pitchFamily="49" charset="-122"/>
              </a:rPr>
              <a:t>．具有人文精神 </a:t>
            </a:r>
          </a:p>
        </p:txBody>
      </p:sp>
      <p:sp>
        <p:nvSpPr>
          <p:cNvPr id="14338" name="文本框 1"/>
          <p:cNvSpPr txBox="1"/>
          <p:nvPr/>
        </p:nvSpPr>
        <p:spPr>
          <a:xfrm>
            <a:off x="1995854" y="3838430"/>
            <a:ext cx="8024446" cy="2082165"/>
          </a:xfrm>
          <a:prstGeom prst="rect">
            <a:avLst/>
          </a:prstGeom>
          <a:noFill/>
          <a:ln w="9525">
            <a:noFill/>
          </a:ln>
        </p:spPr>
        <p:txBody>
          <a:bodyPr anchor="t">
            <a:spAutoFit/>
          </a:bodyPr>
          <a:lstStyle/>
          <a:p>
            <a:pPr algn="just">
              <a:buFont typeface="Arial" panose="020B0604020202020204" pitchFamily="34" charset="0"/>
              <a:buNone/>
            </a:pPr>
            <a:r>
              <a:rPr lang="zh-CN" altLang="zh-CN" sz="2585" b="1" dirty="0">
                <a:solidFill>
                  <a:srgbClr val="FF0000"/>
                </a:solidFill>
                <a:latin typeface="黑体" panose="02010609060101010101" pitchFamily="49" charset="-122"/>
                <a:ea typeface="黑体" panose="02010609060101010101" pitchFamily="49" charset="-122"/>
              </a:rPr>
              <a:t>评析：</a:t>
            </a:r>
            <a:r>
              <a:rPr lang="zh-CN" altLang="en-US" sz="2585" b="1" dirty="0">
                <a:latin typeface="黑体" panose="02010609060101010101" pitchFamily="49" charset="-122"/>
                <a:ea typeface="黑体" panose="02010609060101010101" pitchFamily="49" charset="-122"/>
              </a:rPr>
              <a:t>本题考查西方人文精神的起源，试题以梭伦的诗作为基本史料，考查学生获取有效信息、并调动和运用所学知识进行合理解读的能力，以及唯物史观、历史解释等学科素养。</a:t>
            </a:r>
          </a:p>
          <a:p>
            <a:pPr algn="just">
              <a:buFont typeface="Arial" panose="020B0604020202020204" pitchFamily="34" charset="0"/>
              <a:buNone/>
            </a:pPr>
            <a:r>
              <a:rPr lang="zh-CN" altLang="zh-CN" sz="2585" b="1" dirty="0">
                <a:solidFill>
                  <a:srgbClr val="FF0000"/>
                </a:solidFill>
                <a:latin typeface="黑体" panose="02010609060101010101" pitchFamily="49" charset="-122"/>
                <a:ea typeface="黑体" panose="02010609060101010101" pitchFamily="49" charset="-122"/>
              </a:rPr>
              <a:t>答案：</a:t>
            </a:r>
            <a:r>
              <a:rPr lang="zh-CN" altLang="en-US" sz="2585" b="1" dirty="0">
                <a:solidFill>
                  <a:srgbClr val="0000FF"/>
                </a:solidFill>
                <a:latin typeface="黑体" panose="02010609060101010101" pitchFamily="49" charset="-122"/>
                <a:ea typeface="黑体" panose="02010609060101010101" pitchFamily="49" charset="-122"/>
              </a:rPr>
              <a:t>D   </a:t>
            </a:r>
            <a:r>
              <a:rPr lang="zh-CN" altLang="en-US" sz="2585" b="1" dirty="0">
                <a:solidFill>
                  <a:srgbClr val="FF0000"/>
                </a:solidFill>
                <a:latin typeface="黑体" panose="02010609060101010101" pitchFamily="49" charset="-122"/>
                <a:ea typeface="黑体" panose="02010609060101010101" pitchFamily="49" charset="-122"/>
              </a:rPr>
              <a:t>本题难度</a:t>
            </a:r>
            <a:r>
              <a:rPr lang="en-US" altLang="zh-CN" sz="2585" b="1" dirty="0">
                <a:solidFill>
                  <a:srgbClr val="0000FF"/>
                </a:solidFill>
                <a:latin typeface="黑体" panose="02010609060101010101" pitchFamily="49" charset="-122"/>
                <a:ea typeface="黑体" panose="02010609060101010101" pitchFamily="49" charset="-122"/>
              </a:rPr>
              <a:t>0.62  </a:t>
            </a:r>
            <a:r>
              <a:rPr lang="zh-CN" altLang="en-US" sz="2585" b="1" dirty="0">
                <a:solidFill>
                  <a:srgbClr val="FF0000"/>
                </a:solidFill>
                <a:latin typeface="黑体" panose="02010609060101010101" pitchFamily="49" charset="-122"/>
                <a:ea typeface="黑体" panose="02010609060101010101" pitchFamily="49" charset="-122"/>
              </a:rPr>
              <a:t>区分度</a:t>
            </a:r>
            <a:r>
              <a:rPr lang="en-US" altLang="zh-CN" sz="2585" b="1" dirty="0">
                <a:solidFill>
                  <a:srgbClr val="0000FF"/>
                </a:solidFill>
                <a:latin typeface="黑体" panose="02010609060101010101" pitchFamily="49" charset="-122"/>
                <a:ea typeface="黑体" panose="02010609060101010101" pitchFamily="49" charset="-122"/>
              </a:rPr>
              <a:t>0.38 </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 name="文本框 3"/>
          <p:cNvSpPr txBox="1"/>
          <p:nvPr/>
        </p:nvSpPr>
        <p:spPr>
          <a:xfrm>
            <a:off x="4293138" y="897695"/>
            <a:ext cx="2931795" cy="603250"/>
          </a:xfrm>
          <a:prstGeom prst="rect">
            <a:avLst/>
          </a:prstGeom>
          <a:noFill/>
        </p:spPr>
        <p:txBody>
          <a:bodyPr wrap="none" rtlCol="0" anchor="t">
            <a:spAutoFit/>
          </a:bodyPr>
          <a:lstStyle/>
          <a:p>
            <a:r>
              <a:rPr lang="zh-CN" altLang="en-US" sz="3325" b="1">
                <a:solidFill>
                  <a:srgbClr val="FF0000"/>
                </a:solidFill>
                <a:effectLst>
                  <a:outerShdw blurRad="38100" dist="19050" dir="2700000" algn="tl" rotWithShape="0">
                    <a:schemeClr val="dk1">
                      <a:alpha val="40000"/>
                    </a:schemeClr>
                  </a:outerShdw>
                </a:effectLst>
                <a:sym typeface="+mn-ea"/>
              </a:rPr>
              <a:t>（</a:t>
            </a:r>
            <a:r>
              <a:rPr lang="en-US" altLang="zh-CN" sz="3325" b="1">
                <a:solidFill>
                  <a:srgbClr val="FF0000"/>
                </a:solidFill>
                <a:effectLst>
                  <a:outerShdw blurRad="38100" dist="19050" dir="2700000" algn="tl" rotWithShape="0">
                    <a:schemeClr val="dk1">
                      <a:alpha val="40000"/>
                    </a:schemeClr>
                  </a:outerShdw>
                </a:effectLst>
                <a:sym typeface="+mn-ea"/>
              </a:rPr>
              <a:t>9</a:t>
            </a:r>
            <a:r>
              <a:rPr lang="zh-CN" altLang="en-US" sz="3325" b="1">
                <a:solidFill>
                  <a:srgbClr val="FF0000"/>
                </a:solidFill>
                <a:effectLst>
                  <a:outerShdw blurRad="38100" dist="19050" dir="2700000" algn="tl" rotWithShape="0">
                    <a:schemeClr val="dk1">
                      <a:alpha val="40000"/>
                    </a:schemeClr>
                  </a:outerShdw>
                </a:effectLst>
                <a:sym typeface="+mn-ea"/>
              </a:rPr>
              <a:t>）古代世界</a:t>
            </a:r>
          </a:p>
        </p:txBody>
      </p:sp>
    </p:spTree>
    <p:custDataLst>
      <p:tags r:id="rId1"/>
    </p:custDataLst>
    <p:extLst>
      <p:ext uri="{BB962C8B-B14F-4D97-AF65-F5344CB8AC3E}">
        <p14:creationId xmlns:p14="http://schemas.microsoft.com/office/powerpoint/2010/main" val="8251446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2072641" y="1657985"/>
          <a:ext cx="7978775" cy="4085590"/>
        </p:xfrm>
        <a:graphic>
          <a:graphicData uri="http://schemas.openxmlformats.org/drawingml/2006/table">
            <a:tbl>
              <a:tblPr/>
              <a:tblGrid>
                <a:gridCol w="769620">
                  <a:extLst>
                    <a:ext uri="{9D8B030D-6E8A-4147-A177-3AD203B41FA5}">
                      <a16:colId xmlns:a16="http://schemas.microsoft.com/office/drawing/2014/main" val="20000"/>
                    </a:ext>
                  </a:extLst>
                </a:gridCol>
                <a:gridCol w="918845">
                  <a:extLst>
                    <a:ext uri="{9D8B030D-6E8A-4147-A177-3AD203B41FA5}">
                      <a16:colId xmlns:a16="http://schemas.microsoft.com/office/drawing/2014/main" val="20001"/>
                    </a:ext>
                  </a:extLst>
                </a:gridCol>
                <a:gridCol w="950595">
                  <a:extLst>
                    <a:ext uri="{9D8B030D-6E8A-4147-A177-3AD203B41FA5}">
                      <a16:colId xmlns:a16="http://schemas.microsoft.com/office/drawing/2014/main" val="20002"/>
                    </a:ext>
                  </a:extLst>
                </a:gridCol>
                <a:gridCol w="1135380">
                  <a:extLst>
                    <a:ext uri="{9D8B030D-6E8A-4147-A177-3AD203B41FA5}">
                      <a16:colId xmlns:a16="http://schemas.microsoft.com/office/drawing/2014/main" val="20003"/>
                    </a:ext>
                  </a:extLst>
                </a:gridCol>
                <a:gridCol w="1266825">
                  <a:extLst>
                    <a:ext uri="{9D8B030D-6E8A-4147-A177-3AD203B41FA5}">
                      <a16:colId xmlns:a16="http://schemas.microsoft.com/office/drawing/2014/main" val="20004"/>
                    </a:ext>
                  </a:extLst>
                </a:gridCol>
                <a:gridCol w="1432560">
                  <a:extLst>
                    <a:ext uri="{9D8B030D-6E8A-4147-A177-3AD203B41FA5}">
                      <a16:colId xmlns:a16="http://schemas.microsoft.com/office/drawing/2014/main" val="20005"/>
                    </a:ext>
                  </a:extLst>
                </a:gridCol>
                <a:gridCol w="1504950">
                  <a:extLst>
                    <a:ext uri="{9D8B030D-6E8A-4147-A177-3AD203B41FA5}">
                      <a16:colId xmlns:a16="http://schemas.microsoft.com/office/drawing/2014/main" val="20006"/>
                    </a:ext>
                  </a:extLst>
                </a:gridCol>
              </a:tblGrid>
              <a:tr h="421640">
                <a:tc>
                  <a:txBody>
                    <a:bodyPr/>
                    <a:lstStyle/>
                    <a:p>
                      <a:pPr>
                        <a:lnSpc>
                          <a:spcPts val="1800"/>
                        </a:lnSpc>
                        <a:spcAft>
                          <a:spcPts val="0"/>
                        </a:spcAft>
                      </a:pPr>
                      <a:endParaRPr lang="en-US" sz="1660" b="1" kern="100" spc="20" dirty="0">
                        <a:solidFill>
                          <a:srgbClr val="1B24D3"/>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60" b="1" kern="100" spc="20">
                          <a:solidFill>
                            <a:srgbClr val="1B24D3"/>
                          </a:solidFill>
                          <a:latin typeface="黑体" panose="02010609060101010101" pitchFamily="49" charset="-122"/>
                          <a:ea typeface="黑体" panose="02010609060101010101" pitchFamily="49" charset="-122"/>
                          <a:cs typeface="宋体" panose="02010600030101010101" pitchFamily="2" charset="-122"/>
                        </a:rPr>
                        <a:t>2013</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60" b="1" kern="100" spc="20">
                          <a:solidFill>
                            <a:srgbClr val="1B24D3"/>
                          </a:solidFill>
                          <a:latin typeface="黑体" panose="02010609060101010101" pitchFamily="49" charset="-122"/>
                          <a:ea typeface="黑体" panose="02010609060101010101" pitchFamily="49" charset="-122"/>
                          <a:cs typeface="宋体" panose="02010600030101010101" pitchFamily="2" charset="-122"/>
                        </a:rPr>
                        <a:t>2014</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60" b="1" kern="100" spc="20">
                          <a:solidFill>
                            <a:srgbClr val="1B24D3"/>
                          </a:solidFill>
                          <a:latin typeface="黑体" panose="02010609060101010101" pitchFamily="49" charset="-122"/>
                          <a:ea typeface="黑体" panose="02010609060101010101" pitchFamily="49" charset="-122"/>
                          <a:cs typeface="宋体" panose="02010600030101010101" pitchFamily="2" charset="-122"/>
                        </a:rPr>
                        <a:t>2015</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60" b="1" kern="100" spc="20">
                          <a:solidFill>
                            <a:srgbClr val="1B24D3"/>
                          </a:solidFill>
                          <a:latin typeface="黑体" panose="02010609060101010101" pitchFamily="49" charset="-122"/>
                          <a:ea typeface="黑体" panose="02010609060101010101" pitchFamily="49" charset="-122"/>
                          <a:cs typeface="宋体" panose="02010600030101010101" pitchFamily="2" charset="-122"/>
                        </a:rPr>
                        <a:t>2016</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60" b="1" kern="100" spc="20">
                          <a:solidFill>
                            <a:srgbClr val="1B24D3"/>
                          </a:solidFill>
                          <a:latin typeface="黑体" panose="02010609060101010101" pitchFamily="49" charset="-122"/>
                          <a:ea typeface="黑体" panose="02010609060101010101" pitchFamily="49" charset="-122"/>
                          <a:cs typeface="宋体" panose="02010600030101010101" pitchFamily="2" charset="-122"/>
                        </a:rPr>
                        <a:t>2017</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60" b="1" kern="100" spc="20">
                          <a:solidFill>
                            <a:srgbClr val="1B24D3"/>
                          </a:solidFill>
                          <a:latin typeface="黑体" panose="02010609060101010101" pitchFamily="49" charset="-122"/>
                          <a:ea typeface="黑体" panose="02010609060101010101" pitchFamily="49" charset="-122"/>
                          <a:cs typeface="宋体" panose="02010600030101010101" pitchFamily="2" charset="-122"/>
                        </a:rPr>
                        <a:t>2018</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43305">
                <a:tc>
                  <a:txBody>
                    <a:bodyPr/>
                    <a:lstStyle/>
                    <a:p>
                      <a:pPr algn="ctr">
                        <a:lnSpc>
                          <a:spcPts val="1800"/>
                        </a:lnSpc>
                        <a:spcAft>
                          <a:spcPts val="0"/>
                        </a:spcAft>
                      </a:pPr>
                      <a:r>
                        <a:rPr lang="zh-CN" sz="1660" b="1" kern="100" spc="20" dirty="0">
                          <a:solidFill>
                            <a:srgbClr val="FF0000"/>
                          </a:solidFill>
                          <a:latin typeface="黑体" panose="02010609060101010101" pitchFamily="49" charset="-122"/>
                          <a:ea typeface="黑体" panose="02010609060101010101" pitchFamily="49" charset="-122"/>
                          <a:cs typeface="宋体" panose="02010600030101010101" pitchFamily="2" charset="-122"/>
                        </a:rPr>
                        <a:t>Ⅰ卷</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endParaRPr lang="zh-CN" sz="1660" b="1" kern="100" dirty="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660"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32.</a:t>
                      </a:r>
                      <a:r>
                        <a:rPr lang="zh-CN" sz="1660"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雅典民主政治</a:t>
                      </a:r>
                      <a:endParaRPr lang="zh-CN" sz="1660" b="1" kern="100" dirty="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660"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32.</a:t>
                      </a:r>
                      <a:r>
                        <a:rPr lang="zh-CN" sz="1660"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罗马法（司法公平原则）</a:t>
                      </a:r>
                      <a:endParaRPr lang="zh-CN" sz="1660" b="1" kern="100" dirty="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660"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32.</a:t>
                      </a:r>
                      <a:r>
                        <a:rPr lang="zh-CN" sz="1660"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罗马法对近代欧洲大陆法律的影响</a:t>
                      </a:r>
                      <a:endParaRPr lang="zh-CN" sz="1660" b="1" kern="10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660"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32.</a:t>
                      </a:r>
                      <a:r>
                        <a:rPr lang="zh-CN" sz="1660"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古代雅典的人文思想</a:t>
                      </a:r>
                      <a:endParaRPr lang="zh-CN" sz="1660" b="1" kern="10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660" b="1" kern="100">
                          <a:latin typeface="黑体" panose="02010609060101010101" pitchFamily="49" charset="-122"/>
                          <a:ea typeface="黑体" panose="02010609060101010101" pitchFamily="49" charset="-122"/>
                          <a:cs typeface="宋体" panose="02010600030101010101" pitchFamily="2" charset="-122"/>
                        </a:rPr>
                        <a:t>32.</a:t>
                      </a:r>
                      <a:r>
                        <a:rPr lang="zh-CN" sz="1660" b="1" kern="100">
                          <a:latin typeface="黑体" panose="02010609060101010101" pitchFamily="49" charset="-122"/>
                          <a:ea typeface="黑体" panose="02010609060101010101" pitchFamily="49" charset="-122"/>
                          <a:cs typeface="宋体" panose="02010600030101010101" pitchFamily="2" charset="-122"/>
                        </a:rPr>
                        <a:t>梭伦诗中的人文精神</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69060">
                <a:tc>
                  <a:txBody>
                    <a:bodyPr/>
                    <a:lstStyle/>
                    <a:p>
                      <a:pPr algn="ctr">
                        <a:lnSpc>
                          <a:spcPts val="1800"/>
                        </a:lnSpc>
                        <a:spcAft>
                          <a:spcPts val="0"/>
                        </a:spcAft>
                      </a:pPr>
                      <a:r>
                        <a:rPr lang="zh-CN" sz="1660" b="1" kern="100" spc="20">
                          <a:solidFill>
                            <a:srgbClr val="FF0000"/>
                          </a:solidFill>
                          <a:latin typeface="黑体" panose="02010609060101010101" pitchFamily="49" charset="-122"/>
                          <a:ea typeface="黑体" panose="02010609060101010101" pitchFamily="49" charset="-122"/>
                          <a:cs typeface="宋体" panose="02010600030101010101" pitchFamily="2" charset="-122"/>
                        </a:rPr>
                        <a:t>Ⅱ卷</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660"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32.</a:t>
                      </a:r>
                      <a:r>
                        <a:rPr lang="zh-CN" sz="1660"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雅典民主政治——民主原则</a:t>
                      </a:r>
                      <a:endParaRPr lang="zh-CN" sz="1660" b="1" kern="100" dirty="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660"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32.</a:t>
                      </a:r>
                      <a:r>
                        <a:rPr lang="zh-CN" sz="1660"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罗马法——《十二铜表法》</a:t>
                      </a:r>
                      <a:endParaRPr lang="zh-CN" sz="1660" b="1" kern="100" dirty="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endParaRPr lang="zh-CN" sz="1660" b="1" kern="100" dirty="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660"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32.</a:t>
                      </a:r>
                      <a:r>
                        <a:rPr lang="zh-CN" sz="1660"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雅典公民的参政义务</a:t>
                      </a:r>
                      <a:endParaRPr lang="zh-CN" sz="1660" b="1" kern="100" dirty="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660"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32.</a:t>
                      </a:r>
                      <a:r>
                        <a:rPr lang="zh-CN" sz="1660"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梭伦改革——民主政治是人心所向</a:t>
                      </a:r>
                      <a:endParaRPr lang="zh-CN" sz="1660" b="1" kern="100" dirty="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660" b="1" kern="100">
                          <a:latin typeface="黑体" panose="02010609060101010101" pitchFamily="49" charset="-122"/>
                          <a:ea typeface="黑体" panose="02010609060101010101" pitchFamily="49" charset="-122"/>
                          <a:cs typeface="宋体" panose="02010600030101010101" pitchFamily="2" charset="-122"/>
                        </a:rPr>
                        <a:t>32.</a:t>
                      </a:r>
                      <a:r>
                        <a:rPr lang="zh-CN" sz="1660" b="1" kern="100">
                          <a:latin typeface="黑体" panose="02010609060101010101" pitchFamily="49" charset="-122"/>
                          <a:ea typeface="黑体" panose="02010609060101010101" pitchFamily="49" charset="-122"/>
                          <a:cs typeface="宋体" panose="02010600030101010101" pitchFamily="2" charset="-122"/>
                        </a:rPr>
                        <a:t>罗马共和国时期平民与贵族斗争的成果</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51585">
                <a:tc>
                  <a:txBody>
                    <a:bodyPr/>
                    <a:lstStyle/>
                    <a:p>
                      <a:pPr algn="ctr">
                        <a:lnSpc>
                          <a:spcPts val="1800"/>
                        </a:lnSpc>
                        <a:spcAft>
                          <a:spcPts val="0"/>
                        </a:spcAft>
                      </a:pPr>
                      <a:r>
                        <a:rPr lang="zh-CN" sz="1660" b="1" kern="100" spc="20">
                          <a:solidFill>
                            <a:srgbClr val="FF0000"/>
                          </a:solidFill>
                          <a:latin typeface="黑体" panose="02010609060101010101" pitchFamily="49" charset="-122"/>
                          <a:ea typeface="黑体" panose="02010609060101010101" pitchFamily="49" charset="-122"/>
                          <a:cs typeface="宋体" panose="02010600030101010101" pitchFamily="2" charset="-122"/>
                        </a:rPr>
                        <a:t>Ⅲ卷</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endParaRPr lang="en-US" sz="1660" b="1" kern="100" spc="20">
                        <a:solidFill>
                          <a:srgbClr val="333333"/>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endParaRPr lang="en-US" sz="1660" b="1" kern="100" spc="20">
                        <a:solidFill>
                          <a:srgbClr val="333333"/>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endParaRPr lang="en-US" sz="1660"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660"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32.</a:t>
                      </a:r>
                      <a:r>
                        <a:rPr lang="zh-CN" sz="1660"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西方人文精神的起源</a:t>
                      </a:r>
                      <a:endParaRPr lang="zh-CN" sz="1660" b="1" kern="10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660"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32.</a:t>
                      </a:r>
                      <a:r>
                        <a:rPr lang="zh-CN" sz="1660"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雅典民主政治——宣誓仪式与责任意识的培养</a:t>
                      </a:r>
                      <a:endParaRPr lang="zh-CN" sz="1660" b="1" kern="100" dirty="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660" b="1" kern="100" dirty="0">
                          <a:latin typeface="黑体" panose="02010609060101010101" pitchFamily="49" charset="-122"/>
                          <a:ea typeface="黑体" panose="02010609060101010101" pitchFamily="49" charset="-122"/>
                          <a:cs typeface="宋体" panose="02010600030101010101" pitchFamily="2" charset="-122"/>
                        </a:rPr>
                        <a:t>32.</a:t>
                      </a:r>
                      <a:r>
                        <a:rPr lang="zh-CN" sz="1660" b="1" kern="100" dirty="0">
                          <a:latin typeface="黑体" panose="02010609060101010101" pitchFamily="49" charset="-122"/>
                          <a:ea typeface="黑体" panose="02010609060101010101" pitchFamily="49" charset="-122"/>
                          <a:cs typeface="宋体" panose="02010600030101010101" pitchFamily="2" charset="-122"/>
                        </a:rPr>
                        <a:t>公元前</a:t>
                      </a:r>
                      <a:r>
                        <a:rPr lang="en-US" sz="1660" b="1" kern="100" dirty="0">
                          <a:latin typeface="黑体" panose="02010609060101010101" pitchFamily="49" charset="-122"/>
                          <a:ea typeface="黑体" panose="02010609060101010101" pitchFamily="49" charset="-122"/>
                          <a:cs typeface="宋体" panose="02010600030101010101" pitchFamily="2" charset="-122"/>
                        </a:rPr>
                        <a:t>5</a:t>
                      </a:r>
                      <a:r>
                        <a:rPr lang="zh-CN" sz="1660" b="1" kern="100" dirty="0">
                          <a:latin typeface="黑体" panose="02010609060101010101" pitchFamily="49" charset="-122"/>
                          <a:ea typeface="黑体" panose="02010609060101010101" pitchFamily="49" charset="-122"/>
                          <a:cs typeface="宋体" panose="02010600030101010101" pitchFamily="2" charset="-122"/>
                        </a:rPr>
                        <a:t>世纪雅典公民参政热情高涨</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矩形 5"/>
          <p:cNvSpPr/>
          <p:nvPr/>
        </p:nvSpPr>
        <p:spPr>
          <a:xfrm>
            <a:off x="3689742" y="850510"/>
            <a:ext cx="4239260" cy="489585"/>
          </a:xfrm>
          <a:prstGeom prst="rect">
            <a:avLst/>
          </a:prstGeom>
          <a:noFill/>
          <a:ln>
            <a:noFill/>
          </a:ln>
        </p:spPr>
        <p:txBody>
          <a:bodyPr wrap="none" rtlCol="0" anchor="t">
            <a:spAutoFit/>
            <a:scene3d>
              <a:camera prst="orthographicFront"/>
              <a:lightRig rig="threePt" dir="t"/>
            </a:scene3d>
          </a:bodyPr>
          <a:lstStyle/>
          <a:p>
            <a:pPr algn="ctr"/>
            <a:r>
              <a:rPr lang="zh-CN" altLang="en-US" sz="2585" b="1">
                <a:solidFill>
                  <a:srgbClr val="FF0000"/>
                </a:solidFill>
                <a:effectLst>
                  <a:outerShdw blurRad="38100" dist="19050" dir="2700000" algn="tl" rotWithShape="0">
                    <a:schemeClr val="dk1">
                      <a:alpha val="40000"/>
                    </a:schemeClr>
                  </a:outerShdw>
                </a:effectLst>
                <a:sym typeface="+mn-ea"/>
              </a:rPr>
              <a:t>古代</a:t>
            </a:r>
            <a:r>
              <a:rPr lang="zh-CN" altLang="en-US" sz="2585" b="1">
                <a:solidFill>
                  <a:srgbClr val="FF0000"/>
                </a:solidFill>
                <a:effectLst>
                  <a:outerShdw blurRad="38100" dist="19050" dir="2700000" algn="tl" rotWithShape="0">
                    <a:schemeClr val="dk1">
                      <a:alpha val="40000"/>
                    </a:schemeClr>
                  </a:outerShdw>
                </a:effectLst>
              </a:rPr>
              <a:t>世界</a:t>
            </a:r>
            <a:r>
              <a:rPr lang="en-US" altLang="zh-CN" sz="2585" b="1">
                <a:solidFill>
                  <a:srgbClr val="FF0000"/>
                </a:solidFill>
                <a:effectLst>
                  <a:outerShdw blurRad="38100" dist="19050" dir="2700000" algn="tl" rotWithShape="0">
                    <a:schemeClr val="dk1">
                      <a:alpha val="40000"/>
                    </a:schemeClr>
                  </a:outerShdw>
                </a:effectLst>
              </a:rPr>
              <a:t>-</a:t>
            </a:r>
            <a:r>
              <a:rPr lang="zh-CN" altLang="en-US" sz="2585" b="1">
                <a:solidFill>
                  <a:srgbClr val="FF0000"/>
                </a:solidFill>
                <a:effectLst>
                  <a:outerShdw blurRad="38100" dist="19050" dir="2700000" algn="tl" rotWithShape="0">
                    <a:schemeClr val="dk1">
                      <a:alpha val="40000"/>
                    </a:schemeClr>
                  </a:outerShdw>
                </a:effectLst>
              </a:rPr>
              <a:t>五年高考命题回顾</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809396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内容占位符 2"/>
          <p:cNvSpPr>
            <a:spLocks noGrp="1"/>
          </p:cNvSpPr>
          <p:nvPr>
            <p:ph idx="1"/>
          </p:nvPr>
        </p:nvSpPr>
        <p:spPr>
          <a:xfrm>
            <a:off x="1724025" y="956311"/>
            <a:ext cx="8619490" cy="5714365"/>
          </a:xfrm>
        </p:spPr>
        <p:txBody>
          <a:bodyPr vert="horz" wrap="square" lIns="84406" tIns="42203" rIns="84406" bIns="42203" numCol="1" rtlCol="0" anchor="t" anchorCtr="0" compatLnSpc="1">
            <a:normAutofit/>
          </a:bodyPr>
          <a:lstStyle/>
          <a:p>
            <a:pPr algn="just">
              <a:lnSpc>
                <a:spcPts val="3380"/>
              </a:lnSpc>
              <a:spcBef>
                <a:spcPts val="0"/>
              </a:spcBef>
              <a:buNone/>
            </a:pPr>
            <a:r>
              <a:rPr lang="en-US" altLang="zh-CN" sz="2215" b="1" dirty="0">
                <a:latin typeface="黑体" panose="02010609060101010101" pitchFamily="49" charset="-122"/>
                <a:ea typeface="黑体" panose="02010609060101010101" pitchFamily="49" charset="-122"/>
              </a:rPr>
              <a:t>       </a:t>
            </a:r>
            <a:r>
              <a:rPr lang="zh-CN" altLang="en-US" sz="2000" b="1" dirty="0">
                <a:latin typeface="楷体" panose="02010609060101010101" pitchFamily="49" charset="-122"/>
                <a:ea typeface="楷体" panose="02010609060101010101" pitchFamily="49" charset="-122"/>
                <a:cs typeface="楷体" panose="02010609060101010101" pitchFamily="49" charset="-122"/>
              </a:rPr>
              <a:t>世界古代史教材内容只有希腊与罗马，</a:t>
            </a:r>
            <a:r>
              <a:rPr lang="zh-CN" altLang="zh-CN" sz="2000" b="1" dirty="0">
                <a:latin typeface="楷体" panose="02010609060101010101" pitchFamily="49" charset="-122"/>
                <a:ea typeface="楷体" panose="02010609060101010101" pitchFamily="49" charset="-122"/>
                <a:cs typeface="楷体" panose="02010609060101010101" pitchFamily="49" charset="-122"/>
              </a:rPr>
              <a:t>考查重点是</a:t>
            </a:r>
            <a:r>
              <a:rPr lang="zh-CN" altLang="en-US" sz="2000" b="1" dirty="0">
                <a:latin typeface="楷体" panose="02010609060101010101" pitchFamily="49" charset="-122"/>
                <a:ea typeface="楷体" panose="02010609060101010101" pitchFamily="49" charset="-122"/>
                <a:cs typeface="楷体" panose="02010609060101010101" pitchFamily="49" charset="-122"/>
              </a:rPr>
              <a:t>相对集中在雅典的民主政治与罗马法制，试题有一定的难度，要加强考生对雅典民主与罗马法制的专业化理解，提高认识。考点主要分布在</a:t>
            </a:r>
            <a:r>
              <a:rPr lang="zh-CN" altLang="zh-CN" sz="2000" b="1" dirty="0">
                <a:latin typeface="楷体" panose="02010609060101010101" pitchFamily="49" charset="-122"/>
                <a:ea typeface="楷体" panose="02010609060101010101" pitchFamily="49" charset="-122"/>
                <a:cs typeface="楷体" panose="02010609060101010101" pitchFamily="49" charset="-122"/>
              </a:rPr>
              <a:t>雅典的城邦、直接民主、人文精神的起源</a:t>
            </a:r>
            <a:r>
              <a:rPr lang="zh-CN" altLang="en-US" sz="2000" b="1" dirty="0">
                <a:latin typeface="楷体" panose="02010609060101010101" pitchFamily="49" charset="-122"/>
                <a:ea typeface="楷体" panose="02010609060101010101" pitchFamily="49" charset="-122"/>
                <a:cs typeface="楷体" panose="02010609060101010101" pitchFamily="49" charset="-122"/>
              </a:rPr>
              <a:t>和特质</a:t>
            </a:r>
            <a:r>
              <a:rPr lang="zh-CN" altLang="zh-CN" sz="2000" b="1" dirty="0">
                <a:latin typeface="楷体" panose="02010609060101010101" pitchFamily="49" charset="-122"/>
                <a:ea typeface="楷体" panose="02010609060101010101" pitchFamily="49" charset="-122"/>
                <a:cs typeface="楷体" panose="02010609060101010101" pitchFamily="49" charset="-122"/>
              </a:rPr>
              <a:t>、罗马法的原则及罗马法的精神，等等</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p>
          <a:p>
            <a:pPr algn="just">
              <a:lnSpc>
                <a:spcPts val="3380"/>
              </a:lnSpc>
              <a:spcBef>
                <a:spcPts val="0"/>
              </a:spcBef>
              <a:buNone/>
            </a:pPr>
            <a:r>
              <a:rPr lang="zh-CN" altLang="en-US" sz="2000" b="1" dirty="0">
                <a:latin typeface="楷体" panose="02010609060101010101" pitchFamily="49" charset="-122"/>
                <a:ea typeface="楷体" panose="02010609060101010101" pitchFamily="49" charset="-122"/>
                <a:cs typeface="楷体" panose="02010609060101010101" pitchFamily="49" charset="-122"/>
              </a:rPr>
              <a:t>      </a:t>
            </a:r>
            <a:r>
              <a:rPr lang="zh-CN" altLang="en-US" sz="2000" b="1" dirty="0">
                <a:solidFill>
                  <a:srgbClr val="112EC1"/>
                </a:solidFill>
                <a:latin typeface="楷体" panose="02010609060101010101" pitchFamily="49" charset="-122"/>
                <a:ea typeface="楷体" panose="02010609060101010101" pitchFamily="49" charset="-122"/>
                <a:cs typeface="楷体" panose="02010609060101010101" pitchFamily="49" charset="-122"/>
              </a:rPr>
              <a:t> 世界古代史的高考命题角度相对稳定，</a:t>
            </a:r>
            <a:r>
              <a:rPr lang="zh-CN" altLang="en-US" sz="2000" b="1" dirty="0">
                <a:solidFill>
                  <a:srgbClr val="FF0000"/>
                </a:solidFill>
                <a:latin typeface="楷体" panose="02010609060101010101" pitchFamily="49" charset="-122"/>
                <a:ea typeface="楷体" panose="02010609060101010101" pitchFamily="49" charset="-122"/>
                <a:cs typeface="楷体" panose="02010609060101010101" pitchFamily="49" charset="-122"/>
              </a:rPr>
              <a:t>在</a:t>
            </a:r>
            <a:r>
              <a:rPr lang="en-US" altLang="zh-CN" sz="2000" b="1" dirty="0">
                <a:solidFill>
                  <a:srgbClr val="FF0000"/>
                </a:solidFill>
                <a:latin typeface="楷体" panose="02010609060101010101" pitchFamily="49" charset="-122"/>
                <a:ea typeface="楷体" panose="02010609060101010101" pitchFamily="49" charset="-122"/>
                <a:cs typeface="楷体" panose="02010609060101010101" pitchFamily="49" charset="-122"/>
              </a:rPr>
              <a:t>2019</a:t>
            </a:r>
            <a:r>
              <a:rPr lang="zh-CN" altLang="en-US" sz="2000" b="1" dirty="0">
                <a:solidFill>
                  <a:srgbClr val="FF0000"/>
                </a:solidFill>
                <a:latin typeface="楷体" panose="02010609060101010101" pitchFamily="49" charset="-122"/>
                <a:ea typeface="楷体" panose="02010609060101010101" pitchFamily="49" charset="-122"/>
                <a:cs typeface="楷体" panose="02010609060101010101" pitchFamily="49" charset="-122"/>
              </a:rPr>
              <a:t>年高考复习时特别</a:t>
            </a:r>
          </a:p>
          <a:p>
            <a:pPr algn="just">
              <a:lnSpc>
                <a:spcPts val="3380"/>
              </a:lnSpc>
              <a:spcBef>
                <a:spcPts val="0"/>
              </a:spcBef>
              <a:buNone/>
            </a:pPr>
            <a:r>
              <a:rPr lang="zh-CN" altLang="en-US" sz="2000" b="1" dirty="0">
                <a:latin typeface="楷体" panose="02010609060101010101" pitchFamily="49" charset="-122"/>
                <a:ea typeface="楷体" panose="02010609060101010101" pitchFamily="49" charset="-122"/>
                <a:cs typeface="楷体" panose="02010609060101010101" pitchFamily="49" charset="-122"/>
              </a:rPr>
              <a:t>要注意肯定雅典的民主原则而否定民主形式；</a:t>
            </a:r>
            <a:r>
              <a:rPr lang="zh-CN" altLang="zh-CN" sz="2000" b="1" dirty="0">
                <a:latin typeface="楷体" panose="02010609060101010101" pitchFamily="49" charset="-122"/>
                <a:ea typeface="楷体" panose="02010609060101010101" pitchFamily="49" charset="-122"/>
                <a:cs typeface="楷体" panose="02010609060101010101" pitchFamily="49" charset="-122"/>
              </a:rPr>
              <a:t>辩证看待公民权利和公民意识</a:t>
            </a:r>
            <a:r>
              <a:rPr lang="zh-CN" altLang="en-US" sz="2000" b="1" dirty="0">
                <a:latin typeface="楷体" panose="02010609060101010101" pitchFamily="49" charset="-122"/>
                <a:ea typeface="楷体" panose="02010609060101010101" pitchFamily="49" charset="-122"/>
                <a:cs typeface="楷体" panose="02010609060101010101" pitchFamily="49" charset="-122"/>
              </a:rPr>
              <a:t>和人文主义的两面性；考查雅典民主和罗马法（扩展）的形成、发展、特征、原则、程序、影响。要防止在非选择题出现的古今中外的思想和法律问题。</a:t>
            </a:r>
            <a:r>
              <a:rPr lang="zh-CN" altLang="zh-CN" sz="2000" b="1" dirty="0">
                <a:latin typeface="楷体" panose="02010609060101010101" pitchFamily="49" charset="-122"/>
                <a:ea typeface="楷体" panose="02010609060101010101" pitchFamily="49" charset="-122"/>
                <a:cs typeface="楷体" panose="02010609060101010101" pitchFamily="49" charset="-122"/>
                <a:sym typeface="+mn-ea"/>
              </a:rPr>
              <a:t>对于希腊民主政治，在理解其创造性之后，更要了解其落后性，比如“公民是城邦的动物”，特别强调公共利益，忽视个人利益和自由；又如直接民主带来的程序正义，而结果上的非正义。对于罗马法，注意其积极性，如私法精神，保护公民私有财产；如理性精神，强调公平、平等。</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3920943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文本框 99"/>
          <p:cNvSpPr txBox="1"/>
          <p:nvPr/>
        </p:nvSpPr>
        <p:spPr>
          <a:xfrm>
            <a:off x="1875693" y="1305366"/>
            <a:ext cx="8440615" cy="5546725"/>
          </a:xfrm>
          <a:prstGeom prst="rect">
            <a:avLst/>
          </a:prstGeom>
          <a:noFill/>
          <a:ln w="9525">
            <a:noFill/>
          </a:ln>
        </p:spPr>
        <p:txBody>
          <a:bodyPr anchor="t">
            <a:spAutoFit/>
          </a:bodyPr>
          <a:lstStyle/>
          <a:p>
            <a:pPr>
              <a:buFont typeface="Arial" panose="020B0604020202020204" pitchFamily="34" charset="0"/>
              <a:buNone/>
            </a:pPr>
            <a:r>
              <a:rPr lang="zh-CN" altLang="zh-CN" sz="2400" b="1" dirty="0">
                <a:solidFill>
                  <a:srgbClr val="0000FF"/>
                </a:solidFill>
                <a:latin typeface="楷体" panose="02010609060101010101" pitchFamily="49" charset="-122"/>
                <a:ea typeface="楷体" panose="02010609060101010101" pitchFamily="49" charset="-122"/>
                <a:cs typeface="楷体" panose="02010609060101010101" pitchFamily="49" charset="-122"/>
              </a:rPr>
              <a:t>（2018年全国I卷，</a:t>
            </a:r>
            <a:r>
              <a:rPr lang="zh-CN" altLang="en-US" sz="2400" b="1" dirty="0">
                <a:solidFill>
                  <a:srgbClr val="0000FF"/>
                </a:solidFill>
                <a:latin typeface="楷体" panose="02010609060101010101" pitchFamily="49" charset="-122"/>
                <a:ea typeface="楷体" panose="02010609060101010101" pitchFamily="49" charset="-122"/>
                <a:cs typeface="楷体" panose="02010609060101010101" pitchFamily="49" charset="-122"/>
              </a:rPr>
              <a:t>3</a:t>
            </a:r>
            <a:r>
              <a:rPr lang="en-US" altLang="zh-CN" sz="2400" b="1" dirty="0">
                <a:solidFill>
                  <a:srgbClr val="0000FF"/>
                </a:solidFill>
                <a:latin typeface="楷体" panose="02010609060101010101" pitchFamily="49" charset="-122"/>
                <a:ea typeface="楷体" panose="02010609060101010101" pitchFamily="49" charset="-122"/>
                <a:cs typeface="楷体" panose="02010609060101010101" pitchFamily="49" charset="-122"/>
              </a:rPr>
              <a:t>3</a:t>
            </a:r>
            <a:r>
              <a:rPr lang="zh-CN" altLang="zh-CN" sz="2400" b="1" dirty="0">
                <a:solidFill>
                  <a:srgbClr val="0000FF"/>
                </a:solidFill>
                <a:latin typeface="楷体" panose="02010609060101010101" pitchFamily="49" charset="-122"/>
                <a:ea typeface="楷体" panose="02010609060101010101" pitchFamily="49" charset="-122"/>
                <a:cs typeface="楷体" panose="02010609060101010101" pitchFamily="49" charset="-122"/>
              </a:rPr>
              <a:t>）</a:t>
            </a:r>
            <a:r>
              <a:rPr lang="en-US" altLang="zh-CN" sz="2400" b="1" dirty="0">
                <a:latin typeface="楷体" panose="02010609060101010101" pitchFamily="49" charset="-122"/>
                <a:ea typeface="楷体" panose="02010609060101010101" pitchFamily="49" charset="-122"/>
                <a:cs typeface="楷体" panose="02010609060101010101" pitchFamily="49" charset="-122"/>
              </a:rPr>
              <a:t>1847</a:t>
            </a:r>
            <a:r>
              <a:rPr lang="zh-CN" altLang="en-US" sz="2400" b="1" dirty="0">
                <a:latin typeface="楷体" panose="02010609060101010101" pitchFamily="49" charset="-122"/>
                <a:ea typeface="楷体" panose="02010609060101010101" pitchFamily="49" charset="-122"/>
                <a:cs typeface="楷体" panose="02010609060101010101" pitchFamily="49" charset="-122"/>
              </a:rPr>
              <a:t>年</a:t>
            </a:r>
            <a:r>
              <a:rPr lang="en-US" altLang="zh-CN" sz="2400" b="1" dirty="0">
                <a:latin typeface="楷体" panose="02010609060101010101" pitchFamily="49" charset="-122"/>
                <a:ea typeface="楷体" panose="02010609060101010101" pitchFamily="49" charset="-122"/>
                <a:cs typeface="楷体" panose="02010609060101010101" pitchFamily="49" charset="-122"/>
              </a:rPr>
              <a:t>6</a:t>
            </a:r>
            <a:r>
              <a:rPr lang="zh-CN" altLang="en-US" sz="2400" b="1" dirty="0">
                <a:latin typeface="楷体" panose="02010609060101010101" pitchFamily="49" charset="-122"/>
                <a:ea typeface="楷体" panose="02010609060101010101" pitchFamily="49" charset="-122"/>
                <a:cs typeface="楷体" panose="02010609060101010101" pitchFamily="49" charset="-122"/>
              </a:rPr>
              <a:t>月，正义者同盟改名为共产主义者同盟，以“全世界无产者，联合起来”的新口号代替“人人皆兄弟”的旧口号，并规定同盟的目的是：“通过传播财产公有的理论并尽快地求其实现，使人类得到解放。”这一变化说明（）</a:t>
            </a:r>
          </a:p>
          <a:p>
            <a:pPr>
              <a:buFont typeface="Arial" panose="020B0604020202020204" pitchFamily="34" charset="0"/>
              <a:buNone/>
            </a:pPr>
            <a:r>
              <a:rPr lang="en-US" altLang="zh-CN" sz="2400" b="1" dirty="0">
                <a:latin typeface="楷体" panose="02010609060101010101" pitchFamily="49" charset="-122"/>
                <a:ea typeface="楷体" panose="02010609060101010101" pitchFamily="49" charset="-122"/>
                <a:cs typeface="楷体" panose="02010609060101010101" pitchFamily="49" charset="-122"/>
              </a:rPr>
              <a:t>A</a:t>
            </a:r>
            <a:r>
              <a:rPr lang="zh-CN" altLang="en-US" sz="2400" b="1" dirty="0">
                <a:latin typeface="楷体" panose="02010609060101010101" pitchFamily="49" charset="-122"/>
                <a:ea typeface="楷体" panose="02010609060101010101" pitchFamily="49" charset="-122"/>
                <a:cs typeface="楷体" panose="02010609060101010101" pitchFamily="49" charset="-122"/>
              </a:rPr>
              <a:t>．共产主义者同盟接受了马克思的革命理论</a:t>
            </a:r>
          </a:p>
          <a:p>
            <a:pPr>
              <a:buFont typeface="Arial" panose="020B0604020202020204" pitchFamily="34" charset="0"/>
              <a:buNone/>
            </a:pPr>
            <a:r>
              <a:rPr lang="en-US" altLang="zh-CN" sz="2400" b="1" dirty="0">
                <a:latin typeface="楷体" panose="02010609060101010101" pitchFamily="49" charset="-122"/>
                <a:ea typeface="楷体" panose="02010609060101010101" pitchFamily="49" charset="-122"/>
                <a:cs typeface="楷体" panose="02010609060101010101" pitchFamily="49" charset="-122"/>
              </a:rPr>
              <a:t>B</a:t>
            </a:r>
            <a:r>
              <a:rPr lang="zh-CN" altLang="en-US" sz="2400" b="1" dirty="0">
                <a:latin typeface="楷体" panose="02010609060101010101" pitchFamily="49" charset="-122"/>
                <a:ea typeface="楷体" panose="02010609060101010101" pitchFamily="49" charset="-122"/>
                <a:cs typeface="楷体" panose="02010609060101010101" pitchFamily="49" charset="-122"/>
              </a:rPr>
              <a:t>．马克思主义的诞生推动了无产阶级的斗争</a:t>
            </a:r>
          </a:p>
          <a:p>
            <a:pPr>
              <a:buFont typeface="Arial" panose="020B0604020202020204" pitchFamily="34" charset="0"/>
              <a:buNone/>
            </a:pPr>
            <a:r>
              <a:rPr lang="en-US" altLang="zh-CN" sz="2400" b="1" dirty="0">
                <a:latin typeface="楷体" panose="02010609060101010101" pitchFamily="49" charset="-122"/>
                <a:ea typeface="楷体" panose="02010609060101010101" pitchFamily="49" charset="-122"/>
                <a:cs typeface="楷体" panose="02010609060101010101" pitchFamily="49" charset="-122"/>
              </a:rPr>
              <a:t>C</a:t>
            </a:r>
            <a:r>
              <a:rPr lang="zh-CN" altLang="en-US" sz="2400" b="1" dirty="0">
                <a:latin typeface="楷体" panose="02010609060101010101" pitchFamily="49" charset="-122"/>
                <a:ea typeface="楷体" panose="02010609060101010101" pitchFamily="49" charset="-122"/>
                <a:cs typeface="楷体" panose="02010609060101010101" pitchFamily="49" charset="-122"/>
              </a:rPr>
              <a:t>．工人运动在欧洲的主要资本主义国家开始兴起</a:t>
            </a:r>
          </a:p>
          <a:p>
            <a:pPr>
              <a:buFont typeface="Arial" panose="020B0604020202020204" pitchFamily="34" charset="0"/>
              <a:buNone/>
            </a:pPr>
            <a:r>
              <a:rPr lang="en-US" altLang="zh-CN" sz="2400" b="1" dirty="0">
                <a:latin typeface="楷体" panose="02010609060101010101" pitchFamily="49" charset="-122"/>
                <a:ea typeface="楷体" panose="02010609060101010101" pitchFamily="49" charset="-122"/>
                <a:cs typeface="楷体" panose="02010609060101010101" pitchFamily="49" charset="-122"/>
              </a:rPr>
              <a:t>D</a:t>
            </a:r>
            <a:r>
              <a:rPr lang="zh-CN" altLang="en-US" sz="2400" b="1" dirty="0">
                <a:latin typeface="楷体" panose="02010609060101010101" pitchFamily="49" charset="-122"/>
                <a:ea typeface="楷体" panose="02010609060101010101" pitchFamily="49" charset="-122"/>
                <a:cs typeface="楷体" panose="02010609060101010101" pitchFamily="49" charset="-122"/>
              </a:rPr>
              <a:t>．无产阶级与资产阶级的矛盾成为社会主要矛盾</a:t>
            </a:r>
          </a:p>
          <a:p>
            <a:pPr algn="just">
              <a:buFont typeface="Arial" panose="020B0604020202020204" pitchFamily="34" charset="0"/>
              <a:buNone/>
            </a:pP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评析：</a:t>
            </a:r>
            <a:r>
              <a:rPr lang="zh-CN" altLang="en-US" sz="2400" b="1" dirty="0">
                <a:latin typeface="楷体" panose="02010609060101010101" pitchFamily="49" charset="-122"/>
                <a:ea typeface="楷体" panose="02010609060101010101" pitchFamily="49" charset="-122"/>
                <a:cs typeface="楷体" panose="02010609060101010101" pitchFamily="49" charset="-122"/>
              </a:rPr>
              <a:t>本题考查马克思主义的诞生。本题考查马克思主义的诞生，试题以共产主义者同盟的名称、口号、目的的变化为背景材料，考查学生提取有效信息、调动运用知识的能力，以及时空观念、史料实证、历史解释的学科核心素养。</a:t>
            </a:r>
          </a:p>
          <a:p>
            <a:pPr algn="just">
              <a:buFont typeface="Arial" panose="020B0604020202020204" pitchFamily="34" charset="0"/>
              <a:buNone/>
            </a:pP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答案：</a:t>
            </a:r>
            <a:r>
              <a:rPr lang="zh-CN" altLang="en-US" sz="2400" b="1" dirty="0">
                <a:solidFill>
                  <a:srgbClr val="1F1FDF"/>
                </a:solidFill>
                <a:latin typeface="楷体" panose="02010609060101010101" pitchFamily="49" charset="-122"/>
                <a:ea typeface="楷体" panose="02010609060101010101" pitchFamily="49" charset="-122"/>
                <a:cs typeface="楷体" panose="02010609060101010101" pitchFamily="49" charset="-122"/>
              </a:rPr>
              <a:t>A</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    本题难度</a:t>
            </a:r>
            <a:r>
              <a:rPr lang="en-US" altLang="zh-CN" sz="2400" b="1" dirty="0">
                <a:solidFill>
                  <a:srgbClr val="0000FF"/>
                </a:solidFill>
                <a:latin typeface="楷体" panose="02010609060101010101" pitchFamily="49" charset="-122"/>
                <a:ea typeface="楷体" panose="02010609060101010101" pitchFamily="49" charset="-122"/>
                <a:cs typeface="楷体" panose="02010609060101010101" pitchFamily="49" charset="-122"/>
              </a:rPr>
              <a:t>0.32  </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区分度</a:t>
            </a:r>
            <a:r>
              <a:rPr lang="en-US" altLang="zh-CN" sz="2400" b="1" dirty="0">
                <a:solidFill>
                  <a:srgbClr val="0000FF"/>
                </a:solidFill>
                <a:latin typeface="楷体" panose="02010609060101010101" pitchFamily="49" charset="-122"/>
                <a:ea typeface="楷体" panose="02010609060101010101" pitchFamily="49" charset="-122"/>
                <a:cs typeface="楷体" panose="02010609060101010101" pitchFamily="49" charset="-122"/>
              </a:rPr>
              <a:t>0.62 </a:t>
            </a:r>
          </a:p>
          <a:p>
            <a:pPr>
              <a:buFont typeface="Arial" panose="020B0604020202020204" pitchFamily="34" charset="0"/>
              <a:buNone/>
            </a:pPr>
            <a:r>
              <a:rPr lang="zh-CN" altLang="en-US" sz="1845" b="1" dirty="0">
                <a:latin typeface="黑体" panose="02010609060101010101" pitchFamily="49" charset="-122"/>
                <a:ea typeface="黑体" panose="02010609060101010101" pitchFamily="49" charset="-122"/>
              </a:rPr>
              <a:t> </a:t>
            </a:r>
            <a:endParaRPr lang="en-US" altLang="zh-CN" sz="1845" b="1" dirty="0">
              <a:latin typeface="黑体" panose="02010609060101010101" pitchFamily="49" charset="-122"/>
              <a:ea typeface="黑体" panose="02010609060101010101" pitchFamily="49" charset="-122"/>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 name="文本框 3"/>
          <p:cNvSpPr txBox="1"/>
          <p:nvPr/>
        </p:nvSpPr>
        <p:spPr>
          <a:xfrm>
            <a:off x="4285810" y="806792"/>
            <a:ext cx="3158490" cy="603250"/>
          </a:xfrm>
          <a:prstGeom prst="rect">
            <a:avLst/>
          </a:prstGeom>
          <a:noFill/>
        </p:spPr>
        <p:txBody>
          <a:bodyPr wrap="none" rtlCol="0" anchor="t">
            <a:spAutoFit/>
          </a:bodyPr>
          <a:lstStyle/>
          <a:p>
            <a:r>
              <a:rPr lang="zh-CN" altLang="en-US" sz="3325" b="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en-US" altLang="zh-CN" sz="3325" b="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10</a:t>
            </a:r>
            <a:r>
              <a:rPr lang="zh-CN" altLang="en-US" sz="3325" b="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）近代世界</a:t>
            </a:r>
          </a:p>
        </p:txBody>
      </p:sp>
    </p:spTree>
    <p:custDataLst>
      <p:tags r:id="rId1"/>
    </p:custDataLst>
    <p:extLst>
      <p:ext uri="{BB962C8B-B14F-4D97-AF65-F5344CB8AC3E}">
        <p14:creationId xmlns:p14="http://schemas.microsoft.com/office/powerpoint/2010/main" val="9258316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35462" y="814169"/>
            <a:ext cx="4239260" cy="489585"/>
          </a:xfrm>
          <a:prstGeom prst="rect">
            <a:avLst/>
          </a:prstGeom>
          <a:noFill/>
          <a:ln>
            <a:noFill/>
          </a:ln>
        </p:spPr>
        <p:txBody>
          <a:bodyPr wrap="none" rtlCol="0" anchor="t">
            <a:spAutoFit/>
            <a:scene3d>
              <a:camera prst="orthographicFront"/>
              <a:lightRig rig="threePt" dir="t"/>
            </a:scene3d>
          </a:bodyPr>
          <a:lstStyle/>
          <a:p>
            <a:pPr algn="ctr"/>
            <a:r>
              <a:rPr lang="zh-CN" altLang="en-US" sz="2585" b="1">
                <a:solidFill>
                  <a:srgbClr val="FF0000"/>
                </a:solidFill>
                <a:effectLst>
                  <a:outerShdw blurRad="38100" dist="19050" dir="2700000" algn="tl" rotWithShape="0">
                    <a:schemeClr val="dk1">
                      <a:alpha val="40000"/>
                    </a:schemeClr>
                  </a:outerShdw>
                </a:effectLst>
                <a:sym typeface="+mn-ea"/>
              </a:rPr>
              <a:t>近代</a:t>
            </a:r>
            <a:r>
              <a:rPr lang="zh-CN" altLang="en-US" sz="2585" b="1">
                <a:solidFill>
                  <a:srgbClr val="FF0000"/>
                </a:solidFill>
                <a:effectLst>
                  <a:outerShdw blurRad="38100" dist="19050" dir="2700000" algn="tl" rotWithShape="0">
                    <a:schemeClr val="dk1">
                      <a:alpha val="40000"/>
                    </a:schemeClr>
                  </a:outerShdw>
                </a:effectLst>
              </a:rPr>
              <a:t>世界</a:t>
            </a:r>
            <a:r>
              <a:rPr lang="en-US" altLang="zh-CN" sz="2585" b="1">
                <a:solidFill>
                  <a:srgbClr val="FF0000"/>
                </a:solidFill>
                <a:effectLst>
                  <a:outerShdw blurRad="38100" dist="19050" dir="2700000" algn="tl" rotWithShape="0">
                    <a:schemeClr val="dk1">
                      <a:alpha val="40000"/>
                    </a:schemeClr>
                  </a:outerShdw>
                </a:effectLst>
              </a:rPr>
              <a:t>-</a:t>
            </a:r>
            <a:r>
              <a:rPr lang="zh-CN" altLang="en-US" sz="2585" b="1">
                <a:solidFill>
                  <a:srgbClr val="FF0000"/>
                </a:solidFill>
                <a:effectLst>
                  <a:outerShdw blurRad="38100" dist="19050" dir="2700000" algn="tl" rotWithShape="0">
                    <a:schemeClr val="dk1">
                      <a:alpha val="40000"/>
                    </a:schemeClr>
                  </a:outerShdw>
                </a:effectLst>
              </a:rPr>
              <a:t>五年高考命题回顾</a:t>
            </a:r>
          </a:p>
        </p:txBody>
      </p:sp>
      <p:graphicFrame>
        <p:nvGraphicFramePr>
          <p:cNvPr id="4" name="表格 3"/>
          <p:cNvGraphicFramePr>
            <a:graphicFrameLocks noGrp="1"/>
          </p:cNvGraphicFramePr>
          <p:nvPr/>
        </p:nvGraphicFramePr>
        <p:xfrm>
          <a:off x="2096771" y="1466851"/>
          <a:ext cx="8063865" cy="4838065"/>
        </p:xfrm>
        <a:graphic>
          <a:graphicData uri="http://schemas.openxmlformats.org/drawingml/2006/table">
            <a:tbl>
              <a:tblPr/>
              <a:tblGrid>
                <a:gridCol w="640080">
                  <a:extLst>
                    <a:ext uri="{9D8B030D-6E8A-4147-A177-3AD203B41FA5}">
                      <a16:colId xmlns:a16="http://schemas.microsoft.com/office/drawing/2014/main" val="20000"/>
                    </a:ext>
                  </a:extLst>
                </a:gridCol>
                <a:gridCol w="927100">
                  <a:extLst>
                    <a:ext uri="{9D8B030D-6E8A-4147-A177-3AD203B41FA5}">
                      <a16:colId xmlns:a16="http://schemas.microsoft.com/office/drawing/2014/main" val="20001"/>
                    </a:ext>
                  </a:extLst>
                </a:gridCol>
                <a:gridCol w="1065530">
                  <a:extLst>
                    <a:ext uri="{9D8B030D-6E8A-4147-A177-3AD203B41FA5}">
                      <a16:colId xmlns:a16="http://schemas.microsoft.com/office/drawing/2014/main" val="20002"/>
                    </a:ext>
                  </a:extLst>
                </a:gridCol>
                <a:gridCol w="1546860">
                  <a:extLst>
                    <a:ext uri="{9D8B030D-6E8A-4147-A177-3AD203B41FA5}">
                      <a16:colId xmlns:a16="http://schemas.microsoft.com/office/drawing/2014/main" val="20003"/>
                    </a:ext>
                  </a:extLst>
                </a:gridCol>
                <a:gridCol w="1369695">
                  <a:extLst>
                    <a:ext uri="{9D8B030D-6E8A-4147-A177-3AD203B41FA5}">
                      <a16:colId xmlns:a16="http://schemas.microsoft.com/office/drawing/2014/main" val="20004"/>
                    </a:ext>
                  </a:extLst>
                </a:gridCol>
                <a:gridCol w="1292860">
                  <a:extLst>
                    <a:ext uri="{9D8B030D-6E8A-4147-A177-3AD203B41FA5}">
                      <a16:colId xmlns:a16="http://schemas.microsoft.com/office/drawing/2014/main" val="20005"/>
                    </a:ext>
                  </a:extLst>
                </a:gridCol>
                <a:gridCol w="1221740">
                  <a:extLst>
                    <a:ext uri="{9D8B030D-6E8A-4147-A177-3AD203B41FA5}">
                      <a16:colId xmlns:a16="http://schemas.microsoft.com/office/drawing/2014/main" val="20006"/>
                    </a:ext>
                  </a:extLst>
                </a:gridCol>
              </a:tblGrid>
              <a:tr h="266065">
                <a:tc>
                  <a:txBody>
                    <a:bodyPr/>
                    <a:lstStyle/>
                    <a:p>
                      <a:pPr marL="0" marR="0" lvl="0" indent="0" algn="ctr" defTabSz="914400" rtl="0" eaLnBrk="1" fontAlgn="base" latinLnBrk="0" hangingPunct="1">
                        <a:lnSpc>
                          <a:spcPts val="1800"/>
                        </a:lnSpc>
                        <a:spcBef>
                          <a:spcPct val="0"/>
                        </a:spcBef>
                        <a:spcAft>
                          <a:spcPct val="0"/>
                        </a:spcAft>
                        <a:buClrTx/>
                        <a:buSzTx/>
                        <a:buFontTx/>
                        <a:buNone/>
                      </a:pPr>
                      <a:endParaRPr kumimoji="0" lang="en-US" altLang="zh-CN" sz="1660" b="1" i="0" u="none" strike="noStrike" cap="none" normalizeH="0" baseline="0" dirty="0" smtClean="0">
                        <a:ln>
                          <a:noFill/>
                        </a:ln>
                        <a:solidFill>
                          <a:srgbClr val="FF0000"/>
                        </a:solidFill>
                        <a:effectLst/>
                        <a:latin typeface="黑体" panose="02010609060101010101" pitchFamily="49" charset="-122"/>
                        <a:ea typeface="宋体" panose="02010600030101010101" pitchFamily="2" charset="-122"/>
                      </a:endParaRP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smtClean="0">
                          <a:ln>
                            <a:noFill/>
                          </a:ln>
                          <a:solidFill>
                            <a:srgbClr val="1B24D3"/>
                          </a:solidFill>
                          <a:effectLst/>
                          <a:latin typeface="黑体" panose="02010609060101010101" pitchFamily="49" charset="-122"/>
                          <a:ea typeface="宋体" panose="02010600030101010101" pitchFamily="2" charset="-122"/>
                        </a:rPr>
                        <a:t>2013</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smtClean="0">
                          <a:ln>
                            <a:noFill/>
                          </a:ln>
                          <a:solidFill>
                            <a:srgbClr val="1B24D3"/>
                          </a:solidFill>
                          <a:effectLst/>
                          <a:latin typeface="黑体" panose="02010609060101010101" pitchFamily="49" charset="-122"/>
                          <a:ea typeface="宋体" panose="02010600030101010101" pitchFamily="2" charset="-122"/>
                        </a:rPr>
                        <a:t>2014</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smtClean="0">
                          <a:ln>
                            <a:noFill/>
                          </a:ln>
                          <a:solidFill>
                            <a:srgbClr val="1B24D3"/>
                          </a:solidFill>
                          <a:effectLst/>
                          <a:latin typeface="黑体" panose="02010609060101010101" pitchFamily="49" charset="-122"/>
                          <a:ea typeface="宋体" panose="02010600030101010101" pitchFamily="2" charset="-122"/>
                        </a:rPr>
                        <a:t>2015</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smtClean="0">
                          <a:ln>
                            <a:noFill/>
                          </a:ln>
                          <a:solidFill>
                            <a:srgbClr val="1B24D3"/>
                          </a:solidFill>
                          <a:effectLst/>
                          <a:latin typeface="黑体" panose="02010609060101010101" pitchFamily="49" charset="-122"/>
                          <a:ea typeface="宋体" panose="02010600030101010101" pitchFamily="2" charset="-122"/>
                        </a:rPr>
                        <a:t>2016</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smtClean="0">
                          <a:ln>
                            <a:noFill/>
                          </a:ln>
                          <a:solidFill>
                            <a:srgbClr val="1B24D3"/>
                          </a:solidFill>
                          <a:effectLst/>
                          <a:latin typeface="黑体" panose="02010609060101010101" pitchFamily="49" charset="-122"/>
                          <a:ea typeface="宋体" panose="02010600030101010101" pitchFamily="2" charset="-122"/>
                        </a:rPr>
                        <a:t>2017</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smtClean="0">
                          <a:ln>
                            <a:noFill/>
                          </a:ln>
                          <a:solidFill>
                            <a:srgbClr val="1B24D3"/>
                          </a:solidFill>
                          <a:effectLst/>
                          <a:latin typeface="黑体" panose="02010609060101010101" pitchFamily="49" charset="-122"/>
                          <a:ea typeface="宋体" panose="02010600030101010101" pitchFamily="2" charset="-122"/>
                        </a:rPr>
                        <a:t>2018</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28800">
                <a:tc>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zh-CN" altLang="zh-CN" sz="1660" b="1" i="0" u="none" strike="noStrike" cap="none" normalizeH="0" baseline="0" smtClean="0">
                          <a:ln>
                            <a:noFill/>
                          </a:ln>
                          <a:solidFill>
                            <a:srgbClr val="FF0000"/>
                          </a:solidFill>
                          <a:effectLst/>
                          <a:latin typeface="Calibri" panose="020F0502020204030204" charset="0"/>
                          <a:ea typeface="黑体" panose="02010609060101010101" pitchFamily="49" charset="-122"/>
                          <a:cs typeface="宋体" panose="02010600030101010101" pitchFamily="2" charset="-122"/>
                        </a:rPr>
                        <a:t>Ⅰ</a:t>
                      </a:r>
                      <a:r>
                        <a:rPr kumimoji="0" lang="zh-CN" sz="1660" b="1" i="0" u="none" strike="noStrike" cap="none" normalizeH="0" baseline="0" smtClean="0">
                          <a:ln>
                            <a:noFill/>
                          </a:ln>
                          <a:solidFill>
                            <a:srgbClr val="FF0000"/>
                          </a:solidFill>
                          <a:effectLst/>
                          <a:latin typeface="Calibri" panose="020F0502020204030204" charset="0"/>
                          <a:ea typeface="黑体" panose="02010609060101010101" pitchFamily="49" charset="-122"/>
                          <a:cs typeface="宋体" panose="02010600030101010101" pitchFamily="2" charset="-122"/>
                        </a:rPr>
                        <a:t>卷</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endParaRPr kumimoji="0" lang="zh-CN" sz="1660" b="1" i="0" u="none" strike="noStrike" cap="none" normalizeH="0" baseline="0" smtClean="0">
                        <a:ln>
                          <a:noFill/>
                        </a:ln>
                        <a:solidFill>
                          <a:schemeClr val="tx1"/>
                        </a:solidFill>
                        <a:effectLst/>
                        <a:latin typeface="Calibri" panose="020F0502020204030204" charset="0"/>
                        <a:ea typeface="黑体" panose="02010609060101010101" pitchFamily="49" charset="-122"/>
                        <a:cs typeface="宋体" panose="02010600030101010101" pitchFamily="2" charset="-122"/>
                      </a:endParaRP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smtClean="0">
                          <a:ln>
                            <a:noFill/>
                          </a:ln>
                          <a:solidFill>
                            <a:srgbClr val="333333"/>
                          </a:solidFill>
                          <a:effectLst/>
                          <a:latin typeface="黑体" panose="02010609060101010101" pitchFamily="49" charset="-122"/>
                          <a:ea typeface="宋体" panose="02010600030101010101" pitchFamily="2" charset="-122"/>
                        </a:rPr>
                        <a:t>33.</a:t>
                      </a:r>
                      <a:r>
                        <a:rPr kumimoji="0" sz="1660" b="1" i="0" u="none" strike="noStrike" cap="none" normalizeH="0" baseline="0" smtClean="0">
                          <a:ln>
                            <a:noFill/>
                          </a:ln>
                          <a:solidFill>
                            <a:srgbClr val="333333"/>
                          </a:solidFill>
                          <a:effectLst/>
                        </a:rPr>
                        <a:t>美国1787年宪法中关于众议员名额及各州人数的规定</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dirty="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33.</a:t>
                      </a:r>
                      <a:r>
                        <a:rPr kumimoji="0" lang="zh-CN" sz="1660" b="1" i="0" u="none" strike="noStrike" cap="none" normalizeH="0" baseline="0" dirty="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18世纪中期英国内阁成员关于议会和国王权力的发言</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33.</a:t>
                      </a:r>
                      <a:r>
                        <a:rPr kumimoji="0" lang="zh-CN" sz="1660" b="1" i="0" u="none" strike="noStrike" cap="none" normalizeH="0" baseline="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18世纪初英王尚拥有行政权力（任免官吏）</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33.</a:t>
                      </a:r>
                      <a:r>
                        <a:rPr kumimoji="0" lang="zh-CN" sz="1660" b="1" i="0" u="none" strike="noStrike" cap="none" normalizeH="0" baseline="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第一次工业革命（贫富差距加大）</a:t>
                      </a:r>
                      <a:endParaRPr kumimoji="0" lang="zh-CN" sz="1660" b="1" i="0" u="none" strike="noStrike" cap="none" normalizeH="0" baseline="0" smtClean="0">
                        <a:ln>
                          <a:noFill/>
                        </a:ln>
                        <a:solidFill>
                          <a:schemeClr val="tx1"/>
                        </a:solidFill>
                        <a:effectLst/>
                        <a:latin typeface="Calibri" panose="020F0502020204030204" charset="0"/>
                        <a:ea typeface="黑体" panose="02010609060101010101" pitchFamily="49" charset="-122"/>
                        <a:cs typeface="宋体" panose="02010600030101010101" pitchFamily="2" charset="-122"/>
                      </a:endParaRP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rPr>
                        <a:t>33.1847</a:t>
                      </a:r>
                      <a:r>
                        <a:rPr kumimoji="0" lang="zh-CN" sz="1660" b="1" i="0" u="none" strike="noStrike" cap="none" normalizeH="0" baseline="0" smtClean="0">
                          <a:ln>
                            <a:noFill/>
                          </a:ln>
                          <a:solidFill>
                            <a:schemeClr val="tx1"/>
                          </a:solidFill>
                          <a:effectLst/>
                          <a:latin typeface="Calibri" panose="020F0502020204030204" charset="0"/>
                          <a:ea typeface="黑体" panose="02010609060101010101" pitchFamily="49" charset="-122"/>
                          <a:cs typeface="宋体" panose="02010600030101010101" pitchFamily="2" charset="-122"/>
                        </a:rPr>
                        <a:t>年正义者同盟名称、口号及目的变化</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smtClean="0">
                          <a:ln>
                            <a:noFill/>
                          </a:ln>
                          <a:solidFill>
                            <a:srgbClr val="1B24D3"/>
                          </a:solidFill>
                          <a:effectLst/>
                          <a:latin typeface="Calibri" panose="020F0502020204030204" charset="0"/>
                          <a:ea typeface="宋体" panose="02010600030101010101" pitchFamily="2" charset="-122"/>
                        </a:rPr>
                        <a:t>34.</a:t>
                      </a:r>
                      <a:r>
                        <a:rPr kumimoji="0" lang="zh-CN" sz="1660" b="1" i="0" u="none" strike="noStrike" cap="none" normalizeH="0" baseline="0" smtClean="0">
                          <a:ln>
                            <a:noFill/>
                          </a:ln>
                          <a:solidFill>
                            <a:srgbClr val="1B24D3"/>
                          </a:solidFill>
                          <a:effectLst/>
                          <a:latin typeface="Calibri" panose="020F0502020204030204" charset="0"/>
                          <a:ea typeface="宋体" panose="02010600030101010101" pitchFamily="2" charset="-122"/>
                        </a:rPr>
                        <a:t>英国成为工业革命发源地原因的几种观点</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00200">
                <a:tc>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zh-CN" altLang="zh-CN" sz="1660" b="1" i="0" u="none" strike="noStrike" cap="none" normalizeH="0" baseline="0" smtClean="0">
                          <a:ln>
                            <a:noFill/>
                          </a:ln>
                          <a:solidFill>
                            <a:srgbClr val="FF0000"/>
                          </a:solidFill>
                          <a:effectLst/>
                          <a:latin typeface="Calibri" panose="020F0502020204030204" charset="0"/>
                          <a:ea typeface="黑体" panose="02010609060101010101" pitchFamily="49" charset="-122"/>
                          <a:cs typeface="宋体" panose="02010600030101010101" pitchFamily="2" charset="-122"/>
                        </a:rPr>
                        <a:t>Ⅱ</a:t>
                      </a:r>
                      <a:r>
                        <a:rPr kumimoji="0" lang="zh-CN" sz="1660" b="1" i="0" u="none" strike="noStrike" cap="none" normalizeH="0" baseline="0" smtClean="0">
                          <a:ln>
                            <a:noFill/>
                          </a:ln>
                          <a:solidFill>
                            <a:srgbClr val="FF0000"/>
                          </a:solidFill>
                          <a:effectLst/>
                          <a:latin typeface="Calibri" panose="020F0502020204030204" charset="0"/>
                          <a:ea typeface="黑体" panose="02010609060101010101" pitchFamily="49" charset="-122"/>
                          <a:cs typeface="宋体" panose="02010600030101010101" pitchFamily="2" charset="-122"/>
                        </a:rPr>
                        <a:t>卷</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33.</a:t>
                      </a:r>
                      <a:r>
                        <a:rPr kumimoji="0" lang="zh-CN" sz="1660" b="1" i="0" u="none" strike="noStrike" cap="none" normalizeH="0" baseline="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华盛顿关于改变邦联制主张的信件</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33.</a:t>
                      </a:r>
                      <a:r>
                        <a:rPr kumimoji="0" lang="zh-CN" sz="1660" b="1" i="0" u="none" strike="noStrike" cap="none" normalizeH="0" baseline="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第一次工业革命</a:t>
                      </a:r>
                      <a:endParaRPr kumimoji="0" lang="zh-CN" sz="1660" b="1" i="0" u="none" strike="noStrike" cap="none" normalizeH="0" baseline="0" smtClean="0">
                        <a:ln>
                          <a:noFill/>
                        </a:ln>
                        <a:solidFill>
                          <a:schemeClr val="tx1"/>
                        </a:solidFill>
                        <a:effectLst/>
                        <a:latin typeface="Calibri" panose="020F0502020204030204" charset="0"/>
                        <a:ea typeface="黑体" panose="02010609060101010101" pitchFamily="49" charset="-122"/>
                        <a:cs typeface="宋体" panose="02010600030101010101" pitchFamily="2" charset="-122"/>
                      </a:endParaRP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smtClean="0">
                          <a:ln>
                            <a:noFill/>
                          </a:ln>
                          <a:solidFill>
                            <a:srgbClr val="1B24D3"/>
                          </a:solidFill>
                          <a:effectLst/>
                          <a:latin typeface="Calibri" panose="020F0502020204030204" charset="0"/>
                          <a:ea typeface="黑体" panose="02010609060101010101" pitchFamily="49" charset="-122"/>
                          <a:cs typeface="宋体" panose="02010600030101010101" pitchFamily="2" charset="-122"/>
                        </a:rPr>
                        <a:t>32.茶叶在英国社会生活中的地位变化</a:t>
                      </a:r>
                      <a:endParaRPr kumimoji="0" lang="en-US" altLang="zh-CN" sz="1660" b="1" i="0" u="none" strike="noStrike" cap="none" normalizeH="0" baseline="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endParaRP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33.</a:t>
                      </a:r>
                      <a:r>
                        <a:rPr kumimoji="0" lang="zh-CN" sz="1660" b="1" i="0" u="none" strike="noStrike" cap="none" normalizeH="0" baseline="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19世纪末西方主要国家工业在世界所占比例变化</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r>
                        <a:rPr lang="en-US" altLang="zh-CN" sz="1660" b="1" dirty="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sym typeface="+mn-ea"/>
                        </a:rPr>
                        <a:t>33.</a:t>
                      </a:r>
                      <a:r>
                        <a:rPr kumimoji="0" lang="zh-CN" sz="1660" b="1" i="0" u="none" strike="noStrike" cap="none" normalizeH="0" baseline="0" dirty="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第一次工业革命（英国环境污染导致人口死亡率提高）</a:t>
                      </a:r>
                      <a:endParaRPr kumimoji="0" lang="zh-CN" sz="1660" b="1" i="0" u="none" strike="noStrike" cap="none" normalizeH="0" baseline="0" dirty="0" smtClean="0">
                        <a:ln>
                          <a:noFill/>
                        </a:ln>
                        <a:solidFill>
                          <a:schemeClr val="tx1"/>
                        </a:solidFill>
                        <a:effectLst/>
                        <a:latin typeface="Calibri" panose="020F0502020204030204" charset="0"/>
                        <a:ea typeface="黑体" panose="02010609060101010101" pitchFamily="49" charset="-122"/>
                        <a:cs typeface="宋体" panose="02010600030101010101" pitchFamily="2" charset="-122"/>
                      </a:endParaRP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dirty="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33.</a:t>
                      </a:r>
                      <a:r>
                        <a:rPr kumimoji="0" lang="zh-CN" sz="1660" b="1" i="0" u="none" strike="noStrike" cap="none" normalizeH="0" baseline="0" dirty="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13世纪佛罗伦萨工商业发展的影响</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rPr>
                        <a:t>33.16-18</a:t>
                      </a:r>
                      <a:r>
                        <a:rPr kumimoji="0" lang="zh-CN" sz="1660" b="1" i="0" u="none" strike="noStrike" cap="none" normalizeH="0" baseline="0" smtClean="0">
                          <a:ln>
                            <a:noFill/>
                          </a:ln>
                          <a:solidFill>
                            <a:schemeClr val="tx1"/>
                          </a:solidFill>
                          <a:effectLst/>
                          <a:latin typeface="Calibri" panose="020F0502020204030204" charset="0"/>
                          <a:ea typeface="黑体" panose="02010609060101010101" pitchFamily="49" charset="-122"/>
                          <a:cs typeface="宋体" panose="02010600030101010101" pitchFamily="2" charset="-122"/>
                        </a:rPr>
                        <a:t>世纪奴隶贸易数量变化图</a:t>
                      </a:r>
                      <a:endParaRPr kumimoji="0" lang="zh-CN" sz="1660" b="1" i="0" u="none" strike="noStrike" cap="none" normalizeH="0" baseline="0" smtClean="0">
                        <a:ln>
                          <a:noFill/>
                        </a:ln>
                        <a:solidFill>
                          <a:schemeClr val="tx1"/>
                        </a:solidFill>
                        <a:effectLst/>
                        <a:latin typeface="Calibri" panose="020F0502020204030204" charset="0"/>
                        <a:ea typeface="宋体" panose="02010600030101010101" pitchFamily="2" charset="-122"/>
                      </a:endParaRP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3000">
                <a:tc>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zh-CN" altLang="zh-CN" sz="1660" b="1" i="0" u="none" strike="noStrike" cap="none" normalizeH="0" baseline="0" smtClean="0">
                          <a:ln>
                            <a:noFill/>
                          </a:ln>
                          <a:solidFill>
                            <a:srgbClr val="FF0000"/>
                          </a:solidFill>
                          <a:effectLst/>
                          <a:latin typeface="Calibri" panose="020F0502020204030204" charset="0"/>
                          <a:ea typeface="黑体" panose="02010609060101010101" pitchFamily="49" charset="-122"/>
                          <a:cs typeface="宋体" panose="02010600030101010101" pitchFamily="2" charset="-122"/>
                        </a:rPr>
                        <a:t>Ⅲ</a:t>
                      </a:r>
                      <a:r>
                        <a:rPr kumimoji="0" lang="zh-CN" sz="1660" b="1" i="0" u="none" strike="noStrike" cap="none" normalizeH="0" baseline="0" smtClean="0">
                          <a:ln>
                            <a:noFill/>
                          </a:ln>
                          <a:solidFill>
                            <a:srgbClr val="FF0000"/>
                          </a:solidFill>
                          <a:effectLst/>
                          <a:latin typeface="Calibri" panose="020F0502020204030204" charset="0"/>
                          <a:ea typeface="黑体" panose="02010609060101010101" pitchFamily="49" charset="-122"/>
                          <a:cs typeface="宋体" panose="02010600030101010101" pitchFamily="2" charset="-122"/>
                        </a:rPr>
                        <a:t>卷</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endParaRPr kumimoji="0" lang="en-US" altLang="zh-CN" sz="1660" b="1" i="0" u="none" strike="noStrike" cap="none" normalizeH="0" baseline="0" smtClean="0">
                        <a:ln>
                          <a:noFill/>
                        </a:ln>
                        <a:solidFill>
                          <a:srgbClr val="333333"/>
                        </a:solidFill>
                        <a:effectLst/>
                        <a:latin typeface="黑体" panose="02010609060101010101" pitchFamily="49" charset="-122"/>
                        <a:ea typeface="宋体" panose="02010600030101010101" pitchFamily="2" charset="-122"/>
                      </a:endParaRP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endParaRPr kumimoji="0" lang="en-US" altLang="zh-CN" sz="1660" b="1" i="0" u="none" strike="noStrike" cap="none" normalizeH="0" baseline="0" smtClean="0">
                        <a:ln>
                          <a:noFill/>
                        </a:ln>
                        <a:solidFill>
                          <a:srgbClr val="333333"/>
                        </a:solidFill>
                        <a:effectLst/>
                        <a:latin typeface="黑体" panose="02010609060101010101" pitchFamily="49" charset="-122"/>
                        <a:ea typeface="宋体" panose="02010600030101010101" pitchFamily="2" charset="-122"/>
                      </a:endParaRP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endParaRPr kumimoji="0" lang="en-US" altLang="zh-CN" sz="1660" b="1" i="0" u="none" strike="noStrike" cap="none" normalizeH="0" baseline="0" smtClean="0">
                        <a:ln>
                          <a:noFill/>
                        </a:ln>
                        <a:solidFill>
                          <a:srgbClr val="333333"/>
                        </a:solidFill>
                        <a:effectLst/>
                        <a:latin typeface="黑体" panose="02010609060101010101" pitchFamily="49" charset="-122"/>
                        <a:ea typeface="宋体" panose="02010600030101010101" pitchFamily="2" charset="-122"/>
                      </a:endParaRP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dirty="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33.</a:t>
                      </a:r>
                      <a:r>
                        <a:rPr kumimoji="0" lang="zh-CN" sz="1660" b="1" i="0" u="none" strike="noStrike" cap="none" normalizeH="0" baseline="0" dirty="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第一次工业革命（</a:t>
                      </a:r>
                      <a:r>
                        <a:rPr kumimoji="0" lang="en-US" altLang="zh-CN" sz="1660" b="1" i="0" u="none" strike="noStrike" cap="none" normalizeH="0" baseline="0" dirty="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19</a:t>
                      </a:r>
                      <a:r>
                        <a:rPr kumimoji="0" lang="zh-CN" sz="1660" b="1" i="0" u="none" strike="noStrike" cap="none" normalizeH="0" baseline="0" dirty="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世纪</a:t>
                      </a:r>
                      <a:r>
                        <a:rPr kumimoji="0" lang="en-US" altLang="zh-CN" sz="1660" b="1" i="0" u="none" strike="noStrike" cap="none" normalizeH="0" baseline="0" dirty="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60</a:t>
                      </a:r>
                      <a:r>
                        <a:rPr kumimoji="0" lang="zh-CN" sz="1660" b="1" i="0" u="none" strike="noStrike" cap="none" normalizeH="0" baseline="0" dirty="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年代美国铁路轨距建设）</a:t>
                      </a:r>
                      <a:endParaRPr kumimoji="0" lang="zh-CN" sz="1660" b="1" i="0" u="none" strike="noStrike" cap="none" normalizeH="0" baseline="0" dirty="0" smtClean="0">
                        <a:ln>
                          <a:noFill/>
                        </a:ln>
                        <a:solidFill>
                          <a:schemeClr val="tx1"/>
                        </a:solidFill>
                        <a:effectLst/>
                        <a:latin typeface="Calibri" panose="020F0502020204030204" charset="0"/>
                        <a:ea typeface="黑体" panose="02010609060101010101" pitchFamily="49" charset="-122"/>
                        <a:cs typeface="宋体" panose="02010600030101010101" pitchFamily="2" charset="-122"/>
                      </a:endParaRP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dirty="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33.</a:t>
                      </a:r>
                      <a:r>
                        <a:rPr kumimoji="0" sz="1660" b="1" i="0" u="none" strike="noStrike" cap="none" normalizeH="0" baseline="0" dirty="0" smtClean="0">
                          <a:ln>
                            <a:noFill/>
                          </a:ln>
                          <a:solidFill>
                            <a:srgbClr val="333333"/>
                          </a:solidFill>
                          <a:effectLst/>
                          <a:latin typeface="Calibri" panose="020F0502020204030204" charset="0"/>
                          <a:ea typeface="黑体" panose="02010609060101010101" pitchFamily="49" charset="-122"/>
                          <a:cs typeface="宋体" panose="02010600030101010101" pitchFamily="2" charset="-122"/>
                        </a:rPr>
                        <a:t>《九三年》中描述的法国大革命时期的国民公会</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en-US" altLang="zh-CN" sz="1660" b="1" i="0" u="none" strike="noStrike" cap="none" normalizeH="0" baseline="0" dirty="0" smtClean="0">
                          <a:ln>
                            <a:noFill/>
                          </a:ln>
                          <a:solidFill>
                            <a:schemeClr val="tx1"/>
                          </a:solidFill>
                          <a:effectLst/>
                          <a:latin typeface="黑体" panose="02010609060101010101" pitchFamily="49" charset="-122"/>
                          <a:ea typeface="宋体" panose="02010600030101010101" pitchFamily="2" charset="-122"/>
                        </a:rPr>
                        <a:t>33.18</a:t>
                      </a:r>
                      <a:r>
                        <a:rPr kumimoji="0" lang="zh-CN" sz="1660" b="1" i="0" u="none" strike="noStrike" cap="none" normalizeH="0" baseline="0" dirty="0" smtClean="0">
                          <a:ln>
                            <a:noFill/>
                          </a:ln>
                          <a:solidFill>
                            <a:schemeClr val="tx1"/>
                          </a:solidFill>
                          <a:effectLst/>
                          <a:latin typeface="Calibri" panose="020F0502020204030204" charset="0"/>
                          <a:ea typeface="黑体" panose="02010609060101010101" pitchFamily="49" charset="-122"/>
                          <a:cs typeface="宋体" panose="02010600030101010101" pitchFamily="2" charset="-122"/>
                        </a:rPr>
                        <a:t>世纪前半期巴黎的沙龙活动</a:t>
                      </a:r>
                      <a:endParaRPr kumimoji="0" lang="zh-CN" sz="1660" b="1" i="0" u="none" strike="noStrike" cap="none" normalizeH="0" baseline="0" dirty="0" smtClean="0">
                        <a:ln>
                          <a:noFill/>
                        </a:ln>
                        <a:solidFill>
                          <a:schemeClr val="tx1"/>
                        </a:solidFill>
                        <a:effectLst/>
                        <a:latin typeface="Calibri" panose="020F0502020204030204" charset="0"/>
                        <a:ea typeface="宋体" panose="02010600030101010101" pitchFamily="2" charset="-122"/>
                      </a:endParaRP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755300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24026" y="907416"/>
            <a:ext cx="8620125" cy="5446395"/>
          </a:xfrm>
          <a:prstGeom prst="rect">
            <a:avLst/>
          </a:prstGeom>
          <a:noFill/>
        </p:spPr>
        <p:txBody>
          <a:bodyPr wrap="square" rtlCol="0" anchor="t">
            <a:spAutoFit/>
          </a:bodyPr>
          <a:lstStyle/>
          <a:p>
            <a:pPr marL="342900" indent="-342900" eaLnBrk="0" fontAlgn="base" hangingPunct="0">
              <a:spcBef>
                <a:spcPct val="20000"/>
              </a:spcBef>
              <a:spcAft>
                <a:spcPct val="0"/>
              </a:spcAft>
              <a:defRPr/>
            </a:pPr>
            <a:r>
              <a:rPr lang="en-US" altLang="zh-CN" sz="1845" b="1" dirty="0">
                <a:latin typeface="黑体" panose="02010609060101010101" pitchFamily="49" charset="-122"/>
                <a:ea typeface="黑体" panose="02010609060101010101" pitchFamily="49" charset="-122"/>
                <a:sym typeface="+mn-ea"/>
              </a:rPr>
              <a:t>        </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综合上表分析可知，世界近代史的选择题主要考查学生对政治民主化、经济工业化、思想理性化和生活城市化的辩证理解，对此，政治学知识要求比较高。政治史方面，主要考查近代资本主义制度确立、发展、特点和影响（弊端），考查美国、英国、法国的比多一些，德国政治考的较少，但不可忽视。经济史方面，主要考查工业革命及其对社会发展和世界格局的广泛影响。</a:t>
            </a:r>
          </a:p>
          <a:p>
            <a:pPr marL="342900" indent="-342900" eaLnBrk="0" fontAlgn="base" hangingPunct="0">
              <a:spcBef>
                <a:spcPct val="20000"/>
              </a:spcBef>
              <a:spcAft>
                <a:spcPct val="0"/>
              </a:spcAft>
              <a:defRPr/>
            </a:pP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000" b="1">
                <a:solidFill>
                  <a:srgbClr val="FF0000"/>
                </a:solidFill>
                <a:latin typeface="楷体" panose="02010609060101010101" pitchFamily="49" charset="-122"/>
                <a:ea typeface="楷体" panose="02010609060101010101" pitchFamily="49" charset="-122"/>
                <a:cs typeface="楷体" panose="02010609060101010101" pitchFamily="49" charset="-122"/>
              </a:rPr>
              <a:t>2019</a:t>
            </a:r>
            <a:r>
              <a:rPr lang="zh-CN" altLang="en-US" sz="2000" b="1">
                <a:solidFill>
                  <a:srgbClr val="FF0000"/>
                </a:solidFill>
                <a:latin typeface="楷体" panose="02010609060101010101" pitchFamily="49" charset="-122"/>
                <a:ea typeface="楷体" panose="02010609060101010101" pitchFamily="49" charset="-122"/>
                <a:cs typeface="楷体" panose="02010609060101010101" pitchFamily="49" charset="-122"/>
              </a:rPr>
              <a:t>年高考备考，要注意以下内容：</a:t>
            </a:r>
            <a:r>
              <a:rPr lang="zh-CN" altLang="zh-CN" sz="2000" b="1" dirty="0">
                <a:latin typeface="楷体" panose="02010609060101010101" pitchFamily="49" charset="-122"/>
                <a:ea typeface="楷体" panose="02010609060101010101" pitchFamily="49" charset="-122"/>
                <a:cs typeface="楷体" panose="02010609060101010101" pitchFamily="49" charset="-122"/>
                <a:sym typeface="+mn-ea"/>
              </a:rPr>
              <a:t>近代西方代议制的渐进性、时代性和国情决定的独特性。比如英国的</a:t>
            </a:r>
            <a:r>
              <a:rPr lang="en-US" altLang="zh-CN" sz="20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大宪章</a:t>
            </a:r>
            <a:r>
              <a:rPr lang="en-US" altLang="zh-CN" sz="20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与议会传统</a:t>
            </a:r>
            <a:r>
              <a:rPr lang="zh-CN" altLang="zh-CN" sz="2000" b="1" dirty="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000" b="1" dirty="0">
                <a:latin typeface="楷体" panose="02010609060101010101" pitchFamily="49" charset="-122"/>
                <a:ea typeface="楷体" panose="02010609060101010101" pitchFamily="49" charset="-122"/>
                <a:cs typeface="楷体" panose="02010609060101010101" pitchFamily="49" charset="-122"/>
                <a:sym typeface="+mn-ea"/>
              </a:rPr>
              <a:t>1701</a:t>
            </a:r>
            <a:r>
              <a:rPr lang="zh-CN" altLang="zh-CN" sz="2000" b="1" dirty="0">
                <a:latin typeface="楷体" panose="02010609060101010101" pitchFamily="49" charset="-122"/>
                <a:ea typeface="楷体" panose="02010609060101010101" pitchFamily="49" charset="-122"/>
                <a:cs typeface="楷体" panose="02010609060101010101" pitchFamily="49" charset="-122"/>
                <a:sym typeface="+mn-ea"/>
              </a:rPr>
              <a:t>王位继承法、</a:t>
            </a:r>
            <a:r>
              <a:rPr lang="en-US" altLang="zh-CN" sz="2000" b="1" dirty="0">
                <a:latin typeface="楷体" panose="02010609060101010101" pitchFamily="49" charset="-122"/>
                <a:ea typeface="楷体" panose="02010609060101010101" pitchFamily="49" charset="-122"/>
                <a:cs typeface="楷体" panose="02010609060101010101" pitchFamily="49" charset="-122"/>
                <a:sym typeface="+mn-ea"/>
              </a:rPr>
              <a:t>18</a:t>
            </a:r>
            <a:r>
              <a:rPr lang="zh-CN" altLang="zh-CN" sz="2000" b="1" dirty="0">
                <a:latin typeface="楷体" panose="02010609060101010101" pitchFamily="49" charset="-122"/>
                <a:ea typeface="楷体" panose="02010609060101010101" pitchFamily="49" charset="-122"/>
                <a:cs typeface="楷体" panose="02010609060101010101" pitchFamily="49" charset="-122"/>
                <a:sym typeface="+mn-ea"/>
              </a:rPr>
              <a:t>世纪中期责任内阁制；美国的</a:t>
            </a:r>
            <a:r>
              <a:rPr lang="en-US" altLang="zh-CN" sz="2000" b="1" dirty="0">
                <a:latin typeface="楷体" panose="02010609060101010101" pitchFamily="49" charset="-122"/>
                <a:ea typeface="楷体" panose="02010609060101010101" pitchFamily="49" charset="-122"/>
                <a:cs typeface="楷体" panose="02010609060101010101" pitchFamily="49" charset="-122"/>
                <a:sym typeface="+mn-ea"/>
              </a:rPr>
              <a:t>1787</a:t>
            </a:r>
            <a:r>
              <a:rPr lang="zh-CN" altLang="zh-CN" sz="2000" b="1" dirty="0">
                <a:latin typeface="楷体" panose="02010609060101010101" pitchFamily="49" charset="-122"/>
                <a:ea typeface="楷体" panose="02010609060101010101" pitchFamily="49" charset="-122"/>
                <a:cs typeface="楷体" panose="02010609060101010101" pitchFamily="49" charset="-122"/>
                <a:sym typeface="+mn-ea"/>
              </a:rPr>
              <a:t>年宪法及其修正案</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和运行机制、两党制的弊端；</a:t>
            </a:r>
            <a:r>
              <a:rPr lang="zh-CN" altLang="zh-CN" sz="2000" b="1" dirty="0">
                <a:latin typeface="楷体" panose="02010609060101010101" pitchFamily="49" charset="-122"/>
                <a:ea typeface="楷体" panose="02010609060101010101" pitchFamily="49" charset="-122"/>
                <a:cs typeface="楷体" panose="02010609060101010101" pitchFamily="49" charset="-122"/>
                <a:sym typeface="+mn-ea"/>
              </a:rPr>
              <a:t>法国的代议制的曲折性和反复性。 德国“错位的现代化”，等等。要注意</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全方位解读新航路、工业革命和资本主义世界市场形成和全球化、西方人文主义的演变和马克思主义以及在政治、经济、文化领域的反映等；</a:t>
            </a:r>
            <a:r>
              <a:rPr lang="en-US" altLang="zh-CN" sz="20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资本论</a:t>
            </a:r>
            <a:r>
              <a:rPr lang="en-US" altLang="zh-CN" sz="20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的历史地位与当代价值。</a:t>
            </a:r>
          </a:p>
          <a:p>
            <a:pPr marL="342900" indent="-342900" eaLnBrk="0" fontAlgn="base" hangingPunct="0">
              <a:spcBef>
                <a:spcPct val="20000"/>
              </a:spcBef>
              <a:spcAft>
                <a:spcPct val="0"/>
              </a:spcAft>
              <a:defRPr/>
            </a:pP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尤其要关注：</a:t>
            </a:r>
            <a:r>
              <a:rPr lang="en-US" altLang="zh-CN" sz="2000" b="1">
                <a:latin typeface="楷体" panose="02010609060101010101" pitchFamily="49" charset="-122"/>
                <a:ea typeface="楷体" panose="02010609060101010101" pitchFamily="49" charset="-122"/>
                <a:cs typeface="楷体" panose="02010609060101010101" pitchFamily="49" charset="-122"/>
              </a:rPr>
              <a:t>14-18</a:t>
            </a:r>
            <a:r>
              <a:rPr lang="zh-CN" altLang="en-US" sz="2000" b="1">
                <a:latin typeface="楷体" panose="02010609060101010101" pitchFamily="49" charset="-122"/>
                <a:ea typeface="楷体" panose="02010609060101010101" pitchFamily="49" charset="-122"/>
                <a:cs typeface="楷体" panose="02010609060101010101" pitchFamily="49" charset="-122"/>
              </a:rPr>
              <a:t>世纪欧洲由封建主义向资本主义过渡在经济、政治和思想文化领域的表现及相互关系；工业革命及其对经济、政治（立法）、思想、文学、科技、社会生活、国际关系的全方位的影响；工业革命时期世界历史发展的阶段性特征，等等。</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3"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3611554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文本框 99"/>
          <p:cNvSpPr txBox="1"/>
          <p:nvPr/>
        </p:nvSpPr>
        <p:spPr>
          <a:xfrm>
            <a:off x="1925516" y="1410483"/>
            <a:ext cx="8340969" cy="5262245"/>
          </a:xfrm>
          <a:prstGeom prst="rect">
            <a:avLst/>
          </a:prstGeom>
          <a:noFill/>
          <a:ln w="9525">
            <a:noFill/>
          </a:ln>
        </p:spPr>
        <p:txBody>
          <a:bodyPr anchor="t">
            <a:spAutoFit/>
          </a:bodyPr>
          <a:lstStyle/>
          <a:p>
            <a:pPr>
              <a:buFont typeface="Arial" panose="020B0604020202020204" pitchFamily="34" charset="0"/>
              <a:buNone/>
            </a:pPr>
            <a:r>
              <a:rPr lang="zh-CN" altLang="zh-CN" sz="2400" b="1" dirty="0">
                <a:solidFill>
                  <a:srgbClr val="0000FF"/>
                </a:solidFill>
                <a:latin typeface="楷体" panose="02010609060101010101" pitchFamily="49" charset="-122"/>
                <a:ea typeface="楷体" panose="02010609060101010101" pitchFamily="49" charset="-122"/>
                <a:cs typeface="楷体" panose="02010609060101010101" pitchFamily="49" charset="-122"/>
              </a:rPr>
              <a:t>（2018年全国I卷，</a:t>
            </a:r>
            <a:r>
              <a:rPr lang="zh-CN" altLang="en-US" sz="2400" b="1" dirty="0">
                <a:solidFill>
                  <a:srgbClr val="0000FF"/>
                </a:solidFill>
                <a:latin typeface="楷体" panose="02010609060101010101" pitchFamily="49" charset="-122"/>
                <a:ea typeface="楷体" panose="02010609060101010101" pitchFamily="49" charset="-122"/>
                <a:cs typeface="楷体" panose="02010609060101010101" pitchFamily="49" charset="-122"/>
              </a:rPr>
              <a:t>3</a:t>
            </a:r>
            <a:r>
              <a:rPr lang="en-US" altLang="zh-CN" sz="2400" b="1" dirty="0">
                <a:solidFill>
                  <a:srgbClr val="0000FF"/>
                </a:solidFill>
                <a:latin typeface="楷体" panose="02010609060101010101" pitchFamily="49" charset="-122"/>
                <a:ea typeface="楷体" panose="02010609060101010101" pitchFamily="49" charset="-122"/>
                <a:cs typeface="楷体" panose="02010609060101010101" pitchFamily="49" charset="-122"/>
              </a:rPr>
              <a:t>4</a:t>
            </a:r>
            <a:r>
              <a:rPr lang="zh-CN" altLang="zh-CN" sz="2400" b="1" dirty="0">
                <a:solidFill>
                  <a:srgbClr val="0000FF"/>
                </a:solidFill>
                <a:latin typeface="楷体" panose="02010609060101010101" pitchFamily="49" charset="-122"/>
                <a:ea typeface="楷体" panose="02010609060101010101" pitchFamily="49" charset="-122"/>
                <a:cs typeface="楷体" panose="02010609060101010101" pitchFamily="49" charset="-122"/>
              </a:rPr>
              <a:t>）</a:t>
            </a:r>
            <a:r>
              <a:rPr lang="zh-CN" altLang="zh-CN" sz="2400" b="1" dirty="0">
                <a:latin typeface="楷体" panose="02010609060101010101" pitchFamily="49" charset="-122"/>
                <a:ea typeface="楷体" panose="02010609060101010101" pitchFamily="49" charset="-122"/>
                <a:cs typeface="楷体" panose="02010609060101010101" pitchFamily="49" charset="-122"/>
              </a:rPr>
              <a:t>传统观点认为，英国成为工业革命发源地，是因为英国最早具备了技术、市场等经济条件；后来有研究者认为，其主要原因是英国建立了君主立宪制度；又有学者提出，煤铁资源丰富、易于开采等自然条件是其重要因素。据此可知，关于工业革命首先发生在英国发生的认识</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a:p>
            <a:pPr>
              <a:buFont typeface="Arial" panose="020B0604020202020204" pitchFamily="34" charset="0"/>
              <a:buNone/>
            </a:pPr>
            <a:r>
              <a:rPr lang="en-US" altLang="zh-CN" sz="2400" b="1" dirty="0">
                <a:latin typeface="楷体" panose="02010609060101010101" pitchFamily="49" charset="-122"/>
                <a:ea typeface="楷体" panose="02010609060101010101" pitchFamily="49" charset="-122"/>
                <a:cs typeface="楷体" panose="02010609060101010101" pitchFamily="49" charset="-122"/>
              </a:rPr>
              <a:t>A</a:t>
            </a:r>
            <a:r>
              <a:rPr lang="zh-CN" altLang="en-US" sz="2400" b="1" dirty="0">
                <a:latin typeface="楷体" panose="02010609060101010101" pitchFamily="49" charset="-122"/>
                <a:ea typeface="楷体" panose="02010609060101010101" pitchFamily="49" charset="-122"/>
                <a:cs typeface="楷体" panose="02010609060101010101" pitchFamily="49" charset="-122"/>
              </a:rPr>
              <a:t>．只能有一种正确合理的观点 </a:t>
            </a:r>
          </a:p>
          <a:p>
            <a:pPr>
              <a:buFont typeface="Arial" panose="020B0604020202020204" pitchFamily="34" charset="0"/>
              <a:buNone/>
            </a:pPr>
            <a:r>
              <a:rPr lang="en-US" altLang="zh-CN" sz="2400" b="1" dirty="0">
                <a:latin typeface="楷体" panose="02010609060101010101" pitchFamily="49" charset="-122"/>
                <a:ea typeface="楷体" panose="02010609060101010101" pitchFamily="49" charset="-122"/>
                <a:cs typeface="楷体" panose="02010609060101010101" pitchFamily="49" charset="-122"/>
              </a:rPr>
              <a:t>B</a:t>
            </a:r>
            <a:r>
              <a:rPr lang="zh-CN" altLang="en-US" sz="2400" b="1" dirty="0">
                <a:latin typeface="楷体" panose="02010609060101010101" pitchFamily="49" charset="-122"/>
                <a:ea typeface="楷体" panose="02010609060101010101" pitchFamily="49" charset="-122"/>
                <a:cs typeface="楷体" panose="02010609060101010101" pitchFamily="49" charset="-122"/>
              </a:rPr>
              <a:t>．随着研究视角拓展而趋于全面</a:t>
            </a:r>
          </a:p>
          <a:p>
            <a:pPr>
              <a:buFont typeface="Arial" panose="020B0604020202020204" pitchFamily="34" charset="0"/>
              <a:buNone/>
            </a:pPr>
            <a:r>
              <a:rPr lang="en-US" altLang="zh-CN" sz="2400" b="1" dirty="0">
                <a:latin typeface="楷体" panose="02010609060101010101" pitchFamily="49" charset="-122"/>
                <a:ea typeface="楷体" panose="02010609060101010101" pitchFamily="49" charset="-122"/>
                <a:cs typeface="楷体" panose="02010609060101010101" pitchFamily="49" charset="-122"/>
              </a:rPr>
              <a:t>C</a:t>
            </a:r>
            <a:r>
              <a:rPr lang="zh-CN" altLang="en-US" sz="2400" b="1" dirty="0">
                <a:latin typeface="楷体" panose="02010609060101010101" pitchFamily="49" charset="-122"/>
                <a:ea typeface="楷体" panose="02010609060101010101" pitchFamily="49" charset="-122"/>
                <a:cs typeface="楷体" panose="02010609060101010101" pitchFamily="49" charset="-122"/>
              </a:rPr>
              <a:t>．缺少对欧洲其他国家的观察 </a:t>
            </a:r>
          </a:p>
          <a:p>
            <a:pPr>
              <a:buFont typeface="Arial" panose="020B0604020202020204" pitchFamily="34" charset="0"/>
              <a:buNone/>
            </a:pPr>
            <a:r>
              <a:rPr lang="en-US" altLang="zh-CN" sz="2400" b="1" dirty="0">
                <a:latin typeface="楷体" panose="02010609060101010101" pitchFamily="49" charset="-122"/>
                <a:ea typeface="楷体" panose="02010609060101010101" pitchFamily="49" charset="-122"/>
                <a:cs typeface="楷体" panose="02010609060101010101" pitchFamily="49" charset="-122"/>
              </a:rPr>
              <a:t>D</a:t>
            </a:r>
            <a:r>
              <a:rPr lang="zh-CN" altLang="en-US" sz="2400" b="1" dirty="0">
                <a:latin typeface="楷体" panose="02010609060101010101" pitchFamily="49" charset="-122"/>
                <a:ea typeface="楷体" panose="02010609060101010101" pitchFamily="49" charset="-122"/>
                <a:cs typeface="楷体" panose="02010609060101010101" pitchFamily="49" charset="-122"/>
              </a:rPr>
              <a:t>．后期学者研究比传统观点可信</a:t>
            </a:r>
            <a:endParaRPr lang="zh-CN" altLang="zh-CN" sz="2400" b="1" dirty="0">
              <a:solidFill>
                <a:srgbClr val="181DDB"/>
              </a:solidFill>
              <a:latin typeface="楷体" panose="02010609060101010101" pitchFamily="49" charset="-122"/>
              <a:ea typeface="楷体" panose="02010609060101010101" pitchFamily="49" charset="-122"/>
              <a:cs typeface="楷体" panose="02010609060101010101" pitchFamily="49" charset="-122"/>
            </a:endParaRPr>
          </a:p>
          <a:p>
            <a:pPr>
              <a:buFont typeface="Arial" panose="020B0604020202020204" pitchFamily="34" charset="0"/>
              <a:buNone/>
            </a:pP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评析：</a:t>
            </a:r>
            <a:r>
              <a:rPr lang="zh-CN" altLang="en-US" sz="2400" b="1" dirty="0">
                <a:latin typeface="楷体" panose="02010609060101010101" pitchFamily="49" charset="-122"/>
                <a:ea typeface="楷体" panose="02010609060101010101" pitchFamily="49" charset="-122"/>
                <a:cs typeface="楷体" panose="02010609060101010101" pitchFamily="49" charset="-122"/>
              </a:rPr>
              <a:t>本题考查的主干知识是工业革命，试题以学术界关于工业革命首先在英国发生的原因的认识变化为背景材料，考查学生获取和解读信息、调动和运用知识、描述和阐释事物的能力，以及历史解释的核心素养。</a:t>
            </a:r>
          </a:p>
          <a:p>
            <a:pPr>
              <a:buFont typeface="Arial" panose="020B0604020202020204" pitchFamily="34" charset="0"/>
              <a:buNone/>
            </a:pPr>
            <a:r>
              <a:rPr lang="zh-CN" altLang="en-US" sz="2400" b="1" dirty="0">
                <a:latin typeface="楷体" panose="02010609060101010101" pitchFamily="49" charset="-122"/>
                <a:ea typeface="楷体" panose="02010609060101010101" pitchFamily="49" charset="-122"/>
                <a:cs typeface="楷体" panose="02010609060101010101" pitchFamily="49" charset="-122"/>
              </a:rPr>
              <a:t>   </a:t>
            </a: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答案：</a:t>
            </a:r>
            <a:r>
              <a:rPr lang="zh-CN" altLang="en-US" sz="2400" b="1" dirty="0">
                <a:solidFill>
                  <a:srgbClr val="1F1FDF"/>
                </a:solidFill>
                <a:latin typeface="楷体" panose="02010609060101010101" pitchFamily="49" charset="-122"/>
                <a:ea typeface="楷体" panose="02010609060101010101" pitchFamily="49" charset="-122"/>
                <a:cs typeface="楷体" panose="02010609060101010101" pitchFamily="49" charset="-122"/>
              </a:rPr>
              <a:t>B  </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本题难度</a:t>
            </a:r>
            <a:r>
              <a:rPr lang="en-US" altLang="zh-CN" sz="2400" b="1" dirty="0">
                <a:solidFill>
                  <a:srgbClr val="0000FF"/>
                </a:solidFill>
                <a:latin typeface="楷体" panose="02010609060101010101" pitchFamily="49" charset="-122"/>
                <a:ea typeface="楷体" panose="02010609060101010101" pitchFamily="49" charset="-122"/>
                <a:cs typeface="楷体" panose="02010609060101010101" pitchFamily="49" charset="-122"/>
              </a:rPr>
              <a:t>0.76  </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区分度</a:t>
            </a:r>
            <a:r>
              <a:rPr lang="en-US" altLang="zh-CN" sz="2400" b="1" dirty="0">
                <a:solidFill>
                  <a:srgbClr val="0000FF"/>
                </a:solidFill>
                <a:latin typeface="楷体" panose="02010609060101010101" pitchFamily="49" charset="-122"/>
                <a:ea typeface="楷体" panose="02010609060101010101" pitchFamily="49" charset="-122"/>
                <a:cs typeface="楷体" panose="02010609060101010101" pitchFamily="49" charset="-122"/>
              </a:rPr>
              <a:t>0.25 </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 name="文本框 3"/>
          <p:cNvSpPr txBox="1"/>
          <p:nvPr/>
        </p:nvSpPr>
        <p:spPr>
          <a:xfrm>
            <a:off x="4240970" y="807232"/>
            <a:ext cx="3158490" cy="603250"/>
          </a:xfrm>
          <a:prstGeom prst="rect">
            <a:avLst/>
          </a:prstGeom>
          <a:noFill/>
        </p:spPr>
        <p:txBody>
          <a:bodyPr wrap="none" rtlCol="0" anchor="t">
            <a:spAutoFit/>
          </a:bodyPr>
          <a:lstStyle/>
          <a:p>
            <a:r>
              <a:rPr lang="zh-CN" altLang="en-US" sz="3325" b="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en-US" altLang="zh-CN" sz="3325" b="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11</a:t>
            </a:r>
            <a:r>
              <a:rPr lang="zh-CN" altLang="en-US" sz="3325" b="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）现代世界</a:t>
            </a:r>
            <a:endParaRPr lang="zh-CN" altLang="en-US" sz="3325">
              <a:latin typeface="黑体" panose="02010609060101010101" pitchFamily="49" charset="-122"/>
              <a:ea typeface="黑体" panose="02010609060101010101" pitchFamily="49" charset="-122"/>
              <a:cs typeface="黑体" panose="02010609060101010101" pitchFamily="49" charset="-122"/>
            </a:endParaRPr>
          </a:p>
        </p:txBody>
      </p:sp>
    </p:spTree>
    <p:custDataLst>
      <p:tags r:id="rId1"/>
    </p:custDataLst>
    <p:extLst>
      <p:ext uri="{BB962C8B-B14F-4D97-AF65-F5344CB8AC3E}">
        <p14:creationId xmlns:p14="http://schemas.microsoft.com/office/powerpoint/2010/main" val="236434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44689" y="998221"/>
            <a:ext cx="7103012" cy="489585"/>
          </a:xfrm>
          <a:prstGeom prst="rect">
            <a:avLst/>
          </a:prstGeom>
          <a:noFill/>
          <a:ln w="9525">
            <a:noFill/>
          </a:ln>
        </p:spPr>
        <p:txBody>
          <a:bodyPr wrap="square">
            <a:spAutoFit/>
          </a:bodyPr>
          <a:lstStyle/>
          <a:p>
            <a:pPr indent="266700"/>
            <a:r>
              <a:rPr lang="en-US" sz="2585">
                <a:solidFill>
                  <a:srgbClr val="C00000"/>
                </a:solidFill>
                <a:latin typeface="黑体" panose="02010609060101010101" pitchFamily="49" charset="-122"/>
                <a:ea typeface="黑体" panose="02010609060101010101" pitchFamily="49" charset="-122"/>
                <a:cs typeface="黑体" panose="02010609060101010101" pitchFamily="49" charset="-122"/>
              </a:rPr>
              <a:t>2018</a:t>
            </a:r>
            <a:r>
              <a:rPr lang="zh-CN" altLang="en-US" sz="2585">
                <a:solidFill>
                  <a:srgbClr val="C00000"/>
                </a:solidFill>
                <a:latin typeface="黑体" panose="02010609060101010101" pitchFamily="49" charset="-122"/>
                <a:ea typeface="黑体" panose="02010609060101010101" pitchFamily="49" charset="-122"/>
                <a:cs typeface="黑体" panose="02010609060101010101" pitchFamily="49" charset="-122"/>
              </a:rPr>
              <a:t>年全国卷历史必做题内容结构（模块）</a:t>
            </a:r>
          </a:p>
        </p:txBody>
      </p:sp>
      <p:graphicFrame>
        <p:nvGraphicFramePr>
          <p:cNvPr id="4" name="表格 3"/>
          <p:cNvGraphicFramePr/>
          <p:nvPr>
            <p:extLst>
              <p:ext uri="{D42A27DB-BD31-4B8C-83A1-F6EECF244321}">
                <p14:modId xmlns:p14="http://schemas.microsoft.com/office/powerpoint/2010/main" val="1443373770"/>
              </p:ext>
            </p:extLst>
          </p:nvPr>
        </p:nvGraphicFramePr>
        <p:xfrm>
          <a:off x="2112580" y="1735016"/>
          <a:ext cx="7806512" cy="3869055"/>
        </p:xfrm>
        <a:graphic>
          <a:graphicData uri="http://schemas.openxmlformats.org/drawingml/2006/table">
            <a:tbl>
              <a:tblPr firstRow="1" bandRow="1">
                <a:tableStyleId>{5940675A-B579-460E-94D1-54222C63F5DA}</a:tableStyleId>
              </a:tblPr>
              <a:tblGrid>
                <a:gridCol w="1119351">
                  <a:extLst>
                    <a:ext uri="{9D8B030D-6E8A-4147-A177-3AD203B41FA5}">
                      <a16:colId xmlns:a16="http://schemas.microsoft.com/office/drawing/2014/main" val="20000"/>
                    </a:ext>
                  </a:extLst>
                </a:gridCol>
                <a:gridCol w="995021">
                  <a:extLst>
                    <a:ext uri="{9D8B030D-6E8A-4147-A177-3AD203B41FA5}">
                      <a16:colId xmlns:a16="http://schemas.microsoft.com/office/drawing/2014/main" val="20001"/>
                    </a:ext>
                  </a:extLst>
                </a:gridCol>
                <a:gridCol w="837565">
                  <a:extLst>
                    <a:ext uri="{9D8B030D-6E8A-4147-A177-3AD203B41FA5}">
                      <a16:colId xmlns:a16="http://schemas.microsoft.com/office/drawing/2014/main" val="20002"/>
                    </a:ext>
                  </a:extLst>
                </a:gridCol>
                <a:gridCol w="970280">
                  <a:extLst>
                    <a:ext uri="{9D8B030D-6E8A-4147-A177-3AD203B41FA5}">
                      <a16:colId xmlns:a16="http://schemas.microsoft.com/office/drawing/2014/main" val="20003"/>
                    </a:ext>
                  </a:extLst>
                </a:gridCol>
                <a:gridCol w="705485">
                  <a:extLst>
                    <a:ext uri="{9D8B030D-6E8A-4147-A177-3AD203B41FA5}">
                      <a16:colId xmlns:a16="http://schemas.microsoft.com/office/drawing/2014/main" val="20004"/>
                    </a:ext>
                  </a:extLst>
                </a:gridCol>
                <a:gridCol w="840105">
                  <a:extLst>
                    <a:ext uri="{9D8B030D-6E8A-4147-A177-3AD203B41FA5}">
                      <a16:colId xmlns:a16="http://schemas.microsoft.com/office/drawing/2014/main" val="20005"/>
                    </a:ext>
                  </a:extLst>
                </a:gridCol>
                <a:gridCol w="758190">
                  <a:extLst>
                    <a:ext uri="{9D8B030D-6E8A-4147-A177-3AD203B41FA5}">
                      <a16:colId xmlns:a16="http://schemas.microsoft.com/office/drawing/2014/main" val="20006"/>
                    </a:ext>
                  </a:extLst>
                </a:gridCol>
                <a:gridCol w="812165">
                  <a:extLst>
                    <a:ext uri="{9D8B030D-6E8A-4147-A177-3AD203B41FA5}">
                      <a16:colId xmlns:a16="http://schemas.microsoft.com/office/drawing/2014/main" val="20007"/>
                    </a:ext>
                  </a:extLst>
                </a:gridCol>
                <a:gridCol w="768350">
                  <a:extLst>
                    <a:ext uri="{9D8B030D-6E8A-4147-A177-3AD203B41FA5}">
                      <a16:colId xmlns:a16="http://schemas.microsoft.com/office/drawing/2014/main" val="20008"/>
                    </a:ext>
                  </a:extLst>
                </a:gridCol>
              </a:tblGrid>
              <a:tr h="595630">
                <a:tc rowSpan="2" gridSpan="2">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范围</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gridSpan="3">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必做题分值</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gridSpan="2">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考查比重</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rowSpan="2" gridSpan="2">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2017年考查比重</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extLst>
                  <a:ext uri="{0D108BD9-81ED-4DB2-BD59-A6C34878D82A}">
                    <a16:rowId xmlns:a16="http://schemas.microsoft.com/office/drawing/2014/main" val="10000"/>
                  </a:ext>
                </a:extLst>
              </a:tr>
              <a:tr h="594995">
                <a:tc gridSpan="2" vMerge="1">
                  <a:txBody>
                    <a:bodyPr/>
                    <a:lstStyle/>
                    <a:p>
                      <a:endParaRPr lang="zh-CN"/>
                    </a:p>
                  </a:txBody>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hMerge="1" vMerge="1">
                  <a:txBody>
                    <a:bodyPr/>
                    <a:lstStyle/>
                    <a:p>
                      <a:endParaRPr lang="zh-CN"/>
                    </a:p>
                  </a:txBody>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选择</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非选择</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合计</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vMerge="1">
                  <a:txBody>
                    <a:bodyPr/>
                    <a:lstStyle/>
                    <a:p>
                      <a:endParaRPr lang="zh-CN"/>
                    </a:p>
                  </a:txBody>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hMerge="1" vMerge="1">
                  <a:txBody>
                    <a:bodyPr/>
                    <a:lstStyle/>
                    <a:p>
                      <a:endParaRPr lang="zh-CN"/>
                    </a:p>
                  </a:txBody>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gridSpan="2" vMerge="1">
                  <a:txBody>
                    <a:bodyPr/>
                    <a:lstStyle/>
                    <a:p>
                      <a:endParaRPr lang="zh-CN"/>
                    </a:p>
                  </a:txBody>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hMerge="1" vMerge="1">
                  <a:txBody>
                    <a:bodyPr/>
                    <a:lstStyle/>
                    <a:p>
                      <a:endParaRPr lang="zh-CN"/>
                    </a:p>
                  </a:txBody>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1"/>
                  </a:ext>
                </a:extLst>
              </a:tr>
              <a:tr h="297815">
                <a:tc rowSpan="3">
                  <a:txBody>
                    <a:bodyPr/>
                    <a:lstStyle/>
                    <a:p>
                      <a:pPr indent="0" algn="ctr">
                        <a:buNone/>
                      </a:pPr>
                      <a:r>
                        <a:rPr lang="en-US" sz="1845" b="0" smtClean="0">
                          <a:latin typeface="黑体" panose="02010609060101010101" pitchFamily="49" charset="-122"/>
                          <a:ea typeface="黑体" panose="02010609060101010101" pitchFamily="49" charset="-122"/>
                          <a:cs typeface="宋体" panose="02010600030101010101" pitchFamily="2" charset="-122"/>
                        </a:rPr>
                        <a:t>必修一</a:t>
                      </a:r>
                    </a:p>
                    <a:p>
                      <a:pPr indent="0" algn="ctr">
                        <a:buNone/>
                      </a:pPr>
                      <a:r>
                        <a:rPr lang="en-US" sz="1845" b="0" smtClean="0">
                          <a:latin typeface="黑体" panose="02010609060101010101" pitchFamily="49" charset="-122"/>
                          <a:ea typeface="黑体" panose="02010609060101010101" pitchFamily="49" charset="-122"/>
                          <a:cs typeface="宋体" panose="02010600030101010101" pitchFamily="2" charset="-122"/>
                        </a:rPr>
                        <a:t>（</a:t>
                      </a:r>
                      <a:r>
                        <a:rPr lang="en-US" sz="1845" b="0">
                          <a:latin typeface="黑体" panose="02010609060101010101" pitchFamily="49" charset="-122"/>
                          <a:ea typeface="黑体" panose="02010609060101010101" pitchFamily="49" charset="-122"/>
                          <a:cs typeface="宋体" panose="02010600030101010101" pitchFamily="2" charset="-122"/>
                        </a:rPr>
                        <a:t>政治）</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Ⅰ卷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24</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25</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49</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57.6%</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1845" b="0">
                          <a:solidFill>
                            <a:srgbClr val="FF0000"/>
                          </a:solidFill>
                          <a:latin typeface="黑体" panose="02010609060101010101" pitchFamily="49" charset="-122"/>
                          <a:ea typeface="黑体" panose="02010609060101010101" pitchFamily="49" charset="-122"/>
                          <a:cs typeface="宋体" panose="02010600030101010101" pitchFamily="2" charset="-122"/>
                        </a:rPr>
                        <a:t>34.9%</a:t>
                      </a:r>
                      <a:endParaRPr lang="en-US" altLang="en-US" sz="1845" b="0">
                        <a:solidFill>
                          <a:srgbClr val="FF0000"/>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36.5%</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27.1%</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781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Ⅱ卷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20</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 </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20</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23.5%</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18.8%</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extLst>
                  <a:ext uri="{0D108BD9-81ED-4DB2-BD59-A6C34878D82A}">
                    <a16:rowId xmlns:a16="http://schemas.microsoft.com/office/drawing/2014/main" val="10003"/>
                  </a:ext>
                </a:extLst>
              </a:tr>
              <a:tr h="29718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Ⅲ卷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16</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845" b="0">
                          <a:solidFill>
                            <a:srgbClr val="FF0000"/>
                          </a:solidFill>
                          <a:latin typeface="黑体" panose="02010609060101010101" pitchFamily="49" charset="-122"/>
                          <a:ea typeface="黑体" panose="02010609060101010101" pitchFamily="49" charset="-122"/>
                          <a:cs typeface="宋体" panose="02010600030101010101" pitchFamily="2" charset="-122"/>
                        </a:rPr>
                        <a:t>4</a:t>
                      </a: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solidFill>
                            <a:srgbClr val="FF0000"/>
                          </a:solidFill>
                          <a:latin typeface="黑体" panose="02010609060101010101" pitchFamily="49" charset="-122"/>
                          <a:ea typeface="黑体" panose="02010609060101010101" pitchFamily="49" charset="-122"/>
                          <a:cs typeface="宋体" panose="02010600030101010101" pitchFamily="2" charset="-122"/>
                        </a:rPr>
                        <a:t>20</a:t>
                      </a:r>
                      <a:endParaRPr lang="en-US" altLang="en-US" sz="1845" b="0">
                        <a:solidFill>
                          <a:srgbClr val="FF0000"/>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solidFill>
                            <a:srgbClr val="FF0000"/>
                          </a:solidFill>
                          <a:latin typeface="黑体" panose="02010609060101010101" pitchFamily="49" charset="-122"/>
                          <a:ea typeface="黑体" panose="02010609060101010101" pitchFamily="49" charset="-122"/>
                          <a:cs typeface="宋体" panose="02010600030101010101" pitchFamily="2" charset="-122"/>
                        </a:rPr>
                        <a:t>23.5%</a:t>
                      </a:r>
                      <a:endParaRPr lang="en-US" altLang="en-US" sz="1845" b="0">
                        <a:solidFill>
                          <a:srgbClr val="FF0000"/>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25.9%</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4"/>
                  </a:ext>
                </a:extLst>
              </a:tr>
              <a:tr h="297180">
                <a:tc rowSpan="3">
                  <a:txBody>
                    <a:bodyPr/>
                    <a:lstStyle/>
                    <a:p>
                      <a:pPr indent="0" algn="ctr">
                        <a:buNone/>
                      </a:pPr>
                      <a:r>
                        <a:rPr lang="en-US" sz="1845" b="0" smtClean="0">
                          <a:latin typeface="黑体" panose="02010609060101010101" pitchFamily="49" charset="-122"/>
                          <a:ea typeface="黑体" panose="02010609060101010101" pitchFamily="49" charset="-122"/>
                          <a:cs typeface="宋体" panose="02010600030101010101" pitchFamily="2" charset="-122"/>
                        </a:rPr>
                        <a:t>必修二</a:t>
                      </a:r>
                    </a:p>
                    <a:p>
                      <a:pPr indent="0" algn="ctr">
                        <a:buNone/>
                      </a:pPr>
                      <a:r>
                        <a:rPr lang="en-US" sz="1845" b="0" smtClean="0">
                          <a:latin typeface="黑体" panose="02010609060101010101" pitchFamily="49" charset="-122"/>
                          <a:ea typeface="黑体" panose="02010609060101010101" pitchFamily="49" charset="-122"/>
                          <a:cs typeface="宋体" panose="02010600030101010101" pitchFamily="2" charset="-122"/>
                        </a:rPr>
                        <a:t>（</a:t>
                      </a:r>
                      <a:r>
                        <a:rPr lang="en-US" sz="1845" b="0">
                          <a:latin typeface="黑体" panose="02010609060101010101" pitchFamily="49" charset="-122"/>
                          <a:ea typeface="黑体" panose="02010609060101010101" pitchFamily="49" charset="-122"/>
                          <a:cs typeface="宋体" panose="02010600030101010101" pitchFamily="2" charset="-122"/>
                        </a:rPr>
                        <a:t>经济）</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Ⅰ卷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16</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12</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28</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32.9%</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1845" b="0">
                          <a:solidFill>
                            <a:srgbClr val="FF0000"/>
                          </a:solidFill>
                          <a:latin typeface="黑体" panose="02010609060101010101" pitchFamily="49" charset="-122"/>
                          <a:ea typeface="黑体" panose="02010609060101010101" pitchFamily="49" charset="-122"/>
                          <a:cs typeface="宋体" panose="02010600030101010101" pitchFamily="2" charset="-122"/>
                        </a:rPr>
                        <a:t>48.6%</a:t>
                      </a:r>
                      <a:endParaRPr lang="en-US" altLang="en-US" sz="1845" b="0">
                        <a:solidFill>
                          <a:srgbClr val="FF0000"/>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38.8%</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42.7%</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781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Ⅱ卷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16</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37</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53</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62.4%</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48.2%</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extLst>
                  <a:ext uri="{0D108BD9-81ED-4DB2-BD59-A6C34878D82A}">
                    <a16:rowId xmlns:a16="http://schemas.microsoft.com/office/drawing/2014/main" val="10006"/>
                  </a:ext>
                </a:extLst>
              </a:tr>
              <a:tr h="29781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Ⅲ卷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16</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solidFill>
                            <a:srgbClr val="FF0000"/>
                          </a:solidFill>
                          <a:latin typeface="黑体" panose="02010609060101010101" pitchFamily="49" charset="-122"/>
                          <a:ea typeface="黑体" panose="02010609060101010101" pitchFamily="49" charset="-122"/>
                          <a:cs typeface="宋体" panose="02010600030101010101" pitchFamily="2" charset="-122"/>
                        </a:rPr>
                        <a:t>27</a:t>
                      </a:r>
                      <a:endParaRPr lang="en-US" altLang="en-US" sz="1845" b="0">
                        <a:solidFill>
                          <a:srgbClr val="FF0000"/>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solidFill>
                            <a:srgbClr val="FF0000"/>
                          </a:solidFill>
                          <a:latin typeface="黑体" panose="02010609060101010101" pitchFamily="49" charset="-122"/>
                          <a:ea typeface="黑体" panose="02010609060101010101" pitchFamily="49" charset="-122"/>
                          <a:cs typeface="宋体" panose="02010600030101010101" pitchFamily="2" charset="-122"/>
                        </a:rPr>
                        <a:t>43</a:t>
                      </a:r>
                      <a:endParaRPr lang="en-US" altLang="en-US" sz="1845" b="0">
                        <a:solidFill>
                          <a:srgbClr val="FF0000"/>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solidFill>
                            <a:srgbClr val="FF0000"/>
                          </a:solidFill>
                          <a:latin typeface="黑体" panose="02010609060101010101" pitchFamily="49" charset="-122"/>
                          <a:ea typeface="黑体" panose="02010609060101010101" pitchFamily="49" charset="-122"/>
                          <a:cs typeface="宋体" panose="02010600030101010101" pitchFamily="2" charset="-122"/>
                        </a:rPr>
                        <a:t>50.5%</a:t>
                      </a:r>
                      <a:endParaRPr lang="en-US" altLang="en-US" sz="1845" b="0">
                        <a:solidFill>
                          <a:srgbClr val="FF0000"/>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41.1%</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7"/>
                  </a:ext>
                </a:extLst>
              </a:tr>
              <a:tr h="297815">
                <a:tc rowSpan="3">
                  <a:txBody>
                    <a:bodyPr/>
                    <a:lstStyle/>
                    <a:p>
                      <a:pPr indent="0" algn="ctr">
                        <a:buNone/>
                      </a:pPr>
                      <a:r>
                        <a:rPr lang="en-US" sz="1845" b="0" smtClean="0">
                          <a:latin typeface="黑体" panose="02010609060101010101" pitchFamily="49" charset="-122"/>
                          <a:ea typeface="黑体" panose="02010609060101010101" pitchFamily="49" charset="-122"/>
                          <a:cs typeface="宋体" panose="02010600030101010101" pitchFamily="2" charset="-122"/>
                        </a:rPr>
                        <a:t>必修三</a:t>
                      </a:r>
                    </a:p>
                    <a:p>
                      <a:pPr indent="0" algn="ctr">
                        <a:buNone/>
                      </a:pPr>
                      <a:r>
                        <a:rPr lang="en-US" sz="1845" b="0" smtClean="0">
                          <a:latin typeface="黑体" panose="02010609060101010101" pitchFamily="49" charset="-122"/>
                          <a:ea typeface="黑体" panose="02010609060101010101" pitchFamily="49" charset="-122"/>
                          <a:cs typeface="宋体" panose="02010600030101010101" pitchFamily="2" charset="-122"/>
                        </a:rPr>
                        <a:t>（</a:t>
                      </a:r>
                      <a:r>
                        <a:rPr lang="en-US" sz="1845" b="0">
                          <a:latin typeface="黑体" panose="02010609060101010101" pitchFamily="49" charset="-122"/>
                          <a:ea typeface="黑体" panose="02010609060101010101" pitchFamily="49" charset="-122"/>
                          <a:cs typeface="宋体" panose="02010600030101010101" pitchFamily="2" charset="-122"/>
                        </a:rPr>
                        <a:t>文化）</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Ⅰ卷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8</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 </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8</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9.41%</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1845" b="0">
                          <a:solidFill>
                            <a:srgbClr val="FF0000"/>
                          </a:solidFill>
                          <a:latin typeface="黑体" panose="02010609060101010101" pitchFamily="49" charset="-122"/>
                          <a:ea typeface="黑体" panose="02010609060101010101" pitchFamily="49" charset="-122"/>
                          <a:cs typeface="宋体" panose="02010600030101010101" pitchFamily="2" charset="-122"/>
                        </a:rPr>
                        <a:t>16.8%</a:t>
                      </a:r>
                      <a:endParaRPr lang="en-US" altLang="en-US" sz="1845" b="0">
                        <a:solidFill>
                          <a:srgbClr val="FF0000"/>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24.7%</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30.2%</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718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Ⅱ卷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12</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 </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12</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14.1%</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32.9%</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extLst>
                  <a:ext uri="{0D108BD9-81ED-4DB2-BD59-A6C34878D82A}">
                    <a16:rowId xmlns:a16="http://schemas.microsoft.com/office/drawing/2014/main" val="10009"/>
                  </a:ext>
                </a:extLst>
              </a:tr>
              <a:tr h="29781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845" b="0">
                          <a:latin typeface="黑体" panose="02010609060101010101" pitchFamily="49" charset="-122"/>
                          <a:ea typeface="黑体" panose="02010609060101010101" pitchFamily="49" charset="-122"/>
                          <a:cs typeface="黑体" panose="02010609060101010101" pitchFamily="49" charset="-122"/>
                        </a:rPr>
                        <a:t>Ⅲ卷</a:t>
                      </a:r>
                      <a:endParaRPr lang="en-US" altLang="en-US" sz="1845" b="0">
                        <a:latin typeface="黑体" panose="02010609060101010101" pitchFamily="49" charset="-122"/>
                        <a:ea typeface="黑体" panose="02010609060101010101" pitchFamily="49" charset="-122"/>
                        <a:cs typeface="黑体" panose="02010609060101010101" pitchFamily="49"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16</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845" b="0">
                          <a:solidFill>
                            <a:srgbClr val="FF0000"/>
                          </a:solidFill>
                          <a:latin typeface="黑体" panose="02010609060101010101" pitchFamily="49" charset="-122"/>
                          <a:ea typeface="黑体" panose="02010609060101010101" pitchFamily="49" charset="-122"/>
                          <a:cs typeface="宋体" panose="02010600030101010101" pitchFamily="2" charset="-122"/>
                        </a:rPr>
                        <a:t>6</a:t>
                      </a: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845" b="0">
                          <a:solidFill>
                            <a:srgbClr val="FF0000"/>
                          </a:solidFill>
                          <a:latin typeface="黑体" panose="02010609060101010101" pitchFamily="49" charset="-122"/>
                          <a:ea typeface="黑体" panose="02010609060101010101" pitchFamily="49" charset="-122"/>
                          <a:cs typeface="宋体" panose="02010600030101010101" pitchFamily="2" charset="-122"/>
                        </a:rPr>
                        <a:t>22</a:t>
                      </a: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45" b="0">
                          <a:solidFill>
                            <a:srgbClr val="FF0000"/>
                          </a:solidFill>
                          <a:latin typeface="黑体" panose="02010609060101010101" pitchFamily="49" charset="-122"/>
                          <a:ea typeface="黑体" panose="02010609060101010101" pitchFamily="49" charset="-122"/>
                          <a:cs typeface="宋体" panose="02010600030101010101" pitchFamily="2" charset="-122"/>
                        </a:rPr>
                        <a:t>25.9%</a:t>
                      </a:r>
                      <a:endParaRPr lang="en-US" altLang="en-US" sz="1845" b="0">
                        <a:solidFill>
                          <a:srgbClr val="FF0000"/>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sz="1845" b="0">
                          <a:latin typeface="黑体" panose="02010609060101010101" pitchFamily="49" charset="-122"/>
                          <a:ea typeface="黑体" panose="02010609060101010101" pitchFamily="49" charset="-122"/>
                          <a:cs typeface="宋体" panose="02010600030101010101" pitchFamily="2" charset="-122"/>
                        </a:rPr>
                        <a:t>32.9%</a:t>
                      </a:r>
                      <a:endParaRPr lang="en-US" altLang="en-US" sz="1845" b="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10"/>
                  </a:ext>
                </a:extLst>
              </a:tr>
            </a:tbl>
          </a:graphicData>
        </a:graphic>
      </p:graphicFrame>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559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文本框 102"/>
          <p:cNvSpPr txBox="1"/>
          <p:nvPr/>
        </p:nvSpPr>
        <p:spPr>
          <a:xfrm>
            <a:off x="2173753" y="1106073"/>
            <a:ext cx="7844203" cy="4525645"/>
          </a:xfrm>
          <a:prstGeom prst="rect">
            <a:avLst/>
          </a:prstGeom>
          <a:noFill/>
          <a:ln w="9525">
            <a:noFill/>
          </a:ln>
        </p:spPr>
        <p:txBody>
          <a:bodyPr anchor="t">
            <a:spAutoFit/>
          </a:bodyPr>
          <a:lstStyle/>
          <a:p>
            <a:pPr>
              <a:buFont typeface="Arial" panose="020B0604020202020204" pitchFamily="34" charset="0"/>
              <a:buNone/>
            </a:pPr>
            <a:r>
              <a:rPr lang="zh-CN" altLang="zh-CN" sz="2215" dirty="0">
                <a:solidFill>
                  <a:srgbClr val="0000FF"/>
                </a:solidFill>
                <a:latin typeface="黑体" panose="02010609060101010101" pitchFamily="49" charset="-122"/>
                <a:ea typeface="黑体" panose="02010609060101010101" pitchFamily="49" charset="-122"/>
              </a:rPr>
              <a:t>（2018年全国I卷，</a:t>
            </a:r>
            <a:r>
              <a:rPr lang="zh-CN" altLang="en-US" sz="2215" dirty="0">
                <a:solidFill>
                  <a:srgbClr val="0000FF"/>
                </a:solidFill>
                <a:latin typeface="黑体" panose="02010609060101010101" pitchFamily="49" charset="-122"/>
                <a:ea typeface="黑体" panose="02010609060101010101" pitchFamily="49" charset="-122"/>
              </a:rPr>
              <a:t>3</a:t>
            </a:r>
            <a:r>
              <a:rPr lang="en-US" altLang="zh-CN" sz="2215" dirty="0">
                <a:solidFill>
                  <a:srgbClr val="0000FF"/>
                </a:solidFill>
                <a:latin typeface="黑体" panose="02010609060101010101" pitchFamily="49" charset="-122"/>
                <a:ea typeface="黑体" panose="02010609060101010101" pitchFamily="49" charset="-122"/>
              </a:rPr>
              <a:t>5</a:t>
            </a:r>
            <a:r>
              <a:rPr lang="zh-CN" altLang="zh-CN" sz="2215" dirty="0">
                <a:solidFill>
                  <a:srgbClr val="0000FF"/>
                </a:solidFill>
                <a:latin typeface="黑体" panose="02010609060101010101" pitchFamily="49" charset="-122"/>
                <a:ea typeface="黑体" panose="02010609060101010101" pitchFamily="49" charset="-122"/>
              </a:rPr>
              <a:t>）</a:t>
            </a:r>
            <a:r>
              <a:rPr lang="zh-CN" altLang="zh-CN" sz="2215" dirty="0">
                <a:latin typeface="黑体" panose="02010609060101010101" pitchFamily="49" charset="-122"/>
                <a:ea typeface="黑体" panose="02010609060101010101" pitchFamily="49" charset="-122"/>
              </a:rPr>
              <a:t>图</a:t>
            </a:r>
            <a:r>
              <a:rPr lang="en-US" altLang="zh-CN" sz="2215" dirty="0">
                <a:latin typeface="黑体" panose="02010609060101010101" pitchFamily="49" charset="-122"/>
                <a:ea typeface="黑体" panose="02010609060101010101" pitchFamily="49" charset="-122"/>
              </a:rPr>
              <a:t>8</a:t>
            </a:r>
            <a:r>
              <a:rPr lang="zh-CN" altLang="en-US" sz="2215" dirty="0">
                <a:latin typeface="黑体" panose="02010609060101010101" pitchFamily="49" charset="-122"/>
                <a:ea typeface="黑体" panose="02010609060101010101" pitchFamily="49" charset="-122"/>
              </a:rPr>
              <a:t>反映了</a:t>
            </a:r>
            <a:r>
              <a:rPr lang="en-US" altLang="zh-CN" sz="2215" dirty="0">
                <a:latin typeface="黑体" panose="02010609060101010101" pitchFamily="49" charset="-122"/>
                <a:ea typeface="黑体" panose="02010609060101010101" pitchFamily="49" charset="-122"/>
              </a:rPr>
              <a:t>1945</a:t>
            </a:r>
            <a:r>
              <a:rPr lang="zh-CN" altLang="en-US" sz="2215" dirty="0">
                <a:latin typeface="黑体" panose="02010609060101010101" pitchFamily="49" charset="-122"/>
                <a:ea typeface="黑体" panose="02010609060101010101" pitchFamily="49" charset="-122"/>
              </a:rPr>
              <a:t>～</a:t>
            </a:r>
            <a:r>
              <a:rPr lang="en-US" altLang="zh-CN" sz="2215" dirty="0">
                <a:latin typeface="黑体" panose="02010609060101010101" pitchFamily="49" charset="-122"/>
                <a:ea typeface="黑体" panose="02010609060101010101" pitchFamily="49" charset="-122"/>
              </a:rPr>
              <a:t>1975</a:t>
            </a:r>
            <a:r>
              <a:rPr lang="zh-CN" altLang="en-US" sz="2215" dirty="0">
                <a:latin typeface="黑体" panose="02010609060101010101" pitchFamily="49" charset="-122"/>
                <a:ea typeface="黑体" panose="02010609060101010101" pitchFamily="49" charset="-122"/>
              </a:rPr>
              <a:t>年间联合国</a:t>
            </a:r>
          </a:p>
          <a:p>
            <a:pPr>
              <a:buFont typeface="Arial" panose="020B0604020202020204" pitchFamily="34" charset="0"/>
              <a:buNone/>
            </a:pPr>
            <a:r>
              <a:rPr lang="zh-CN" altLang="en-US" sz="2215" dirty="0">
                <a:latin typeface="黑体" panose="02010609060101010101" pitchFamily="49" charset="-122"/>
                <a:ea typeface="黑体" panose="02010609060101010101" pitchFamily="49" charset="-122"/>
              </a:rPr>
              <a:t>成员国的变化情况，这表明</a:t>
            </a:r>
          </a:p>
          <a:p>
            <a:pPr>
              <a:buFont typeface="Arial" panose="020B0604020202020204" pitchFamily="34" charset="0"/>
              <a:buNone/>
            </a:pPr>
            <a:endParaRPr lang="zh-CN" altLang="en-US" sz="2215" dirty="0">
              <a:latin typeface="黑体" panose="02010609060101010101" pitchFamily="49" charset="-122"/>
              <a:ea typeface="黑体" panose="02010609060101010101" pitchFamily="49" charset="-122"/>
            </a:endParaRPr>
          </a:p>
          <a:p>
            <a:pPr>
              <a:buFont typeface="Arial" panose="020B0604020202020204" pitchFamily="34" charset="0"/>
              <a:buNone/>
            </a:pPr>
            <a:endParaRPr lang="zh-CN" altLang="en-US" sz="2215" dirty="0">
              <a:latin typeface="黑体" panose="02010609060101010101" pitchFamily="49" charset="-122"/>
              <a:ea typeface="黑体" panose="02010609060101010101" pitchFamily="49" charset="-122"/>
            </a:endParaRPr>
          </a:p>
          <a:p>
            <a:pPr>
              <a:buFont typeface="Arial" panose="020B0604020202020204" pitchFamily="34" charset="0"/>
              <a:buNone/>
            </a:pPr>
            <a:endParaRPr lang="zh-CN" altLang="en-US" sz="2215" dirty="0">
              <a:latin typeface="黑体" panose="02010609060101010101" pitchFamily="49" charset="-122"/>
              <a:ea typeface="黑体" panose="02010609060101010101" pitchFamily="49" charset="-122"/>
            </a:endParaRPr>
          </a:p>
          <a:p>
            <a:pPr>
              <a:buFont typeface="Arial" panose="020B0604020202020204" pitchFamily="34" charset="0"/>
              <a:buNone/>
            </a:pPr>
            <a:endParaRPr lang="zh-CN" altLang="en-US" sz="2215" dirty="0">
              <a:latin typeface="黑体" panose="02010609060101010101" pitchFamily="49" charset="-122"/>
              <a:ea typeface="黑体" panose="02010609060101010101" pitchFamily="49" charset="-122"/>
            </a:endParaRPr>
          </a:p>
          <a:p>
            <a:pPr>
              <a:buFont typeface="Arial" panose="020B0604020202020204" pitchFamily="34" charset="0"/>
              <a:buNone/>
            </a:pPr>
            <a:endParaRPr lang="zh-CN" altLang="en-US" sz="2215" dirty="0">
              <a:latin typeface="黑体" panose="02010609060101010101" pitchFamily="49" charset="-122"/>
              <a:ea typeface="黑体" panose="02010609060101010101" pitchFamily="49" charset="-122"/>
            </a:endParaRPr>
          </a:p>
          <a:p>
            <a:pPr>
              <a:buFont typeface="Arial" panose="020B0604020202020204" pitchFamily="34" charset="0"/>
              <a:buNone/>
            </a:pPr>
            <a:endParaRPr lang="zh-CN" altLang="en-US" sz="2215" dirty="0">
              <a:latin typeface="黑体" panose="02010609060101010101" pitchFamily="49" charset="-122"/>
              <a:ea typeface="黑体" panose="02010609060101010101" pitchFamily="49" charset="-122"/>
            </a:endParaRPr>
          </a:p>
          <a:p>
            <a:pPr>
              <a:buFont typeface="Arial" panose="020B0604020202020204" pitchFamily="34" charset="0"/>
              <a:buNone/>
            </a:pPr>
            <a:endParaRPr lang="zh-CN" altLang="en-US" sz="2215" dirty="0">
              <a:latin typeface="黑体" panose="02010609060101010101" pitchFamily="49" charset="-122"/>
              <a:ea typeface="黑体" panose="02010609060101010101" pitchFamily="49" charset="-122"/>
            </a:endParaRPr>
          </a:p>
          <a:p>
            <a:pPr>
              <a:buFont typeface="Arial" panose="020B0604020202020204" pitchFamily="34" charset="0"/>
              <a:buNone/>
            </a:pPr>
            <a:endParaRPr lang="en-US" altLang="zh-CN" sz="2215" dirty="0">
              <a:latin typeface="黑体" panose="02010609060101010101" pitchFamily="49" charset="-122"/>
              <a:ea typeface="黑体" panose="02010609060101010101" pitchFamily="49" charset="-122"/>
            </a:endParaRPr>
          </a:p>
          <a:p>
            <a:pPr>
              <a:buFont typeface="Arial" panose="020B0604020202020204" pitchFamily="34" charset="0"/>
              <a:buNone/>
            </a:pPr>
            <a:endParaRPr lang="en-US" altLang="zh-CN" sz="2215" dirty="0">
              <a:latin typeface="黑体" panose="02010609060101010101" pitchFamily="49" charset="-122"/>
              <a:ea typeface="黑体" panose="02010609060101010101" pitchFamily="49" charset="-122"/>
            </a:endParaRPr>
          </a:p>
          <a:p>
            <a:pPr>
              <a:buFont typeface="Arial" panose="020B0604020202020204" pitchFamily="34" charset="0"/>
              <a:buNone/>
            </a:pPr>
            <a:r>
              <a:rPr lang="en-US" altLang="zh-CN" sz="2215" dirty="0">
                <a:latin typeface="黑体" panose="02010609060101010101" pitchFamily="49" charset="-122"/>
                <a:ea typeface="黑体" panose="02010609060101010101" pitchFamily="49" charset="-122"/>
              </a:rPr>
              <a:t>A</a:t>
            </a:r>
            <a:r>
              <a:rPr lang="zh-CN" altLang="en-US" sz="2215" dirty="0">
                <a:latin typeface="黑体" panose="02010609060101010101" pitchFamily="49" charset="-122"/>
                <a:ea typeface="黑体" panose="02010609060101010101" pitchFamily="49" charset="-122"/>
              </a:rPr>
              <a:t>．第三世界发展壮大         </a:t>
            </a:r>
            <a:r>
              <a:rPr lang="en-US" altLang="zh-CN" sz="2215" dirty="0">
                <a:latin typeface="黑体" panose="02010609060101010101" pitchFamily="49" charset="-122"/>
                <a:ea typeface="黑体" panose="02010609060101010101" pitchFamily="49" charset="-122"/>
              </a:rPr>
              <a:t>B</a:t>
            </a:r>
            <a:r>
              <a:rPr lang="zh-CN" altLang="en-US" sz="2215" dirty="0">
                <a:latin typeface="黑体" panose="02010609060101010101" pitchFamily="49" charset="-122"/>
                <a:ea typeface="黑体" panose="02010609060101010101" pitchFamily="49" charset="-122"/>
              </a:rPr>
              <a:t>．欧共体的成员增加</a:t>
            </a:r>
          </a:p>
          <a:p>
            <a:pPr>
              <a:buFont typeface="Arial" panose="020B0604020202020204" pitchFamily="34" charset="0"/>
              <a:buNone/>
            </a:pPr>
            <a:r>
              <a:rPr lang="en-US" altLang="zh-CN" sz="2215" dirty="0">
                <a:latin typeface="黑体" panose="02010609060101010101" pitchFamily="49" charset="-122"/>
                <a:ea typeface="黑体" panose="02010609060101010101" pitchFamily="49" charset="-122"/>
              </a:rPr>
              <a:t>C</a:t>
            </a:r>
            <a:r>
              <a:rPr lang="zh-CN" altLang="en-US" sz="2215" dirty="0">
                <a:latin typeface="黑体" panose="02010609060101010101" pitchFamily="49" charset="-122"/>
                <a:ea typeface="黑体" panose="02010609060101010101" pitchFamily="49" charset="-122"/>
              </a:rPr>
              <a:t>．世界贸易范围明显扩大     </a:t>
            </a:r>
            <a:r>
              <a:rPr lang="en-US" altLang="zh-CN" sz="2215" dirty="0">
                <a:latin typeface="黑体" panose="02010609060101010101" pitchFamily="49" charset="-122"/>
                <a:ea typeface="黑体" panose="02010609060101010101" pitchFamily="49" charset="-122"/>
              </a:rPr>
              <a:t>D</a:t>
            </a:r>
            <a:r>
              <a:rPr lang="zh-CN" altLang="en-US" sz="2215" dirty="0">
                <a:latin typeface="黑体" panose="02010609060101010101" pitchFamily="49" charset="-122"/>
                <a:ea typeface="黑体" panose="02010609060101010101" pitchFamily="49" charset="-122"/>
              </a:rPr>
              <a:t>．经济区域化的趋势加强 </a:t>
            </a:r>
            <a:endParaRPr lang="zh-CN" altLang="zh-CN" sz="2215" dirty="0">
              <a:solidFill>
                <a:srgbClr val="0000FF"/>
              </a:solidFill>
              <a:latin typeface="黑体" panose="02010609060101010101" pitchFamily="49" charset="-122"/>
              <a:ea typeface="黑体" panose="02010609060101010101" pitchFamily="49" charset="-122"/>
            </a:endParaRPr>
          </a:p>
        </p:txBody>
      </p:sp>
      <p:pic>
        <p:nvPicPr>
          <p:cNvPr id="36866" name="Picture 4" descr="中学历史教学园地（www.zxls.com）——全国文章总量、访问量最大的历史教学网站。"/>
          <p:cNvPicPr>
            <a:picLocks noChangeAspect="1"/>
          </p:cNvPicPr>
          <p:nvPr/>
        </p:nvPicPr>
        <p:blipFill>
          <a:blip r:embed="rId4"/>
          <a:stretch>
            <a:fillRect/>
          </a:stretch>
        </p:blipFill>
        <p:spPr>
          <a:xfrm>
            <a:off x="2882412" y="1903243"/>
            <a:ext cx="6180992" cy="2778369"/>
          </a:xfrm>
          <a:prstGeom prst="rect">
            <a:avLst/>
          </a:prstGeom>
          <a:noFill/>
          <a:ln w="9525">
            <a:noFill/>
          </a:ln>
        </p:spPr>
      </p:pic>
      <p:sp>
        <p:nvSpPr>
          <p:cNvPr id="2" name="文本框 1"/>
          <p:cNvSpPr txBox="1"/>
          <p:nvPr/>
        </p:nvSpPr>
        <p:spPr>
          <a:xfrm>
            <a:off x="2417103" y="5631913"/>
            <a:ext cx="6633210" cy="521970"/>
          </a:xfrm>
          <a:prstGeom prst="rect">
            <a:avLst/>
          </a:prstGeom>
          <a:noFill/>
        </p:spPr>
        <p:txBody>
          <a:bodyPr wrap="none" rtlCol="0" anchor="t">
            <a:spAutoFit/>
          </a:bodyPr>
          <a:lstStyle/>
          <a:p>
            <a:pPr algn="just">
              <a:buFont typeface="Arial" panose="020B0604020202020204" pitchFamily="34" charset="0"/>
              <a:buNone/>
            </a:pPr>
            <a:r>
              <a:rPr lang="zh-CN" altLang="zh-CN" sz="2800" b="1" dirty="0">
                <a:solidFill>
                  <a:srgbClr val="FF0000"/>
                </a:solidFill>
                <a:latin typeface="黑体" panose="02010609060101010101" pitchFamily="49" charset="-122"/>
                <a:ea typeface="黑体" panose="02010609060101010101" pitchFamily="49" charset="-122"/>
                <a:sym typeface="+mn-ea"/>
              </a:rPr>
              <a:t>答案：</a:t>
            </a:r>
            <a:r>
              <a:rPr lang="zh-CN" altLang="en-US" sz="2800" b="1" dirty="0">
                <a:solidFill>
                  <a:srgbClr val="1F1FDF"/>
                </a:solidFill>
                <a:latin typeface="黑体" panose="02010609060101010101" pitchFamily="49" charset="-122"/>
                <a:ea typeface="黑体" panose="02010609060101010101" pitchFamily="49" charset="-122"/>
                <a:sym typeface="+mn-ea"/>
              </a:rPr>
              <a:t>A    </a:t>
            </a:r>
            <a:r>
              <a:rPr lang="zh-CN" altLang="en-US" sz="2800" b="1" dirty="0">
                <a:solidFill>
                  <a:srgbClr val="FF0000"/>
                </a:solidFill>
                <a:latin typeface="黑体" panose="02010609060101010101" pitchFamily="49" charset="-122"/>
                <a:ea typeface="黑体" panose="02010609060101010101" pitchFamily="49" charset="-122"/>
                <a:sym typeface="+mn-ea"/>
              </a:rPr>
              <a:t>本题难度</a:t>
            </a:r>
            <a:r>
              <a:rPr lang="en-US" altLang="zh-CN" sz="2800" b="1" dirty="0">
                <a:solidFill>
                  <a:srgbClr val="0000FF"/>
                </a:solidFill>
                <a:latin typeface="黑体" panose="02010609060101010101" pitchFamily="49" charset="-122"/>
                <a:ea typeface="黑体" panose="02010609060101010101" pitchFamily="49" charset="-122"/>
                <a:sym typeface="+mn-ea"/>
              </a:rPr>
              <a:t>0.64  </a:t>
            </a:r>
            <a:r>
              <a:rPr lang="zh-CN" altLang="en-US" sz="2800" b="1" dirty="0">
                <a:solidFill>
                  <a:srgbClr val="FF0000"/>
                </a:solidFill>
                <a:latin typeface="黑体" panose="02010609060101010101" pitchFamily="49" charset="-122"/>
                <a:ea typeface="黑体" panose="02010609060101010101" pitchFamily="49" charset="-122"/>
                <a:sym typeface="+mn-ea"/>
              </a:rPr>
              <a:t>区分度</a:t>
            </a:r>
            <a:r>
              <a:rPr lang="en-US" altLang="zh-CN" sz="2800" b="1" dirty="0">
                <a:solidFill>
                  <a:srgbClr val="0000FF"/>
                </a:solidFill>
                <a:latin typeface="黑体" panose="02010609060101010101" pitchFamily="49" charset="-122"/>
                <a:ea typeface="黑体" panose="02010609060101010101" pitchFamily="49" charset="-122"/>
                <a:sym typeface="+mn-ea"/>
              </a:rPr>
              <a:t>0.46 </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3"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custDataLst>
      <p:tags r:id="rId1"/>
    </p:custDataLst>
    <p:extLst>
      <p:ext uri="{BB962C8B-B14F-4D97-AF65-F5344CB8AC3E}">
        <p14:creationId xmlns:p14="http://schemas.microsoft.com/office/powerpoint/2010/main" val="574574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文本框 102"/>
          <p:cNvSpPr txBox="1"/>
          <p:nvPr/>
        </p:nvSpPr>
        <p:spPr>
          <a:xfrm>
            <a:off x="2173753" y="1114279"/>
            <a:ext cx="7844203" cy="5015865"/>
          </a:xfrm>
          <a:prstGeom prst="rect">
            <a:avLst/>
          </a:prstGeom>
          <a:noFill/>
          <a:ln w="9525">
            <a:noFill/>
          </a:ln>
        </p:spPr>
        <p:txBody>
          <a:bodyPr anchor="t">
            <a:spAutoFit/>
          </a:bodyPr>
          <a:lstStyle/>
          <a:p>
            <a:pPr algn="just">
              <a:buFont typeface="Arial" panose="020B0604020202020204" pitchFamily="34" charset="0"/>
              <a:buNone/>
            </a:pPr>
            <a:r>
              <a:rPr lang="zh-CN" altLang="zh-CN" sz="2000" b="1" dirty="0">
                <a:solidFill>
                  <a:srgbClr val="FF0000"/>
                </a:solidFill>
                <a:latin typeface="楷体" panose="02010609060101010101" pitchFamily="49" charset="-122"/>
                <a:ea typeface="楷体" panose="02010609060101010101" pitchFamily="49" charset="-122"/>
                <a:cs typeface="楷体" panose="02010609060101010101" pitchFamily="49" charset="-122"/>
              </a:rPr>
              <a:t>评析：</a:t>
            </a:r>
            <a:r>
              <a:rPr lang="zh-CN" altLang="en-US" sz="2000" b="1" dirty="0">
                <a:latin typeface="楷体" panose="02010609060101010101" pitchFamily="49" charset="-122"/>
                <a:ea typeface="楷体" panose="02010609060101010101" pitchFamily="49" charset="-122"/>
                <a:cs typeface="楷体" panose="02010609060101010101" pitchFamily="49" charset="-122"/>
              </a:rPr>
              <a:t>本题考查二战后世界政治格局的变化。试题以</a:t>
            </a:r>
            <a:r>
              <a:rPr lang="en-US" altLang="zh-CN" sz="2000" b="1" dirty="0">
                <a:latin typeface="楷体" panose="02010609060101010101" pitchFamily="49" charset="-122"/>
                <a:ea typeface="楷体" panose="02010609060101010101" pitchFamily="49" charset="-122"/>
                <a:cs typeface="楷体" panose="02010609060101010101" pitchFamily="49" charset="-122"/>
              </a:rPr>
              <a:t>1945</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1955</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1965</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1975</a:t>
            </a:r>
            <a:r>
              <a:rPr lang="zh-CN" altLang="en-US" sz="2000" b="1" dirty="0">
                <a:latin typeface="楷体" panose="02010609060101010101" pitchFamily="49" charset="-122"/>
                <a:ea typeface="楷体" panose="02010609060101010101" pitchFamily="49" charset="-122"/>
                <a:cs typeface="楷体" panose="02010609060101010101" pitchFamily="49" charset="-122"/>
              </a:rPr>
              <a:t>年四个年份联合国成员国组成情况变化切入，考查考生从图中获取有效信息并运用所学知识进行合理解读的能力，以及时空观念、历史解释等核心素养。</a:t>
            </a:r>
          </a:p>
          <a:p>
            <a:pPr algn="just">
              <a:buFont typeface="Arial" panose="020B0604020202020204" pitchFamily="34" charset="0"/>
              <a:buNone/>
            </a:pPr>
            <a:r>
              <a:rPr lang="zh-CN" altLang="en-US" sz="2000" b="1" dirty="0">
                <a:latin typeface="楷体" panose="02010609060101010101" pitchFamily="49" charset="-122"/>
                <a:ea typeface="楷体" panose="02010609060101010101" pitchFamily="49" charset="-122"/>
                <a:cs typeface="楷体" panose="02010609060101010101" pitchFamily="49" charset="-122"/>
              </a:rPr>
              <a:t>    从图中可以看出，欧洲、美洲、大洋洲国家在联合国中所占比重呈下降趋势，亚洲、非洲加入联合国的国家明显增多，在联合国中的比重也由</a:t>
            </a:r>
            <a:r>
              <a:rPr lang="en-US" altLang="zh-CN" sz="2000" b="1" dirty="0">
                <a:latin typeface="楷体" panose="02010609060101010101" pitchFamily="49" charset="-122"/>
                <a:ea typeface="楷体" panose="02010609060101010101" pitchFamily="49" charset="-122"/>
                <a:cs typeface="楷体" panose="02010609060101010101" pitchFamily="49" charset="-122"/>
              </a:rPr>
              <a:t>1945</a:t>
            </a:r>
            <a:r>
              <a:rPr lang="zh-CN" altLang="en-US" sz="2000" b="1" dirty="0">
                <a:latin typeface="楷体" panose="02010609060101010101" pitchFamily="49" charset="-122"/>
                <a:ea typeface="楷体" panose="02010609060101010101" pitchFamily="49" charset="-122"/>
                <a:cs typeface="楷体" panose="02010609060101010101" pitchFamily="49" charset="-122"/>
              </a:rPr>
              <a:t>年不足四分之一上升到</a:t>
            </a:r>
            <a:r>
              <a:rPr lang="en-US" altLang="zh-CN" sz="2000" b="1" dirty="0">
                <a:latin typeface="楷体" panose="02010609060101010101" pitchFamily="49" charset="-122"/>
                <a:ea typeface="楷体" panose="02010609060101010101" pitchFamily="49" charset="-122"/>
                <a:cs typeface="楷体" panose="02010609060101010101" pitchFamily="49" charset="-122"/>
              </a:rPr>
              <a:t>1975</a:t>
            </a:r>
            <a:r>
              <a:rPr lang="zh-CN" altLang="en-US" sz="2000" b="1" dirty="0">
                <a:latin typeface="楷体" panose="02010609060101010101" pitchFamily="49" charset="-122"/>
                <a:ea typeface="楷体" panose="02010609060101010101" pitchFamily="49" charset="-122"/>
                <a:cs typeface="楷体" panose="02010609060101010101" pitchFamily="49" charset="-122"/>
              </a:rPr>
              <a:t>年的一半以上，这反映了二战后亚非新独立国家的逐渐崛起，故</a:t>
            </a:r>
            <a:r>
              <a:rPr lang="en-US" altLang="zh-CN" sz="2000" b="1" dirty="0">
                <a:latin typeface="楷体" panose="02010609060101010101" pitchFamily="49" charset="-122"/>
                <a:ea typeface="楷体" panose="02010609060101010101" pitchFamily="49" charset="-122"/>
                <a:cs typeface="楷体" panose="02010609060101010101" pitchFamily="49" charset="-122"/>
              </a:rPr>
              <a:t>A</a:t>
            </a:r>
            <a:r>
              <a:rPr lang="zh-CN" altLang="en-US" sz="2000" b="1" dirty="0">
                <a:latin typeface="楷体" panose="02010609060101010101" pitchFamily="49" charset="-122"/>
                <a:ea typeface="楷体" panose="02010609060101010101" pitchFamily="49" charset="-122"/>
                <a:cs typeface="楷体" panose="02010609060101010101" pitchFamily="49" charset="-122"/>
              </a:rPr>
              <a:t>项符合题意。材料体现的是联合国成员国的变化，没有反映欧共体的发展情况，更没有反应世界经济和贸易的发展状况，排除</a:t>
            </a:r>
            <a:r>
              <a:rPr lang="en-US" altLang="zh-CN" sz="2000" b="1" dirty="0">
                <a:latin typeface="楷体" panose="02010609060101010101" pitchFamily="49" charset="-122"/>
                <a:ea typeface="楷体" panose="02010609060101010101" pitchFamily="49" charset="-122"/>
                <a:cs typeface="楷体" panose="02010609060101010101" pitchFamily="49" charset="-122"/>
              </a:rPr>
              <a:t>B</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C</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D</a:t>
            </a:r>
            <a:r>
              <a:rPr lang="zh-CN" altLang="en-US" sz="2000" b="1" dirty="0">
                <a:latin typeface="楷体" panose="02010609060101010101" pitchFamily="49" charset="-122"/>
                <a:ea typeface="楷体" panose="02010609060101010101" pitchFamily="49" charset="-122"/>
                <a:cs typeface="楷体" panose="02010609060101010101" pitchFamily="49" charset="-122"/>
              </a:rPr>
              <a:t>三项。</a:t>
            </a:r>
          </a:p>
          <a:p>
            <a:pPr algn="just">
              <a:buFont typeface="Arial" panose="020B0604020202020204" pitchFamily="34" charset="0"/>
              <a:buNone/>
            </a:pPr>
            <a:r>
              <a:rPr lang="zh-CN" altLang="en-US" sz="2000" b="1" dirty="0">
                <a:latin typeface="楷体" panose="02010609060101010101" pitchFamily="49" charset="-122"/>
                <a:ea typeface="楷体" panose="02010609060101010101" pitchFamily="49" charset="-122"/>
                <a:cs typeface="楷体" panose="02010609060101010101" pitchFamily="49" charset="-122"/>
              </a:rPr>
              <a:t>   “第三世界”这个名词最先由人口学家</a:t>
            </a:r>
            <a:r>
              <a:rPr lang="en-US" altLang="zh-CN" sz="2000" b="1" dirty="0">
                <a:latin typeface="楷体" panose="02010609060101010101" pitchFamily="49" charset="-122"/>
                <a:ea typeface="楷体" panose="02010609060101010101" pitchFamily="49" charset="-122"/>
                <a:cs typeface="楷体" panose="02010609060101010101" pitchFamily="49" charset="-122"/>
              </a:rPr>
              <a:t>Alfred Sauvy</a:t>
            </a:r>
            <a:r>
              <a:rPr lang="zh-CN" altLang="en-US" sz="2000" b="1" dirty="0">
                <a:latin typeface="楷体" panose="02010609060101010101" pitchFamily="49" charset="-122"/>
                <a:ea typeface="楷体" panose="02010609060101010101" pitchFamily="49" charset="-122"/>
                <a:cs typeface="楷体" panose="02010609060101010101" pitchFamily="49" charset="-122"/>
              </a:rPr>
              <a:t>于</a:t>
            </a:r>
            <a:r>
              <a:rPr lang="en-US" altLang="zh-CN" sz="2000" b="1" dirty="0">
                <a:latin typeface="楷体" panose="02010609060101010101" pitchFamily="49" charset="-122"/>
                <a:ea typeface="楷体" panose="02010609060101010101" pitchFamily="49" charset="-122"/>
                <a:cs typeface="楷体" panose="02010609060101010101" pitchFamily="49" charset="-122"/>
              </a:rPr>
              <a:t>1952</a:t>
            </a:r>
            <a:r>
              <a:rPr lang="zh-CN" altLang="en-US" sz="2000" b="1" dirty="0">
                <a:latin typeface="楷体" panose="02010609060101010101" pitchFamily="49" charset="-122"/>
                <a:ea typeface="楷体" panose="02010609060101010101" pitchFamily="49" charset="-122"/>
                <a:cs typeface="楷体" panose="02010609060101010101" pitchFamily="49" charset="-122"/>
              </a:rPr>
              <a:t>年提出，原本是指法国大革命中的第三等级。冷战时期，一些经济发展比较落后的亚非拉国家为表示并不靠拢北约或华约任何一方，用“第三世界</a:t>
            </a:r>
            <a:r>
              <a:rPr lang="en-US" altLang="zh-CN" sz="2000" b="1" dirty="0">
                <a:latin typeface="楷体" panose="02010609060101010101" pitchFamily="49" charset="-122"/>
                <a:ea typeface="楷体" panose="02010609060101010101" pitchFamily="49" charset="-122"/>
                <a:cs typeface="楷体" panose="02010609060101010101" pitchFamily="49" charset="-122"/>
              </a:rPr>
              <a:t>”</a:t>
            </a:r>
            <a:r>
              <a:rPr lang="zh-CN" altLang="en-US" sz="2000" b="1" dirty="0">
                <a:latin typeface="楷体" panose="02010609060101010101" pitchFamily="49" charset="-122"/>
                <a:ea typeface="楷体" panose="02010609060101010101" pitchFamily="49" charset="-122"/>
                <a:cs typeface="楷体" panose="02010609060101010101" pitchFamily="49" charset="-122"/>
              </a:rPr>
              <a:t>一词界定自己。</a:t>
            </a:r>
            <a:r>
              <a:rPr lang="en-US" altLang="zh-CN" sz="2000" b="1" dirty="0">
                <a:latin typeface="楷体" panose="02010609060101010101" pitchFamily="49" charset="-122"/>
                <a:ea typeface="楷体" panose="02010609060101010101" pitchFamily="49" charset="-122"/>
                <a:cs typeface="楷体" panose="02010609060101010101" pitchFamily="49" charset="-122"/>
              </a:rPr>
              <a:t>1973</a:t>
            </a:r>
            <a:r>
              <a:rPr lang="zh-CN" altLang="en-US" sz="2000" b="1" dirty="0">
                <a:latin typeface="楷体" panose="02010609060101010101" pitchFamily="49" charset="-122"/>
                <a:ea typeface="楷体" panose="02010609060101010101" pitchFamily="49" charset="-122"/>
                <a:cs typeface="楷体" panose="02010609060101010101" pitchFamily="49" charset="-122"/>
              </a:rPr>
              <a:t>年不结盟国家在阿尔及尔通过的</a:t>
            </a:r>
            <a:r>
              <a:rPr lang="en-US" altLang="zh-CN" sz="2000" b="1" dirty="0">
                <a:latin typeface="楷体" panose="02010609060101010101" pitchFamily="49" charset="-122"/>
                <a:ea typeface="楷体" panose="02010609060101010101" pitchFamily="49" charset="-122"/>
                <a:cs typeface="楷体" panose="02010609060101010101" pitchFamily="49" charset="-122"/>
              </a:rPr>
              <a:t>《</a:t>
            </a:r>
            <a:r>
              <a:rPr lang="zh-CN" altLang="en-US" sz="2000" b="1" dirty="0">
                <a:latin typeface="楷体" panose="02010609060101010101" pitchFamily="49" charset="-122"/>
                <a:ea typeface="楷体" panose="02010609060101010101" pitchFamily="49" charset="-122"/>
                <a:cs typeface="楷体" panose="02010609060101010101" pitchFamily="49" charset="-122"/>
              </a:rPr>
              <a:t>政治宣言</a:t>
            </a:r>
            <a:r>
              <a:rPr lang="en-US" altLang="zh-CN" sz="2000" b="1" dirty="0">
                <a:latin typeface="楷体" panose="02010609060101010101" pitchFamily="49" charset="-122"/>
                <a:ea typeface="楷体" panose="02010609060101010101" pitchFamily="49" charset="-122"/>
                <a:cs typeface="楷体" panose="02010609060101010101" pitchFamily="49" charset="-122"/>
              </a:rPr>
              <a:t>》</a:t>
            </a:r>
            <a:r>
              <a:rPr lang="zh-CN" altLang="en-US" sz="2000" b="1" dirty="0">
                <a:latin typeface="楷体" panose="02010609060101010101" pitchFamily="49" charset="-122"/>
                <a:ea typeface="楷体" panose="02010609060101010101" pitchFamily="49" charset="-122"/>
                <a:cs typeface="楷体" panose="02010609060101010101" pitchFamily="49" charset="-122"/>
              </a:rPr>
              <a:t>中正式使用了</a:t>
            </a:r>
            <a:r>
              <a:rPr lang="en-US" altLang="zh-CN" sz="2000" b="1" dirty="0">
                <a:latin typeface="楷体" panose="02010609060101010101" pitchFamily="49" charset="-122"/>
                <a:ea typeface="楷体" panose="02010609060101010101" pitchFamily="49" charset="-122"/>
                <a:cs typeface="楷体" panose="02010609060101010101" pitchFamily="49" charset="-122"/>
              </a:rPr>
              <a:t>"</a:t>
            </a:r>
            <a:r>
              <a:rPr lang="zh-CN" altLang="en-US" sz="2000" b="1" dirty="0">
                <a:latin typeface="楷体" panose="02010609060101010101" pitchFamily="49" charset="-122"/>
                <a:ea typeface="楷体" panose="02010609060101010101" pitchFamily="49" charset="-122"/>
                <a:cs typeface="楷体" panose="02010609060101010101" pitchFamily="49" charset="-122"/>
              </a:rPr>
              <a:t>第三世界</a:t>
            </a:r>
            <a:r>
              <a:rPr lang="en-US" altLang="zh-CN" sz="2000" b="1" dirty="0">
                <a:latin typeface="楷体" panose="02010609060101010101" pitchFamily="49" charset="-122"/>
                <a:ea typeface="楷体" panose="02010609060101010101" pitchFamily="49" charset="-122"/>
                <a:cs typeface="楷体" panose="02010609060101010101" pitchFamily="49" charset="-122"/>
              </a:rPr>
              <a:t>"</a:t>
            </a:r>
            <a:r>
              <a:rPr lang="zh-CN" altLang="en-US" sz="2000" b="1" dirty="0">
                <a:latin typeface="楷体" panose="02010609060101010101" pitchFamily="49" charset="-122"/>
                <a:ea typeface="楷体" panose="02010609060101010101" pitchFamily="49" charset="-122"/>
                <a:cs typeface="楷体" panose="02010609060101010101" pitchFamily="49" charset="-122"/>
              </a:rPr>
              <a:t>这个概念。</a:t>
            </a:r>
            <a:endParaRPr lang="en-US" altLang="zh-CN" sz="2000" b="1"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algn="just">
              <a:buFont typeface="Arial" panose="020B0604020202020204" pitchFamily="34" charset="0"/>
              <a:buNone/>
            </a:pPr>
            <a:endParaRPr lang="en-US" altLang="zh-CN" sz="2000" b="1"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custDataLst>
      <p:tags r:id="rId1"/>
    </p:custDataLst>
    <p:extLst>
      <p:ext uri="{BB962C8B-B14F-4D97-AF65-F5344CB8AC3E}">
        <p14:creationId xmlns:p14="http://schemas.microsoft.com/office/powerpoint/2010/main" val="15609064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11429" y="902092"/>
            <a:ext cx="4239260" cy="489585"/>
          </a:xfrm>
          <a:prstGeom prst="rect">
            <a:avLst/>
          </a:prstGeom>
          <a:noFill/>
          <a:ln>
            <a:noFill/>
          </a:ln>
        </p:spPr>
        <p:txBody>
          <a:bodyPr wrap="none" rtlCol="0" anchor="t">
            <a:spAutoFit/>
            <a:scene3d>
              <a:camera prst="orthographicFront"/>
              <a:lightRig rig="threePt" dir="t"/>
            </a:scene3d>
          </a:bodyPr>
          <a:lstStyle/>
          <a:p>
            <a:pPr algn="ctr"/>
            <a:r>
              <a:rPr lang="zh-CN" altLang="en-US" sz="2585" b="1">
                <a:solidFill>
                  <a:srgbClr val="FF0000"/>
                </a:solidFill>
                <a:effectLst>
                  <a:outerShdw blurRad="38100" dist="19050" dir="2700000" algn="tl" rotWithShape="0">
                    <a:schemeClr val="dk1">
                      <a:alpha val="40000"/>
                    </a:schemeClr>
                  </a:outerShdw>
                </a:effectLst>
                <a:sym typeface="+mn-ea"/>
              </a:rPr>
              <a:t>现代</a:t>
            </a:r>
            <a:r>
              <a:rPr lang="zh-CN" altLang="en-US" sz="2585" b="1">
                <a:solidFill>
                  <a:srgbClr val="FF0000"/>
                </a:solidFill>
                <a:effectLst>
                  <a:outerShdw blurRad="38100" dist="19050" dir="2700000" algn="tl" rotWithShape="0">
                    <a:schemeClr val="dk1">
                      <a:alpha val="40000"/>
                    </a:schemeClr>
                  </a:outerShdw>
                </a:effectLst>
              </a:rPr>
              <a:t>世界</a:t>
            </a:r>
            <a:r>
              <a:rPr lang="en-US" altLang="zh-CN" sz="2585" b="1">
                <a:solidFill>
                  <a:srgbClr val="FF0000"/>
                </a:solidFill>
                <a:effectLst>
                  <a:outerShdw blurRad="38100" dist="19050" dir="2700000" algn="tl" rotWithShape="0">
                    <a:schemeClr val="dk1">
                      <a:alpha val="40000"/>
                    </a:schemeClr>
                  </a:outerShdw>
                </a:effectLst>
              </a:rPr>
              <a:t>-</a:t>
            </a:r>
            <a:r>
              <a:rPr lang="zh-CN" altLang="en-US" sz="2585" b="1">
                <a:solidFill>
                  <a:srgbClr val="FF0000"/>
                </a:solidFill>
                <a:effectLst>
                  <a:outerShdw blurRad="38100" dist="19050" dir="2700000" algn="tl" rotWithShape="0">
                    <a:schemeClr val="dk1">
                      <a:alpha val="40000"/>
                    </a:schemeClr>
                  </a:outerShdw>
                </a:effectLst>
              </a:rPr>
              <a:t>五年高考命题回顾</a:t>
            </a:r>
          </a:p>
        </p:txBody>
      </p:sp>
      <p:graphicFrame>
        <p:nvGraphicFramePr>
          <p:cNvPr id="4" name="表格 3"/>
          <p:cNvGraphicFramePr>
            <a:graphicFrameLocks noGrp="1"/>
          </p:cNvGraphicFramePr>
          <p:nvPr/>
        </p:nvGraphicFramePr>
        <p:xfrm>
          <a:off x="2073812" y="1455421"/>
          <a:ext cx="8049260" cy="4855845"/>
        </p:xfrm>
        <a:graphic>
          <a:graphicData uri="http://schemas.openxmlformats.org/drawingml/2006/table">
            <a:tbl>
              <a:tblPr/>
              <a:tblGrid>
                <a:gridCol w="322580">
                  <a:extLst>
                    <a:ext uri="{9D8B030D-6E8A-4147-A177-3AD203B41FA5}">
                      <a16:colId xmlns:a16="http://schemas.microsoft.com/office/drawing/2014/main" val="20000"/>
                    </a:ext>
                  </a:extLst>
                </a:gridCol>
                <a:gridCol w="1125855">
                  <a:extLst>
                    <a:ext uri="{9D8B030D-6E8A-4147-A177-3AD203B41FA5}">
                      <a16:colId xmlns:a16="http://schemas.microsoft.com/office/drawing/2014/main" val="20001"/>
                    </a:ext>
                  </a:extLst>
                </a:gridCol>
                <a:gridCol w="869950">
                  <a:extLst>
                    <a:ext uri="{9D8B030D-6E8A-4147-A177-3AD203B41FA5}">
                      <a16:colId xmlns:a16="http://schemas.microsoft.com/office/drawing/2014/main" val="20002"/>
                    </a:ext>
                  </a:extLst>
                </a:gridCol>
                <a:gridCol w="1287780">
                  <a:extLst>
                    <a:ext uri="{9D8B030D-6E8A-4147-A177-3AD203B41FA5}">
                      <a16:colId xmlns:a16="http://schemas.microsoft.com/office/drawing/2014/main" val="20003"/>
                    </a:ext>
                  </a:extLst>
                </a:gridCol>
                <a:gridCol w="1624330">
                  <a:extLst>
                    <a:ext uri="{9D8B030D-6E8A-4147-A177-3AD203B41FA5}">
                      <a16:colId xmlns:a16="http://schemas.microsoft.com/office/drawing/2014/main" val="20004"/>
                    </a:ext>
                  </a:extLst>
                </a:gridCol>
                <a:gridCol w="1379220">
                  <a:extLst>
                    <a:ext uri="{9D8B030D-6E8A-4147-A177-3AD203B41FA5}">
                      <a16:colId xmlns:a16="http://schemas.microsoft.com/office/drawing/2014/main" val="20005"/>
                    </a:ext>
                  </a:extLst>
                </a:gridCol>
                <a:gridCol w="1439545">
                  <a:extLst>
                    <a:ext uri="{9D8B030D-6E8A-4147-A177-3AD203B41FA5}">
                      <a16:colId xmlns:a16="http://schemas.microsoft.com/office/drawing/2014/main" val="20006"/>
                    </a:ext>
                  </a:extLst>
                </a:gridCol>
              </a:tblGrid>
              <a:tr h="283845">
                <a:tc>
                  <a:txBody>
                    <a:bodyPr/>
                    <a:lstStyle/>
                    <a:p>
                      <a:pPr>
                        <a:lnSpc>
                          <a:spcPts val="1800"/>
                        </a:lnSpc>
                        <a:spcAft>
                          <a:spcPts val="0"/>
                        </a:spcAft>
                      </a:pPr>
                      <a:endParaRPr lang="en-US" sz="1660"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60" b="1" kern="100" spc="20">
                          <a:solidFill>
                            <a:srgbClr val="1B24D3"/>
                          </a:solidFill>
                          <a:latin typeface="黑体" panose="02010609060101010101" pitchFamily="49" charset="-122"/>
                          <a:ea typeface="黑体" panose="02010609060101010101" pitchFamily="49" charset="-122"/>
                          <a:cs typeface="宋体" panose="02010600030101010101" pitchFamily="2" charset="-122"/>
                        </a:rPr>
                        <a:t>2013</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60" b="1" kern="100" spc="20">
                          <a:solidFill>
                            <a:srgbClr val="1B24D3"/>
                          </a:solidFill>
                          <a:latin typeface="黑体" panose="02010609060101010101" pitchFamily="49" charset="-122"/>
                          <a:ea typeface="黑体" panose="02010609060101010101" pitchFamily="49" charset="-122"/>
                          <a:cs typeface="宋体" panose="02010600030101010101" pitchFamily="2" charset="-122"/>
                        </a:rPr>
                        <a:t>2014</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60" b="1" kern="100" spc="20">
                          <a:solidFill>
                            <a:srgbClr val="1B24D3"/>
                          </a:solidFill>
                          <a:latin typeface="黑体" panose="02010609060101010101" pitchFamily="49" charset="-122"/>
                          <a:ea typeface="黑体" panose="02010609060101010101" pitchFamily="49" charset="-122"/>
                          <a:cs typeface="宋体" panose="02010600030101010101" pitchFamily="2" charset="-122"/>
                        </a:rPr>
                        <a:t>2015</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60" b="1" kern="100" spc="20">
                          <a:solidFill>
                            <a:srgbClr val="1B24D3"/>
                          </a:solidFill>
                          <a:latin typeface="黑体" panose="02010609060101010101" pitchFamily="49" charset="-122"/>
                          <a:ea typeface="黑体" panose="02010609060101010101" pitchFamily="49" charset="-122"/>
                          <a:cs typeface="宋体" panose="02010600030101010101" pitchFamily="2" charset="-122"/>
                        </a:rPr>
                        <a:t>2016</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60" b="1" kern="100" spc="20">
                          <a:solidFill>
                            <a:srgbClr val="1B24D3"/>
                          </a:solidFill>
                          <a:latin typeface="黑体" panose="02010609060101010101" pitchFamily="49" charset="-122"/>
                          <a:ea typeface="黑体" panose="02010609060101010101" pitchFamily="49" charset="-122"/>
                          <a:cs typeface="宋体" panose="02010600030101010101" pitchFamily="2" charset="-122"/>
                        </a:rPr>
                        <a:t>2017</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60" b="1" kern="100" spc="20">
                          <a:solidFill>
                            <a:srgbClr val="1B24D3"/>
                          </a:solidFill>
                          <a:latin typeface="黑体" panose="02010609060101010101" pitchFamily="49" charset="-122"/>
                          <a:ea typeface="黑体" panose="02010609060101010101" pitchFamily="49" charset="-122"/>
                          <a:cs typeface="宋体" panose="02010600030101010101" pitchFamily="2" charset="-122"/>
                        </a:rPr>
                        <a:t>2018</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0200">
                <a:tc>
                  <a:txBody>
                    <a:bodyPr/>
                    <a:lstStyle/>
                    <a:p>
                      <a:pPr>
                        <a:lnSpc>
                          <a:spcPts val="1800"/>
                        </a:lnSpc>
                        <a:spcAft>
                          <a:spcPts val="0"/>
                        </a:spcAft>
                      </a:pPr>
                      <a:r>
                        <a:rPr lang="zh-CN" sz="1660" b="1" kern="100" spc="20" dirty="0">
                          <a:solidFill>
                            <a:srgbClr val="FF0000"/>
                          </a:solidFill>
                          <a:latin typeface="黑体" panose="02010609060101010101" pitchFamily="49" charset="-122"/>
                          <a:ea typeface="黑体" panose="02010609060101010101" pitchFamily="49" charset="-122"/>
                          <a:cs typeface="宋体" panose="02010600030101010101" pitchFamily="2" charset="-122"/>
                        </a:rPr>
                        <a:t>Ⅰ卷</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34.</a:t>
                      </a:r>
                      <a:r>
                        <a:rPr lang="zh-CN"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凡尔赛体系的构建</a:t>
                      </a:r>
                    </a:p>
                    <a:p>
                      <a:pPr>
                        <a:lnSpc>
                          <a:spcPts val="1800"/>
                        </a:lnSpc>
                        <a:spcAft>
                          <a:spcPts val="0"/>
                        </a:spcAft>
                      </a:pPr>
                      <a:r>
                        <a:rPr lang="en-US" altLang="zh-CN"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35.</a:t>
                      </a:r>
                      <a:r>
                        <a:rPr lang="zh-CN"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新经济政策与社会主义市场经济体制建立</a:t>
                      </a:r>
                      <a:endParaRPr lang="zh-CN"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34.</a:t>
                      </a:r>
                      <a:r>
                        <a:rPr 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新经济政策</a:t>
                      </a:r>
                    </a:p>
                    <a:p>
                      <a:pPr>
                        <a:lnSpc>
                          <a:spcPts val="1800"/>
                        </a:lnSpc>
                        <a:spcAft>
                          <a:spcPts val="0"/>
                        </a:spcAft>
                      </a:pPr>
                      <a:r>
                        <a:rPr lang="zh-CN"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欧洲一体化（欧元）</a:t>
                      </a:r>
                      <a:endParaRPr lang="zh-CN" sz="1475" b="1" kern="100" dirty="0">
                        <a:latin typeface="黑体" panose="02010609060101010101" pitchFamily="49" charset="-122"/>
                        <a:ea typeface="黑体" panose="02010609060101010101" pitchFamily="49" charset="-122"/>
                        <a:cs typeface="宋体" panose="02010600030101010101" pitchFamily="2" charset="-122"/>
                        <a:sym typeface="+mn-ea"/>
                      </a:endParaRPr>
                    </a:p>
                    <a:p>
                      <a:pPr>
                        <a:lnSpc>
                          <a:spcPts val="1800"/>
                        </a:lnSpc>
                        <a:spcAft>
                          <a:spcPts val="0"/>
                        </a:spcAft>
                      </a:pPr>
                      <a:r>
                        <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35.</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34.</a:t>
                      </a:r>
                      <a:r>
                        <a:rPr 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罗斯福新政（社会保障）</a:t>
                      </a:r>
                    </a:p>
                    <a:p>
                      <a:pPr>
                        <a:lnSpc>
                          <a:spcPts val="1800"/>
                        </a:lnSpc>
                        <a:spcAft>
                          <a:spcPts val="0"/>
                        </a:spcAft>
                      </a:pPr>
                      <a:r>
                        <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35.</a:t>
                      </a:r>
                      <a:r>
                        <a:rPr lang="zh-CN"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布雷顿森林体系的建立——世界银行</a:t>
                      </a:r>
                      <a:endParaRPr lang="zh-CN" sz="1475" b="1" kern="100" dirty="0">
                        <a:latin typeface="黑体" panose="02010609060101010101" pitchFamily="49" charset="-122"/>
                        <a:ea typeface="黑体" panose="02010609060101010101" pitchFamily="49" charset="-122"/>
                        <a:cs typeface="宋体" panose="02010600030101010101" pitchFamily="2" charset="-122"/>
                        <a:sym typeface="+mn-ea"/>
                      </a:endParaRPr>
                    </a:p>
                    <a:p>
                      <a:pPr>
                        <a:lnSpc>
                          <a:spcPts val="1800"/>
                        </a:lnSpc>
                        <a:spcAft>
                          <a:spcPts val="0"/>
                        </a:spcAft>
                      </a:pPr>
                      <a:endPar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34.</a:t>
                      </a:r>
                      <a:r>
                        <a:rPr 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新兴独立国家建立国际经济新秩序的努力</a:t>
                      </a:r>
                    </a:p>
                    <a:p>
                      <a:pPr>
                        <a:lnSpc>
                          <a:spcPts val="1800"/>
                        </a:lnSpc>
                        <a:spcAft>
                          <a:spcPts val="0"/>
                        </a:spcAft>
                      </a:pPr>
                      <a:r>
                        <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35.</a:t>
                      </a:r>
                      <a:r>
                        <a:rPr 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马歇尔计划与欧洲煤钢联营</a:t>
                      </a:r>
                      <a:endParaRPr lang="zh-CN" sz="1475" b="1" kern="100">
                        <a:latin typeface="黑体" panose="02010609060101010101" pitchFamily="49" charset="-122"/>
                        <a:ea typeface="黑体" panose="02010609060101010101" pitchFamily="49" charset="-122"/>
                        <a:cs typeface="宋体" panose="02010600030101010101" pitchFamily="2" charset="-122"/>
                        <a:sym typeface="+mn-ea"/>
                      </a:endParaRPr>
                    </a:p>
                    <a:p>
                      <a:pPr>
                        <a:lnSpc>
                          <a:spcPts val="1800"/>
                        </a:lnSpc>
                        <a:spcAft>
                          <a:spcPts val="0"/>
                        </a:spcAft>
                      </a:pPr>
                      <a:endPar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34.</a:t>
                      </a:r>
                      <a:r>
                        <a:rPr lang="zh-CN"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美国等国对苏联的遏制政策</a:t>
                      </a:r>
                    </a:p>
                    <a:p>
                      <a:pPr>
                        <a:lnSpc>
                          <a:spcPts val="1800"/>
                        </a:lnSpc>
                        <a:spcAft>
                          <a:spcPts val="0"/>
                        </a:spcAft>
                      </a:pPr>
                      <a:r>
                        <a:rPr lang="en-US" altLang="zh-CN"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rPr>
                        <a:t>35.</a:t>
                      </a:r>
                      <a:r>
                        <a:rPr 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两极格局瓦争和多极化趋势的加强</a:t>
                      </a:r>
                      <a:endParaRPr lang="zh-CN" sz="1475" b="1" kern="100">
                        <a:latin typeface="黑体" panose="02010609060101010101" pitchFamily="49" charset="-122"/>
                        <a:ea typeface="黑体" panose="02010609060101010101" pitchFamily="49" charset="-122"/>
                        <a:cs typeface="宋体" panose="02010600030101010101" pitchFamily="2" charset="-122"/>
                        <a:sym typeface="+mn-ea"/>
                      </a:endParaRPr>
                    </a:p>
                    <a:p>
                      <a:pPr>
                        <a:lnSpc>
                          <a:spcPts val="1800"/>
                        </a:lnSpc>
                        <a:spcAft>
                          <a:spcPts val="0"/>
                        </a:spcAft>
                      </a:pPr>
                      <a:endParaRPr lang="en-US" altLang="zh-CN"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sz="1475" b="1" kern="100">
                          <a:latin typeface="黑体" panose="02010609060101010101" pitchFamily="49" charset="-122"/>
                          <a:ea typeface="黑体" panose="02010609060101010101" pitchFamily="49" charset="-122"/>
                          <a:cs typeface="宋体" panose="02010600030101010101" pitchFamily="2" charset="-122"/>
                          <a:sym typeface="+mn-ea"/>
                        </a:rPr>
                        <a:t>35.1945-1975</a:t>
                      </a:r>
                      <a:r>
                        <a:rPr lang="zh-CN" sz="1475" b="1" kern="100">
                          <a:latin typeface="黑体" panose="02010609060101010101" pitchFamily="49" charset="-122"/>
                          <a:ea typeface="黑体" panose="02010609060101010101" pitchFamily="49" charset="-122"/>
                          <a:cs typeface="宋体" panose="02010600030101010101" pitchFamily="2" charset="-122"/>
                          <a:sym typeface="+mn-ea"/>
                        </a:rPr>
                        <a:t>年间联合国成员国的变化图</a:t>
                      </a:r>
                    </a:p>
                    <a:p>
                      <a:pPr>
                        <a:lnSpc>
                          <a:spcPts val="1800"/>
                        </a:lnSpc>
                        <a:spcAft>
                          <a:spcPts val="0"/>
                        </a:spcAft>
                      </a:pPr>
                      <a:endParaRPr lang="zh-CN" sz="1475" b="1" kern="10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0200">
                <a:tc>
                  <a:txBody>
                    <a:bodyPr/>
                    <a:lstStyle/>
                    <a:p>
                      <a:pPr>
                        <a:lnSpc>
                          <a:spcPts val="1800"/>
                        </a:lnSpc>
                        <a:spcAft>
                          <a:spcPts val="0"/>
                        </a:spcAft>
                      </a:pPr>
                      <a:r>
                        <a:rPr lang="zh-CN" sz="1660" b="1" kern="100" spc="20">
                          <a:solidFill>
                            <a:srgbClr val="FF0000"/>
                          </a:solidFill>
                          <a:latin typeface="黑体" panose="02010609060101010101" pitchFamily="49" charset="-122"/>
                          <a:ea typeface="黑体" panose="02010609060101010101" pitchFamily="49" charset="-122"/>
                          <a:cs typeface="宋体" panose="02010600030101010101" pitchFamily="2" charset="-122"/>
                        </a:rPr>
                        <a:t>Ⅱ卷</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35.</a:t>
                      </a:r>
                      <a:r>
                        <a:rPr 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斯大林模式</a:t>
                      </a:r>
                      <a:endParaRPr lang="zh-CN" sz="1475" b="1" kern="100">
                        <a:latin typeface="黑体" panose="02010609060101010101" pitchFamily="49" charset="-122"/>
                        <a:ea typeface="黑体" panose="02010609060101010101" pitchFamily="49" charset="-122"/>
                        <a:cs typeface="宋体" panose="02010600030101010101" pitchFamily="2" charset="-122"/>
                        <a:sym typeface="+mn-ea"/>
                      </a:endParaRPr>
                    </a:p>
                    <a:p>
                      <a:pPr>
                        <a:lnSpc>
                          <a:spcPts val="1800"/>
                        </a:lnSpc>
                        <a:spcAft>
                          <a:spcPts val="0"/>
                        </a:spcAft>
                      </a:pPr>
                      <a:endParaRPr lang="zh-CN" sz="1475" b="1" kern="10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34.</a:t>
                      </a:r>
                      <a:r>
                        <a:rPr lang="zh-CN" altLang="en-US"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大</a:t>
                      </a:r>
                      <a:r>
                        <a:rPr 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危机与电影艺术</a:t>
                      </a:r>
                    </a:p>
                    <a:p>
                      <a:pPr>
                        <a:lnSpc>
                          <a:spcPts val="1800"/>
                        </a:lnSpc>
                        <a:spcAft>
                          <a:spcPts val="0"/>
                        </a:spcAft>
                      </a:pPr>
                      <a:r>
                        <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35.</a:t>
                      </a:r>
                      <a:r>
                        <a:rPr 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欧洲一体化（欧盟</a:t>
                      </a:r>
                      <a:endPar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34.</a:t>
                      </a:r>
                      <a:r>
                        <a:rPr 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斯大林模式</a:t>
                      </a:r>
                    </a:p>
                    <a:p>
                      <a:pPr>
                        <a:lnSpc>
                          <a:spcPts val="1800"/>
                        </a:lnSpc>
                        <a:spcAft>
                          <a:spcPts val="0"/>
                        </a:spcAft>
                      </a:pPr>
                      <a:r>
                        <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35.</a:t>
                      </a:r>
                      <a:r>
                        <a:rPr lang="zh-CN"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美苏两极对峙格局的形成和瓦解</a:t>
                      </a:r>
                      <a:endParaRPr lang="zh-CN" sz="1475" b="1" kern="100" dirty="0">
                        <a:latin typeface="黑体" panose="02010609060101010101" pitchFamily="49" charset="-122"/>
                        <a:ea typeface="黑体" panose="02010609060101010101" pitchFamily="49" charset="-122"/>
                        <a:cs typeface="宋体" panose="02010600030101010101" pitchFamily="2" charset="-122"/>
                        <a:sym typeface="+mn-ea"/>
                      </a:endParaRPr>
                    </a:p>
                    <a:p>
                      <a:pPr>
                        <a:lnSpc>
                          <a:spcPts val="1800"/>
                        </a:lnSpc>
                        <a:spcAft>
                          <a:spcPts val="0"/>
                        </a:spcAft>
                      </a:pPr>
                      <a:endPar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34.</a:t>
                      </a:r>
                      <a:r>
                        <a:rPr 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斯大林模式——苏联工业化显著成就</a:t>
                      </a:r>
                    </a:p>
                    <a:p>
                      <a:pPr>
                        <a:lnSpc>
                          <a:spcPts val="1800"/>
                        </a:lnSpc>
                        <a:spcAft>
                          <a:spcPts val="0"/>
                        </a:spcAft>
                      </a:pPr>
                      <a:r>
                        <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35.</a:t>
                      </a:r>
                      <a:r>
                        <a:rPr lang="zh-CN"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美苏争夺中间地带（黑人爵士乐）</a:t>
                      </a:r>
                      <a:endParaRPr lang="zh-CN" sz="1475" b="1" kern="100" dirty="0">
                        <a:latin typeface="黑体" panose="02010609060101010101" pitchFamily="49" charset="-122"/>
                        <a:ea typeface="黑体" panose="02010609060101010101" pitchFamily="49" charset="-122"/>
                        <a:cs typeface="宋体" panose="02010600030101010101" pitchFamily="2" charset="-122"/>
                        <a:sym typeface="+mn-ea"/>
                      </a:endParaRPr>
                    </a:p>
                    <a:p>
                      <a:pPr>
                        <a:lnSpc>
                          <a:spcPts val="1800"/>
                        </a:lnSpc>
                        <a:spcAft>
                          <a:spcPts val="0"/>
                        </a:spcAft>
                      </a:pPr>
                      <a:endPar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35.</a:t>
                      </a:r>
                      <a:r>
                        <a:rPr lang="zh-CN"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赫鲁晓夫回忆录价值</a:t>
                      </a:r>
                      <a:endParaRPr lang="zh-CN" sz="1475" b="1" kern="100" dirty="0">
                        <a:latin typeface="黑体" panose="02010609060101010101" pitchFamily="49" charset="-122"/>
                        <a:ea typeface="黑体" panose="02010609060101010101" pitchFamily="49" charset="-122"/>
                        <a:cs typeface="宋体" panose="02010600030101010101" pitchFamily="2" charset="-122"/>
                        <a:sym typeface="+mn-ea"/>
                      </a:endParaRPr>
                    </a:p>
                    <a:p>
                      <a:pPr>
                        <a:lnSpc>
                          <a:spcPts val="1800"/>
                        </a:lnSpc>
                        <a:spcAft>
                          <a:spcPts val="0"/>
                        </a:spcAft>
                      </a:pPr>
                      <a:endParaRPr lang="zh-CN" sz="1475" b="1" kern="10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475" b="1" kern="100" dirty="0">
                          <a:latin typeface="黑体" panose="02010609060101010101" pitchFamily="49" charset="-122"/>
                          <a:ea typeface="黑体" panose="02010609060101010101" pitchFamily="49" charset="-122"/>
                          <a:cs typeface="宋体" panose="02010600030101010101" pitchFamily="2" charset="-122"/>
                        </a:rPr>
                        <a:t>34.</a:t>
                      </a:r>
                      <a:r>
                        <a:rPr lang="zh-CN" sz="1475" b="1" kern="100" dirty="0">
                          <a:latin typeface="黑体" panose="02010609060101010101" pitchFamily="49" charset="-122"/>
                          <a:ea typeface="黑体" panose="02010609060101010101" pitchFamily="49" charset="-122"/>
                          <a:cs typeface="宋体" panose="02010600030101010101" pitchFamily="2" charset="-122"/>
                        </a:rPr>
                        <a:t>果戈里《钦差大臣》梗概</a:t>
                      </a:r>
                    </a:p>
                    <a:p>
                      <a:pPr>
                        <a:lnSpc>
                          <a:spcPts val="1800"/>
                        </a:lnSpc>
                        <a:spcAft>
                          <a:spcPts val="0"/>
                        </a:spcAft>
                      </a:pPr>
                      <a:r>
                        <a:rPr lang="en-US" altLang="zh-CN" sz="1475" b="1" kern="100" dirty="0">
                          <a:latin typeface="黑体" panose="02010609060101010101" pitchFamily="49" charset="-122"/>
                          <a:ea typeface="黑体" panose="02010609060101010101" pitchFamily="49" charset="-122"/>
                          <a:cs typeface="宋体" panose="02010600030101010101" pitchFamily="2" charset="-122"/>
                        </a:rPr>
                        <a:t>35.</a:t>
                      </a:r>
                      <a:r>
                        <a:rPr lang="zh-CN" sz="1475" b="1" kern="100">
                          <a:latin typeface="黑体" panose="02010609060101010101" pitchFamily="49" charset="-122"/>
                          <a:ea typeface="黑体" panose="02010609060101010101" pitchFamily="49" charset="-122"/>
                          <a:cs typeface="宋体" panose="02010600030101010101" pitchFamily="2" charset="-122"/>
                          <a:sym typeface="+mn-ea"/>
                        </a:rPr>
                        <a:t>欧洲一体化启动后法德农村实现机械化</a:t>
                      </a:r>
                      <a:endParaRPr lang="en-US" altLang="zh-CN" sz="1475" b="1" kern="100" dirty="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1600">
                <a:tc>
                  <a:txBody>
                    <a:bodyPr/>
                    <a:lstStyle/>
                    <a:p>
                      <a:pPr>
                        <a:lnSpc>
                          <a:spcPts val="1800"/>
                        </a:lnSpc>
                        <a:spcAft>
                          <a:spcPts val="0"/>
                        </a:spcAft>
                      </a:pPr>
                      <a:r>
                        <a:rPr lang="zh-CN" sz="1660" b="1" kern="100" spc="20">
                          <a:solidFill>
                            <a:srgbClr val="FF0000"/>
                          </a:solidFill>
                          <a:latin typeface="黑体" panose="02010609060101010101" pitchFamily="49" charset="-122"/>
                          <a:ea typeface="黑体" panose="02010609060101010101" pitchFamily="49" charset="-122"/>
                          <a:cs typeface="宋体" panose="02010600030101010101" pitchFamily="2" charset="-122"/>
                        </a:rPr>
                        <a:t>Ⅲ卷</a:t>
                      </a: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endParaRPr lang="en-US"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endParaRPr lang="en-US"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endParaRPr lang="en-US"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34.19</a:t>
                      </a:r>
                      <a:r>
                        <a:rPr 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世纪以来世界有代表性的美术作品</a:t>
                      </a:r>
                    </a:p>
                    <a:p>
                      <a:pPr>
                        <a:lnSpc>
                          <a:spcPts val="1800"/>
                        </a:lnSpc>
                        <a:spcAft>
                          <a:spcPts val="0"/>
                        </a:spcAft>
                      </a:pPr>
                      <a:r>
                        <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35.</a:t>
                      </a:r>
                      <a:r>
                        <a:rPr lang="en-US"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1958</a:t>
                      </a:r>
                      <a:r>
                        <a:rPr 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年法国政治体制的变化</a:t>
                      </a:r>
                      <a:endPar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34.</a:t>
                      </a:r>
                      <a:r>
                        <a:rPr 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赫鲁晓夫改革——调动农民生产积极性</a:t>
                      </a:r>
                    </a:p>
                    <a:p>
                      <a:pPr>
                        <a:lnSpc>
                          <a:spcPts val="1800"/>
                        </a:lnSpc>
                        <a:spcAft>
                          <a:spcPts val="0"/>
                        </a:spcAft>
                      </a:pPr>
                      <a:r>
                        <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rPr>
                        <a:t>35.</a:t>
                      </a:r>
                      <a:r>
                        <a:rPr lang="en-US"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20</a:t>
                      </a:r>
                      <a:r>
                        <a:rPr lang="zh-CN"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世纪</a:t>
                      </a:r>
                      <a:r>
                        <a:rPr lang="en-US"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70</a:t>
                      </a:r>
                      <a:r>
                        <a:rPr lang="zh-CN" sz="1475" b="1" kern="100" spc="20" dirty="0">
                          <a:solidFill>
                            <a:srgbClr val="333333"/>
                          </a:solidFill>
                          <a:latin typeface="黑体" panose="02010609060101010101" pitchFamily="49" charset="-122"/>
                          <a:ea typeface="黑体" panose="02010609060101010101" pitchFamily="49" charset="-122"/>
                          <a:cs typeface="宋体" panose="02010600030101010101" pitchFamily="2" charset="-122"/>
                          <a:sym typeface="+mn-ea"/>
                        </a:rPr>
                        <a:t>年代美国减少国家干预经济</a:t>
                      </a:r>
                      <a:endParaRPr lang="en-US" altLang="zh-CN" sz="1475" b="1" kern="100" spc="20">
                        <a:solidFill>
                          <a:srgbClr val="333333"/>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800"/>
                        </a:lnSpc>
                        <a:spcAft>
                          <a:spcPts val="0"/>
                        </a:spcAft>
                      </a:pPr>
                      <a:r>
                        <a:rPr lang="en-US" sz="1475" b="1" kern="100" dirty="0">
                          <a:latin typeface="黑体" panose="02010609060101010101" pitchFamily="49" charset="-122"/>
                          <a:ea typeface="黑体" panose="02010609060101010101" pitchFamily="49" charset="-122"/>
                          <a:cs typeface="宋体" panose="02010600030101010101" pitchFamily="2" charset="-122"/>
                        </a:rPr>
                        <a:t>34.1929</a:t>
                      </a:r>
                      <a:r>
                        <a:rPr lang="zh-CN" sz="1475" b="1" kern="100" dirty="0">
                          <a:latin typeface="黑体" panose="02010609060101010101" pitchFamily="49" charset="-122"/>
                          <a:ea typeface="黑体" panose="02010609060101010101" pitchFamily="49" charset="-122"/>
                          <a:cs typeface="宋体" panose="02010600030101010101" pitchFamily="2" charset="-122"/>
                        </a:rPr>
                        <a:t>～</a:t>
                      </a:r>
                      <a:r>
                        <a:rPr lang="en-US" sz="1475" b="1" kern="100" dirty="0">
                          <a:latin typeface="黑体" panose="02010609060101010101" pitchFamily="49" charset="-122"/>
                          <a:ea typeface="黑体" panose="02010609060101010101" pitchFamily="49" charset="-122"/>
                          <a:cs typeface="宋体" panose="02010600030101010101" pitchFamily="2" charset="-122"/>
                        </a:rPr>
                        <a:t>1931</a:t>
                      </a:r>
                      <a:r>
                        <a:rPr lang="zh-CN" sz="1475" b="1" kern="100" dirty="0">
                          <a:latin typeface="黑体" panose="02010609060101010101" pitchFamily="49" charset="-122"/>
                          <a:ea typeface="黑体" panose="02010609060101010101" pitchFamily="49" charset="-122"/>
                          <a:cs typeface="宋体" panose="02010600030101010101" pitchFamily="2" charset="-122"/>
                        </a:rPr>
                        <a:t>年美国部分行业工人周工资变化</a:t>
                      </a:r>
                    </a:p>
                    <a:p>
                      <a:pPr>
                        <a:lnSpc>
                          <a:spcPts val="1800"/>
                        </a:lnSpc>
                        <a:spcAft>
                          <a:spcPts val="0"/>
                        </a:spcAft>
                      </a:pPr>
                      <a:r>
                        <a:rPr lang="en-US" altLang="zh-CN" sz="1475" b="1" kern="100" dirty="0">
                          <a:latin typeface="黑体" panose="02010609060101010101" pitchFamily="49" charset="-122"/>
                          <a:ea typeface="黑体" panose="02010609060101010101" pitchFamily="49" charset="-122"/>
                          <a:cs typeface="宋体" panose="02010600030101010101" pitchFamily="2" charset="-122"/>
                        </a:rPr>
                        <a:t>35.</a:t>
                      </a:r>
                      <a:r>
                        <a:rPr lang="en-US" sz="1475" b="1" kern="100" dirty="0">
                          <a:latin typeface="黑体" panose="02010609060101010101" pitchFamily="49" charset="-122"/>
                          <a:ea typeface="黑体" panose="02010609060101010101" pitchFamily="49" charset="-122"/>
                          <a:cs typeface="宋体" panose="02010600030101010101" pitchFamily="2" charset="-122"/>
                          <a:sym typeface="+mn-ea"/>
                        </a:rPr>
                        <a:t>1959</a:t>
                      </a:r>
                      <a:r>
                        <a:rPr lang="zh-CN" sz="1475" b="1" kern="100" dirty="0">
                          <a:latin typeface="黑体" panose="02010609060101010101" pitchFamily="49" charset="-122"/>
                          <a:ea typeface="黑体" panose="02010609060101010101" pitchFamily="49" charset="-122"/>
                          <a:cs typeface="宋体" panose="02010600030101010101" pitchFamily="2" charset="-122"/>
                          <a:sym typeface="+mn-ea"/>
                        </a:rPr>
                        <a:t>年苏共七年经济计划</a:t>
                      </a:r>
                      <a:endParaRPr lang="en-US" altLang="zh-CN" sz="1475" b="1" kern="100" dirty="0">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1378088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a:xfrm>
            <a:off x="2077184" y="1199858"/>
            <a:ext cx="7646377" cy="4665785"/>
          </a:xfrm>
        </p:spPr>
        <p:txBody>
          <a:bodyPr vert="horz" wrap="square" lIns="84406" tIns="42203" rIns="84406" bIns="42203" numCol="1" rtlCol="0" anchor="t" anchorCtr="0" compatLnSpc="1">
            <a:normAutofit lnSpcReduction="10000"/>
          </a:bodyPr>
          <a:lstStyle/>
          <a:p>
            <a:pPr marL="342900" indent="-342900" eaLnBrk="0" fontAlgn="base" hangingPunct="0">
              <a:lnSpc>
                <a:spcPct val="100000"/>
              </a:lnSpc>
              <a:spcBef>
                <a:spcPct val="20000"/>
              </a:spcBef>
              <a:spcAft>
                <a:spcPct val="0"/>
              </a:spcAft>
              <a:buNone/>
              <a:defRPr/>
            </a:pPr>
            <a:r>
              <a:rPr lang="en-US" altLang="zh-CN" sz="2215" b="1" dirty="0">
                <a:latin typeface="黑体" panose="02010609060101010101" pitchFamily="49" charset="-122"/>
                <a:ea typeface="黑体" panose="02010609060101010101"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从上表可以看出：世界现代史一般出两道选择题，一道是</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1917-1945</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年的历史，另一道是在</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1945</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以后至今，但也有偶然。</a:t>
            </a:r>
          </a:p>
          <a:p>
            <a:pPr marL="342900" indent="-342900" eaLnBrk="0" fontAlgn="base" hangingPunct="0">
              <a:lnSpc>
                <a:spcPct val="100000"/>
              </a:lnSpc>
              <a:spcBef>
                <a:spcPct val="20000"/>
              </a:spcBef>
              <a:spcAft>
                <a:spcPct val="0"/>
              </a:spcAft>
              <a:buNone/>
              <a:defRPr/>
            </a:pP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dirty="0">
                <a:latin typeface="楷体" panose="02010609060101010101" pitchFamily="49" charset="-122"/>
                <a:ea typeface="楷体" panose="02010609060101010101" pitchFamily="49" charset="-122"/>
                <a:cs typeface="楷体" panose="02010609060101010101" pitchFamily="49" charset="-122"/>
              </a:rPr>
              <a:t>   </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1917-1945</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年：</a:t>
            </a:r>
            <a:r>
              <a:rPr lang="zh-CN" altLang="en-US" sz="2400" b="1" dirty="0">
                <a:latin typeface="楷体" panose="02010609060101010101" pitchFamily="49" charset="-122"/>
                <a:ea typeface="楷体" panose="02010609060101010101" pitchFamily="49" charset="-122"/>
                <a:cs typeface="楷体" panose="02010609060101010101" pitchFamily="49" charset="-122"/>
              </a:rPr>
              <a:t>主要是两次世界大战及之间、两大经济体系、经济大危机与新政等，对苏联主要考查经济建设的探索。</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考点分布</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侧重于苏维埃政权的建立、新经济政策、苏联工业化建设的成就与斯大林模式；柯立芝繁荣、</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30</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年代的经济危机、罗斯福新政等。</a:t>
            </a:r>
          </a:p>
          <a:p>
            <a:pPr marL="342900" indent="-342900" eaLnBrk="0" fontAlgn="base" hangingPunct="0">
              <a:lnSpc>
                <a:spcPct val="100000"/>
              </a:lnSpc>
              <a:spcBef>
                <a:spcPct val="20000"/>
              </a:spcBef>
              <a:spcAft>
                <a:spcPct val="0"/>
              </a:spcAft>
              <a:buNone/>
              <a:defRPr/>
            </a:pP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1945</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以后至今：考查重点是经济全球化、集团化、制度化、体系化；福利国家；两极化与多极化下的法国独立自主的外交、法德关系。战后资本主义经济运行机制的调整和经济体系、冷战格局和多极化趋势和第三世界的崛起，是命题专家特别关注的内容。</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a:p>
            <a:pPr marL="342900" indent="-342900" eaLnBrk="0" fontAlgn="base" hangingPunct="0">
              <a:lnSpc>
                <a:spcPct val="100000"/>
              </a:lnSpc>
              <a:spcBef>
                <a:spcPct val="20000"/>
              </a:spcBef>
              <a:spcAft>
                <a:spcPct val="0"/>
              </a:spcAft>
              <a:buNone/>
              <a:defRPr/>
            </a:pPr>
            <a:endParaRPr lang="zh-CN" altLang="en-US" sz="2215" b="1" dirty="0">
              <a:latin typeface="黑体" panose="02010609060101010101" pitchFamily="49" charset="-122"/>
              <a:ea typeface="黑体" panose="02010609060101010101" pitchFamily="49" charset="-122"/>
            </a:endParaRPr>
          </a:p>
          <a:p>
            <a:pPr marL="342900" indent="-342900" eaLnBrk="0" fontAlgn="base" hangingPunct="0">
              <a:lnSpc>
                <a:spcPct val="100000"/>
              </a:lnSpc>
              <a:spcBef>
                <a:spcPct val="20000"/>
              </a:spcBef>
              <a:spcAft>
                <a:spcPct val="0"/>
              </a:spcAft>
              <a:defRPr/>
            </a:pPr>
            <a:endParaRPr lang="zh-CN" altLang="en-US" sz="2215" b="1" dirty="0">
              <a:latin typeface="黑体" panose="02010609060101010101" pitchFamily="49" charset="-122"/>
              <a:ea typeface="黑体" panose="02010609060101010101" pitchFamily="49" charset="-122"/>
            </a:endParaRP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5748886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内容占位符 2"/>
          <p:cNvSpPr>
            <a:spLocks noGrp="1"/>
          </p:cNvSpPr>
          <p:nvPr>
            <p:ph idx="1"/>
          </p:nvPr>
        </p:nvSpPr>
        <p:spPr>
          <a:xfrm>
            <a:off x="2132966" y="883921"/>
            <a:ext cx="8211185" cy="5503545"/>
          </a:xfrm>
        </p:spPr>
        <p:txBody>
          <a:bodyPr vert="horz" wrap="square" lIns="84406" tIns="42203" rIns="84406" bIns="42203" rtlCol="0" anchor="t">
            <a:normAutofit fontScale="97500"/>
          </a:bodyPr>
          <a:lstStyle/>
          <a:p>
            <a:pPr marL="0" indent="0">
              <a:lnSpc>
                <a:spcPts val="2800"/>
              </a:lnSpc>
              <a:spcBef>
                <a:spcPts val="0"/>
              </a:spcBef>
              <a:buNone/>
            </a:pPr>
            <a:r>
              <a:rPr lang="en-US" altLang="zh-CN" sz="2585" b="1" dirty="0">
                <a:solidFill>
                  <a:srgbClr val="FF0000"/>
                </a:solidFill>
              </a:rPr>
              <a:t>2019</a:t>
            </a:r>
            <a:r>
              <a:rPr lang="zh-CN" altLang="en-US" sz="2585" b="1" dirty="0">
                <a:solidFill>
                  <a:srgbClr val="FF0000"/>
                </a:solidFill>
              </a:rPr>
              <a:t>年世界现代史复习考要关注以下内容</a:t>
            </a:r>
            <a:r>
              <a:rPr lang="zh-CN" altLang="en-US" sz="2215" b="1" dirty="0">
                <a:solidFill>
                  <a:srgbClr val="FF0000"/>
                </a:solidFill>
              </a:rPr>
              <a:t>：</a:t>
            </a:r>
            <a:endParaRPr lang="en-US" altLang="zh-CN" sz="2215" b="1" dirty="0"/>
          </a:p>
          <a:p>
            <a:pPr marL="0" indent="0">
              <a:lnSpc>
                <a:spcPts val="2800"/>
              </a:lnSpc>
              <a:spcBef>
                <a:spcPts val="0"/>
              </a:spcBef>
              <a:buNone/>
            </a:pPr>
            <a:r>
              <a:rPr lang="en-US" altLang="zh-CN" sz="2215" dirty="0">
                <a:latin typeface="黑体" panose="02010609060101010101" pitchFamily="49" charset="-122"/>
                <a:ea typeface="黑体" panose="02010609060101010101" pitchFamily="49" charset="-122"/>
                <a:sym typeface="+mn-ea"/>
              </a:rPr>
              <a:t>    </a:t>
            </a:r>
          </a:p>
          <a:p>
            <a:pPr marL="0" indent="0">
              <a:lnSpc>
                <a:spcPts val="2800"/>
              </a:lnSpc>
              <a:spcBef>
                <a:spcPts val="0"/>
              </a:spcBef>
              <a:buNone/>
            </a:pP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柯立芝繁荣、经济危机前后的贸易纠纷及其结果、罗斯福新政（资本管控、关税和市场开拓、货币发行）的因果逻辑关系。</a:t>
            </a:r>
            <a:endParaRPr lang="en-US" altLang="zh-CN" sz="2400" b="1" dirty="0">
              <a:latin typeface="楷体" panose="02010609060101010101" pitchFamily="49" charset="-122"/>
              <a:ea typeface="楷体" panose="02010609060101010101" pitchFamily="49" charset="-122"/>
              <a:cs typeface="楷体" panose="02010609060101010101" pitchFamily="49" charset="-122"/>
              <a:sym typeface="+mn-ea"/>
            </a:endParaRPr>
          </a:p>
          <a:p>
            <a:pPr marL="0" indent="0">
              <a:lnSpc>
                <a:spcPts val="2800"/>
              </a:lnSpc>
              <a:spcBef>
                <a:spcPts val="0"/>
              </a:spcBef>
              <a:buNone/>
            </a:pPr>
            <a:r>
              <a:rPr lang="en-US" altLang="zh-CN" sz="2400" b="1" dirty="0">
                <a:latin typeface="楷体" panose="02010609060101010101" pitchFamily="49" charset="-122"/>
                <a:ea typeface="楷体" panose="02010609060101010101" pitchFamily="49" charset="-122"/>
                <a:cs typeface="楷体" panose="02010609060101010101" pitchFamily="49" charset="-122"/>
              </a:rPr>
              <a:t>2.</a:t>
            </a:r>
            <a:r>
              <a:rPr lang="zh-CN" altLang="en-US" sz="2400" b="1" dirty="0">
                <a:latin typeface="楷体" panose="02010609060101010101" pitchFamily="49" charset="-122"/>
                <a:ea typeface="楷体" panose="02010609060101010101" pitchFamily="49" charset="-122"/>
                <a:cs typeface="楷体" panose="02010609060101010101" pitchFamily="49" charset="-122"/>
              </a:rPr>
              <a:t>列宁主义和十月革命胜利的必然性和影响；</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战后的苏联经济建设、斯大林模式以及苏联改革。</a:t>
            </a:r>
            <a:endParaRPr lang="en-US" altLang="zh-CN" sz="2400" b="1" dirty="0">
              <a:latin typeface="楷体" panose="02010609060101010101" pitchFamily="49" charset="-122"/>
              <a:ea typeface="楷体" panose="02010609060101010101" pitchFamily="49" charset="-122"/>
              <a:cs typeface="楷体" panose="02010609060101010101" pitchFamily="49" charset="-122"/>
            </a:endParaRPr>
          </a:p>
          <a:p>
            <a:pPr marL="0" indent="0">
              <a:lnSpc>
                <a:spcPts val="2800"/>
              </a:lnSpc>
              <a:spcBef>
                <a:spcPts val="0"/>
              </a:spcBef>
              <a:buNone/>
            </a:pPr>
            <a:r>
              <a:rPr lang="en-US" altLang="zh-CN" sz="2400" b="1" dirty="0">
                <a:latin typeface="楷体" panose="02010609060101010101" pitchFamily="49" charset="-122"/>
                <a:ea typeface="楷体" panose="02010609060101010101" pitchFamily="49" charset="-122"/>
                <a:cs typeface="楷体" panose="02010609060101010101" pitchFamily="49" charset="-122"/>
              </a:rPr>
              <a:t>3</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全球化和集团化遇到的挑战和机遇。（关税贸易总协定与世界贸易组织；欧盟的前世今生；东盟的发展及其演变）</a:t>
            </a:r>
          </a:p>
          <a:p>
            <a:pPr marL="0" indent="0">
              <a:lnSpc>
                <a:spcPts val="2800"/>
              </a:lnSpc>
              <a:spcBef>
                <a:spcPts val="0"/>
              </a:spcBef>
              <a:buNone/>
            </a:pP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4.</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关注两极化与多极化的认知（冷战与中美苏的大国博弈；美国与西欧、日本关系和英国脱欧；第三世界与国际新秩序；国际组织的发展变化）。</a:t>
            </a:r>
            <a:endParaRPr lang="en-US" altLang="zh-CN" sz="2400" b="1" dirty="0">
              <a:latin typeface="楷体" panose="02010609060101010101" pitchFamily="49" charset="-122"/>
              <a:ea typeface="楷体" panose="02010609060101010101" pitchFamily="49" charset="-122"/>
              <a:cs typeface="楷体" panose="02010609060101010101" pitchFamily="49" charset="-122"/>
            </a:endParaRPr>
          </a:p>
          <a:p>
            <a:pPr marL="0" indent="0">
              <a:lnSpc>
                <a:spcPts val="2800"/>
              </a:lnSpc>
              <a:spcBef>
                <a:spcPts val="0"/>
              </a:spcBef>
              <a:buNone/>
            </a:pP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5.</a:t>
            </a:r>
            <a:r>
              <a:rPr lang="zh-CN" altLang="zh-CN" sz="2400" b="1" dirty="0">
                <a:latin typeface="楷体" panose="02010609060101010101" pitchFamily="49" charset="-122"/>
                <a:ea typeface="楷体" panose="02010609060101010101" pitchFamily="49" charset="-122"/>
                <a:cs typeface="楷体" panose="02010609060101010101" pitchFamily="49" charset="-122"/>
                <a:sym typeface="+mn-ea"/>
              </a:rPr>
              <a:t>经济思想（政策）问题：</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战后英国等西欧、日本和美国出现的新的经济政策（政策的前瞻性、灵活性、有效性）</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a:p>
            <a:pPr marL="0" indent="0">
              <a:lnSpc>
                <a:spcPts val="2800"/>
              </a:lnSpc>
              <a:spcBef>
                <a:spcPts val="0"/>
              </a:spcBef>
              <a:buNone/>
            </a:pPr>
            <a:r>
              <a:rPr lang="en-US" altLang="zh-CN" sz="2400" b="1" dirty="0">
                <a:latin typeface="楷体" panose="02010609060101010101" pitchFamily="49" charset="-122"/>
                <a:ea typeface="楷体" panose="02010609060101010101" pitchFamily="49" charset="-122"/>
                <a:cs typeface="楷体" panose="02010609060101010101" pitchFamily="49" charset="-122"/>
              </a:rPr>
              <a:t> 6.</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第三</a:t>
            </a:r>
            <a:r>
              <a:rPr lang="zh-CN" altLang="zh-CN" sz="2400" b="1" dirty="0">
                <a:latin typeface="楷体" panose="02010609060101010101" pitchFamily="49" charset="-122"/>
                <a:ea typeface="楷体" panose="02010609060101010101" pitchFamily="49" charset="-122"/>
                <a:cs typeface="楷体" panose="02010609060101010101" pitchFamily="49" charset="-122"/>
                <a:sym typeface="+mn-ea"/>
              </a:rPr>
              <a:t>次工业革命对工业化、城市化、</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全球化、世界分工以及</a:t>
            </a:r>
            <a:r>
              <a:rPr lang="zh-CN" altLang="zh-CN" sz="2400" b="1" dirty="0">
                <a:latin typeface="楷体" panose="02010609060101010101" pitchFamily="49" charset="-122"/>
                <a:ea typeface="楷体" panose="02010609060101010101" pitchFamily="49" charset="-122"/>
                <a:cs typeface="楷体" panose="02010609060101010101" pitchFamily="49" charset="-122"/>
                <a:sym typeface="+mn-ea"/>
              </a:rPr>
              <a:t>世界市场的影响。</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12154032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1857376" y="1619886"/>
          <a:ext cx="8486775" cy="4892675"/>
        </p:xfrm>
        <a:graphic>
          <a:graphicData uri="http://schemas.openxmlformats.org/drawingml/2006/table">
            <a:tbl>
              <a:tblPr/>
              <a:tblGrid>
                <a:gridCol w="706755">
                  <a:extLst>
                    <a:ext uri="{9D8B030D-6E8A-4147-A177-3AD203B41FA5}">
                      <a16:colId xmlns:a16="http://schemas.microsoft.com/office/drawing/2014/main" val="20000"/>
                    </a:ext>
                  </a:extLst>
                </a:gridCol>
                <a:gridCol w="3042920">
                  <a:extLst>
                    <a:ext uri="{9D8B030D-6E8A-4147-A177-3AD203B41FA5}">
                      <a16:colId xmlns:a16="http://schemas.microsoft.com/office/drawing/2014/main" val="20001"/>
                    </a:ext>
                  </a:extLst>
                </a:gridCol>
                <a:gridCol w="940435">
                  <a:extLst>
                    <a:ext uri="{9D8B030D-6E8A-4147-A177-3AD203B41FA5}">
                      <a16:colId xmlns:a16="http://schemas.microsoft.com/office/drawing/2014/main" val="20002"/>
                    </a:ext>
                  </a:extLst>
                </a:gridCol>
                <a:gridCol w="1838325">
                  <a:extLst>
                    <a:ext uri="{9D8B030D-6E8A-4147-A177-3AD203B41FA5}">
                      <a16:colId xmlns:a16="http://schemas.microsoft.com/office/drawing/2014/main" val="20003"/>
                    </a:ext>
                  </a:extLst>
                </a:gridCol>
                <a:gridCol w="1958340">
                  <a:extLst>
                    <a:ext uri="{9D8B030D-6E8A-4147-A177-3AD203B41FA5}">
                      <a16:colId xmlns:a16="http://schemas.microsoft.com/office/drawing/2014/main" val="20004"/>
                    </a:ext>
                  </a:extLst>
                </a:gridCol>
              </a:tblGrid>
              <a:tr h="64325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45" b="1" i="0" u="none" strike="noStrike" cap="none" normalizeH="0" baseline="0" dirty="0" smtClean="0">
                          <a:ln>
                            <a:noFill/>
                          </a:ln>
                          <a:solidFill>
                            <a:srgbClr val="1B24D3"/>
                          </a:solidFill>
                          <a:effectLst/>
                          <a:latin typeface="黑体" panose="02010609060101010101" pitchFamily="49" charset="-122"/>
                          <a:ea typeface="黑体" panose="02010609060101010101" pitchFamily="49" charset="-122"/>
                        </a:rPr>
                        <a:t>试题来</a:t>
                      </a:r>
                      <a:r>
                        <a:rPr kumimoji="0" lang="zh-CN" sz="1845" b="1" i="0" u="none" strike="noStrike" cap="none" normalizeH="0" baseline="0" dirty="0" smtClean="0">
                          <a:ln>
                            <a:noFill/>
                          </a:ln>
                          <a:solidFill>
                            <a:srgbClr val="1B24D3"/>
                          </a:solidFill>
                          <a:effectLst/>
                          <a:latin typeface="黑体" panose="02010609060101010101" pitchFamily="49" charset="-122"/>
                          <a:ea typeface="黑体" panose="02010609060101010101" pitchFamily="49" charset="-122"/>
                          <a:cs typeface="Times New Roman" panose="02020603050405020304" charset="0"/>
                        </a:rPr>
                        <a:t>源</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45" b="1" i="0" u="none" strike="noStrike" cap="none" normalizeH="0" baseline="0" smtClean="0">
                          <a:ln>
                            <a:noFill/>
                          </a:ln>
                          <a:solidFill>
                            <a:srgbClr val="1B24D3"/>
                          </a:solidFill>
                          <a:effectLst/>
                          <a:latin typeface="黑体" panose="02010609060101010101" pitchFamily="49" charset="-122"/>
                          <a:ea typeface="黑体" panose="02010609060101010101" pitchFamily="49" charset="-122"/>
                          <a:cs typeface="Times New Roman" panose="02020603050405020304" charset="0"/>
                        </a:rPr>
                        <a:t>材料字数及出</a:t>
                      </a:r>
                      <a:r>
                        <a:rPr kumimoji="0" lang="zh-CN" sz="1845" b="1" i="0" u="none" strike="noStrike" cap="none" normalizeH="0" baseline="0" smtClean="0">
                          <a:ln>
                            <a:noFill/>
                          </a:ln>
                          <a:solidFill>
                            <a:srgbClr val="1B24D3"/>
                          </a:solidFill>
                          <a:effectLst/>
                          <a:latin typeface="黑体" panose="02010609060101010101" pitchFamily="49" charset="-122"/>
                          <a:ea typeface="黑体" panose="02010609060101010101" pitchFamily="49" charset="-122"/>
                        </a:rPr>
                        <a:t>处</a:t>
                      </a:r>
                      <a:endParaRPr kumimoji="0" lang="zh-CN" sz="1845" b="1" i="0" u="none" strike="noStrike" cap="none" normalizeH="0" baseline="0" smtClean="0">
                        <a:ln>
                          <a:noFill/>
                        </a:ln>
                        <a:solidFill>
                          <a:srgbClr val="1B24D3"/>
                        </a:solidFill>
                        <a:effectLst/>
                        <a:latin typeface="黑体" panose="02010609060101010101" pitchFamily="49" charset="-122"/>
                        <a:ea typeface="黑体" panose="02010609060101010101" pitchFamily="49"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45" b="1" i="0" u="none" strike="noStrike" cap="none" normalizeH="0" baseline="0" smtClean="0">
                          <a:ln>
                            <a:noFill/>
                          </a:ln>
                          <a:solidFill>
                            <a:srgbClr val="1B24D3"/>
                          </a:solidFill>
                          <a:effectLst/>
                          <a:latin typeface="黑体" panose="02010609060101010101" pitchFamily="49" charset="-122"/>
                          <a:ea typeface="黑体" panose="02010609060101010101" pitchFamily="49" charset="-122"/>
                        </a:rPr>
                        <a:t>设问</a:t>
                      </a:r>
                      <a:endParaRPr kumimoji="0" lang="zh-CN" sz="1845" b="1" i="0" u="none" strike="noStrike" cap="none" normalizeH="0" baseline="0" smtClean="0">
                        <a:ln>
                          <a:noFill/>
                        </a:ln>
                        <a:solidFill>
                          <a:srgbClr val="1B24D3"/>
                        </a:solidFill>
                        <a:effectLst/>
                        <a:latin typeface="黑体" panose="02010609060101010101" pitchFamily="49" charset="-122"/>
                        <a:ea typeface="黑体" panose="02010609060101010101" pitchFamily="49"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45" b="1" i="0" u="none" strike="noStrike" cap="none" normalizeH="0" baseline="0" smtClean="0">
                          <a:ln>
                            <a:noFill/>
                          </a:ln>
                          <a:solidFill>
                            <a:srgbClr val="1B24D3"/>
                          </a:solidFill>
                          <a:effectLst/>
                          <a:latin typeface="黑体" panose="02010609060101010101" pitchFamily="49" charset="-122"/>
                          <a:ea typeface="黑体" panose="02010609060101010101" pitchFamily="49" charset="-122"/>
                          <a:cs typeface="Times New Roman" panose="02020603050405020304" charset="0"/>
                        </a:rPr>
                        <a:t>考</a:t>
                      </a:r>
                      <a:r>
                        <a:rPr kumimoji="0" lang="zh-CN" sz="1845" b="1" i="0" u="none" strike="noStrike" cap="none" normalizeH="0" baseline="0" smtClean="0">
                          <a:ln>
                            <a:noFill/>
                          </a:ln>
                          <a:solidFill>
                            <a:srgbClr val="1B24D3"/>
                          </a:solidFill>
                          <a:effectLst/>
                          <a:latin typeface="黑体" panose="02010609060101010101" pitchFamily="49" charset="-122"/>
                          <a:ea typeface="黑体" panose="02010609060101010101" pitchFamily="49" charset="-122"/>
                        </a:rPr>
                        <a:t>查视角</a:t>
                      </a:r>
                      <a:endParaRPr kumimoji="0" lang="zh-CN" sz="1845" b="1" i="0" u="none" strike="noStrike" cap="none" normalizeH="0" baseline="0" smtClean="0">
                        <a:ln>
                          <a:noFill/>
                        </a:ln>
                        <a:solidFill>
                          <a:srgbClr val="1B24D3"/>
                        </a:solidFill>
                        <a:effectLst/>
                        <a:latin typeface="黑体" panose="02010609060101010101" pitchFamily="49" charset="-122"/>
                        <a:ea typeface="黑体" panose="02010609060101010101" pitchFamily="49"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45" b="1" i="0" u="none" strike="noStrike" cap="none" normalizeH="0" baseline="0" smtClean="0">
                          <a:ln>
                            <a:noFill/>
                          </a:ln>
                          <a:solidFill>
                            <a:srgbClr val="1B24D3"/>
                          </a:solidFill>
                          <a:effectLst/>
                          <a:latin typeface="黑体" panose="02010609060101010101" pitchFamily="49" charset="-122"/>
                          <a:ea typeface="黑体" panose="02010609060101010101" pitchFamily="49" charset="-122"/>
                          <a:cs typeface="Times New Roman" panose="02020603050405020304" charset="0"/>
                        </a:rPr>
                        <a:t>价</a:t>
                      </a:r>
                      <a:r>
                        <a:rPr kumimoji="0" lang="zh-CN" sz="1845" b="1" i="0" u="none" strike="noStrike" cap="none" normalizeH="0" baseline="0" smtClean="0">
                          <a:ln>
                            <a:noFill/>
                          </a:ln>
                          <a:solidFill>
                            <a:srgbClr val="1B24D3"/>
                          </a:solidFill>
                          <a:effectLst/>
                          <a:latin typeface="黑体" panose="02010609060101010101" pitchFamily="49" charset="-122"/>
                          <a:ea typeface="黑体" panose="02010609060101010101" pitchFamily="49" charset="-122"/>
                        </a:rPr>
                        <a:t>值立意</a:t>
                      </a:r>
                      <a:endParaRPr kumimoji="0" lang="zh-CN" sz="1845" b="1" i="0" u="none" strike="noStrike" cap="none" normalizeH="0" baseline="0" smtClean="0">
                        <a:ln>
                          <a:noFill/>
                        </a:ln>
                        <a:solidFill>
                          <a:srgbClr val="1B24D3"/>
                        </a:solidFill>
                        <a:effectLst/>
                        <a:latin typeface="黑体" panose="02010609060101010101" pitchFamily="49" charset="-122"/>
                        <a:ea typeface="黑体" panose="02010609060101010101" pitchFamily="49"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30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2012</a:t>
                      </a:r>
                      <a:r>
                        <a:rPr kumimoji="0" lang="zh-CN" sz="1475" b="1" i="0" u="none" strike="noStrike" cap="none" normalizeH="0" baseline="0" dirty="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年</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627</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据</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郑</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祖武</a:t>
                      </a:r>
                      <a:r>
                        <a:rPr kumimoji="0" lang="zh-CN" alt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城市道路交通</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背景</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内容</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  </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古今</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rPr>
                        <a:t>贯</a:t>
                      </a:r>
                      <a:r>
                        <a:rPr kumimoji="0" lang="zh-CN" sz="1475" b="1" i="0" u="none" strike="noStrike" cap="none" normalizeH="0" baseline="0" smtClean="0">
                          <a:ln>
                            <a:noFill/>
                          </a:ln>
                          <a:solidFill>
                            <a:srgbClr val="FF0000"/>
                          </a:solidFill>
                          <a:effectLst/>
                          <a:latin typeface="Calibri" panose="020F0502020204030204" charset="0"/>
                          <a:ea typeface="MS Gothic" panose="020B0609070205080204" pitchFamily="49" charset="-128"/>
                        </a:rPr>
                        <a:t>通</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综</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合</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考</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    查</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工</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业</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革命。</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反思技</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术进步对</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社</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会生</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产</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、社</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会的影响。</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789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2013-</a:t>
                      </a:r>
                      <a:r>
                        <a:rPr kumimoji="0" lang="en-US" alt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I</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卷</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708</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自白寿彝</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总</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主</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中国通史</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许涤</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新、</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吴承明主</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资</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本主</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义发</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展史</a:t>
                      </a:r>
                      <a:r>
                        <a:rPr kumimoji="0" lang="zh-CN" alt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endPar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特点</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比</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较类</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启示</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  </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古今</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rPr>
                        <a:t>贯</a:t>
                      </a:r>
                      <a:r>
                        <a:rPr kumimoji="0" lang="zh-CN" sz="1475" b="1" i="0" u="none" strike="noStrike" cap="none" normalizeH="0" baseline="0" smtClean="0">
                          <a:ln>
                            <a:noFill/>
                          </a:ln>
                          <a:solidFill>
                            <a:srgbClr val="FF0000"/>
                          </a:solidFill>
                          <a:effectLst/>
                          <a:latin typeface="Calibri" panose="020F0502020204030204" charset="0"/>
                          <a:ea typeface="MS Gothic" panose="020B0609070205080204" pitchFamily="49" charset="-128"/>
                        </a:rPr>
                        <a:t>通</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我国古</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代海洋利用。</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反思中国的海</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权</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意</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识</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弘</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扬</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海洋</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开发观</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1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2013-</a:t>
                      </a:r>
                      <a:r>
                        <a:rPr kumimoji="0" lang="zh-CN" altLang="zh-CN" sz="1475" b="1" i="0" u="none" strike="noStrike" cap="none" normalizeH="0" baseline="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Ⅱ</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卷</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675</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编</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自阿</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尔</a:t>
                      </a:r>
                      <a:r>
                        <a:rPr kumimoji="0" lang="zh-CN" sz="1475"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布雷希特</a:t>
                      </a:r>
                      <a:r>
                        <a:rPr kumimoji="0" lang="zh-CN" alt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弗</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尔</a:t>
                      </a:r>
                      <a:r>
                        <a:rPr kumimoji="0" lang="zh-CN" sz="1475"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辛</a:t>
                      </a:r>
                      <a:r>
                        <a:rPr kumimoji="0" lang="zh-CN" alt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爱</a:t>
                      </a:r>
                      <a:r>
                        <a:rPr kumimoji="0" lang="zh-CN" sz="1475"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因</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斯坦</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传</a:t>
                      </a:r>
                      <a:r>
                        <a:rPr kumimoji="0" lang="zh-CN" altLang="zh-CN" sz="1475"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等、李喜所、元青</a:t>
                      </a:r>
                      <a:r>
                        <a:rPr kumimoji="0" lang="zh-CN" alt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梁启超</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传</a:t>
                      </a:r>
                      <a:r>
                        <a:rPr kumimoji="0" lang="zh-CN" altLang="zh-CN" sz="1475"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原因</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启示</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  评</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析</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dirty="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  </a:t>
                      </a:r>
                      <a:r>
                        <a:rPr kumimoji="0" lang="zh-CN" sz="1475" b="1" i="0" u="none" strike="noStrike" cap="none" normalizeH="0" baseline="0" dirty="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中外</a:t>
                      </a:r>
                      <a:r>
                        <a:rPr kumimoji="0" lang="zh-CN" sz="1475"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关联</a:t>
                      </a:r>
                      <a:r>
                        <a:rPr kumimoji="0" lang="zh-CN" sz="1475"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：考</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查</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新</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文化运</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动时</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中国知</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  识</a:t>
                      </a:r>
                      <a:r>
                        <a:rPr kumimoji="0" lang="zh-CN" sz="1475"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界</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对</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西方科学的</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  态</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反思今天</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应该</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如何</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正确</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对</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待</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中西方文明。</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61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2014-</a:t>
                      </a:r>
                      <a:r>
                        <a:rPr kumimoji="0" lang="zh-CN" altLang="zh-CN" sz="1475" b="1" i="0" u="none" strike="noStrike" cap="none" normalizeH="0" baseline="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Ⅰ</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卷</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542</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摘编自潘吉星</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宋</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应</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星</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评</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传</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、詹</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姆斯</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格雷克</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牛顿传</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背景</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比</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较类</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原因</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   </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中外</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rPr>
                        <a:t>关联</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：分析</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宋</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  应</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星、牛</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顿</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二</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人的</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科技成果。</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反思</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东</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西方科</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技特</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点及原因。</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强调</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科技</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创</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新</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意</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识</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的重要性。</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1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2014-</a:t>
                      </a:r>
                      <a:r>
                        <a:rPr kumimoji="0" lang="zh-CN" altLang="zh-CN" sz="1475" b="1" i="0" u="none" strike="noStrike" cap="none" normalizeH="0" baseline="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Ⅱ</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卷</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542</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自葛</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剑</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雄主</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alt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中国移民史</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等、白寿彝</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总</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主</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中国通史</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特点</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作用</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类</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  </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古今</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rPr>
                        <a:t>贯</a:t>
                      </a:r>
                      <a:r>
                        <a:rPr kumimoji="0" lang="zh-CN" sz="1475" b="1" i="0" u="none" strike="noStrike" cap="none" normalizeH="0" baseline="0" smtClean="0">
                          <a:ln>
                            <a:noFill/>
                          </a:ln>
                          <a:solidFill>
                            <a:srgbClr val="FF0000"/>
                          </a:solidFill>
                          <a:effectLst/>
                          <a:latin typeface="Calibri" panose="020F0502020204030204" charset="0"/>
                          <a:ea typeface="MS Gothic" panose="020B0609070205080204" pitchFamily="49" charset="-128"/>
                        </a:rPr>
                        <a:t>通</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：分析</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着</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朝</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东</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北地区</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移民</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政策。</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宣</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扬</a:t>
                      </a:r>
                      <a:r>
                        <a:rPr kumimoji="0" lang="zh-CN" sz="1475"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民族</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开</a:t>
                      </a:r>
                      <a:r>
                        <a:rPr kumimoji="0" lang="zh-CN" sz="1475"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拓</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精神。</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4" name="标题 3"/>
          <p:cNvSpPr>
            <a:spLocks noGrp="1"/>
          </p:cNvSpPr>
          <p:nvPr>
            <p:ph type="title"/>
          </p:nvPr>
        </p:nvSpPr>
        <p:spPr>
          <a:xfrm>
            <a:off x="2522513" y="929397"/>
            <a:ext cx="6605954" cy="567397"/>
          </a:xfrm>
        </p:spPr>
        <p:txBody>
          <a:bodyPr>
            <a:normAutofit fontScale="90000"/>
            <a:scene3d>
              <a:camera prst="orthographicFront"/>
              <a:lightRig rig="threePt" dir="t"/>
            </a:scene3d>
          </a:bodyPr>
          <a:lstStyle/>
          <a:p>
            <a:r>
              <a:rPr lang="zh-CN" altLang="en-US" sz="2955" b="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a:t>
            </a:r>
            <a:r>
              <a:rPr lang="en-US" altLang="zh-CN" sz="2955" b="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12</a:t>
            </a:r>
            <a:r>
              <a:rPr lang="zh-CN" altLang="en-US" sz="2955" b="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）高考第</a:t>
            </a:r>
            <a:r>
              <a:rPr lang="en-US" altLang="zh-CN" sz="2955" b="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41</a:t>
            </a:r>
            <a:r>
              <a:rPr lang="zh-CN" altLang="en-US" sz="2955" b="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题（大综合题）命题规律</a:t>
            </a:r>
          </a:p>
        </p:txBody>
      </p:sp>
    </p:spTree>
    <p:extLst>
      <p:ext uri="{BB962C8B-B14F-4D97-AF65-F5344CB8AC3E}">
        <p14:creationId xmlns:p14="http://schemas.microsoft.com/office/powerpoint/2010/main" val="9122851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899286" y="966470"/>
          <a:ext cx="8148955" cy="5394960"/>
        </p:xfrm>
        <a:graphic>
          <a:graphicData uri="http://schemas.openxmlformats.org/drawingml/2006/table">
            <a:tbl>
              <a:tblPr/>
              <a:tblGrid>
                <a:gridCol w="746125">
                  <a:extLst>
                    <a:ext uri="{9D8B030D-6E8A-4147-A177-3AD203B41FA5}">
                      <a16:colId xmlns:a16="http://schemas.microsoft.com/office/drawing/2014/main" val="20000"/>
                    </a:ext>
                  </a:extLst>
                </a:gridCol>
                <a:gridCol w="3015615">
                  <a:extLst>
                    <a:ext uri="{9D8B030D-6E8A-4147-A177-3AD203B41FA5}">
                      <a16:colId xmlns:a16="http://schemas.microsoft.com/office/drawing/2014/main" val="20001"/>
                    </a:ext>
                  </a:extLst>
                </a:gridCol>
                <a:gridCol w="974725">
                  <a:extLst>
                    <a:ext uri="{9D8B030D-6E8A-4147-A177-3AD203B41FA5}">
                      <a16:colId xmlns:a16="http://schemas.microsoft.com/office/drawing/2014/main" val="20002"/>
                    </a:ext>
                  </a:extLst>
                </a:gridCol>
                <a:gridCol w="1530985">
                  <a:extLst>
                    <a:ext uri="{9D8B030D-6E8A-4147-A177-3AD203B41FA5}">
                      <a16:colId xmlns:a16="http://schemas.microsoft.com/office/drawing/2014/main" val="20003"/>
                    </a:ext>
                  </a:extLst>
                </a:gridCol>
                <a:gridCol w="1881505">
                  <a:extLst>
                    <a:ext uri="{9D8B030D-6E8A-4147-A177-3AD203B41FA5}">
                      <a16:colId xmlns:a16="http://schemas.microsoft.com/office/drawing/2014/main" val="20004"/>
                    </a:ext>
                  </a:extLst>
                </a:gridCol>
              </a:tblGrid>
              <a:tr h="56388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45" b="1" i="0" u="none" strike="noStrike" cap="none" normalizeH="0" baseline="0" dirty="0" smtClean="0">
                          <a:ln>
                            <a:noFill/>
                          </a:ln>
                          <a:solidFill>
                            <a:srgbClr val="1B24D3"/>
                          </a:solidFill>
                          <a:effectLst/>
                          <a:latin typeface="Calibri" panose="020F0502020204030204" charset="0"/>
                          <a:ea typeface="宋体" panose="02010600030101010101" pitchFamily="2" charset="-122"/>
                        </a:rPr>
                        <a:t>试题</a:t>
                      </a:r>
                      <a:r>
                        <a:rPr kumimoji="0" lang="zh-CN" sz="1845" b="1" i="0" u="none" strike="noStrike" cap="none" normalizeH="0" baseline="0" dirty="0" smtClean="0">
                          <a:ln>
                            <a:noFill/>
                          </a:ln>
                          <a:solidFill>
                            <a:srgbClr val="1B24D3"/>
                          </a:solidFill>
                          <a:effectLst/>
                          <a:latin typeface="Calibri" panose="020F0502020204030204" charset="0"/>
                          <a:ea typeface="MS Gothic" panose="020B0609070205080204" pitchFamily="49" charset="-128"/>
                        </a:rPr>
                        <a:t>来</a:t>
                      </a:r>
                      <a:r>
                        <a:rPr kumimoji="0" lang="zh-CN" sz="1845" b="1" i="0" u="none" strike="noStrike" cap="none" normalizeH="0" baseline="0" dirty="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源</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材料字数及出</a:t>
                      </a:r>
                      <a:r>
                        <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rPr>
                        <a:t>处</a:t>
                      </a:r>
                      <a:endPar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rPr>
                        <a:t>设问</a:t>
                      </a:r>
                      <a:endPar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考</a:t>
                      </a:r>
                      <a:r>
                        <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rPr>
                        <a:t>查视</a:t>
                      </a:r>
                      <a:r>
                        <a:rPr kumimoji="0" lang="zh-CN" sz="1845" b="1" i="0" u="none" strike="noStrike" cap="none" normalizeH="0" baseline="0" smtClean="0">
                          <a:ln>
                            <a:noFill/>
                          </a:ln>
                          <a:solidFill>
                            <a:srgbClr val="1B24D3"/>
                          </a:solidFill>
                          <a:effectLst/>
                          <a:latin typeface="Calibri" panose="020F0502020204030204" charset="0"/>
                          <a:ea typeface="MS Gothic" panose="020B0609070205080204" pitchFamily="49" charset="-128"/>
                        </a:rPr>
                        <a:t>角</a:t>
                      </a:r>
                      <a:endParaRPr kumimoji="0" lang="zh-CN" sz="1845" b="1" i="0" u="none" strike="noStrike" cap="none" normalizeH="0" baseline="0" smtClean="0">
                        <a:ln>
                          <a:noFill/>
                        </a:ln>
                        <a:solidFill>
                          <a:srgbClr val="1B24D3"/>
                        </a:solidFill>
                        <a:effectLst/>
                        <a:latin typeface="Calibri" panose="020F0502020204030204" charset="0"/>
                        <a:ea typeface="MS Gothic" panose="020B0609070205080204" pitchFamily="49" charset="-128"/>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价</a:t>
                      </a:r>
                      <a:r>
                        <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rPr>
                        <a:t>值</a:t>
                      </a:r>
                      <a:r>
                        <a:rPr kumimoji="0" lang="zh-CN" sz="1845" b="1" i="0" u="none" strike="noStrike" cap="none" normalizeH="0" baseline="0" smtClean="0">
                          <a:ln>
                            <a:noFill/>
                          </a:ln>
                          <a:solidFill>
                            <a:srgbClr val="1B24D3"/>
                          </a:solidFill>
                          <a:effectLst/>
                          <a:latin typeface="Calibri" panose="020F0502020204030204" charset="0"/>
                          <a:ea typeface="MS Gothic" panose="020B0609070205080204" pitchFamily="49" charset="-128"/>
                        </a:rPr>
                        <a:t>立意</a:t>
                      </a:r>
                      <a:endParaRPr kumimoji="0" lang="zh-CN" sz="1845" b="1" i="0" u="none" strike="noStrike" cap="none" normalizeH="0" baseline="0" smtClean="0">
                        <a:ln>
                          <a:noFill/>
                        </a:ln>
                        <a:solidFill>
                          <a:srgbClr val="1B24D3"/>
                        </a:solidFill>
                        <a:effectLst/>
                        <a:latin typeface="Calibri" panose="020F0502020204030204" charset="0"/>
                        <a:ea typeface="MS Gothic" panose="020B0609070205080204" pitchFamily="49" charset="-128"/>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454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2015-</a:t>
                      </a:r>
                      <a:r>
                        <a:rPr kumimoji="0" lang="zh-CN" altLang="zh-CN" sz="1475" b="1" i="0" u="none" strike="noStrike" cap="none" normalizeH="0" baseline="0" dirty="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478</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编</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自卞孝萱等</a:t>
                      </a:r>
                      <a:r>
                        <a:rPr kumimoji="0" lang="zh-CN" alt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韩</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愈</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评传</a:t>
                      </a:r>
                      <a:r>
                        <a:rPr kumimoji="0" lang="zh-CN" altLang="zh-CN" sz="1475"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张</a:t>
                      </a:r>
                      <a:r>
                        <a:rPr kumimoji="0" lang="zh-CN" sz="1475"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海</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鹏</a:t>
                      </a:r>
                      <a:r>
                        <a:rPr kumimoji="0" lang="zh-CN" sz="1475"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等</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rPr>
                        <a:t>编</a:t>
                      </a:r>
                      <a:r>
                        <a:rPr kumimoji="0" lang="zh-CN" altLang="zh-CN" sz="1475" b="1" i="0" u="none" strike="noStrike" cap="none" normalizeH="0" baseline="0" dirty="0" smtClean="0">
                          <a:ln>
                            <a:noFill/>
                          </a:ln>
                          <a:solidFill>
                            <a:schemeClr val="tx1"/>
                          </a:solidFill>
                          <a:effectLst/>
                          <a:latin typeface="Calibri" panose="020F0502020204030204" charset="0"/>
                          <a:ea typeface="MS Gothic" panose="020B0609070205080204" pitchFamily="49" charset="-128"/>
                        </a:rPr>
                        <a:t>《</a:t>
                      </a: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中国近代史</a:t>
                      </a:r>
                      <a:r>
                        <a:rPr kumimoji="0" lang="zh-CN" alt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比</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较类</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认识类</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  </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古今</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rPr>
                        <a:t>贯通</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  考</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查</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儒学的</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不同</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发</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展</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阶</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段。</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反思儒学</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传统</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文化及态度。正确</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对</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待孔子和</a:t>
                      </a:r>
                      <a:r>
                        <a:rPr kumimoji="0" lang="zh-CN" sz="1475" b="1" i="0" u="none" strike="noStrike" cap="none" normalizeH="0" baseline="0" smtClean="0">
                          <a:ln>
                            <a:noFill/>
                          </a:ln>
                          <a:solidFill>
                            <a:srgbClr val="000000"/>
                          </a:solidFill>
                          <a:effectLst/>
                          <a:latin typeface="Calibri" panose="020F0502020204030204" charset="0"/>
                          <a:ea typeface="宋体" panose="02010600030101010101" pitchFamily="2" charset="-122"/>
                        </a:rPr>
                        <a:t>儒</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51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2015-</a:t>
                      </a:r>
                      <a:r>
                        <a:rPr kumimoji="0" lang="zh-CN" altLang="zh-CN" sz="1475" b="1" i="0" u="none" strike="noStrike" cap="none" normalizeH="0" baseline="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417</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据</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孟子</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、摘编自（古希腊）柏拉图</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苏格拉底的申辩</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内容类</a:t>
                      </a:r>
                    </a:p>
                    <a:p>
                      <a:pPr marL="0" marR="0" lvl="0" indent="0" algn="just" defTabSz="914400" rtl="0" eaLnBrk="1" fontAlgn="base" latinLnBrk="0" hangingPunct="1">
                        <a:lnSpc>
                          <a:spcPct val="100000"/>
                        </a:lnSpc>
                        <a:spcBef>
                          <a:spcPct val="0"/>
                        </a:spcBef>
                        <a:spcAft>
                          <a:spcPct val="0"/>
                        </a:spcAft>
                        <a:buClrTx/>
                        <a:buSzTx/>
                        <a:buFontTx/>
                        <a:buNone/>
                      </a:pPr>
                      <a:r>
                        <a:rPr kumimoji="0" lang="en-US" sz="1475"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背景类</a:t>
                      </a:r>
                    </a:p>
                    <a:p>
                      <a:pPr marL="0" marR="0" lvl="0" indent="0" algn="just" defTabSz="914400" rtl="0" eaLnBrk="1" fontAlgn="base" latinLnBrk="0" hangingPunct="1">
                        <a:lnSpc>
                          <a:spcPct val="100000"/>
                        </a:lnSpc>
                        <a:spcBef>
                          <a:spcPct val="0"/>
                        </a:spcBef>
                        <a:spcAft>
                          <a:spcPct val="0"/>
                        </a:spcAft>
                        <a:buClrTx/>
                        <a:buSzTx/>
                        <a:buFontTx/>
                        <a:buNone/>
                      </a:pPr>
                      <a:r>
                        <a:rPr kumimoji="0" lang="en-US" sz="1475"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比较类</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  </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中外关联</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比较孟子和</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苏格拉底不</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同法制观念。</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反思东西方不同的法治观念。弘扬依法治国的理念。</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91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2016-I</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542</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自李龙潜</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明清经济史</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、据</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康有为全集</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原因粪</a:t>
                      </a:r>
                    </a:p>
                    <a:p>
                      <a:pPr marL="0" marR="0" lvl="0" indent="0" algn="just" defTabSz="914400" rtl="0" eaLnBrk="1" fontAlgn="base" latinLnBrk="0" hangingPunct="1">
                        <a:lnSpc>
                          <a:spcPct val="100000"/>
                        </a:lnSpc>
                        <a:spcBef>
                          <a:spcPct val="0"/>
                        </a:spcBef>
                        <a:spcAft>
                          <a:spcPct val="0"/>
                        </a:spcAft>
                        <a:buClrTx/>
                        <a:buSzTx/>
                        <a:buFontTx/>
                        <a:buNone/>
                      </a:pPr>
                      <a:r>
                        <a:rPr kumimoji="0" lang="en-US" sz="1475"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影响类</a:t>
                      </a:r>
                    </a:p>
                    <a:p>
                      <a:pPr marL="0" marR="0" lvl="0" indent="0" algn="just" defTabSz="914400" rtl="0" eaLnBrk="1" fontAlgn="base" latinLnBrk="0" hangingPunct="1">
                        <a:lnSpc>
                          <a:spcPct val="100000"/>
                        </a:lnSpc>
                        <a:spcBef>
                          <a:spcPct val="0"/>
                        </a:spcBef>
                        <a:spcAft>
                          <a:spcPct val="0"/>
                        </a:spcAft>
                        <a:buClrTx/>
                        <a:buSzTx/>
                        <a:buFontTx/>
                        <a:buNone/>
                      </a:pPr>
                      <a:r>
                        <a:rPr kumimoji="0" lang="en-US" sz="1475"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概括类</a:t>
                      </a:r>
                    </a:p>
                    <a:p>
                      <a:pPr marL="0" marR="0" lvl="0" indent="0" algn="just" defTabSz="914400" rtl="0" eaLnBrk="1" fontAlgn="base" latinLnBrk="0" hangingPunct="1">
                        <a:lnSpc>
                          <a:spcPct val="100000"/>
                        </a:lnSpc>
                        <a:spcBef>
                          <a:spcPct val="0"/>
                        </a:spcBef>
                        <a:spcAft>
                          <a:spcPct val="0"/>
                        </a:spcAft>
                        <a:buClrTx/>
                        <a:buSzTx/>
                        <a:buFontTx/>
                        <a:buNone/>
                      </a:pPr>
                      <a:r>
                        <a:rPr kumimoji="0" lang="en-US" sz="1475"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评价类</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  </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古今</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rPr>
                        <a:t>贯通</a:t>
                      </a:r>
                      <a:r>
                        <a:rPr kumimoji="0" lang="zh-CN" sz="1475"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  分析近代中国</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  学者缓解人口</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  压力的主张。</a:t>
                      </a:r>
                      <a:endPar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反思人口政策及人口观。依据国情合理解决人口问题。</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2839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2016-</a:t>
                      </a:r>
                      <a:r>
                        <a:rPr kumimoji="0" lang="zh-CN" altLang="zh-CN" sz="1475" b="1" i="0" u="none" strike="noStrike" cap="none" normalizeH="0" baseline="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542</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据邬沧萍</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世界人口</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编制、</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摘编自曹树基</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中国移民史</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（第六卷）等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变化类</a:t>
                      </a:r>
                    </a:p>
                    <a:p>
                      <a:pPr marL="0" marR="0" lvl="0" indent="0" algn="just" defTabSz="914400" rtl="0" eaLnBrk="1" fontAlgn="base" latinLnBrk="0" hangingPunct="1">
                        <a:lnSpc>
                          <a:spcPct val="100000"/>
                        </a:lnSpc>
                        <a:spcBef>
                          <a:spcPct val="0"/>
                        </a:spcBef>
                        <a:spcAft>
                          <a:spcPct val="0"/>
                        </a:spcAft>
                        <a:buClrTx/>
                        <a:buSzTx/>
                        <a:buFontTx/>
                        <a:buNone/>
                      </a:pPr>
                      <a:r>
                        <a:rPr kumimoji="0" lang="en-US" sz="1475"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原因类</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  </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中外关联：</a:t>
                      </a:r>
                      <a:r>
                        <a:rPr kumimoji="0" lang="en-US"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  </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近代以来全球</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国际人口迁移</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及</a:t>
                      </a:r>
                      <a:r>
                        <a:rPr kumimoji="0" lang="en-US"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16</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世纪以来</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中国的海外移民</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宣扬移民的爱国精神。</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198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 2016-</a:t>
                      </a:r>
                      <a:r>
                        <a:rPr kumimoji="0" lang="zh-CN" altLang="zh-CN" sz="1475" b="1" i="0" u="none" strike="noStrike" cap="none" normalizeH="0" baseline="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Ⅲ</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542</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自邓云特</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中国救荒史</a:t>
                      </a:r>
                      <a:r>
                        <a:rPr kumimoji="0" lang="zh-CN" alt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目的类</a:t>
                      </a:r>
                    </a:p>
                    <a:p>
                      <a:pPr marL="0" marR="0" lvl="0" indent="0" algn="just" defTabSz="914400" rtl="0" eaLnBrk="1" fontAlgn="base" latinLnBrk="0" hangingPunct="1">
                        <a:lnSpc>
                          <a:spcPct val="100000"/>
                        </a:lnSpc>
                        <a:spcBef>
                          <a:spcPct val="0"/>
                        </a:spcBef>
                        <a:spcAft>
                          <a:spcPct val="0"/>
                        </a:spcAft>
                        <a:buClrTx/>
                        <a:buSzTx/>
                        <a:buFontTx/>
                        <a:buNone/>
                      </a:pPr>
                      <a:r>
                        <a:rPr kumimoji="0" lang="en-US" sz="1475"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比较类</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  </a:t>
                      </a:r>
                      <a:r>
                        <a:rPr kumimoji="0" lang="zh-CN" sz="1475"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中外关联</a:t>
                      </a: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反思中外救</a:t>
                      </a:r>
                    </a:p>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济制度的差异、   完善救济制度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475"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反思中外救济制度的差异；吸取历史经验，完善救济制度。</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2755577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2109568" y="786033"/>
          <a:ext cx="7937500" cy="5247005"/>
        </p:xfrm>
        <a:graphic>
          <a:graphicData uri="http://schemas.openxmlformats.org/drawingml/2006/table">
            <a:tbl>
              <a:tblPr/>
              <a:tblGrid>
                <a:gridCol w="1020445">
                  <a:extLst>
                    <a:ext uri="{9D8B030D-6E8A-4147-A177-3AD203B41FA5}">
                      <a16:colId xmlns:a16="http://schemas.microsoft.com/office/drawing/2014/main" val="20000"/>
                    </a:ext>
                  </a:extLst>
                </a:gridCol>
                <a:gridCol w="2642870">
                  <a:extLst>
                    <a:ext uri="{9D8B030D-6E8A-4147-A177-3AD203B41FA5}">
                      <a16:colId xmlns:a16="http://schemas.microsoft.com/office/drawing/2014/main" val="20001"/>
                    </a:ext>
                  </a:extLst>
                </a:gridCol>
                <a:gridCol w="9493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gridCol w="1832610">
                  <a:extLst>
                    <a:ext uri="{9D8B030D-6E8A-4147-A177-3AD203B41FA5}">
                      <a16:colId xmlns:a16="http://schemas.microsoft.com/office/drawing/2014/main" val="20004"/>
                    </a:ext>
                  </a:extLst>
                </a:gridCol>
              </a:tblGrid>
              <a:tr h="323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45" b="1" i="0" u="none" strike="noStrike" cap="none" normalizeH="0" baseline="0" dirty="0" smtClean="0">
                          <a:ln>
                            <a:noFill/>
                          </a:ln>
                          <a:solidFill>
                            <a:srgbClr val="1B24D3"/>
                          </a:solidFill>
                          <a:effectLst/>
                          <a:latin typeface="Calibri" panose="020F0502020204030204" charset="0"/>
                          <a:ea typeface="宋体" panose="02010600030101010101" pitchFamily="2" charset="-122"/>
                        </a:rPr>
                        <a:t>试题</a:t>
                      </a:r>
                      <a:r>
                        <a:rPr kumimoji="0" lang="zh-CN" sz="1845" b="1" i="0" u="none" strike="noStrike" cap="none" normalizeH="0" baseline="0" dirty="0" smtClean="0">
                          <a:ln>
                            <a:noFill/>
                          </a:ln>
                          <a:solidFill>
                            <a:srgbClr val="1B24D3"/>
                          </a:solidFill>
                          <a:effectLst/>
                          <a:latin typeface="Calibri" panose="020F0502020204030204" charset="0"/>
                          <a:ea typeface="MS Gothic" panose="020B0609070205080204" pitchFamily="49" charset="-128"/>
                        </a:rPr>
                        <a:t>来</a:t>
                      </a:r>
                      <a:r>
                        <a:rPr kumimoji="0" lang="zh-CN" sz="1845" b="1" i="0" u="none" strike="noStrike" cap="none" normalizeH="0" baseline="0" dirty="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源</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材料字数及出</a:t>
                      </a:r>
                      <a:r>
                        <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rPr>
                        <a:t>处</a:t>
                      </a:r>
                      <a:endPar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rPr>
                        <a:t>设问</a:t>
                      </a:r>
                      <a:endPar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考</a:t>
                      </a:r>
                      <a:r>
                        <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rPr>
                        <a:t>查视</a:t>
                      </a:r>
                      <a:r>
                        <a:rPr kumimoji="0" lang="zh-CN" sz="1845" b="1" i="0" u="none" strike="noStrike" cap="none" normalizeH="0" baseline="0" smtClean="0">
                          <a:ln>
                            <a:noFill/>
                          </a:ln>
                          <a:solidFill>
                            <a:srgbClr val="1B24D3"/>
                          </a:solidFill>
                          <a:effectLst/>
                          <a:latin typeface="Calibri" panose="020F0502020204030204" charset="0"/>
                          <a:ea typeface="MS Gothic" panose="020B0609070205080204" pitchFamily="49" charset="-128"/>
                        </a:rPr>
                        <a:t>角</a:t>
                      </a:r>
                      <a:endParaRPr kumimoji="0" lang="zh-CN" sz="1845" b="1" i="0" u="none" strike="noStrike" cap="none" normalizeH="0" baseline="0" smtClean="0">
                        <a:ln>
                          <a:noFill/>
                        </a:ln>
                        <a:solidFill>
                          <a:srgbClr val="1B24D3"/>
                        </a:solidFill>
                        <a:effectLst/>
                        <a:latin typeface="Calibri" panose="020F0502020204030204" charset="0"/>
                        <a:ea typeface="MS Gothic" panose="020B0609070205080204" pitchFamily="49" charset="-128"/>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cs typeface="Times New Roman" panose="02020603050405020304" charset="0"/>
                        </a:rPr>
                        <a:t>价</a:t>
                      </a:r>
                      <a:r>
                        <a:rPr kumimoji="0" lang="zh-CN" sz="1845" b="1" i="0" u="none" strike="noStrike" cap="none" normalizeH="0" baseline="0" smtClean="0">
                          <a:ln>
                            <a:noFill/>
                          </a:ln>
                          <a:solidFill>
                            <a:srgbClr val="1B24D3"/>
                          </a:solidFill>
                          <a:effectLst/>
                          <a:latin typeface="Calibri" panose="020F0502020204030204" charset="0"/>
                          <a:ea typeface="宋体" panose="02010600030101010101" pitchFamily="2" charset="-122"/>
                        </a:rPr>
                        <a:t>值</a:t>
                      </a:r>
                      <a:r>
                        <a:rPr kumimoji="0" lang="zh-CN" sz="1845" b="1" i="0" u="none" strike="noStrike" cap="none" normalizeH="0" baseline="0" smtClean="0">
                          <a:ln>
                            <a:noFill/>
                          </a:ln>
                          <a:solidFill>
                            <a:srgbClr val="1B24D3"/>
                          </a:solidFill>
                          <a:effectLst/>
                          <a:latin typeface="Calibri" panose="020F0502020204030204" charset="0"/>
                          <a:ea typeface="MS Gothic" panose="020B0609070205080204" pitchFamily="49" charset="-128"/>
                        </a:rPr>
                        <a:t>立意</a:t>
                      </a:r>
                      <a:endParaRPr kumimoji="0" lang="zh-CN" sz="1845" b="1" i="0" u="none" strike="noStrike" cap="none" normalizeH="0" baseline="0" smtClean="0">
                        <a:ln>
                          <a:noFill/>
                        </a:ln>
                        <a:solidFill>
                          <a:srgbClr val="1B24D3"/>
                        </a:solidFill>
                        <a:effectLst/>
                        <a:latin typeface="Calibri" panose="020F0502020204030204" charset="0"/>
                        <a:ea typeface="MS Gothic" panose="020B0609070205080204" pitchFamily="49" charset="-128"/>
                        <a:cs typeface="Times New Roman" panose="0202060305040502030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05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290" b="1" i="0" u="none" strike="noStrike" cap="none" normalizeH="0" baseline="0" dirty="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 </a:t>
                      </a:r>
                      <a:r>
                        <a:rPr kumimoji="0" lang="en-US" altLang="zh-CN" sz="1290" b="1" i="0" u="none" strike="noStrike" cap="none" normalizeH="0" baseline="0" dirty="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2017-I</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417</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p>
                    <a:p>
                      <a:pPr marL="0" marR="0" lvl="0" indent="0" algn="just"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自李宏图《西欧近代民族主义思朝研究</a:t>
                      </a:r>
                      <a:r>
                        <a:rPr kumimoji="0" lang="zh-CN" alt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9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作用类</a:t>
                      </a:r>
                    </a:p>
                    <a:p>
                      <a:pPr marL="0" marR="0" lvl="0" indent="0" algn="l" defTabSz="914400" rtl="0" eaLnBrk="1" fontAlgn="base" latinLnBrk="0" hangingPunct="1">
                        <a:lnSpc>
                          <a:spcPct val="100000"/>
                        </a:lnSpc>
                        <a:spcBef>
                          <a:spcPct val="0"/>
                        </a:spcBef>
                        <a:spcAft>
                          <a:spcPct val="0"/>
                        </a:spcAft>
                        <a:buClrTx/>
                        <a:buSzTx/>
                        <a:buFontTx/>
                        <a:buNone/>
                      </a:pPr>
                      <a:r>
                        <a:rPr kumimoji="0" lang="en-US" sz="129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比较类</a:t>
                      </a:r>
                    </a:p>
                    <a:p>
                      <a:pPr marL="0" marR="0" lvl="0" indent="0" algn="l" defTabSz="914400" rtl="0" eaLnBrk="1" fontAlgn="base" latinLnBrk="0" hangingPunct="1">
                        <a:lnSpc>
                          <a:spcPct val="100000"/>
                        </a:lnSpc>
                        <a:spcBef>
                          <a:spcPct val="0"/>
                        </a:spcBef>
                        <a:spcAft>
                          <a:spcPct val="0"/>
                        </a:spcAft>
                        <a:buClrTx/>
                        <a:buSzTx/>
                        <a:buFontTx/>
                        <a:buNone/>
                      </a:pPr>
                      <a:r>
                        <a:rPr kumimoji="0" lang="en-US" sz="129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原因类</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中外关联</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：法国大革命和近代中国的民族主义。</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29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宣扬对民族文化的认同</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74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9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 2017-</a:t>
                      </a:r>
                      <a:r>
                        <a:rPr kumimoji="0" lang="zh-CN" altLang="zh-CN" sz="1290" b="1" i="0" u="none" strike="noStrike" cap="none" normalizeH="0" baseline="0" dirty="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542</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p>
                    <a:p>
                      <a:pPr marL="0" marR="0" lvl="0" indent="0" algn="just"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自戴逸主编</a:t>
                      </a:r>
                      <a:r>
                        <a:rPr kumimoji="0" lang="zh-CN" alt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简明清史</a:t>
                      </a:r>
                      <a:r>
                        <a:rPr kumimoji="0" lang="zh-CN" alt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等、据</a:t>
                      </a:r>
                      <a:r>
                        <a:rPr kumimoji="0" lang="zh-CN" alt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建追国以来重要文献选编</a:t>
                      </a:r>
                      <a:r>
                        <a:rPr kumimoji="0" lang="zh-CN" alt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9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比较类</a:t>
                      </a:r>
                    </a:p>
                    <a:p>
                      <a:pPr marL="0" marR="0" lvl="0" indent="0" algn="l" defTabSz="914400" rtl="0" eaLnBrk="1" fontAlgn="base" latinLnBrk="0" hangingPunct="1">
                        <a:lnSpc>
                          <a:spcPct val="100000"/>
                        </a:lnSpc>
                        <a:spcBef>
                          <a:spcPct val="0"/>
                        </a:spcBef>
                        <a:spcAft>
                          <a:spcPct val="0"/>
                        </a:spcAft>
                        <a:buClrTx/>
                        <a:buSzTx/>
                        <a:buFontTx/>
                        <a:buNone/>
                      </a:pPr>
                      <a:r>
                        <a:rPr kumimoji="0" lang="en-US" sz="129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原因类</a:t>
                      </a:r>
                    </a:p>
                    <a:p>
                      <a:pPr marL="0" marR="0" lvl="0" indent="0" algn="l" defTabSz="914400" rtl="0" eaLnBrk="1" fontAlgn="base" latinLnBrk="0" hangingPunct="1">
                        <a:lnSpc>
                          <a:spcPct val="100000"/>
                        </a:lnSpc>
                        <a:spcBef>
                          <a:spcPct val="0"/>
                        </a:spcBef>
                        <a:spcAft>
                          <a:spcPct val="0"/>
                        </a:spcAft>
                        <a:buClrTx/>
                        <a:buSzTx/>
                        <a:buFontTx/>
                        <a:buNone/>
                      </a:pPr>
                      <a:r>
                        <a:rPr kumimoji="0" lang="en-US" sz="129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特点类</a:t>
                      </a:r>
                    </a:p>
                    <a:p>
                      <a:pPr marL="0" marR="0" lvl="0" indent="0" algn="l" defTabSz="914400" rtl="0" eaLnBrk="1" fontAlgn="base" latinLnBrk="0" hangingPunct="1">
                        <a:lnSpc>
                          <a:spcPct val="100000"/>
                        </a:lnSpc>
                        <a:spcBef>
                          <a:spcPct val="0"/>
                        </a:spcBef>
                        <a:spcAft>
                          <a:spcPct val="0"/>
                        </a:spcAft>
                        <a:buClrTx/>
                        <a:buSzTx/>
                        <a:buFontTx/>
                        <a:buNone/>
                      </a:pPr>
                      <a:r>
                        <a:rPr kumimoji="0" lang="en-US" sz="129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意义类</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古今</a:t>
                      </a:r>
                      <a:r>
                        <a:rPr kumimoji="0" lang="zh-CN" sz="1290" b="1" i="0" u="none" strike="noStrike" cap="none" normalizeH="0" baseline="0" smtClean="0">
                          <a:ln>
                            <a:noFill/>
                          </a:ln>
                          <a:solidFill>
                            <a:srgbClr val="FF0000"/>
                          </a:solidFill>
                          <a:effectLst/>
                          <a:latin typeface="Calibri" panose="020F0502020204030204" charset="0"/>
                          <a:ea typeface="宋体" panose="02010600030101010101" pitchFamily="2" charset="-122"/>
                        </a:rPr>
                        <a:t>贯通</a:t>
                      </a:r>
                      <a:r>
                        <a:rPr kumimoji="0" lang="zh-CN" sz="1290"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中国近现代三个不同时段的矿业政策</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29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通过国家的历史巨变和求富求强的轨迹，说明社会主义制度的优越性。</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118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9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cs typeface="Times New Roman" panose="02020603050405020304" charset="0"/>
                        </a:rPr>
                        <a:t> 2017-</a:t>
                      </a:r>
                      <a:r>
                        <a:rPr kumimoji="0" lang="zh-CN" altLang="zh-CN" sz="1290" b="1" i="0" u="none" strike="noStrike" cap="none" normalizeH="0" baseline="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Ⅲ</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材料</a:t>
                      </a:r>
                      <a:r>
                        <a:rPr kumimoji="0" lang="en-US" alt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542</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字</a:t>
                      </a:r>
                    </a:p>
                    <a:p>
                      <a:pPr marL="0" marR="0" lvl="0" indent="0" algn="just"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摘</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rPr>
                        <a:t>编</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自陈孔立主编</a:t>
                      </a:r>
                      <a:r>
                        <a:rPr kumimoji="0" lang="zh-CN" alt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台湾历史纲要</a:t>
                      </a:r>
                      <a:r>
                        <a:rPr kumimoji="0" lang="zh-CN" alt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9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背景类</a:t>
                      </a:r>
                    </a:p>
                    <a:p>
                      <a:pPr marL="0" marR="0" lvl="0" indent="0" algn="l" defTabSz="914400" rtl="0" eaLnBrk="1" fontAlgn="base" latinLnBrk="0" hangingPunct="1">
                        <a:lnSpc>
                          <a:spcPct val="100000"/>
                        </a:lnSpc>
                        <a:spcBef>
                          <a:spcPct val="0"/>
                        </a:spcBef>
                        <a:spcAft>
                          <a:spcPct val="0"/>
                        </a:spcAft>
                        <a:buClrTx/>
                        <a:buSzTx/>
                        <a:buFontTx/>
                        <a:buNone/>
                      </a:pPr>
                      <a:r>
                        <a:rPr kumimoji="0" lang="en-US" sz="129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目的类</a:t>
                      </a:r>
                    </a:p>
                    <a:p>
                      <a:pPr marL="0" marR="0" lvl="0" indent="0" algn="l" defTabSz="914400" rtl="0" eaLnBrk="1" fontAlgn="base" latinLnBrk="0" hangingPunct="1">
                        <a:lnSpc>
                          <a:spcPct val="100000"/>
                        </a:lnSpc>
                        <a:spcBef>
                          <a:spcPct val="0"/>
                        </a:spcBef>
                        <a:spcAft>
                          <a:spcPct val="0"/>
                        </a:spcAft>
                        <a:buClrTx/>
                        <a:buSzTx/>
                        <a:buFontTx/>
                        <a:buNone/>
                      </a:pPr>
                      <a:r>
                        <a:rPr kumimoji="0" lang="en-US" sz="129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内容类</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FF0000"/>
                          </a:solidFill>
                          <a:effectLst/>
                          <a:latin typeface="Calibri" panose="020F0502020204030204" charset="0"/>
                          <a:ea typeface="宋体" panose="02010600030101010101" pitchFamily="2" charset="-122"/>
                          <a:cs typeface="Times New Roman" panose="02020603050405020304" charset="0"/>
                        </a:rPr>
                        <a:t>古今</a:t>
                      </a:r>
                      <a:r>
                        <a:rPr kumimoji="0" lang="zh-CN" sz="1290" b="1" i="0" u="none" strike="noStrike" cap="none" normalizeH="0" baseline="0" smtClean="0">
                          <a:ln>
                            <a:noFill/>
                          </a:ln>
                          <a:solidFill>
                            <a:srgbClr val="FF0000"/>
                          </a:solidFill>
                          <a:effectLst/>
                          <a:latin typeface="Calibri" panose="020F0502020204030204" charset="0"/>
                          <a:ea typeface="宋体" panose="02010600030101010101" pitchFamily="2" charset="-122"/>
                        </a:rPr>
                        <a:t>贯通</a:t>
                      </a:r>
                      <a:r>
                        <a:rPr kumimoji="0" lang="zh-CN" sz="1290" b="1" i="0" u="none" strike="noStrike" cap="none" normalizeH="0" baseline="0" smtClean="0">
                          <a:ln>
                            <a:noFill/>
                          </a:ln>
                          <a:solidFill>
                            <a:schemeClr val="tx1"/>
                          </a:solidFill>
                          <a:effectLst/>
                          <a:latin typeface="Calibri" panose="020F0502020204030204" charset="0"/>
                          <a:ea typeface="MS Gothic" panose="020B0609070205080204" pitchFamily="49" charset="-128"/>
                        </a:rPr>
                        <a:t>：</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荷兰侵占台湾与清</a:t>
                      </a:r>
                      <a:r>
                        <a:rPr kumimoji="0" lang="en-US"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  </a:t>
                      </a: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朝收复台湾</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29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  </a:t>
                      </a:r>
                      <a:r>
                        <a:rPr kumimoji="0" lang="zh-CN" sz="129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宣扬祖国统一、民族认同。</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84885">
                <a:tc>
                  <a:txBody>
                    <a:bodyPr/>
                    <a:lstStyle/>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290" b="1" i="0" u="none" strike="noStrike" cap="none" normalizeH="0" baseline="0" dirty="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2018-</a:t>
                      </a:r>
                      <a:r>
                        <a:rPr kumimoji="0" lang="zh-CN" altLang="zh-CN" sz="1290" b="1" i="0" u="none" strike="noStrike" cap="none" normalizeH="0" baseline="0" dirty="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Ⅰ</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dirty="0" smtClean="0">
                          <a:ln>
                            <a:noFill/>
                          </a:ln>
                          <a:solidFill>
                            <a:srgbClr val="FF0000"/>
                          </a:solidFill>
                          <a:effectLst/>
                          <a:latin typeface="Calibri" panose="020F0502020204030204" charset="0"/>
                          <a:ea typeface="宋体" panose="02010600030101010101" pitchFamily="2" charset="-122"/>
                        </a:rPr>
                        <a:t>材料</a:t>
                      </a:r>
                      <a:r>
                        <a:rPr kumimoji="0" lang="en-US" altLang="zh-CN" sz="1290" b="1" i="0" u="none" strike="noStrike" cap="none" normalizeH="0" baseline="0" dirty="0" smtClean="0">
                          <a:ln>
                            <a:noFill/>
                          </a:ln>
                          <a:solidFill>
                            <a:srgbClr val="FF0000"/>
                          </a:solidFill>
                          <a:effectLst/>
                          <a:latin typeface="Calibri" panose="020F0502020204030204" charset="0"/>
                          <a:ea typeface="宋体" panose="02010600030101010101" pitchFamily="2" charset="-122"/>
                        </a:rPr>
                        <a:t>594</a:t>
                      </a:r>
                      <a:r>
                        <a:rPr kumimoji="0" lang="zh-CN" altLang="en-US" sz="1290" b="1" i="0" u="none" strike="noStrike" cap="none" normalizeH="0" baseline="0" dirty="0" smtClean="0">
                          <a:ln>
                            <a:noFill/>
                          </a:ln>
                          <a:solidFill>
                            <a:srgbClr val="FF0000"/>
                          </a:solidFill>
                          <a:effectLst/>
                          <a:latin typeface="Calibri" panose="020F0502020204030204" charset="0"/>
                          <a:ea typeface="宋体" panose="02010600030101010101" pitchFamily="2" charset="-122"/>
                        </a:rPr>
                        <a:t>字</a:t>
                      </a:r>
                      <a:endParaRPr kumimoji="0" lang="zh-CN" altLang="zh-CN" sz="129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据杨开道</a:t>
                      </a:r>
                      <a:r>
                        <a:rPr kumimoji="0" lang="zh-CN" altLang="zh-CN" sz="129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29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中国乡约制度</a:t>
                      </a:r>
                      <a:r>
                        <a:rPr kumimoji="0" lang="zh-CN" altLang="zh-CN" sz="129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29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等、张海鹏主编</a:t>
                      </a:r>
                      <a:r>
                        <a:rPr kumimoji="0" lang="zh-CN" altLang="zh-CN" sz="129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29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中国近代通史</a:t>
                      </a:r>
                      <a:r>
                        <a:rPr kumimoji="0" lang="zh-CN" altLang="zh-CN" sz="129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29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、据郭德宏等主编</a:t>
                      </a:r>
                      <a:r>
                        <a:rPr kumimoji="0" lang="zh-CN" altLang="zh-CN" sz="129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r>
                        <a:rPr kumimoji="0" lang="zh-CN" sz="129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中华人民共和国专题史稿</a:t>
                      </a:r>
                      <a:r>
                        <a:rPr kumimoji="0" lang="zh-CN" altLang="zh-CN" sz="129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charset="0"/>
                        </a:rPr>
                        <a:t>》</a:t>
                      </a:r>
                    </a:p>
                  </a:txBody>
                  <a:tcPr marL="63304" marR="633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333333"/>
                          </a:solidFill>
                          <a:effectLst/>
                          <a:latin typeface="黑体" panose="02010609060101010101" pitchFamily="49" charset="-122"/>
                          <a:ea typeface="黑体" panose="02010609060101010101" pitchFamily="49" charset="-122"/>
                        </a:rPr>
                        <a:t>变化类</a:t>
                      </a:r>
                      <a:endParaRPr kumimoji="0" lang="zh-CN" sz="129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333333"/>
                          </a:solidFill>
                          <a:effectLst/>
                          <a:latin typeface="黑体" panose="02010609060101010101" pitchFamily="49" charset="-122"/>
                          <a:ea typeface="黑体" panose="02010609060101010101" pitchFamily="49" charset="-122"/>
                        </a:rPr>
                        <a:t>作用类</a:t>
                      </a:r>
                      <a:endParaRPr kumimoji="0" lang="zh-CN" sz="129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333333"/>
                          </a:solidFill>
                          <a:effectLst/>
                          <a:latin typeface="黑体" panose="02010609060101010101" pitchFamily="49" charset="-122"/>
                          <a:ea typeface="黑体" panose="02010609060101010101" pitchFamily="49" charset="-122"/>
                        </a:rPr>
                        <a:t>背景类</a:t>
                      </a:r>
                      <a:endParaRPr kumimoji="0" lang="zh-CN" sz="129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333333"/>
                          </a:solidFill>
                          <a:effectLst/>
                          <a:latin typeface="黑体" panose="02010609060101010101" pitchFamily="49" charset="-122"/>
                          <a:ea typeface="黑体" panose="02010609060101010101" pitchFamily="49" charset="-122"/>
                        </a:rPr>
                        <a:t>意义类</a:t>
                      </a:r>
                      <a:endParaRPr kumimoji="0" lang="zh-CN" sz="129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endParaRPr>
                    </a:p>
                  </a:txBody>
                  <a:tcPr marL="63304" marR="633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FF0000"/>
                          </a:solidFill>
                          <a:effectLst/>
                          <a:latin typeface="Calibri" panose="020F0502020204030204" charset="0"/>
                          <a:ea typeface="黑体" panose="02010609060101010101" pitchFamily="49" charset="-122"/>
                          <a:cs typeface="宋体" panose="02010600030101010101" pitchFamily="2" charset="-122"/>
                        </a:rPr>
                        <a:t>古今贯通：</a:t>
                      </a:r>
                      <a:r>
                        <a:rPr kumimoji="0" 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rPr>
                        <a:t>宋代到明清时期乡约制度的变化、清末城镇乡地方自治、村民自治</a:t>
                      </a:r>
                    </a:p>
                  </a:txBody>
                  <a:tcPr marL="63304" marR="633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333333"/>
                          </a:solidFill>
                          <a:effectLst/>
                          <a:latin typeface="Calibri" panose="020F0502020204030204" charset="0"/>
                          <a:ea typeface="宋体" panose="02010600030101010101" pitchFamily="2" charset="-122"/>
                        </a:rPr>
                        <a:t>重视基层社会治理，加强执政能力建设</a:t>
                      </a:r>
                      <a:endParaRPr kumimoji="0" lang="zh-CN" sz="1290" b="1" i="0" u="none" strike="noStrike" cap="none" normalizeH="0" baseline="0" smtClean="0">
                        <a:ln>
                          <a:noFill/>
                        </a:ln>
                        <a:solidFill>
                          <a:srgbClr val="333333"/>
                        </a:solidFill>
                        <a:effectLst/>
                        <a:latin typeface="Calibri" panose="020F0502020204030204" charset="0"/>
                        <a:ea typeface="宋体" panose="02010600030101010101" pitchFamily="2" charset="-122"/>
                        <a:cs typeface="Times New Roman" panose="02020603050405020304" charset="0"/>
                      </a:endParaRPr>
                    </a:p>
                  </a:txBody>
                  <a:tcPr marL="63304" marR="633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87400">
                <a:tc>
                  <a:txBody>
                    <a:bodyPr/>
                    <a:lstStyle/>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290" b="1" i="0" u="none" strike="noStrike" cap="none" normalizeH="0" baseline="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2018-</a:t>
                      </a:r>
                      <a:r>
                        <a:rPr kumimoji="0" lang="zh-CN" altLang="zh-CN" sz="1290" b="1" i="0" u="none" strike="noStrike" cap="none" normalizeH="0" baseline="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Ⅱ</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材料</a:t>
                      </a:r>
                      <a:r>
                        <a:rPr kumimoji="0" lang="en-US" altLang="zh-CN" sz="1290" b="1" i="0" u="none" strike="noStrike" cap="none" normalizeH="0" baseline="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537</a:t>
                      </a:r>
                      <a:r>
                        <a:rPr kumimoji="0" lang="zh-CN" altLang="en-US" sz="1290" b="1" i="0" u="none" strike="noStrike" cap="none" normalizeH="0" baseline="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字</a:t>
                      </a:r>
                      <a:endParaRPr kumimoji="0" lang="zh-CN" alt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rPr>
                        <a:t>摘编自刘启振等</a:t>
                      </a:r>
                      <a:r>
                        <a:rPr kumimoji="0" lang="zh-CN" alt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rPr>
                        <a:t>《“</a:t>
                      </a:r>
                      <a:r>
                        <a:rPr kumimoji="0" 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rPr>
                        <a:t>一带一路”视域下栽培大豆的起源和传播</a:t>
                      </a:r>
                      <a:r>
                        <a:rPr kumimoji="0" lang="zh-CN" alt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rPr>
                        <a:t>》</a:t>
                      </a:r>
                      <a:r>
                        <a:rPr kumimoji="0" 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rPr>
                        <a:t>等</a:t>
                      </a:r>
                    </a:p>
                  </a:txBody>
                  <a:tcPr marL="63304" marR="633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333333"/>
                          </a:solidFill>
                          <a:effectLst/>
                          <a:latin typeface="黑体" panose="02010609060101010101" pitchFamily="49" charset="-122"/>
                          <a:ea typeface="黑体" panose="02010609060101010101" pitchFamily="49" charset="-122"/>
                        </a:rPr>
                        <a:t>特点类</a:t>
                      </a:r>
                      <a:endParaRPr kumimoji="0" lang="zh-CN" sz="129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333333"/>
                          </a:solidFill>
                          <a:effectLst/>
                          <a:latin typeface="黑体" panose="02010609060101010101" pitchFamily="49" charset="-122"/>
                          <a:ea typeface="黑体" panose="02010609060101010101" pitchFamily="49" charset="-122"/>
                        </a:rPr>
                        <a:t>原因类</a:t>
                      </a:r>
                      <a:endParaRPr kumimoji="0" lang="zh-CN" sz="129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333333"/>
                          </a:solidFill>
                          <a:effectLst/>
                          <a:latin typeface="黑体" panose="02010609060101010101" pitchFamily="49" charset="-122"/>
                          <a:ea typeface="黑体" panose="02010609060101010101" pitchFamily="49" charset="-122"/>
                        </a:rPr>
                        <a:t>意义类</a:t>
                      </a:r>
                      <a:endParaRPr kumimoji="0" lang="zh-CN" sz="129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endParaRPr>
                    </a:p>
                  </a:txBody>
                  <a:tcPr marL="63304" marR="633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FF0000"/>
                          </a:solidFill>
                          <a:effectLst/>
                          <a:latin typeface="Calibri" panose="020F0502020204030204" charset="0"/>
                          <a:ea typeface="黑体" panose="02010609060101010101" pitchFamily="49" charset="-122"/>
                          <a:cs typeface="宋体" panose="02010600030101010101" pitchFamily="2" charset="-122"/>
                        </a:rPr>
                        <a:t>中外关联：</a:t>
                      </a:r>
                      <a:r>
                        <a:rPr kumimoji="0" 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rPr>
                        <a:t>我国种植大豆的特点和作用、大豆在美国种植的原因</a:t>
                      </a:r>
                    </a:p>
                  </a:txBody>
                  <a:tcPr marL="63304" marR="633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charset="0"/>
                        </a:rPr>
                        <a:t>世界经济（物种）的交流，上升到文明传播的高度来认识</a:t>
                      </a:r>
                    </a:p>
                  </a:txBody>
                  <a:tcPr marL="63304" marR="633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81735">
                <a:tc>
                  <a:txBody>
                    <a:bodyPr/>
                    <a:lstStyle/>
                    <a:p>
                      <a:pPr marL="0" marR="0" lvl="0" indent="0" algn="ctr" defTabSz="914400" rtl="0" eaLnBrk="1" fontAlgn="base" latinLnBrk="0" hangingPunct="1">
                        <a:lnSpc>
                          <a:spcPts val="1800"/>
                        </a:lnSpc>
                        <a:spcBef>
                          <a:spcPct val="0"/>
                        </a:spcBef>
                        <a:spcAft>
                          <a:spcPct val="0"/>
                        </a:spcAft>
                        <a:buClrTx/>
                        <a:buSzTx/>
                        <a:buFontTx/>
                        <a:buNone/>
                      </a:pPr>
                      <a:r>
                        <a:rPr kumimoji="0" lang="en-US" altLang="zh-CN" sz="1290" b="1" i="0" u="none" strike="noStrike" cap="none" normalizeH="0" baseline="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2018-</a:t>
                      </a:r>
                      <a:r>
                        <a:rPr kumimoji="0" lang="zh-CN" altLang="zh-CN" sz="1290" b="1" i="0" u="none" strike="noStrike" cap="none" normalizeH="0" baseline="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Ⅲ</a:t>
                      </a:r>
                    </a:p>
                  </a:txBody>
                  <a:tcPr marL="63304" marR="633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材料</a:t>
                      </a:r>
                      <a:r>
                        <a:rPr kumimoji="0" lang="en-US" altLang="zh-CN" sz="1290" b="1" i="0" u="none" strike="noStrike" cap="none" normalizeH="0" baseline="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587</a:t>
                      </a:r>
                      <a:r>
                        <a:rPr kumimoji="0" lang="zh-CN" altLang="en-US" sz="1290" b="1" i="0" u="none" strike="noStrike" cap="none" normalizeH="0" baseline="0" smtClean="0">
                          <a:ln>
                            <a:noFill/>
                          </a:ln>
                          <a:solidFill>
                            <a:srgbClr val="FF0000"/>
                          </a:solidFill>
                          <a:effectLst/>
                          <a:latin typeface="Calibri" panose="020F0502020204030204" charset="0"/>
                          <a:ea typeface="黑体" panose="02010609060101010101" pitchFamily="49" charset="-122"/>
                          <a:cs typeface="Times New Roman" panose="02020603050405020304" charset="0"/>
                        </a:rPr>
                        <a:t>字</a:t>
                      </a:r>
                      <a:endParaRPr kumimoji="0" lang="zh-CN" alt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rPr>
                        <a:t>摘编自张仲礼编</a:t>
                      </a:r>
                      <a:r>
                        <a:rPr kumimoji="0" lang="zh-CN" alt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rPr>
                        <a:t>《</a:t>
                      </a:r>
                      <a:r>
                        <a:rPr kumimoji="0" 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rPr>
                        <a:t>近代上海城市研究</a:t>
                      </a:r>
                      <a:r>
                        <a:rPr kumimoji="0" lang="zh-CN" alt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rPr>
                        <a:t>》</a:t>
                      </a:r>
                      <a:r>
                        <a:rPr kumimoji="0" 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rPr>
                        <a:t>等、摘编自（英）克拉潘</a:t>
                      </a:r>
                      <a:r>
                        <a:rPr kumimoji="0" lang="zh-CN" alt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rPr>
                        <a:t>《</a:t>
                      </a:r>
                      <a:r>
                        <a:rPr kumimoji="0" 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rPr>
                        <a:t>现代英国经济史</a:t>
                      </a:r>
                      <a:r>
                        <a:rPr kumimoji="0" lang="zh-CN" alt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rPr>
                        <a:t>》</a:t>
                      </a:r>
                      <a:r>
                        <a:rPr kumimoji="0" 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Times New Roman" panose="02020603050405020304" charset="0"/>
                        </a:rPr>
                        <a:t>等</a:t>
                      </a:r>
                    </a:p>
                  </a:txBody>
                  <a:tcPr marL="63304" marR="633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333333"/>
                          </a:solidFill>
                          <a:effectLst/>
                          <a:latin typeface="黑体" panose="02010609060101010101" pitchFamily="49" charset="-122"/>
                          <a:ea typeface="黑体" panose="02010609060101010101" pitchFamily="49" charset="-122"/>
                        </a:rPr>
                        <a:t>背景类</a:t>
                      </a:r>
                      <a:endParaRPr kumimoji="0" lang="zh-CN" sz="129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333333"/>
                          </a:solidFill>
                          <a:effectLst/>
                          <a:latin typeface="黑体" panose="02010609060101010101" pitchFamily="49" charset="-122"/>
                          <a:ea typeface="黑体" panose="02010609060101010101" pitchFamily="49" charset="-122"/>
                        </a:rPr>
                        <a:t>条件类</a:t>
                      </a:r>
                      <a:endParaRPr kumimoji="0" lang="zh-CN" sz="129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333333"/>
                          </a:solidFill>
                          <a:effectLst/>
                          <a:latin typeface="黑体" panose="02010609060101010101" pitchFamily="49" charset="-122"/>
                          <a:ea typeface="黑体" panose="02010609060101010101" pitchFamily="49" charset="-122"/>
                        </a:rPr>
                        <a:t>比较类</a:t>
                      </a:r>
                      <a:endParaRPr kumimoji="0" lang="zh-CN" sz="129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333333"/>
                          </a:solidFill>
                          <a:effectLst/>
                          <a:latin typeface="黑体" panose="02010609060101010101" pitchFamily="49" charset="-122"/>
                          <a:ea typeface="黑体" panose="02010609060101010101" pitchFamily="49" charset="-122"/>
                        </a:rPr>
                        <a:t>启示类</a:t>
                      </a:r>
                      <a:endParaRPr kumimoji="0" lang="zh-CN" sz="129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endParaRPr>
                    </a:p>
                  </a:txBody>
                  <a:tcPr marL="63304" marR="633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smtClean="0">
                          <a:ln>
                            <a:noFill/>
                          </a:ln>
                          <a:solidFill>
                            <a:srgbClr val="FF0000"/>
                          </a:solidFill>
                          <a:effectLst/>
                          <a:latin typeface="Calibri" panose="020F0502020204030204" charset="0"/>
                          <a:ea typeface="黑体" panose="02010609060101010101" pitchFamily="49" charset="-122"/>
                          <a:cs typeface="宋体" panose="02010600030101010101" pitchFamily="2" charset="-122"/>
                        </a:rPr>
                        <a:t>中外关联：</a:t>
                      </a:r>
                      <a:r>
                        <a:rPr kumimoji="0" lang="zh-CN" sz="1290" b="1" i="0" u="none" strike="noStrike" cap="none" normalizeH="0" baseline="0" smtClean="0">
                          <a:ln>
                            <a:noFill/>
                          </a:ln>
                          <a:solidFill>
                            <a:schemeClr val="tx1"/>
                          </a:solidFill>
                          <a:effectLst/>
                          <a:latin typeface="Calibri" panose="020F0502020204030204" charset="0"/>
                          <a:ea typeface="黑体" panose="02010609060101010101" pitchFamily="49" charset="-122"/>
                          <a:cs typeface="宋体" panose="02010600030101010101" pitchFamily="2" charset="-122"/>
                        </a:rPr>
                        <a:t>上海和曼彻斯特发展成为近代大都市、相比上海的有利条件、曼彻斯特城市化的问题</a:t>
                      </a:r>
                    </a:p>
                  </a:txBody>
                  <a:tcPr marL="63304" marR="633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90" b="1" i="0" u="none" strike="noStrike" cap="none" normalizeH="0" baseline="0" dirty="0" smtClean="0">
                          <a:ln>
                            <a:noFill/>
                          </a:ln>
                          <a:solidFill>
                            <a:srgbClr val="333333"/>
                          </a:solidFill>
                          <a:effectLst/>
                          <a:latin typeface="Calibri" panose="020F0502020204030204" charset="0"/>
                          <a:ea typeface="宋体" panose="02010600030101010101" pitchFamily="2" charset="-122"/>
                        </a:rPr>
                        <a:t>城市化的条件；注意解决城市化进程的问题</a:t>
                      </a:r>
                      <a:endParaRPr kumimoji="0" lang="zh-CN" sz="1290" b="1" i="0" u="none" strike="noStrike" cap="none" normalizeH="0" baseline="0" dirty="0" smtClean="0">
                        <a:ln>
                          <a:noFill/>
                        </a:ln>
                        <a:solidFill>
                          <a:srgbClr val="333333"/>
                        </a:solidFill>
                        <a:effectLst/>
                        <a:latin typeface="Calibri" panose="020F0502020204030204" charset="0"/>
                        <a:ea typeface="宋体" panose="02010600030101010101" pitchFamily="2" charset="-122"/>
                        <a:cs typeface="Times New Roman" panose="02020603050405020304" charset="0"/>
                      </a:endParaRPr>
                    </a:p>
                  </a:txBody>
                  <a:tcPr marL="63304" marR="633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14459693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矩形 1"/>
          <p:cNvSpPr/>
          <p:nvPr/>
        </p:nvSpPr>
        <p:spPr>
          <a:xfrm>
            <a:off x="1778636" y="960755"/>
            <a:ext cx="8565515" cy="5631180"/>
          </a:xfrm>
          <a:prstGeom prst="rect">
            <a:avLst/>
          </a:prstGeom>
          <a:noFill/>
          <a:ln w="9525">
            <a:noFill/>
          </a:ln>
        </p:spPr>
        <p:txBody>
          <a:bodyPr wrap="square">
            <a:spAutoFit/>
          </a:bodyPr>
          <a:lstStyle/>
          <a:p>
            <a:r>
              <a:rPr lang="en-US" altLang="zh-CN" sz="2215" b="1" dirty="0">
                <a:latin typeface="Arial" panose="020B0604020202020204" pitchFamily="34" charset="0"/>
              </a:rPr>
              <a:t>       </a:t>
            </a:r>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历史高考</a:t>
            </a:r>
            <a:r>
              <a:rPr lang="en-US"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41</a:t>
            </a: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题能力立意</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趋</a:t>
            </a: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向度明晰</a:t>
            </a:r>
            <a:r>
              <a:rPr lang="en-US"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zh-CN" sz="2400" dirty="0">
                <a:latin typeface="楷体" panose="02010609060101010101" pitchFamily="49" charset="-122"/>
                <a:ea typeface="楷体" panose="02010609060101010101" pitchFamily="49" charset="-122"/>
                <a:cs typeface="楷体" panose="02010609060101010101" pitchFamily="49" charset="-122"/>
              </a:rPr>
              <a:t>设问立意趋高，融入核心素养要素</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zh-CN" sz="2400" dirty="0">
                <a:latin typeface="楷体" panose="02010609060101010101" pitchFamily="49" charset="-122"/>
                <a:ea typeface="楷体" panose="02010609060101010101" pitchFamily="49" charset="-122"/>
                <a:cs typeface="楷体" panose="02010609060101010101" pitchFamily="49" charset="-122"/>
              </a:rPr>
              <a:t>呈现强调唯物史观导向的命题特点，以我国或世界所面临和关心的重大现实主题为切入点，以历史视角拓展或深化对该主题的理解认知，形成热点问题冷思考的思维加工，体现了古今贯通（纵向）或中外关联（横向）的形式，设问类型分为“概括类”、“比较类”和“说明类”等类型。</a:t>
            </a:r>
          </a:p>
          <a:p>
            <a:r>
              <a:rPr lang="zh-CN" altLang="zh-CN" sz="2400" dirty="0">
                <a:latin typeface="楷体" panose="02010609060101010101" pitchFamily="49" charset="-122"/>
                <a:ea typeface="楷体" panose="02010609060101010101" pitchFamily="49" charset="-122"/>
                <a:cs typeface="楷体" panose="02010609060101010101" pitchFamily="49" charset="-122"/>
              </a:rPr>
              <a:t>    如</a:t>
            </a:r>
            <a:r>
              <a:rPr lang="en-US" altLang="zh-CN" sz="2400" dirty="0">
                <a:latin typeface="楷体" panose="02010609060101010101" pitchFamily="49" charset="-122"/>
                <a:ea typeface="楷体" panose="02010609060101010101" pitchFamily="49" charset="-122"/>
                <a:cs typeface="楷体" panose="02010609060101010101" pitchFamily="49" charset="-122"/>
              </a:rPr>
              <a:t>2016</a:t>
            </a:r>
            <a:r>
              <a:rPr lang="zh-CN" altLang="zh-CN" sz="2400" dirty="0">
                <a:latin typeface="楷体" panose="02010609060101010101" pitchFamily="49" charset="-122"/>
                <a:ea typeface="楷体" panose="02010609060101010101" pitchFamily="49" charset="-122"/>
                <a:cs typeface="楷体" panose="02010609060101010101" pitchFamily="49" charset="-122"/>
              </a:rPr>
              <a:t>年关注的是计划生育国策的社会热点主题，</a:t>
            </a:r>
            <a:r>
              <a:rPr lang="en-US" altLang="zh-CN" sz="2400" dirty="0">
                <a:latin typeface="楷体" panose="02010609060101010101" pitchFamily="49" charset="-122"/>
                <a:ea typeface="楷体" panose="02010609060101010101" pitchFamily="49" charset="-122"/>
                <a:cs typeface="楷体" panose="02010609060101010101" pitchFamily="49" charset="-122"/>
              </a:rPr>
              <a:t>2017</a:t>
            </a:r>
            <a:r>
              <a:rPr lang="zh-CN" altLang="zh-CN" sz="2400" dirty="0">
                <a:latin typeface="楷体" panose="02010609060101010101" pitchFamily="49" charset="-122"/>
                <a:ea typeface="楷体" panose="02010609060101010101" pitchFamily="49" charset="-122"/>
                <a:cs typeface="楷体" panose="02010609060101010101" pitchFamily="49" charset="-122"/>
              </a:rPr>
              <a:t>年</a:t>
            </a:r>
            <a:r>
              <a:rPr lang="en-US" altLang="zh-CN" sz="2400" dirty="0">
                <a:latin typeface="楷体" panose="02010609060101010101" pitchFamily="49" charset="-122"/>
                <a:ea typeface="楷体" panose="02010609060101010101" pitchFamily="49" charset="-122"/>
                <a:cs typeface="楷体" panose="02010609060101010101" pitchFamily="49" charset="-122"/>
              </a:rPr>
              <a:t>41</a:t>
            </a:r>
            <a:r>
              <a:rPr lang="zh-CN" altLang="zh-CN" sz="2400" dirty="0">
                <a:latin typeface="楷体" panose="02010609060101010101" pitchFamily="49" charset="-122"/>
                <a:ea typeface="楷体" panose="02010609060101010101" pitchFamily="49" charset="-122"/>
                <a:cs typeface="楷体" panose="02010609060101010101" pitchFamily="49" charset="-122"/>
              </a:rPr>
              <a:t>题是在东西方民族主义重新抬头和美国总统特朗普逆全球化潮流的情况下，特别命制了中法民族主义的比较题，展现出民族主义的多样性和东西方民族主义深刻的内涵共性。</a:t>
            </a:r>
          </a:p>
          <a:p>
            <a:r>
              <a:rPr lang="zh-CN" altLang="zh-CN" sz="2400" dirty="0">
                <a:latin typeface="楷体" panose="02010609060101010101" pitchFamily="49" charset="-122"/>
                <a:ea typeface="楷体" panose="02010609060101010101" pitchFamily="49" charset="-122"/>
                <a:cs typeface="楷体" panose="02010609060101010101" pitchFamily="49" charset="-122"/>
              </a:rPr>
              <a:t>    </a:t>
            </a:r>
            <a:r>
              <a:rPr lang="en-US"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2018</a:t>
            </a:r>
            <a:r>
              <a:rPr lang="zh-CN"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年命题是在</a:t>
            </a:r>
            <a:r>
              <a:rPr lang="zh-CN" altLang="zh-CN" sz="2400" dirty="0">
                <a:latin typeface="楷体" panose="02010609060101010101" pitchFamily="49" charset="-122"/>
                <a:ea typeface="楷体" panose="02010609060101010101" pitchFamily="49" charset="-122"/>
                <a:cs typeface="楷体" panose="02010609060101010101" pitchFamily="49" charset="-122"/>
              </a:rPr>
              <a:t>《中共中央国务院关于实施乡村振兴战略的意见》提出“加强农村基层基础工作，构建乡村治理新体系”的背景下设计命题的，实现了古代、近代、现代三段历史中关于乡村治理的历史节点贯通与关联，蕴含优秀历史文化传统、现代文明进程、社会主义核心价值观中的三大热点。</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10658" y="30553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41369945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内容占位符 2"/>
          <p:cNvSpPr>
            <a:spLocks noGrp="1"/>
          </p:cNvSpPr>
          <p:nvPr>
            <p:ph idx="1"/>
          </p:nvPr>
        </p:nvSpPr>
        <p:spPr>
          <a:xfrm>
            <a:off x="1779270" y="894080"/>
            <a:ext cx="8564880" cy="5751830"/>
          </a:xfrm>
        </p:spPr>
        <p:txBody>
          <a:bodyPr vert="horz" wrap="square" lIns="84406" tIns="42203" rIns="84406" bIns="42203" numCol="1" rtlCol="0" anchor="t" anchorCtr="0" compatLnSpc="1">
            <a:normAutofit lnSpcReduction="10000"/>
          </a:bodyPr>
          <a:lstStyle/>
          <a:p>
            <a:pPr marL="342900" indent="-342900" algn="ctr" eaLnBrk="0" fontAlgn="base" hangingPunct="0">
              <a:lnSpc>
                <a:spcPct val="100000"/>
              </a:lnSpc>
              <a:spcBef>
                <a:spcPct val="20000"/>
              </a:spcBef>
              <a:spcAft>
                <a:spcPct val="0"/>
              </a:spcAft>
              <a:buNone/>
              <a:defRPr/>
            </a:pPr>
            <a:r>
              <a:rPr lang="en-US" altLang="zh-CN" sz="2585" b="1" dirty="0">
                <a:solidFill>
                  <a:srgbClr val="FF0000"/>
                </a:solidFill>
                <a:latin typeface="黑体" panose="02010609060101010101" pitchFamily="49" charset="-122"/>
                <a:ea typeface="黑体" panose="02010609060101010101" pitchFamily="49" charset="-122"/>
              </a:rPr>
              <a:t>41</a:t>
            </a:r>
            <a:r>
              <a:rPr lang="zh-CN" altLang="en-US" sz="2585" b="1" dirty="0">
                <a:solidFill>
                  <a:srgbClr val="FF0000"/>
                </a:solidFill>
                <a:latin typeface="黑体" panose="02010609060101010101" pitchFamily="49" charset="-122"/>
                <a:ea typeface="黑体" panose="02010609060101010101" pitchFamily="49" charset="-122"/>
              </a:rPr>
              <a:t>题命题特点分析</a:t>
            </a:r>
            <a:endParaRPr lang="en-US" altLang="zh-CN" sz="1845" b="1" dirty="0">
              <a:solidFill>
                <a:srgbClr val="1B24D3"/>
              </a:solidFill>
              <a:latin typeface="黑体" panose="02010609060101010101" pitchFamily="49" charset="-122"/>
              <a:ea typeface="黑体" panose="02010609060101010101" pitchFamily="49" charset="-122"/>
            </a:endParaRPr>
          </a:p>
          <a:p>
            <a:pPr marL="0" indent="0" algn="just" eaLnBrk="0" fontAlgn="base" hangingPunct="0">
              <a:lnSpc>
                <a:spcPct val="100000"/>
              </a:lnSpc>
              <a:spcBef>
                <a:spcPct val="20000"/>
              </a:spcBef>
              <a:spcAft>
                <a:spcPct val="0"/>
              </a:spcAft>
              <a:buNone/>
              <a:defRPr/>
            </a:pPr>
            <a:r>
              <a:rPr lang="en-US" altLang="zh-CN" sz="2400" dirty="0">
                <a:solidFill>
                  <a:srgbClr val="1B24D3"/>
                </a:solidFill>
                <a:latin typeface="楷体" panose="02010609060101010101" pitchFamily="49" charset="-122"/>
                <a:ea typeface="楷体" panose="02010609060101010101" pitchFamily="49" charset="-122"/>
                <a:cs typeface="楷体" panose="02010609060101010101" pitchFamily="49" charset="-122"/>
              </a:rPr>
              <a:t>1.</a:t>
            </a:r>
            <a:r>
              <a:rPr lang="zh-CN" altLang="en-US" sz="2400" dirty="0">
                <a:solidFill>
                  <a:srgbClr val="1B24D3"/>
                </a:solidFill>
                <a:latin typeface="楷体" panose="02010609060101010101" pitchFamily="49" charset="-122"/>
                <a:ea typeface="楷体" panose="02010609060101010101" pitchFamily="49" charset="-122"/>
                <a:cs typeface="楷体" panose="02010609060101010101" pitchFamily="49" charset="-122"/>
              </a:rPr>
              <a:t>分值：</a:t>
            </a:r>
            <a:r>
              <a:rPr lang="en-US" altLang="zh-CN" sz="2400" dirty="0">
                <a:latin typeface="楷体" panose="02010609060101010101" pitchFamily="49" charset="-122"/>
                <a:ea typeface="楷体" panose="02010609060101010101" pitchFamily="49" charset="-122"/>
                <a:cs typeface="楷体" panose="02010609060101010101" pitchFamily="49" charset="-122"/>
              </a:rPr>
              <a:t>25</a:t>
            </a:r>
            <a:r>
              <a:rPr lang="zh-CN" altLang="en-US" sz="2400" dirty="0">
                <a:latin typeface="楷体" panose="02010609060101010101" pitchFamily="49" charset="-122"/>
                <a:ea typeface="楷体" panose="02010609060101010101" pitchFamily="49" charset="-122"/>
                <a:cs typeface="楷体" panose="02010609060101010101" pitchFamily="49" charset="-122"/>
              </a:rPr>
              <a:t>分基本固定，两问到三问。</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pPr marL="0" indent="0" algn="just" eaLnBrk="0" fontAlgn="base" hangingPunct="0">
              <a:lnSpc>
                <a:spcPct val="100000"/>
              </a:lnSpc>
              <a:spcBef>
                <a:spcPct val="20000"/>
              </a:spcBef>
              <a:spcAft>
                <a:spcPct val="0"/>
              </a:spcAft>
              <a:buNone/>
              <a:defRPr/>
            </a:pPr>
            <a:r>
              <a:rPr lang="en-US" altLang="zh-CN" sz="2400" dirty="0">
                <a:solidFill>
                  <a:srgbClr val="1B24D3"/>
                </a:solidFill>
                <a:latin typeface="楷体" panose="02010609060101010101" pitchFamily="49" charset="-122"/>
                <a:ea typeface="楷体" panose="02010609060101010101" pitchFamily="49" charset="-122"/>
                <a:cs typeface="楷体" panose="02010609060101010101" pitchFamily="49" charset="-122"/>
              </a:rPr>
              <a:t>2.</a:t>
            </a:r>
            <a:r>
              <a:rPr lang="zh-CN" altLang="en-US" sz="2400" dirty="0">
                <a:solidFill>
                  <a:srgbClr val="1B24D3"/>
                </a:solidFill>
                <a:latin typeface="楷体" panose="02010609060101010101" pitchFamily="49" charset="-122"/>
                <a:ea typeface="楷体" panose="02010609060101010101" pitchFamily="49" charset="-122"/>
                <a:cs typeface="楷体" panose="02010609060101010101" pitchFamily="49" charset="-122"/>
              </a:rPr>
              <a:t>命题方式：</a:t>
            </a:r>
            <a:r>
              <a:rPr lang="zh-CN" altLang="en-US" sz="2400" dirty="0">
                <a:latin typeface="楷体" panose="02010609060101010101" pitchFamily="49" charset="-122"/>
                <a:ea typeface="楷体" panose="02010609060101010101" pitchFamily="49" charset="-122"/>
                <a:cs typeface="楷体" panose="02010609060101010101" pitchFamily="49" charset="-122"/>
              </a:rPr>
              <a:t>围绕主题</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古今贯通，中外关联。</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pPr marL="0" indent="0" algn="just" eaLnBrk="0" fontAlgn="base" hangingPunct="0">
              <a:lnSpc>
                <a:spcPct val="100000"/>
              </a:lnSpc>
              <a:spcBef>
                <a:spcPct val="20000"/>
              </a:spcBef>
              <a:spcAft>
                <a:spcPct val="0"/>
              </a:spcAft>
              <a:buNone/>
              <a:defRPr/>
            </a:pPr>
            <a:r>
              <a:rPr lang="zh-CN" altLang="en-US" sz="2400" dirty="0">
                <a:latin typeface="楷体" panose="02010609060101010101" pitchFamily="49" charset="-122"/>
                <a:ea typeface="楷体" panose="02010609060101010101" pitchFamily="49" charset="-122"/>
                <a:cs typeface="楷体" panose="02010609060101010101" pitchFamily="49" charset="-122"/>
              </a:rPr>
              <a:t>      古今贯通</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纵向概括说明</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pPr marL="0" indent="0" algn="just" eaLnBrk="0" fontAlgn="base" hangingPunct="0">
              <a:lnSpc>
                <a:spcPct val="100000"/>
              </a:lnSpc>
              <a:spcBef>
                <a:spcPct val="20000"/>
              </a:spcBef>
              <a:spcAft>
                <a:spcPct val="0"/>
              </a:spcAft>
              <a:buNone/>
              <a:defRPr/>
            </a:pPr>
            <a:r>
              <a:rPr lang="zh-CN" altLang="en-US" sz="2400" dirty="0">
                <a:latin typeface="楷体" panose="02010609060101010101" pitchFamily="49" charset="-122"/>
                <a:ea typeface="楷体" panose="02010609060101010101" pitchFamily="49" charset="-122"/>
                <a:cs typeface="楷体" panose="02010609060101010101" pitchFamily="49" charset="-122"/>
              </a:rPr>
              <a:t>      中外关联</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横向归纳比较</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pPr marL="0" indent="0" algn="just" eaLnBrk="0" fontAlgn="base" hangingPunct="0">
              <a:lnSpc>
                <a:spcPct val="100000"/>
              </a:lnSpc>
              <a:spcBef>
                <a:spcPct val="20000"/>
              </a:spcBef>
              <a:spcAft>
                <a:spcPct val="0"/>
              </a:spcAft>
              <a:buNone/>
              <a:defRPr/>
            </a:pPr>
            <a:r>
              <a:rPr lang="en-US" altLang="zh-CN" sz="2400" dirty="0">
                <a:solidFill>
                  <a:srgbClr val="1B24D3"/>
                </a:solidFill>
                <a:latin typeface="楷体" panose="02010609060101010101" pitchFamily="49" charset="-122"/>
                <a:ea typeface="楷体" panose="02010609060101010101" pitchFamily="49" charset="-122"/>
                <a:cs typeface="楷体" panose="02010609060101010101" pitchFamily="49" charset="-122"/>
              </a:rPr>
              <a:t>3.</a:t>
            </a:r>
            <a:r>
              <a:rPr lang="zh-CN" altLang="en-US" sz="2400" dirty="0">
                <a:solidFill>
                  <a:srgbClr val="1B24D3"/>
                </a:solidFill>
                <a:latin typeface="楷体" panose="02010609060101010101" pitchFamily="49" charset="-122"/>
                <a:ea typeface="楷体" panose="02010609060101010101" pitchFamily="49" charset="-122"/>
                <a:cs typeface="楷体" panose="02010609060101010101" pitchFamily="49" charset="-122"/>
              </a:rPr>
              <a:t>命题材料：</a:t>
            </a:r>
            <a:r>
              <a:rPr lang="zh-CN" altLang="en-US" sz="2400" dirty="0">
                <a:latin typeface="楷体" panose="02010609060101010101" pitchFamily="49" charset="-122"/>
                <a:ea typeface="楷体" panose="02010609060101010101" pitchFamily="49" charset="-122"/>
                <a:cs typeface="楷体" panose="02010609060101010101" pitchFamily="49" charset="-122"/>
              </a:rPr>
              <a:t>取材于经典史学著作，以综述性著作为主，涵盖史实、史论、分析，并且著作本身在学术界具有引领作用。</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pPr marL="0" indent="0" algn="just" eaLnBrk="0" fontAlgn="base" hangingPunct="0">
              <a:lnSpc>
                <a:spcPct val="100000"/>
              </a:lnSpc>
              <a:spcBef>
                <a:spcPct val="20000"/>
              </a:spcBef>
              <a:spcAft>
                <a:spcPct val="0"/>
              </a:spcAft>
              <a:buNone/>
              <a:defRPr/>
            </a:pPr>
            <a:r>
              <a:rPr lang="en-US" altLang="zh-CN" sz="2400" dirty="0">
                <a:solidFill>
                  <a:srgbClr val="1B24D3"/>
                </a:solidFill>
                <a:latin typeface="楷体" panose="02010609060101010101" pitchFamily="49" charset="-122"/>
                <a:ea typeface="楷体" panose="02010609060101010101" pitchFamily="49" charset="-122"/>
                <a:cs typeface="楷体" panose="02010609060101010101" pitchFamily="49" charset="-122"/>
              </a:rPr>
              <a:t>4.</a:t>
            </a:r>
            <a:r>
              <a:rPr lang="zh-CN" altLang="en-US" sz="2400" dirty="0">
                <a:solidFill>
                  <a:srgbClr val="1B24D3"/>
                </a:solidFill>
                <a:latin typeface="楷体" panose="02010609060101010101" pitchFamily="49" charset="-122"/>
                <a:ea typeface="楷体" panose="02010609060101010101" pitchFamily="49" charset="-122"/>
                <a:cs typeface="楷体" panose="02010609060101010101" pitchFamily="49" charset="-122"/>
              </a:rPr>
              <a:t>问题设计：</a:t>
            </a:r>
            <a:r>
              <a:rPr lang="zh-CN" altLang="en-US" sz="2400" dirty="0">
                <a:latin typeface="楷体" panose="02010609060101010101" pitchFamily="49" charset="-122"/>
                <a:ea typeface="楷体" panose="02010609060101010101" pitchFamily="49" charset="-122"/>
                <a:cs typeface="楷体" panose="02010609060101010101" pitchFamily="49" charset="-122"/>
              </a:rPr>
              <a:t>问题之间关联性较强，有一定的逻辑递进的关系。设问方式基本是“根据材料一、二并结合所学知识”“据材料结合所学知识”。</a:t>
            </a:r>
          </a:p>
          <a:p>
            <a:pPr marL="0" indent="0" algn="just">
              <a:buNone/>
            </a:pPr>
            <a:r>
              <a:rPr lang="en-US" altLang="zh-CN" sz="2400" dirty="0">
                <a:solidFill>
                  <a:srgbClr val="1B24D3"/>
                </a:solidFill>
                <a:latin typeface="楷体" panose="02010609060101010101" pitchFamily="49" charset="-122"/>
                <a:ea typeface="楷体" panose="02010609060101010101" pitchFamily="49" charset="-122"/>
                <a:cs typeface="楷体" panose="02010609060101010101" pitchFamily="49" charset="-122"/>
                <a:sym typeface="+mn-ea"/>
              </a:rPr>
              <a:t>5.</a:t>
            </a:r>
            <a:r>
              <a:rPr lang="zh-CN" altLang="en-US" sz="2400" dirty="0">
                <a:solidFill>
                  <a:srgbClr val="1B24D3"/>
                </a:solidFill>
                <a:latin typeface="楷体" panose="02010609060101010101" pitchFamily="49" charset="-122"/>
                <a:ea typeface="楷体" panose="02010609060101010101" pitchFamily="49" charset="-122"/>
                <a:cs typeface="楷体" panose="02010609060101010101" pitchFamily="49" charset="-122"/>
                <a:sym typeface="+mn-ea"/>
              </a:rPr>
              <a:t>设问要求：</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“概括”“指出”“说明”，命题角度有“原因（背景）”“变化（发展）”“特点”“认识（启示）”等。</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pPr marL="0" indent="0" algn="just">
              <a:buNone/>
            </a:pPr>
            <a:r>
              <a:rPr lang="en-US" altLang="zh-CN" sz="2400" dirty="0">
                <a:solidFill>
                  <a:srgbClr val="1B24D3"/>
                </a:solidFill>
                <a:latin typeface="楷体" panose="02010609060101010101" pitchFamily="49" charset="-122"/>
                <a:ea typeface="楷体" panose="02010609060101010101" pitchFamily="49" charset="-122"/>
                <a:cs typeface="楷体" panose="02010609060101010101" pitchFamily="49" charset="-122"/>
                <a:sym typeface="+mn-ea"/>
              </a:rPr>
              <a:t>6.</a:t>
            </a:r>
            <a:r>
              <a:rPr lang="zh-CN" altLang="en-US" sz="2400" dirty="0">
                <a:solidFill>
                  <a:srgbClr val="1B24D3"/>
                </a:solidFill>
                <a:latin typeface="楷体" panose="02010609060101010101" pitchFamily="49" charset="-122"/>
                <a:ea typeface="楷体" panose="02010609060101010101" pitchFamily="49" charset="-122"/>
                <a:cs typeface="楷体" panose="02010609060101010101" pitchFamily="49" charset="-122"/>
                <a:sym typeface="+mn-ea"/>
              </a:rPr>
              <a:t>答案特点：</a:t>
            </a:r>
            <a:r>
              <a:rPr lang="zh-CN" altLang="en-US" sz="2400" dirty="0">
                <a:solidFill>
                  <a:srgbClr val="242424"/>
                </a:solidFill>
                <a:latin typeface="楷体" panose="02010609060101010101" pitchFamily="49" charset="-122"/>
                <a:ea typeface="楷体" panose="02010609060101010101" pitchFamily="49" charset="-122"/>
                <a:cs typeface="楷体" panose="02010609060101010101" pitchFamily="49" charset="-122"/>
                <a:sym typeface="+mn-ea"/>
              </a:rPr>
              <a:t>具有较强的专业化、学术化；答案角度周全且聚焦，既强调思维的全面性、缜密性，又重视答题的逻辑性、针对性。</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193915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70650" y="934329"/>
            <a:ext cx="8003931" cy="5312312"/>
          </a:xfrm>
        </p:spPr>
        <p:txBody>
          <a:bodyPr>
            <a:normAutofit fontScale="90000"/>
          </a:bodyPr>
          <a:lstStyle/>
          <a:p>
            <a:pPr>
              <a:lnSpc>
                <a:spcPts val="3660"/>
              </a:lnSpc>
              <a:spcBef>
                <a:spcPts val="0"/>
              </a:spcBef>
            </a:pPr>
            <a:r>
              <a:rPr lang="en-US" altLang="zh-CN" sz="2585" b="1">
                <a:latin typeface="楷体" panose="02010609060101010101" pitchFamily="49" charset="-122"/>
                <a:ea typeface="楷体" panose="02010609060101010101" pitchFamily="49" charset="-122"/>
                <a:cs typeface="楷体" panose="02010609060101010101" pitchFamily="49" charset="-122"/>
              </a:rPr>
              <a:t>    </a:t>
            </a:r>
            <a:r>
              <a:rPr lang="zh-CN" altLang="en-US" sz="2585" b="1">
                <a:latin typeface="楷体" panose="02010609060101010101" pitchFamily="49" charset="-122"/>
                <a:ea typeface="楷体" panose="02010609060101010101" pitchFamily="49" charset="-122"/>
                <a:cs typeface="楷体" panose="02010609060101010101" pitchFamily="49" charset="-122"/>
              </a:rPr>
              <a:t>从模块角度分析，政治、经济、文化考查内容的选取及其所占比重，体现三个突出特点：</a:t>
            </a:r>
          </a:p>
          <a:p>
            <a:pPr>
              <a:lnSpc>
                <a:spcPts val="3660"/>
              </a:lnSpc>
              <a:spcBef>
                <a:spcPts val="0"/>
              </a:spcBef>
            </a:pPr>
            <a:r>
              <a:rPr lang="zh-CN" altLang="en-US" sz="2585" b="1">
                <a:latin typeface="楷体" panose="02010609060101010101" pitchFamily="49" charset="-122"/>
                <a:ea typeface="楷体" panose="02010609060101010101" pitchFamily="49" charset="-122"/>
                <a:cs typeface="楷体" panose="02010609060101010101" pitchFamily="49" charset="-122"/>
              </a:rPr>
              <a:t>第一，Ⅰ卷非选择题的政治、经济、文化内容交织在一起，你中有我、我中有你，上表中的统计数字难以十分精确。这一特点符合高考命题的“综合性”考查要求。</a:t>
            </a:r>
          </a:p>
          <a:p>
            <a:pPr>
              <a:lnSpc>
                <a:spcPts val="3660"/>
              </a:lnSpc>
              <a:spcBef>
                <a:spcPts val="0"/>
              </a:spcBef>
            </a:pPr>
            <a:r>
              <a:rPr lang="zh-CN" altLang="en-US" sz="2585" b="1">
                <a:latin typeface="楷体" panose="02010609060101010101" pitchFamily="49" charset="-122"/>
                <a:ea typeface="楷体" panose="02010609060101010101" pitchFamily="49" charset="-122"/>
                <a:cs typeface="楷体" panose="02010609060101010101" pitchFamily="49" charset="-122"/>
              </a:rPr>
              <a:t>第二，继承了以往命题习惯，经济史比重明显高于政治史与文化史的内容，尤其是Ⅱ卷的必考非选择题考查的都是经济史。注重对经济史的考查，符合当今世界注重经济发展的现实。</a:t>
            </a:r>
          </a:p>
          <a:p>
            <a:pPr>
              <a:lnSpc>
                <a:spcPts val="3660"/>
              </a:lnSpc>
              <a:spcBef>
                <a:spcPts val="0"/>
              </a:spcBef>
            </a:pPr>
            <a:r>
              <a:rPr lang="zh-CN" altLang="en-US" sz="2585" b="1">
                <a:latin typeface="楷体" panose="02010609060101010101" pitchFamily="49" charset="-122"/>
                <a:ea typeface="楷体" panose="02010609060101010101" pitchFamily="49" charset="-122"/>
                <a:cs typeface="楷体" panose="02010609060101010101" pitchFamily="49" charset="-122"/>
              </a:rPr>
              <a:t>第三，与2017年相比，三份试卷文化史的考查比重都大幅下降，整体下降1</a:t>
            </a:r>
            <a:r>
              <a:rPr lang="en-US" altLang="zh-CN" sz="2585" b="1">
                <a:latin typeface="楷体" panose="02010609060101010101" pitchFamily="49" charset="-122"/>
                <a:ea typeface="楷体" panose="02010609060101010101" pitchFamily="49" charset="-122"/>
                <a:cs typeface="楷体" panose="02010609060101010101" pitchFamily="49" charset="-122"/>
              </a:rPr>
              <a:t>3</a:t>
            </a:r>
            <a:r>
              <a:rPr lang="zh-CN" altLang="en-US" sz="2585" b="1">
                <a:latin typeface="楷体" panose="02010609060101010101" pitchFamily="49" charset="-122"/>
                <a:ea typeface="楷体" panose="02010609060101010101" pitchFamily="49" charset="-122"/>
                <a:cs typeface="楷体" panose="02010609060101010101" pitchFamily="49" charset="-122"/>
              </a:rPr>
              <a:t>.</a:t>
            </a:r>
            <a:r>
              <a:rPr lang="en-US" altLang="zh-CN" sz="2585" b="1">
                <a:latin typeface="楷体" panose="02010609060101010101" pitchFamily="49" charset="-122"/>
                <a:ea typeface="楷体" panose="02010609060101010101" pitchFamily="49" charset="-122"/>
                <a:cs typeface="楷体" panose="02010609060101010101" pitchFamily="49" charset="-122"/>
              </a:rPr>
              <a:t>4</a:t>
            </a:r>
            <a:r>
              <a:rPr lang="zh-CN" altLang="en-US" sz="2585" b="1">
                <a:latin typeface="楷体" panose="02010609060101010101" pitchFamily="49" charset="-122"/>
                <a:ea typeface="楷体" panose="02010609060101010101" pitchFamily="49" charset="-122"/>
                <a:cs typeface="楷体" panose="02010609060101010101" pitchFamily="49" charset="-122"/>
              </a:rPr>
              <a:t>%。</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1469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内容占位符 2"/>
          <p:cNvSpPr>
            <a:spLocks noGrp="1"/>
          </p:cNvSpPr>
          <p:nvPr>
            <p:ph idx="1"/>
          </p:nvPr>
        </p:nvSpPr>
        <p:spPr>
          <a:xfrm>
            <a:off x="1898650" y="939801"/>
            <a:ext cx="8545830" cy="5653405"/>
          </a:xfrm>
        </p:spPr>
        <p:txBody>
          <a:bodyPr vert="horz" wrap="square" lIns="84406" tIns="42203" rIns="84406" bIns="42203" rtlCol="0" anchor="t">
            <a:normAutofit fontScale="97500" lnSpcReduction="10000"/>
          </a:bodyPr>
          <a:lstStyle/>
          <a:p>
            <a:pPr marL="0" indent="0">
              <a:buNone/>
            </a:pPr>
            <a:r>
              <a:rPr lang="en-US" altLang="zh-CN" sz="2585" b="1" dirty="0">
                <a:solidFill>
                  <a:srgbClr val="1B24D3"/>
                </a:solidFill>
                <a:latin typeface="黑体" panose="02010609060101010101" pitchFamily="49" charset="-122"/>
                <a:ea typeface="黑体" panose="02010609060101010101" pitchFamily="49" charset="-122"/>
              </a:rPr>
              <a:t>7.</a:t>
            </a:r>
            <a:r>
              <a:rPr lang="zh-CN" altLang="en-US" sz="2585" b="1" dirty="0">
                <a:solidFill>
                  <a:srgbClr val="1B24D3"/>
                </a:solidFill>
                <a:latin typeface="黑体" panose="02010609060101010101" pitchFamily="49" charset="-122"/>
                <a:ea typeface="黑体" panose="02010609060101010101" pitchFamily="49" charset="-122"/>
              </a:rPr>
              <a:t> 命题聚焦：</a:t>
            </a:r>
            <a:endParaRPr lang="zh-CN" altLang="en-US" sz="1845" b="1" dirty="0">
              <a:latin typeface="黑体" panose="02010609060101010101" pitchFamily="49" charset="-122"/>
              <a:ea typeface="黑体" panose="02010609060101010101" pitchFamily="49" charset="-122"/>
            </a:endParaRPr>
          </a:p>
          <a:p>
            <a:pPr marL="0" indent="0">
              <a:buNone/>
            </a:pPr>
            <a:r>
              <a:rPr lang="zh-CN" altLang="en-US" sz="1845" b="1" dirty="0">
                <a:latin typeface="黑体" panose="02010609060101010101" pitchFamily="49" charset="-122"/>
                <a:ea typeface="黑体" panose="02010609060101010101" pitchFamily="49" charset="-122"/>
              </a:rPr>
              <a:t>     </a:t>
            </a:r>
            <a:r>
              <a:rPr lang="zh-CN" altLang="en-US" sz="2400" dirty="0">
                <a:latin typeface="楷体" panose="02010609060101010101" pitchFamily="49" charset="-122"/>
                <a:ea typeface="楷体" panose="02010609060101010101" pitchFamily="49" charset="-122"/>
                <a:cs typeface="楷体" panose="02010609060101010101" pitchFamily="49" charset="-122"/>
              </a:rPr>
              <a:t>以我国或世界所面临和关心的重大现实主题为切入点，以历史视角拓展或深化对该主题的理解认知，形成热点问题冷思考的思维加工，</a:t>
            </a:r>
            <a:r>
              <a:rPr lang="zh-CN" altLang="zh-CN" sz="2400" dirty="0">
                <a:latin typeface="楷体" panose="02010609060101010101" pitchFamily="49" charset="-122"/>
                <a:ea typeface="楷体" panose="02010609060101010101" pitchFamily="49" charset="-122"/>
                <a:cs typeface="楷体" panose="02010609060101010101" pitchFamily="49" charset="-122"/>
              </a:rPr>
              <a:t>契合了我国现代化发展的需要和世界文明多元化的社会热点，以达到以史为鉴和以史论今的目的。涵盖了时空观念、历史解释、史料实证等基本学科素养。</a:t>
            </a:r>
            <a:r>
              <a:rPr lang="zh-CN" altLang="en-US" sz="2400" dirty="0">
                <a:latin typeface="楷体" panose="02010609060101010101" pitchFamily="49" charset="-122"/>
                <a:ea typeface="楷体" panose="02010609060101010101" pitchFamily="49" charset="-122"/>
                <a:cs typeface="楷体" panose="02010609060101010101" pitchFamily="49" charset="-122"/>
              </a:rPr>
              <a:t>考查内容以历史小专题为主，具有鲜明学科特点和现实意义的重大问题，甚至是社会及国际热点问题，使考查达到“一举多得”的效果。</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cs typeface="楷体" panose="02010609060101010101" pitchFamily="49" charset="-122"/>
              </a:rPr>
              <a:t>    价值体现：思想建设、道德构建和依法治国；世界的统一性和多元化的统一；弘扬民族精神和民族认同和团结，宣扬祖国统一；近现代化和国富民强的政策、途径；不同文化交流融合的排他性和趋同性；发展中的政策、出现的问题局、及解决和反思。</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cs typeface="楷体" panose="02010609060101010101" pitchFamily="49" charset="-122"/>
              </a:rPr>
              <a:t>    说明了今后历史高考题非常重视多层次、多角度地引导学生适应时代发展的要求。紧扣问题，逐句分析材料，调动相关历史知识体系是解题关键。</a:t>
            </a:r>
          </a:p>
          <a:p>
            <a:pPr marL="0" indent="0">
              <a:buNone/>
            </a:pPr>
            <a:r>
              <a:rPr lang="zh-CN" altLang="en-US" sz="2585" b="1" dirty="0">
                <a:solidFill>
                  <a:srgbClr val="FF0000"/>
                </a:solidFill>
              </a:rPr>
              <a:t> 对历史问题进行现实思考，对现实问题进行历史反思。</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10137392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2479040" y="2689860"/>
            <a:ext cx="7573010" cy="567690"/>
          </a:xfrm>
          <a:prstGeom prst="rect">
            <a:avLst/>
          </a:prstGeom>
        </p:spPr>
        <p:txBody>
          <a:bodyPr vert="horz" lIns="84406" tIns="42203" rIns="84406" bIns="42203" rtlCol="0" anchor="ctr">
            <a:noAutofit/>
            <a:scene3d>
              <a:camera prst="orthographicFront"/>
              <a:lightRig rig="threePt" dir="t"/>
            </a:scene3d>
          </a:bodyPr>
          <a:lstStyle>
            <a:lvl1pPr algn="l" defTabSz="914400" rtl="0" eaLnBrk="1" latinLnBrk="0" hangingPunct="1">
              <a:spcBef>
                <a:spcPct val="0"/>
              </a:spcBef>
              <a:buNone/>
              <a:defRPr sz="2800" kern="1200">
                <a:solidFill>
                  <a:schemeClr val="bg1"/>
                </a:solidFill>
                <a:latin typeface="黑体" panose="02010609060101010101" pitchFamily="49" charset="-122"/>
                <a:ea typeface="黑体" panose="02010609060101010101" pitchFamily="49" charset="-122"/>
                <a:cs typeface="+mj-cs"/>
              </a:defRPr>
            </a:lvl1pPr>
          </a:lstStyle>
          <a:p>
            <a:r>
              <a:rPr lang="zh-CN" altLang="en-US" sz="3200">
                <a:solidFill>
                  <a:srgbClr val="FF0000"/>
                </a:solidFill>
                <a:effectLst>
                  <a:outerShdw blurRad="38100" dist="19050" dir="2700000" algn="tl" rotWithShape="0">
                    <a:schemeClr val="dk1">
                      <a:alpha val="40000"/>
                    </a:schemeClr>
                  </a:outerShdw>
                </a:effectLst>
              </a:rPr>
              <a:t>（</a:t>
            </a:r>
            <a:r>
              <a:rPr lang="en-US" altLang="zh-CN" sz="3200">
                <a:solidFill>
                  <a:srgbClr val="FF0000"/>
                </a:solidFill>
                <a:effectLst>
                  <a:outerShdw blurRad="38100" dist="19050" dir="2700000" algn="tl" rotWithShape="0">
                    <a:schemeClr val="dk1">
                      <a:alpha val="40000"/>
                    </a:schemeClr>
                  </a:outerShdw>
                </a:effectLst>
              </a:rPr>
              <a:t>13</a:t>
            </a:r>
            <a:r>
              <a:rPr lang="zh-CN" altLang="en-US" sz="3200">
                <a:solidFill>
                  <a:srgbClr val="FF0000"/>
                </a:solidFill>
                <a:effectLst>
                  <a:outerShdw blurRad="38100" dist="19050" dir="2700000" algn="tl" rotWithShape="0">
                    <a:schemeClr val="dk1">
                      <a:alpha val="40000"/>
                    </a:schemeClr>
                  </a:outerShdw>
                </a:effectLst>
              </a:rPr>
              <a:t>）第</a:t>
            </a:r>
            <a:r>
              <a:rPr lang="en-US" altLang="zh-CN" sz="3200">
                <a:solidFill>
                  <a:srgbClr val="FF0000"/>
                </a:solidFill>
                <a:effectLst>
                  <a:outerShdw blurRad="38100" dist="19050" dir="2700000" algn="tl" rotWithShape="0">
                    <a:schemeClr val="dk1">
                      <a:alpha val="40000"/>
                    </a:schemeClr>
                  </a:outerShdw>
                </a:effectLst>
              </a:rPr>
              <a:t>42</a:t>
            </a:r>
            <a:r>
              <a:rPr lang="zh-CN" altLang="en-US" sz="3200">
                <a:solidFill>
                  <a:srgbClr val="FF0000"/>
                </a:solidFill>
                <a:effectLst>
                  <a:outerShdw blurRad="38100" dist="19050" dir="2700000" algn="tl" rotWithShape="0">
                    <a:schemeClr val="dk1">
                      <a:alpha val="40000"/>
                    </a:schemeClr>
                  </a:outerShdw>
                </a:effectLst>
              </a:rPr>
              <a:t>题（开放性试题）命题规律</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13359010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标题 3"/>
          <p:cNvSpPr>
            <a:spLocks noGrp="1"/>
          </p:cNvSpPr>
          <p:nvPr/>
        </p:nvSpPr>
        <p:spPr>
          <a:xfrm>
            <a:off x="2621866" y="730349"/>
            <a:ext cx="6957646" cy="445477"/>
          </a:xfrm>
          <a:prstGeom prst="rect">
            <a:avLst/>
          </a:prstGeom>
          <a:noFill/>
          <a:ln w="9525">
            <a:noFill/>
          </a:ln>
        </p:spPr>
        <p:txBody>
          <a:bodyPr vert="horz" lIns="84406" tIns="42203" rIns="84406" bIns="42203" anchor="ctr"/>
          <a:lstStyle>
            <a:lvl1pPr algn="l" defTabSz="914400" rtl="0" eaLnBrk="1" latinLnBrk="0" hangingPunct="1">
              <a:spcBef>
                <a:spcPct val="0"/>
              </a:spcBef>
              <a:buNone/>
              <a:defRPr sz="2800" kern="1200">
                <a:solidFill>
                  <a:schemeClr val="bg1"/>
                </a:solidFill>
                <a:latin typeface="黑体" panose="02010609060101010101" pitchFamily="49" charset="-122"/>
                <a:ea typeface="黑体" panose="02010609060101010101" pitchFamily="49" charset="-122"/>
                <a:cs typeface="+mj-cs"/>
              </a:defRPr>
            </a:lvl1pPr>
          </a:lstStyle>
          <a:p>
            <a:pPr algn="ctr"/>
            <a:r>
              <a:rPr lang="en-US" altLang="zh-CN" sz="2215" b="1">
                <a:solidFill>
                  <a:srgbClr val="FF0000"/>
                </a:solidFill>
              </a:rPr>
              <a:t>2011-2018</a:t>
            </a:r>
            <a:r>
              <a:rPr lang="zh-CN" altLang="en-US" sz="2215" b="1">
                <a:solidFill>
                  <a:srgbClr val="FF0000"/>
                </a:solidFill>
              </a:rPr>
              <a:t>年高考全国卷开放性试题概览</a:t>
            </a:r>
          </a:p>
        </p:txBody>
      </p:sp>
      <p:graphicFrame>
        <p:nvGraphicFramePr>
          <p:cNvPr id="5" name="表格 4"/>
          <p:cNvGraphicFramePr/>
          <p:nvPr/>
        </p:nvGraphicFramePr>
        <p:xfrm>
          <a:off x="2100385" y="1248362"/>
          <a:ext cx="8001000" cy="5260828"/>
        </p:xfrm>
        <a:graphic>
          <a:graphicData uri="http://schemas.openxmlformats.org/drawingml/2006/table">
            <a:tbl>
              <a:tblPr firstRow="1" bandRow="1">
                <a:tableStyleId>{5C22544A-7EE6-4342-B048-85BDC9FD1C3A}</a:tableStyleId>
              </a:tblPr>
              <a:tblGrid>
                <a:gridCol w="911225">
                  <a:extLst>
                    <a:ext uri="{9D8B030D-6E8A-4147-A177-3AD203B41FA5}">
                      <a16:colId xmlns:a16="http://schemas.microsoft.com/office/drawing/2014/main" val="20000"/>
                    </a:ext>
                  </a:extLst>
                </a:gridCol>
                <a:gridCol w="529590">
                  <a:extLst>
                    <a:ext uri="{9D8B030D-6E8A-4147-A177-3AD203B41FA5}">
                      <a16:colId xmlns:a16="http://schemas.microsoft.com/office/drawing/2014/main" val="20001"/>
                    </a:ext>
                  </a:extLst>
                </a:gridCol>
                <a:gridCol w="1278255">
                  <a:extLst>
                    <a:ext uri="{9D8B030D-6E8A-4147-A177-3AD203B41FA5}">
                      <a16:colId xmlns:a16="http://schemas.microsoft.com/office/drawing/2014/main" val="20002"/>
                    </a:ext>
                  </a:extLst>
                </a:gridCol>
                <a:gridCol w="1053465">
                  <a:extLst>
                    <a:ext uri="{9D8B030D-6E8A-4147-A177-3AD203B41FA5}">
                      <a16:colId xmlns:a16="http://schemas.microsoft.com/office/drawing/2014/main" val="20003"/>
                    </a:ext>
                  </a:extLst>
                </a:gridCol>
                <a:gridCol w="1144905">
                  <a:extLst>
                    <a:ext uri="{9D8B030D-6E8A-4147-A177-3AD203B41FA5}">
                      <a16:colId xmlns:a16="http://schemas.microsoft.com/office/drawing/2014/main" val="20004"/>
                    </a:ext>
                  </a:extLst>
                </a:gridCol>
                <a:gridCol w="2465705">
                  <a:extLst>
                    <a:ext uri="{9D8B030D-6E8A-4147-A177-3AD203B41FA5}">
                      <a16:colId xmlns:a16="http://schemas.microsoft.com/office/drawing/2014/main" val="20005"/>
                    </a:ext>
                  </a:extLst>
                </a:gridCol>
                <a:gridCol w="617855">
                  <a:extLst>
                    <a:ext uri="{9D8B030D-6E8A-4147-A177-3AD203B41FA5}">
                      <a16:colId xmlns:a16="http://schemas.microsoft.com/office/drawing/2014/main" val="20006"/>
                    </a:ext>
                  </a:extLst>
                </a:gridCol>
              </a:tblGrid>
              <a:tr h="534670">
                <a:tc>
                  <a:txBody>
                    <a:bodyPr/>
                    <a:lstStyle/>
                    <a:p>
                      <a:pPr indent="0" algn="ctr">
                        <a:buNone/>
                      </a:pPr>
                      <a:r>
                        <a:rPr lang="en-US" sz="1475" b="1">
                          <a:solidFill>
                            <a:srgbClr val="000000"/>
                          </a:solidFill>
                          <a:latin typeface="黑体" panose="02010609060101010101" pitchFamily="49" charset="-122"/>
                          <a:ea typeface="黑体" panose="02010609060101010101" pitchFamily="49" charset="-122"/>
                          <a:cs typeface="黑体" panose="02010609060101010101" pitchFamily="49" charset="-122"/>
                        </a:rPr>
                        <a:t>年份/卷</a:t>
                      </a:r>
                      <a:endParaRPr lang="en-US" altLang="en-US" sz="1475" b="1">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latin typeface="黑体" panose="02010609060101010101" pitchFamily="49" charset="-122"/>
                          <a:ea typeface="黑体" panose="02010609060101010101" pitchFamily="49" charset="-122"/>
                        </a:rPr>
                        <a:t>类别</a:t>
                      </a:r>
                      <a:endParaRPr lang="zh-CN" altLang="en-US" sz="1475"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latin typeface="黑体" panose="02010609060101010101" pitchFamily="49" charset="-122"/>
                          <a:ea typeface="黑体" panose="02010609060101010101" pitchFamily="49" charset="-122"/>
                        </a:rPr>
                        <a:t>主题</a:t>
                      </a:r>
                      <a:endParaRPr lang="zh-CN" altLang="en-US" sz="1475"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latin typeface="黑体" panose="02010609060101010101" pitchFamily="49" charset="-122"/>
                          <a:ea typeface="黑体" panose="02010609060101010101" pitchFamily="49" charset="-122"/>
                        </a:rPr>
                        <a:t>字符数</a:t>
                      </a:r>
                      <a:endParaRPr lang="zh-CN" altLang="en-US" sz="1475"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latin typeface="黑体" panose="02010609060101010101" pitchFamily="49" charset="-122"/>
                          <a:ea typeface="黑体" panose="02010609060101010101" pitchFamily="49" charset="-122"/>
                        </a:rPr>
                        <a:t>材料呈现</a:t>
                      </a:r>
                      <a:endParaRPr lang="zh-CN" altLang="en-US" sz="1475"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latin typeface="黑体" panose="02010609060101010101" pitchFamily="49" charset="-122"/>
                          <a:ea typeface="黑体" panose="02010609060101010101" pitchFamily="49" charset="-122"/>
                        </a:rPr>
                        <a:t>设问</a:t>
                      </a:r>
                      <a:endParaRPr lang="zh-CN" altLang="en-US" sz="1475"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latin typeface="黑体" panose="02010609060101010101" pitchFamily="49" charset="-122"/>
                          <a:ea typeface="黑体" panose="02010609060101010101" pitchFamily="49" charset="-122"/>
                        </a:rPr>
                        <a:t>答案示例</a:t>
                      </a:r>
                      <a:endParaRPr lang="zh-CN" altLang="en-US" sz="1475"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4060">
                <a:tc>
                  <a:txBody>
                    <a:bodyPr/>
                    <a:lstStyle/>
                    <a:p>
                      <a:pPr indent="0" algn="ctr">
                        <a:buNone/>
                      </a:pPr>
                      <a:r>
                        <a:rPr lang="en-US" sz="1400" b="1">
                          <a:solidFill>
                            <a:srgbClr val="000000"/>
                          </a:solidFill>
                          <a:latin typeface="宋体" panose="02010600030101010101" pitchFamily="2" charset="-122"/>
                        </a:rPr>
                        <a:t>2011</a:t>
                      </a:r>
                      <a:endParaRPr lang="en-US" altLang="en-US" sz="140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观点评析</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关于西方崛起的两种观点</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材料：423</a:t>
                      </a:r>
                    </a:p>
                    <a:p>
                      <a:pPr indent="0" algn="ctr">
                        <a:buNone/>
                      </a:pPr>
                      <a:r>
                        <a:rPr lang="zh-CN" sz="1400" b="1">
                          <a:solidFill>
                            <a:srgbClr val="000000"/>
                          </a:solidFill>
                          <a:ea typeface="宋体" panose="02010600030101010101" pitchFamily="2" charset="-122"/>
                        </a:rPr>
                        <a:t>设问：52</a:t>
                      </a:r>
                    </a:p>
                    <a:p>
                      <a:pPr indent="0" algn="ctr">
                        <a:buNone/>
                      </a:pPr>
                      <a:r>
                        <a:rPr lang="zh-CN" sz="1400" b="1">
                          <a:solidFill>
                            <a:srgbClr val="000000"/>
                          </a:solidFill>
                          <a:ea typeface="宋体" panose="02010600030101010101" pitchFamily="2" charset="-122"/>
                        </a:rPr>
                        <a:t>答案：0</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黑体" panose="02010609060101010101" pitchFamily="49" charset="-122"/>
                        </a:rPr>
                        <a:t>历史观点</a:t>
                      </a:r>
                      <a:endParaRPr lang="zh-CN" altLang="en-US" sz="1400"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评材料中关于西方崛起的观点。</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无</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9455">
                <a:tc>
                  <a:txBody>
                    <a:bodyPr/>
                    <a:lstStyle/>
                    <a:p>
                      <a:pPr indent="0" algn="ctr">
                        <a:buNone/>
                      </a:pPr>
                      <a:r>
                        <a:rPr lang="en-US" sz="1400" b="1">
                          <a:solidFill>
                            <a:srgbClr val="000000"/>
                          </a:solidFill>
                          <a:latin typeface="宋体" panose="02010600030101010101" pitchFamily="2" charset="-122"/>
                        </a:rPr>
                        <a:t>2012</a:t>
                      </a:r>
                      <a:endParaRPr lang="en-US" altLang="en-US" sz="140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观点评析</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解释历史的“冲击-反应”模式</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材料：110</a:t>
                      </a:r>
                    </a:p>
                    <a:p>
                      <a:pPr indent="0" algn="ctr">
                        <a:buNone/>
                      </a:pPr>
                      <a:r>
                        <a:rPr lang="zh-CN" sz="1400" b="1">
                          <a:solidFill>
                            <a:srgbClr val="000000"/>
                          </a:solidFill>
                          <a:ea typeface="宋体" panose="02010600030101010101" pitchFamily="2" charset="-122"/>
                        </a:rPr>
                        <a:t>设问：70</a:t>
                      </a:r>
                    </a:p>
                    <a:p>
                      <a:pPr indent="0" algn="ctr">
                        <a:buNone/>
                      </a:pPr>
                      <a:r>
                        <a:rPr lang="zh-CN" sz="1400" b="1">
                          <a:solidFill>
                            <a:srgbClr val="000000"/>
                          </a:solidFill>
                          <a:ea typeface="宋体" panose="02010600030101010101" pitchFamily="2" charset="-122"/>
                        </a:rPr>
                        <a:t>答案：0</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黑体" panose="02010609060101010101" pitchFamily="49" charset="-122"/>
                        </a:rPr>
                        <a:t>历史示意图</a:t>
                      </a:r>
                      <a:r>
                        <a:rPr lang="en-US" sz="1400" b="1">
                          <a:solidFill>
                            <a:srgbClr val="000000"/>
                          </a:solidFill>
                          <a:latin typeface="黑体" panose="02010609060101010101" pitchFamily="49" charset="-122"/>
                        </a:rPr>
                        <a:t> </a:t>
                      </a:r>
                      <a:endParaRPr lang="en-US" altLang="en-US" sz="1400" b="1">
                        <a:solidFill>
                          <a:srgbClr val="000000"/>
                        </a:solidFill>
                        <a:latin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根据材料并结合所学知识，评析“冲击——反应”模式。</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无</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2465">
                <a:tc>
                  <a:txBody>
                    <a:bodyPr/>
                    <a:lstStyle/>
                    <a:p>
                      <a:pPr indent="0" algn="ctr">
                        <a:buNone/>
                      </a:pPr>
                      <a:r>
                        <a:rPr lang="en-US" sz="1400" b="1">
                          <a:solidFill>
                            <a:srgbClr val="000000"/>
                          </a:solidFill>
                          <a:latin typeface="宋体" panose="02010600030101010101" pitchFamily="2" charset="-122"/>
                        </a:rPr>
                        <a:t>2013·I</a:t>
                      </a:r>
                      <a:endParaRPr lang="en-US" altLang="en-US" sz="140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信息说明</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汉唐政治地图变迁</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材料：21</a:t>
                      </a:r>
                    </a:p>
                    <a:p>
                      <a:pPr indent="0" algn="ctr">
                        <a:buNone/>
                      </a:pPr>
                      <a:r>
                        <a:rPr lang="zh-CN" sz="1400" b="1">
                          <a:solidFill>
                            <a:srgbClr val="000000"/>
                          </a:solidFill>
                          <a:ea typeface="宋体" panose="02010600030101010101" pitchFamily="2" charset="-122"/>
                        </a:rPr>
                        <a:t>设问：38</a:t>
                      </a:r>
                    </a:p>
                    <a:p>
                      <a:pPr indent="0" algn="ctr">
                        <a:buNone/>
                      </a:pPr>
                      <a:r>
                        <a:rPr lang="zh-CN" sz="1400" b="1">
                          <a:solidFill>
                            <a:srgbClr val="000000"/>
                          </a:solidFill>
                          <a:ea typeface="宋体" panose="02010600030101010101" pitchFamily="2" charset="-122"/>
                        </a:rPr>
                        <a:t>答案：51</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黑体" panose="02010609060101010101" pitchFamily="49" charset="-122"/>
                        </a:rPr>
                        <a:t>历史地图</a:t>
                      </a:r>
                      <a:r>
                        <a:rPr lang="en-US" sz="1400" b="1">
                          <a:solidFill>
                            <a:srgbClr val="000000"/>
                          </a:solidFill>
                          <a:latin typeface="黑体" panose="02010609060101010101" pitchFamily="49" charset="-122"/>
                        </a:rPr>
                        <a:t>  </a:t>
                      </a:r>
                      <a:endParaRPr lang="en-US" altLang="en-US" sz="1400" b="1">
                        <a:solidFill>
                          <a:srgbClr val="000000"/>
                        </a:solidFill>
                        <a:latin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提取两项有关汉唐间历史变迁的信息，并结合所学知识予以说明。</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无</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3910">
                <a:tc>
                  <a:txBody>
                    <a:bodyPr/>
                    <a:lstStyle/>
                    <a:p>
                      <a:pPr indent="0" algn="ctr">
                        <a:buNone/>
                      </a:pPr>
                      <a:r>
                        <a:rPr lang="en-US" sz="1400" b="1">
                          <a:solidFill>
                            <a:srgbClr val="000000"/>
                          </a:solidFill>
                          <a:latin typeface="宋体" panose="02010600030101010101" pitchFamily="2" charset="-122"/>
                        </a:rPr>
                        <a:t>2013·II</a:t>
                      </a:r>
                      <a:endParaRPr lang="en-US" altLang="en-US" sz="140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信息说明</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18世纪中英建筑与政治制度的关系</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材料56</a:t>
                      </a:r>
                    </a:p>
                    <a:p>
                      <a:pPr indent="0" algn="ctr">
                        <a:buNone/>
                      </a:pPr>
                      <a:r>
                        <a:rPr lang="zh-CN" sz="1400" b="1">
                          <a:solidFill>
                            <a:srgbClr val="000000"/>
                          </a:solidFill>
                          <a:ea typeface="宋体" panose="02010600030101010101" pitchFamily="2" charset="-122"/>
                        </a:rPr>
                        <a:t>设问34</a:t>
                      </a:r>
                    </a:p>
                    <a:p>
                      <a:pPr indent="0" algn="ctr">
                        <a:buNone/>
                      </a:pPr>
                      <a:r>
                        <a:rPr lang="zh-CN" sz="1400" b="1">
                          <a:solidFill>
                            <a:srgbClr val="000000"/>
                          </a:solidFill>
                          <a:ea typeface="宋体" panose="02010600030101010101" pitchFamily="2" charset="-122"/>
                        </a:rPr>
                        <a:t>答案106</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黑体" panose="02010609060101010101" pitchFamily="49" charset="-122"/>
                        </a:rPr>
                        <a:t>建筑物图片</a:t>
                      </a:r>
                      <a:r>
                        <a:rPr lang="en-US" sz="1400" b="1">
                          <a:solidFill>
                            <a:srgbClr val="000000"/>
                          </a:solidFill>
                          <a:latin typeface="黑体" panose="02010609060101010101" pitchFamily="49" charset="-122"/>
                        </a:rPr>
                        <a:t> </a:t>
                      </a:r>
                      <a:endParaRPr lang="en-US" altLang="en-US" sz="1400" b="1">
                        <a:solidFill>
                          <a:srgbClr val="000000"/>
                        </a:solidFill>
                        <a:latin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提取材料中的信息，结合所学知识，从建筑和政治关系的角度进行中英比较。</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有</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6755">
                <a:tc>
                  <a:txBody>
                    <a:bodyPr/>
                    <a:lstStyle/>
                    <a:p>
                      <a:pPr indent="0" algn="ctr">
                        <a:buNone/>
                      </a:pPr>
                      <a:r>
                        <a:rPr lang="en-US" sz="1400" b="1">
                          <a:solidFill>
                            <a:srgbClr val="000000"/>
                          </a:solidFill>
                          <a:latin typeface="宋体" panose="02010600030101010101" pitchFamily="2" charset="-122"/>
                        </a:rPr>
                        <a:t>2014·I</a:t>
                      </a:r>
                      <a:endParaRPr lang="en-US" altLang="en-US" sz="140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信息说明</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抗日战争的目录研究</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材料：285</a:t>
                      </a:r>
                    </a:p>
                    <a:p>
                      <a:pPr indent="0" algn="ctr">
                        <a:buNone/>
                      </a:pPr>
                      <a:r>
                        <a:rPr lang="zh-CN" sz="1400" b="1">
                          <a:solidFill>
                            <a:srgbClr val="000000"/>
                          </a:solidFill>
                          <a:ea typeface="宋体" panose="02010600030101010101" pitchFamily="2" charset="-122"/>
                        </a:rPr>
                        <a:t>设问：57</a:t>
                      </a:r>
                    </a:p>
                    <a:p>
                      <a:pPr indent="0" algn="ctr">
                        <a:buNone/>
                      </a:pPr>
                      <a:r>
                        <a:rPr lang="zh-CN" sz="1400" b="1">
                          <a:solidFill>
                            <a:srgbClr val="000000"/>
                          </a:solidFill>
                          <a:ea typeface="宋体" panose="02010600030101010101" pitchFamily="2" charset="-122"/>
                        </a:rPr>
                        <a:t>答案：110</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黑体" panose="02010609060101010101" pitchFamily="49" charset="-122"/>
                        </a:rPr>
                        <a:t>教材目录</a:t>
                      </a:r>
                      <a:endParaRPr lang="zh-CN" altLang="en-US" sz="1400"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   </a:t>
                      </a:r>
                      <a:r>
                        <a:rPr lang="zh-CN" sz="1400" b="1">
                          <a:solidFill>
                            <a:srgbClr val="000000"/>
                          </a:solidFill>
                          <a:ea typeface="宋体" panose="02010600030101010101" pitchFamily="2" charset="-122"/>
                        </a:rPr>
                        <a:t>根据材料并结合所学知识，对该目录提出一条修改建议，并说明修改理由。</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有</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14730">
                <a:tc>
                  <a:txBody>
                    <a:bodyPr/>
                    <a:lstStyle/>
                    <a:p>
                      <a:pPr indent="0" algn="ctr">
                        <a:buNone/>
                      </a:pPr>
                      <a:r>
                        <a:rPr lang="en-US" sz="1400" b="1">
                          <a:solidFill>
                            <a:srgbClr val="000000"/>
                          </a:solidFill>
                          <a:latin typeface="宋体" panose="02010600030101010101" pitchFamily="2" charset="-122"/>
                        </a:rPr>
                        <a:t>2014·II</a:t>
                      </a:r>
                      <a:endParaRPr lang="en-US" altLang="en-US" sz="1400" b="1">
                        <a:solidFill>
                          <a:srgbClr val="000000"/>
                        </a:solidFill>
                        <a:latin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信息说明</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不同时期教材目录比较</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材料：330</a:t>
                      </a:r>
                    </a:p>
                    <a:p>
                      <a:pPr indent="0" algn="ctr">
                        <a:buNone/>
                      </a:pPr>
                      <a:r>
                        <a:rPr lang="zh-CN" sz="1400" b="1">
                          <a:solidFill>
                            <a:srgbClr val="000000"/>
                          </a:solidFill>
                          <a:ea typeface="宋体" panose="02010600030101010101" pitchFamily="2" charset="-122"/>
                        </a:rPr>
                        <a:t>设问：77</a:t>
                      </a:r>
                    </a:p>
                    <a:p>
                      <a:pPr indent="0" algn="ctr">
                        <a:buNone/>
                      </a:pPr>
                      <a:r>
                        <a:rPr lang="zh-CN" sz="1400" b="1">
                          <a:solidFill>
                            <a:srgbClr val="000000"/>
                          </a:solidFill>
                          <a:ea typeface="宋体" panose="02010600030101010101" pitchFamily="2" charset="-122"/>
                        </a:rPr>
                        <a:t>答案：231</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黑体" panose="02010609060101010101" pitchFamily="49" charset="-122"/>
                        </a:rPr>
                        <a:t>教材目录</a:t>
                      </a:r>
                      <a:endParaRPr lang="zh-CN" altLang="en-US" sz="1400"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宋体" panose="02010600030101010101" pitchFamily="2" charset="-122"/>
                        </a:rPr>
                        <a:t>   </a:t>
                      </a:r>
                      <a:r>
                        <a:rPr lang="zh-CN" sz="1400" b="1">
                          <a:solidFill>
                            <a:srgbClr val="000000"/>
                          </a:solidFill>
                          <a:ea typeface="宋体" panose="02010600030101010101" pitchFamily="2" charset="-122"/>
                        </a:rPr>
                        <a:t>比较两份目录并结合所学知识，指出其中一处不同，并分析出现这种不同的原因。</a:t>
                      </a:r>
                    </a:p>
                    <a:p>
                      <a:pPr indent="0" algn="ctr">
                        <a:buNone/>
                      </a:pP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ea typeface="宋体" panose="02010600030101010101" pitchFamily="2" charset="-122"/>
                        </a:rPr>
                        <a:t>有</a:t>
                      </a:r>
                      <a:endParaRPr lang="zh-CN" altLang="en-US" sz="1400" b="1">
                        <a:solidFill>
                          <a:srgbClr val="000000"/>
                        </a:solidFill>
                        <a:latin typeface="宋体" panose="02010600030101010101" pitchFamily="2" charset="-122"/>
                        <a:ea typeface="宋体" panose="02010600030101010101" pitchFamily="2"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6" name="图片 5"/>
          <p:cNvPicPr/>
          <p:nvPr/>
        </p:nvPicPr>
        <p:blipFill>
          <a:blip r:embed="rId2"/>
          <a:stretch>
            <a:fillRect/>
          </a:stretch>
        </p:blipFill>
        <p:spPr>
          <a:xfrm>
            <a:off x="6096000" y="1494692"/>
            <a:ext cx="8792" cy="8792"/>
          </a:xfrm>
          <a:prstGeom prst="rect">
            <a:avLst/>
          </a:prstGeom>
          <a:noFill/>
          <a:ln w="9525">
            <a:noFill/>
          </a:ln>
        </p:spPr>
      </p:pic>
      <p:pic>
        <p:nvPicPr>
          <p:cNvPr id="7" name="图片 6"/>
          <p:cNvPicPr/>
          <p:nvPr/>
        </p:nvPicPr>
        <p:blipFill>
          <a:blip r:embed="rId2"/>
          <a:stretch>
            <a:fillRect/>
          </a:stretch>
        </p:blipFill>
        <p:spPr>
          <a:xfrm>
            <a:off x="6096000" y="1916723"/>
            <a:ext cx="8792" cy="8792"/>
          </a:xfrm>
          <a:prstGeom prst="rect">
            <a:avLst/>
          </a:prstGeom>
          <a:noFill/>
          <a:ln w="9525">
            <a:noFill/>
          </a:ln>
        </p:spPr>
      </p:pic>
      <p:pic>
        <p:nvPicPr>
          <p:cNvPr id="8" name="图片 7"/>
          <p:cNvPicPr/>
          <p:nvPr/>
        </p:nvPicPr>
        <p:blipFill>
          <a:blip r:embed="rId2"/>
          <a:stretch>
            <a:fillRect/>
          </a:stretch>
        </p:blipFill>
        <p:spPr>
          <a:xfrm>
            <a:off x="5884985" y="1925515"/>
            <a:ext cx="8792" cy="8792"/>
          </a:xfrm>
          <a:prstGeom prst="rect">
            <a:avLst/>
          </a:prstGeom>
          <a:noFill/>
          <a:ln w="9525">
            <a:noFill/>
          </a:ln>
        </p:spPr>
      </p:pic>
      <p:pic>
        <p:nvPicPr>
          <p:cNvPr id="9" name="图片 8"/>
          <p:cNvPicPr/>
          <p:nvPr/>
        </p:nvPicPr>
        <p:blipFill>
          <a:blip r:embed="rId2"/>
          <a:stretch>
            <a:fillRect/>
          </a:stretch>
        </p:blipFill>
        <p:spPr>
          <a:xfrm>
            <a:off x="6096000" y="2479431"/>
            <a:ext cx="8792" cy="8792"/>
          </a:xfrm>
          <a:prstGeom prst="rect">
            <a:avLst/>
          </a:prstGeom>
          <a:noFill/>
          <a:ln w="9525">
            <a:noFill/>
          </a:ln>
        </p:spPr>
      </p:pic>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286528" y="41094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15064627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1782445" y="817880"/>
          <a:ext cx="8562340" cy="5857142"/>
        </p:xfrm>
        <a:graphic>
          <a:graphicData uri="http://schemas.openxmlformats.org/drawingml/2006/table">
            <a:tbl>
              <a:tblPr firstRow="1" bandRow="1">
                <a:tableStyleId>{5C22544A-7EE6-4342-B048-85BDC9FD1C3A}</a:tableStyleId>
              </a:tblPr>
              <a:tblGrid>
                <a:gridCol w="114427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1239520">
                  <a:extLst>
                    <a:ext uri="{9D8B030D-6E8A-4147-A177-3AD203B41FA5}">
                      <a16:colId xmlns:a16="http://schemas.microsoft.com/office/drawing/2014/main" val="20002"/>
                    </a:ext>
                  </a:extLst>
                </a:gridCol>
                <a:gridCol w="1214755">
                  <a:extLst>
                    <a:ext uri="{9D8B030D-6E8A-4147-A177-3AD203B41FA5}">
                      <a16:colId xmlns:a16="http://schemas.microsoft.com/office/drawing/2014/main" val="20003"/>
                    </a:ext>
                  </a:extLst>
                </a:gridCol>
                <a:gridCol w="1073150">
                  <a:extLst>
                    <a:ext uri="{9D8B030D-6E8A-4147-A177-3AD203B41FA5}">
                      <a16:colId xmlns:a16="http://schemas.microsoft.com/office/drawing/2014/main" val="20004"/>
                    </a:ext>
                  </a:extLst>
                </a:gridCol>
                <a:gridCol w="2389505">
                  <a:extLst>
                    <a:ext uri="{9D8B030D-6E8A-4147-A177-3AD203B41FA5}">
                      <a16:colId xmlns:a16="http://schemas.microsoft.com/office/drawing/2014/main" val="20005"/>
                    </a:ext>
                  </a:extLst>
                </a:gridCol>
                <a:gridCol w="916940">
                  <a:extLst>
                    <a:ext uri="{9D8B030D-6E8A-4147-A177-3AD203B41FA5}">
                      <a16:colId xmlns:a16="http://schemas.microsoft.com/office/drawing/2014/main" val="20006"/>
                    </a:ext>
                  </a:extLst>
                </a:gridCol>
              </a:tblGrid>
              <a:tr h="647700">
                <a:tc>
                  <a:txBody>
                    <a:bodyPr/>
                    <a:lstStyle/>
                    <a:p>
                      <a:pPr indent="0" algn="ctr">
                        <a:buNone/>
                      </a:pPr>
                      <a:r>
                        <a:rPr lang="en-US" sz="1845" b="1">
                          <a:solidFill>
                            <a:srgbClr val="000000"/>
                          </a:solidFill>
                          <a:latin typeface="黑体" panose="02010609060101010101" pitchFamily="49" charset="-122"/>
                          <a:ea typeface="黑体" panose="02010609060101010101" pitchFamily="49" charset="-122"/>
                          <a:cs typeface="黑体" panose="02010609060101010101" pitchFamily="49" charset="-122"/>
                        </a:rPr>
                        <a:t>年份/卷</a:t>
                      </a:r>
                      <a:endParaRPr lang="en-US" altLang="en-US" sz="1845" b="1">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45" b="1">
                          <a:solidFill>
                            <a:srgbClr val="000000"/>
                          </a:solidFill>
                          <a:latin typeface="黑体" panose="02010609060101010101" pitchFamily="49" charset="-122"/>
                          <a:ea typeface="黑体" panose="02010609060101010101" pitchFamily="49" charset="-122"/>
                        </a:rPr>
                        <a:t>类别</a:t>
                      </a:r>
                      <a:endParaRPr lang="zh-CN" altLang="en-US" sz="1845"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45" b="1">
                          <a:solidFill>
                            <a:srgbClr val="000000"/>
                          </a:solidFill>
                          <a:latin typeface="黑体" panose="02010609060101010101" pitchFamily="49" charset="-122"/>
                          <a:ea typeface="黑体" panose="02010609060101010101" pitchFamily="49" charset="-122"/>
                        </a:rPr>
                        <a:t>主题</a:t>
                      </a:r>
                      <a:endParaRPr lang="zh-CN" altLang="en-US" sz="1845"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45" b="1">
                          <a:solidFill>
                            <a:srgbClr val="000000"/>
                          </a:solidFill>
                          <a:latin typeface="黑体" panose="02010609060101010101" pitchFamily="49" charset="-122"/>
                          <a:ea typeface="黑体" panose="02010609060101010101" pitchFamily="49" charset="-122"/>
                        </a:rPr>
                        <a:t>字符数</a:t>
                      </a:r>
                      <a:endParaRPr lang="zh-CN" altLang="en-US" sz="1845"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45" b="1">
                          <a:solidFill>
                            <a:srgbClr val="000000"/>
                          </a:solidFill>
                          <a:latin typeface="黑体" panose="02010609060101010101" pitchFamily="49" charset="-122"/>
                          <a:ea typeface="黑体" panose="02010609060101010101" pitchFamily="49" charset="-122"/>
                        </a:rPr>
                        <a:t>材料</a:t>
                      </a:r>
                    </a:p>
                    <a:p>
                      <a:pPr indent="0" algn="ctr">
                        <a:buNone/>
                      </a:pPr>
                      <a:r>
                        <a:rPr lang="zh-CN" sz="1845" b="1">
                          <a:solidFill>
                            <a:srgbClr val="000000"/>
                          </a:solidFill>
                          <a:latin typeface="黑体" panose="02010609060101010101" pitchFamily="49" charset="-122"/>
                          <a:ea typeface="黑体" panose="02010609060101010101" pitchFamily="49" charset="-122"/>
                        </a:rPr>
                        <a:t>呈现</a:t>
                      </a:r>
                      <a:endParaRPr lang="zh-CN" altLang="en-US" sz="1845"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45" b="1">
                          <a:solidFill>
                            <a:srgbClr val="000000"/>
                          </a:solidFill>
                          <a:latin typeface="黑体" panose="02010609060101010101" pitchFamily="49" charset="-122"/>
                          <a:ea typeface="黑体" panose="02010609060101010101" pitchFamily="49" charset="-122"/>
                        </a:rPr>
                        <a:t>设问</a:t>
                      </a:r>
                      <a:endParaRPr lang="zh-CN" altLang="en-US" sz="1845"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60" b="1">
                          <a:solidFill>
                            <a:srgbClr val="000000"/>
                          </a:solidFill>
                          <a:latin typeface="黑体" panose="02010609060101010101" pitchFamily="49" charset="-122"/>
                          <a:ea typeface="黑体" panose="02010609060101010101" pitchFamily="49" charset="-122"/>
                        </a:rPr>
                        <a:t>答案</a:t>
                      </a:r>
                    </a:p>
                    <a:p>
                      <a:pPr indent="0" algn="ctr">
                        <a:buNone/>
                      </a:pPr>
                      <a:r>
                        <a:rPr lang="zh-CN" sz="1660" b="1">
                          <a:solidFill>
                            <a:srgbClr val="000000"/>
                          </a:solidFill>
                          <a:latin typeface="黑体" panose="02010609060101010101" pitchFamily="49" charset="-122"/>
                          <a:ea typeface="黑体" panose="02010609060101010101" pitchFamily="49" charset="-122"/>
                        </a:rPr>
                        <a:t>示例</a:t>
                      </a:r>
                      <a:endParaRPr lang="zh-CN" altLang="en-US" sz="1660"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5340">
                <a:tc>
                  <a:txBody>
                    <a:bodyPr/>
                    <a:lstStyle/>
                    <a:p>
                      <a:pPr indent="0" algn="ctr">
                        <a:buNone/>
                      </a:pPr>
                      <a:r>
                        <a:rPr lang="en-US" sz="1600" b="0">
                          <a:solidFill>
                            <a:srgbClr val="000000"/>
                          </a:solidFill>
                          <a:latin typeface="黑体" panose="02010609060101010101" pitchFamily="49" charset="-122"/>
                          <a:ea typeface="黑体" panose="02010609060101010101" pitchFamily="49" charset="-122"/>
                        </a:rPr>
                        <a:t>2015·I</a:t>
                      </a:r>
                      <a:endParaRPr lang="en-US"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学术探究</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生产力诸要素的关系公式</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材料：110</a:t>
                      </a:r>
                    </a:p>
                    <a:p>
                      <a:pPr indent="0">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设问：103</a:t>
                      </a:r>
                    </a:p>
                    <a:p>
                      <a:pPr indent="0">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答案：0</a:t>
                      </a:r>
                      <a:endParaRPr lang="zh-CN"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公式</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运用世界近现代史的史实，对上述公式进行探讨。</a:t>
                      </a:r>
                      <a:endParaRPr lang="zh-CN"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latin typeface="黑体" panose="02010609060101010101" pitchFamily="49" charset="-122"/>
                          <a:ea typeface="黑体" panose="02010609060101010101" pitchFamily="49" charset="-122"/>
                        </a:rPr>
                        <a:t>无</a:t>
                      </a:r>
                      <a:endParaRPr lang="zh-CN" altLang="en-US" sz="1475"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9835">
                <a:tc>
                  <a:txBody>
                    <a:bodyPr/>
                    <a:lstStyle/>
                    <a:p>
                      <a:pPr indent="0" algn="ctr">
                        <a:buNone/>
                      </a:pPr>
                      <a:r>
                        <a:rPr lang="en-US" sz="1600" b="0">
                          <a:solidFill>
                            <a:srgbClr val="000000"/>
                          </a:solidFill>
                          <a:latin typeface="黑体" panose="02010609060101010101" pitchFamily="49" charset="-122"/>
                          <a:ea typeface="黑体" panose="02010609060101010101" pitchFamily="49" charset="-122"/>
                        </a:rPr>
                        <a:t>2015·II</a:t>
                      </a:r>
                      <a:endParaRPr lang="en-US"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信息说明</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现代中国节假日变迁</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材料：110</a:t>
                      </a:r>
                    </a:p>
                    <a:p>
                      <a:pPr indent="0">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设问：40</a:t>
                      </a:r>
                    </a:p>
                    <a:p>
                      <a:pPr indent="0">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答案：95</a:t>
                      </a:r>
                      <a:endParaRPr lang="zh-CN"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节假日表</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表2能够反映我国节假日变化的多种趋势，指出其中一种变化趋势并说明形成的历史原因。</a:t>
                      </a:r>
                      <a:endParaRPr lang="en-US"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latin typeface="黑体" panose="02010609060101010101" pitchFamily="49" charset="-122"/>
                          <a:ea typeface="黑体" panose="02010609060101010101" pitchFamily="49" charset="-122"/>
                        </a:rPr>
                        <a:t>有</a:t>
                      </a:r>
                      <a:endParaRPr lang="zh-CN" altLang="en-US" sz="1475"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9200">
                <a:tc>
                  <a:txBody>
                    <a:bodyPr/>
                    <a:lstStyle/>
                    <a:p>
                      <a:pPr indent="0" algn="ctr">
                        <a:buNone/>
                      </a:pPr>
                      <a:r>
                        <a:rPr lang="en-US" sz="1600" b="0">
                          <a:solidFill>
                            <a:srgbClr val="000000"/>
                          </a:solidFill>
                          <a:latin typeface="黑体" panose="02010609060101010101" pitchFamily="49" charset="-122"/>
                          <a:ea typeface="黑体" panose="02010609060101010101" pitchFamily="49" charset="-122"/>
                        </a:rPr>
                        <a:t>2016·I</a:t>
                      </a:r>
                      <a:endParaRPr lang="en-US"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自拟论题</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制度构想与实践</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材料：156</a:t>
                      </a:r>
                    </a:p>
                    <a:p>
                      <a:pPr indent="0">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设问：74</a:t>
                      </a:r>
                    </a:p>
                    <a:p>
                      <a:pPr indent="0">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答案：0</a:t>
                      </a:r>
                      <a:endParaRPr lang="zh-CN"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思想主张</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围绕“制度构想与实践”自行拟定一个具体的论题，并就所拟论题进行简要阐述。</a:t>
                      </a:r>
                      <a:endParaRPr lang="en-US"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latin typeface="黑体" panose="02010609060101010101" pitchFamily="49" charset="-122"/>
                          <a:ea typeface="黑体" panose="02010609060101010101" pitchFamily="49" charset="-122"/>
                        </a:rPr>
                        <a:t>无</a:t>
                      </a:r>
                      <a:endParaRPr lang="zh-CN" altLang="en-US" sz="1475"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59180">
                <a:tc>
                  <a:txBody>
                    <a:bodyPr/>
                    <a:lstStyle/>
                    <a:p>
                      <a:pPr indent="0" algn="ctr">
                        <a:buNone/>
                      </a:pPr>
                      <a:r>
                        <a:rPr lang="en-US" sz="1600" b="0">
                          <a:solidFill>
                            <a:srgbClr val="000000"/>
                          </a:solidFill>
                          <a:latin typeface="黑体" panose="02010609060101010101" pitchFamily="49" charset="-122"/>
                          <a:ea typeface="黑体" panose="02010609060101010101" pitchFamily="49" charset="-122"/>
                        </a:rPr>
                        <a:t>2016·II</a:t>
                      </a:r>
                      <a:endParaRPr lang="en-US"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自拟论题</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中外文明交融</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材料：233</a:t>
                      </a:r>
                    </a:p>
                    <a:p>
                      <a:pPr indent="0">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设问：57</a:t>
                      </a:r>
                    </a:p>
                    <a:p>
                      <a:pPr indent="0">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答案：135</a:t>
                      </a:r>
                      <a:endParaRPr lang="zh-CN"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图文结合</a:t>
                      </a:r>
                      <a:r>
                        <a:rPr lang="en-US" sz="16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解读材料，提炼出一个观点，并结合中国古代史的其他相关史实，加以论述。</a:t>
                      </a:r>
                      <a:endParaRPr lang="en-US"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latin typeface="黑体" panose="02010609060101010101" pitchFamily="49" charset="-122"/>
                          <a:ea typeface="黑体" panose="02010609060101010101" pitchFamily="49" charset="-122"/>
                        </a:rPr>
                        <a:t>有</a:t>
                      </a:r>
                      <a:endParaRPr lang="zh-CN" altLang="en-US" sz="1475"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94715">
                <a:tc>
                  <a:txBody>
                    <a:bodyPr/>
                    <a:lstStyle/>
                    <a:p>
                      <a:pPr indent="0" algn="ctr">
                        <a:buNone/>
                      </a:pPr>
                      <a:r>
                        <a:rPr lang="en-US" sz="1600" b="0">
                          <a:solidFill>
                            <a:srgbClr val="000000"/>
                          </a:solidFill>
                          <a:latin typeface="黑体" panose="02010609060101010101" pitchFamily="49" charset="-122"/>
                          <a:ea typeface="黑体" panose="02010609060101010101" pitchFamily="49" charset="-122"/>
                        </a:rPr>
                        <a:t>2016·III</a:t>
                      </a:r>
                      <a:endParaRPr lang="en-US"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信息解读</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自开商埠</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材料：83</a:t>
                      </a:r>
                    </a:p>
                    <a:p>
                      <a:pPr indent="0">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设问：26</a:t>
                      </a:r>
                    </a:p>
                    <a:p>
                      <a:pPr indent="0">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答案：80</a:t>
                      </a:r>
                      <a:endParaRPr lang="zh-CN"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历史地图</a:t>
                      </a:r>
                      <a:r>
                        <a:rPr lang="en-US" sz="16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从材料中提取一个有关自开商埠的信息，并加以简要分析。</a:t>
                      </a:r>
                      <a:endParaRPr lang="en-US"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75" b="1">
                          <a:solidFill>
                            <a:srgbClr val="000000"/>
                          </a:solidFill>
                          <a:latin typeface="黑体" panose="02010609060101010101" pitchFamily="49" charset="-122"/>
                          <a:ea typeface="黑体" panose="02010609060101010101" pitchFamily="49" charset="-122"/>
                        </a:rPr>
                        <a:t>有</a:t>
                      </a:r>
                      <a:endParaRPr lang="zh-CN" altLang="en-US" sz="1475" b="1">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5" name="图片 4"/>
          <p:cNvPicPr/>
          <p:nvPr/>
        </p:nvPicPr>
        <p:blipFill>
          <a:blip r:embed="rId2"/>
          <a:stretch>
            <a:fillRect/>
          </a:stretch>
        </p:blipFill>
        <p:spPr>
          <a:xfrm>
            <a:off x="6096000" y="3655255"/>
            <a:ext cx="8792" cy="8792"/>
          </a:xfrm>
          <a:prstGeom prst="rect">
            <a:avLst/>
          </a:prstGeom>
          <a:noFill/>
          <a:ln w="9525">
            <a:noFill/>
          </a:ln>
        </p:spPr>
      </p:pic>
      <p:pic>
        <p:nvPicPr>
          <p:cNvPr id="6" name="图片 5"/>
          <p:cNvPicPr/>
          <p:nvPr/>
        </p:nvPicPr>
        <p:blipFill>
          <a:blip r:embed="rId2"/>
          <a:stretch>
            <a:fillRect/>
          </a:stretch>
        </p:blipFill>
        <p:spPr>
          <a:xfrm>
            <a:off x="6096000" y="4077286"/>
            <a:ext cx="8792" cy="8792"/>
          </a:xfrm>
          <a:prstGeom prst="rect">
            <a:avLst/>
          </a:prstGeom>
          <a:noFill/>
          <a:ln w="9525">
            <a:noFill/>
          </a:ln>
        </p:spPr>
      </p:pic>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286528" y="41094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23411673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1906270" y="780415"/>
          <a:ext cx="8379460" cy="6016282"/>
        </p:xfrm>
        <a:graphic>
          <a:graphicData uri="http://schemas.openxmlformats.org/drawingml/2006/table">
            <a:tbl>
              <a:tblPr firstRow="1" bandRow="1">
                <a:tableStyleId>{5C22544A-7EE6-4342-B048-85BDC9FD1C3A}</a:tableStyleId>
              </a:tblPr>
              <a:tblGrid>
                <a:gridCol w="1100455">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1228725">
                  <a:extLst>
                    <a:ext uri="{9D8B030D-6E8A-4147-A177-3AD203B41FA5}">
                      <a16:colId xmlns:a16="http://schemas.microsoft.com/office/drawing/2014/main" val="20002"/>
                    </a:ext>
                  </a:extLst>
                </a:gridCol>
                <a:gridCol w="1199515">
                  <a:extLst>
                    <a:ext uri="{9D8B030D-6E8A-4147-A177-3AD203B41FA5}">
                      <a16:colId xmlns:a16="http://schemas.microsoft.com/office/drawing/2014/main" val="20003"/>
                    </a:ext>
                  </a:extLst>
                </a:gridCol>
                <a:gridCol w="1002030">
                  <a:extLst>
                    <a:ext uri="{9D8B030D-6E8A-4147-A177-3AD203B41FA5}">
                      <a16:colId xmlns:a16="http://schemas.microsoft.com/office/drawing/2014/main" val="20004"/>
                    </a:ext>
                  </a:extLst>
                </a:gridCol>
                <a:gridCol w="2564765">
                  <a:extLst>
                    <a:ext uri="{9D8B030D-6E8A-4147-A177-3AD203B41FA5}">
                      <a16:colId xmlns:a16="http://schemas.microsoft.com/office/drawing/2014/main" val="20005"/>
                    </a:ext>
                  </a:extLst>
                </a:gridCol>
                <a:gridCol w="623570">
                  <a:extLst>
                    <a:ext uri="{9D8B030D-6E8A-4147-A177-3AD203B41FA5}">
                      <a16:colId xmlns:a16="http://schemas.microsoft.com/office/drawing/2014/main" val="20006"/>
                    </a:ext>
                  </a:extLst>
                </a:gridCol>
              </a:tblGrid>
              <a:tr h="632460">
                <a:tc>
                  <a:txBody>
                    <a:bodyPr/>
                    <a:lstStyle/>
                    <a:p>
                      <a:pPr indent="0" algn="ctr">
                        <a:buNone/>
                      </a:pPr>
                      <a:r>
                        <a:rPr lang="en-US" sz="1800" b="1">
                          <a:solidFill>
                            <a:srgbClr val="FF0000"/>
                          </a:solidFill>
                          <a:latin typeface="黑体" panose="02010609060101010101" pitchFamily="49" charset="-122"/>
                          <a:ea typeface="黑体" panose="02010609060101010101" pitchFamily="49" charset="-122"/>
                          <a:cs typeface="黑体" panose="02010609060101010101" pitchFamily="49" charset="-122"/>
                        </a:rPr>
                        <a:t>年份/卷</a:t>
                      </a:r>
                      <a:endParaRPr lang="en-US" altLang="en-US" sz="1800" b="1">
                        <a:solidFill>
                          <a:srgbClr val="FF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FF0000"/>
                          </a:solidFill>
                          <a:latin typeface="黑体" panose="02010609060101010101" pitchFamily="49" charset="-122"/>
                          <a:ea typeface="黑体" panose="02010609060101010101" pitchFamily="49" charset="-122"/>
                        </a:rPr>
                        <a:t>类别</a:t>
                      </a:r>
                      <a:endParaRPr lang="zh-CN" altLang="en-US" sz="1800" b="1">
                        <a:solidFill>
                          <a:srgbClr val="FF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FF0000"/>
                          </a:solidFill>
                          <a:latin typeface="黑体" panose="02010609060101010101" pitchFamily="49" charset="-122"/>
                          <a:ea typeface="黑体" panose="02010609060101010101" pitchFamily="49" charset="-122"/>
                        </a:rPr>
                        <a:t>主题</a:t>
                      </a:r>
                      <a:endParaRPr lang="zh-CN" altLang="en-US" sz="1800" b="1">
                        <a:solidFill>
                          <a:srgbClr val="FF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FF0000"/>
                          </a:solidFill>
                          <a:latin typeface="黑体" panose="02010609060101010101" pitchFamily="49" charset="-122"/>
                          <a:ea typeface="黑体" panose="02010609060101010101" pitchFamily="49" charset="-122"/>
                        </a:rPr>
                        <a:t>字符数</a:t>
                      </a:r>
                      <a:endParaRPr lang="zh-CN" altLang="en-US" sz="1800" b="1">
                        <a:solidFill>
                          <a:srgbClr val="FF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FF0000"/>
                          </a:solidFill>
                          <a:latin typeface="黑体" panose="02010609060101010101" pitchFamily="49" charset="-122"/>
                          <a:ea typeface="黑体" panose="02010609060101010101" pitchFamily="49" charset="-122"/>
                        </a:rPr>
                        <a:t>材料</a:t>
                      </a:r>
                    </a:p>
                    <a:p>
                      <a:pPr indent="0" algn="ctr">
                        <a:buNone/>
                      </a:pPr>
                      <a:r>
                        <a:rPr lang="zh-CN" sz="1800" b="1">
                          <a:solidFill>
                            <a:srgbClr val="FF0000"/>
                          </a:solidFill>
                          <a:latin typeface="黑体" panose="02010609060101010101" pitchFamily="49" charset="-122"/>
                          <a:ea typeface="黑体" panose="02010609060101010101" pitchFamily="49" charset="-122"/>
                        </a:rPr>
                        <a:t>呈现</a:t>
                      </a:r>
                      <a:endParaRPr lang="zh-CN" altLang="en-US" sz="1800" b="1">
                        <a:solidFill>
                          <a:srgbClr val="FF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FF0000"/>
                          </a:solidFill>
                          <a:latin typeface="黑体" panose="02010609060101010101" pitchFamily="49" charset="-122"/>
                          <a:ea typeface="黑体" panose="02010609060101010101" pitchFamily="49" charset="-122"/>
                        </a:rPr>
                        <a:t>设问</a:t>
                      </a:r>
                      <a:endParaRPr lang="zh-CN" altLang="en-US" sz="1800" b="1">
                        <a:solidFill>
                          <a:srgbClr val="FF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1">
                          <a:solidFill>
                            <a:srgbClr val="FF0000"/>
                          </a:solidFill>
                          <a:latin typeface="黑体" panose="02010609060101010101" pitchFamily="49" charset="-122"/>
                          <a:ea typeface="黑体" panose="02010609060101010101" pitchFamily="49" charset="-122"/>
                        </a:rPr>
                        <a:t>示例</a:t>
                      </a:r>
                      <a:endParaRPr lang="zh-CN" altLang="en-US" sz="1800" b="1">
                        <a:solidFill>
                          <a:srgbClr val="FF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5340">
                <a:tc>
                  <a:txBody>
                    <a:bodyPr/>
                    <a:lstStyle/>
                    <a:p>
                      <a:pPr indent="0" algn="ctr">
                        <a:buNone/>
                      </a:pPr>
                      <a:r>
                        <a:rPr lang="en-US" sz="1400" b="0">
                          <a:solidFill>
                            <a:srgbClr val="000000"/>
                          </a:solidFill>
                          <a:latin typeface="黑体" panose="02010609060101010101" pitchFamily="49" charset="-122"/>
                          <a:ea typeface="黑体" panose="02010609060101010101" pitchFamily="49" charset="-122"/>
                        </a:rPr>
                        <a:t>2017·I</a:t>
                      </a:r>
                      <a:endParaRPr lang="en-US" altLang="en-US" sz="14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自拟论题</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14-17世纪中外大事年表</a:t>
                      </a:r>
                      <a:endParaRPr lang="zh-CN"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材料：395</a:t>
                      </a:r>
                    </a:p>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设问：73答案：215</a:t>
                      </a:r>
                      <a:endParaRPr lang="zh-CN"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大事</a:t>
                      </a:r>
                    </a:p>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年表</a:t>
                      </a:r>
                      <a:r>
                        <a:rPr lang="en-US" sz="16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从表中提取相互关联的中外历史信息，自拟论题，并结合所学知识予以阐述。</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有</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59180">
                <a:tc>
                  <a:txBody>
                    <a:bodyPr/>
                    <a:lstStyle/>
                    <a:p>
                      <a:pPr indent="0" algn="ctr">
                        <a:buNone/>
                      </a:pPr>
                      <a:r>
                        <a:rPr lang="en-US" sz="1400" b="0">
                          <a:solidFill>
                            <a:srgbClr val="000000"/>
                          </a:solidFill>
                          <a:latin typeface="黑体" panose="02010609060101010101" pitchFamily="49" charset="-122"/>
                          <a:ea typeface="黑体" panose="02010609060101010101" pitchFamily="49" charset="-122"/>
                        </a:rPr>
                        <a:t>2017·II</a:t>
                      </a:r>
                      <a:endParaRPr lang="en-US" altLang="en-US" sz="14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自拟论题</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钟表的演变</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材料：271</a:t>
                      </a:r>
                    </a:p>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设问：60答案：126</a:t>
                      </a:r>
                      <a:endParaRPr lang="zh-CN"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年表</a:t>
                      </a:r>
                      <a:r>
                        <a:rPr lang="en-US" sz="16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从材料中提取两条或两条以上信息，拟定一个论题，并进行所拟论题进行简要阐述。</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有</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5340">
                <a:tc>
                  <a:txBody>
                    <a:bodyPr/>
                    <a:lstStyle/>
                    <a:p>
                      <a:pPr indent="0" algn="ctr">
                        <a:buNone/>
                      </a:pPr>
                      <a:r>
                        <a:rPr lang="en-US" sz="1400" b="0">
                          <a:solidFill>
                            <a:srgbClr val="000000"/>
                          </a:solidFill>
                          <a:latin typeface="黑体" panose="02010609060101010101" pitchFamily="49" charset="-122"/>
                          <a:ea typeface="黑体" panose="02010609060101010101" pitchFamily="49" charset="-122"/>
                        </a:rPr>
                        <a:t>2017·III</a:t>
                      </a:r>
                      <a:endParaRPr lang="en-US" altLang="en-US" sz="14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自拟论题</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近代西方侵华对中国的影响</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材料：142</a:t>
                      </a:r>
                    </a:p>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设问：54</a:t>
                      </a:r>
                    </a:p>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答案：162</a:t>
                      </a:r>
                      <a:endParaRPr lang="zh-CN"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历史</a:t>
                      </a:r>
                    </a:p>
                    <a:p>
                      <a:pPr indent="0" algn="ctr">
                        <a:buNone/>
                      </a:pPr>
                      <a:r>
                        <a:rPr lang="zh-CN" sz="1600" b="0">
                          <a:solidFill>
                            <a:srgbClr val="000000"/>
                          </a:solidFill>
                          <a:latin typeface="黑体" panose="02010609060101010101" pitchFamily="49" charset="-122"/>
                          <a:ea typeface="黑体" panose="02010609060101010101" pitchFamily="49" charset="-122"/>
                        </a:rPr>
                        <a:t>观点</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围绕材料，结合中国近代史的具体史实，自拟论题，并就所拟论题进行阐述。</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有</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59180">
                <a:tc>
                  <a:txBody>
                    <a:bodyPr/>
                    <a:lstStyle/>
                    <a:p>
                      <a:pPr indent="0" algn="ctr">
                        <a:buNone/>
                      </a:pPr>
                      <a:r>
                        <a:rPr lang="en-US" sz="1400" b="0">
                          <a:solidFill>
                            <a:srgbClr val="000000"/>
                          </a:solidFill>
                          <a:latin typeface="黑体" panose="02010609060101010101" pitchFamily="49" charset="-122"/>
                          <a:ea typeface="黑体" panose="02010609060101010101" pitchFamily="49" charset="-122"/>
                        </a:rPr>
                        <a:t>2018·I</a:t>
                      </a:r>
                      <a:endParaRPr lang="en-US" altLang="en-US" sz="14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现象评述</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《鲁宾逊漂流记》</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材料：295</a:t>
                      </a:r>
                    </a:p>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设问：95</a:t>
                      </a:r>
                    </a:p>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答案：170</a:t>
                      </a:r>
                      <a:endParaRPr lang="zh-CN"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故事</a:t>
                      </a:r>
                    </a:p>
                    <a:p>
                      <a:pPr indent="0" algn="ctr">
                        <a:buNone/>
                      </a:pPr>
                      <a:r>
                        <a:rPr lang="zh-CN" sz="1600" b="0">
                          <a:solidFill>
                            <a:srgbClr val="000000"/>
                          </a:solidFill>
                          <a:latin typeface="黑体" panose="02010609060101010101" pitchFamily="49" charset="-122"/>
                          <a:ea typeface="黑体" panose="02010609060101010101" pitchFamily="49" charset="-122"/>
                        </a:rPr>
                        <a:t>梗概</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从上述梗概中提取一个情节，指出它所反映的近代早期重大历史现象，并概述和评价该历史现象。</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有</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15340">
                <a:tc>
                  <a:txBody>
                    <a:bodyPr/>
                    <a:lstStyle/>
                    <a:p>
                      <a:pPr indent="0" algn="ctr">
                        <a:buNone/>
                      </a:pPr>
                      <a:r>
                        <a:rPr lang="en-US" sz="1400" b="0">
                          <a:solidFill>
                            <a:srgbClr val="000000"/>
                          </a:solidFill>
                          <a:latin typeface="黑体" panose="02010609060101010101" pitchFamily="49" charset="-122"/>
                          <a:ea typeface="黑体" panose="02010609060101010101" pitchFamily="49" charset="-122"/>
                        </a:rPr>
                        <a:t>2018·II</a:t>
                      </a:r>
                      <a:endParaRPr lang="en-US" altLang="en-US" sz="14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历史启示</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汉阳铁厂发展历程</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材料：249</a:t>
                      </a:r>
                    </a:p>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设问：79</a:t>
                      </a:r>
                    </a:p>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答案：265</a:t>
                      </a:r>
                      <a:endParaRPr lang="zh-CN"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企业</a:t>
                      </a:r>
                    </a:p>
                    <a:p>
                      <a:pPr indent="0" algn="ctr">
                        <a:buNone/>
                      </a:pPr>
                      <a:r>
                        <a:rPr lang="zh-CN" sz="1600" b="0">
                          <a:solidFill>
                            <a:srgbClr val="000000"/>
                          </a:solidFill>
                          <a:latin typeface="黑体" panose="02010609060101010101" pitchFamily="49" charset="-122"/>
                          <a:ea typeface="黑体" panose="02010609060101010101" pitchFamily="49" charset="-122"/>
                        </a:rPr>
                        <a:t>案例</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从材料中提炼一个启示，并结合所学的中国近现代史知识以说明。</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有</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15340">
                <a:tc>
                  <a:txBody>
                    <a:bodyPr/>
                    <a:lstStyle/>
                    <a:p>
                      <a:pPr indent="0" algn="ctr">
                        <a:buNone/>
                      </a:pPr>
                      <a:r>
                        <a:rPr lang="en-US" sz="1400" b="0">
                          <a:solidFill>
                            <a:srgbClr val="000000"/>
                          </a:solidFill>
                          <a:latin typeface="黑体" panose="02010609060101010101" pitchFamily="49" charset="-122"/>
                          <a:ea typeface="黑体" panose="02010609060101010101" pitchFamily="49" charset="-122"/>
                        </a:rPr>
                        <a:t>2018·III</a:t>
                      </a:r>
                      <a:endParaRPr lang="en-US" altLang="en-US" sz="14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信息说明</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《汉书</a:t>
                      </a:r>
                      <a:r>
                        <a:rPr lang="en-US" sz="1600" b="0">
                          <a:solidFill>
                            <a:srgbClr val="000000"/>
                          </a:solidFill>
                          <a:latin typeface="黑体" panose="02010609060101010101" pitchFamily="49" charset="-122"/>
                          <a:ea typeface="黑体" panose="02010609060101010101" pitchFamily="49" charset="-122"/>
                          <a:cs typeface="黑体" panose="02010609060101010101" pitchFamily="49" charset="-122"/>
                        </a:rPr>
                        <a:t>·古今人表》</a:t>
                      </a:r>
                      <a:endParaRPr lang="en-US"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材料：113</a:t>
                      </a:r>
                    </a:p>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设问：57</a:t>
                      </a:r>
                    </a:p>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答案：247</a:t>
                      </a:r>
                      <a:endParaRPr lang="zh-CN"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人物</a:t>
                      </a:r>
                    </a:p>
                    <a:p>
                      <a:pPr indent="0" algn="ctr">
                        <a:buNone/>
                      </a:pPr>
                      <a:r>
                        <a:rPr lang="zh-CN" sz="1600" b="0">
                          <a:solidFill>
                            <a:srgbClr val="000000"/>
                          </a:solidFill>
                          <a:latin typeface="黑体" panose="02010609060101010101" pitchFamily="49" charset="-122"/>
                          <a:ea typeface="黑体" panose="02010609060101010101" pitchFamily="49" charset="-122"/>
                        </a:rPr>
                        <a:t>表格</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cs typeface="黑体" panose="02010609060101010101" pitchFamily="49" charset="-122"/>
                        </a:rPr>
                        <a:t>对表4的内容提出自己的看法，并予以说明。</a:t>
                      </a:r>
                      <a:endParaRPr lang="zh-CN" altLang="en-US" sz="16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黑体" panose="02010609060101010101" pitchFamily="49" charset="-122"/>
                          <a:ea typeface="黑体" panose="02010609060101010101" pitchFamily="49" charset="-122"/>
                        </a:rPr>
                        <a:t>有</a:t>
                      </a:r>
                      <a:endParaRPr lang="zh-CN" altLang="en-US" sz="1600" b="0">
                        <a:solidFill>
                          <a:srgbClr val="000000"/>
                        </a:solidFill>
                        <a:latin typeface="黑体" panose="02010609060101010101" pitchFamily="49" charset="-122"/>
                        <a:ea typeface="黑体" panose="02010609060101010101" pitchFamily="49" charset="-122"/>
                      </a:endParaRPr>
                    </a:p>
                  </a:txBody>
                  <a:tcPr marL="84406" marR="84406" marT="42203" marB="42203"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5" name="图片 4"/>
          <p:cNvPicPr/>
          <p:nvPr/>
        </p:nvPicPr>
        <p:blipFill>
          <a:blip r:embed="rId2"/>
          <a:stretch>
            <a:fillRect/>
          </a:stretch>
        </p:blipFill>
        <p:spPr>
          <a:xfrm>
            <a:off x="6096000" y="1686951"/>
            <a:ext cx="8792" cy="8792"/>
          </a:xfrm>
          <a:prstGeom prst="rect">
            <a:avLst/>
          </a:prstGeom>
          <a:noFill/>
          <a:ln w="9525">
            <a:noFill/>
          </a:ln>
        </p:spPr>
      </p:pic>
      <p:pic>
        <p:nvPicPr>
          <p:cNvPr id="6" name="图片 5"/>
          <p:cNvPicPr/>
          <p:nvPr/>
        </p:nvPicPr>
        <p:blipFill>
          <a:blip r:embed="rId2"/>
          <a:stretch>
            <a:fillRect/>
          </a:stretch>
        </p:blipFill>
        <p:spPr>
          <a:xfrm>
            <a:off x="6096000" y="2425505"/>
            <a:ext cx="8792" cy="8792"/>
          </a:xfrm>
          <a:prstGeom prst="rect">
            <a:avLst/>
          </a:prstGeom>
          <a:noFill/>
          <a:ln w="9525">
            <a:noFill/>
          </a:ln>
        </p:spPr>
      </p:pic>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305578"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21665378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74231" y="808893"/>
            <a:ext cx="4888230" cy="658495"/>
          </a:xfrm>
          <a:prstGeom prst="rect">
            <a:avLst/>
          </a:prstGeom>
          <a:noFill/>
          <a:ln>
            <a:noFill/>
          </a:ln>
        </p:spPr>
        <p:txBody>
          <a:bodyPr wrap="none" rtlCol="0" anchor="t">
            <a:spAutoFit/>
          </a:bodyPr>
          <a:lstStyle/>
          <a:p>
            <a:pPr algn="ctr" fontAlgn="base"/>
            <a:r>
              <a:rPr lang="zh-CN" altLang="en-US" sz="3690" b="1" noProof="1">
                <a:solidFill>
                  <a:srgbClr val="008000"/>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ea"/>
              </a:rPr>
              <a:t>探究性开放性试题揭秘</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6" name="文本框 3080"/>
          <p:cNvSpPr txBox="1"/>
          <p:nvPr/>
        </p:nvSpPr>
        <p:spPr>
          <a:xfrm>
            <a:off x="7286528" y="41094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110593" name="文本框 1"/>
          <p:cNvSpPr txBox="1"/>
          <p:nvPr/>
        </p:nvSpPr>
        <p:spPr>
          <a:xfrm>
            <a:off x="1630046" y="1467485"/>
            <a:ext cx="8714105" cy="1938020"/>
          </a:xfrm>
          <a:prstGeom prst="rect">
            <a:avLst/>
          </a:prstGeom>
          <a:noFill/>
          <a:ln w="9525">
            <a:solidFill>
              <a:srgbClr val="112EC1"/>
            </a:solidFill>
          </a:ln>
        </p:spPr>
        <p:txBody>
          <a:bodyPr wrap="square" anchor="t">
            <a:spAutoFit/>
          </a:bodyPr>
          <a:lstStyle/>
          <a:p>
            <a:r>
              <a:rPr lang="zh-CN" altLang="en-US" sz="2400" b="1">
                <a:solidFill>
                  <a:srgbClr val="FF0000"/>
                </a:solidFill>
                <a:latin typeface="隶书" pitchFamily="49" charset="-122"/>
                <a:ea typeface="隶书" pitchFamily="49" charset="-122"/>
                <a:sym typeface="+mn-ea"/>
              </a:rPr>
              <a:t>变：</a:t>
            </a:r>
            <a:r>
              <a:rPr lang="en-US" altLang="zh-CN" sz="2400" b="1">
                <a:latin typeface="楷体" panose="02010609060101010101" pitchFamily="49" charset="-122"/>
                <a:ea typeface="楷体" panose="02010609060101010101" pitchFamily="49" charset="-122"/>
                <a:cs typeface="楷体" panose="02010609060101010101" pitchFamily="49" charset="-122"/>
              </a:rPr>
              <a:t>1.</a:t>
            </a:r>
            <a:r>
              <a:rPr lang="zh-CN" altLang="en-US" sz="2400" b="1">
                <a:latin typeface="楷体" panose="02010609060101010101" pitchFamily="49" charset="-122"/>
                <a:ea typeface="楷体" panose="02010609060101010101" pitchFamily="49" charset="-122"/>
                <a:cs typeface="楷体" panose="02010609060101010101" pitchFamily="49" charset="-122"/>
              </a:rPr>
              <a:t>材料形式有变，如文字、表格、示意图、地图、图片、漫画、目录等等形式年年变换。</a:t>
            </a:r>
          </a:p>
          <a:p>
            <a:r>
              <a:rPr lang="en-US" altLang="zh-CN" sz="2400" b="1">
                <a:latin typeface="楷体" panose="02010609060101010101" pitchFamily="49" charset="-122"/>
                <a:ea typeface="楷体" panose="02010609060101010101" pitchFamily="49" charset="-122"/>
                <a:cs typeface="楷体" panose="02010609060101010101" pitchFamily="49" charset="-122"/>
              </a:rPr>
              <a:t>2.</a:t>
            </a:r>
            <a:r>
              <a:rPr lang="zh-CN" altLang="en-US" sz="2400" b="1">
                <a:latin typeface="楷体" panose="02010609060101010101" pitchFamily="49" charset="-122"/>
                <a:ea typeface="楷体" panose="02010609060101010101" pitchFamily="49" charset="-122"/>
                <a:cs typeface="楷体" panose="02010609060101010101" pitchFamily="49" charset="-122"/>
              </a:rPr>
              <a:t>设问形式有变。</a:t>
            </a:r>
          </a:p>
          <a:p>
            <a:r>
              <a:rPr lang="en-US" altLang="zh-CN" sz="2400" b="1">
                <a:latin typeface="楷体" panose="02010609060101010101" pitchFamily="49" charset="-122"/>
                <a:ea typeface="楷体" panose="02010609060101010101" pitchFamily="49" charset="-122"/>
                <a:cs typeface="楷体" panose="02010609060101010101" pitchFamily="49" charset="-122"/>
              </a:rPr>
              <a:t>3.</a:t>
            </a:r>
            <a:r>
              <a:rPr lang="zh-CN" altLang="zh-CN" sz="2400" b="1">
                <a:latin typeface="楷体" panose="02010609060101010101" pitchFamily="49" charset="-122"/>
                <a:ea typeface="楷体" panose="02010609060101010101" pitchFamily="49" charset="-122"/>
                <a:cs typeface="楷体" panose="02010609060101010101" pitchFamily="49" charset="-122"/>
              </a:rPr>
              <a:t>越来越</a:t>
            </a:r>
            <a:r>
              <a:rPr lang="zh-CN" altLang="en-US" sz="2400" b="1">
                <a:latin typeface="楷体" panose="02010609060101010101" pitchFamily="49" charset="-122"/>
                <a:ea typeface="楷体" panose="02010609060101010101" pitchFamily="49" charset="-122"/>
                <a:cs typeface="楷体" panose="02010609060101010101" pitchFamily="49" charset="-122"/>
              </a:rPr>
              <a:t>呈现综合性的命题趋势</a:t>
            </a: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a:latin typeface="楷体" panose="02010609060101010101" pitchFamily="49" charset="-122"/>
                <a:ea typeface="楷体" panose="02010609060101010101" pitchFamily="49" charset="-122"/>
                <a:cs typeface="楷体" panose="02010609060101010101" pitchFamily="49" charset="-122"/>
              </a:rPr>
              <a:t>即材料的综合性、知识的综合性和核心素养要求的综合性）。</a:t>
            </a:r>
            <a:endParaRPr lang="zh-CN" altLang="en-US" sz="3200">
              <a:latin typeface="Arial" panose="020B0604020202020204" pitchFamily="34" charset="0"/>
              <a:ea typeface="宋体" panose="02010600030101010101" pitchFamily="2" charset="-122"/>
            </a:endParaRPr>
          </a:p>
        </p:txBody>
      </p:sp>
      <p:sp>
        <p:nvSpPr>
          <p:cNvPr id="8" name="文本框 7"/>
          <p:cNvSpPr txBox="1"/>
          <p:nvPr/>
        </p:nvSpPr>
        <p:spPr>
          <a:xfrm>
            <a:off x="1530985" y="3467736"/>
            <a:ext cx="8936990" cy="2676525"/>
          </a:xfrm>
          <a:prstGeom prst="rect">
            <a:avLst/>
          </a:prstGeom>
          <a:noFill/>
        </p:spPr>
        <p:txBody>
          <a:bodyPr wrap="square" rtlCol="0" anchor="t">
            <a:spAutoFit/>
          </a:bodyPr>
          <a:lstStyle/>
          <a:p>
            <a:r>
              <a:rPr lang="zh-CN" altLang="en-US" sz="24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不变</a:t>
            </a:r>
            <a:r>
              <a:rPr lang="zh-CN" altLang="en-US" sz="2400" b="1">
                <a:latin typeface="黑体" panose="02010609060101010101" pitchFamily="49" charset="-122"/>
                <a:ea typeface="黑体" panose="02010609060101010101" pitchFamily="49" charset="-122"/>
                <a:cs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1</a:t>
            </a:r>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400" b="1">
                <a:latin typeface="楷体" panose="02010609060101010101" pitchFamily="49" charset="-122"/>
                <a:ea typeface="楷体" panose="02010609060101010101" pitchFamily="49" charset="-122"/>
                <a:cs typeface="楷体" panose="02010609060101010101" pitchFamily="49" charset="-122"/>
                <a:sym typeface="+mn-ea"/>
              </a:rPr>
              <a:t>体现开放性的</a:t>
            </a:r>
            <a:r>
              <a:rPr lang="zh-CN"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特点</a:t>
            </a:r>
            <a:r>
              <a:rPr lang="zh-CN" altLang="zh-CN" sz="2400" b="1">
                <a:latin typeface="楷体" panose="02010609060101010101" pitchFamily="49" charset="-122"/>
                <a:ea typeface="楷体" panose="02010609060101010101" pitchFamily="49" charset="-122"/>
                <a:cs typeface="楷体" panose="02010609060101010101" pitchFamily="49" charset="-122"/>
                <a:sym typeface="+mn-ea"/>
              </a:rPr>
              <a:t>不变</a:t>
            </a:r>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材料</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的开放、</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答题</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的开放性、</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评分标准</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的开放性。</a:t>
            </a:r>
            <a:r>
              <a:rPr lang="zh-CN" altLang="en-US" sz="2400" b="1">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（答案多元）</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考查的能力要求</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不变</a:t>
            </a:r>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突出考查</a:t>
            </a:r>
            <a:r>
              <a:rPr lang="zh-CN" altLang="zh-CN" sz="2400"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发现问题</a:t>
            </a:r>
            <a:r>
              <a:rPr lang="zh-CN" altLang="en-US" sz="2400"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、提出问题的能力的趋势。</a:t>
            </a:r>
            <a:r>
              <a:rPr lang="zh-CN" altLang="en-US" sz="2400" b="1">
                <a:solidFill>
                  <a:srgbClr val="112EC1"/>
                </a:solidFill>
                <a:latin typeface="楷体" panose="02010609060101010101" pitchFamily="49" charset="-122"/>
                <a:ea typeface="楷体" panose="02010609060101010101" pitchFamily="49" charset="-122"/>
                <a:cs typeface="楷体" panose="02010609060101010101" pitchFamily="49" charset="-122"/>
                <a:sym typeface="+mn-ea"/>
              </a:rPr>
              <a:t>（问题多元）</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a:p>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答题基本模式</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不变：依据材料提炼信息</a:t>
            </a:r>
            <a:r>
              <a:rPr lang="zh-CN" altLang="zh-CN" sz="2400"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观点、论题、看法、建议、方案等，然后加以阐述</a:t>
            </a:r>
            <a:r>
              <a:rPr lang="zh-CN" altLang="zh-CN" sz="2400"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论述、论证、说明。</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a:p>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4.</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答题基本要求</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不变：史论结合；多维度思考。</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extLst>
      <p:ext uri="{BB962C8B-B14F-4D97-AF65-F5344CB8AC3E}">
        <p14:creationId xmlns:p14="http://schemas.microsoft.com/office/powerpoint/2010/main" val="389871660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0593">
                                            <p:txEl>
                                              <p:charRg st="0" end="35"/>
                                            </p:txEl>
                                          </p:spTgt>
                                        </p:tgtEl>
                                        <p:attrNameLst>
                                          <p:attrName>style.visibility</p:attrName>
                                        </p:attrNameLst>
                                      </p:cBhvr>
                                      <p:to>
                                        <p:strVal val="visible"/>
                                      </p:to>
                                    </p:set>
                                    <p:animEffect transition="in" filter="box(in)">
                                      <p:cBhvr>
                                        <p:cTn id="7" dur="2000"/>
                                        <p:tgtEl>
                                          <p:spTgt spid="110593">
                                            <p:txEl>
                                              <p:charRg st="0" end="35"/>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10593">
                                            <p:txEl>
                                              <p:charRg st="35" end="45"/>
                                            </p:txEl>
                                          </p:spTgt>
                                        </p:tgtEl>
                                        <p:attrNameLst>
                                          <p:attrName>style.visibility</p:attrName>
                                        </p:attrNameLst>
                                      </p:cBhvr>
                                      <p:to>
                                        <p:strVal val="visible"/>
                                      </p:to>
                                    </p:set>
                                    <p:animEffect transition="in" filter="box(in)">
                                      <p:cBhvr>
                                        <p:cTn id="10" dur="2000"/>
                                        <p:tgtEl>
                                          <p:spTgt spid="110593">
                                            <p:txEl>
                                              <p:charRg st="35" end="45"/>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10593">
                                            <p:txEl>
                                              <p:charRg st="45" end="80"/>
                                            </p:txEl>
                                          </p:spTgt>
                                        </p:tgtEl>
                                        <p:attrNameLst>
                                          <p:attrName>style.visibility</p:attrName>
                                        </p:attrNameLst>
                                      </p:cBhvr>
                                      <p:to>
                                        <p:strVal val="visible"/>
                                      </p:to>
                                    </p:set>
                                    <p:animEffect transition="in" filter="box(in)">
                                      <p:cBhvr>
                                        <p:cTn id="13" dur="2000"/>
                                        <p:tgtEl>
                                          <p:spTgt spid="110593">
                                            <p:txEl>
                                              <p:charRg st="45" end="8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nvSpPr>
        <p:spPr>
          <a:xfrm>
            <a:off x="2410851" y="2467123"/>
            <a:ext cx="7253654" cy="919089"/>
          </a:xfrm>
          <a:prstGeom prst="rect">
            <a:avLst/>
          </a:prstGeom>
        </p:spPr>
        <p:txBody>
          <a:bodyPr vert="horz" lIns="84406" tIns="42203" rIns="84406" bIns="42203" rtlCol="0" anchor="ctr">
            <a:normAutofit/>
            <a:scene3d>
              <a:camera prst="orthographicFront"/>
              <a:lightRig rig="threePt" dir="t"/>
            </a:scene3d>
          </a:bodyPr>
          <a:lstStyle>
            <a:lvl1pPr algn="l" defTabSz="914400" rtl="0" eaLnBrk="1" latinLnBrk="0" hangingPunct="1">
              <a:spcBef>
                <a:spcPct val="0"/>
              </a:spcBef>
              <a:buNone/>
              <a:defRPr sz="2800" kern="1200">
                <a:solidFill>
                  <a:schemeClr val="bg1"/>
                </a:solidFill>
                <a:latin typeface="黑体" panose="02010609060101010101" pitchFamily="49" charset="-122"/>
                <a:ea typeface="黑体" panose="02010609060101010101" pitchFamily="49" charset="-122"/>
                <a:cs typeface="+mj-cs"/>
              </a:defRPr>
            </a:lvl1pPr>
          </a:lstStyle>
          <a:p>
            <a:r>
              <a:rPr lang="zh-CN" altLang="en-US" sz="2955" b="1">
                <a:solidFill>
                  <a:srgbClr val="FF0000"/>
                </a:solidFill>
                <a:effectLst>
                  <a:outerShdw blurRad="38100" dist="19050" dir="2700000" algn="tl" rotWithShape="0">
                    <a:schemeClr val="dk1">
                      <a:alpha val="40000"/>
                    </a:schemeClr>
                  </a:outerShdw>
                </a:effectLst>
              </a:rPr>
              <a:t>（</a:t>
            </a:r>
            <a:r>
              <a:rPr lang="en-US" altLang="zh-CN" sz="2955" b="1">
                <a:solidFill>
                  <a:srgbClr val="FF0000"/>
                </a:solidFill>
                <a:effectLst>
                  <a:outerShdw blurRad="38100" dist="19050" dir="2700000" algn="tl" rotWithShape="0">
                    <a:schemeClr val="dk1">
                      <a:alpha val="40000"/>
                    </a:schemeClr>
                  </a:outerShdw>
                </a:effectLst>
              </a:rPr>
              <a:t>14</a:t>
            </a:r>
            <a:r>
              <a:rPr lang="zh-CN" altLang="en-US" sz="2955" b="1">
                <a:solidFill>
                  <a:srgbClr val="FF0000"/>
                </a:solidFill>
                <a:effectLst>
                  <a:outerShdw blurRad="38100" dist="19050" dir="2700000" algn="tl" rotWithShape="0">
                    <a:schemeClr val="dk1">
                      <a:alpha val="40000"/>
                    </a:schemeClr>
                  </a:outerShdw>
                </a:effectLst>
              </a:rPr>
              <a:t>）高考第</a:t>
            </a:r>
            <a:r>
              <a:rPr lang="en-US" altLang="zh-CN" sz="2955" b="1">
                <a:solidFill>
                  <a:srgbClr val="FF0000"/>
                </a:solidFill>
                <a:effectLst>
                  <a:outerShdw blurRad="38100" dist="19050" dir="2700000" algn="tl" rotWithShape="0">
                    <a:schemeClr val="dk1">
                      <a:alpha val="40000"/>
                    </a:schemeClr>
                  </a:outerShdw>
                </a:effectLst>
              </a:rPr>
              <a:t>45</a:t>
            </a:r>
            <a:r>
              <a:rPr lang="zh-CN" altLang="en-US" sz="2955" b="1">
                <a:solidFill>
                  <a:srgbClr val="FF0000"/>
                </a:solidFill>
                <a:effectLst>
                  <a:outerShdw blurRad="38100" dist="19050" dir="2700000" algn="tl" rotWithShape="0">
                    <a:schemeClr val="dk1">
                      <a:alpha val="40000"/>
                    </a:schemeClr>
                  </a:outerShdw>
                </a:effectLst>
              </a:rPr>
              <a:t>题（选考</a:t>
            </a:r>
            <a:r>
              <a:rPr lang="en-US" altLang="zh-CN" sz="2955" b="1">
                <a:solidFill>
                  <a:srgbClr val="FF0000"/>
                </a:solidFill>
                <a:effectLst>
                  <a:outerShdw blurRad="38100" dist="19050" dir="2700000" algn="tl" rotWithShape="0">
                    <a:schemeClr val="dk1">
                      <a:alpha val="40000"/>
                    </a:schemeClr>
                  </a:outerShdw>
                </a:effectLst>
              </a:rPr>
              <a:t>-</a:t>
            </a:r>
            <a:r>
              <a:rPr lang="zh-CN" altLang="en-US" sz="2955" b="1">
                <a:solidFill>
                  <a:srgbClr val="FF0000"/>
                </a:solidFill>
                <a:effectLst>
                  <a:outerShdw blurRad="38100" dist="19050" dir="2700000" algn="tl" rotWithShape="0">
                    <a:schemeClr val="dk1">
                      <a:alpha val="40000"/>
                    </a:schemeClr>
                  </a:outerShdw>
                </a:effectLst>
              </a:rPr>
              <a:t>改革）命题规律</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286528" y="41094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cxnSp>
        <p:nvCxnSpPr>
          <p:cNvPr id="23" name="直接连接符 22"/>
          <p:cNvCxnSpPr/>
          <p:nvPr/>
        </p:nvCxnSpPr>
        <p:spPr>
          <a:xfrm flipV="1">
            <a:off x="1959051" y="853739"/>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8644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extLst>
              <p:ext uri="{D42A27DB-BD31-4B8C-83A1-F6EECF244321}">
                <p14:modId xmlns:p14="http://schemas.microsoft.com/office/powerpoint/2010/main" val="1057423705"/>
              </p:ext>
            </p:extLst>
          </p:nvPr>
        </p:nvGraphicFramePr>
        <p:xfrm>
          <a:off x="2050366" y="1566789"/>
          <a:ext cx="8402172" cy="4560570"/>
        </p:xfrm>
        <a:graphic>
          <a:graphicData uri="http://schemas.openxmlformats.org/drawingml/2006/table">
            <a:tbl>
              <a:tblPr firstRow="1" bandRow="1">
                <a:tableStyleId>{5940675A-B579-460E-94D1-54222C63F5DA}</a:tableStyleId>
              </a:tblPr>
              <a:tblGrid>
                <a:gridCol w="260985">
                  <a:extLst>
                    <a:ext uri="{9D8B030D-6E8A-4147-A177-3AD203B41FA5}">
                      <a16:colId xmlns:a16="http://schemas.microsoft.com/office/drawing/2014/main" val="20000"/>
                    </a:ext>
                  </a:extLst>
                </a:gridCol>
                <a:gridCol w="149987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2780">
                  <a:extLst>
                    <a:ext uri="{9D8B030D-6E8A-4147-A177-3AD203B41FA5}">
                      <a16:colId xmlns:a16="http://schemas.microsoft.com/office/drawing/2014/main" val="20003"/>
                    </a:ext>
                  </a:extLst>
                </a:gridCol>
                <a:gridCol w="2053508">
                  <a:extLst>
                    <a:ext uri="{9D8B030D-6E8A-4147-A177-3AD203B41FA5}">
                      <a16:colId xmlns:a16="http://schemas.microsoft.com/office/drawing/2014/main" val="20004"/>
                    </a:ext>
                  </a:extLst>
                </a:gridCol>
                <a:gridCol w="740979">
                  <a:extLst>
                    <a:ext uri="{9D8B030D-6E8A-4147-A177-3AD203B41FA5}">
                      <a16:colId xmlns:a16="http://schemas.microsoft.com/office/drawing/2014/main" val="20005"/>
                    </a:ext>
                  </a:extLst>
                </a:gridCol>
              </a:tblGrid>
              <a:tr h="675640">
                <a:tc gridSpan="2">
                  <a:txBody>
                    <a:bodyPr/>
                    <a:lstStyle/>
                    <a:p>
                      <a:pPr indent="0" algn="ctr">
                        <a:buNone/>
                      </a:pPr>
                      <a:r>
                        <a:rPr lang="en-US" sz="2215" b="1">
                          <a:latin typeface="宋体" panose="02010600030101010101" pitchFamily="2" charset="-122"/>
                          <a:ea typeface="宋体" panose="02010600030101010101" pitchFamily="2" charset="-122"/>
                          <a:cs typeface="宋体" panose="02010600030101010101" pitchFamily="2" charset="-122"/>
                        </a:rPr>
                        <a:t>考查范围</a:t>
                      </a:r>
                      <a:endParaRPr lang="en-US" altLang="en-US" sz="221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2215" b="1">
                          <a:latin typeface="宋体" panose="02010600030101010101" pitchFamily="2" charset="-122"/>
                          <a:ea typeface="宋体" panose="02010600030101010101" pitchFamily="2" charset="-122"/>
                          <a:cs typeface="宋体" panose="02010600030101010101" pitchFamily="2" charset="-122"/>
                        </a:rPr>
                        <a:t>时间及卷别</a:t>
                      </a:r>
                      <a:endParaRPr lang="en-US" altLang="en-US" sz="221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15" b="1">
                          <a:latin typeface="宋体" panose="02010600030101010101" pitchFamily="2" charset="-122"/>
                          <a:ea typeface="宋体" panose="02010600030101010101" pitchFamily="2" charset="-122"/>
                          <a:cs typeface="宋体" panose="02010600030101010101" pitchFamily="2" charset="-122"/>
                        </a:rPr>
                        <a:t>关联知识</a:t>
                      </a:r>
                      <a:endParaRPr lang="en-US" altLang="en-US" sz="221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15" b="1">
                          <a:latin typeface="宋体" panose="02010600030101010101" pitchFamily="2" charset="-122"/>
                          <a:ea typeface="宋体" panose="02010600030101010101" pitchFamily="2" charset="-122"/>
                          <a:cs typeface="宋体" panose="02010600030101010101" pitchFamily="2" charset="-122"/>
                        </a:rPr>
                        <a:t>命题角度</a:t>
                      </a:r>
                      <a:endParaRPr lang="en-US" altLang="en-US" sz="221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15" b="1">
                          <a:latin typeface="宋体" panose="02010600030101010101" pitchFamily="2" charset="-122"/>
                          <a:ea typeface="宋体" panose="02010600030101010101" pitchFamily="2" charset="-122"/>
                          <a:cs typeface="宋体" panose="02010600030101010101" pitchFamily="2" charset="-122"/>
                        </a:rPr>
                        <a:t>难度</a:t>
                      </a:r>
                      <a:endParaRPr lang="en-US" altLang="en-US" sz="221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5460">
                <a:tc rowSpan="6">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中</a:t>
                      </a:r>
                    </a:p>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古</a:t>
                      </a:r>
                    </a:p>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史  </a:t>
                      </a:r>
                    </a:p>
                    <a:p>
                      <a:pPr indent="0" algn="ctr">
                        <a:buNone/>
                      </a:pPr>
                      <a:r>
                        <a:rPr lang="en-US" altLang="zh-CN" sz="1845" b="1">
                          <a:latin typeface="宋体" panose="02010600030101010101" pitchFamily="2" charset="-122"/>
                          <a:ea typeface="宋体" panose="02010600030101010101" pitchFamily="2" charset="-122"/>
                        </a:rPr>
                        <a:t> </a:t>
                      </a:r>
                    </a:p>
                    <a:p>
                      <a:pPr indent="0" algn="ctr">
                        <a:buNone/>
                      </a:pPr>
                      <a:r>
                        <a:rPr lang="en-US" altLang="zh-CN" sz="1845" b="1">
                          <a:latin typeface="宋体" panose="02010600030101010101" pitchFamily="2" charset="-122"/>
                          <a:ea typeface="宋体" panose="02010600030101010101" pitchFamily="2" charset="-122"/>
                        </a:rPr>
                        <a:t> </a:t>
                      </a:r>
                    </a:p>
                    <a:p>
                      <a:pPr indent="0" algn="ctr">
                        <a:buNone/>
                      </a:pPr>
                      <a:r>
                        <a:rPr lang="en-US" altLang="zh-CN" sz="1845" b="1">
                          <a:latin typeface="宋体" panose="02010600030101010101" pitchFamily="2" charset="-122"/>
                          <a:ea typeface="宋体" panose="02010600030101010101" pitchFamily="2" charset="-122"/>
                        </a:rPr>
                        <a:t> </a:t>
                      </a:r>
                    </a:p>
                    <a:p>
                      <a:pPr indent="0" algn="ctr">
                        <a:buNone/>
                      </a:pPr>
                      <a:r>
                        <a:rPr lang="en-US" altLang="zh-CN" sz="1845" b="1">
                          <a:latin typeface="宋体" panose="02010600030101010101" pitchFamily="2" charset="-122"/>
                          <a:ea typeface="宋体" panose="02010600030101010101" pitchFamily="2" charset="-122"/>
                        </a:rPr>
                        <a:t> </a:t>
                      </a:r>
                    </a:p>
                    <a:p>
                      <a:pPr indent="0" algn="ctr">
                        <a:buNone/>
                      </a:pPr>
                      <a:r>
                        <a:rPr lang="en-US" altLang="zh-CN" sz="1475" b="1">
                          <a:latin typeface="宋体" panose="02010600030101010101" pitchFamily="2" charset="-122"/>
                          <a:ea typeface="宋体" panose="02010600030101010101" pitchFamily="2" charset="-122"/>
                        </a:rPr>
                        <a:t> </a:t>
                      </a:r>
                      <a:endParaRPr 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solidFill>
                            <a:srgbClr val="FF0000"/>
                          </a:solidFill>
                          <a:latin typeface="宋体" panose="02010600030101010101" pitchFamily="2" charset="-122"/>
                          <a:ea typeface="宋体" panose="02010600030101010101" pitchFamily="2" charset="-122"/>
                          <a:cs typeface="宋体" panose="02010600030101010101" pitchFamily="2" charset="-122"/>
                        </a:rPr>
                        <a:t>汉武帝年号改革</a:t>
                      </a:r>
                      <a:endParaRPr lang="en-US" altLang="en-US" sz="166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solidFill>
                            <a:srgbClr val="FF0000"/>
                          </a:solidFill>
                          <a:latin typeface="宋体" panose="02010600030101010101" pitchFamily="2" charset="-122"/>
                          <a:ea typeface="宋体" panose="02010600030101010101" pitchFamily="2" charset="-122"/>
                          <a:cs typeface="宋体" panose="02010600030101010101" pitchFamily="2" charset="-122"/>
                        </a:rPr>
                        <a:t>2018·全国I卷</a:t>
                      </a:r>
                      <a:endParaRPr lang="en-US" altLang="en-US" sz="166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solidFill>
                            <a:srgbClr val="FF0000"/>
                          </a:solidFill>
                          <a:latin typeface="宋体" panose="02010600030101010101" pitchFamily="2" charset="-122"/>
                          <a:ea typeface="宋体" panose="02010600030101010101" pitchFamily="2" charset="-122"/>
                          <a:cs typeface="宋体" panose="02010600030101010101" pitchFamily="2" charset="-122"/>
                        </a:rPr>
                        <a:t>汉代中央集权的巩固</a:t>
                      </a:r>
                      <a:endParaRPr lang="en-US" altLang="en-US" sz="166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solidFill>
                            <a:srgbClr val="FF0000"/>
                          </a:solidFill>
                          <a:latin typeface="宋体" panose="02010600030101010101" pitchFamily="2" charset="-122"/>
                          <a:ea typeface="宋体" panose="02010600030101010101" pitchFamily="2" charset="-122"/>
                          <a:cs typeface="宋体" panose="02010600030101010101" pitchFamily="2" charset="-122"/>
                        </a:rPr>
                        <a:t>说明区别；简析意义</a:t>
                      </a:r>
                      <a:endParaRPr lang="en-US" altLang="en-US" sz="166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sym typeface="+mn-ea"/>
                        </a:rPr>
                        <a:t>0.48</a:t>
                      </a:r>
                      <a:r>
                        <a:rPr lang="en-US" sz="1660" b="1">
                          <a:latin typeface="宋体" panose="02010600030101010101" pitchFamily="2" charset="-122"/>
                          <a:ea typeface="宋体" panose="02010600030101010101" pitchFamily="2" charset="-122"/>
                          <a:cs typeface="宋体" panose="02010600030101010101" pitchFamily="2" charset="-122"/>
                        </a:rPr>
                        <a:t> </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532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魏晋法律改革</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2014·新课标卷I</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汉至魏晋政治制度、儒家思想成为正统</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概括特点；说明影响</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0.45</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4685">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南朝山泽管理制度改革</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2014·新课标卷II</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江南经济的发展和经济重心的南移</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概括背景；说明作用</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0.56</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532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孝文帝庙号改革</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2016·新课标卷III</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北魏孝文帝改革</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概括内容；简析意义</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 </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4685">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唐初币制改革</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2015·新课标卷I</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中国古代商业的发展</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概括内容；简析意义</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0.51</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532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隋代法律改革</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2017·新课标卷III</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汉到元政治制度的演变</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概括特点；简析意义</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5537" name="标题 3"/>
          <p:cNvSpPr>
            <a:spLocks noGrp="1"/>
          </p:cNvSpPr>
          <p:nvPr/>
        </p:nvSpPr>
        <p:spPr>
          <a:xfrm>
            <a:off x="2617177" y="879818"/>
            <a:ext cx="6957646" cy="445477"/>
          </a:xfrm>
          <a:prstGeom prst="rect">
            <a:avLst/>
          </a:prstGeom>
          <a:noFill/>
          <a:ln w="9525">
            <a:noFill/>
          </a:ln>
        </p:spPr>
        <p:txBody>
          <a:bodyPr vert="horz" lIns="84406" tIns="42203" rIns="84406" bIns="42203" anchor="ctr"/>
          <a:lstStyle>
            <a:lvl1pPr algn="l" defTabSz="914400" rtl="0" eaLnBrk="1" latinLnBrk="0" hangingPunct="1">
              <a:spcBef>
                <a:spcPct val="0"/>
              </a:spcBef>
              <a:buNone/>
              <a:defRPr sz="2800" kern="1200">
                <a:solidFill>
                  <a:schemeClr val="bg1"/>
                </a:solidFill>
                <a:latin typeface="黑体" panose="02010609060101010101" pitchFamily="49" charset="-122"/>
                <a:ea typeface="黑体" panose="02010609060101010101" pitchFamily="49" charset="-122"/>
                <a:cs typeface="+mj-cs"/>
              </a:defRPr>
            </a:lvl1pPr>
          </a:lstStyle>
          <a:p>
            <a:pPr algn="ctr"/>
            <a:r>
              <a:rPr lang="en-US" altLang="zh-CN" sz="2215" b="1">
                <a:solidFill>
                  <a:srgbClr val="FF0000"/>
                </a:solidFill>
              </a:rPr>
              <a:t>2010-2018</a:t>
            </a:r>
            <a:r>
              <a:rPr lang="zh-CN" altLang="en-US" sz="2215" b="1">
                <a:solidFill>
                  <a:srgbClr val="FF0000"/>
                </a:solidFill>
              </a:rPr>
              <a:t>年高考全国卷选考</a:t>
            </a:r>
            <a:r>
              <a:rPr lang="en-US" altLang="zh-CN" sz="2215" b="1">
                <a:solidFill>
                  <a:srgbClr val="FF0000"/>
                </a:solidFill>
              </a:rPr>
              <a:t>-</a:t>
            </a:r>
            <a:r>
              <a:rPr lang="zh-CN" altLang="en-US" sz="2215" b="1">
                <a:solidFill>
                  <a:srgbClr val="FF0000"/>
                </a:solidFill>
              </a:rPr>
              <a:t>改革试题概览</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59051" y="853739"/>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263775" y="419736"/>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cxnSp>
        <p:nvCxnSpPr>
          <p:cNvPr id="3" name="直接连接符 2"/>
          <p:cNvCxnSpPr/>
          <p:nvPr/>
        </p:nvCxnSpPr>
        <p:spPr>
          <a:xfrm rot="5400000">
            <a:off x="5290633" y="552714"/>
            <a:ext cx="484094" cy="1588"/>
          </a:xfrm>
          <a:prstGeom prst="line">
            <a:avLst/>
          </a:prstGeom>
          <a:ln>
            <a:solidFill>
              <a:srgbClr val="112EC1"/>
            </a:solidFill>
          </a:ln>
        </p:spPr>
        <p:style>
          <a:lnRef idx="1">
            <a:schemeClr val="accent1"/>
          </a:lnRef>
          <a:fillRef idx="0">
            <a:schemeClr val="accent1"/>
          </a:fillRef>
          <a:effectRef idx="0">
            <a:schemeClr val="accent1"/>
          </a:effectRef>
          <a:fontRef idx="minor">
            <a:schemeClr val="tx1"/>
          </a:fontRef>
        </p:style>
      </p:cxnSp>
      <p:sp>
        <p:nvSpPr>
          <p:cNvPr id="2" name="文本框 3080"/>
          <p:cNvSpPr txBox="1"/>
          <p:nvPr/>
        </p:nvSpPr>
        <p:spPr>
          <a:xfrm>
            <a:off x="7286528" y="3639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4245907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1984132" y="754381"/>
          <a:ext cx="7883525" cy="5367655"/>
        </p:xfrm>
        <a:graphic>
          <a:graphicData uri="http://schemas.openxmlformats.org/drawingml/2006/table">
            <a:tbl>
              <a:tblPr firstRow="1" bandRow="1">
                <a:tableStyleId>{5940675A-B579-460E-94D1-54222C63F5DA}</a:tableStyleId>
              </a:tblPr>
              <a:tblGrid>
                <a:gridCol w="346075">
                  <a:extLst>
                    <a:ext uri="{9D8B030D-6E8A-4147-A177-3AD203B41FA5}">
                      <a16:colId xmlns:a16="http://schemas.microsoft.com/office/drawing/2014/main" val="20000"/>
                    </a:ext>
                  </a:extLst>
                </a:gridCol>
                <a:gridCol w="1632585">
                  <a:extLst>
                    <a:ext uri="{9D8B030D-6E8A-4147-A177-3AD203B41FA5}">
                      <a16:colId xmlns:a16="http://schemas.microsoft.com/office/drawing/2014/main" val="20001"/>
                    </a:ext>
                  </a:extLst>
                </a:gridCol>
                <a:gridCol w="1657985">
                  <a:extLst>
                    <a:ext uri="{9D8B030D-6E8A-4147-A177-3AD203B41FA5}">
                      <a16:colId xmlns:a16="http://schemas.microsoft.com/office/drawing/2014/main" val="20002"/>
                    </a:ext>
                  </a:extLst>
                </a:gridCol>
                <a:gridCol w="1924685">
                  <a:extLst>
                    <a:ext uri="{9D8B030D-6E8A-4147-A177-3AD203B41FA5}">
                      <a16:colId xmlns:a16="http://schemas.microsoft.com/office/drawing/2014/main" val="20003"/>
                    </a:ext>
                  </a:extLst>
                </a:gridCol>
                <a:gridCol w="1526540">
                  <a:extLst>
                    <a:ext uri="{9D8B030D-6E8A-4147-A177-3AD203B41FA5}">
                      <a16:colId xmlns:a16="http://schemas.microsoft.com/office/drawing/2014/main" val="20004"/>
                    </a:ext>
                  </a:extLst>
                </a:gridCol>
                <a:gridCol w="795655">
                  <a:extLst>
                    <a:ext uri="{9D8B030D-6E8A-4147-A177-3AD203B41FA5}">
                      <a16:colId xmlns:a16="http://schemas.microsoft.com/office/drawing/2014/main" val="20005"/>
                    </a:ext>
                  </a:extLst>
                </a:gridCol>
              </a:tblGrid>
              <a:tr h="563880">
                <a:tc gridSpan="2">
                  <a:txBody>
                    <a:bodyPr/>
                    <a:lstStyle/>
                    <a:p>
                      <a:pPr indent="0" algn="ctr">
                        <a:buNone/>
                      </a:pPr>
                      <a:r>
                        <a:rPr lang="en-US" altLang="zh-CN" sz="1845" b="1">
                          <a:solidFill>
                            <a:srgbClr val="FF0000"/>
                          </a:solidFill>
                          <a:latin typeface="黑体" panose="02010609060101010101" pitchFamily="49" charset="-122"/>
                          <a:ea typeface="黑体" panose="02010609060101010101" pitchFamily="49" charset="-122"/>
                        </a:rPr>
                        <a:t>考查范围</a:t>
                      </a:r>
                      <a:endParaRPr lang="en-US" altLang="zh-CN" sz="1845" b="1">
                        <a:solidFill>
                          <a:srgbClr val="FF0000"/>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solidFill>
                            <a:srgbClr val="FF0000"/>
                          </a:solidFill>
                          <a:latin typeface="黑体" panose="02010609060101010101" pitchFamily="49" charset="-122"/>
                          <a:ea typeface="黑体" panose="02010609060101010101" pitchFamily="49" charset="-122"/>
                          <a:cs typeface="宋体" panose="02010600030101010101" pitchFamily="2" charset="-122"/>
                        </a:rPr>
                        <a:t>时间及卷别</a:t>
                      </a:r>
                      <a:endParaRPr lang="en-US" altLang="en-US" sz="1845" b="1">
                        <a:solidFill>
                          <a:srgbClr val="FF0000"/>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solidFill>
                            <a:srgbClr val="FF0000"/>
                          </a:solidFill>
                          <a:latin typeface="黑体" panose="02010609060101010101" pitchFamily="49" charset="-122"/>
                          <a:ea typeface="黑体" panose="02010609060101010101" pitchFamily="49" charset="-122"/>
                          <a:cs typeface="宋体" panose="02010600030101010101" pitchFamily="2" charset="-122"/>
                        </a:rPr>
                        <a:t>关联知识</a:t>
                      </a:r>
                      <a:endParaRPr lang="en-US" altLang="en-US" sz="1845" b="1">
                        <a:solidFill>
                          <a:srgbClr val="FF0000"/>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solidFill>
                            <a:srgbClr val="FF0000"/>
                          </a:solidFill>
                          <a:latin typeface="黑体" panose="02010609060101010101" pitchFamily="49" charset="-122"/>
                          <a:ea typeface="黑体" panose="02010609060101010101" pitchFamily="49" charset="-122"/>
                          <a:cs typeface="宋体" panose="02010600030101010101" pitchFamily="2" charset="-122"/>
                        </a:rPr>
                        <a:t>命题角度</a:t>
                      </a:r>
                      <a:endParaRPr lang="en-US" altLang="en-US" sz="1845" b="1">
                        <a:solidFill>
                          <a:srgbClr val="FF0000"/>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solidFill>
                            <a:srgbClr val="FF0000"/>
                          </a:solidFill>
                          <a:latin typeface="黑体" panose="02010609060101010101" pitchFamily="49" charset="-122"/>
                          <a:ea typeface="黑体" panose="02010609060101010101" pitchFamily="49" charset="-122"/>
                          <a:cs typeface="宋体" panose="02010600030101010101" pitchFamily="2" charset="-122"/>
                        </a:rPr>
                        <a:t>难度</a:t>
                      </a:r>
                      <a:endParaRPr lang="en-US" altLang="en-US" sz="1845" b="1">
                        <a:solidFill>
                          <a:srgbClr val="FF0000"/>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45185">
                <a:tc rowSpan="6">
                  <a:txBody>
                    <a:bodyPr/>
                    <a:lstStyle/>
                    <a:p>
                      <a:pPr indent="0" algn="ctr">
                        <a:buNone/>
                      </a:pPr>
                      <a:r>
                        <a:rPr lang="zh-CN" altLang="en-US" sz="2585" b="1">
                          <a:latin typeface="宋体" panose="02010600030101010101" pitchFamily="2" charset="-122"/>
                          <a:ea typeface="宋体" panose="02010600030101010101" pitchFamily="2" charset="-122"/>
                          <a:cs typeface="宋体" panose="02010600030101010101" pitchFamily="2" charset="-122"/>
                        </a:rPr>
                        <a:t>中</a:t>
                      </a:r>
                    </a:p>
                    <a:p>
                      <a:pPr indent="0" algn="ctr">
                        <a:buNone/>
                      </a:pPr>
                      <a:r>
                        <a:rPr lang="zh-CN" altLang="en-US" sz="2585" b="1">
                          <a:latin typeface="宋体" panose="02010600030101010101" pitchFamily="2" charset="-122"/>
                          <a:ea typeface="宋体" panose="02010600030101010101" pitchFamily="2" charset="-122"/>
                          <a:cs typeface="宋体" panose="02010600030101010101" pitchFamily="2" charset="-122"/>
                        </a:rPr>
                        <a:t>古</a:t>
                      </a:r>
                    </a:p>
                    <a:p>
                      <a:pPr indent="0" algn="ctr">
                        <a:buNone/>
                      </a:pPr>
                      <a:r>
                        <a:rPr lang="zh-CN" altLang="en-US" sz="2585" b="1">
                          <a:latin typeface="宋体" panose="02010600030101010101" pitchFamily="2" charset="-122"/>
                          <a:ea typeface="宋体" panose="02010600030101010101" pitchFamily="2" charset="-122"/>
                          <a:cs typeface="宋体" panose="02010600030101010101" pitchFamily="2" charset="-122"/>
                        </a:rPr>
                        <a:t>史</a:t>
                      </a: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唐初谱牒改革</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2016·新课标卷I</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必修古代选官制度和选修模块的唐太宗</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指出内容；说明意义</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0.50</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455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第五琦与刘晏盐法改革</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2010·新课标卷</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唐朝后期政局、古代商业发展和经济政策</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指出不同之处；说明意义</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0.42</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755">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两税法改革</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2013·新课标卷II</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古代农业的发展和经济政策</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概括背景；说明作用</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0.56</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455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北宋租佃制规定及青苗法</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2009·新课标卷</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宋代的土地制度和王安石变法</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概括目的；分析背景</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0.39</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45185">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盟旗制度</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2011·新课标卷</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清朝中央集权的加强</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指出区别；简析作用</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0.47</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4455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清养廉银制度</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2015·新课标卷II</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清朝中央集权的加强</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概括原因；简析作用</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60" b="1">
                          <a:latin typeface="宋体" panose="02010600030101010101" pitchFamily="2" charset="-122"/>
                          <a:ea typeface="宋体" panose="02010600030101010101" pitchFamily="2" charset="-122"/>
                          <a:cs typeface="宋体" panose="02010600030101010101" pitchFamily="2" charset="-122"/>
                        </a:rPr>
                        <a:t>0.61</a:t>
                      </a:r>
                      <a:endParaRPr lang="en-US" altLang="en-US" sz="1660"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0" name="圆角矩形 19"/>
          <p:cNvSpPr/>
          <p:nvPr/>
        </p:nvSpPr>
        <p:spPr>
          <a:xfrm rot="2700000">
            <a:off x="1833162" y="220245"/>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07616" y="728009"/>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324735" y="31115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cxnSp>
        <p:nvCxnSpPr>
          <p:cNvPr id="3" name="直接连接符 2"/>
          <p:cNvCxnSpPr/>
          <p:nvPr/>
        </p:nvCxnSpPr>
        <p:spPr>
          <a:xfrm rot="5400000">
            <a:off x="5290633" y="552714"/>
            <a:ext cx="484094" cy="1588"/>
          </a:xfrm>
          <a:prstGeom prst="line">
            <a:avLst/>
          </a:prstGeom>
          <a:ln>
            <a:solidFill>
              <a:srgbClr val="112EC1"/>
            </a:solidFill>
          </a:ln>
        </p:spPr>
        <p:style>
          <a:lnRef idx="1">
            <a:schemeClr val="accent1"/>
          </a:lnRef>
          <a:fillRef idx="0">
            <a:schemeClr val="accent1"/>
          </a:fillRef>
          <a:effectRef idx="0">
            <a:schemeClr val="accent1"/>
          </a:effectRef>
          <a:fontRef idx="minor">
            <a:schemeClr val="tx1"/>
          </a:fontRef>
        </p:style>
      </p:cxnSp>
      <p:sp>
        <p:nvSpPr>
          <p:cNvPr id="2" name="文本框 3080"/>
          <p:cNvSpPr txBox="1"/>
          <p:nvPr/>
        </p:nvSpPr>
        <p:spPr>
          <a:xfrm>
            <a:off x="6991253" y="26489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25871892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2005233" y="1020787"/>
          <a:ext cx="7868285" cy="5380990"/>
        </p:xfrm>
        <a:graphic>
          <a:graphicData uri="http://schemas.openxmlformats.org/drawingml/2006/table">
            <a:tbl>
              <a:tblPr firstRow="1" bandRow="1">
                <a:tableStyleId>{5940675A-B579-460E-94D1-54222C63F5DA}</a:tableStyleId>
              </a:tblPr>
              <a:tblGrid>
                <a:gridCol w="614045">
                  <a:extLst>
                    <a:ext uri="{9D8B030D-6E8A-4147-A177-3AD203B41FA5}">
                      <a16:colId xmlns:a16="http://schemas.microsoft.com/office/drawing/2014/main" val="20000"/>
                    </a:ext>
                  </a:extLst>
                </a:gridCol>
                <a:gridCol w="1268095">
                  <a:extLst>
                    <a:ext uri="{9D8B030D-6E8A-4147-A177-3AD203B41FA5}">
                      <a16:colId xmlns:a16="http://schemas.microsoft.com/office/drawing/2014/main" val="20001"/>
                    </a:ext>
                  </a:extLst>
                </a:gridCol>
                <a:gridCol w="1374775">
                  <a:extLst>
                    <a:ext uri="{9D8B030D-6E8A-4147-A177-3AD203B41FA5}">
                      <a16:colId xmlns:a16="http://schemas.microsoft.com/office/drawing/2014/main" val="20002"/>
                    </a:ext>
                  </a:extLst>
                </a:gridCol>
                <a:gridCol w="1822450">
                  <a:extLst>
                    <a:ext uri="{9D8B030D-6E8A-4147-A177-3AD203B41FA5}">
                      <a16:colId xmlns:a16="http://schemas.microsoft.com/office/drawing/2014/main" val="20003"/>
                    </a:ext>
                  </a:extLst>
                </a:gridCol>
                <a:gridCol w="2390775">
                  <a:extLst>
                    <a:ext uri="{9D8B030D-6E8A-4147-A177-3AD203B41FA5}">
                      <a16:colId xmlns:a16="http://schemas.microsoft.com/office/drawing/2014/main" val="20004"/>
                    </a:ext>
                  </a:extLst>
                </a:gridCol>
                <a:gridCol w="398145">
                  <a:extLst>
                    <a:ext uri="{9D8B030D-6E8A-4147-A177-3AD203B41FA5}">
                      <a16:colId xmlns:a16="http://schemas.microsoft.com/office/drawing/2014/main" val="20005"/>
                    </a:ext>
                  </a:extLst>
                </a:gridCol>
              </a:tblGrid>
              <a:tr h="533400">
                <a:tc gridSpan="2">
                  <a:txBody>
                    <a:bodyPr/>
                    <a:lstStyle/>
                    <a:p>
                      <a:pPr indent="0" algn="ctr">
                        <a:buNone/>
                      </a:pPr>
                      <a:r>
                        <a:rPr lang="en-US" altLang="zh-CN" sz="1845" b="1">
                          <a:solidFill>
                            <a:srgbClr val="112EC1"/>
                          </a:solidFill>
                          <a:latin typeface="黑体" panose="02010609060101010101" pitchFamily="49" charset="-122"/>
                          <a:ea typeface="黑体" panose="02010609060101010101" pitchFamily="49" charset="-122"/>
                        </a:rPr>
                        <a:t>考查范围</a:t>
                      </a:r>
                      <a:endParaRPr lang="en-US" altLang="zh-CN" sz="1845" b="1">
                        <a:solidFill>
                          <a:srgbClr val="112EC1"/>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solidFill>
                            <a:srgbClr val="112EC1"/>
                          </a:solidFill>
                          <a:latin typeface="黑体" panose="02010609060101010101" pitchFamily="49" charset="-122"/>
                          <a:ea typeface="黑体" panose="02010609060101010101" pitchFamily="49" charset="-122"/>
                          <a:cs typeface="宋体" panose="02010600030101010101" pitchFamily="2" charset="-122"/>
                        </a:rPr>
                        <a:t>时间及卷别</a:t>
                      </a:r>
                      <a:endParaRPr lang="en-US" altLang="en-US" sz="1845" b="1">
                        <a:solidFill>
                          <a:srgbClr val="112EC1"/>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solidFill>
                            <a:srgbClr val="112EC1"/>
                          </a:solidFill>
                          <a:latin typeface="黑体" panose="02010609060101010101" pitchFamily="49" charset="-122"/>
                          <a:ea typeface="黑体" panose="02010609060101010101" pitchFamily="49" charset="-122"/>
                          <a:cs typeface="宋体" panose="02010600030101010101" pitchFamily="2" charset="-122"/>
                        </a:rPr>
                        <a:t>关联知识</a:t>
                      </a:r>
                      <a:endParaRPr lang="en-US" altLang="en-US" sz="1845" b="1">
                        <a:solidFill>
                          <a:srgbClr val="112EC1"/>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solidFill>
                            <a:srgbClr val="112EC1"/>
                          </a:solidFill>
                          <a:latin typeface="黑体" panose="02010609060101010101" pitchFamily="49" charset="-122"/>
                          <a:ea typeface="黑体" panose="02010609060101010101" pitchFamily="49" charset="-122"/>
                          <a:cs typeface="宋体" panose="02010600030101010101" pitchFamily="2" charset="-122"/>
                        </a:rPr>
                        <a:t>命题角度</a:t>
                      </a:r>
                      <a:endParaRPr lang="en-US" altLang="en-US" sz="1845" b="1">
                        <a:solidFill>
                          <a:srgbClr val="112EC1"/>
                        </a:solidFill>
                        <a:latin typeface="黑体" panose="02010609060101010101" pitchFamily="49" charset="-122"/>
                        <a:ea typeface="黑体" panose="02010609060101010101" pitchFamily="49"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难度</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1190">
                <a:tc rowSpan="4">
                  <a:txBody>
                    <a:bodyPr/>
                    <a:lstStyle/>
                    <a:p>
                      <a:pPr indent="0" algn="ctr">
                        <a:buNone/>
                      </a:pPr>
                      <a:r>
                        <a:rPr lang="en-US" sz="2215" b="1">
                          <a:latin typeface="宋体" panose="02010600030101010101" pitchFamily="2" charset="-122"/>
                          <a:ea typeface="宋体" panose="02010600030101010101" pitchFamily="2" charset="-122"/>
                          <a:cs typeface="宋体" panose="02010600030101010101" pitchFamily="2" charset="-122"/>
                        </a:rPr>
                        <a:t>中</a:t>
                      </a:r>
                    </a:p>
                    <a:p>
                      <a:pPr indent="0" algn="ctr">
                        <a:buNone/>
                      </a:pPr>
                      <a:r>
                        <a:rPr lang="en-US" sz="2215" b="1">
                          <a:latin typeface="宋体" panose="02010600030101010101" pitchFamily="2" charset="-122"/>
                          <a:ea typeface="宋体" panose="02010600030101010101" pitchFamily="2" charset="-122"/>
                          <a:cs typeface="宋体" panose="02010600030101010101" pitchFamily="2" charset="-122"/>
                        </a:rPr>
                        <a:t>近</a:t>
                      </a:r>
                    </a:p>
                    <a:p>
                      <a:pPr indent="0" algn="ctr">
                        <a:buNone/>
                      </a:pPr>
                      <a:r>
                        <a:rPr lang="en-US" sz="2215" b="1">
                          <a:latin typeface="宋体" panose="02010600030101010101" pitchFamily="2" charset="-122"/>
                          <a:ea typeface="宋体" panose="02010600030101010101" pitchFamily="2" charset="-122"/>
                          <a:cs typeface="宋体" panose="02010600030101010101" pitchFamily="2" charset="-122"/>
                        </a:rPr>
                        <a:t>史</a:t>
                      </a: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solidFill>
                            <a:srgbClr val="FF0000"/>
                          </a:solidFill>
                          <a:latin typeface="宋体" panose="02010600030101010101" pitchFamily="2" charset="-122"/>
                          <a:ea typeface="宋体" panose="02010600030101010101" pitchFamily="2" charset="-122"/>
                          <a:cs typeface="宋体" panose="02010600030101010101" pitchFamily="2" charset="-122"/>
                        </a:rPr>
                        <a:t>湖南保卫局的创办</a:t>
                      </a:r>
                      <a:endParaRPr lang="en-US" altLang="en-US" sz="1845"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solidFill>
                            <a:srgbClr val="FF0000"/>
                          </a:solidFill>
                          <a:latin typeface="宋体" panose="02010600030101010101" pitchFamily="2" charset="-122"/>
                          <a:ea typeface="宋体" panose="02010600030101010101" pitchFamily="2" charset="-122"/>
                          <a:cs typeface="宋体" panose="02010600030101010101" pitchFamily="2" charset="-122"/>
                        </a:rPr>
                        <a:t>2018·II</a:t>
                      </a:r>
                      <a:endParaRPr lang="en-US" altLang="en-US" sz="1845"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戊戌变法</a:t>
                      </a:r>
                      <a:endParaRPr lang="en-US" altLang="en-US" sz="184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solidFill>
                            <a:srgbClr val="FF0000"/>
                          </a:solidFill>
                          <a:latin typeface="宋体" panose="02010600030101010101" pitchFamily="2" charset="-122"/>
                          <a:ea typeface="宋体" panose="02010600030101010101" pitchFamily="2" charset="-122"/>
                          <a:cs typeface="宋体" panose="02010600030101010101" pitchFamily="2" charset="-122"/>
                        </a:rPr>
                        <a:t>简析原因；说明不同</a:t>
                      </a:r>
                      <a:endParaRPr lang="en-US" altLang="en-US" sz="1845"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119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清末军事改革</a:t>
                      </a:r>
                      <a:endParaRPr lang="en-US" altLang="en-US" sz="184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2016·II</a:t>
                      </a:r>
                      <a:endParaRPr lang="en-US" altLang="en-US" sz="184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辛亥革命的背景</a:t>
                      </a:r>
                      <a:endParaRPr lang="en-US" altLang="en-US" sz="184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指出特点；简评影响</a:t>
                      </a:r>
                      <a:endParaRPr lang="en-US" altLang="en-US" sz="184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582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清末北京街道管理改革</a:t>
                      </a:r>
                      <a:endParaRPr lang="en-US" altLang="en-US" sz="184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2017·II</a:t>
                      </a:r>
                      <a:endParaRPr lang="en-US" altLang="en-US" sz="184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近现代社会生活的变迁</a:t>
                      </a:r>
                      <a:endParaRPr lang="en-US" altLang="en-US" sz="184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概括原因；简析困难及启示</a:t>
                      </a:r>
                      <a:endParaRPr lang="en-US" altLang="en-US" sz="184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5820">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清末新政</a:t>
                      </a:r>
                      <a:endParaRPr lang="en-US" altLang="en-US" sz="184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2013·课</a:t>
                      </a:r>
                      <a:r>
                        <a:rPr lang="zh-CN" altLang="en-US" sz="1845" b="1">
                          <a:latin typeface="宋体" panose="02010600030101010101" pitchFamily="2" charset="-122"/>
                          <a:ea typeface="宋体" panose="02010600030101010101" pitchFamily="2" charset="-122"/>
                          <a:cs typeface="宋体" panose="02010600030101010101" pitchFamily="2" charset="-122"/>
                        </a:rPr>
                        <a:t>标</a:t>
                      </a:r>
                      <a:r>
                        <a:rPr lang="en-US" sz="1845" b="1">
                          <a:latin typeface="宋体" panose="02010600030101010101" pitchFamily="2" charset="-122"/>
                          <a:ea typeface="宋体" panose="02010600030101010101" pitchFamily="2" charset="-122"/>
                          <a:cs typeface="宋体" panose="02010600030101010101" pitchFamily="2" charset="-122"/>
                        </a:rPr>
                        <a:t>I</a:t>
                      </a:r>
                      <a:endParaRPr lang="en-US" altLang="en-US" sz="184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辛亥革命；戊戌变法</a:t>
                      </a:r>
                      <a:endParaRPr lang="en-US" altLang="en-US" sz="184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概括共同之处；分析结果差异原因，指出实质</a:t>
                      </a:r>
                      <a:endParaRPr lang="en-US" altLang="en-US" sz="184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785">
                <a:tc rowSpan="2">
                  <a:txBody>
                    <a:bodyPr/>
                    <a:lstStyle/>
                    <a:p>
                      <a:pPr indent="0" algn="ctr">
                        <a:buNone/>
                      </a:pPr>
                      <a:r>
                        <a:rPr lang="en-US" sz="2215" b="1">
                          <a:latin typeface="宋体" panose="02010600030101010101" pitchFamily="2" charset="-122"/>
                          <a:ea typeface="宋体" panose="02010600030101010101" pitchFamily="2" charset="-122"/>
                          <a:cs typeface="宋体" panose="02010600030101010101" pitchFamily="2" charset="-122"/>
                        </a:rPr>
                        <a:t>中</a:t>
                      </a:r>
                    </a:p>
                    <a:p>
                      <a:pPr indent="0" algn="ctr">
                        <a:buNone/>
                      </a:pPr>
                      <a:r>
                        <a:rPr lang="en-US" sz="2215" b="1">
                          <a:latin typeface="宋体" panose="02010600030101010101" pitchFamily="2" charset="-122"/>
                          <a:ea typeface="宋体" panose="02010600030101010101" pitchFamily="2" charset="-122"/>
                          <a:cs typeface="宋体" panose="02010600030101010101" pitchFamily="2" charset="-122"/>
                        </a:rPr>
                        <a:t>现</a:t>
                      </a:r>
                    </a:p>
                    <a:p>
                      <a:pPr indent="0" algn="ctr">
                        <a:buNone/>
                      </a:pPr>
                      <a:r>
                        <a:rPr lang="en-US" sz="2215" b="1">
                          <a:latin typeface="宋体" panose="02010600030101010101" pitchFamily="2" charset="-122"/>
                          <a:ea typeface="宋体" panose="02010600030101010101" pitchFamily="2" charset="-122"/>
                          <a:cs typeface="宋体" panose="02010600030101010101" pitchFamily="2" charset="-122"/>
                        </a:rPr>
                        <a:t>史</a:t>
                      </a:r>
                    </a:p>
                    <a:p>
                      <a:pPr indent="0" algn="ctr">
                        <a:buNone/>
                      </a:pPr>
                      <a:r>
                        <a:rPr lang="en-US" altLang="zh-CN" sz="2215" b="1">
                          <a:latin typeface="宋体" panose="02010600030101010101" pitchFamily="2" charset="-122"/>
                          <a:ea typeface="宋体" panose="02010600030101010101" pitchFamily="2" charset="-122"/>
                        </a:rPr>
                        <a:t> </a:t>
                      </a:r>
                      <a:endParaRPr lang="en-US" altLang="zh-CN" sz="221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20世纪80年代工资制度改革</a:t>
                      </a:r>
                      <a:endParaRPr lang="en-US" altLang="en-US" sz="184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2017·I</a:t>
                      </a:r>
                      <a:endParaRPr lang="en-US" altLang="en-US" sz="184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国有企业改革</a:t>
                      </a:r>
                      <a:endParaRPr lang="en-US" altLang="en-US" sz="184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latin typeface="宋体" panose="02010600030101010101" pitchFamily="2" charset="-122"/>
                          <a:ea typeface="宋体" panose="02010600030101010101" pitchFamily="2" charset="-122"/>
                          <a:cs typeface="宋体" panose="02010600030101010101" pitchFamily="2" charset="-122"/>
                        </a:rPr>
                        <a:t>概括特点；说明意义</a:t>
                      </a:r>
                      <a:endParaRPr lang="en-US" altLang="en-US" sz="184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75" b="1">
                          <a:latin typeface="宋体" panose="02010600030101010101" pitchFamily="2" charset="-122"/>
                          <a:ea typeface="宋体" panose="02010600030101010101" pitchFamily="2" charset="-122"/>
                          <a:cs typeface="宋体" panose="02010600030101010101" pitchFamily="2" charset="-122"/>
                        </a:rPr>
                        <a:t> </a:t>
                      </a:r>
                      <a:endParaRPr lang="en-US" altLang="en-US" sz="1475" b="1">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46785">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solidFill>
                            <a:srgbClr val="FF0000"/>
                          </a:solidFill>
                          <a:latin typeface="宋体" panose="02010600030101010101" pitchFamily="2" charset="-122"/>
                          <a:ea typeface="宋体" panose="02010600030101010101" pitchFamily="2" charset="-122"/>
                          <a:cs typeface="宋体" panose="02010600030101010101" pitchFamily="2" charset="-122"/>
                        </a:rPr>
                        <a:t>1977-1981年科技体制改革</a:t>
                      </a:r>
                      <a:endParaRPr lang="en-US" altLang="en-US" sz="1845"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solidFill>
                            <a:srgbClr val="FF0000"/>
                          </a:solidFill>
                          <a:latin typeface="宋体" panose="02010600030101010101" pitchFamily="2" charset="-122"/>
                          <a:ea typeface="宋体" panose="02010600030101010101" pitchFamily="2" charset="-122"/>
                          <a:cs typeface="宋体" panose="02010600030101010101" pitchFamily="2" charset="-122"/>
                        </a:rPr>
                        <a:t>2018·II</a:t>
                      </a:r>
                      <a:endParaRPr lang="en-US" altLang="en-US" sz="1845"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solidFill>
                            <a:srgbClr val="FF0000"/>
                          </a:solidFill>
                          <a:latin typeface="宋体" panose="02010600030101010101" pitchFamily="2" charset="-122"/>
                          <a:ea typeface="宋体" panose="02010600030101010101" pitchFamily="2" charset="-122"/>
                          <a:cs typeface="宋体" panose="02010600030101010101" pitchFamily="2" charset="-122"/>
                        </a:rPr>
                        <a:t>现代中国科技和教育的发展</a:t>
                      </a:r>
                      <a:endParaRPr lang="en-US" altLang="en-US" sz="1845"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45" b="1">
                          <a:solidFill>
                            <a:srgbClr val="FF0000"/>
                          </a:solidFill>
                          <a:latin typeface="宋体" panose="02010600030101010101" pitchFamily="2" charset="-122"/>
                          <a:ea typeface="宋体" panose="02010600030101010101" pitchFamily="2" charset="-122"/>
                          <a:cs typeface="宋体" panose="02010600030101010101" pitchFamily="2" charset="-122"/>
                        </a:rPr>
                        <a:t>说明背景；概括内容及影响</a:t>
                      </a:r>
                      <a:endParaRPr lang="en-US" altLang="en-US" sz="1845"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475"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3304" marR="6330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223770" y="323216"/>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cxnSp>
        <p:nvCxnSpPr>
          <p:cNvPr id="3" name="直接连接符 2"/>
          <p:cNvCxnSpPr/>
          <p:nvPr/>
        </p:nvCxnSpPr>
        <p:spPr>
          <a:xfrm rot="5400000">
            <a:off x="5290633" y="552714"/>
            <a:ext cx="484094" cy="1588"/>
          </a:xfrm>
          <a:prstGeom prst="line">
            <a:avLst/>
          </a:prstGeom>
          <a:ln>
            <a:solidFill>
              <a:srgbClr val="112EC1"/>
            </a:solidFill>
          </a:ln>
        </p:spPr>
        <p:style>
          <a:lnRef idx="1">
            <a:schemeClr val="accent1"/>
          </a:lnRef>
          <a:fillRef idx="0">
            <a:schemeClr val="accent1"/>
          </a:fillRef>
          <a:effectRef idx="0">
            <a:schemeClr val="accent1"/>
          </a:effectRef>
          <a:fontRef idx="minor">
            <a:schemeClr val="tx1"/>
          </a:fontRef>
        </p:style>
      </p:cxnSp>
      <p:sp>
        <p:nvSpPr>
          <p:cNvPr id="2" name="文本框 3080"/>
          <p:cNvSpPr txBox="1"/>
          <p:nvPr/>
        </p:nvSpPr>
        <p:spPr>
          <a:xfrm>
            <a:off x="7286528" y="41094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extLst>
      <p:ext uri="{BB962C8B-B14F-4D97-AF65-F5344CB8AC3E}">
        <p14:creationId xmlns:p14="http://schemas.microsoft.com/office/powerpoint/2010/main" val="4185139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01009" y="1580417"/>
            <a:ext cx="7789985" cy="4527452"/>
          </a:xfrm>
        </p:spPr>
        <p:txBody>
          <a:bodyPr>
            <a:normAutofit/>
          </a:bodyPr>
          <a:lstStyle/>
          <a:p>
            <a:pPr indent="0">
              <a:lnSpc>
                <a:spcPct val="130000"/>
              </a:lnSpc>
              <a:spcBef>
                <a:spcPts val="0"/>
              </a:spcBef>
            </a:pPr>
            <a:r>
              <a:rPr lang="en-US" altLang="zh-CN" sz="2000" b="1">
                <a:solidFill>
                  <a:srgbClr val="112EC1"/>
                </a:solidFill>
                <a:latin typeface="黑体" panose="02010609060101010101" pitchFamily="49" charset="-122"/>
                <a:ea typeface="黑体" panose="02010609060101010101" pitchFamily="49" charset="-122"/>
                <a:cs typeface="黑体" panose="02010609060101010101" pitchFamily="49" charset="-122"/>
              </a:rPr>
              <a:t>1</a:t>
            </a:r>
            <a:r>
              <a:rPr lang="zh-CN" altLang="en-US" sz="2000" b="1">
                <a:solidFill>
                  <a:srgbClr val="112EC1"/>
                </a:solidFill>
                <a:latin typeface="黑体" panose="02010609060101010101" pitchFamily="49" charset="-122"/>
                <a:ea typeface="黑体" panose="02010609060101010101" pitchFamily="49" charset="-122"/>
                <a:cs typeface="黑体" panose="02010609060101010101" pitchFamily="49" charset="-122"/>
              </a:rPr>
              <a:t>、引导学生感悟优秀传统文化、革命文化和社会主义先进文化，增强文化认同和“四个自信”。</a:t>
            </a:r>
            <a:endParaRPr lang="zh-CN" altLang="en-US" sz="2585" b="1">
              <a:latin typeface="楷体" panose="02010609060101010101" pitchFamily="49" charset="-122"/>
              <a:ea typeface="楷体" panose="02010609060101010101" pitchFamily="49" charset="-122"/>
              <a:cs typeface="楷体" panose="02010609060101010101" pitchFamily="49" charset="-122"/>
            </a:endParaRPr>
          </a:p>
          <a:p>
            <a:pPr indent="0">
              <a:lnSpc>
                <a:spcPct val="130000"/>
              </a:lnSpc>
              <a:spcBef>
                <a:spcPts val="0"/>
              </a:spcBef>
            </a:pPr>
            <a:r>
              <a:rPr lang="zh-CN" altLang="en-US" sz="2215" b="1">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en-US" altLang="zh-CN" sz="2215" b="1">
                <a:solidFill>
                  <a:srgbClr val="1B24D3"/>
                </a:solidFill>
                <a:latin typeface="楷体" panose="02010609060101010101" pitchFamily="49" charset="-122"/>
                <a:ea typeface="楷体" panose="02010609060101010101" pitchFamily="49" charset="-122"/>
                <a:cs typeface="楷体" panose="02010609060101010101" pitchFamily="49" charset="-122"/>
              </a:rPr>
              <a:t>2018</a:t>
            </a:r>
            <a:r>
              <a:rPr lang="zh-CN" altLang="en-US" sz="2215" b="1">
                <a:solidFill>
                  <a:srgbClr val="1B24D3"/>
                </a:solidFill>
                <a:latin typeface="楷体" panose="02010609060101010101" pitchFamily="49" charset="-122"/>
                <a:ea typeface="楷体" panose="02010609060101010101" pitchFamily="49" charset="-122"/>
                <a:cs typeface="楷体" panose="02010609060101010101" pitchFamily="49" charset="-122"/>
              </a:rPr>
              <a:t>全国</a:t>
            </a:r>
            <a:r>
              <a:rPr lang="en-US" altLang="zh-CN" sz="2215" b="1">
                <a:solidFill>
                  <a:srgbClr val="1B24D3"/>
                </a:solidFill>
                <a:latin typeface="楷体" panose="02010609060101010101" pitchFamily="49" charset="-122"/>
                <a:ea typeface="楷体" panose="02010609060101010101" pitchFamily="49" charset="-122"/>
                <a:cs typeface="楷体" panose="02010609060101010101" pitchFamily="49" charset="-122"/>
              </a:rPr>
              <a:t>I</a:t>
            </a:r>
            <a:r>
              <a:rPr lang="zh-CN" altLang="en-US" sz="2215" b="1">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en-US" altLang="zh-CN" sz="2215" b="1">
                <a:solidFill>
                  <a:srgbClr val="1B24D3"/>
                </a:solidFill>
                <a:latin typeface="楷体" panose="02010609060101010101" pitchFamily="49" charset="-122"/>
                <a:ea typeface="楷体" panose="02010609060101010101" pitchFamily="49" charset="-122"/>
                <a:cs typeface="楷体" panose="02010609060101010101" pitchFamily="49" charset="-122"/>
              </a:rPr>
              <a:t>24</a:t>
            </a:r>
            <a:r>
              <a:rPr lang="zh-CN" altLang="en-US" sz="2215" b="1">
                <a:solidFill>
                  <a:srgbClr val="1B24D3"/>
                </a:solidFill>
                <a:latin typeface="楷体" panose="02010609060101010101" pitchFamily="49" charset="-122"/>
                <a:ea typeface="楷体" panose="02010609060101010101" pitchFamily="49" charset="-122"/>
                <a:cs typeface="楷体" panose="02010609060101010101" pitchFamily="49" charset="-122"/>
              </a:rPr>
              <a:t>）</a:t>
            </a:r>
            <a:r>
              <a:rPr lang="zh-CN" altLang="en-US" sz="2215">
                <a:latin typeface="楷体" panose="02010609060101010101" pitchFamily="49" charset="-122"/>
                <a:ea typeface="楷体" panose="02010609060101010101" pitchFamily="49" charset="-122"/>
                <a:cs typeface="楷体" panose="02010609060101010101" pitchFamily="49" charset="-122"/>
              </a:rPr>
              <a:t>《墨子》中有关于“圆”“直线”“正方形”“倍”的定义，对杠杆原理、声音传播、小孔成像等也有论述，还有机械制造方面的记载。这反映出，《墨子》</a:t>
            </a:r>
          </a:p>
          <a:p>
            <a:pPr marL="0" indent="0">
              <a:lnSpc>
                <a:spcPct val="130000"/>
              </a:lnSpc>
              <a:spcBef>
                <a:spcPts val="0"/>
              </a:spcBef>
              <a:buNone/>
            </a:pPr>
            <a:r>
              <a:rPr lang="zh-CN" altLang="en-US" sz="2215">
                <a:latin typeface="楷体" panose="02010609060101010101" pitchFamily="49" charset="-122"/>
                <a:ea typeface="楷体" panose="02010609060101010101" pitchFamily="49" charset="-122"/>
                <a:cs typeface="楷体" panose="02010609060101010101" pitchFamily="49" charset="-122"/>
              </a:rPr>
              <a:t>   A．汇集了诸子百家的思想精华      </a:t>
            </a:r>
          </a:p>
          <a:p>
            <a:pPr marL="0" indent="0">
              <a:lnSpc>
                <a:spcPct val="130000"/>
              </a:lnSpc>
              <a:spcBef>
                <a:spcPts val="0"/>
              </a:spcBef>
              <a:buNone/>
            </a:pPr>
            <a:r>
              <a:rPr lang="zh-CN" altLang="en-US" sz="2215">
                <a:latin typeface="楷体" panose="02010609060101010101" pitchFamily="49" charset="-122"/>
                <a:ea typeface="楷体" panose="02010609060101010101" pitchFamily="49" charset="-122"/>
                <a:cs typeface="楷体" panose="02010609060101010101" pitchFamily="49" charset="-122"/>
              </a:rPr>
              <a:t>   B．形成了完整的科学体系            </a:t>
            </a:r>
            <a:r>
              <a:rPr lang="zh-CN" altLang="en-US" sz="2210" b="1">
                <a:solidFill>
                  <a:schemeClr val="accent1"/>
                </a:solidFill>
                <a:latin typeface="黑体" panose="02010609060101010101" pitchFamily="49" charset="-122"/>
                <a:ea typeface="黑体" panose="02010609060101010101" pitchFamily="49" charset="-122"/>
                <a:cs typeface="黑体" panose="02010609060101010101" pitchFamily="49" charset="-122"/>
                <a:sym typeface="+mn-ea"/>
              </a:rPr>
              <a:t>优秀传统文化</a:t>
            </a:r>
            <a:endParaRPr lang="zh-CN" altLang="en-US" sz="2215">
              <a:latin typeface="楷体" panose="02010609060101010101" pitchFamily="49" charset="-122"/>
              <a:ea typeface="楷体" panose="02010609060101010101" pitchFamily="49" charset="-122"/>
              <a:cs typeface="楷体" panose="02010609060101010101" pitchFamily="49" charset="-122"/>
            </a:endParaRPr>
          </a:p>
          <a:p>
            <a:pPr marL="0" indent="0">
              <a:lnSpc>
                <a:spcPct val="130000"/>
              </a:lnSpc>
              <a:spcBef>
                <a:spcPts val="0"/>
              </a:spcBef>
              <a:buNone/>
            </a:pPr>
            <a:r>
              <a:rPr lang="zh-CN" altLang="en-US" sz="2215">
                <a:latin typeface="楷体" panose="02010609060101010101" pitchFamily="49" charset="-122"/>
                <a:ea typeface="楷体" panose="02010609060101010101" pitchFamily="49" charset="-122"/>
                <a:cs typeface="楷体" panose="02010609060101010101" pitchFamily="49" charset="-122"/>
              </a:rPr>
              <a:t>   C．包含了劳动人民智慧的结晶         </a:t>
            </a:r>
          </a:p>
          <a:p>
            <a:pPr marL="0" indent="0">
              <a:lnSpc>
                <a:spcPct val="130000"/>
              </a:lnSpc>
              <a:spcBef>
                <a:spcPts val="0"/>
              </a:spcBef>
              <a:buNone/>
            </a:pPr>
            <a:r>
              <a:rPr lang="zh-CN" altLang="en-US" sz="2215">
                <a:latin typeface="楷体" panose="02010609060101010101" pitchFamily="49" charset="-122"/>
                <a:ea typeface="楷体" panose="02010609060101010101" pitchFamily="49" charset="-122"/>
                <a:cs typeface="楷体" panose="02010609060101010101" pitchFamily="49" charset="-122"/>
              </a:rPr>
              <a:t>   D．体现了贵族阶层的旨趣</a:t>
            </a:r>
          </a:p>
        </p:txBody>
      </p:sp>
      <p:sp>
        <p:nvSpPr>
          <p:cNvPr id="100" name="文本框 99"/>
          <p:cNvSpPr txBox="1"/>
          <p:nvPr/>
        </p:nvSpPr>
        <p:spPr>
          <a:xfrm>
            <a:off x="2097259" y="883334"/>
            <a:ext cx="6951785" cy="546100"/>
          </a:xfrm>
          <a:prstGeom prst="rect">
            <a:avLst/>
          </a:prstGeom>
          <a:noFill/>
          <a:ln w="9525">
            <a:noFill/>
          </a:ln>
        </p:spPr>
        <p:txBody>
          <a:bodyPr wrap="square">
            <a:spAutoFit/>
          </a:bodyPr>
          <a:lstStyle/>
          <a:p>
            <a:pPr indent="267970"/>
            <a:r>
              <a:rPr lang="zh-CN" altLang="en-US" sz="2955" b="1">
                <a:solidFill>
                  <a:schemeClr val="accent1"/>
                </a:solidFill>
                <a:latin typeface="黑体" panose="02010609060101010101" pitchFamily="49" charset="-122"/>
                <a:ea typeface="黑体" panose="02010609060101010101" pitchFamily="49" charset="-122"/>
                <a:cs typeface="黑体" panose="02010609060101010101" pitchFamily="49" charset="-122"/>
              </a:rPr>
              <a:t>二．聚焦立德树人，实现价值引领</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0707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标题 3"/>
          <p:cNvSpPr>
            <a:spLocks noGrp="1"/>
          </p:cNvSpPr>
          <p:nvPr>
            <p:ph type="title"/>
          </p:nvPr>
        </p:nvSpPr>
        <p:spPr>
          <a:xfrm>
            <a:off x="2416811" y="900431"/>
            <a:ext cx="7073265" cy="465455"/>
          </a:xfrm>
        </p:spPr>
        <p:txBody>
          <a:bodyPr vert="horz" lIns="84406" tIns="42203" rIns="84406" bIns="42203" rtlCol="0" anchor="ctr">
            <a:normAutofit fontScale="90000"/>
          </a:bodyPr>
          <a:lstStyle/>
          <a:p>
            <a:r>
              <a:rPr lang="en-US" altLang="zh-CN" b="1">
                <a:solidFill>
                  <a:srgbClr val="FF0000"/>
                </a:solidFill>
              </a:rPr>
              <a:t>  </a:t>
            </a:r>
            <a:r>
              <a:rPr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rPr>
              <a:t>2010-2018</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年高考全国卷选修</a:t>
            </a:r>
            <a:r>
              <a:rPr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改革 命题规律</a:t>
            </a:r>
          </a:p>
        </p:txBody>
      </p:sp>
      <p:sp>
        <p:nvSpPr>
          <p:cNvPr id="75778" name="文本框 99"/>
          <p:cNvSpPr txBox="1"/>
          <p:nvPr/>
        </p:nvSpPr>
        <p:spPr>
          <a:xfrm>
            <a:off x="1847851" y="1463041"/>
            <a:ext cx="8528685" cy="4523105"/>
          </a:xfrm>
          <a:prstGeom prst="rect">
            <a:avLst/>
          </a:prstGeom>
          <a:noFill/>
          <a:ln w="9525">
            <a:noFill/>
          </a:ln>
        </p:spPr>
        <p:txBody>
          <a:bodyPr wrap="square" anchor="t">
            <a:spAutoFit/>
          </a:bodyPr>
          <a:lstStyle/>
          <a:p>
            <a:r>
              <a:rPr lang="en-US" altLang="zh-CN" sz="2215">
                <a:solidFill>
                  <a:srgbClr val="FF0000"/>
                </a:solidFill>
                <a:latin typeface="宋体" panose="02010600030101010101" pitchFamily="2" charset="-122"/>
                <a:ea typeface="宋体" panose="02010600030101010101" pitchFamily="2" charset="-122"/>
              </a:rPr>
              <a:t> </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2010-2018</a:t>
            </a:r>
            <a:r>
              <a:rPr lang="zh-CN" altLang="zh-CN" sz="2400">
                <a:latin typeface="楷体" panose="02010609060101010101" pitchFamily="49" charset="-122"/>
                <a:ea typeface="楷体" panose="02010609060101010101" pitchFamily="49" charset="-122"/>
                <a:cs typeface="楷体" panose="02010609060101010101" pitchFamily="49" charset="-122"/>
              </a:rPr>
              <a:t>年间全国卷共命制了18道题，其中中国古代史</a:t>
            </a:r>
            <a:r>
              <a:rPr lang="zh-CN" altLang="zh-CN" sz="2400" b="1">
                <a:solidFill>
                  <a:srgbClr val="112EC1"/>
                </a:solidFill>
                <a:latin typeface="楷体" panose="02010609060101010101" pitchFamily="49" charset="-122"/>
                <a:ea typeface="楷体" panose="02010609060101010101" pitchFamily="49" charset="-122"/>
                <a:cs typeface="楷体" panose="02010609060101010101" pitchFamily="49" charset="-122"/>
              </a:rPr>
              <a:t>12道</a:t>
            </a:r>
            <a:r>
              <a:rPr lang="zh-CN" altLang="zh-CN" sz="2400">
                <a:latin typeface="楷体" panose="02010609060101010101" pitchFamily="49" charset="-122"/>
                <a:ea typeface="楷体" panose="02010609060101010101" pitchFamily="49" charset="-122"/>
                <a:cs typeface="楷体" panose="02010609060101010101" pitchFamily="49" charset="-122"/>
              </a:rPr>
              <a:t>，中国近代史</a:t>
            </a:r>
            <a:r>
              <a:rPr lang="zh-CN" altLang="zh-CN" sz="2400" b="1">
                <a:solidFill>
                  <a:srgbClr val="112EC1"/>
                </a:solidFill>
                <a:latin typeface="楷体" panose="02010609060101010101" pitchFamily="49" charset="-122"/>
                <a:ea typeface="楷体" panose="02010609060101010101" pitchFamily="49" charset="-122"/>
                <a:cs typeface="楷体" panose="02010609060101010101" pitchFamily="49" charset="-122"/>
              </a:rPr>
              <a:t>4道</a:t>
            </a:r>
            <a:r>
              <a:rPr lang="zh-CN" altLang="zh-CN" sz="2400">
                <a:latin typeface="楷体" panose="02010609060101010101" pitchFamily="49" charset="-122"/>
                <a:ea typeface="楷体" panose="02010609060101010101" pitchFamily="49" charset="-122"/>
                <a:cs typeface="楷体" panose="02010609060101010101" pitchFamily="49" charset="-122"/>
              </a:rPr>
              <a:t>，中国现代史</a:t>
            </a:r>
            <a:r>
              <a:rPr lang="en-US" altLang="zh-CN" sz="2400" b="1">
                <a:solidFill>
                  <a:srgbClr val="112EC1"/>
                </a:solidFill>
                <a:latin typeface="楷体" panose="02010609060101010101" pitchFamily="49" charset="-122"/>
                <a:ea typeface="楷体" panose="02010609060101010101" pitchFamily="49" charset="-122"/>
                <a:cs typeface="楷体" panose="02010609060101010101" pitchFamily="49" charset="-122"/>
              </a:rPr>
              <a:t>2</a:t>
            </a:r>
            <a:r>
              <a:rPr lang="zh-CN" altLang="zh-CN" sz="2400" b="1">
                <a:solidFill>
                  <a:srgbClr val="112EC1"/>
                </a:solidFill>
                <a:latin typeface="楷体" panose="02010609060101010101" pitchFamily="49" charset="-122"/>
                <a:ea typeface="楷体" panose="02010609060101010101" pitchFamily="49" charset="-122"/>
                <a:cs typeface="楷体" panose="02010609060101010101" pitchFamily="49" charset="-122"/>
              </a:rPr>
              <a:t>道。</a:t>
            </a:r>
          </a:p>
          <a:p>
            <a:r>
              <a:rPr lang="zh-CN" altLang="zh-CN" sz="2400">
                <a:latin typeface="楷体" panose="02010609060101010101" pitchFamily="49" charset="-122"/>
                <a:ea typeface="楷体" panose="02010609060101010101" pitchFamily="49" charset="-122"/>
                <a:cs typeface="楷体" panose="02010609060101010101" pitchFamily="49" charset="-122"/>
              </a:rPr>
              <a:t>    从时间上来看，中古史主要集中在魏晋南北朝</a:t>
            </a:r>
            <a:r>
              <a:rPr lang="zh-CN" altLang="zh-CN" sz="2400" b="1">
                <a:solidFill>
                  <a:srgbClr val="112EC1"/>
                </a:solidFill>
                <a:latin typeface="楷体" panose="02010609060101010101" pitchFamily="49" charset="-122"/>
                <a:ea typeface="楷体" panose="02010609060101010101" pitchFamily="49" charset="-122"/>
                <a:cs typeface="楷体" panose="02010609060101010101" pitchFamily="49" charset="-122"/>
              </a:rPr>
              <a:t>（3道）</a:t>
            </a:r>
            <a:r>
              <a:rPr lang="zh-CN" altLang="zh-CN" sz="2400">
                <a:latin typeface="楷体" panose="02010609060101010101" pitchFamily="49" charset="-122"/>
                <a:ea typeface="楷体" panose="02010609060101010101" pitchFamily="49" charset="-122"/>
                <a:cs typeface="楷体" panose="02010609060101010101" pitchFamily="49" charset="-122"/>
              </a:rPr>
              <a:t>、隋唐</a:t>
            </a:r>
            <a:r>
              <a:rPr lang="zh-CN" altLang="zh-CN" sz="2400" b="1">
                <a:solidFill>
                  <a:srgbClr val="112EC1"/>
                </a:solidFill>
                <a:latin typeface="楷体" panose="02010609060101010101" pitchFamily="49" charset="-122"/>
                <a:ea typeface="楷体" panose="02010609060101010101" pitchFamily="49" charset="-122"/>
                <a:cs typeface="楷体" panose="02010609060101010101" pitchFamily="49" charset="-122"/>
              </a:rPr>
              <a:t>（5道）</a:t>
            </a:r>
            <a:r>
              <a:rPr lang="zh-CN" altLang="zh-CN" sz="2400">
                <a:latin typeface="楷体" panose="02010609060101010101" pitchFamily="49" charset="-122"/>
                <a:ea typeface="楷体" panose="02010609060101010101" pitchFamily="49" charset="-122"/>
                <a:cs typeface="楷体" panose="02010609060101010101" pitchFamily="49" charset="-122"/>
              </a:rPr>
              <a:t>和清朝（含晚清</a:t>
            </a:r>
            <a:r>
              <a:rPr lang="zh-CN"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，6道</a:t>
            </a:r>
            <a:r>
              <a:rPr lang="zh-CN" altLang="zh-CN" sz="2400">
                <a:latin typeface="楷体" panose="02010609060101010101" pitchFamily="49" charset="-122"/>
                <a:ea typeface="楷体" panose="02010609060101010101" pitchFamily="49" charset="-122"/>
                <a:cs typeface="楷体" panose="02010609060101010101" pitchFamily="49" charset="-122"/>
              </a:rPr>
              <a:t>）三个时期；从选材内容来看，政治改革占了7道，经济改革占了8道；</a:t>
            </a:r>
          </a:p>
          <a:p>
            <a:r>
              <a:rPr lang="zh-CN" altLang="zh-CN" sz="2400">
                <a:latin typeface="楷体" panose="02010609060101010101" pitchFamily="49" charset="-122"/>
                <a:ea typeface="楷体" panose="02010609060101010101" pitchFamily="49" charset="-122"/>
                <a:cs typeface="楷体" panose="02010609060101010101" pitchFamily="49" charset="-122"/>
              </a:rPr>
              <a:t>    从材料与教材的关系上来看，材料均出自教材之外，但与教材必修模块中的重点知识联系密切；</a:t>
            </a:r>
          </a:p>
          <a:p>
            <a:r>
              <a:rPr lang="zh-CN" altLang="zh-CN" sz="2400">
                <a:latin typeface="楷体" panose="02010609060101010101" pitchFamily="49" charset="-122"/>
                <a:ea typeface="楷体" panose="02010609060101010101" pitchFamily="49" charset="-122"/>
                <a:cs typeface="楷体" panose="02010609060101010101" pitchFamily="49" charset="-122"/>
              </a:rPr>
              <a:t>    从能力考查的方向来看，重点考查学生在理解史料基础上的归纳概括能力、分析推理能力、比较和评价能力；从设问角度来看，改革的背景、原因、目的、内容、特点、影响（意义）、实质、异同比较等都有涉及，其中最突出的是对背景、特点和影响（包括作用、意义）的考查。</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cxnSp>
        <p:nvCxnSpPr>
          <p:cNvPr id="3" name="直接连接符 2"/>
          <p:cNvCxnSpPr/>
          <p:nvPr/>
        </p:nvCxnSpPr>
        <p:spPr>
          <a:xfrm rot="5400000">
            <a:off x="5290633" y="552714"/>
            <a:ext cx="484094" cy="1588"/>
          </a:xfrm>
          <a:prstGeom prst="line">
            <a:avLst/>
          </a:prstGeom>
          <a:ln>
            <a:solidFill>
              <a:srgbClr val="112EC1"/>
            </a:solidFill>
          </a:ln>
        </p:spPr>
        <p:style>
          <a:lnRef idx="1">
            <a:schemeClr val="accent1"/>
          </a:lnRef>
          <a:fillRef idx="0">
            <a:schemeClr val="accent1"/>
          </a:fillRef>
          <a:effectRef idx="0">
            <a:schemeClr val="accent1"/>
          </a:effectRef>
          <a:fontRef idx="minor">
            <a:schemeClr val="tx1"/>
          </a:fontRef>
        </p:style>
      </p:cxnSp>
      <p:sp>
        <p:nvSpPr>
          <p:cNvPr id="2" name="文本框 3080"/>
          <p:cNvSpPr txBox="1"/>
          <p:nvPr/>
        </p:nvSpPr>
        <p:spPr>
          <a:xfrm>
            <a:off x="7286528" y="41094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custDataLst>
      <p:tags r:id="rId1"/>
    </p:custDataLst>
    <p:extLst>
      <p:ext uri="{BB962C8B-B14F-4D97-AF65-F5344CB8AC3E}">
        <p14:creationId xmlns:p14="http://schemas.microsoft.com/office/powerpoint/2010/main" val="16822932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文本框 99"/>
          <p:cNvSpPr txBox="1"/>
          <p:nvPr/>
        </p:nvSpPr>
        <p:spPr>
          <a:xfrm>
            <a:off x="2037472" y="1166887"/>
            <a:ext cx="7935351" cy="4523105"/>
          </a:xfrm>
          <a:prstGeom prst="rect">
            <a:avLst/>
          </a:prstGeom>
          <a:noFill/>
          <a:ln w="9525">
            <a:noFill/>
          </a:ln>
        </p:spPr>
        <p:txBody>
          <a:bodyPr wrap="square" anchor="t">
            <a:spAutoFit/>
          </a:bodyPr>
          <a:lstStyle/>
          <a:p>
            <a:r>
              <a:rPr lang="en-US" altLang="zh-CN" sz="2215">
                <a:latin typeface="Arial" panose="020B0604020202020204" pitchFamily="34" charset="0"/>
                <a:ea typeface="宋体" panose="02010600030101010101" pitchFamily="2" charset="-122"/>
              </a:rPr>
              <a:t>      </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zh-CN" sz="2400">
                <a:latin typeface="楷体" panose="02010609060101010101" pitchFamily="49" charset="-122"/>
                <a:ea typeface="楷体" panose="02010609060101010101" pitchFamily="49" charset="-122"/>
                <a:cs typeface="楷体" panose="02010609060101010101" pitchFamily="49" charset="-122"/>
              </a:rPr>
              <a:t>联系</a:t>
            </a:r>
            <a:r>
              <a:rPr lang="zh-CN"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近十年</a:t>
            </a:r>
            <a:r>
              <a:rPr lang="zh-CN" altLang="zh-CN" sz="2400">
                <a:latin typeface="楷体" panose="02010609060101010101" pitchFamily="49" charset="-122"/>
                <a:ea typeface="楷体" panose="02010609060101010101" pitchFamily="49" charset="-122"/>
                <a:cs typeface="楷体" panose="02010609060101010101" pitchFamily="49" charset="-122"/>
              </a:rPr>
              <a:t>全国卷的命题情况，可以预见今后改革模块的命题仍旧会坚持上述做法，尤其是关注中外古今改革对我们今天深化改革的借鉴意义。</a:t>
            </a:r>
          </a:p>
          <a:p>
            <a:r>
              <a:rPr lang="zh-CN" altLang="zh-CN" sz="2400">
                <a:latin typeface="楷体" panose="02010609060101010101" pitchFamily="49" charset="-122"/>
                <a:ea typeface="楷体" panose="02010609060101010101" pitchFamily="49" charset="-122"/>
                <a:cs typeface="楷体" panose="02010609060101010101" pitchFamily="49" charset="-122"/>
              </a:rPr>
              <a:t>   全国卷在坚持能力考查的前提下，会关注以唯物史观为先导的历史学科核心素养在命题中的体现。因此，对改革背景、特点、影响和成败原因的分析评价仍然会成为命题的重点；</a:t>
            </a:r>
          </a:p>
          <a:p>
            <a:r>
              <a:rPr lang="zh-CN" altLang="zh-CN" sz="2400">
                <a:latin typeface="楷体" panose="02010609060101010101" pitchFamily="49" charset="-122"/>
                <a:ea typeface="楷体" panose="02010609060101010101" pitchFamily="49" charset="-122"/>
                <a:cs typeface="楷体" panose="02010609060101010101" pitchFamily="49" charset="-122"/>
              </a:rPr>
              <a:t>   同时，联系近年海南卷的命题情况，对中外近现代史上的改革明显增加（十年六考），对改革的纵横对比和类比，</a:t>
            </a:r>
            <a:r>
              <a:rPr lang="zh-CN"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尤其是新材料和必修模块内容与选修教材内容的结合（如清末新政与戊戌变法的比较等），</a:t>
            </a:r>
            <a:r>
              <a:rPr lang="zh-CN" altLang="zh-CN" sz="2400">
                <a:latin typeface="楷体" panose="02010609060101010101" pitchFamily="49" charset="-122"/>
                <a:ea typeface="楷体" panose="02010609060101010101" pitchFamily="49" charset="-122"/>
                <a:cs typeface="楷体" panose="02010609060101010101" pitchFamily="49" charset="-122"/>
              </a:rPr>
              <a:t>也是命题专家关注的一个方面，在复习备考时应引起注意。</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164715" y="334646"/>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cxnSp>
        <p:nvCxnSpPr>
          <p:cNvPr id="2" name="直接连接符 1"/>
          <p:cNvCxnSpPr/>
          <p:nvPr/>
        </p:nvCxnSpPr>
        <p:spPr>
          <a:xfrm rot="5400000">
            <a:off x="5290633" y="552714"/>
            <a:ext cx="484094" cy="1588"/>
          </a:xfrm>
          <a:prstGeom prst="line">
            <a:avLst/>
          </a:prstGeom>
          <a:ln>
            <a:solidFill>
              <a:srgbClr val="112EC1"/>
            </a:solidFill>
          </a:ln>
        </p:spPr>
        <p:style>
          <a:lnRef idx="1">
            <a:schemeClr val="accent1"/>
          </a:lnRef>
          <a:fillRef idx="0">
            <a:schemeClr val="accent1"/>
          </a:fillRef>
          <a:effectRef idx="0">
            <a:schemeClr val="accent1"/>
          </a:effectRef>
          <a:fontRef idx="minor">
            <a:schemeClr val="tx1"/>
          </a:fontRef>
        </p:style>
      </p:cxnSp>
      <p:sp>
        <p:nvSpPr>
          <p:cNvPr id="4" name="文本框 3080"/>
          <p:cNvSpPr txBox="1"/>
          <p:nvPr/>
        </p:nvSpPr>
        <p:spPr>
          <a:xfrm>
            <a:off x="7286528" y="41094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Tree>
    <p:custDataLst>
      <p:tags r:id="rId1"/>
    </p:custDataLst>
    <p:extLst>
      <p:ext uri="{BB962C8B-B14F-4D97-AF65-F5344CB8AC3E}">
        <p14:creationId xmlns:p14="http://schemas.microsoft.com/office/powerpoint/2010/main" val="33729454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13966" y="874059"/>
            <a:ext cx="8377517" cy="268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164715" y="334646"/>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cxnSp>
        <p:nvCxnSpPr>
          <p:cNvPr id="2" name="直接连接符 1"/>
          <p:cNvCxnSpPr/>
          <p:nvPr/>
        </p:nvCxnSpPr>
        <p:spPr>
          <a:xfrm rot="5400000">
            <a:off x="5290633" y="552714"/>
            <a:ext cx="484094" cy="1588"/>
          </a:xfrm>
          <a:prstGeom prst="line">
            <a:avLst/>
          </a:prstGeom>
          <a:ln>
            <a:solidFill>
              <a:srgbClr val="112EC1"/>
            </a:solidFill>
          </a:ln>
        </p:spPr>
        <p:style>
          <a:lnRef idx="1">
            <a:schemeClr val="accent1"/>
          </a:lnRef>
          <a:fillRef idx="0">
            <a:schemeClr val="accent1"/>
          </a:fillRef>
          <a:effectRef idx="0">
            <a:schemeClr val="accent1"/>
          </a:effectRef>
          <a:fontRef idx="minor">
            <a:schemeClr val="tx1"/>
          </a:fontRef>
        </p:style>
      </p:cxnSp>
      <p:sp>
        <p:nvSpPr>
          <p:cNvPr id="4" name="文本框 3080"/>
          <p:cNvSpPr txBox="1"/>
          <p:nvPr/>
        </p:nvSpPr>
        <p:spPr>
          <a:xfrm>
            <a:off x="7286528" y="41094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sp>
        <p:nvSpPr>
          <p:cNvPr id="19457" name="文本框 1"/>
          <p:cNvSpPr txBox="1"/>
          <p:nvPr/>
        </p:nvSpPr>
        <p:spPr>
          <a:xfrm>
            <a:off x="2164619" y="731130"/>
            <a:ext cx="7363557" cy="715645"/>
          </a:xfrm>
          <a:prstGeom prst="rect">
            <a:avLst/>
          </a:prstGeom>
          <a:noFill/>
          <a:ln w="9525">
            <a:noFill/>
          </a:ln>
        </p:spPr>
        <p:txBody>
          <a:bodyPr wrap="square" anchor="t">
            <a:spAutoFit/>
          </a:bodyPr>
          <a:lstStyle/>
          <a:p>
            <a:r>
              <a:rPr lang="en-US" altLang="zh-CN" sz="4060">
                <a:latin typeface="Arial" panose="020B0604020202020204" pitchFamily="34" charset="0"/>
                <a:ea typeface="宋体" panose="02010600030101010101" pitchFamily="2" charset="-122"/>
              </a:rPr>
              <a:t>       </a:t>
            </a:r>
            <a:r>
              <a:rPr lang="en-US" altLang="zh-CN" sz="3200">
                <a:latin typeface="Arial" panose="020B0604020202020204" pitchFamily="34" charset="0"/>
                <a:ea typeface="宋体" panose="02010600030101010101" pitchFamily="2" charset="-122"/>
              </a:rPr>
              <a:t> </a:t>
            </a:r>
            <a:r>
              <a:rPr lang="en-US"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2018</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年历史高考总体分析</a:t>
            </a:r>
          </a:p>
        </p:txBody>
      </p:sp>
      <p:sp>
        <p:nvSpPr>
          <p:cNvPr id="3" name="文本框 2"/>
          <p:cNvSpPr txBox="1"/>
          <p:nvPr/>
        </p:nvSpPr>
        <p:spPr>
          <a:xfrm>
            <a:off x="4192906" y="1351379"/>
            <a:ext cx="2969083" cy="461665"/>
          </a:xfrm>
          <a:prstGeom prst="rect">
            <a:avLst/>
          </a:prstGeom>
          <a:noFill/>
        </p:spPr>
        <p:txBody>
          <a:bodyPr wrap="none" rtlCol="0" anchor="t">
            <a:spAutoFit/>
          </a:bodyPr>
          <a:lstStyle/>
          <a:p>
            <a:r>
              <a:rPr lang="zh-CN" altLang="en-US" sz="2400" b="1" dirty="0">
                <a:solidFill>
                  <a:srgbClr val="0000FF"/>
                </a:solidFill>
                <a:latin typeface="黑体" panose="02010609060101010101" pitchFamily="49" charset="-122"/>
                <a:ea typeface="黑体" panose="02010609060101010101" pitchFamily="49" charset="-122"/>
                <a:sym typeface="+mn-ea"/>
              </a:rPr>
              <a:t>稳中求</a:t>
            </a:r>
            <a:r>
              <a:rPr lang="zh-CN" altLang="en-US" sz="2400" b="1" dirty="0">
                <a:solidFill>
                  <a:srgbClr val="FF0000"/>
                </a:solidFill>
                <a:latin typeface="黑体" panose="02010609060101010101" pitchFamily="49" charset="-122"/>
                <a:ea typeface="黑体" panose="02010609060101010101" pitchFamily="49" charset="-122"/>
                <a:sym typeface="+mn-ea"/>
              </a:rPr>
              <a:t>变</a:t>
            </a:r>
            <a:r>
              <a:rPr lang="zh-CN" altLang="en-US" sz="2400" b="1" dirty="0">
                <a:solidFill>
                  <a:srgbClr val="0000FF"/>
                </a:solidFill>
                <a:latin typeface="黑体" panose="02010609060101010101" pitchFamily="49" charset="-122"/>
                <a:ea typeface="黑体" panose="02010609060101010101" pitchFamily="49" charset="-122"/>
                <a:sym typeface="+mn-ea"/>
              </a:rPr>
              <a:t>，变中求</a:t>
            </a:r>
            <a:r>
              <a:rPr lang="zh-CN" altLang="en-US" sz="2400" b="1" dirty="0">
                <a:solidFill>
                  <a:srgbClr val="FF0000"/>
                </a:solidFill>
                <a:latin typeface="黑体" panose="02010609060101010101" pitchFamily="49" charset="-122"/>
                <a:ea typeface="黑体" panose="02010609060101010101" pitchFamily="49" charset="-122"/>
                <a:sym typeface="+mn-ea"/>
              </a:rPr>
              <a:t>新</a:t>
            </a:r>
          </a:p>
        </p:txBody>
      </p:sp>
      <p:sp>
        <p:nvSpPr>
          <p:cNvPr id="19458" name="文本框 2"/>
          <p:cNvSpPr txBox="1"/>
          <p:nvPr/>
        </p:nvSpPr>
        <p:spPr>
          <a:xfrm>
            <a:off x="1677085" y="1630924"/>
            <a:ext cx="8851509" cy="2734310"/>
          </a:xfrm>
          <a:prstGeom prst="rect">
            <a:avLst/>
          </a:prstGeom>
          <a:noFill/>
          <a:ln w="9525">
            <a:noFill/>
          </a:ln>
        </p:spPr>
        <p:txBody>
          <a:bodyPr wrap="square" anchor="t">
            <a:spAutoFit/>
          </a:bodyPr>
          <a:lstStyle/>
          <a:p>
            <a:pPr>
              <a:lnSpc>
                <a:spcPct val="150000"/>
              </a:lnSpc>
            </a:pPr>
            <a:r>
              <a:rPr lang="en-US" altLang="zh-CN" sz="1845" b="1">
                <a:latin typeface="宋体" panose="02010600030101010101" pitchFamily="2" charset="-122"/>
                <a:ea typeface="宋体" panose="02010600030101010101" pitchFamily="2" charset="-122"/>
              </a:rPr>
              <a:t>   </a:t>
            </a:r>
            <a:r>
              <a:rPr lang="en-US" altLang="zh-CN" sz="1600" b="1">
                <a:latin typeface="宋体" panose="02010600030101010101" pitchFamily="2" charset="-122"/>
                <a:ea typeface="宋体" panose="02010600030101010101" pitchFamily="2" charset="-122"/>
              </a:rPr>
              <a:t>2018年高考历史试题重点考查核心价值、必备知识、关键能力和学科素养，</a:t>
            </a:r>
            <a:r>
              <a:rPr lang="zh-CN" altLang="en-US" sz="1600" b="1">
                <a:latin typeface="宋体" panose="02010600030101010101" pitchFamily="2" charset="-122"/>
                <a:ea typeface="宋体" panose="02010600030101010101" pitchFamily="2" charset="-122"/>
                <a:cs typeface="宋体" panose="02010600030101010101" pitchFamily="2" charset="-122"/>
                <a:sym typeface="+mn-ea"/>
              </a:rPr>
              <a:t>全卷宏阔大气，激扬家国情怀，传承时代精神，体现了“立德树人、服务选才、引导教学”的高考立场。</a:t>
            </a:r>
            <a:r>
              <a:rPr lang="en-US" altLang="zh-CN" sz="1600" b="1">
                <a:latin typeface="宋体" panose="02010600030101010101" pitchFamily="2" charset="-122"/>
                <a:ea typeface="宋体" panose="02010600030101010101" pitchFamily="2" charset="-122"/>
              </a:rPr>
              <a:t>体现高考内容改革对“助推改变应试教育，提升学生综合素质”的积极作用，实现高考选拔德才兼备人才、促进学生全面发展的素质教育要求。</a:t>
            </a:r>
          </a:p>
          <a:p>
            <a:pPr>
              <a:lnSpc>
                <a:spcPct val="150000"/>
              </a:lnSpc>
            </a:pPr>
            <a:r>
              <a:rPr lang="en-US" altLang="zh-CN" sz="1600" b="1">
                <a:latin typeface="宋体" panose="02010600030101010101" pitchFamily="2" charset="-122"/>
                <a:ea typeface="宋体" panose="02010600030101010101" pitchFamily="2" charset="-122"/>
              </a:rPr>
              <a:t>1</a:t>
            </a:r>
            <a:r>
              <a:rPr lang="zh-CN" altLang="en-US" sz="1600" b="1">
                <a:latin typeface="宋体" panose="02010600030101010101" pitchFamily="2" charset="-122"/>
                <a:ea typeface="宋体" panose="02010600030101010101" pitchFamily="2" charset="-122"/>
              </a:rPr>
              <a:t>、重视历史学科素养与高考的指挥棒作用和高考的培养人才作用。</a:t>
            </a:r>
          </a:p>
          <a:p>
            <a:pPr>
              <a:lnSpc>
                <a:spcPct val="150000"/>
              </a:lnSpc>
            </a:pPr>
            <a:r>
              <a:rPr lang="en-US" altLang="zh-CN" sz="1600" b="1">
                <a:latin typeface="宋体" panose="02010600030101010101" pitchFamily="2" charset="-122"/>
                <a:ea typeface="宋体" panose="02010600030101010101" pitchFamily="2" charset="-122"/>
              </a:rPr>
              <a:t>2</a:t>
            </a:r>
            <a:r>
              <a:rPr lang="zh-CN" altLang="en-US" sz="1600" b="1">
                <a:latin typeface="宋体" panose="02010600030101010101" pitchFamily="2" charset="-122"/>
                <a:ea typeface="宋体" panose="02010600030101010101" pitchFamily="2" charset="-122"/>
              </a:rPr>
              <a:t>、突出历史知识的基础性、体系性、深入性、关连性。</a:t>
            </a:r>
          </a:p>
          <a:p>
            <a:pPr>
              <a:lnSpc>
                <a:spcPct val="150000"/>
              </a:lnSpc>
            </a:pPr>
            <a:r>
              <a:rPr lang="en-US" altLang="zh-CN" sz="1600" b="1">
                <a:latin typeface="宋体" panose="02010600030101010101" pitchFamily="2" charset="-122"/>
                <a:ea typeface="宋体" panose="02010600030101010101" pitchFamily="2" charset="-122"/>
              </a:rPr>
              <a:t>3</a:t>
            </a:r>
            <a:r>
              <a:rPr lang="zh-CN" altLang="en-US" sz="1600" b="1">
                <a:latin typeface="宋体" panose="02010600030101010101" pitchFamily="2" charset="-122"/>
                <a:ea typeface="宋体" panose="02010600030101010101" pitchFamily="2" charset="-122"/>
              </a:rPr>
              <a:t>、今年题偏容易，难度有所下降</a:t>
            </a:r>
            <a:r>
              <a:rPr lang="en-US" altLang="zh-CN" sz="1600" b="1">
                <a:latin typeface="宋体" panose="02010600030101010101" pitchFamily="2" charset="-122"/>
                <a:ea typeface="宋体" panose="02010600030101010101" pitchFamily="2" charset="-122"/>
              </a:rPr>
              <a:t>;</a:t>
            </a:r>
            <a:r>
              <a:rPr lang="zh-CN" altLang="en-US" sz="1600" b="1">
                <a:latin typeface="宋体" panose="02010600030101010101" pitchFamily="2" charset="-122"/>
                <a:ea typeface="宋体" panose="02010600030101010101" pitchFamily="2" charset="-122"/>
              </a:rPr>
              <a:t>但想得高分也是比较难。</a:t>
            </a:r>
          </a:p>
        </p:txBody>
      </p:sp>
      <p:sp>
        <p:nvSpPr>
          <p:cNvPr id="57345" name="矩形 2"/>
          <p:cNvSpPr/>
          <p:nvPr/>
        </p:nvSpPr>
        <p:spPr>
          <a:xfrm>
            <a:off x="1677231" y="4228222"/>
            <a:ext cx="8470509" cy="1645285"/>
          </a:xfrm>
          <a:prstGeom prst="rect">
            <a:avLst/>
          </a:prstGeom>
          <a:noFill/>
          <a:ln w="9525">
            <a:noFill/>
          </a:ln>
        </p:spPr>
        <p:txBody>
          <a:bodyPr wrap="square" anchor="t">
            <a:spAutoFit/>
          </a:bodyPr>
          <a:lstStyle/>
          <a:p>
            <a:pPr>
              <a:lnSpc>
                <a:spcPct val="150000"/>
              </a:lnSpc>
              <a:spcBef>
                <a:spcPts val="200"/>
              </a:spcBef>
              <a:buFont typeface="Wingdings" panose="05000000000000000000" pitchFamily="2" charset="2"/>
            </a:pPr>
            <a:r>
              <a:rPr lang="en-US" altLang="zh-CN" sz="1600" b="1" dirty="0">
                <a:latin typeface="宋体" panose="02010600030101010101" pitchFamily="2" charset="-122"/>
                <a:ea typeface="宋体" panose="02010600030101010101" pitchFamily="2" charset="-122"/>
              </a:rPr>
              <a:t>4</a:t>
            </a:r>
            <a:r>
              <a:rPr lang="zh-CN" altLang="en-US" sz="1600" b="1" dirty="0">
                <a:latin typeface="宋体" panose="02010600030101010101" pitchFamily="2" charset="-122"/>
                <a:ea typeface="宋体" panose="02010600030101010101" pitchFamily="2" charset="-122"/>
              </a:rPr>
              <a:t>、对知识纯粹记忆的考查大大淡化，重在考查对主干知识的深层理解；</a:t>
            </a:r>
            <a:endParaRPr lang="en-US" altLang="zh-CN" sz="1600" b="1" dirty="0">
              <a:latin typeface="宋体" panose="02010600030101010101" pitchFamily="2" charset="-122"/>
              <a:ea typeface="宋体" panose="02010600030101010101" pitchFamily="2" charset="-122"/>
            </a:endParaRPr>
          </a:p>
          <a:p>
            <a:pPr>
              <a:lnSpc>
                <a:spcPct val="150000"/>
              </a:lnSpc>
              <a:spcBef>
                <a:spcPts val="200"/>
              </a:spcBef>
              <a:buFont typeface="Wingdings" panose="05000000000000000000" pitchFamily="2" charset="2"/>
            </a:pPr>
            <a:r>
              <a:rPr lang="en-US" altLang="zh-CN" sz="1600" b="1" dirty="0">
                <a:latin typeface="宋体" panose="02010600030101010101" pitchFamily="2" charset="-122"/>
                <a:ea typeface="宋体" panose="02010600030101010101" pitchFamily="2" charset="-122"/>
              </a:rPr>
              <a:t>5</a:t>
            </a:r>
            <a:r>
              <a:rPr lang="zh-CN" altLang="en-US" sz="1600" b="1" dirty="0">
                <a:latin typeface="宋体" panose="02010600030101010101" pitchFamily="2" charset="-122"/>
                <a:ea typeface="宋体" panose="02010600030101010101" pitchFamily="2" charset="-122"/>
              </a:rPr>
              <a:t>、材料成为试卷主体</a:t>
            </a:r>
            <a:r>
              <a:rPr lang="en-US" altLang="zh-CN" sz="1600" b="1" dirty="0">
                <a:latin typeface="宋体" panose="02010600030101010101" pitchFamily="2" charset="-122"/>
                <a:ea typeface="宋体" panose="02010600030101010101" pitchFamily="2" charset="-122"/>
              </a:rPr>
              <a:t>,</a:t>
            </a:r>
            <a:r>
              <a:rPr lang="zh-CN" altLang="en-US" sz="1600" b="1" dirty="0">
                <a:latin typeface="宋体" panose="02010600030101010101" pitchFamily="2" charset="-122"/>
                <a:ea typeface="宋体" panose="02010600030101010101" pitchFamily="2" charset="-122"/>
              </a:rPr>
              <a:t>材料内容远离教材，具有很强的典型性；</a:t>
            </a:r>
          </a:p>
          <a:p>
            <a:pPr>
              <a:lnSpc>
                <a:spcPct val="150000"/>
              </a:lnSpc>
              <a:spcBef>
                <a:spcPts val="200"/>
              </a:spcBef>
              <a:buFont typeface="Wingdings" panose="05000000000000000000" pitchFamily="2" charset="2"/>
            </a:pPr>
            <a:r>
              <a:rPr lang="en-US" altLang="zh-CN" sz="1600" b="1" dirty="0">
                <a:latin typeface="宋体" panose="02010600030101010101" pitchFamily="2" charset="-122"/>
                <a:ea typeface="宋体" panose="02010600030101010101" pitchFamily="2" charset="-122"/>
              </a:rPr>
              <a:t>6</a:t>
            </a:r>
            <a:r>
              <a:rPr lang="zh-CN" altLang="en-US" sz="1600" b="1" dirty="0">
                <a:latin typeface="宋体" panose="02010600030101010101" pitchFamily="2" charset="-122"/>
                <a:ea typeface="宋体" panose="02010600030101010101" pitchFamily="2" charset="-122"/>
              </a:rPr>
              <a:t>、对灵活调动、运用知识与材料信息的考查贯穿始终；</a:t>
            </a:r>
            <a:endParaRPr lang="en-US" altLang="zh-CN" sz="1600" b="1" dirty="0">
              <a:latin typeface="宋体" panose="02010600030101010101" pitchFamily="2" charset="-122"/>
              <a:ea typeface="宋体" panose="02010600030101010101" pitchFamily="2" charset="-122"/>
            </a:endParaRPr>
          </a:p>
          <a:p>
            <a:pPr>
              <a:lnSpc>
                <a:spcPct val="150000"/>
              </a:lnSpc>
              <a:spcBef>
                <a:spcPts val="200"/>
              </a:spcBef>
              <a:buFont typeface="Wingdings" panose="05000000000000000000" pitchFamily="2" charset="2"/>
            </a:pPr>
            <a:r>
              <a:rPr lang="en-US" altLang="zh-CN" sz="1600" b="1" dirty="0">
                <a:latin typeface="宋体" panose="02010600030101010101" pitchFamily="2" charset="-122"/>
                <a:ea typeface="宋体" panose="02010600030101010101" pitchFamily="2" charset="-122"/>
              </a:rPr>
              <a:t>7</a:t>
            </a:r>
            <a:r>
              <a:rPr lang="zh-CN" altLang="en-US" sz="1600" b="1" dirty="0">
                <a:latin typeface="宋体" panose="02010600030101010101" pitchFamily="2" charset="-122"/>
                <a:ea typeface="宋体" panose="02010600030101010101" pitchFamily="2" charset="-122"/>
              </a:rPr>
              <a:t>、综合题更加强调独立分析、归纳、概括问题的能力，其开放性日益突出。</a:t>
            </a:r>
          </a:p>
        </p:txBody>
      </p:sp>
      <p:sp>
        <p:nvSpPr>
          <p:cNvPr id="135225" name="文本框 223290"/>
          <p:cNvSpPr txBox="1">
            <a:spLocks noChangeArrowheads="1"/>
          </p:cNvSpPr>
          <p:nvPr/>
        </p:nvSpPr>
        <p:spPr bwMode="auto">
          <a:xfrm>
            <a:off x="1724221" y="5819288"/>
            <a:ext cx="8591257" cy="32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39" tIns="42170" rIns="84339" bIns="42170">
            <a:spAutoFit/>
          </a:bodyPr>
          <a:lstStyle>
            <a:lvl1pPr defTabSz="911225">
              <a:defRPr>
                <a:solidFill>
                  <a:schemeClr val="tx1"/>
                </a:solidFill>
                <a:latin typeface="Calibri" panose="020F0502020204030204" charset="0"/>
              </a:defRPr>
            </a:lvl1pPr>
            <a:lvl2pPr defTabSz="911225">
              <a:defRPr>
                <a:solidFill>
                  <a:schemeClr val="tx1"/>
                </a:solidFill>
                <a:latin typeface="Calibri" panose="020F0502020204030204" charset="0"/>
              </a:defRPr>
            </a:lvl2pPr>
            <a:lvl3pPr defTabSz="911225">
              <a:defRPr>
                <a:solidFill>
                  <a:schemeClr val="tx1"/>
                </a:solidFill>
                <a:latin typeface="Calibri" panose="020F0502020204030204" charset="0"/>
              </a:defRPr>
            </a:lvl3pPr>
            <a:lvl4pPr defTabSz="911225">
              <a:defRPr>
                <a:solidFill>
                  <a:schemeClr val="tx1"/>
                </a:solidFill>
                <a:latin typeface="Calibri" panose="020F0502020204030204" charset="0"/>
              </a:defRPr>
            </a:lvl4pPr>
            <a:lvl5pPr defTabSz="911225">
              <a:defRPr>
                <a:solidFill>
                  <a:schemeClr val="tx1"/>
                </a:solidFill>
                <a:latin typeface="Calibri" panose="020F0502020204030204" charset="0"/>
              </a:defRPr>
            </a:lvl5pPr>
            <a:lvl6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en-US" altLang="zh-CN" sz="1600" dirty="0">
                <a:solidFill>
                  <a:srgbClr val="000000"/>
                </a:solidFill>
                <a:latin typeface="黑体" panose="02010609060101010101" pitchFamily="49" charset="-122"/>
                <a:ea typeface="黑体" panose="02010609060101010101" pitchFamily="49" charset="-122"/>
                <a:sym typeface="幼圆" panose="02010509060101010101" charset="-122"/>
              </a:rPr>
              <a:t>8</a:t>
            </a:r>
            <a:r>
              <a:rPr lang="zh-CN" altLang="en-US" sz="1600" dirty="0">
                <a:solidFill>
                  <a:srgbClr val="000000"/>
                </a:solidFill>
                <a:latin typeface="黑体" panose="02010609060101010101" pitchFamily="49" charset="-122"/>
                <a:ea typeface="黑体" panose="02010609060101010101" pitchFamily="49" charset="-122"/>
                <a:sym typeface="幼圆" panose="02010509060101010101" charset="-122"/>
              </a:rPr>
              <a:t>、试题难度调整；</a:t>
            </a:r>
            <a:r>
              <a:rPr lang="zh-CN" altLang="en-US" sz="1600" dirty="0">
                <a:latin typeface="黑体" panose="02010609060101010101" pitchFamily="49" charset="-122"/>
                <a:ea typeface="黑体" panose="02010609060101010101" pitchFamily="49" charset="-122"/>
                <a:sym typeface="+mn-ea"/>
              </a:rPr>
              <a:t>各版块不平衡；大量利用图表材料；试题边界意识不清。</a:t>
            </a:r>
            <a:endParaRPr lang="zh-CN" altLang="en-US" sz="1600" dirty="0">
              <a:solidFill>
                <a:srgbClr val="000000"/>
              </a:solidFill>
              <a:latin typeface="黑体" panose="02010609060101010101" pitchFamily="49" charset="-122"/>
              <a:ea typeface="黑体" panose="02010609060101010101" pitchFamily="49" charset="-122"/>
              <a:sym typeface="+mn-ea"/>
            </a:endParaRPr>
          </a:p>
        </p:txBody>
      </p:sp>
    </p:spTree>
    <p:custDataLst>
      <p:tags r:id="rId1"/>
    </p:custDataLst>
    <p:extLst>
      <p:ext uri="{BB962C8B-B14F-4D97-AF65-F5344CB8AC3E}">
        <p14:creationId xmlns:p14="http://schemas.microsoft.com/office/powerpoint/2010/main" val="326248587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sp>
        <p:nvSpPr>
          <p:cNvPr id="27" name="矩形 26"/>
          <p:cNvSpPr/>
          <p:nvPr/>
        </p:nvSpPr>
        <p:spPr>
          <a:xfrm>
            <a:off x="2416810" y="320041"/>
            <a:ext cx="3562350"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rPr>
              <a:t>试题分析与命题规律</a:t>
            </a:r>
          </a:p>
        </p:txBody>
      </p:sp>
      <p:sp>
        <p:nvSpPr>
          <p:cNvPr id="2" name="文本框 3080"/>
          <p:cNvSpPr txBox="1"/>
          <p:nvPr/>
        </p:nvSpPr>
        <p:spPr>
          <a:xfrm>
            <a:off x="7286528" y="41094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cxnSp>
        <p:nvCxnSpPr>
          <p:cNvPr id="23" name="直接连接符 22"/>
          <p:cNvCxnSpPr/>
          <p:nvPr/>
        </p:nvCxnSpPr>
        <p:spPr>
          <a:xfrm flipV="1">
            <a:off x="1959051" y="853739"/>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178685" y="900431"/>
            <a:ext cx="3430270" cy="460375"/>
          </a:xfrm>
          <a:prstGeom prst="rect">
            <a:avLst/>
          </a:prstGeom>
          <a:noFill/>
        </p:spPr>
        <p:txBody>
          <a:bodyPr wrap="square" rtlCol="0" anchor="t">
            <a:spAutoFit/>
          </a:bodyPr>
          <a:lstStyle/>
          <a:p>
            <a:r>
              <a:rPr lang="zh-CN" altLang="en-US" sz="2400" dirty="0">
                <a:solidFill>
                  <a:srgbClr val="FF0000"/>
                </a:solidFill>
                <a:latin typeface="黑体" panose="02010609060101010101" pitchFamily="49" charset="-122"/>
                <a:ea typeface="黑体" panose="02010609060101010101" pitchFamily="49" charset="-122"/>
              </a:rPr>
              <a:t>高考命题给我们的启示</a:t>
            </a:r>
          </a:p>
        </p:txBody>
      </p:sp>
      <p:sp>
        <p:nvSpPr>
          <p:cNvPr id="5" name="文本框 4"/>
          <p:cNvSpPr txBox="1"/>
          <p:nvPr/>
        </p:nvSpPr>
        <p:spPr>
          <a:xfrm>
            <a:off x="1958975" y="1310640"/>
            <a:ext cx="8272780" cy="5077460"/>
          </a:xfrm>
          <a:prstGeom prst="rect">
            <a:avLst/>
          </a:prstGeom>
          <a:noFill/>
        </p:spPr>
        <p:txBody>
          <a:bodyPr wrap="square" rtlCol="0" anchor="t">
            <a:spAutoFit/>
          </a:bodyPr>
          <a:lstStyle/>
          <a:p>
            <a:r>
              <a:rPr lang="en-US" altLang="zh-CN" b="1" dirty="0">
                <a:latin typeface="楷体" panose="02010609060101010101" pitchFamily="49" charset="-122"/>
                <a:ea typeface="楷体" panose="02010609060101010101" pitchFamily="49" charset="-122"/>
                <a:cs typeface="楷体" panose="02010609060101010101" pitchFamily="49" charset="-122"/>
              </a:rPr>
              <a:t>   </a:t>
            </a:r>
            <a:r>
              <a:rPr lang="zh-CN" altLang="en-US" b="1" dirty="0">
                <a:latin typeface="楷体" panose="02010609060101010101" pitchFamily="49" charset="-122"/>
                <a:ea typeface="楷体" panose="02010609060101010101" pitchFamily="49" charset="-122"/>
                <a:cs typeface="楷体" panose="02010609060101010101" pitchFamily="49" charset="-122"/>
              </a:rPr>
              <a:t>首先，我们要思考高考命题都有一个共同点:都是中国当前必须面对和亟待解决的重大问题。我们需要注重以下问题:</a:t>
            </a:r>
          </a:p>
          <a:p>
            <a:r>
              <a:rPr lang="zh-CN" altLang="en-US" b="1" dirty="0">
                <a:solidFill>
                  <a:srgbClr val="FF0000"/>
                </a:solidFill>
                <a:latin typeface="楷体" panose="02010609060101010101" pitchFamily="49" charset="-122"/>
                <a:ea typeface="楷体" panose="02010609060101010101" pitchFamily="49" charset="-122"/>
                <a:cs typeface="楷体" panose="02010609060101010101" pitchFamily="49" charset="-122"/>
              </a:rPr>
              <a:t>第一，培养学生的全球视野和世界意识，</a:t>
            </a:r>
            <a:r>
              <a:rPr lang="zh-CN" altLang="en-US" dirty="0">
                <a:latin typeface="楷体" panose="02010609060101010101" pitchFamily="49" charset="-122"/>
                <a:ea typeface="楷体" panose="02010609060101010101" pitchFamily="49" charset="-122"/>
                <a:cs typeface="楷体" panose="02010609060101010101" pitchFamily="49" charset="-122"/>
              </a:rPr>
              <a:t>把中华文明纳入到世界文明当中进行综合全面地考察研究，引导学生了解世界上不同地区、国家与民族各自不同的发展道路，汲取人类创造的优秀文明成果。</a:t>
            </a:r>
          </a:p>
          <a:p>
            <a:r>
              <a:rPr lang="zh-CN" altLang="en-US" b="1" dirty="0">
                <a:solidFill>
                  <a:srgbClr val="FF0000"/>
                </a:solidFill>
                <a:latin typeface="楷体" panose="02010609060101010101" pitchFamily="49" charset="-122"/>
                <a:ea typeface="楷体" panose="02010609060101010101" pitchFamily="49" charset="-122"/>
                <a:cs typeface="楷体" panose="02010609060101010101" pitchFamily="49" charset="-122"/>
              </a:rPr>
              <a:t>第二，培养学生的文化自信，</a:t>
            </a:r>
            <a:r>
              <a:rPr lang="zh-CN" altLang="en-US" dirty="0">
                <a:latin typeface="楷体" panose="02010609060101010101" pitchFamily="49" charset="-122"/>
                <a:ea typeface="楷体" panose="02010609060101010101" pitchFamily="49" charset="-122"/>
                <a:cs typeface="楷体" panose="02010609060101010101" pitchFamily="49" charset="-122"/>
              </a:rPr>
              <a:t>引领学生了解并认同中华优秀传统文化、革命文化、社会主义先进文化，认识中华文明的历史价值和现实意义，激发对祖国历史与文化的强烈认同感和归属感。</a:t>
            </a:r>
          </a:p>
          <a:p>
            <a:r>
              <a:rPr lang="zh-CN" altLang="en-US" b="1" dirty="0">
                <a:solidFill>
                  <a:srgbClr val="FF0000"/>
                </a:solidFill>
                <a:latin typeface="楷体" panose="02010609060101010101" pitchFamily="49" charset="-122"/>
                <a:ea typeface="楷体" panose="02010609060101010101" pitchFamily="49" charset="-122"/>
                <a:cs typeface="楷体" panose="02010609060101010101" pitchFamily="49" charset="-122"/>
              </a:rPr>
              <a:t>第三，培养学生的政治认同，</a:t>
            </a:r>
            <a:r>
              <a:rPr lang="zh-CN" altLang="en-US" dirty="0">
                <a:latin typeface="楷体" panose="02010609060101010101" pitchFamily="49" charset="-122"/>
                <a:ea typeface="楷体" panose="02010609060101010101" pitchFamily="49" charset="-122"/>
                <a:cs typeface="楷体" panose="02010609060101010101" pitchFamily="49" charset="-122"/>
              </a:rPr>
              <a:t>帮助学生认识中华民族多元一体的历史发展趋势，形成对中华民族的认同感、自信心和自豪感;培养爱国主义情感和民族精神，认同社会主义核心价值观，认同走中国特色社会主义道路的必然。</a:t>
            </a:r>
          </a:p>
          <a:p>
            <a:r>
              <a:rPr lang="zh-CN" altLang="en-US" dirty="0">
                <a:latin typeface="楷体" panose="02010609060101010101" pitchFamily="49" charset="-122"/>
                <a:ea typeface="楷体" panose="02010609060101010101" pitchFamily="49" charset="-122"/>
                <a:cs typeface="楷体" panose="02010609060101010101" pitchFamily="49" charset="-122"/>
              </a:rPr>
              <a:t>  </a:t>
            </a:r>
            <a:r>
              <a:rPr lang="zh-CN" altLang="en-US" b="1" dirty="0">
                <a:solidFill>
                  <a:srgbClr val="FF0000"/>
                </a:solidFill>
                <a:latin typeface="楷体" panose="02010609060101010101" pitchFamily="49" charset="-122"/>
                <a:ea typeface="楷体" panose="02010609060101010101" pitchFamily="49" charset="-122"/>
                <a:cs typeface="楷体" panose="02010609060101010101" pitchFamily="49" charset="-122"/>
              </a:rPr>
              <a:t>其次，我们要思考如何进行日常教学和高考备考?</a:t>
            </a:r>
            <a:r>
              <a:rPr lang="zh-CN" altLang="en-US" dirty="0">
                <a:latin typeface="楷体" panose="02010609060101010101" pitchFamily="49" charset="-122"/>
                <a:ea typeface="楷体" panose="02010609060101010101" pitchFamily="49" charset="-122"/>
                <a:cs typeface="楷体" panose="02010609060101010101" pitchFamily="49" charset="-122"/>
              </a:rPr>
              <a:t>众所周知，高考是指挥棒。但是，这根指挥棒到底指向哪里?如何在教学中贯彻落实?如何始终如一地坚持?确实是我们应该反复思考、不断反思的大问题。让我们经常回味一下高考试题，让我们经常回顾一下课程导向，让我们经常回望一下自己的教学行为，过眼的必备知识蕴含着哪些学科素养和主流价值?过手的必备试题渗透着哪些学科能力和关键能力?以此为标准，重新审视教学的内容和目标，大胆取舍，深入发掘，探古觅幽，少做无用功，提高有效性。</a:t>
            </a:r>
          </a:p>
        </p:txBody>
      </p:sp>
    </p:spTree>
    <p:extLst>
      <p:ext uri="{BB962C8B-B14F-4D97-AF65-F5344CB8AC3E}">
        <p14:creationId xmlns:p14="http://schemas.microsoft.com/office/powerpoint/2010/main" val="21470435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2700000">
            <a:off x="2161073" y="515723"/>
            <a:ext cx="353190" cy="431062"/>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84406" tIns="42203" rIns="84406" bIns="42203" numCol="1" spcCol="0" rtlCol="0" fromWordArt="0" anchor="ctr" anchorCtr="0" forceAA="0" compatLnSpc="1">
            <a:noAutofit/>
          </a:bodyPr>
          <a:lstStyle/>
          <a:p>
            <a:pPr algn="ctr">
              <a:defRPr/>
            </a:pPr>
            <a:endParaRPr lang="zh-CN" altLang="en-US" sz="1660"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2208879" y="686661"/>
            <a:ext cx="313362" cy="313362"/>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sz="1660"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2235661" y="1070594"/>
            <a:ext cx="7733093" cy="248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5746333" y="783834"/>
            <a:ext cx="446856" cy="1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614931" y="548641"/>
            <a:ext cx="3354705" cy="460375"/>
          </a:xfrm>
          <a:prstGeom prst="rect">
            <a:avLst/>
          </a:prstGeom>
        </p:spPr>
        <p:txBody>
          <a:bodyPr wrap="square">
            <a:spAutoFit/>
          </a:bodyPr>
          <a:lstStyle/>
          <a:p>
            <a:pPr marL="0" lvl="1" algn="ctr"/>
            <a:r>
              <a:rPr lang="zh-CN" altLang="en-US" sz="2400" dirty="0">
                <a:solidFill>
                  <a:schemeClr val="tx2"/>
                </a:solidFill>
                <a:latin typeface="微软雅黑" panose="020B0503020204020204" pitchFamily="34" charset="-122"/>
                <a:ea typeface="微软雅黑" panose="020B0503020204020204" pitchFamily="34" charset="-122"/>
                <a:sym typeface="+mn-ea"/>
              </a:rPr>
              <a:t>试题分析与命题规律</a:t>
            </a:r>
          </a:p>
        </p:txBody>
      </p:sp>
      <p:sp>
        <p:nvSpPr>
          <p:cNvPr id="7" name="任意多边形 6"/>
          <p:cNvSpPr/>
          <p:nvPr/>
        </p:nvSpPr>
        <p:spPr>
          <a:xfrm>
            <a:off x="2868499" y="2920082"/>
            <a:ext cx="6740287" cy="2587795"/>
          </a:xfrm>
          <a:custGeom>
            <a:avLst/>
            <a:gdLst>
              <a:gd name="connsiteX0" fmla="*/ 3046614 w 3490561"/>
              <a:gd name="connsiteY0" fmla="*/ 0 h 2177997"/>
              <a:gd name="connsiteX1" fmla="*/ 3490561 w 3490561"/>
              <a:gd name="connsiteY1" fmla="*/ 544484 h 2177997"/>
              <a:gd name="connsiteX2" fmla="*/ 3218319 w 3490561"/>
              <a:gd name="connsiteY2" fmla="*/ 544484 h 2177997"/>
              <a:gd name="connsiteX3" fmla="*/ 3218112 w 3490561"/>
              <a:gd name="connsiteY3" fmla="*/ 544953 h 2177997"/>
              <a:gd name="connsiteX4" fmla="*/ 3140272 w 3490561"/>
              <a:gd name="connsiteY4" fmla="*/ 721295 h 2177997"/>
              <a:gd name="connsiteX5" fmla="*/ 3140227 w 3490561"/>
              <a:gd name="connsiteY5" fmla="*/ 721374 h 2177997"/>
              <a:gd name="connsiteX6" fmla="*/ 3140008 w 3490561"/>
              <a:gd name="connsiteY6" fmla="*/ 721871 h 2177997"/>
              <a:gd name="connsiteX7" fmla="*/ 1883411 w 3490561"/>
              <a:gd name="connsiteY7" fmla="*/ 1823766 h 2177997"/>
              <a:gd name="connsiteX8" fmla="*/ 1883227 w 3490561"/>
              <a:gd name="connsiteY8" fmla="*/ 1823842 h 2177997"/>
              <a:gd name="connsiteX9" fmla="*/ 1882612 w 3490561"/>
              <a:gd name="connsiteY9" fmla="*/ 1824142 h 2177997"/>
              <a:gd name="connsiteX10" fmla="*/ 1766930 w 3490561"/>
              <a:gd name="connsiteY10" fmla="*/ 1871601 h 2177997"/>
              <a:gd name="connsiteX11" fmla="*/ 1663784 w 3490561"/>
              <a:gd name="connsiteY11" fmla="*/ 1913959 h 2177997"/>
              <a:gd name="connsiteX12" fmla="*/ 1663179 w 3490561"/>
              <a:gd name="connsiteY12" fmla="*/ 1914164 h 2177997"/>
              <a:gd name="connsiteX13" fmla="*/ 1662001 w 3490561"/>
              <a:gd name="connsiteY13" fmla="*/ 1914647 h 2177997"/>
              <a:gd name="connsiteX14" fmla="*/ 1558777 w 3490561"/>
              <a:gd name="connsiteY14" fmla="*/ 1949524 h 2177997"/>
              <a:gd name="connsiteX15" fmla="*/ 1433858 w 3490561"/>
              <a:gd name="connsiteY15" fmla="*/ 1991834 h 2177997"/>
              <a:gd name="connsiteX16" fmla="*/ 1432311 w 3490561"/>
              <a:gd name="connsiteY16" fmla="*/ 1992254 h 2177997"/>
              <a:gd name="connsiteX17" fmla="*/ 1430801 w 3490561"/>
              <a:gd name="connsiteY17" fmla="*/ 1992764 h 2177997"/>
              <a:gd name="connsiteX18" fmla="*/ 1349014 w 3490561"/>
              <a:gd name="connsiteY18" fmla="*/ 2014904 h 2177997"/>
              <a:gd name="connsiteX19" fmla="*/ 1194714 w 3490561"/>
              <a:gd name="connsiteY19" fmla="*/ 2056862 h 2177997"/>
              <a:gd name="connsiteX20" fmla="*/ 1191674 w 3490561"/>
              <a:gd name="connsiteY20" fmla="*/ 2057497 h 2177997"/>
              <a:gd name="connsiteX21" fmla="*/ 1190064 w 3490561"/>
              <a:gd name="connsiteY21" fmla="*/ 2057933 h 2177997"/>
              <a:gd name="connsiteX22" fmla="*/ 1128321 w 3490561"/>
              <a:gd name="connsiteY22" fmla="*/ 2070732 h 2177997"/>
              <a:gd name="connsiteX23" fmla="*/ 947432 w 3490561"/>
              <a:gd name="connsiteY23" fmla="*/ 2108519 h 2177997"/>
              <a:gd name="connsiteX24" fmla="*/ 942476 w 3490561"/>
              <a:gd name="connsiteY24" fmla="*/ 2109255 h 2177997"/>
              <a:gd name="connsiteX25" fmla="*/ 940839 w 3490561"/>
              <a:gd name="connsiteY25" fmla="*/ 2109594 h 2177997"/>
              <a:gd name="connsiteX26" fmla="*/ 892376 w 3490561"/>
              <a:gd name="connsiteY26" fmla="*/ 2116693 h 2177997"/>
              <a:gd name="connsiteX27" fmla="*/ 693095 w 3490561"/>
              <a:gd name="connsiteY27" fmla="*/ 2146278 h 2177997"/>
              <a:gd name="connsiteX28" fmla="*/ 686126 w 3490561"/>
              <a:gd name="connsiteY28" fmla="*/ 2146903 h 2177997"/>
              <a:gd name="connsiteX29" fmla="*/ 684178 w 3490561"/>
              <a:gd name="connsiteY29" fmla="*/ 2147188 h 2177997"/>
              <a:gd name="connsiteX30" fmla="*/ 636667 w 3490561"/>
              <a:gd name="connsiteY30" fmla="*/ 2151337 h 2177997"/>
              <a:gd name="connsiteX31" fmla="*/ 432781 w 3490561"/>
              <a:gd name="connsiteY31" fmla="*/ 2169613 h 2177997"/>
              <a:gd name="connsiteX32" fmla="*/ 424249 w 3490561"/>
              <a:gd name="connsiteY32" fmla="*/ 2169883 h 2177997"/>
              <a:gd name="connsiteX33" fmla="*/ 421130 w 3490561"/>
              <a:gd name="connsiteY33" fmla="*/ 2170155 h 2177997"/>
              <a:gd name="connsiteX34" fmla="*/ 354965 w 3490561"/>
              <a:gd name="connsiteY34" fmla="*/ 2172073 h 2177997"/>
              <a:gd name="connsiteX35" fmla="*/ 167572 w 3490561"/>
              <a:gd name="connsiteY35" fmla="*/ 2177997 h 2177997"/>
              <a:gd name="connsiteX36" fmla="*/ 158985 w 3490561"/>
              <a:gd name="connsiteY36" fmla="*/ 2177754 h 2177997"/>
              <a:gd name="connsiteX37" fmla="*/ 152747 w 3490561"/>
              <a:gd name="connsiteY37" fmla="*/ 2177935 h 2177997"/>
              <a:gd name="connsiteX38" fmla="*/ 152746 w 3490561"/>
              <a:gd name="connsiteY38" fmla="*/ 2177935 h 2177997"/>
              <a:gd name="connsiteX39" fmla="*/ 0 w 3490561"/>
              <a:gd name="connsiteY39" fmla="*/ 2177935 h 2177997"/>
              <a:gd name="connsiteX40" fmla="*/ 0 w 3490561"/>
              <a:gd name="connsiteY40" fmla="*/ 2159509 h 2177997"/>
              <a:gd name="connsiteX41" fmla="*/ 107669 w 3490561"/>
              <a:gd name="connsiteY41" fmla="*/ 2150174 h 2177997"/>
              <a:gd name="connsiteX42" fmla="*/ 128683 w 3490561"/>
              <a:gd name="connsiteY42" fmla="*/ 2148352 h 2177997"/>
              <a:gd name="connsiteX43" fmla="*/ 128712 w 3490561"/>
              <a:gd name="connsiteY43" fmla="*/ 2148348 h 2177997"/>
              <a:gd name="connsiteX44" fmla="*/ 363659 w 3490561"/>
              <a:gd name="connsiteY44" fmla="*/ 2114941 h 2177997"/>
              <a:gd name="connsiteX45" fmla="*/ 439995 w 3490561"/>
              <a:gd name="connsiteY45" fmla="*/ 2100154 h 2177997"/>
              <a:gd name="connsiteX46" fmla="*/ 592283 w 3490561"/>
              <a:gd name="connsiteY46" fmla="*/ 2069829 h 2177997"/>
              <a:gd name="connsiteX47" fmla="*/ 680776 w 3490561"/>
              <a:gd name="connsiteY47" fmla="*/ 2047808 h 2177997"/>
              <a:gd name="connsiteX48" fmla="*/ 813809 w 3490561"/>
              <a:gd name="connsiteY48" fmla="*/ 2013449 h 2177997"/>
              <a:gd name="connsiteX49" fmla="*/ 905027 w 3490561"/>
              <a:gd name="connsiteY49" fmla="*/ 1985484 h 2177997"/>
              <a:gd name="connsiteX50" fmla="*/ 1027492 w 3490561"/>
              <a:gd name="connsiteY50" fmla="*/ 1946233 h 2177997"/>
              <a:gd name="connsiteX51" fmla="*/ 1118055 w 3490561"/>
              <a:gd name="connsiteY51" fmla="*/ 1912926 h 2177997"/>
              <a:gd name="connsiteX52" fmla="*/ 1232588 w 3490561"/>
              <a:gd name="connsiteY52" fmla="*/ 1868607 h 2177997"/>
              <a:gd name="connsiteX53" fmla="*/ 1320764 w 3490561"/>
              <a:gd name="connsiteY53" fmla="*/ 1830380 h 2177997"/>
              <a:gd name="connsiteX54" fmla="*/ 1428356 w 3490561"/>
              <a:gd name="connsiteY54" fmla="*/ 1780992 h 2177997"/>
              <a:gd name="connsiteX55" fmla="*/ 1513039 w 3490561"/>
              <a:gd name="connsiteY55" fmla="*/ 1738209 h 2177997"/>
              <a:gd name="connsiteX56" fmla="*/ 1614061 w 3490561"/>
              <a:gd name="connsiteY56" fmla="*/ 1683802 h 2177997"/>
              <a:gd name="connsiteX57" fmla="*/ 1694426 w 3490561"/>
              <a:gd name="connsiteY57" fmla="*/ 1636814 h 2177997"/>
              <a:gd name="connsiteX58" fmla="*/ 1788970 w 3490561"/>
              <a:gd name="connsiteY58" fmla="*/ 1577435 h 2177997"/>
              <a:gd name="connsiteX59" fmla="*/ 1864335 w 3490561"/>
              <a:gd name="connsiteY59" fmla="*/ 1526611 h 2177997"/>
              <a:gd name="connsiteX60" fmla="*/ 1952358 w 3490561"/>
              <a:gd name="connsiteY60" fmla="*/ 1462266 h 2177997"/>
              <a:gd name="connsiteX61" fmla="*/ 2022106 w 3490561"/>
              <a:gd name="connsiteY61" fmla="*/ 1408022 h 2177997"/>
              <a:gd name="connsiteX62" fmla="*/ 2073694 w 3490561"/>
              <a:gd name="connsiteY62" fmla="*/ 1364049 h 2177997"/>
              <a:gd name="connsiteX63" fmla="*/ 2304707 w 3490561"/>
              <a:gd name="connsiteY63" fmla="*/ 1139965 h 2177997"/>
              <a:gd name="connsiteX64" fmla="*/ 2330861 w 3490561"/>
              <a:gd name="connsiteY64" fmla="*/ 1108958 h 2177997"/>
              <a:gd name="connsiteX65" fmla="*/ 2517102 w 3490561"/>
              <a:gd name="connsiteY65" fmla="*/ 858257 h 2177997"/>
              <a:gd name="connsiteX66" fmla="*/ 2673772 w 3490561"/>
              <a:gd name="connsiteY66" fmla="*/ 544613 h 2177997"/>
              <a:gd name="connsiteX67" fmla="*/ 2673835 w 3490561"/>
              <a:gd name="connsiteY67" fmla="*/ 544484 h 2177997"/>
              <a:gd name="connsiteX68" fmla="*/ 2401593 w 3490561"/>
              <a:gd name="connsiteY68" fmla="*/ 544484 h 2177997"/>
              <a:gd name="connsiteX69" fmla="*/ 3046614 w 3490561"/>
              <a:gd name="connsiteY69" fmla="*/ 0 h 217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490561" h="2177997">
                <a:moveTo>
                  <a:pt x="3046614" y="0"/>
                </a:moveTo>
                <a:lnTo>
                  <a:pt x="3490561" y="544484"/>
                </a:lnTo>
                <a:lnTo>
                  <a:pt x="3218319" y="544484"/>
                </a:lnTo>
                <a:lnTo>
                  <a:pt x="3218112" y="544953"/>
                </a:lnTo>
                <a:lnTo>
                  <a:pt x="3140272" y="721295"/>
                </a:lnTo>
                <a:lnTo>
                  <a:pt x="3140227" y="721374"/>
                </a:lnTo>
                <a:lnTo>
                  <a:pt x="3140008" y="721871"/>
                </a:lnTo>
                <a:cubicBezTo>
                  <a:pt x="2903996" y="1185025"/>
                  <a:pt x="2454393" y="1567292"/>
                  <a:pt x="1883411" y="1823766"/>
                </a:cubicBezTo>
                <a:lnTo>
                  <a:pt x="1883227" y="1823842"/>
                </a:lnTo>
                <a:lnTo>
                  <a:pt x="1882612" y="1824142"/>
                </a:lnTo>
                <a:lnTo>
                  <a:pt x="1766930" y="1871601"/>
                </a:lnTo>
                <a:lnTo>
                  <a:pt x="1663784" y="1913959"/>
                </a:lnTo>
                <a:lnTo>
                  <a:pt x="1663179" y="1914164"/>
                </a:lnTo>
                <a:lnTo>
                  <a:pt x="1662001" y="1914647"/>
                </a:lnTo>
                <a:lnTo>
                  <a:pt x="1558777" y="1949524"/>
                </a:lnTo>
                <a:lnTo>
                  <a:pt x="1433858" y="1991834"/>
                </a:lnTo>
                <a:lnTo>
                  <a:pt x="1432311" y="1992254"/>
                </a:lnTo>
                <a:lnTo>
                  <a:pt x="1430801" y="1992764"/>
                </a:lnTo>
                <a:lnTo>
                  <a:pt x="1349014" y="2014904"/>
                </a:lnTo>
                <a:lnTo>
                  <a:pt x="1194714" y="2056862"/>
                </a:lnTo>
                <a:lnTo>
                  <a:pt x="1191674" y="2057497"/>
                </a:lnTo>
                <a:lnTo>
                  <a:pt x="1190064" y="2057933"/>
                </a:lnTo>
                <a:lnTo>
                  <a:pt x="1128321" y="2070732"/>
                </a:lnTo>
                <a:lnTo>
                  <a:pt x="947432" y="2108519"/>
                </a:lnTo>
                <a:lnTo>
                  <a:pt x="942476" y="2109255"/>
                </a:lnTo>
                <a:lnTo>
                  <a:pt x="940839" y="2109594"/>
                </a:lnTo>
                <a:lnTo>
                  <a:pt x="892376" y="2116693"/>
                </a:lnTo>
                <a:lnTo>
                  <a:pt x="693095" y="2146278"/>
                </a:lnTo>
                <a:lnTo>
                  <a:pt x="686126" y="2146903"/>
                </a:lnTo>
                <a:lnTo>
                  <a:pt x="684178" y="2147188"/>
                </a:lnTo>
                <a:lnTo>
                  <a:pt x="636667" y="2151337"/>
                </a:lnTo>
                <a:lnTo>
                  <a:pt x="432781" y="2169613"/>
                </a:lnTo>
                <a:lnTo>
                  <a:pt x="424249" y="2169883"/>
                </a:lnTo>
                <a:lnTo>
                  <a:pt x="421130" y="2170155"/>
                </a:lnTo>
                <a:lnTo>
                  <a:pt x="354965" y="2172073"/>
                </a:lnTo>
                <a:lnTo>
                  <a:pt x="167572" y="2177997"/>
                </a:lnTo>
                <a:lnTo>
                  <a:pt x="158985" y="2177754"/>
                </a:lnTo>
                <a:lnTo>
                  <a:pt x="152747" y="2177935"/>
                </a:lnTo>
                <a:lnTo>
                  <a:pt x="152746" y="2177935"/>
                </a:lnTo>
                <a:lnTo>
                  <a:pt x="0" y="2177935"/>
                </a:lnTo>
                <a:lnTo>
                  <a:pt x="0" y="2159509"/>
                </a:lnTo>
                <a:lnTo>
                  <a:pt x="107669" y="2150174"/>
                </a:lnTo>
                <a:lnTo>
                  <a:pt x="128683" y="2148352"/>
                </a:lnTo>
                <a:lnTo>
                  <a:pt x="128712" y="2148348"/>
                </a:lnTo>
                <a:lnTo>
                  <a:pt x="363659" y="2114941"/>
                </a:lnTo>
                <a:lnTo>
                  <a:pt x="439995" y="2100154"/>
                </a:lnTo>
                <a:lnTo>
                  <a:pt x="592283" y="2069829"/>
                </a:lnTo>
                <a:lnTo>
                  <a:pt x="680776" y="2047808"/>
                </a:lnTo>
                <a:lnTo>
                  <a:pt x="813809" y="2013449"/>
                </a:lnTo>
                <a:lnTo>
                  <a:pt x="905027" y="1985484"/>
                </a:lnTo>
                <a:lnTo>
                  <a:pt x="1027492" y="1946233"/>
                </a:lnTo>
                <a:lnTo>
                  <a:pt x="1118055" y="1912926"/>
                </a:lnTo>
                <a:lnTo>
                  <a:pt x="1232588" y="1868607"/>
                </a:lnTo>
                <a:lnTo>
                  <a:pt x="1320764" y="1830380"/>
                </a:lnTo>
                <a:lnTo>
                  <a:pt x="1428356" y="1780992"/>
                </a:lnTo>
                <a:lnTo>
                  <a:pt x="1513039" y="1738209"/>
                </a:lnTo>
                <a:lnTo>
                  <a:pt x="1614061" y="1683802"/>
                </a:lnTo>
                <a:lnTo>
                  <a:pt x="1694426" y="1636814"/>
                </a:lnTo>
                <a:lnTo>
                  <a:pt x="1788970" y="1577435"/>
                </a:lnTo>
                <a:lnTo>
                  <a:pt x="1864335" y="1526611"/>
                </a:lnTo>
                <a:lnTo>
                  <a:pt x="1952358" y="1462266"/>
                </a:lnTo>
                <a:lnTo>
                  <a:pt x="2022106" y="1408022"/>
                </a:lnTo>
                <a:lnTo>
                  <a:pt x="2073694" y="1364049"/>
                </a:lnTo>
                <a:lnTo>
                  <a:pt x="2304707" y="1139965"/>
                </a:lnTo>
                <a:lnTo>
                  <a:pt x="2330861" y="1108958"/>
                </a:lnTo>
                <a:lnTo>
                  <a:pt x="2517102" y="858257"/>
                </a:lnTo>
                <a:lnTo>
                  <a:pt x="2673772" y="544613"/>
                </a:lnTo>
                <a:lnTo>
                  <a:pt x="2673835" y="544484"/>
                </a:lnTo>
                <a:lnTo>
                  <a:pt x="2401593" y="544484"/>
                </a:lnTo>
                <a:lnTo>
                  <a:pt x="3046614" y="0"/>
                </a:lnTo>
                <a:close/>
              </a:path>
            </a:pathLst>
          </a:custGeom>
          <a:solidFill>
            <a:srgbClr val="C00000"/>
          </a:solidFill>
          <a:ln>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0"/>
          </a:p>
        </p:txBody>
      </p:sp>
      <p:sp>
        <p:nvSpPr>
          <p:cNvPr id="9" name="椭圆 8"/>
          <p:cNvSpPr/>
          <p:nvPr/>
        </p:nvSpPr>
        <p:spPr>
          <a:xfrm>
            <a:off x="8392343" y="1306435"/>
            <a:ext cx="1613648" cy="160123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325" b="1" dirty="0">
                <a:latin typeface="微软雅黑" panose="020B0503020204020204" pitchFamily="34" charset="-122"/>
                <a:ea typeface="微软雅黑" panose="020B0503020204020204" pitchFamily="34" charset="-122"/>
              </a:rPr>
              <a:t>方向</a:t>
            </a:r>
          </a:p>
        </p:txBody>
      </p:sp>
      <p:sp>
        <p:nvSpPr>
          <p:cNvPr id="12" name="椭圆 11"/>
          <p:cNvSpPr/>
          <p:nvPr/>
        </p:nvSpPr>
        <p:spPr>
          <a:xfrm>
            <a:off x="4333401" y="3900682"/>
            <a:ext cx="1253678" cy="120981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325" b="1" dirty="0">
                <a:latin typeface="微软雅黑" panose="020B0503020204020204" pitchFamily="34" charset="-122"/>
                <a:ea typeface="微软雅黑" panose="020B0503020204020204" pitchFamily="34" charset="-122"/>
              </a:rPr>
              <a:t>分析</a:t>
            </a:r>
          </a:p>
        </p:txBody>
      </p:sp>
      <p:sp>
        <p:nvSpPr>
          <p:cNvPr id="15" name="椭圆 14"/>
          <p:cNvSpPr/>
          <p:nvPr/>
        </p:nvSpPr>
        <p:spPr>
          <a:xfrm>
            <a:off x="5140224" y="1385949"/>
            <a:ext cx="2656312" cy="20554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45" b="1" dirty="0">
                <a:solidFill>
                  <a:srgbClr val="FFFFFF"/>
                </a:solidFill>
                <a:latin typeface="微软雅黑" panose="020B0503020204020204" pitchFamily="34" charset="-122"/>
                <a:ea typeface="微软雅黑" panose="020B0503020204020204" pitchFamily="34" charset="-122"/>
              </a:rPr>
              <a:t>规律</a:t>
            </a:r>
          </a:p>
        </p:txBody>
      </p:sp>
      <p:sp>
        <p:nvSpPr>
          <p:cNvPr id="19" name="椭圆 18"/>
          <p:cNvSpPr/>
          <p:nvPr/>
        </p:nvSpPr>
        <p:spPr>
          <a:xfrm>
            <a:off x="2508738" y="4049635"/>
            <a:ext cx="1179204" cy="127463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325" b="1" dirty="0">
                <a:latin typeface="微软雅黑" panose="020B0503020204020204" pitchFamily="34" charset="-122"/>
                <a:ea typeface="微软雅黑" panose="020B0503020204020204" pitchFamily="34" charset="-122"/>
              </a:rPr>
              <a:t>评价</a:t>
            </a:r>
          </a:p>
        </p:txBody>
      </p:sp>
      <p:sp>
        <p:nvSpPr>
          <p:cNvPr id="18" name="矩形 17"/>
          <p:cNvSpPr/>
          <p:nvPr/>
        </p:nvSpPr>
        <p:spPr>
          <a:xfrm>
            <a:off x="7381487" y="609645"/>
            <a:ext cx="2662908" cy="461665"/>
          </a:xfrm>
          <a:prstGeom prst="rect">
            <a:avLst/>
          </a:prstGeom>
        </p:spPr>
        <p:txBody>
          <a:bodyPr wrap="none">
            <a:spAutoFit/>
          </a:bodyPr>
          <a:lstStyle/>
          <a:p>
            <a:pPr lvl="0" algn="l"/>
            <a:r>
              <a:rPr lang="zh-CN" altLang="en-US" sz="2400" b="1" dirty="0">
                <a:solidFill>
                  <a:srgbClr val="008000"/>
                </a:solidFill>
                <a:latin typeface="楷体" panose="02010609060101010101" pitchFamily="49" charset="-122"/>
                <a:ea typeface="楷体" panose="02010609060101010101" pitchFamily="49" charset="-122"/>
                <a:sym typeface="+mn-ea"/>
              </a:rPr>
              <a:t>交流  分享  助力</a:t>
            </a:r>
            <a:endParaRPr lang="zh-CN" altLang="en-US" sz="2400" b="1" dirty="0">
              <a:solidFill>
                <a:srgbClr val="008000"/>
              </a:solidFill>
              <a:latin typeface="楷体" panose="02010609060101010101" pitchFamily="49" charset="-122"/>
              <a:ea typeface="楷体" panose="02010609060101010101" pitchFamily="49" charset="-122"/>
              <a:cs typeface="宋体" panose="02010600030101010101" pitchFamily="2" charset="-122"/>
              <a:sym typeface="+mn-ea"/>
            </a:endParaRPr>
          </a:p>
        </p:txBody>
      </p:sp>
      <p:grpSp>
        <p:nvGrpSpPr>
          <p:cNvPr id="44" name="组合 43"/>
          <p:cNvGrpSpPr/>
          <p:nvPr/>
        </p:nvGrpSpPr>
        <p:grpSpPr>
          <a:xfrm>
            <a:off x="1998980" y="1336676"/>
            <a:ext cx="2807970" cy="2256155"/>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46" name="椭圆 4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grpSp>
      <p:sp>
        <p:nvSpPr>
          <p:cNvPr id="70" name="TextBox 69"/>
          <p:cNvSpPr txBox="1"/>
          <p:nvPr/>
        </p:nvSpPr>
        <p:spPr>
          <a:xfrm>
            <a:off x="2235763" y="1691415"/>
            <a:ext cx="2214880" cy="706755"/>
          </a:xfrm>
          <a:prstGeom prst="rect">
            <a:avLst/>
          </a:prstGeom>
          <a:noFill/>
        </p:spPr>
        <p:txBody>
          <a:bodyPr wrap="none" rtlCol="0">
            <a:spAutoFit/>
          </a:bodyPr>
          <a:lstStyle/>
          <a:p>
            <a:r>
              <a:rPr lang="zh-CN" altLang="en-US" sz="4000" b="1" dirty="0">
                <a:solidFill>
                  <a:schemeClr val="accent3"/>
                </a:solidFill>
                <a:latin typeface="+mn-ea"/>
              </a:rPr>
              <a:t>谢谢聆听</a:t>
            </a:r>
          </a:p>
        </p:txBody>
      </p:sp>
      <p:cxnSp>
        <p:nvCxnSpPr>
          <p:cNvPr id="69" name="直接连接符 68"/>
          <p:cNvCxnSpPr/>
          <p:nvPr/>
        </p:nvCxnSpPr>
        <p:spPr>
          <a:xfrm>
            <a:off x="2177416" y="2362200"/>
            <a:ext cx="2314575" cy="19050"/>
          </a:xfrm>
          <a:prstGeom prst="line">
            <a:avLst/>
          </a:prstGeom>
          <a:noFill/>
          <a:ln w="28575" cap="flat" cmpd="sng" algn="ctr">
            <a:solidFill>
              <a:schemeClr val="accent1"/>
            </a:solidFill>
            <a:prstDash val="solid"/>
          </a:ln>
          <a:effectLst/>
        </p:spPr>
      </p:cxnSp>
      <p:sp>
        <p:nvSpPr>
          <p:cNvPr id="68" name="TextBox 67"/>
          <p:cNvSpPr txBox="1"/>
          <p:nvPr/>
        </p:nvSpPr>
        <p:spPr>
          <a:xfrm>
            <a:off x="2086321" y="2398489"/>
            <a:ext cx="2621280" cy="583565"/>
          </a:xfrm>
          <a:prstGeom prst="rect">
            <a:avLst/>
          </a:prstGeom>
          <a:noFill/>
        </p:spPr>
        <p:txBody>
          <a:bodyPr wrap="none" rtlCol="0">
            <a:spAutoFit/>
          </a:bodyPr>
          <a:lstStyle/>
          <a:p>
            <a:r>
              <a:rPr lang="zh-CN" altLang="en-US" sz="3200" b="1" dirty="0">
                <a:solidFill>
                  <a:srgbClr val="002060"/>
                </a:solidFill>
                <a:effectLst>
                  <a:outerShdw blurRad="60007" dist="310007" dir="7680000" sy="30000" kx="1300200" algn="ctr" rotWithShape="0">
                    <a:prstClr val="black">
                      <a:alpha val="32000"/>
                    </a:prstClr>
                  </a:outerShdw>
                </a:effectLst>
                <a:latin typeface="+mj-ea"/>
                <a:ea typeface="+mj-ea"/>
              </a:rPr>
              <a:t>敬请批评指正</a:t>
            </a:r>
          </a:p>
        </p:txBody>
      </p:sp>
    </p:spTree>
    <p:extLst>
      <p:ext uri="{BB962C8B-B14F-4D97-AF65-F5344CB8AC3E}">
        <p14:creationId xmlns:p14="http://schemas.microsoft.com/office/powerpoint/2010/main" val="28970249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42" presetClass="path" presetSubtype="0" accel="50000" decel="50000" fill="hold" nodeType="withEffect">
                                  <p:stCondLst>
                                    <p:cond delay="0"/>
                                  </p:stCondLst>
                                  <p:childTnLst>
                                    <p:animMotion origin="layout" path="M 0.89027 -0.68768 L 3.61111E-6 2.94717E-6 " pathEditMode="relative" rAng="0" ptsTypes="AA">
                                      <p:cBhvr>
                                        <p:cTn id="24" dur="2500" fill="hold"/>
                                        <p:tgtEl>
                                          <p:spTgt spid="44"/>
                                        </p:tgtEl>
                                        <p:attrNameLst>
                                          <p:attrName>ppt_x</p:attrName>
                                          <p:attrName>ppt_y</p:attrName>
                                        </p:attrNameLst>
                                      </p:cBhvr>
                                      <p:rCtr x="-44514" y="34384"/>
                                    </p:animMotion>
                                  </p:childTnLst>
                                </p:cTn>
                              </p:par>
                            </p:childTnLst>
                          </p:cTn>
                        </p:par>
                        <p:par>
                          <p:cTn id="25" fill="hold">
                            <p:stCondLst>
                              <p:cond delay="500"/>
                            </p:stCondLst>
                            <p:childTnLst>
                              <p:par>
                                <p:cTn id="26" presetID="10" presetClass="entr" presetSubtype="0" fill="hold" grpId="0" nodeType="afterEffect">
                                  <p:stCondLst>
                                    <p:cond delay="0"/>
                                  </p:stCondLst>
                                  <p:iterate type="lt">
                                    <p:tmPct val="0"/>
                                  </p:iterate>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par>
                                <p:cTn id="29" presetID="22" presetClass="entr" presetSubtype="8"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left)">
                                      <p:cBhvr>
                                        <p:cTn id="31" dur="500"/>
                                        <p:tgtEl>
                                          <p:spTgt spid="69"/>
                                        </p:tgtEl>
                                      </p:cBhvr>
                                    </p:animEffect>
                                  </p:childTnLst>
                                </p:cTn>
                              </p:par>
                            </p:childTnLst>
                          </p:cTn>
                        </p:par>
                        <p:par>
                          <p:cTn id="32" fill="hold">
                            <p:stCondLst>
                              <p:cond delay="30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68"/>
                                        </p:tgtEl>
                                        <p:attrNameLst>
                                          <p:attrName>style.visibility</p:attrName>
                                        </p:attrNameLst>
                                      </p:cBhvr>
                                      <p:to>
                                        <p:strVal val="visible"/>
                                      </p:to>
                                    </p:set>
                                    <p:animEffect transition="in" filter="fade">
                                      <p:cBhvr>
                                        <p:cTn id="35"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2" grpId="0" bldLvl="0" animBg="1"/>
      <p:bldP spid="15" grpId="0" bldLvl="0" animBg="1"/>
      <p:bldP spid="19" grpId="0" bldLvl="0" animBg="1"/>
      <p:bldP spid="70"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55520" y="830581"/>
            <a:ext cx="7680960" cy="5417185"/>
          </a:xfrm>
        </p:spPr>
        <p:txBody>
          <a:bodyPr>
            <a:normAutofit fontScale="97500" lnSpcReduction="10000"/>
          </a:bodyPr>
          <a:lstStyle/>
          <a:p>
            <a:pPr marL="0" indent="0">
              <a:lnSpc>
                <a:spcPct val="150000"/>
              </a:lnSpc>
              <a:buNone/>
            </a:pPr>
            <a:r>
              <a:rPr lang="zh-CN" altLang="en-US" sz="2585">
                <a:solidFill>
                  <a:srgbClr val="1B24D3"/>
                </a:solidFill>
                <a:latin typeface="楷体" panose="02010609060101010101" pitchFamily="49" charset="-122"/>
                <a:ea typeface="楷体" panose="02010609060101010101" pitchFamily="49" charset="-122"/>
                <a:cs typeface="楷体" panose="02010609060101010101" pitchFamily="49" charset="-122"/>
              </a:rPr>
              <a:t>（2018年全国I卷，29）</a:t>
            </a:r>
            <a:r>
              <a:rPr lang="zh-CN" altLang="en-US" sz="2585">
                <a:latin typeface="楷体" panose="02010609060101010101" pitchFamily="49" charset="-122"/>
                <a:ea typeface="楷体" panose="02010609060101010101" pitchFamily="49" charset="-122"/>
                <a:cs typeface="楷体" panose="02010609060101010101" pitchFamily="49" charset="-122"/>
              </a:rPr>
              <a:t>五四运动后，出现了社会主义是否合适中国国情的争论，有人反对走俄国式的道路，认为救中国只有一条路，就是“增加富力”，发展实业；还有人主张“采用劳农主义的直接行动，达到社会革命的目的”。这场争论</a:t>
            </a:r>
          </a:p>
          <a:p>
            <a:pPr marL="0" indent="0">
              <a:lnSpc>
                <a:spcPct val="150000"/>
              </a:lnSpc>
              <a:buNone/>
            </a:pPr>
            <a:r>
              <a:rPr lang="zh-CN" altLang="en-US" sz="2585">
                <a:latin typeface="楷体" panose="02010609060101010101" pitchFamily="49" charset="-122"/>
                <a:ea typeface="楷体" panose="02010609060101010101" pitchFamily="49" charset="-122"/>
                <a:cs typeface="楷体" panose="02010609060101010101" pitchFamily="49" charset="-122"/>
              </a:rPr>
              <a:t>A．确定了新民主主义革命的道路</a:t>
            </a:r>
          </a:p>
          <a:p>
            <a:pPr marL="0" indent="0">
              <a:lnSpc>
                <a:spcPct val="150000"/>
              </a:lnSpc>
              <a:buNone/>
            </a:pPr>
            <a:r>
              <a:rPr lang="zh-CN" altLang="en-US" sz="2585">
                <a:latin typeface="楷体" panose="02010609060101010101" pitchFamily="49" charset="-122"/>
                <a:ea typeface="楷体" panose="02010609060101010101" pitchFamily="49" charset="-122"/>
                <a:cs typeface="楷体" panose="02010609060101010101" pitchFamily="49" charset="-122"/>
              </a:rPr>
              <a:t>B．使思想界认清了欧美的社会制度</a:t>
            </a:r>
          </a:p>
          <a:p>
            <a:pPr marL="0" indent="0">
              <a:lnSpc>
                <a:spcPct val="150000"/>
              </a:lnSpc>
              <a:buNone/>
            </a:pPr>
            <a:r>
              <a:rPr lang="zh-CN" altLang="en-US" sz="2585">
                <a:latin typeface="楷体" panose="02010609060101010101" pitchFamily="49" charset="-122"/>
                <a:ea typeface="楷体" panose="02010609060101010101" pitchFamily="49" charset="-122"/>
                <a:cs typeface="楷体" panose="02010609060101010101" pitchFamily="49" charset="-122"/>
              </a:rPr>
              <a:t>C．在思想上为中国共产党的成立准备了条件</a:t>
            </a:r>
          </a:p>
          <a:p>
            <a:pPr marL="0" indent="0">
              <a:lnSpc>
                <a:spcPct val="150000"/>
              </a:lnSpc>
              <a:buNone/>
            </a:pPr>
            <a:r>
              <a:rPr lang="zh-CN" altLang="en-US" sz="2585">
                <a:latin typeface="楷体" panose="02010609060101010101" pitchFamily="49" charset="-122"/>
                <a:ea typeface="楷体" panose="02010609060101010101" pitchFamily="49" charset="-122"/>
                <a:cs typeface="楷体" panose="02010609060101010101" pitchFamily="49" charset="-122"/>
              </a:rPr>
              <a:t>D．消除了知识分子在救亡图存方式上的分歧</a:t>
            </a:r>
          </a:p>
        </p:txBody>
      </p:sp>
      <p:sp>
        <p:nvSpPr>
          <p:cNvPr id="20" name="圆角矩形 19"/>
          <p:cNvSpPr/>
          <p:nvPr/>
        </p:nvSpPr>
        <p:spPr>
          <a:xfrm rot="2700000">
            <a:off x="1833162" y="272950"/>
            <a:ext cx="382622" cy="466984"/>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prstClr val="white"/>
              </a:solidFill>
              <a:latin typeface="Franklin Gothic Book"/>
              <a:ea typeface="微软雅黑" panose="020B0503020204020204" pitchFamily="34" charset="-122"/>
            </a:endParaRPr>
          </a:p>
        </p:txBody>
      </p:sp>
      <p:cxnSp>
        <p:nvCxnSpPr>
          <p:cNvPr id="23" name="直接连接符 22"/>
          <p:cNvCxnSpPr/>
          <p:nvPr/>
        </p:nvCxnSpPr>
        <p:spPr>
          <a:xfrm flipV="1">
            <a:off x="1966671" y="780714"/>
            <a:ext cx="8377517" cy="26896"/>
          </a:xfrm>
          <a:prstGeom prst="line">
            <a:avLst/>
          </a:prstGeom>
          <a:ln>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34379" y="308845"/>
            <a:ext cx="2378281" cy="521970"/>
          </a:xfrm>
          <a:prstGeom prst="rect">
            <a:avLst/>
          </a:prstGeom>
        </p:spPr>
        <p:txBody>
          <a:bodyPr wrap="square">
            <a:spAutoFit/>
          </a:bodyPr>
          <a:lstStyle/>
          <a:p>
            <a:pPr marL="0" lvl="1" algn="ctr"/>
            <a:r>
              <a:rPr lang="zh-CN" altLang="en-US" sz="2800" dirty="0">
                <a:solidFill>
                  <a:schemeClr val="tx2"/>
                </a:solidFill>
                <a:latin typeface="微软雅黑" panose="020B0503020204020204" pitchFamily="34" charset="-122"/>
                <a:ea typeface="微软雅黑" panose="020B0503020204020204" pitchFamily="34" charset="-122"/>
              </a:rPr>
              <a:t>试题评价</a:t>
            </a:r>
          </a:p>
        </p:txBody>
      </p:sp>
      <p:sp>
        <p:nvSpPr>
          <p:cNvPr id="2" name="文本框 3080"/>
          <p:cNvSpPr txBox="1"/>
          <p:nvPr/>
        </p:nvSpPr>
        <p:spPr>
          <a:xfrm>
            <a:off x="7320183" y="262354"/>
            <a:ext cx="3181057" cy="489585"/>
          </a:xfrm>
          <a:prstGeom prst="rect">
            <a:avLst/>
          </a:prstGeom>
          <a:noFill/>
          <a:ln w="9525">
            <a:noFill/>
          </a:ln>
        </p:spPr>
        <p:txBody>
          <a:bodyPr wrap="square" anchor="t">
            <a:spAutoFit/>
          </a:bodyPr>
          <a:lstStyle/>
          <a:p>
            <a:pPr algn="ctr">
              <a:spcBef>
                <a:spcPct val="50000"/>
              </a:spcBef>
            </a:pPr>
            <a:r>
              <a:rPr lang="zh-CN" altLang="en-US" sz="2585" b="1" dirty="0">
                <a:solidFill>
                  <a:srgbClr val="008000"/>
                </a:solidFill>
                <a:latin typeface="楷体" panose="02010609060101010101" pitchFamily="49" charset="-122"/>
                <a:ea typeface="楷体" panose="02010609060101010101" pitchFamily="49" charset="-122"/>
              </a:rPr>
              <a:t>交流  分享  助力</a:t>
            </a:r>
          </a:p>
        </p:txBody>
      </p:sp>
      <p:cxnSp>
        <p:nvCxnSpPr>
          <p:cNvPr id="26" name="直接连接符 25"/>
          <p:cNvCxnSpPr/>
          <p:nvPr/>
        </p:nvCxnSpPr>
        <p:spPr>
          <a:xfrm rot="5400000">
            <a:off x="4778188" y="564779"/>
            <a:ext cx="4840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8104505" y="3456940"/>
            <a:ext cx="1612900" cy="521970"/>
          </a:xfrm>
          <a:prstGeom prst="rect">
            <a:avLst/>
          </a:prstGeom>
          <a:noFill/>
        </p:spPr>
        <p:txBody>
          <a:bodyPr wrap="none" rtlCol="0" anchor="t">
            <a:spAutoFit/>
          </a:bodyPr>
          <a:lstStyle/>
          <a:p>
            <a:r>
              <a:rPr lang="zh-CN" altLang="en-US" sz="2800" b="1">
                <a:solidFill>
                  <a:schemeClr val="accent1"/>
                </a:solidFill>
                <a:latin typeface="黑体" panose="02010609060101010101" pitchFamily="49" charset="-122"/>
                <a:ea typeface="黑体" panose="02010609060101010101" pitchFamily="49" charset="-122"/>
                <a:cs typeface="黑体" panose="02010609060101010101" pitchFamily="49" charset="-122"/>
                <a:sym typeface="+mn-ea"/>
              </a:rPr>
              <a:t>革命文化</a:t>
            </a:r>
            <a:endParaRPr lang="zh-CN" altLang="en-US" sz="2800" b="1" dirty="0">
              <a:solidFill>
                <a:schemeClr val="accent1"/>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extLst>
      <p:ext uri="{BB962C8B-B14F-4D97-AF65-F5344CB8AC3E}">
        <p14:creationId xmlns:p14="http://schemas.microsoft.com/office/powerpoint/2010/main" val="2736345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845"/>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845"/>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845"/>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845"/>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845"/>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845"/>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845"/>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845"/>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845"/>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845"/>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8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23274</Words>
  <Application>Microsoft Office PowerPoint</Application>
  <PresentationFormat>宽屏</PresentationFormat>
  <Paragraphs>1701</Paragraphs>
  <Slides>84</Slides>
  <Notes>13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84</vt:i4>
      </vt:variant>
    </vt:vector>
  </HeadingPairs>
  <TitlesOfParts>
    <vt:vector size="103" baseType="lpstr">
      <vt:lpstr>Agency FB</vt:lpstr>
      <vt:lpstr>Franklin Gothic Book</vt:lpstr>
      <vt:lpstr>MS Gothic</vt:lpstr>
      <vt:lpstr>等线</vt:lpstr>
      <vt:lpstr>等线 Light</vt:lpstr>
      <vt:lpstr>黑体</vt:lpstr>
      <vt:lpstr>楷体</vt:lpstr>
      <vt:lpstr>楷体_GB2312</vt:lpstr>
      <vt:lpstr>隶书</vt:lpstr>
      <vt:lpstr>宋体</vt:lpstr>
      <vt:lpstr>微软雅黑</vt:lpstr>
      <vt:lpstr>未署名情书</vt:lpstr>
      <vt:lpstr>幼圆</vt:lpstr>
      <vt:lpstr>造字工房劲黑（非商用）常规体</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（7）国民政府时期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（12）高考第41题（大综合题）命题规律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2010-2018年高考全国卷选修-改革 命题规律</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liangzx</dc:creator>
  <cp:lastModifiedBy>liangzx</cp:lastModifiedBy>
  <cp:revision>2</cp:revision>
  <dcterms:created xsi:type="dcterms:W3CDTF">2018-12-13T01:26:25Z</dcterms:created>
  <dcterms:modified xsi:type="dcterms:W3CDTF">2018-12-13T01:34:35Z</dcterms:modified>
</cp:coreProperties>
</file>