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22" r:id="rId2"/>
    <p:sldId id="325" r:id="rId3"/>
    <p:sldId id="280" r:id="rId4"/>
    <p:sldId id="323" r:id="rId5"/>
    <p:sldId id="270" r:id="rId6"/>
    <p:sldId id="288" r:id="rId7"/>
    <p:sldId id="289" r:id="rId8"/>
    <p:sldId id="275" r:id="rId9"/>
    <p:sldId id="318" r:id="rId10"/>
    <p:sldId id="301" r:id="rId11"/>
    <p:sldId id="334" r:id="rId12"/>
    <p:sldId id="267" r:id="rId13"/>
    <p:sldId id="330" r:id="rId14"/>
    <p:sldId id="331" r:id="rId15"/>
    <p:sldId id="332" r:id="rId16"/>
    <p:sldId id="333" r:id="rId17"/>
    <p:sldId id="317" r:id="rId18"/>
    <p:sldId id="326" r:id="rId19"/>
    <p:sldId id="327" r:id="rId20"/>
    <p:sldId id="328" r:id="rId21"/>
    <p:sldId id="329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7A5D9-1982-4550-B009-1ED633ADC9DE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7B6D8-75F9-469A-80E4-E870212E7C8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7B6D8-75F9-469A-80E4-E870212E7C8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1E8A-FC6A-4388-950A-EC77842C54C6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210-1F25-4383-A8B9-9EE085C817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1E8A-FC6A-4388-950A-EC77842C54C6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210-1F25-4383-A8B9-9EE085C817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1E8A-FC6A-4388-950A-EC77842C54C6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210-1F25-4383-A8B9-9EE085C817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1DFC-A3A3-44A3-9DA5-17EA26F977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6B0DA0F-1263-420F-A040-C7A5310EFD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1E8A-FC6A-4388-950A-EC77842C54C6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210-1F25-4383-A8B9-9EE085C817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1E8A-FC6A-4388-950A-EC77842C54C6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210-1F25-4383-A8B9-9EE085C817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1E8A-FC6A-4388-950A-EC77842C54C6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210-1F25-4383-A8B9-9EE085C817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1E8A-FC6A-4388-950A-EC77842C54C6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210-1F25-4383-A8B9-9EE085C817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1E8A-FC6A-4388-950A-EC77842C54C6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210-1F25-4383-A8B9-9EE085C817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1E8A-FC6A-4388-950A-EC77842C54C6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210-1F25-4383-A8B9-9EE085C817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1E8A-FC6A-4388-950A-EC77842C54C6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210-1F25-4383-A8B9-9EE085C817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1E8A-FC6A-4388-950A-EC77842C54C6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210-1F25-4383-A8B9-9EE085C817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B1E8A-FC6A-4388-950A-EC77842C54C6}" type="datetimeFigureOut">
              <a:rPr lang="zh-CN" altLang="en-US" smtClean="0"/>
              <a:pPr/>
              <a:t>2016-10-26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6210-1F25-4383-A8B9-9EE085C817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file:///C:\Users\yangziying\Desktop\&#26032;&#27665;&#20027;&#20027;&#20041;&#38761;&#21629;1\&#29233;&#21098;&#36753;-&#25105;&#30340;&#35270;&#39057;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26032;&#27665;&#20027;&#20027;&#20041;&#38761;&#21629;1\&#29233;&#21098;&#36753;-&#25105;&#30340;&#35270;&#39057;.mp4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AutoShape 8" descr="u=3532865241,2390492165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5130" name="AutoShape 10" descr="u=3532865241,2390492165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5132" name="AutoShape 12" descr="u=3532865241,2390492165&amp;fm=23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5134" name="AutoShape 14" descr="u=3532865241,2390492165&amp;fm=21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5136" name="Picture 16" descr="201108021148419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765175"/>
            <a:ext cx="4535488" cy="4103688"/>
          </a:xfrm>
          <a:prstGeom prst="rect">
            <a:avLst/>
          </a:prstGeom>
          <a:noFill/>
        </p:spPr>
      </p:pic>
      <p:sp>
        <p:nvSpPr>
          <p:cNvPr id="5125" name="Text Box 5" descr="108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</a:rPr>
              <a:t>新民主主义革命的崛起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95536" y="4303455"/>
            <a:ext cx="8135938" cy="255454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学习目标：</a:t>
            </a:r>
            <a:endParaRPr lang="zh-CN" altLang="en-US" sz="3200" b="1" dirty="0">
              <a:solidFill>
                <a:srgbClr val="FF0000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  <a:p>
            <a:r>
              <a:rPr lang="en-US" altLang="zh-CN" sz="3200" b="1" dirty="0">
                <a:solidFill>
                  <a:srgbClr val="000099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、概述五四运动和中国共产党成立的史实，认识其对中国社会变革的影响。</a:t>
            </a:r>
          </a:p>
          <a:p>
            <a:r>
              <a:rPr lang="en-US" altLang="zh-CN" sz="3200" b="1" dirty="0">
                <a:solidFill>
                  <a:srgbClr val="000099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、概述国共合作和北伐战争的主要史实，认识其伟大历史意义。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85786" y="785794"/>
            <a:ext cx="1781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时间：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00034" y="1714488"/>
            <a:ext cx="16557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党纲</a:t>
            </a:r>
          </a:p>
          <a:p>
            <a:pPr eaLnBrk="1" hangingPunct="1"/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内容：</a:t>
            </a:r>
            <a:endParaRPr lang="zh-CN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28794" y="785794"/>
            <a:ext cx="3527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1921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000760" y="785794"/>
            <a:ext cx="4319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上海 → 嘉兴南湖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857356" y="1357298"/>
            <a:ext cx="6737351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党的中央机构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28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中心任务</a:t>
            </a:r>
            <a:endParaRPr lang="en-US" altLang="zh-CN" sz="2800" b="1" dirty="0" smtClean="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2800" b="1" dirty="0" smtClean="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2800" b="1" dirty="0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党的任务</a:t>
            </a:r>
          </a:p>
          <a:p>
            <a:pPr eaLnBrk="1" hangingPunct="1">
              <a:spcBef>
                <a:spcPct val="20000"/>
              </a:spcBef>
            </a:pPr>
            <a:endParaRPr lang="en-US" altLang="zh-CN" sz="2800" b="1" dirty="0" smtClean="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17" name="AutoShape 13"/>
          <p:cNvSpPr/>
          <p:nvPr/>
        </p:nvSpPr>
        <p:spPr bwMode="auto">
          <a:xfrm>
            <a:off x="1643042" y="1643050"/>
            <a:ext cx="71438" cy="1643074"/>
          </a:xfrm>
          <a:prstGeom prst="leftBrace">
            <a:avLst>
              <a:gd name="adj1" fmla="val 116602"/>
              <a:gd name="adj2" fmla="val 50000"/>
            </a:avLst>
          </a:prstGeom>
          <a:noFill/>
          <a:ln w="57150" cmpd="sng">
            <a:solidFill>
              <a:srgbClr val="D246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1519" name="矩形 15"/>
          <p:cNvSpPr>
            <a:spLocks noChangeArrowheads="1"/>
          </p:cNvSpPr>
          <p:nvPr/>
        </p:nvSpPr>
        <p:spPr bwMode="auto">
          <a:xfrm>
            <a:off x="3357554" y="2571744"/>
            <a:ext cx="5508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楷体_GB2312" panose="02010609030101010101" pitchFamily="49" charset="-122"/>
              </a:rPr>
              <a:t>推翻资产阶级政权，建立无产阶             级专政</a:t>
            </a:r>
            <a:endParaRPr lang="zh-CN" altLang="en-US" sz="2800" b="1" dirty="0">
              <a:ea typeface="楷体_GB2312" panose="02010609030101010101" pitchFamily="49" charset="-122"/>
            </a:endParaRPr>
          </a:p>
        </p:txBody>
      </p:sp>
      <p:sp>
        <p:nvSpPr>
          <p:cNvPr id="21520" name="矩形 16"/>
          <p:cNvSpPr>
            <a:spLocks noChangeArrowheads="1"/>
          </p:cNvSpPr>
          <p:nvPr/>
        </p:nvSpPr>
        <p:spPr bwMode="auto">
          <a:xfrm>
            <a:off x="3500430" y="1928802"/>
            <a:ext cx="5913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领导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工人运动</a:t>
            </a:r>
          </a:p>
        </p:txBody>
      </p:sp>
      <p:sp>
        <p:nvSpPr>
          <p:cNvPr id="21521" name="矩形 17"/>
          <p:cNvSpPr>
            <a:spLocks noChangeArrowheads="1"/>
          </p:cNvSpPr>
          <p:nvPr/>
        </p:nvSpPr>
        <p:spPr bwMode="auto">
          <a:xfrm>
            <a:off x="4214810" y="1428736"/>
            <a:ext cx="4430712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楷体_GB2312" panose="02010609030101010101" pitchFamily="49" charset="-122"/>
              </a:rPr>
              <a:t>中央局，陈独秀为书记</a:t>
            </a:r>
            <a:endParaRPr lang="zh-CN" altLang="en-US" sz="2800" b="1" dirty="0">
              <a:ea typeface="楷体_GB2312" panose="02010609030101010101" pitchFamily="49" charset="-122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" y="138339"/>
            <a:ext cx="89297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诞生标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志：中共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一大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的召开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857752" y="785794"/>
            <a:ext cx="1781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地点：</a:t>
            </a:r>
            <a:endParaRPr lang="zh-CN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0" y="4214818"/>
            <a:ext cx="92884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中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“二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”（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1922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kumimoji="1"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500034" y="4857760"/>
            <a:ext cx="31432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党纲内容：</a:t>
            </a:r>
            <a:endParaRPr lang="zh-CN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714612" y="4929198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prstClr val="black"/>
                </a:solidFill>
                <a:ea typeface="华文隶书" panose="02010800040101010101" pitchFamily="2" charset="-122"/>
              </a:rPr>
              <a:t>规定</a:t>
            </a:r>
            <a:r>
              <a:rPr lang="zh-CN" altLang="en-US" sz="3200" b="1" dirty="0">
                <a:solidFill>
                  <a:prstClr val="black"/>
                </a:solidFill>
                <a:ea typeface="华文隶书" panose="02010800040101010101" pitchFamily="2" charset="-122"/>
              </a:rPr>
              <a:t>最高纲领和最低</a:t>
            </a:r>
            <a:r>
              <a:rPr lang="zh-CN" altLang="en-US" sz="3200" b="1" dirty="0" smtClean="0">
                <a:solidFill>
                  <a:prstClr val="black"/>
                </a:solidFill>
                <a:ea typeface="华文隶书" panose="02010800040101010101" pitchFamily="2" charset="-122"/>
              </a:rPr>
              <a:t>纲领</a:t>
            </a:r>
            <a:endParaRPr lang="zh-CN" altLang="en-US" sz="3200" b="1" dirty="0">
              <a:solidFill>
                <a:prstClr val="black"/>
              </a:solidFill>
              <a:ea typeface="华文隶书" panose="02010800040101010101" pitchFamily="2" charset="-122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500298" y="5429264"/>
            <a:ext cx="66437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第一个彻底的</a:t>
            </a:r>
            <a:r>
              <a:rPr kumimoji="1" lang="zh-CN" altLang="en-US" sz="32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反帝</a:t>
            </a:r>
            <a:r>
              <a:rPr kumimoji="1" lang="zh-CN" altLang="en-US" sz="32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反封建的民主革命纲领，为中国革命指明了方向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571472" y="5572140"/>
            <a:ext cx="18359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kumimoji="1" lang="en-US" altLang="zh-CN" sz="40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意义</a:t>
            </a:r>
            <a:r>
              <a:rPr kumimoji="1" lang="zh-CN" altLang="en-US" sz="4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kumimoji="1" lang="zh-CN" altLang="en-US" sz="4000" b="1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85786" y="3500438"/>
            <a:ext cx="1781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意义：</a:t>
            </a:r>
            <a:endParaRPr lang="zh-CN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071670" y="3500438"/>
            <a:ext cx="5686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中国革命的面貌焕然一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hlinkClick r:id="rId2" action="ppaction://hlinksldjump"/>
              </a:rPr>
              <a:t>新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2" grpId="0" autoUpdateAnimBg="0"/>
      <p:bldP spid="21514" grpId="0" autoUpdateAnimBg="0"/>
      <p:bldP spid="21519" grpId="0" autoUpdateAnimBg="0"/>
      <p:bldP spid="21520" grpId="0" autoUpdateAnimBg="0"/>
      <p:bldP spid="21521" grpId="0" animBg="1" autoUpdateAnimBg="0"/>
      <p:bldP spid="40" grpId="0"/>
      <p:bldP spid="42" grpId="0"/>
      <p:bldP spid="43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 rot="20402060" flipH="1">
            <a:off x="3549650" y="152400"/>
            <a:ext cx="5619750" cy="2667000"/>
          </a:xfrm>
          <a:prstGeom prst="cloudCallout">
            <a:avLst>
              <a:gd name="adj1" fmla="val 246588"/>
              <a:gd name="adj2" fmla="val 256259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2800" b="1">
              <a:solidFill>
                <a:srgbClr val="800000"/>
              </a:solidFill>
              <a:ea typeface="楷体_GB2312" panose="02010609030101010101" pitchFamily="49" charset="-122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356100" y="685800"/>
            <a:ext cx="40259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中国共产党成立后，中国革命的面貌焕然一新，“新”在哪里？</a:t>
            </a:r>
            <a:endParaRPr kumimoji="1" lang="zh-CN" altLang="en-US" sz="3200" b="1">
              <a:solidFill>
                <a:srgbClr val="990000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pic>
        <p:nvPicPr>
          <p:cNvPr id="26628" name="Picture 4" descr="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37648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68313" y="2562225"/>
            <a:ext cx="6559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新的领导阶级：</a:t>
            </a:r>
            <a:endParaRPr kumimoji="1" lang="zh-CN" altLang="en-US" sz="3200" b="1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68313" y="3925888"/>
            <a:ext cx="6846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新的指导思想</a:t>
            </a: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kumimoji="1" lang="zh-CN" altLang="en-US" sz="3200" b="1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68313" y="3206750"/>
            <a:ext cx="691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新型政党领导</a:t>
            </a: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kumimoji="1" lang="zh-CN" altLang="en-US" sz="3200" b="1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68313" y="4649788"/>
            <a:ext cx="8070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A0C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新的奋斗目标</a:t>
            </a:r>
            <a:r>
              <a:rPr kumimoji="1" lang="zh-CN" altLang="en-US" sz="3200" b="1" dirty="0" smtClean="0">
                <a:solidFill>
                  <a:srgbClr val="0A0C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kumimoji="1" lang="zh-CN" altLang="en-US" sz="3200" b="1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68313" y="5370513"/>
            <a:ext cx="10367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新的革命纲领</a:t>
            </a: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kumimoji="1" lang="zh-CN" altLang="en-US" sz="3200" b="1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Picture 24" descr="“道”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621" y="629738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3419872" y="2636912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3200" b="1" dirty="0" smtClean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无产阶级</a:t>
            </a:r>
            <a:endParaRPr lang="zh-CN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3491880" y="3212976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 smtClean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中国共产党</a:t>
            </a:r>
            <a:endParaRPr kumimoji="1" lang="zh-CN" altLang="en-US" sz="3200" b="1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63888" y="3933056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 smtClean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马克思主义</a:t>
            </a:r>
            <a:endParaRPr kumimoji="1" lang="zh-CN" altLang="en-US" sz="3200" b="1" dirty="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35896" y="4581128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b="1" dirty="0" smtClean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实现社会主义、共产主义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3419872" y="5373216"/>
            <a:ext cx="5540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3200" b="1" dirty="0" smtClean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彻底的反帝反封建的革命纲领</a:t>
            </a:r>
            <a:endParaRPr lang="zh-CN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  <p:bldP spid="35847" grpId="0"/>
      <p:bldP spid="35848" grpId="0"/>
      <p:bldP spid="35849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3"/>
          <p:cNvSpPr txBox="1">
            <a:spLocks noChangeArrowheads="1"/>
          </p:cNvSpPr>
          <p:nvPr/>
        </p:nvSpPr>
        <p:spPr bwMode="auto">
          <a:xfrm>
            <a:off x="142844" y="357166"/>
            <a:ext cx="8424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. 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国民革命</a:t>
            </a:r>
            <a:endParaRPr lang="zh-CN" altLang="en-US" sz="3600" b="1" u="sng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4282" y="2643182"/>
            <a:ext cx="5245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背景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AutoShape 6"/>
          <p:cNvSpPr/>
          <p:nvPr/>
        </p:nvSpPr>
        <p:spPr bwMode="auto">
          <a:xfrm>
            <a:off x="928662" y="2357430"/>
            <a:ext cx="215900" cy="2194107"/>
          </a:xfrm>
          <a:prstGeom prst="leftBrace">
            <a:avLst>
              <a:gd name="adj1" fmla="val 66728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214414" y="1571612"/>
            <a:ext cx="6072230" cy="1600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中共</a:t>
            </a:r>
            <a:r>
              <a:rPr lang="zh-CN" altLang="en-US" sz="28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领导的工人运动屡遭挫折，认识到建立革命统一战线的重要性。</a:t>
            </a:r>
            <a:endParaRPr kumimoji="1" lang="zh-CN" altLang="en-US" sz="2800" b="1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endParaRPr kumimoji="1"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14414" y="3214686"/>
            <a:ext cx="3744540" cy="52322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(3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kumimoji="1"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共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产国际的帮助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71538" y="4286256"/>
            <a:ext cx="6020742" cy="10156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孙中山</a:t>
            </a:r>
            <a:r>
              <a:rPr lang="zh-CN" altLang="en-US" sz="28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维护民主共和斗争的失败，认识到人民力量的伟大</a:t>
            </a:r>
            <a:r>
              <a:rPr lang="zh-CN" altLang="en-US" sz="32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2857488" y="2714620"/>
            <a:ext cx="725555" cy="27861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2857488" y="3786190"/>
            <a:ext cx="687863" cy="42985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58750" y="357166"/>
            <a:ext cx="68913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</a:rPr>
              <a:t>过程：</a:t>
            </a:r>
            <a:endParaRPr lang="en-US" altLang="zh-CN" sz="2800" b="1" dirty="0">
              <a:solidFill>
                <a:srgbClr val="0000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8750" y="1952604"/>
            <a:ext cx="8928100" cy="18764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①时间、地点：</a:t>
            </a:r>
            <a:endParaRPr lang="en-US" altLang="zh-CN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en-US" altLang="zh-CN" sz="2800" b="1" dirty="0">
                <a:solidFill>
                  <a:srgbClr val="3729EB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1924.1 ; 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广州</a:t>
            </a:r>
          </a:p>
          <a:p>
            <a:endParaRPr lang="en-US" altLang="zh-CN" sz="2800" b="1" dirty="0">
              <a:solidFill>
                <a:srgbClr val="3729EB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zh-CN" altLang="en-US" sz="3200" b="1" dirty="0">
              <a:solidFill>
                <a:srgbClr val="3729EB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15900" y="3386116"/>
            <a:ext cx="8928100" cy="15573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a.</a:t>
            </a: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标志着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国共合作</a:t>
            </a: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的实现和革命统一战线的正式建立</a:t>
            </a:r>
            <a:endParaRPr lang="en-US" altLang="zh-CN" sz="2800" b="1" dirty="0">
              <a:solidFill>
                <a:srgbClr val="0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b.</a:t>
            </a: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国民革命运动由此兴起。</a:t>
            </a:r>
          </a:p>
          <a:p>
            <a:pPr marL="342900" indent="-342900">
              <a:spcBef>
                <a:spcPct val="20000"/>
              </a:spcBef>
            </a:pPr>
            <a:endParaRPr lang="zh-CN" altLang="en-US" sz="2800" b="1" dirty="0">
              <a:solidFill>
                <a:srgbClr val="0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76213" y="2982891"/>
            <a:ext cx="8928100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②意义：</a:t>
            </a:r>
            <a:endParaRPr kumimoji="1"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-212725" y="900091"/>
            <a:ext cx="59102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</a:rPr>
              <a:t>）兴起：</a:t>
            </a:r>
            <a:r>
              <a:rPr lang="zh-CN" altLang="en-US" sz="2800" b="1" dirty="0">
                <a:solidFill>
                  <a:srgbClr val="FF0000"/>
                </a:solidFill>
              </a:rPr>
              <a:t>国民党一大的召开</a:t>
            </a:r>
          </a:p>
        </p:txBody>
      </p:sp>
      <p:sp>
        <p:nvSpPr>
          <p:cNvPr id="20" name="矩形 13"/>
          <p:cNvSpPr>
            <a:spLocks noChangeArrowheads="1"/>
          </p:cNvSpPr>
          <p:nvPr/>
        </p:nvSpPr>
        <p:spPr bwMode="auto">
          <a:xfrm>
            <a:off x="690563" y="1368404"/>
            <a:ext cx="59118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</a:rPr>
              <a:t>         （第一次</a:t>
            </a:r>
            <a:r>
              <a:rPr lang="zh-CN" altLang="en-US" sz="2800" b="1" dirty="0" smtClean="0">
                <a:solidFill>
                  <a:srgbClr val="000000"/>
                </a:solidFill>
              </a:rPr>
              <a:t>国共合作</a:t>
            </a:r>
            <a:r>
              <a:rPr lang="zh-CN" altLang="en-US" sz="2800" b="1" dirty="0">
                <a:solidFill>
                  <a:srgbClr val="000000"/>
                </a:solidFill>
              </a:rPr>
              <a:t>）</a:t>
            </a:r>
          </a:p>
        </p:txBody>
      </p:sp>
      <p:pic>
        <p:nvPicPr>
          <p:cNvPr id="11" name="Picture 17" descr="w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642918"/>
            <a:ext cx="1241434" cy="8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4b90f603738da9776a5e0026b151f8198618e34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71480"/>
            <a:ext cx="1643042" cy="1099311"/>
          </a:xfrm>
          <a:prstGeom prst="rect">
            <a:avLst/>
          </a:prstGeom>
          <a:noFill/>
        </p:spPr>
      </p:pic>
      <p:pic>
        <p:nvPicPr>
          <p:cNvPr id="10" name="Picture 21" descr="201245221254722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00042"/>
            <a:ext cx="1619248" cy="118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36713" y="1562078"/>
            <a:ext cx="6192837" cy="436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80000"/>
              </a:lnSpc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打倒列强，除军阀，统一中国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2250" y="1468416"/>
            <a:ext cx="3168650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kumimoji="1"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②目的：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7013" y="2039916"/>
            <a:ext cx="3097212" cy="523875"/>
          </a:xfrm>
          <a:prstGeom prst="rect">
            <a:avLst/>
          </a:prstGeom>
          <a:noFill/>
          <a:ln w="349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③战果：</a:t>
            </a:r>
            <a:endParaRPr kumimoji="1"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806575" y="2039916"/>
            <a:ext cx="70517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基本上消灭了北洋军阀，革命取得</a:t>
            </a:r>
            <a:r>
              <a:rPr kumimoji="1"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巨大成功。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1750" y="285728"/>
            <a:ext cx="78295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）高潮：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hlinkClick r:id="rId2" action="ppaction://hlinksldjump"/>
              </a:rPr>
              <a:t>北伐战争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1926.7-1927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初）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3043216"/>
            <a:ext cx="78295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r>
              <a:rPr lang="zh-CN" altLang="en-US" sz="28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失败：（</a:t>
            </a:r>
            <a:r>
              <a:rPr lang="en-US" altLang="zh-CN" sz="28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1927</a:t>
            </a:r>
            <a:r>
              <a:rPr lang="zh-CN" altLang="en-US" sz="28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年）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31850" y="3603603"/>
            <a:ext cx="3914775" cy="436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80000"/>
              </a:lnSpc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四一二政变（蒋）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746625" y="3603603"/>
            <a:ext cx="3584575" cy="436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80000"/>
              </a:lnSpc>
            </a:pPr>
            <a:r>
              <a:rPr lang="zh-CN" altLang="en-US" sz="28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七一五政变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（汪）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36538" y="949303"/>
            <a:ext cx="2879725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kumimoji="1"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①对象：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06588" y="949303"/>
            <a:ext cx="67325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 dirty="0">
                <a:ea typeface="楷体_GB2312" panose="02010609030101010101" pitchFamily="49" charset="-122"/>
              </a:rPr>
              <a:t>吴佩孚、孙传芳、张作霖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1182688" y="117475"/>
            <a:ext cx="130175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kumimoji="1" lang="zh-CN" altLang="en-US" sz="800">
                <a:solidFill>
                  <a:srgbClr val="808080"/>
                </a:solidFill>
              </a:rPr>
              <a:t>北伐战争前夕全国形势图</a:t>
            </a:r>
          </a:p>
        </p:txBody>
      </p:sp>
      <p:pic>
        <p:nvPicPr>
          <p:cNvPr id="176131" name="Picture 4" descr="aa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6" name="Picture 6" descr="j0282178"/>
          <p:cNvPicPr>
            <a:picLocks noChangeAspect="1" noChangeArrowheads="1"/>
          </p:cNvPicPr>
          <p:nvPr/>
        </p:nvPicPr>
        <p:blipFill>
          <a:blip r:embed="rId3" cstate="print">
            <a:lum contrast="-24000"/>
          </a:blip>
          <a:srcRect/>
          <a:stretch>
            <a:fillRect/>
          </a:stretch>
        </p:blipFill>
        <p:spPr bwMode="auto">
          <a:xfrm>
            <a:off x="0" y="6238875"/>
            <a:ext cx="5381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727200" y="350816"/>
            <a:ext cx="6859588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是中国近代史上前所未有的</a:t>
            </a:r>
            <a:r>
              <a:rPr kumimoji="1"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大革命</a:t>
            </a:r>
            <a:r>
              <a:rPr kumimoji="1"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r>
              <a:rPr kumimoji="1"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动摇了</a:t>
            </a:r>
            <a:r>
              <a:rPr kumimoji="1"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北洋军阀的统治，沉重</a:t>
            </a:r>
            <a:r>
              <a:rPr kumimoji="1"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打击了</a:t>
            </a:r>
            <a:r>
              <a:rPr kumimoji="1"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帝国主义的侵略势力。但最终因</a:t>
            </a:r>
            <a:r>
              <a:rPr kumimoji="1"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国民党右派</a:t>
            </a:r>
            <a:r>
              <a:rPr kumimoji="1"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叛变革命而宣告失败。</a:t>
            </a:r>
          </a:p>
        </p:txBody>
      </p:sp>
      <p:sp>
        <p:nvSpPr>
          <p:cNvPr id="177155" name="Text Box 13"/>
          <p:cNvSpPr txBox="1">
            <a:spLocks noChangeArrowheads="1"/>
          </p:cNvSpPr>
          <p:nvPr/>
        </p:nvSpPr>
        <p:spPr bwMode="auto">
          <a:xfrm>
            <a:off x="285750" y="357166"/>
            <a:ext cx="67691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3.</a:t>
            </a: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评价：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14282" y="4572008"/>
            <a:ext cx="8785225" cy="9556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000000"/>
                </a:solidFill>
              </a:rPr>
              <a:t>教训：要取得革命的胜利，必须</a:t>
            </a:r>
            <a:r>
              <a:rPr kumimoji="1" lang="zh-CN" altLang="en-US" sz="2800" b="1" dirty="0" smtClean="0">
                <a:solidFill>
                  <a:srgbClr val="000000"/>
                </a:solidFill>
              </a:rPr>
              <a:t>坚持对中国革命的领导权</a:t>
            </a:r>
            <a:r>
              <a:rPr kumimoji="1" lang="zh-CN" altLang="en-US" sz="2800" b="1" dirty="0">
                <a:solidFill>
                  <a:srgbClr val="000000"/>
                </a:solidFill>
              </a:rPr>
              <a:t>，必须掌握革命武装，进行武装斗争。</a:t>
            </a:r>
            <a:r>
              <a:rPr kumimoji="1" lang="zh-CN" altLang="en-US" sz="2800" b="1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77159" name="Text Box 13"/>
          <p:cNvSpPr txBox="1">
            <a:spLocks noChangeArrowheads="1"/>
          </p:cNvSpPr>
          <p:nvPr/>
        </p:nvSpPr>
        <p:spPr bwMode="auto">
          <a:xfrm>
            <a:off x="293688" y="2130404"/>
            <a:ext cx="8545117" cy="5232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4.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败因：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77160" name="Text Box 16"/>
          <p:cNvSpPr txBox="1">
            <a:spLocks noChangeArrowheads="1"/>
          </p:cNvSpPr>
          <p:nvPr/>
        </p:nvSpPr>
        <p:spPr bwMode="auto">
          <a:xfrm>
            <a:off x="393984" y="2785727"/>
            <a:ext cx="1296945" cy="519250"/>
          </a:xfrm>
          <a:prstGeom prst="rect">
            <a:avLst/>
          </a:prstGeom>
          <a:noFill/>
          <a:ln w="38100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</a:rPr>
              <a:t>客观：</a:t>
            </a:r>
          </a:p>
        </p:txBody>
      </p:sp>
      <p:sp>
        <p:nvSpPr>
          <p:cNvPr id="177161" name="Text Box 17"/>
          <p:cNvSpPr txBox="1">
            <a:spLocks noChangeArrowheads="1"/>
          </p:cNvSpPr>
          <p:nvPr/>
        </p:nvSpPr>
        <p:spPr bwMode="auto">
          <a:xfrm>
            <a:off x="395571" y="3447890"/>
            <a:ext cx="1512839" cy="519251"/>
          </a:xfrm>
          <a:prstGeom prst="rect">
            <a:avLst/>
          </a:prstGeom>
          <a:noFill/>
          <a:ln w="38100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</a:rPr>
              <a:t>主观：</a:t>
            </a:r>
          </a:p>
        </p:txBody>
      </p:sp>
      <p:sp>
        <p:nvSpPr>
          <p:cNvPr id="177162" name="Rectangle 18"/>
          <p:cNvSpPr>
            <a:spLocks noChangeArrowheads="1"/>
          </p:cNvSpPr>
          <p:nvPr/>
        </p:nvSpPr>
        <p:spPr bwMode="auto">
          <a:xfrm>
            <a:off x="1548058" y="2785727"/>
            <a:ext cx="7056209" cy="519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800" b="1" dirty="0">
                <a:ea typeface="楷体_GB2312" panose="02010609030101010101" pitchFamily="49" charset="-122"/>
              </a:rPr>
              <a:t>帝、封势力联合绞杀、国民党右派背叛革命</a:t>
            </a:r>
          </a:p>
        </p:txBody>
      </p:sp>
      <p:sp>
        <p:nvSpPr>
          <p:cNvPr id="177163" name="Rectangle 19"/>
          <p:cNvSpPr>
            <a:spLocks noChangeArrowheads="1"/>
          </p:cNvSpPr>
          <p:nvPr/>
        </p:nvSpPr>
        <p:spPr bwMode="auto">
          <a:xfrm>
            <a:off x="1548058" y="3447890"/>
            <a:ext cx="7095908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CN" altLang="en-US" sz="2800" b="1" dirty="0" smtClean="0">
                <a:ea typeface="楷体_GB2312" panose="02010609030101010101" pitchFamily="49" charset="-122"/>
              </a:rPr>
              <a:t>中共领导人陈独秀犯</a:t>
            </a:r>
            <a:r>
              <a:rPr kumimoji="1" lang="zh-CN" altLang="en-US" sz="2800" b="1" dirty="0">
                <a:ea typeface="楷体_GB2312" panose="02010609030101010101" pitchFamily="49" charset="-122"/>
              </a:rPr>
              <a:t>了</a:t>
            </a:r>
            <a:r>
              <a:rPr kumimoji="1" lang="zh-CN" altLang="en-US" sz="2800" b="1" dirty="0">
                <a:solidFill>
                  <a:srgbClr val="FF0000"/>
                </a:solidFill>
                <a:ea typeface="楷体_GB2312" panose="02010609030101010101" pitchFamily="49" charset="-122"/>
              </a:rPr>
              <a:t>右倾</a:t>
            </a:r>
            <a:r>
              <a:rPr kumimoji="1" lang="zh-CN" altLang="en-US" sz="2800" b="1" dirty="0">
                <a:ea typeface="楷体_GB2312" panose="02010609030101010101" pitchFamily="49" charset="-122"/>
              </a:rPr>
              <a:t>机会主义错误，放弃革命领导权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177159" grpId="0"/>
      <p:bldP spid="177160" grpId="0"/>
      <p:bldP spid="177161" grpId="0"/>
      <p:bldP spid="177162" grpId="0"/>
      <p:bldP spid="1771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" y="333375"/>
            <a:ext cx="8921750" cy="5778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/>
            <a:r>
              <a:rPr lang="zh-CN" altLang="en-US" sz="3200" noProof="1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本课小结：新民主主义革命的崛起</a:t>
            </a:r>
            <a:r>
              <a:rPr lang="zh-CN" altLang="en-US" sz="2800" noProof="1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（</a:t>
            </a:r>
            <a:r>
              <a:rPr lang="en-US" altLang="zh-CN" sz="2800" noProof="1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1919—1927</a:t>
            </a:r>
            <a:r>
              <a:rPr lang="zh-CN" altLang="en-US" sz="2800" noProof="1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年）</a:t>
            </a:r>
            <a:endParaRPr lang="zh-CN" altLang="en-US" sz="2800" noProof="1">
              <a:solidFill>
                <a:schemeClr val="accent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0" name="文本框 2"/>
          <p:cNvSpPr txBox="1"/>
          <p:nvPr/>
        </p:nvSpPr>
        <p:spPr>
          <a:xfrm>
            <a:off x="539750" y="1125538"/>
            <a:ext cx="1670050" cy="517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ea"/>
              </a:rPr>
              <a:t>一</a:t>
            </a:r>
            <a:r>
              <a:rPr lang="zh-CN" alt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ea"/>
              </a:rPr>
              <a:t>个开端</a:t>
            </a:r>
            <a:endParaRPr lang="zh-CN" altLang="en-US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771" name="文本框 3"/>
          <p:cNvSpPr txBox="1"/>
          <p:nvPr/>
        </p:nvSpPr>
        <p:spPr>
          <a:xfrm>
            <a:off x="538163" y="2276475"/>
            <a:ext cx="1631950" cy="519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ea"/>
              </a:rPr>
              <a:t>一</a:t>
            </a:r>
            <a:r>
              <a:rPr lang="zh-CN" alt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ea"/>
              </a:rPr>
              <a:t>个政党</a:t>
            </a:r>
            <a:endParaRPr lang="zh-CN" altLang="en-US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3357563"/>
            <a:ext cx="1666875" cy="517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ea"/>
              </a:rPr>
              <a:t>一</a:t>
            </a:r>
            <a:r>
              <a:rPr lang="zh-CN" alt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ea"/>
              </a:rPr>
              <a:t>次合作</a:t>
            </a:r>
            <a:endParaRPr lang="zh-CN" altLang="en-US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0825" y="4508500"/>
            <a:ext cx="2371725" cy="519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ea"/>
              </a:rPr>
              <a:t>一</a:t>
            </a:r>
            <a:r>
              <a:rPr lang="zh-CN" alt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ea"/>
              </a:rPr>
              <a:t>次革命高潮</a:t>
            </a:r>
            <a:endParaRPr lang="zh-CN" altLang="en-US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9750" y="5734050"/>
            <a:ext cx="1738313" cy="517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ea"/>
              </a:rPr>
              <a:t>一</a:t>
            </a:r>
            <a:r>
              <a:rPr lang="zh-CN" alt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ea"/>
              </a:rPr>
              <a:t>条道路</a:t>
            </a:r>
            <a:endParaRPr lang="zh-CN" altLang="en-US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1187450" y="1773238"/>
            <a:ext cx="263525" cy="4762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7" name="下箭头 6"/>
          <p:cNvSpPr/>
          <p:nvPr/>
        </p:nvSpPr>
        <p:spPr>
          <a:xfrm>
            <a:off x="1187450" y="2854325"/>
            <a:ext cx="301625" cy="46672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8" name="下箭头 7"/>
          <p:cNvSpPr/>
          <p:nvPr/>
        </p:nvSpPr>
        <p:spPr>
          <a:xfrm>
            <a:off x="1187450" y="3946525"/>
            <a:ext cx="333375" cy="52546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9" name="下箭头 8"/>
          <p:cNvSpPr/>
          <p:nvPr/>
        </p:nvSpPr>
        <p:spPr>
          <a:xfrm>
            <a:off x="1190625" y="5159375"/>
            <a:ext cx="334963" cy="463550"/>
          </a:xfrm>
          <a:prstGeom prst="downArrow">
            <a:avLst/>
          </a:prstGeom>
          <a:gradFill>
            <a:gsLst>
              <a:gs pos="0">
                <a:srgbClr val="9EE256"/>
              </a:gs>
              <a:gs pos="9000">
                <a:srgbClr val="5276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41995" name="文本框 9"/>
          <p:cNvSpPr txBox="1">
            <a:spLocks noChangeArrowheads="1"/>
          </p:cNvSpPr>
          <p:nvPr/>
        </p:nvSpPr>
        <p:spPr bwMode="auto">
          <a:xfrm>
            <a:off x="4139952" y="1125538"/>
            <a:ext cx="4459536" cy="523220"/>
          </a:xfrm>
          <a:prstGeom prst="rect">
            <a:avLst/>
          </a:prstGeom>
          <a:gradFill rotWithShape="1">
            <a:gsLst>
              <a:gs pos="0">
                <a:srgbClr val="FECF40"/>
              </a:gs>
              <a:gs pos="100000">
                <a:srgbClr val="846C21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五四运动</a:t>
            </a:r>
          </a:p>
        </p:txBody>
      </p:sp>
      <p:sp>
        <p:nvSpPr>
          <p:cNvPr id="41996" name="文本框 10"/>
          <p:cNvSpPr txBox="1">
            <a:spLocks noChangeArrowheads="1"/>
          </p:cNvSpPr>
          <p:nvPr/>
        </p:nvSpPr>
        <p:spPr bwMode="auto">
          <a:xfrm>
            <a:off x="4139952" y="2205038"/>
            <a:ext cx="4459536" cy="519112"/>
          </a:xfrm>
          <a:prstGeom prst="rect">
            <a:avLst/>
          </a:prstGeom>
          <a:gradFill rotWithShape="1">
            <a:gsLst>
              <a:gs pos="0">
                <a:srgbClr val="FECF40"/>
              </a:gs>
              <a:gs pos="100000">
                <a:srgbClr val="846C21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中国共产党（焕然一新）</a:t>
            </a:r>
          </a:p>
        </p:txBody>
      </p:sp>
      <p:sp>
        <p:nvSpPr>
          <p:cNvPr id="41997" name="文本框 11"/>
          <p:cNvSpPr txBox="1">
            <a:spLocks noChangeArrowheads="1"/>
          </p:cNvSpPr>
          <p:nvPr/>
        </p:nvSpPr>
        <p:spPr bwMode="auto">
          <a:xfrm>
            <a:off x="3849440" y="3351868"/>
            <a:ext cx="5256584" cy="523220"/>
          </a:xfrm>
          <a:prstGeom prst="rect">
            <a:avLst/>
          </a:prstGeom>
          <a:gradFill rotWithShape="1">
            <a:gsLst>
              <a:gs pos="0">
                <a:srgbClr val="FECF40"/>
              </a:gs>
              <a:gs pos="100000">
                <a:srgbClr val="846C21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第一次国共合作（革命统一战线）</a:t>
            </a:r>
          </a:p>
        </p:txBody>
      </p:sp>
      <p:sp>
        <p:nvSpPr>
          <p:cNvPr id="41998" name="文本框 12"/>
          <p:cNvSpPr txBox="1">
            <a:spLocks noChangeArrowheads="1"/>
          </p:cNvSpPr>
          <p:nvPr/>
        </p:nvSpPr>
        <p:spPr bwMode="auto">
          <a:xfrm>
            <a:off x="4355976" y="4437063"/>
            <a:ext cx="4243512" cy="519112"/>
          </a:xfrm>
          <a:prstGeom prst="rect">
            <a:avLst/>
          </a:prstGeom>
          <a:gradFill rotWithShape="1">
            <a:gsLst>
              <a:gs pos="0">
                <a:srgbClr val="FECF40"/>
              </a:gs>
              <a:gs pos="100000">
                <a:srgbClr val="846C21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国民革命（北伐战争）</a:t>
            </a:r>
          </a:p>
        </p:txBody>
      </p:sp>
      <p:sp>
        <p:nvSpPr>
          <p:cNvPr id="41999" name="文本框 13"/>
          <p:cNvSpPr txBox="1">
            <a:spLocks noChangeArrowheads="1"/>
          </p:cNvSpPr>
          <p:nvPr/>
        </p:nvSpPr>
        <p:spPr bwMode="auto">
          <a:xfrm>
            <a:off x="3779838" y="5661025"/>
            <a:ext cx="5040312" cy="519113"/>
          </a:xfrm>
          <a:prstGeom prst="rect">
            <a:avLst/>
          </a:prstGeom>
          <a:gradFill rotWithShape="1">
            <a:gsLst>
              <a:gs pos="0">
                <a:srgbClr val="FE4444"/>
              </a:gs>
              <a:gs pos="100000">
                <a:srgbClr val="832B2B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工农武装割据、农村包围城市</a:t>
            </a:r>
          </a:p>
        </p:txBody>
      </p:sp>
      <p:sp>
        <p:nvSpPr>
          <p:cNvPr id="19" name="文本框 117766"/>
          <p:cNvSpPr txBox="1">
            <a:spLocks noChangeArrowheads="1"/>
          </p:cNvSpPr>
          <p:nvPr/>
        </p:nvSpPr>
        <p:spPr bwMode="auto">
          <a:xfrm>
            <a:off x="2209800" y="1071563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CC0000"/>
                </a:solidFill>
                <a:ea typeface="黑体" panose="02010609060101010101" pitchFamily="49" charset="-122"/>
              </a:rPr>
              <a:t>（无产阶级）    </a:t>
            </a:r>
            <a:endParaRPr lang="zh-CN" altLang="en-US" sz="2000" dirty="0">
              <a:solidFill>
                <a:srgbClr val="CC0000"/>
              </a:solidFill>
              <a:ea typeface="黑体" panose="02010609060101010101" pitchFamily="49" charset="-122"/>
            </a:endParaRPr>
          </a:p>
        </p:txBody>
      </p:sp>
      <p:sp>
        <p:nvSpPr>
          <p:cNvPr id="20" name="文本框 117766"/>
          <p:cNvSpPr txBox="1">
            <a:spLocks noChangeArrowheads="1"/>
          </p:cNvSpPr>
          <p:nvPr/>
        </p:nvSpPr>
        <p:spPr bwMode="auto">
          <a:xfrm>
            <a:off x="2200967" y="2282599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CC0000"/>
                </a:solidFill>
                <a:ea typeface="黑体" panose="02010609060101010101" pitchFamily="49" charset="-122"/>
              </a:rPr>
              <a:t>（马列主义）    </a:t>
            </a:r>
            <a:endParaRPr lang="zh-CN" altLang="en-US" sz="2000" dirty="0">
              <a:solidFill>
                <a:srgbClr val="CC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 animBg="1"/>
      <p:bldP spid="41996" grpId="0" animBg="1"/>
      <p:bldP spid="41997" grpId="0" animBg="1"/>
      <p:bldP spid="41998" grpId="0" animBg="1"/>
      <p:bldP spid="419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4282" y="285728"/>
            <a:ext cx="8715435" cy="40318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．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(2013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·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山东文综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·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13)1923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年，陈独秀说：“五四运动虽然未能达到理想的成功，而在此运动中最努力的革命青年，逐接受世界的革命思潮，由空想而实际运动，开始了中国革命之新的方向。”陈独秀所说的“中国革命之新的方向”指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．武装革命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             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．无产阶级革命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    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．民族革命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            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．国民革命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264318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B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852"/>
            <a:ext cx="9144000" cy="39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r>
              <a:rPr lang="zh-CN" altLang="en-US" sz="3200" b="1" dirty="0" smtClean="0"/>
              <a:t>．</a:t>
            </a:r>
            <a:r>
              <a:rPr lang="en-US" sz="3200" b="1" dirty="0" smtClean="0"/>
              <a:t>(2016</a:t>
            </a:r>
            <a:r>
              <a:rPr lang="en-US" altLang="zh-CN" sz="3200" b="1" dirty="0" smtClean="0"/>
              <a:t>·</a:t>
            </a:r>
            <a:r>
              <a:rPr lang="zh-CN" altLang="en-US" sz="3200" b="1" dirty="0" smtClean="0"/>
              <a:t>北京文综</a:t>
            </a:r>
            <a:r>
              <a:rPr lang="en-US" altLang="zh-CN" sz="3200" b="1" dirty="0" smtClean="0"/>
              <a:t>·</a:t>
            </a:r>
            <a:r>
              <a:rPr lang="en-US" sz="3200" b="1" dirty="0" smtClean="0"/>
              <a:t>18)20</a:t>
            </a:r>
            <a:r>
              <a:rPr lang="zh-CN" altLang="en-US" sz="3200" b="1" dirty="0" smtClean="0"/>
              <a:t>世纪一二十年代，一位历史人物因创办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新青年</a:t>
            </a:r>
            <a:r>
              <a:rPr lang="en-US" altLang="zh-CN" sz="3200" b="1" dirty="0" smtClean="0"/>
              <a:t>》</a:t>
            </a:r>
            <a:r>
              <a:rPr lang="zh-CN" altLang="en-US" sz="3200" b="1" dirty="0" smtClean="0"/>
              <a:t>被誉为新文化运动的先驱，后又成为“五四运动的总司令”。此人</a:t>
            </a:r>
          </a:p>
          <a:p>
            <a:r>
              <a:rPr lang="en-US" sz="3200" b="1" dirty="0" smtClean="0"/>
              <a:t>A</a:t>
            </a:r>
            <a:r>
              <a:rPr lang="zh-CN" altLang="en-US" sz="3200" b="1" dirty="0" smtClean="0"/>
              <a:t>．是中共“一大”上海组的代表</a:t>
            </a:r>
            <a:r>
              <a:rPr lang="en-US" sz="3200" b="1" dirty="0" smtClean="0"/>
              <a:t>            </a:t>
            </a:r>
          </a:p>
          <a:p>
            <a:r>
              <a:rPr lang="en-US" sz="3200" b="1" dirty="0" smtClean="0"/>
              <a:t>B</a:t>
            </a:r>
            <a:r>
              <a:rPr lang="zh-CN" altLang="en-US" sz="3200" b="1" dirty="0" smtClean="0"/>
              <a:t>．在中共“一大”被选为书记</a:t>
            </a:r>
          </a:p>
          <a:p>
            <a:r>
              <a:rPr lang="en-US" sz="3200" b="1" dirty="0" smtClean="0"/>
              <a:t>C</a:t>
            </a:r>
            <a:r>
              <a:rPr lang="zh-CN" altLang="en-US" sz="3200" b="1" dirty="0" smtClean="0"/>
              <a:t>．提出“政权是由枪杆子中取得的”</a:t>
            </a:r>
            <a:r>
              <a:rPr lang="en-US" sz="3200" b="1" dirty="0" smtClean="0"/>
              <a:t>    </a:t>
            </a:r>
          </a:p>
          <a:p>
            <a:r>
              <a:rPr lang="en-US" sz="3200" b="1" dirty="0" smtClean="0"/>
              <a:t>D</a:t>
            </a:r>
            <a:r>
              <a:rPr lang="zh-CN" altLang="en-US" sz="3200" b="1" dirty="0" smtClean="0"/>
              <a:t>．指挥了“八一”南昌起义</a:t>
            </a:r>
          </a:p>
          <a:p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72330" y="1785926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B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爱剪辑-我的视频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553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001156" cy="308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r>
              <a:rPr lang="zh-CN" altLang="en-US" sz="2800" b="1" dirty="0" smtClean="0"/>
              <a:t>．</a:t>
            </a:r>
            <a:r>
              <a:rPr lang="en-US" sz="2800" b="1" dirty="0" smtClean="0"/>
              <a:t>(2015</a:t>
            </a:r>
            <a:r>
              <a:rPr lang="en-US" altLang="zh-CN" sz="2800" b="1" dirty="0" smtClean="0"/>
              <a:t>·</a:t>
            </a:r>
            <a:r>
              <a:rPr lang="zh-CN" altLang="en-US" sz="2800" b="1" dirty="0" smtClean="0"/>
              <a:t>江苏单科</a:t>
            </a:r>
            <a:r>
              <a:rPr lang="en-US" altLang="zh-CN" sz="2800" b="1" dirty="0" smtClean="0"/>
              <a:t>·</a:t>
            </a:r>
            <a:r>
              <a:rPr lang="en-US" sz="2800" b="1" dirty="0" smtClean="0"/>
              <a:t>9)</a:t>
            </a:r>
            <a:r>
              <a:rPr lang="zh-CN" altLang="en-US" sz="2800" b="1" dirty="0" smtClean="0"/>
              <a:t>下图中带★处反映了</a:t>
            </a:r>
            <a:r>
              <a:rPr lang="en-US" sz="2800" b="1" dirty="0" smtClean="0"/>
              <a:t>20</a:t>
            </a:r>
            <a:r>
              <a:rPr lang="zh-CN" altLang="en-US" sz="2800" b="1" dirty="0" smtClean="0"/>
              <a:t>世纪初期某类组织的分布状况。它们的历史作用是 </a:t>
            </a:r>
          </a:p>
          <a:p>
            <a:r>
              <a:rPr lang="en-US" sz="2800" b="1" dirty="0" smtClean="0"/>
              <a:t>A</a:t>
            </a:r>
            <a:r>
              <a:rPr lang="zh-CN" altLang="en-US" sz="2800" b="1" dirty="0" smtClean="0"/>
              <a:t>．促成了资产阶级革命政党的建立</a:t>
            </a:r>
            <a:r>
              <a:rPr lang="en-US" sz="2800" b="1" dirty="0" smtClean="0"/>
              <a:t>       </a:t>
            </a:r>
          </a:p>
          <a:p>
            <a:r>
              <a:rPr lang="en-US" sz="2800" b="1" dirty="0" smtClean="0"/>
              <a:t> B</a:t>
            </a:r>
            <a:r>
              <a:rPr lang="zh-CN" altLang="en-US" sz="2800" b="1" dirty="0" smtClean="0"/>
              <a:t>．奠定了中国共产党成立的基础</a:t>
            </a:r>
          </a:p>
          <a:p>
            <a:r>
              <a:rPr lang="en-US" sz="2800" b="1" dirty="0" smtClean="0"/>
              <a:t>C</a:t>
            </a:r>
            <a:r>
              <a:rPr lang="zh-CN" altLang="en-US" sz="2800" b="1" dirty="0" smtClean="0"/>
              <a:t>．推动了新文化运动的深入发展</a:t>
            </a:r>
            <a:r>
              <a:rPr lang="en-US" sz="2800" b="1" dirty="0" smtClean="0"/>
              <a:t>           </a:t>
            </a:r>
          </a:p>
          <a:p>
            <a:r>
              <a:rPr lang="en-US" sz="2800" b="1" dirty="0" smtClean="0"/>
              <a:t> D</a:t>
            </a:r>
            <a:r>
              <a:rPr lang="zh-CN" altLang="en-US" sz="2800" b="1" dirty="0" smtClean="0"/>
              <a:t>．掀起了国民革命运动的高潮</a:t>
            </a:r>
          </a:p>
          <a:p>
            <a:endParaRPr lang="zh-CN" altLang="en-US" sz="2800" b="1" dirty="0"/>
          </a:p>
        </p:txBody>
      </p:sp>
      <p:pic>
        <p:nvPicPr>
          <p:cNvPr id="43010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750099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86512" y="1071546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B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4972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</a:t>
            </a:r>
            <a:r>
              <a:rPr lang="zh-CN" altLang="en-US" sz="3200" b="1" dirty="0" smtClean="0"/>
              <a:t>．</a:t>
            </a:r>
            <a:r>
              <a:rPr lang="en-US" sz="3200" b="1" dirty="0" smtClean="0"/>
              <a:t>(2014</a:t>
            </a:r>
            <a:r>
              <a:rPr lang="en-US" altLang="zh-CN" sz="3200" b="1" dirty="0" smtClean="0"/>
              <a:t>·</a:t>
            </a:r>
            <a:r>
              <a:rPr lang="zh-CN" altLang="en-US" sz="3200" b="1" dirty="0" smtClean="0"/>
              <a:t>天津文综</a:t>
            </a:r>
            <a:r>
              <a:rPr lang="en-US" altLang="zh-CN" sz="3200" b="1" dirty="0" smtClean="0"/>
              <a:t>·</a:t>
            </a:r>
            <a:r>
              <a:rPr lang="en-US" sz="3200" b="1" dirty="0" smtClean="0"/>
              <a:t>8)</a:t>
            </a:r>
            <a:r>
              <a:rPr lang="zh-CN" altLang="en-US" sz="3200" b="1" dirty="0" smtClean="0"/>
              <a:t>中国大地从南到北、从珠江三角洲到长江三角洲，处处燃烧着革命的火焰，使“孙中山先生致力国民革命凡四十年还未能完成的革命事业，在仅仅两三年之内，获得了巨大的成就”。这一“革命的火焰” </a:t>
            </a:r>
          </a:p>
          <a:p>
            <a:r>
              <a:rPr lang="en-US" sz="3200" b="1" dirty="0" smtClean="0"/>
              <a:t>A</a:t>
            </a:r>
            <a:r>
              <a:rPr lang="zh-CN" altLang="en-US" sz="3200" b="1" dirty="0" smtClean="0"/>
              <a:t>．促进了国共两党进一步合作</a:t>
            </a:r>
            <a:r>
              <a:rPr lang="en-US" sz="3200" b="1" dirty="0" smtClean="0"/>
              <a:t>              </a:t>
            </a:r>
          </a:p>
          <a:p>
            <a:r>
              <a:rPr lang="en-US" sz="3200" b="1" dirty="0" smtClean="0"/>
              <a:t>B</a:t>
            </a:r>
            <a:r>
              <a:rPr lang="zh-CN" altLang="en-US" sz="3200" b="1" dirty="0" smtClean="0"/>
              <a:t>．完成了民主革命任务</a:t>
            </a:r>
          </a:p>
          <a:p>
            <a:r>
              <a:rPr lang="en-US" sz="3200" b="1" dirty="0" smtClean="0"/>
              <a:t>C</a:t>
            </a:r>
            <a:r>
              <a:rPr lang="zh-CN" altLang="en-US" sz="3200" b="1" dirty="0" smtClean="0"/>
              <a:t>．实现了孙中山的革命目标</a:t>
            </a:r>
            <a:r>
              <a:rPr lang="en-US" sz="3200" b="1" dirty="0" smtClean="0"/>
              <a:t>                    </a:t>
            </a:r>
          </a:p>
          <a:p>
            <a:r>
              <a:rPr lang="en-US" sz="3200" b="1" dirty="0" smtClean="0"/>
              <a:t>D</a:t>
            </a:r>
            <a:r>
              <a:rPr lang="zh-CN" altLang="en-US" sz="3200" b="1" dirty="0" smtClean="0"/>
              <a:t>．动摇了帝国主义统治中国的根基</a:t>
            </a:r>
          </a:p>
          <a:p>
            <a:endParaRPr lang="zh-CN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57950" y="2500306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D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83" name="Rectangle 51"/>
          <p:cNvSpPr>
            <a:spLocks noChangeArrowheads="1"/>
          </p:cNvSpPr>
          <p:nvPr/>
        </p:nvSpPr>
        <p:spPr bwMode="auto">
          <a:xfrm>
            <a:off x="0" y="1973494"/>
            <a:ext cx="24497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</a:rPr>
              <a:t>（</a:t>
            </a: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</a:rPr>
              <a:t>2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</a:rPr>
              <a:t>）阶级：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20884" name="Rectangle 52"/>
          <p:cNvSpPr>
            <a:spLocks noChangeArrowheads="1"/>
          </p:cNvSpPr>
          <p:nvPr/>
        </p:nvSpPr>
        <p:spPr bwMode="auto">
          <a:xfrm>
            <a:off x="0" y="2655888"/>
            <a:ext cx="24497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（</a:t>
            </a: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）经济：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0885" name="Rectangle 53"/>
          <p:cNvSpPr>
            <a:spLocks noChangeArrowheads="1"/>
          </p:cNvSpPr>
          <p:nvPr/>
        </p:nvSpPr>
        <p:spPr bwMode="auto">
          <a:xfrm>
            <a:off x="0" y="3441813"/>
            <a:ext cx="29479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（</a:t>
            </a: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）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思想：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0886" name="Rectangle 54"/>
          <p:cNvSpPr>
            <a:spLocks noChangeArrowheads="1"/>
          </p:cNvSpPr>
          <p:nvPr/>
        </p:nvSpPr>
        <p:spPr bwMode="auto">
          <a:xfrm>
            <a:off x="-31576" y="1294317"/>
            <a:ext cx="24497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（</a:t>
            </a: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）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 action="ppaction://hlinksldjump"/>
              </a:rPr>
              <a:t>政治：</a:t>
            </a:r>
            <a:endParaRPr kumimoji="1"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0889" name="Rectangle 57"/>
          <p:cNvSpPr>
            <a:spLocks noChangeArrowheads="1"/>
          </p:cNvSpPr>
          <p:nvPr/>
        </p:nvSpPr>
        <p:spPr bwMode="auto">
          <a:xfrm>
            <a:off x="0" y="4786322"/>
            <a:ext cx="2861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（</a:t>
            </a: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5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）导</a:t>
            </a: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火线：</a:t>
            </a:r>
          </a:p>
        </p:txBody>
      </p:sp>
      <p:sp>
        <p:nvSpPr>
          <p:cNvPr id="120892" name="Rectangle 60"/>
          <p:cNvSpPr>
            <a:spLocks noChangeArrowheads="1"/>
          </p:cNvSpPr>
          <p:nvPr/>
        </p:nvSpPr>
        <p:spPr bwMode="auto">
          <a:xfrm>
            <a:off x="142844" y="714356"/>
            <a:ext cx="288032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kumimoji="1"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爆发原因</a:t>
            </a:r>
            <a:endParaRPr kumimoji="1"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0893" name="Rectangle 61"/>
          <p:cNvSpPr>
            <a:spLocks noChangeArrowheads="1"/>
          </p:cNvSpPr>
          <p:nvPr/>
        </p:nvSpPr>
        <p:spPr bwMode="auto">
          <a:xfrm>
            <a:off x="2285984" y="3357562"/>
            <a:ext cx="6300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十月革命促进马克思主义传播</a:t>
            </a:r>
          </a:p>
        </p:txBody>
      </p:sp>
      <p:sp>
        <p:nvSpPr>
          <p:cNvPr id="120895" name="Rectangle 63"/>
          <p:cNvSpPr>
            <a:spLocks noChangeArrowheads="1"/>
          </p:cNvSpPr>
          <p:nvPr/>
        </p:nvSpPr>
        <p:spPr bwMode="auto">
          <a:xfrm>
            <a:off x="2428860" y="2714620"/>
            <a:ext cx="4672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民族资本主义的迅速发展</a:t>
            </a:r>
          </a:p>
        </p:txBody>
      </p:sp>
      <p:sp>
        <p:nvSpPr>
          <p:cNvPr id="120896" name="Rectangle 64"/>
          <p:cNvSpPr>
            <a:spLocks noChangeArrowheads="1"/>
          </p:cNvSpPr>
          <p:nvPr/>
        </p:nvSpPr>
        <p:spPr bwMode="auto">
          <a:xfrm>
            <a:off x="2500298" y="2071678"/>
            <a:ext cx="34804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工人阶</a:t>
            </a: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级队</a:t>
            </a:r>
            <a:r>
              <a:rPr kumimoji="1"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伍壮大</a:t>
            </a:r>
            <a:endParaRPr kumimoji="1"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0897" name="Rectangle 65"/>
          <p:cNvSpPr>
            <a:spLocks noChangeArrowheads="1"/>
          </p:cNvSpPr>
          <p:nvPr/>
        </p:nvSpPr>
        <p:spPr bwMode="auto">
          <a:xfrm>
            <a:off x="2428860" y="4000504"/>
            <a:ext cx="6477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新文化运动解放了人们的思</a:t>
            </a:r>
            <a:r>
              <a:rPr kumimoji="1"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想；</a:t>
            </a:r>
            <a:endParaRPr kumimoji="1"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0898" name="Rectangle 66"/>
          <p:cNvSpPr>
            <a:spLocks noChangeArrowheads="1"/>
          </p:cNvSpPr>
          <p:nvPr/>
        </p:nvSpPr>
        <p:spPr bwMode="auto">
          <a:xfrm>
            <a:off x="2500298" y="1357298"/>
            <a:ext cx="3892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北洋军阀的黑暗统</a:t>
            </a:r>
            <a:r>
              <a:rPr kumimoji="1"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治</a:t>
            </a:r>
            <a:endParaRPr kumimoji="1"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0899" name="Rectangle 67"/>
          <p:cNvSpPr>
            <a:spLocks noChangeArrowheads="1"/>
          </p:cNvSpPr>
          <p:nvPr/>
        </p:nvSpPr>
        <p:spPr bwMode="auto">
          <a:xfrm>
            <a:off x="2643174" y="4786322"/>
            <a:ext cx="3856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巴黎和会外交的失败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79512" y="0"/>
            <a:ext cx="7778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一、五四运动</a:t>
            </a:r>
            <a:r>
              <a:rPr kumimoji="1"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黑体" panose="02010609060101010101" pitchFamily="49" charset="-122"/>
              </a:rPr>
              <a:t> </a:t>
            </a:r>
            <a:endParaRPr kumimoji="1"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93" grpId="0"/>
      <p:bldP spid="120895" grpId="0"/>
      <p:bldP spid="120896" grpId="0"/>
      <p:bldP spid="120897" grpId="0"/>
      <p:bldP spid="120898" grpId="0"/>
      <p:bldP spid="1208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二十一条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8926" y="428604"/>
            <a:ext cx="4392613" cy="31686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534956" y="714356"/>
            <a:ext cx="160904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袁世凯签订“二十一条”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2143116"/>
            <a:ext cx="250029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 smtClean="0">
                <a:latin typeface="华文新魏" panose="02010800040101010101" pitchFamily="2" charset="-122"/>
              </a:rPr>
              <a:t>1912</a:t>
            </a:r>
            <a:r>
              <a:rPr lang="zh-CN" altLang="en-US" sz="3200" b="1" dirty="0" smtClean="0">
                <a:latin typeface="华文新魏" panose="02010800040101010101" pitchFamily="2" charset="-122"/>
              </a:rPr>
              <a:t>年</a:t>
            </a:r>
            <a:r>
              <a:rPr lang="en-US" altLang="zh-CN" sz="3200" b="1" dirty="0" smtClean="0">
                <a:latin typeface="华文新魏" panose="02010800040101010101" pitchFamily="2" charset="-122"/>
              </a:rPr>
              <a:t>—1919</a:t>
            </a:r>
            <a:r>
              <a:rPr lang="zh-CN" altLang="en-US" sz="3200" b="1" dirty="0">
                <a:latin typeface="华文新魏" panose="02010800040101010101" pitchFamily="2" charset="-122"/>
              </a:rPr>
              <a:t>年，全国田赋增加了七倍；盐税、烟税、酒税增加了三倍；印花税增加了六倍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928926" y="3786190"/>
            <a:ext cx="539815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 smtClean="0">
                <a:latin typeface="+mn-ea"/>
              </a:rPr>
              <a:t>1916</a:t>
            </a:r>
            <a:r>
              <a:rPr lang="zh-CN" altLang="en-US" sz="2800" b="1" dirty="0" smtClean="0">
                <a:latin typeface="+mn-ea"/>
              </a:rPr>
              <a:t>年</a:t>
            </a:r>
            <a:r>
              <a:rPr lang="en-US" altLang="zh-CN" sz="2800" b="1" dirty="0" smtClean="0">
                <a:latin typeface="+mn-ea"/>
              </a:rPr>
              <a:t>—1919</a:t>
            </a:r>
            <a:r>
              <a:rPr lang="zh-CN" altLang="en-US" sz="2800" b="1" dirty="0">
                <a:latin typeface="+mn-ea"/>
              </a:rPr>
              <a:t>年</a:t>
            </a:r>
            <a:r>
              <a:rPr lang="en-US" altLang="zh-CN" sz="2800" b="1" dirty="0">
                <a:latin typeface="+mn-ea"/>
              </a:rPr>
              <a:t>5</a:t>
            </a:r>
            <a:r>
              <a:rPr lang="zh-CN" altLang="en-US" sz="2800" b="1" dirty="0">
                <a:latin typeface="+mn-ea"/>
              </a:rPr>
              <a:t>月，北洋政府共借外债</a:t>
            </a:r>
            <a:r>
              <a:rPr lang="en-US" altLang="zh-CN" sz="2800" b="1" dirty="0">
                <a:latin typeface="+mn-ea"/>
              </a:rPr>
              <a:t>100</a:t>
            </a:r>
            <a:r>
              <a:rPr lang="zh-CN" altLang="en-US" sz="2800" b="1" dirty="0">
                <a:latin typeface="+mn-ea"/>
              </a:rPr>
              <a:t>多次，债权国包括：日、美、英、法、德、俄、比、荷等国，以中国的银行、矿山、交通、税收、国库券、期货为担保。</a:t>
            </a:r>
          </a:p>
        </p:txBody>
      </p:sp>
      <p:pic>
        <p:nvPicPr>
          <p:cNvPr id="7" name="Picture 24" descr="“道”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621" y="629738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形标注 7"/>
          <p:cNvSpPr/>
          <p:nvPr/>
        </p:nvSpPr>
        <p:spPr>
          <a:xfrm>
            <a:off x="5786446" y="2714620"/>
            <a:ext cx="3071834" cy="2428892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对外：出卖国家主权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642910" y="0"/>
            <a:ext cx="2286016" cy="257176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对内：压迫人民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Group 2"/>
          <p:cNvGraphicFramePr>
            <a:graphicFrameLocks noGrp="1"/>
          </p:cNvGraphicFramePr>
          <p:nvPr/>
        </p:nvGraphicFramePr>
        <p:xfrm>
          <a:off x="80399" y="1004703"/>
          <a:ext cx="8893176" cy="5566073"/>
        </p:xfrm>
        <a:graphic>
          <a:graphicData uri="http://schemas.openxmlformats.org/drawingml/2006/table">
            <a:tbl>
              <a:tblPr/>
              <a:tblGrid>
                <a:gridCol w="600942"/>
                <a:gridCol w="1080924"/>
                <a:gridCol w="2161848"/>
                <a:gridCol w="1680580"/>
                <a:gridCol w="1684441"/>
                <a:gridCol w="1684441"/>
              </a:tblGrid>
              <a:tr h="6400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7" marB="4571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时间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中心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主力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斗争形式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31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段</a:t>
                      </a:r>
                    </a:p>
                  </a:txBody>
                  <a:tcPr marT="45717" marB="45717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第一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阶段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86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第二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阶段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56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口号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985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结果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19050" y="187325"/>
            <a:ext cx="9124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kumimoji="1"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</a:t>
            </a:r>
            <a:r>
              <a:rPr kumimoji="1"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四运动的经过及结果：</a:t>
            </a:r>
            <a:r>
              <a:rPr kumimoji="1"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 </a:t>
            </a:r>
            <a:endParaRPr kumimoji="1"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4028962" y="1739919"/>
            <a:ext cx="133270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北京</a:t>
            </a: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5581667" y="1787317"/>
            <a:ext cx="136659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学生</a:t>
            </a:r>
          </a:p>
        </p:txBody>
      </p:sp>
      <p:sp>
        <p:nvSpPr>
          <p:cNvPr id="12324" name="Rectangle 36"/>
          <p:cNvSpPr>
            <a:spLocks noChangeArrowheads="1"/>
          </p:cNvSpPr>
          <p:nvPr/>
        </p:nvSpPr>
        <p:spPr bwMode="auto">
          <a:xfrm>
            <a:off x="3990854" y="2590237"/>
            <a:ext cx="1466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海并波及全国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auto">
          <a:xfrm>
            <a:off x="5689559" y="2656649"/>
            <a:ext cx="1547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工人</a:t>
            </a:r>
          </a:p>
        </p:txBody>
      </p: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1712663" y="2675970"/>
            <a:ext cx="2278191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1919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  <a:p>
            <a:pPr algn="ctr">
              <a:lnSpc>
                <a:spcPct val="85000"/>
              </a:lnSpc>
            </a:pP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月初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-6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月底</a:t>
            </a:r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1800724" y="1695571"/>
            <a:ext cx="2376488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1919.5.4 </a:t>
            </a:r>
          </a:p>
          <a:p>
            <a:pPr>
              <a:lnSpc>
                <a:spcPct val="85000"/>
              </a:lnSpc>
            </a:pPr>
            <a:r>
              <a:rPr kumimoji="1"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月初</a:t>
            </a:r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1758938" y="3717032"/>
            <a:ext cx="6840538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5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外争主权，内惩</a:t>
            </a: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hlinkClick r:id="rId2" action="ppaction://hlinksldjump"/>
              </a:rPr>
              <a:t>国贼</a:t>
            </a: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endParaRPr kumimoji="1"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5000"/>
              </a:lnSpc>
            </a:pP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废除二十一条</a:t>
            </a: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endParaRPr kumimoji="1"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5000"/>
              </a:lnSpc>
            </a:pP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拒绝和约签字</a:t>
            </a:r>
            <a:r>
              <a:rPr kumimoji="1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  <a:endParaRPr kumimoji="1"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1845365" y="5445224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取得初步胜利：</a:t>
            </a:r>
          </a:p>
        </p:txBody>
      </p: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5010720" y="5446893"/>
            <a:ext cx="3875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放人 免职 拒签 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7432281" y="2428667"/>
            <a:ext cx="136659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三罢斗争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5039545" y="1772816"/>
            <a:ext cx="4104455" cy="1310164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中国工人阶级从此登上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政治舞台</a:t>
            </a: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7215206" y="1571612"/>
            <a:ext cx="17072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罢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课；游行；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2" grpId="0"/>
      <p:bldP spid="12323" grpId="0"/>
      <p:bldP spid="12324" grpId="0"/>
      <p:bldP spid="12325" grpId="0"/>
      <p:bldP spid="12326" grpId="0"/>
      <p:bldP spid="12327" grpId="0"/>
      <p:bldP spid="12328" grpId="0"/>
      <p:bldP spid="12329" grpId="0"/>
      <p:bldP spid="12330" grpId="0"/>
      <p:bldP spid="20" grpId="0"/>
      <p:bldP spid="2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80975" y="404813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DE17B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kumimoji="1"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历</a:t>
            </a:r>
            <a:r>
              <a:rPr kumimoji="1"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史意义：</a:t>
            </a:r>
            <a:r>
              <a:rPr kumimoji="1"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00042"/>
            <a:ext cx="9144000" cy="554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>
              <a:spcBef>
                <a:spcPct val="10000"/>
              </a:spcBef>
            </a:pPr>
            <a:r>
              <a:rPr kumimoji="1"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性</a:t>
            </a: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质：</a:t>
            </a:r>
            <a:r>
              <a:rPr kumimoji="1"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彻底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</a:t>
            </a:r>
            <a:r>
              <a:rPr kumimoji="1"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不妥协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</a:t>
            </a: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反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帝反封建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的革</a:t>
            </a:r>
            <a:r>
              <a:rPr kumimoji="1"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命运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动。</a:t>
            </a:r>
            <a:endParaRPr kumimoji="1" lang="en-US" altLang="zh-CN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0" hangingPunct="0">
              <a:spcBef>
                <a:spcPct val="10000"/>
              </a:spcBef>
            </a:pPr>
            <a:r>
              <a:rPr kumimoji="1"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影响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：他标志着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新民主主义革命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kumimoji="1"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sldjump"/>
              </a:rPr>
              <a:t>开端</a:t>
            </a:r>
            <a:r>
              <a:rPr kumimoji="1"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促进</a:t>
            </a:r>
            <a:r>
              <a:rPr kumimoji="1"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马克思主义在中国的传播；为中国共产党的成立奠定了基础。</a:t>
            </a:r>
            <a:endParaRPr kumimoji="1"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111760" y="1143000"/>
            <a:ext cx="9651365" cy="59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）五四精神：爱国、进步、民主、科学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P spid="4" grpId="0" bldLvl="0" animBg="1"/>
      <p:bldP spid="4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0825" y="44450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旧民主主义革命和新民主主义革命之比较</a:t>
            </a:r>
          </a:p>
        </p:txBody>
      </p:sp>
      <p:graphicFrame>
        <p:nvGraphicFramePr>
          <p:cNvPr id="19459" name="Group 3"/>
          <p:cNvGraphicFramePr>
            <a:graphicFrameLocks noGrp="1"/>
          </p:cNvGraphicFramePr>
          <p:nvPr/>
        </p:nvGraphicFramePr>
        <p:xfrm>
          <a:off x="34925" y="692150"/>
          <a:ext cx="9072563" cy="6103936"/>
        </p:xfrm>
        <a:graphic>
          <a:graphicData uri="http://schemas.openxmlformats.org/drawingml/2006/table">
            <a:tbl>
              <a:tblPr/>
              <a:tblGrid>
                <a:gridCol w="576263"/>
                <a:gridCol w="2016125"/>
                <a:gridCol w="3135312"/>
                <a:gridCol w="182563"/>
                <a:gridCol w="3162300"/>
              </a:tblGrid>
              <a:tr h="6842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名称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旧民主主义革命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新民主主义革命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</a:tr>
              <a:tr h="61121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点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社会性质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1121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革命任务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1121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革命性质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1121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不同点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领导阶级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1121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指导思想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5249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奋斗目标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5791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群众基础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1319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所属世界革命范畴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3492500" y="1412875"/>
            <a:ext cx="4752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半殖民地半封建社会</a:t>
            </a:r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4211638" y="1989138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反帝反封建</a:t>
            </a: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3492500" y="2565400"/>
            <a:ext cx="5256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资产阶级民主革命</a:t>
            </a: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3348038" y="3213100"/>
            <a:ext cx="3024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资产阶级</a:t>
            </a: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6335713" y="3213100"/>
            <a:ext cx="306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无产阶级</a:t>
            </a:r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3349625" y="3789363"/>
            <a:ext cx="2879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三民主义</a:t>
            </a:r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6372225" y="3792538"/>
            <a:ext cx="2771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马列主义</a:t>
            </a:r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2700338" y="4437063"/>
            <a:ext cx="4270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走资本主义道路</a:t>
            </a:r>
          </a:p>
        </p:txBody>
      </p:sp>
      <p:sp>
        <p:nvSpPr>
          <p:cNvPr id="19516" name="Rectangle 60"/>
          <p:cNvSpPr>
            <a:spLocks noChangeArrowheads="1"/>
          </p:cNvSpPr>
          <p:nvPr/>
        </p:nvSpPr>
        <p:spPr bwMode="auto">
          <a:xfrm>
            <a:off x="6083300" y="4437063"/>
            <a:ext cx="3602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实现社会主义</a:t>
            </a: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3348038" y="3213100"/>
            <a:ext cx="3024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资产阶级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6335713" y="3213100"/>
            <a:ext cx="306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无产阶级</a:t>
            </a:r>
          </a:p>
        </p:txBody>
      </p:sp>
      <p:sp>
        <p:nvSpPr>
          <p:cNvPr id="19519" name="Rectangle 63"/>
          <p:cNvSpPr>
            <a:spLocks noChangeArrowheads="1"/>
          </p:cNvSpPr>
          <p:nvPr/>
        </p:nvSpPr>
        <p:spPr bwMode="auto">
          <a:xfrm>
            <a:off x="3348038" y="5084763"/>
            <a:ext cx="2447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不广泛</a:t>
            </a:r>
          </a:p>
        </p:txBody>
      </p:sp>
      <p:sp>
        <p:nvSpPr>
          <p:cNvPr id="19520" name="Rectangle 64"/>
          <p:cNvSpPr>
            <a:spLocks noChangeArrowheads="1"/>
          </p:cNvSpPr>
          <p:nvPr/>
        </p:nvSpPr>
        <p:spPr bwMode="auto">
          <a:xfrm>
            <a:off x="6515100" y="5087938"/>
            <a:ext cx="2447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广泛</a:t>
            </a:r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2700338" y="5661025"/>
            <a:ext cx="32400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属世界资产阶级革命的一部分</a:t>
            </a:r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5903913" y="5675313"/>
            <a:ext cx="32400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属世界无产阶级革命的一部分</a:t>
            </a:r>
          </a:p>
        </p:txBody>
      </p:sp>
      <p:pic>
        <p:nvPicPr>
          <p:cNvPr id="19" name="Picture 24" descr="“道”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621" y="629738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2" dur="500" autoRev="1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autoRev="1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autoRev="1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autoRev="1" fill="hold"/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autoRev="1" fill="hold"/>
                                        <p:tgtEl>
                                          <p:spTgt spid="19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19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8" grpId="0"/>
      <p:bldP spid="19509" grpId="0"/>
      <p:bldP spid="19510" grpId="0"/>
      <p:bldP spid="19511" grpId="0"/>
      <p:bldP spid="19512" grpId="0"/>
      <p:bldP spid="19513" grpId="0"/>
      <p:bldP spid="19514" grpId="0"/>
      <p:bldP spid="19515" grpId="0"/>
      <p:bldP spid="19516" grpId="0"/>
      <p:bldP spid="19517" grpId="0"/>
      <p:bldP spid="19517" grpId="1"/>
      <p:bldP spid="19518" grpId="0"/>
      <p:bldP spid="19518" grpId="1"/>
      <p:bldP spid="19519" grpId="0"/>
      <p:bldP spid="19520" grpId="0"/>
      <p:bldP spid="19521" grpId="0"/>
      <p:bldP spid="195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79388" y="423863"/>
            <a:ext cx="7778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kumimoji="1" lang="zh-CN" alt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中国共产党</a:t>
            </a:r>
            <a:r>
              <a:rPr kumimoji="1" lang="zh-CN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诞生</a:t>
            </a:r>
            <a:r>
              <a:rPr kumimoji="1"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黑体" panose="02010609060101010101" pitchFamily="49" charset="-122"/>
              </a:rPr>
              <a:t> </a:t>
            </a:r>
            <a:endParaRPr kumimoji="1"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42910" y="1071546"/>
            <a:ext cx="8316416" cy="45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</a:pPr>
            <a:r>
              <a:rPr kumimoji="1" lang="en-US" altLang="zh-CN" sz="3200" b="1" dirty="0">
                <a:latin typeface="+mn-ea"/>
                <a:ea typeface="+mn-ea"/>
              </a:rPr>
              <a:t>1.</a:t>
            </a:r>
            <a:r>
              <a:rPr kumimoji="1" lang="zh-CN" altLang="en-US" sz="3200" b="1" dirty="0">
                <a:latin typeface="+mn-ea"/>
                <a:ea typeface="+mn-ea"/>
              </a:rPr>
              <a:t>条</a:t>
            </a:r>
            <a:r>
              <a:rPr kumimoji="1" lang="zh-CN" altLang="en-US" sz="3200" b="1" dirty="0" smtClean="0">
                <a:latin typeface="+mn-ea"/>
                <a:ea typeface="+mn-ea"/>
              </a:rPr>
              <a:t>件</a:t>
            </a:r>
            <a:endParaRPr kumimoji="1" lang="en-US" altLang="zh-CN" sz="3200" b="1" dirty="0" smtClean="0">
              <a:latin typeface="+mn-ea"/>
              <a:ea typeface="+mn-ea"/>
            </a:endParaRPr>
          </a:p>
          <a:p>
            <a:pPr eaLnBrk="1" hangingPunct="1">
              <a:lnSpc>
                <a:spcPct val="95000"/>
              </a:lnSpc>
              <a:spcAft>
                <a:spcPct val="15000"/>
              </a:spcAft>
            </a:pPr>
            <a:r>
              <a:rPr kumimoji="1" lang="zh-CN" altLang="en-US" sz="3200" b="1" dirty="0" smtClean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+mn-ea"/>
                <a:ea typeface="+mn-ea"/>
              </a:rPr>
              <a:t>）经济</a:t>
            </a:r>
            <a:r>
              <a:rPr kumimoji="1" lang="zh-CN" altLang="en-US" sz="3200" b="1" dirty="0" smtClean="0">
                <a:latin typeface="+mn-ea"/>
                <a:ea typeface="+mn-ea"/>
              </a:rPr>
              <a:t>条件：</a:t>
            </a:r>
            <a:endParaRPr kumimoji="1" lang="zh-CN" altLang="en-US" sz="3200" b="1" dirty="0">
              <a:latin typeface="+mn-ea"/>
              <a:ea typeface="+mn-ea"/>
            </a:endParaRPr>
          </a:p>
          <a:p>
            <a:pPr lvl="0" eaLnBrk="1" hangingPunct="1"/>
            <a:endParaRPr kumimoji="1" lang="en-US" altLang="zh-CN" sz="32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r>
              <a:rPr kumimoji="1" lang="zh-CN" altLang="en-US" sz="3200" b="1" dirty="0" smtClean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+mn-ea"/>
                <a:ea typeface="+mn-ea"/>
              </a:rPr>
              <a:t>）阶级</a:t>
            </a:r>
            <a:r>
              <a:rPr kumimoji="1" lang="zh-CN" altLang="en-US" sz="3200" b="1" dirty="0" smtClean="0">
                <a:latin typeface="+mn-ea"/>
                <a:ea typeface="+mn-ea"/>
              </a:rPr>
              <a:t>条件：</a:t>
            </a:r>
            <a:endParaRPr lang="zh-CN" altLang="en-US" sz="3200" b="1" dirty="0">
              <a:latin typeface="+mn-ea"/>
              <a:ea typeface="+mn-ea"/>
            </a:endParaRPr>
          </a:p>
          <a:p>
            <a:pPr eaLnBrk="1" hangingPunct="1">
              <a:lnSpc>
                <a:spcPct val="95000"/>
              </a:lnSpc>
            </a:pPr>
            <a:endParaRPr kumimoji="1" lang="en-US" altLang="zh-CN" sz="32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95000"/>
              </a:lnSpc>
            </a:pPr>
            <a:r>
              <a:rPr kumimoji="1" lang="zh-CN" altLang="en-US" sz="3200" b="1" dirty="0" smtClean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+mn-ea"/>
                <a:ea typeface="+mn-ea"/>
              </a:rPr>
              <a:t>）思想</a:t>
            </a:r>
            <a:r>
              <a:rPr kumimoji="1" lang="zh-CN" altLang="en-US" sz="3200" b="1" dirty="0" smtClean="0">
                <a:latin typeface="+mn-ea"/>
                <a:ea typeface="+mn-ea"/>
              </a:rPr>
              <a:t>条件：</a:t>
            </a:r>
            <a:endParaRPr kumimoji="1" lang="zh-CN" altLang="en-US" sz="3200" b="1" dirty="0">
              <a:latin typeface="+mn-ea"/>
              <a:ea typeface="+mn-ea"/>
            </a:endParaRPr>
          </a:p>
          <a:p>
            <a:pPr eaLnBrk="1" hangingPunct="1">
              <a:lnSpc>
                <a:spcPct val="95000"/>
              </a:lnSpc>
            </a:pPr>
            <a:endParaRPr kumimoji="1" lang="en-US" altLang="zh-CN" sz="32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95000"/>
              </a:lnSpc>
            </a:pPr>
            <a:r>
              <a:rPr kumimoji="1" lang="zh-CN" altLang="en-US" sz="3200" b="1" dirty="0" smtClean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+mn-ea"/>
                <a:ea typeface="+mn-ea"/>
                <a:hlinkClick r:id="rId2" action="ppaction://hlinksldjump"/>
              </a:rPr>
              <a:t>组织</a:t>
            </a:r>
            <a:r>
              <a:rPr kumimoji="1" lang="zh-CN" altLang="en-US" sz="3200" b="1" dirty="0" smtClean="0">
                <a:latin typeface="+mn-ea"/>
                <a:ea typeface="+mn-ea"/>
              </a:rPr>
              <a:t>条件：</a:t>
            </a:r>
            <a:endParaRPr kumimoji="1" lang="zh-CN" altLang="en-US" sz="3200" b="1" dirty="0">
              <a:latin typeface="+mn-ea"/>
              <a:ea typeface="+mn-ea"/>
            </a:endParaRPr>
          </a:p>
          <a:p>
            <a:pPr eaLnBrk="1" hangingPunct="1">
              <a:lnSpc>
                <a:spcPct val="95000"/>
              </a:lnSpc>
            </a:pPr>
            <a:r>
              <a:rPr kumimoji="1"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endParaRPr kumimoji="1" lang="zh-CN" altLang="en-US" sz="3200" b="1" dirty="0">
              <a:latin typeface="+mn-ea"/>
              <a:ea typeface="+mn-ea"/>
            </a:endParaRPr>
          </a:p>
        </p:txBody>
      </p:sp>
      <p:sp>
        <p:nvSpPr>
          <p:cNvPr id="6" name="AutoShape 1042"/>
          <p:cNvSpPr/>
          <p:nvPr/>
        </p:nvSpPr>
        <p:spPr bwMode="auto">
          <a:xfrm>
            <a:off x="713285" y="1772816"/>
            <a:ext cx="114300" cy="2880320"/>
          </a:xfrm>
          <a:prstGeom prst="leftBrace">
            <a:avLst>
              <a:gd name="adj1" fmla="val 113889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Text Box 1036"/>
          <p:cNvSpPr txBox="1">
            <a:spLocks noChangeArrowheads="1"/>
          </p:cNvSpPr>
          <p:nvPr/>
        </p:nvSpPr>
        <p:spPr bwMode="auto">
          <a:xfrm>
            <a:off x="37647" y="2708920"/>
            <a:ext cx="648197" cy="1323439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dirty="0" smtClean="0">
                <a:solidFill>
                  <a:schemeClr val="bg1"/>
                </a:solidFill>
                <a:ea typeface="华文琥珀" panose="02010800040101010101" pitchFamily="2" charset="-122"/>
              </a:rPr>
              <a:t>内部</a:t>
            </a:r>
            <a:endParaRPr lang="zh-CN" altLang="en-US" sz="4000" dirty="0">
              <a:solidFill>
                <a:schemeClr val="bg1"/>
              </a:solidFill>
              <a:ea typeface="华文琥珀" panose="02010800040101010101" pitchFamily="2" charset="-122"/>
            </a:endParaRPr>
          </a:p>
        </p:txBody>
      </p:sp>
      <p:sp>
        <p:nvSpPr>
          <p:cNvPr id="8" name="Text Box 1037"/>
          <p:cNvSpPr txBox="1">
            <a:spLocks noChangeArrowheads="1"/>
          </p:cNvSpPr>
          <p:nvPr/>
        </p:nvSpPr>
        <p:spPr bwMode="auto">
          <a:xfrm>
            <a:off x="827585" y="5555969"/>
            <a:ext cx="3229718" cy="5847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bg1"/>
                </a:solidFill>
                <a:ea typeface="华文琥珀" panose="02010800040101010101" pitchFamily="2" charset="-122"/>
              </a:rPr>
              <a:t>（</a:t>
            </a:r>
            <a:r>
              <a:rPr lang="en-US" altLang="zh-CN" sz="3200" dirty="0" smtClean="0">
                <a:solidFill>
                  <a:schemeClr val="bg1"/>
                </a:solidFill>
                <a:ea typeface="华文琥珀" panose="02010800040101010101" pitchFamily="2" charset="-122"/>
              </a:rPr>
              <a:t>5</a:t>
            </a:r>
            <a:r>
              <a:rPr lang="zh-CN" altLang="en-US" sz="3200" dirty="0" smtClean="0">
                <a:solidFill>
                  <a:schemeClr val="bg1"/>
                </a:solidFill>
                <a:ea typeface="华文琥珀" panose="02010800040101010101" pitchFamily="2" charset="-122"/>
              </a:rPr>
              <a:t>）外部条件：</a:t>
            </a:r>
            <a:endParaRPr lang="zh-CN" altLang="en-US" sz="3200" dirty="0">
              <a:solidFill>
                <a:schemeClr val="bg1"/>
              </a:solidFill>
              <a:ea typeface="华文琥珀" panose="020108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1428736"/>
            <a:ext cx="528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一战期间，民族工业的迅速发展</a:t>
            </a:r>
            <a:endParaRPr lang="zh-CN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2500306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工人阶级队伍壮大并登上</a:t>
            </a:r>
            <a:endParaRPr lang="en-US" altLang="zh-CN" sz="3200" b="1" dirty="0" smtClean="0">
              <a:latin typeface="+mn-ea"/>
            </a:endParaRPr>
          </a:p>
          <a:p>
            <a:r>
              <a:rPr lang="zh-CN" altLang="en-US" sz="3200" b="1" dirty="0" smtClean="0">
                <a:latin typeface="+mn-ea"/>
              </a:rPr>
              <a:t>历史舞台</a:t>
            </a:r>
            <a:endParaRPr lang="zh-CN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722999" y="3576638"/>
            <a:ext cx="5857916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 smtClean="0">
                <a:latin typeface="+mn-ea"/>
              </a:rPr>
              <a:t>马克思主义的传播</a:t>
            </a:r>
            <a:endParaRPr lang="zh-CN" alt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868" y="4572008"/>
            <a:ext cx="5857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000" b="1" dirty="0" smtClean="0">
                <a:latin typeface="+mn-ea"/>
              </a:rPr>
              <a:t>陈独秀、李大钊等人的建党活动</a:t>
            </a:r>
            <a:endParaRPr lang="zh-CN" alt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43372" y="557214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 smtClean="0">
                <a:latin typeface="+mn-ea"/>
              </a:rPr>
              <a:t>共产国际的帮助</a:t>
            </a:r>
            <a:endParaRPr lang="zh-CN" altLang="en-US" sz="32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4577" descr="图片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grayscl/>
            <a:lum bright="6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4163"/>
            <a:ext cx="5081587" cy="4970462"/>
          </a:xfrm>
          <a:prstGeom prst="rect">
            <a:avLst/>
          </a:prstGeom>
          <a:noFill/>
          <a:ln w="57150" cmpd="thinThick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文本框 24578"/>
          <p:cNvSpPr txBox="1"/>
          <p:nvPr/>
        </p:nvSpPr>
        <p:spPr>
          <a:xfrm>
            <a:off x="107950" y="1773238"/>
            <a:ext cx="1535113" cy="4400550"/>
          </a:xfrm>
          <a:prstGeom prst="rect">
            <a:avLst/>
          </a:prstGeom>
          <a:solidFill>
            <a:srgbClr val="FFFFCC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中国共产党早期组织分布示意图</a:t>
            </a:r>
          </a:p>
        </p:txBody>
      </p:sp>
      <p:grpSp>
        <p:nvGrpSpPr>
          <p:cNvPr id="24580" name="组合 24579"/>
          <p:cNvGrpSpPr/>
          <p:nvPr/>
        </p:nvGrpSpPr>
        <p:grpSpPr bwMode="auto">
          <a:xfrm>
            <a:off x="4613275" y="2797175"/>
            <a:ext cx="1905000" cy="1066800"/>
            <a:chOff x="1056" y="1968"/>
            <a:chExt cx="1200" cy="672"/>
          </a:xfrm>
        </p:grpSpPr>
        <p:sp>
          <p:nvSpPr>
            <p:cNvPr id="24581" name="圆角矩形标注 24580"/>
            <p:cNvSpPr/>
            <p:nvPr/>
          </p:nvSpPr>
          <p:spPr>
            <a:xfrm>
              <a:off x="1056" y="2016"/>
              <a:ext cx="912" cy="576"/>
            </a:xfrm>
            <a:prstGeom prst="wedgeRoundRectCallout">
              <a:avLst>
                <a:gd name="adj1" fmla="val -71380"/>
                <a:gd name="adj2" fmla="val 63023"/>
                <a:gd name="adj3" fmla="val 16667"/>
              </a:avLst>
            </a:prstGeom>
            <a:solidFill>
              <a:srgbClr val="CCFFFF"/>
            </a:solidFill>
            <a:ln w="9525">
              <a:noFill/>
              <a:miter/>
            </a:ln>
          </p:spPr>
          <p:txBody>
            <a:bodyPr/>
            <a:lstStyle/>
            <a:p>
              <a:pPr algn="ctr"/>
              <a:endParaRPr lang="zh-CN" altLang="zh-CN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sp>
          <p:nvSpPr>
            <p:cNvPr id="24582" name="文本框 24581"/>
            <p:cNvSpPr txBox="1"/>
            <p:nvPr/>
          </p:nvSpPr>
          <p:spPr>
            <a:xfrm>
              <a:off x="1104" y="1968"/>
              <a:ext cx="1152" cy="67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33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行楷" panose="02010800040101010101" pitchFamily="2" charset="-122"/>
                </a:rPr>
                <a:t>1920</a:t>
              </a:r>
            </a:p>
            <a:p>
              <a:r>
                <a:rPr lang="zh-CN" altLang="en-US" sz="3200">
                  <a:solidFill>
                    <a:srgbClr val="33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华文行楷" panose="02010800040101010101" pitchFamily="2" charset="-122"/>
                </a:rPr>
                <a:t>陈独秀</a:t>
              </a:r>
            </a:p>
          </p:txBody>
        </p:sp>
      </p:grpSp>
      <p:grpSp>
        <p:nvGrpSpPr>
          <p:cNvPr id="24583" name="组合 24582"/>
          <p:cNvGrpSpPr/>
          <p:nvPr/>
        </p:nvGrpSpPr>
        <p:grpSpPr bwMode="auto">
          <a:xfrm>
            <a:off x="2987675" y="1627188"/>
            <a:ext cx="1512888" cy="579437"/>
            <a:chOff x="2688" y="535"/>
            <a:chExt cx="822" cy="365"/>
          </a:xfrm>
        </p:grpSpPr>
        <p:sp>
          <p:nvSpPr>
            <p:cNvPr id="26631" name="五角星 24583"/>
            <p:cNvSpPr>
              <a:spLocks noChangeArrowheads="1"/>
            </p:cNvSpPr>
            <p:nvPr/>
          </p:nvSpPr>
          <p:spPr bwMode="auto">
            <a:xfrm>
              <a:off x="2688" y="624"/>
              <a:ext cx="240" cy="240"/>
            </a:xfrm>
            <a:custGeom>
              <a:avLst/>
              <a:gdLst>
                <a:gd name="T0" fmla="*/ 0 w 240"/>
                <a:gd name="T1" fmla="*/ 91 h 240"/>
                <a:gd name="T2" fmla="*/ 91 w 240"/>
                <a:gd name="T3" fmla="*/ 91 h 240"/>
                <a:gd name="T4" fmla="*/ 120 w 240"/>
                <a:gd name="T5" fmla="*/ 0 h 240"/>
                <a:gd name="T6" fmla="*/ 148 w 240"/>
                <a:gd name="T7" fmla="*/ 91 h 240"/>
                <a:gd name="T8" fmla="*/ 239 w 240"/>
                <a:gd name="T9" fmla="*/ 91 h 240"/>
                <a:gd name="T10" fmla="*/ 165 w 240"/>
                <a:gd name="T11" fmla="*/ 148 h 240"/>
                <a:gd name="T12" fmla="*/ 194 w 240"/>
                <a:gd name="T13" fmla="*/ 239 h 240"/>
                <a:gd name="T14" fmla="*/ 120 w 240"/>
                <a:gd name="T15" fmla="*/ 183 h 240"/>
                <a:gd name="T16" fmla="*/ 45 w 240"/>
                <a:gd name="T17" fmla="*/ 239 h 240"/>
                <a:gd name="T18" fmla="*/ 74 w 240"/>
                <a:gd name="T19" fmla="*/ 14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0" y="91"/>
                  </a:moveTo>
                  <a:lnTo>
                    <a:pt x="91" y="91"/>
                  </a:lnTo>
                  <a:lnTo>
                    <a:pt x="120" y="0"/>
                  </a:lnTo>
                  <a:lnTo>
                    <a:pt x="148" y="91"/>
                  </a:lnTo>
                  <a:lnTo>
                    <a:pt x="239" y="91"/>
                  </a:lnTo>
                  <a:lnTo>
                    <a:pt x="165" y="148"/>
                  </a:lnTo>
                  <a:lnTo>
                    <a:pt x="194" y="239"/>
                  </a:lnTo>
                  <a:lnTo>
                    <a:pt x="120" y="183"/>
                  </a:lnTo>
                  <a:lnTo>
                    <a:pt x="45" y="239"/>
                  </a:lnTo>
                  <a:lnTo>
                    <a:pt x="74" y="148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5" name="矩形 24584"/>
            <p:cNvSpPr/>
            <p:nvPr/>
          </p:nvSpPr>
          <p:spPr>
            <a:xfrm>
              <a:off x="2880" y="535"/>
              <a:ext cx="630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anose="02010609030101010101" pitchFamily="49" charset="-122"/>
                </a:rPr>
                <a:t>北京</a:t>
              </a:r>
            </a:p>
          </p:txBody>
        </p:sp>
      </p:grpSp>
      <p:grpSp>
        <p:nvGrpSpPr>
          <p:cNvPr id="24586" name="组合 24585"/>
          <p:cNvGrpSpPr/>
          <p:nvPr/>
        </p:nvGrpSpPr>
        <p:grpSpPr bwMode="auto">
          <a:xfrm>
            <a:off x="2987675" y="2419350"/>
            <a:ext cx="1368425" cy="579438"/>
            <a:chOff x="2928" y="1063"/>
            <a:chExt cx="774" cy="365"/>
          </a:xfrm>
        </p:grpSpPr>
        <p:sp>
          <p:nvSpPr>
            <p:cNvPr id="26634" name="五角星 24586"/>
            <p:cNvSpPr>
              <a:spLocks noChangeArrowheads="1"/>
            </p:cNvSpPr>
            <p:nvPr/>
          </p:nvSpPr>
          <p:spPr bwMode="auto">
            <a:xfrm>
              <a:off x="2928" y="1152"/>
              <a:ext cx="240" cy="240"/>
            </a:xfrm>
            <a:custGeom>
              <a:avLst/>
              <a:gdLst>
                <a:gd name="T0" fmla="*/ 0 w 240"/>
                <a:gd name="T1" fmla="*/ 91 h 240"/>
                <a:gd name="T2" fmla="*/ 91 w 240"/>
                <a:gd name="T3" fmla="*/ 91 h 240"/>
                <a:gd name="T4" fmla="*/ 120 w 240"/>
                <a:gd name="T5" fmla="*/ 0 h 240"/>
                <a:gd name="T6" fmla="*/ 148 w 240"/>
                <a:gd name="T7" fmla="*/ 91 h 240"/>
                <a:gd name="T8" fmla="*/ 239 w 240"/>
                <a:gd name="T9" fmla="*/ 91 h 240"/>
                <a:gd name="T10" fmla="*/ 165 w 240"/>
                <a:gd name="T11" fmla="*/ 148 h 240"/>
                <a:gd name="T12" fmla="*/ 194 w 240"/>
                <a:gd name="T13" fmla="*/ 239 h 240"/>
                <a:gd name="T14" fmla="*/ 120 w 240"/>
                <a:gd name="T15" fmla="*/ 183 h 240"/>
                <a:gd name="T16" fmla="*/ 45 w 240"/>
                <a:gd name="T17" fmla="*/ 239 h 240"/>
                <a:gd name="T18" fmla="*/ 74 w 240"/>
                <a:gd name="T19" fmla="*/ 14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0" y="91"/>
                  </a:moveTo>
                  <a:lnTo>
                    <a:pt x="91" y="91"/>
                  </a:lnTo>
                  <a:lnTo>
                    <a:pt x="120" y="0"/>
                  </a:lnTo>
                  <a:lnTo>
                    <a:pt x="148" y="91"/>
                  </a:lnTo>
                  <a:lnTo>
                    <a:pt x="239" y="91"/>
                  </a:lnTo>
                  <a:lnTo>
                    <a:pt x="165" y="148"/>
                  </a:lnTo>
                  <a:lnTo>
                    <a:pt x="194" y="239"/>
                  </a:lnTo>
                  <a:lnTo>
                    <a:pt x="120" y="183"/>
                  </a:lnTo>
                  <a:lnTo>
                    <a:pt x="45" y="239"/>
                  </a:lnTo>
                  <a:lnTo>
                    <a:pt x="74" y="148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8" name="矩形 24587"/>
            <p:cNvSpPr/>
            <p:nvPr/>
          </p:nvSpPr>
          <p:spPr>
            <a:xfrm>
              <a:off x="3072" y="1063"/>
              <a:ext cx="630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anose="02010609030101010101" pitchFamily="49" charset="-122"/>
                </a:rPr>
                <a:t>济南</a:t>
              </a:r>
            </a:p>
          </p:txBody>
        </p:sp>
      </p:grpSp>
      <p:grpSp>
        <p:nvGrpSpPr>
          <p:cNvPr id="24589" name="组合 24588"/>
          <p:cNvGrpSpPr/>
          <p:nvPr/>
        </p:nvGrpSpPr>
        <p:grpSpPr bwMode="auto">
          <a:xfrm>
            <a:off x="4156075" y="3646488"/>
            <a:ext cx="1639888" cy="579437"/>
            <a:chOff x="2400" y="1937"/>
            <a:chExt cx="820" cy="365"/>
          </a:xfrm>
        </p:grpSpPr>
        <p:sp>
          <p:nvSpPr>
            <p:cNvPr id="24590" name="矩形 24589"/>
            <p:cNvSpPr/>
            <p:nvPr/>
          </p:nvSpPr>
          <p:spPr>
            <a:xfrm>
              <a:off x="2567" y="1937"/>
              <a:ext cx="653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anose="02010609030101010101" pitchFamily="49" charset="-122"/>
                </a:rPr>
                <a:t>上海</a:t>
              </a:r>
            </a:p>
          </p:txBody>
        </p:sp>
        <p:sp>
          <p:nvSpPr>
            <p:cNvPr id="26638" name="五角星 24590"/>
            <p:cNvSpPr>
              <a:spLocks noChangeArrowheads="1"/>
            </p:cNvSpPr>
            <p:nvPr/>
          </p:nvSpPr>
          <p:spPr bwMode="auto">
            <a:xfrm>
              <a:off x="2400" y="2016"/>
              <a:ext cx="240" cy="240"/>
            </a:xfrm>
            <a:custGeom>
              <a:avLst/>
              <a:gdLst>
                <a:gd name="T0" fmla="*/ 0 w 240"/>
                <a:gd name="T1" fmla="*/ 91 h 240"/>
                <a:gd name="T2" fmla="*/ 91 w 240"/>
                <a:gd name="T3" fmla="*/ 91 h 240"/>
                <a:gd name="T4" fmla="*/ 120 w 240"/>
                <a:gd name="T5" fmla="*/ 0 h 240"/>
                <a:gd name="T6" fmla="*/ 148 w 240"/>
                <a:gd name="T7" fmla="*/ 91 h 240"/>
                <a:gd name="T8" fmla="*/ 239 w 240"/>
                <a:gd name="T9" fmla="*/ 91 h 240"/>
                <a:gd name="T10" fmla="*/ 165 w 240"/>
                <a:gd name="T11" fmla="*/ 148 h 240"/>
                <a:gd name="T12" fmla="*/ 194 w 240"/>
                <a:gd name="T13" fmla="*/ 239 h 240"/>
                <a:gd name="T14" fmla="*/ 120 w 240"/>
                <a:gd name="T15" fmla="*/ 183 h 240"/>
                <a:gd name="T16" fmla="*/ 45 w 240"/>
                <a:gd name="T17" fmla="*/ 239 h 240"/>
                <a:gd name="T18" fmla="*/ 74 w 240"/>
                <a:gd name="T19" fmla="*/ 14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0" y="91"/>
                  </a:moveTo>
                  <a:lnTo>
                    <a:pt x="91" y="91"/>
                  </a:lnTo>
                  <a:lnTo>
                    <a:pt x="120" y="0"/>
                  </a:lnTo>
                  <a:lnTo>
                    <a:pt x="148" y="91"/>
                  </a:lnTo>
                  <a:lnTo>
                    <a:pt x="239" y="91"/>
                  </a:lnTo>
                  <a:lnTo>
                    <a:pt x="165" y="148"/>
                  </a:lnTo>
                  <a:lnTo>
                    <a:pt x="194" y="239"/>
                  </a:lnTo>
                  <a:lnTo>
                    <a:pt x="120" y="183"/>
                  </a:lnTo>
                  <a:lnTo>
                    <a:pt x="45" y="239"/>
                  </a:lnTo>
                  <a:lnTo>
                    <a:pt x="74" y="148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2" name="组合 24591"/>
          <p:cNvGrpSpPr/>
          <p:nvPr/>
        </p:nvGrpSpPr>
        <p:grpSpPr bwMode="auto">
          <a:xfrm>
            <a:off x="2543175" y="3817938"/>
            <a:ext cx="1525588" cy="579437"/>
            <a:chOff x="1920" y="1543"/>
            <a:chExt cx="776" cy="365"/>
          </a:xfrm>
        </p:grpSpPr>
        <p:sp>
          <p:nvSpPr>
            <p:cNvPr id="26640" name="五角星 24592"/>
            <p:cNvSpPr>
              <a:spLocks noChangeArrowheads="1"/>
            </p:cNvSpPr>
            <p:nvPr/>
          </p:nvSpPr>
          <p:spPr bwMode="auto">
            <a:xfrm>
              <a:off x="1920" y="1632"/>
              <a:ext cx="240" cy="240"/>
            </a:xfrm>
            <a:custGeom>
              <a:avLst/>
              <a:gdLst>
                <a:gd name="T0" fmla="*/ 0 w 240"/>
                <a:gd name="T1" fmla="*/ 91 h 240"/>
                <a:gd name="T2" fmla="*/ 91 w 240"/>
                <a:gd name="T3" fmla="*/ 91 h 240"/>
                <a:gd name="T4" fmla="*/ 120 w 240"/>
                <a:gd name="T5" fmla="*/ 0 h 240"/>
                <a:gd name="T6" fmla="*/ 148 w 240"/>
                <a:gd name="T7" fmla="*/ 91 h 240"/>
                <a:gd name="T8" fmla="*/ 239 w 240"/>
                <a:gd name="T9" fmla="*/ 91 h 240"/>
                <a:gd name="T10" fmla="*/ 165 w 240"/>
                <a:gd name="T11" fmla="*/ 148 h 240"/>
                <a:gd name="T12" fmla="*/ 194 w 240"/>
                <a:gd name="T13" fmla="*/ 239 h 240"/>
                <a:gd name="T14" fmla="*/ 120 w 240"/>
                <a:gd name="T15" fmla="*/ 183 h 240"/>
                <a:gd name="T16" fmla="*/ 45 w 240"/>
                <a:gd name="T17" fmla="*/ 239 h 240"/>
                <a:gd name="T18" fmla="*/ 74 w 240"/>
                <a:gd name="T19" fmla="*/ 14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0" y="91"/>
                  </a:moveTo>
                  <a:lnTo>
                    <a:pt x="91" y="91"/>
                  </a:lnTo>
                  <a:lnTo>
                    <a:pt x="120" y="0"/>
                  </a:lnTo>
                  <a:lnTo>
                    <a:pt x="148" y="91"/>
                  </a:lnTo>
                  <a:lnTo>
                    <a:pt x="239" y="91"/>
                  </a:lnTo>
                  <a:lnTo>
                    <a:pt x="165" y="148"/>
                  </a:lnTo>
                  <a:lnTo>
                    <a:pt x="194" y="239"/>
                  </a:lnTo>
                  <a:lnTo>
                    <a:pt x="120" y="183"/>
                  </a:lnTo>
                  <a:lnTo>
                    <a:pt x="45" y="239"/>
                  </a:lnTo>
                  <a:lnTo>
                    <a:pt x="74" y="148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4" name="矩形 24593"/>
            <p:cNvSpPr/>
            <p:nvPr/>
          </p:nvSpPr>
          <p:spPr>
            <a:xfrm>
              <a:off x="2064" y="1543"/>
              <a:ext cx="632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anose="02010609030101010101" pitchFamily="49" charset="-122"/>
                </a:rPr>
                <a:t>汉口</a:t>
              </a:r>
            </a:p>
          </p:txBody>
        </p:sp>
      </p:grpSp>
      <p:grpSp>
        <p:nvGrpSpPr>
          <p:cNvPr id="24595" name="组合 24594"/>
          <p:cNvGrpSpPr/>
          <p:nvPr/>
        </p:nvGrpSpPr>
        <p:grpSpPr bwMode="auto">
          <a:xfrm>
            <a:off x="2085975" y="4579938"/>
            <a:ext cx="1262063" cy="579437"/>
            <a:chOff x="2448" y="1938"/>
            <a:chExt cx="903" cy="355"/>
          </a:xfrm>
        </p:grpSpPr>
        <p:sp>
          <p:nvSpPr>
            <p:cNvPr id="24596" name="矩形 24595"/>
            <p:cNvSpPr/>
            <p:nvPr/>
          </p:nvSpPr>
          <p:spPr>
            <a:xfrm>
              <a:off x="2567" y="1938"/>
              <a:ext cx="784" cy="35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anose="02010609030101010101" pitchFamily="49" charset="-122"/>
                </a:rPr>
                <a:t>长沙</a:t>
              </a:r>
            </a:p>
          </p:txBody>
        </p:sp>
        <p:sp>
          <p:nvSpPr>
            <p:cNvPr id="26644" name="五角星 24596"/>
            <p:cNvSpPr>
              <a:spLocks noChangeArrowheads="1"/>
            </p:cNvSpPr>
            <p:nvPr/>
          </p:nvSpPr>
          <p:spPr bwMode="auto">
            <a:xfrm flipH="1">
              <a:off x="2448" y="2016"/>
              <a:ext cx="240" cy="240"/>
            </a:xfrm>
            <a:custGeom>
              <a:avLst/>
              <a:gdLst>
                <a:gd name="T0" fmla="*/ 0 w 240"/>
                <a:gd name="T1" fmla="*/ 91 h 240"/>
                <a:gd name="T2" fmla="*/ 91 w 240"/>
                <a:gd name="T3" fmla="*/ 91 h 240"/>
                <a:gd name="T4" fmla="*/ 120 w 240"/>
                <a:gd name="T5" fmla="*/ 0 h 240"/>
                <a:gd name="T6" fmla="*/ 148 w 240"/>
                <a:gd name="T7" fmla="*/ 91 h 240"/>
                <a:gd name="T8" fmla="*/ 239 w 240"/>
                <a:gd name="T9" fmla="*/ 91 h 240"/>
                <a:gd name="T10" fmla="*/ 165 w 240"/>
                <a:gd name="T11" fmla="*/ 148 h 240"/>
                <a:gd name="T12" fmla="*/ 194 w 240"/>
                <a:gd name="T13" fmla="*/ 239 h 240"/>
                <a:gd name="T14" fmla="*/ 120 w 240"/>
                <a:gd name="T15" fmla="*/ 183 h 240"/>
                <a:gd name="T16" fmla="*/ 45 w 240"/>
                <a:gd name="T17" fmla="*/ 239 h 240"/>
                <a:gd name="T18" fmla="*/ 74 w 240"/>
                <a:gd name="T19" fmla="*/ 14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0" y="91"/>
                  </a:moveTo>
                  <a:lnTo>
                    <a:pt x="91" y="91"/>
                  </a:lnTo>
                  <a:lnTo>
                    <a:pt x="120" y="0"/>
                  </a:lnTo>
                  <a:lnTo>
                    <a:pt x="148" y="91"/>
                  </a:lnTo>
                  <a:lnTo>
                    <a:pt x="239" y="91"/>
                  </a:lnTo>
                  <a:lnTo>
                    <a:pt x="165" y="148"/>
                  </a:lnTo>
                  <a:lnTo>
                    <a:pt x="194" y="239"/>
                  </a:lnTo>
                  <a:lnTo>
                    <a:pt x="120" y="183"/>
                  </a:lnTo>
                  <a:lnTo>
                    <a:pt x="45" y="239"/>
                  </a:lnTo>
                  <a:lnTo>
                    <a:pt x="74" y="148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8" name="组合 24597"/>
          <p:cNvGrpSpPr/>
          <p:nvPr/>
        </p:nvGrpSpPr>
        <p:grpSpPr bwMode="auto">
          <a:xfrm>
            <a:off x="5375275" y="5635625"/>
            <a:ext cx="1357313" cy="819150"/>
            <a:chOff x="3888" y="1488"/>
            <a:chExt cx="632" cy="516"/>
          </a:xfrm>
        </p:grpSpPr>
        <p:sp>
          <p:nvSpPr>
            <p:cNvPr id="24599" name="矩形 24598"/>
            <p:cNvSpPr/>
            <p:nvPr/>
          </p:nvSpPr>
          <p:spPr>
            <a:xfrm>
              <a:off x="3888" y="1639"/>
              <a:ext cx="632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anose="02010609030101010101" pitchFamily="49" charset="-122"/>
                </a:rPr>
                <a:t>巴黎</a:t>
              </a:r>
            </a:p>
          </p:txBody>
        </p:sp>
        <p:sp>
          <p:nvSpPr>
            <p:cNvPr id="26647" name="五角星 24599"/>
            <p:cNvSpPr>
              <a:spLocks noChangeArrowheads="1"/>
            </p:cNvSpPr>
            <p:nvPr/>
          </p:nvSpPr>
          <p:spPr bwMode="auto">
            <a:xfrm flipH="1">
              <a:off x="4032" y="1488"/>
              <a:ext cx="240" cy="240"/>
            </a:xfrm>
            <a:custGeom>
              <a:avLst/>
              <a:gdLst>
                <a:gd name="T0" fmla="*/ 0 w 240"/>
                <a:gd name="T1" fmla="*/ 91 h 240"/>
                <a:gd name="T2" fmla="*/ 91 w 240"/>
                <a:gd name="T3" fmla="*/ 91 h 240"/>
                <a:gd name="T4" fmla="*/ 120 w 240"/>
                <a:gd name="T5" fmla="*/ 0 h 240"/>
                <a:gd name="T6" fmla="*/ 148 w 240"/>
                <a:gd name="T7" fmla="*/ 91 h 240"/>
                <a:gd name="T8" fmla="*/ 239 w 240"/>
                <a:gd name="T9" fmla="*/ 91 h 240"/>
                <a:gd name="T10" fmla="*/ 165 w 240"/>
                <a:gd name="T11" fmla="*/ 148 h 240"/>
                <a:gd name="T12" fmla="*/ 194 w 240"/>
                <a:gd name="T13" fmla="*/ 239 h 240"/>
                <a:gd name="T14" fmla="*/ 120 w 240"/>
                <a:gd name="T15" fmla="*/ 183 h 240"/>
                <a:gd name="T16" fmla="*/ 45 w 240"/>
                <a:gd name="T17" fmla="*/ 239 h 240"/>
                <a:gd name="T18" fmla="*/ 74 w 240"/>
                <a:gd name="T19" fmla="*/ 14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0" y="91"/>
                  </a:moveTo>
                  <a:lnTo>
                    <a:pt x="91" y="91"/>
                  </a:lnTo>
                  <a:lnTo>
                    <a:pt x="120" y="0"/>
                  </a:lnTo>
                  <a:lnTo>
                    <a:pt x="148" y="91"/>
                  </a:lnTo>
                  <a:lnTo>
                    <a:pt x="239" y="91"/>
                  </a:lnTo>
                  <a:lnTo>
                    <a:pt x="165" y="148"/>
                  </a:lnTo>
                  <a:lnTo>
                    <a:pt x="194" y="239"/>
                  </a:lnTo>
                  <a:lnTo>
                    <a:pt x="120" y="183"/>
                  </a:lnTo>
                  <a:lnTo>
                    <a:pt x="45" y="239"/>
                  </a:lnTo>
                  <a:lnTo>
                    <a:pt x="74" y="148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01" name="组合 24600"/>
          <p:cNvGrpSpPr/>
          <p:nvPr/>
        </p:nvGrpSpPr>
        <p:grpSpPr bwMode="auto">
          <a:xfrm>
            <a:off x="2255838" y="5856288"/>
            <a:ext cx="1524000" cy="579437"/>
            <a:chOff x="2400" y="1937"/>
            <a:chExt cx="747" cy="365"/>
          </a:xfrm>
        </p:grpSpPr>
        <p:sp>
          <p:nvSpPr>
            <p:cNvPr id="26649" name="五角星 24601"/>
            <p:cNvSpPr>
              <a:spLocks noChangeArrowheads="1"/>
            </p:cNvSpPr>
            <p:nvPr/>
          </p:nvSpPr>
          <p:spPr bwMode="auto">
            <a:xfrm flipH="1">
              <a:off x="2400" y="2016"/>
              <a:ext cx="240" cy="240"/>
            </a:xfrm>
            <a:custGeom>
              <a:avLst/>
              <a:gdLst>
                <a:gd name="T0" fmla="*/ 0 w 240"/>
                <a:gd name="T1" fmla="*/ 91 h 240"/>
                <a:gd name="T2" fmla="*/ 91 w 240"/>
                <a:gd name="T3" fmla="*/ 91 h 240"/>
                <a:gd name="T4" fmla="*/ 120 w 240"/>
                <a:gd name="T5" fmla="*/ 0 h 240"/>
                <a:gd name="T6" fmla="*/ 148 w 240"/>
                <a:gd name="T7" fmla="*/ 91 h 240"/>
                <a:gd name="T8" fmla="*/ 239 w 240"/>
                <a:gd name="T9" fmla="*/ 91 h 240"/>
                <a:gd name="T10" fmla="*/ 165 w 240"/>
                <a:gd name="T11" fmla="*/ 148 h 240"/>
                <a:gd name="T12" fmla="*/ 194 w 240"/>
                <a:gd name="T13" fmla="*/ 239 h 240"/>
                <a:gd name="T14" fmla="*/ 120 w 240"/>
                <a:gd name="T15" fmla="*/ 183 h 240"/>
                <a:gd name="T16" fmla="*/ 45 w 240"/>
                <a:gd name="T17" fmla="*/ 239 h 240"/>
                <a:gd name="T18" fmla="*/ 74 w 240"/>
                <a:gd name="T19" fmla="*/ 14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0" y="91"/>
                  </a:moveTo>
                  <a:lnTo>
                    <a:pt x="91" y="91"/>
                  </a:lnTo>
                  <a:lnTo>
                    <a:pt x="120" y="0"/>
                  </a:lnTo>
                  <a:lnTo>
                    <a:pt x="148" y="91"/>
                  </a:lnTo>
                  <a:lnTo>
                    <a:pt x="239" y="91"/>
                  </a:lnTo>
                  <a:lnTo>
                    <a:pt x="165" y="148"/>
                  </a:lnTo>
                  <a:lnTo>
                    <a:pt x="194" y="239"/>
                  </a:lnTo>
                  <a:lnTo>
                    <a:pt x="120" y="183"/>
                  </a:lnTo>
                  <a:lnTo>
                    <a:pt x="45" y="239"/>
                  </a:lnTo>
                  <a:lnTo>
                    <a:pt x="74" y="148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3" name="矩形 24602"/>
            <p:cNvSpPr/>
            <p:nvPr/>
          </p:nvSpPr>
          <p:spPr>
            <a:xfrm>
              <a:off x="2566" y="1937"/>
              <a:ext cx="581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anose="02010609030101010101" pitchFamily="49" charset="-122"/>
                </a:rPr>
                <a:t>广州</a:t>
              </a:r>
            </a:p>
          </p:txBody>
        </p:sp>
      </p:grpSp>
      <p:grpSp>
        <p:nvGrpSpPr>
          <p:cNvPr id="24604" name="组合 24603"/>
          <p:cNvGrpSpPr/>
          <p:nvPr/>
        </p:nvGrpSpPr>
        <p:grpSpPr bwMode="auto">
          <a:xfrm>
            <a:off x="5435600" y="2058988"/>
            <a:ext cx="1081088" cy="758825"/>
            <a:chOff x="2566" y="1824"/>
            <a:chExt cx="630" cy="478"/>
          </a:xfrm>
        </p:grpSpPr>
        <p:sp>
          <p:nvSpPr>
            <p:cNvPr id="26652" name="五角星 24604"/>
            <p:cNvSpPr>
              <a:spLocks noChangeArrowheads="1"/>
            </p:cNvSpPr>
            <p:nvPr/>
          </p:nvSpPr>
          <p:spPr bwMode="auto">
            <a:xfrm flipH="1">
              <a:off x="2736" y="1824"/>
              <a:ext cx="240" cy="240"/>
            </a:xfrm>
            <a:custGeom>
              <a:avLst/>
              <a:gdLst>
                <a:gd name="T0" fmla="*/ 0 w 240"/>
                <a:gd name="T1" fmla="*/ 91 h 240"/>
                <a:gd name="T2" fmla="*/ 91 w 240"/>
                <a:gd name="T3" fmla="*/ 91 h 240"/>
                <a:gd name="T4" fmla="*/ 120 w 240"/>
                <a:gd name="T5" fmla="*/ 0 h 240"/>
                <a:gd name="T6" fmla="*/ 148 w 240"/>
                <a:gd name="T7" fmla="*/ 91 h 240"/>
                <a:gd name="T8" fmla="*/ 239 w 240"/>
                <a:gd name="T9" fmla="*/ 91 h 240"/>
                <a:gd name="T10" fmla="*/ 165 w 240"/>
                <a:gd name="T11" fmla="*/ 148 h 240"/>
                <a:gd name="T12" fmla="*/ 194 w 240"/>
                <a:gd name="T13" fmla="*/ 239 h 240"/>
                <a:gd name="T14" fmla="*/ 120 w 240"/>
                <a:gd name="T15" fmla="*/ 183 h 240"/>
                <a:gd name="T16" fmla="*/ 45 w 240"/>
                <a:gd name="T17" fmla="*/ 239 h 240"/>
                <a:gd name="T18" fmla="*/ 74 w 240"/>
                <a:gd name="T19" fmla="*/ 14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0" y="91"/>
                  </a:moveTo>
                  <a:lnTo>
                    <a:pt x="91" y="91"/>
                  </a:lnTo>
                  <a:lnTo>
                    <a:pt x="120" y="0"/>
                  </a:lnTo>
                  <a:lnTo>
                    <a:pt x="148" y="91"/>
                  </a:lnTo>
                  <a:lnTo>
                    <a:pt x="239" y="91"/>
                  </a:lnTo>
                  <a:lnTo>
                    <a:pt x="165" y="148"/>
                  </a:lnTo>
                  <a:lnTo>
                    <a:pt x="194" y="239"/>
                  </a:lnTo>
                  <a:lnTo>
                    <a:pt x="120" y="183"/>
                  </a:lnTo>
                  <a:lnTo>
                    <a:pt x="45" y="239"/>
                  </a:lnTo>
                  <a:lnTo>
                    <a:pt x="74" y="148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6" name="矩形 24605"/>
            <p:cNvSpPr/>
            <p:nvPr/>
          </p:nvSpPr>
          <p:spPr>
            <a:xfrm>
              <a:off x="2566" y="1937"/>
              <a:ext cx="630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楷体_GB2312" panose="02010609030101010101" pitchFamily="49" charset="-122"/>
                </a:rPr>
                <a:t>东京</a:t>
              </a:r>
            </a:p>
          </p:txBody>
        </p:sp>
      </p:grpSp>
      <p:sp>
        <p:nvSpPr>
          <p:cNvPr id="26654" name="动作按钮: 自定义 24606"/>
          <p:cNvSpPr>
            <a:spLocks noChangeArrowheads="1"/>
          </p:cNvSpPr>
          <p:nvPr/>
        </p:nvSpPr>
        <p:spPr bwMode="auto">
          <a:xfrm>
            <a:off x="762000" y="381000"/>
            <a:ext cx="685800" cy="5715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6657" name="图片 869397" descr="李大钊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3987800"/>
            <a:ext cx="199231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图片 869398" descr="5291002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84313"/>
            <a:ext cx="201453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4" descr="“道”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9048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1181</Words>
  <Application>Microsoft Office PowerPoint</Application>
  <PresentationFormat>全屏显示(4:3)</PresentationFormat>
  <Paragraphs>216</Paragraphs>
  <Slides>21</Slides>
  <Notes>1</Notes>
  <HiddenSlides>5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china</cp:lastModifiedBy>
  <cp:revision>95</cp:revision>
  <dcterms:created xsi:type="dcterms:W3CDTF">2015-11-19T06:56:00Z</dcterms:created>
  <dcterms:modified xsi:type="dcterms:W3CDTF">2016-10-26T13:35:13Z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2052-10.1.0.6029</vt:lpwstr>
  </property>
</Properties>
</file>