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691" r:id="rId3"/>
  </p:sldMasterIdLst>
  <p:notesMasterIdLst>
    <p:notesMasterId r:id="rId35"/>
  </p:notesMasterIdLst>
  <p:sldIdLst>
    <p:sldId id="260" r:id="rId4"/>
    <p:sldId id="258" r:id="rId5"/>
    <p:sldId id="279" r:id="rId6"/>
    <p:sldId id="261" r:id="rId7"/>
    <p:sldId id="280" r:id="rId8"/>
    <p:sldId id="281" r:id="rId9"/>
    <p:sldId id="282" r:id="rId10"/>
    <p:sldId id="283" r:id="rId11"/>
    <p:sldId id="272" r:id="rId12"/>
    <p:sldId id="267" r:id="rId13"/>
    <p:sldId id="284" r:id="rId14"/>
    <p:sldId id="286" r:id="rId15"/>
    <p:sldId id="298" r:id="rId16"/>
    <p:sldId id="285" r:id="rId17"/>
    <p:sldId id="276" r:id="rId18"/>
    <p:sldId id="294" r:id="rId19"/>
    <p:sldId id="296" r:id="rId20"/>
    <p:sldId id="287" r:id="rId21"/>
    <p:sldId id="264" r:id="rId22"/>
    <p:sldId id="288" r:id="rId23"/>
    <p:sldId id="289" r:id="rId24"/>
    <p:sldId id="295" r:id="rId25"/>
    <p:sldId id="290" r:id="rId26"/>
    <p:sldId id="291" r:id="rId27"/>
    <p:sldId id="292" r:id="rId28"/>
    <p:sldId id="263" r:id="rId29"/>
    <p:sldId id="269" r:id="rId30"/>
    <p:sldId id="266" r:id="rId31"/>
    <p:sldId id="268" r:id="rId32"/>
    <p:sldId id="297" r:id="rId33"/>
    <p:sldId id="259" r:id="rId3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20" autoAdjust="0"/>
  </p:normalViewPr>
  <p:slideViewPr>
    <p:cSldViewPr snapToGrid="0">
      <p:cViewPr varScale="1">
        <p:scale>
          <a:sx n="67" d="100"/>
          <a:sy n="67" d="100"/>
        </p:scale>
        <p:origin x="-84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5AFB8-950D-4887-A7D3-71801EBA6F70}" type="doc">
      <dgm:prSet loTypeId="urn:microsoft.com/office/officeart/2005/8/layout/chevron2" loCatId="process" qsTypeId="urn:microsoft.com/office/officeart/2005/8/quickstyle/simple1" qsCatId="simple" csTypeId="urn:microsoft.com/office/officeart/2005/8/colors/accent1_5" csCatId="accent1" phldr="1"/>
      <dgm:spPr/>
      <dgm:t>
        <a:bodyPr/>
        <a:lstStyle/>
        <a:p>
          <a:endParaRPr lang="zh-CN" altLang="en-US"/>
        </a:p>
      </dgm:t>
    </dgm:pt>
    <dgm:pt modelId="{16764DCC-BABA-4F68-86E8-14F51E12965F}">
      <dgm:prSet phldrT="[文本]"/>
      <dgm:spPr/>
      <dgm:t>
        <a:bodyPr/>
        <a:lstStyle/>
        <a:p>
          <a:r>
            <a:rPr lang="zh-CN" altLang="en-US" dirty="0" smtClean="0"/>
            <a:t>隋</a:t>
          </a:r>
          <a:endParaRPr lang="zh-CN" altLang="en-US" dirty="0"/>
        </a:p>
      </dgm:t>
    </dgm:pt>
    <dgm:pt modelId="{5B190B57-2991-4F2A-99F8-AA37D148D646}" type="parTrans" cxnId="{124D3174-9565-4126-8081-0904E9EB9A2D}">
      <dgm:prSet/>
      <dgm:spPr/>
      <dgm:t>
        <a:bodyPr/>
        <a:lstStyle/>
        <a:p>
          <a:endParaRPr lang="zh-CN" altLang="en-US"/>
        </a:p>
      </dgm:t>
    </dgm:pt>
    <dgm:pt modelId="{27D30D4E-B8F8-4E62-947A-4CFCD2C8C405}" type="sibTrans" cxnId="{124D3174-9565-4126-8081-0904E9EB9A2D}">
      <dgm:prSet/>
      <dgm:spPr/>
      <dgm:t>
        <a:bodyPr/>
        <a:lstStyle/>
        <a:p>
          <a:endParaRPr lang="zh-CN" altLang="en-US"/>
        </a:p>
      </dgm:t>
    </dgm:pt>
    <dgm:pt modelId="{D9FF5AE9-2ABD-445D-81AE-4C28E4A71F28}">
      <dgm:prSet phldrT="[文本]"/>
      <dgm:spPr/>
      <dgm:t>
        <a:bodyPr/>
        <a:lstStyle/>
        <a:p>
          <a:r>
            <a:rPr lang="zh-CN" altLang="en-US" dirty="0" smtClean="0"/>
            <a:t>隋文帝时，分科取士</a:t>
          </a:r>
          <a:endParaRPr lang="zh-CN" altLang="en-US" dirty="0"/>
        </a:p>
      </dgm:t>
    </dgm:pt>
    <dgm:pt modelId="{6D11661F-B73F-4B08-BD23-6A7F95C454FC}" type="parTrans" cxnId="{2FA5CB5D-2DAF-41E8-AF3B-4BDD4EC09716}">
      <dgm:prSet/>
      <dgm:spPr/>
      <dgm:t>
        <a:bodyPr/>
        <a:lstStyle/>
        <a:p>
          <a:endParaRPr lang="zh-CN" altLang="en-US"/>
        </a:p>
      </dgm:t>
    </dgm:pt>
    <dgm:pt modelId="{55F95B4C-CBBF-4C2B-83BE-99D2A3F5EBAA}" type="sibTrans" cxnId="{2FA5CB5D-2DAF-41E8-AF3B-4BDD4EC09716}">
      <dgm:prSet/>
      <dgm:spPr/>
      <dgm:t>
        <a:bodyPr/>
        <a:lstStyle/>
        <a:p>
          <a:endParaRPr lang="zh-CN" altLang="en-US"/>
        </a:p>
      </dgm:t>
    </dgm:pt>
    <dgm:pt modelId="{41C707BD-8752-4B2E-ADC3-8EBCF344953B}">
      <dgm:prSet phldrT="[文本]"/>
      <dgm:spPr/>
      <dgm:t>
        <a:bodyPr/>
        <a:lstStyle/>
        <a:p>
          <a:r>
            <a:rPr lang="zh-CN" altLang="en-US" dirty="0" smtClean="0"/>
            <a:t>隋炀帝，设进士科，科举制确立</a:t>
          </a:r>
          <a:endParaRPr lang="zh-CN" altLang="en-US" dirty="0"/>
        </a:p>
      </dgm:t>
    </dgm:pt>
    <dgm:pt modelId="{706AD910-162D-4A64-80F2-3D346C6A9F19}" type="parTrans" cxnId="{321DF3B7-C4C4-4E37-86C0-F8423281D016}">
      <dgm:prSet/>
      <dgm:spPr/>
      <dgm:t>
        <a:bodyPr/>
        <a:lstStyle/>
        <a:p>
          <a:endParaRPr lang="zh-CN" altLang="en-US"/>
        </a:p>
      </dgm:t>
    </dgm:pt>
    <dgm:pt modelId="{B8F66830-1029-447F-88A9-6C870AE77701}" type="sibTrans" cxnId="{321DF3B7-C4C4-4E37-86C0-F8423281D016}">
      <dgm:prSet/>
      <dgm:spPr/>
      <dgm:t>
        <a:bodyPr/>
        <a:lstStyle/>
        <a:p>
          <a:endParaRPr lang="zh-CN" altLang="en-US"/>
        </a:p>
      </dgm:t>
    </dgm:pt>
    <dgm:pt modelId="{A30475F9-AA57-47DC-9B7F-0EF646634060}">
      <dgm:prSet phldrT="[文本]"/>
      <dgm:spPr/>
      <dgm:t>
        <a:bodyPr/>
        <a:lstStyle/>
        <a:p>
          <a:r>
            <a:rPr lang="zh-CN" altLang="en-US" dirty="0" smtClean="0"/>
            <a:t>唐</a:t>
          </a:r>
          <a:endParaRPr lang="zh-CN" altLang="en-US" dirty="0"/>
        </a:p>
      </dgm:t>
    </dgm:pt>
    <dgm:pt modelId="{0CD37211-80A0-477D-BAEE-0799F7865F81}" type="parTrans" cxnId="{8522D85A-AE08-46C3-86B7-410C059CE6C2}">
      <dgm:prSet/>
      <dgm:spPr/>
      <dgm:t>
        <a:bodyPr/>
        <a:lstStyle/>
        <a:p>
          <a:endParaRPr lang="zh-CN" altLang="en-US"/>
        </a:p>
      </dgm:t>
    </dgm:pt>
    <dgm:pt modelId="{F90A6103-9080-4632-9F1D-AF9E7ACA41B9}" type="sibTrans" cxnId="{8522D85A-AE08-46C3-86B7-410C059CE6C2}">
      <dgm:prSet/>
      <dgm:spPr/>
      <dgm:t>
        <a:bodyPr/>
        <a:lstStyle/>
        <a:p>
          <a:endParaRPr lang="zh-CN" altLang="en-US"/>
        </a:p>
      </dgm:t>
    </dgm:pt>
    <dgm:pt modelId="{6AB046AC-0280-43F0-B048-2B1409CC8869}">
      <dgm:prSet phldrT="[文本]"/>
      <dgm:spPr/>
      <dgm:t>
        <a:bodyPr/>
        <a:lstStyle/>
        <a:p>
          <a:r>
            <a:rPr lang="zh-CN" altLang="en-US" dirty="0" smtClean="0"/>
            <a:t>贞观年间（唐太宗时期），以进士和明经为主</a:t>
          </a:r>
          <a:endParaRPr lang="zh-CN" altLang="en-US" dirty="0"/>
        </a:p>
      </dgm:t>
    </dgm:pt>
    <dgm:pt modelId="{B2810D6B-A5FA-4C46-9F7E-4CFA62DF2AFC}" type="parTrans" cxnId="{FDC2EC55-A9A2-423E-8747-2926E85F2033}">
      <dgm:prSet/>
      <dgm:spPr/>
      <dgm:t>
        <a:bodyPr/>
        <a:lstStyle/>
        <a:p>
          <a:endParaRPr lang="zh-CN" altLang="en-US"/>
        </a:p>
      </dgm:t>
    </dgm:pt>
    <dgm:pt modelId="{CFF19DFB-85B6-4746-BAAF-232088B45005}" type="sibTrans" cxnId="{FDC2EC55-A9A2-423E-8747-2926E85F2033}">
      <dgm:prSet/>
      <dgm:spPr/>
      <dgm:t>
        <a:bodyPr/>
        <a:lstStyle/>
        <a:p>
          <a:endParaRPr lang="zh-CN" altLang="en-US"/>
        </a:p>
      </dgm:t>
    </dgm:pt>
    <dgm:pt modelId="{85A2F986-5300-40A4-B2F4-A72E57EFAF8F}">
      <dgm:prSet phldrT="[文本]"/>
      <dgm:spPr/>
      <dgm:t>
        <a:bodyPr/>
        <a:lstStyle/>
        <a:p>
          <a:r>
            <a:rPr lang="zh-CN" altLang="en-US" dirty="0" smtClean="0"/>
            <a:t>开元年间（唐玄宗时期），任用高官主持考试，后成为定制</a:t>
          </a:r>
          <a:endParaRPr lang="zh-CN" altLang="en-US" dirty="0"/>
        </a:p>
      </dgm:t>
    </dgm:pt>
    <dgm:pt modelId="{D901801B-E3B2-4472-837E-1F3367AC4422}" type="parTrans" cxnId="{27930D84-7C52-4B24-AD6D-FE9F372256FA}">
      <dgm:prSet/>
      <dgm:spPr/>
      <dgm:t>
        <a:bodyPr/>
        <a:lstStyle/>
        <a:p>
          <a:endParaRPr lang="zh-CN" altLang="en-US"/>
        </a:p>
      </dgm:t>
    </dgm:pt>
    <dgm:pt modelId="{52852405-BB6F-49CF-92F9-704E8AB9CDE0}" type="sibTrans" cxnId="{27930D84-7C52-4B24-AD6D-FE9F372256FA}">
      <dgm:prSet/>
      <dgm:spPr/>
      <dgm:t>
        <a:bodyPr/>
        <a:lstStyle/>
        <a:p>
          <a:endParaRPr lang="zh-CN" altLang="en-US"/>
        </a:p>
      </dgm:t>
    </dgm:pt>
    <dgm:pt modelId="{C5FBB906-FBE9-48BE-A415-4DBDC1BADDC4}">
      <dgm:prSet phldrT="[文本]"/>
      <dgm:spPr/>
      <dgm:t>
        <a:bodyPr/>
        <a:lstStyle/>
        <a:p>
          <a:r>
            <a:rPr lang="zh-CN" altLang="en-US" dirty="0" smtClean="0"/>
            <a:t>宋</a:t>
          </a:r>
          <a:endParaRPr lang="zh-CN" altLang="en-US" dirty="0"/>
        </a:p>
      </dgm:t>
    </dgm:pt>
    <dgm:pt modelId="{E2FD86E9-375F-4D61-82C1-302422D8A0B0}" type="parTrans" cxnId="{B6802D41-EFEE-4E26-B700-9075531B8222}">
      <dgm:prSet/>
      <dgm:spPr/>
      <dgm:t>
        <a:bodyPr/>
        <a:lstStyle/>
        <a:p>
          <a:endParaRPr lang="zh-CN" altLang="en-US"/>
        </a:p>
      </dgm:t>
    </dgm:pt>
    <dgm:pt modelId="{54FE574B-3311-46DC-89AF-760DF2762E9D}" type="sibTrans" cxnId="{B6802D41-EFEE-4E26-B700-9075531B8222}">
      <dgm:prSet/>
      <dgm:spPr/>
      <dgm:t>
        <a:bodyPr/>
        <a:lstStyle/>
        <a:p>
          <a:endParaRPr lang="zh-CN" altLang="en-US"/>
        </a:p>
      </dgm:t>
    </dgm:pt>
    <dgm:pt modelId="{9425C087-52D6-466B-8680-A4AF5EDB99CB}">
      <dgm:prSet phldrT="[文本]"/>
      <dgm:spPr/>
      <dgm:t>
        <a:bodyPr/>
        <a:lstStyle/>
        <a:p>
          <a:r>
            <a:rPr lang="zh-CN" altLang="en-US" dirty="0" smtClean="0"/>
            <a:t>重文轻武，更重视科举考试，导致“冗官”现象</a:t>
          </a:r>
          <a:endParaRPr lang="zh-CN" altLang="en-US" dirty="0"/>
        </a:p>
      </dgm:t>
    </dgm:pt>
    <dgm:pt modelId="{A02095EB-BAA7-454A-9A14-1E30B8ADD2A6}" type="parTrans" cxnId="{4D56A267-0374-4150-A7D1-4FB7AABD65B2}">
      <dgm:prSet/>
      <dgm:spPr/>
      <dgm:t>
        <a:bodyPr/>
        <a:lstStyle/>
        <a:p>
          <a:endParaRPr lang="zh-CN" altLang="en-US"/>
        </a:p>
      </dgm:t>
    </dgm:pt>
    <dgm:pt modelId="{C9B30DEA-79E4-40BA-B1BC-DC81C331C9DD}" type="sibTrans" cxnId="{4D56A267-0374-4150-A7D1-4FB7AABD65B2}">
      <dgm:prSet/>
      <dgm:spPr/>
      <dgm:t>
        <a:bodyPr/>
        <a:lstStyle/>
        <a:p>
          <a:endParaRPr lang="zh-CN" altLang="en-US"/>
        </a:p>
      </dgm:t>
    </dgm:pt>
    <dgm:pt modelId="{B87A4D97-AF35-4D16-BF99-C957AD3CA5A3}">
      <dgm:prSet/>
      <dgm:spPr/>
      <dgm:t>
        <a:bodyPr/>
        <a:lstStyle/>
        <a:p>
          <a:r>
            <a:rPr lang="zh-CN" altLang="en-US" dirty="0" smtClean="0"/>
            <a:t>明清</a:t>
          </a:r>
          <a:endParaRPr lang="zh-CN" altLang="en-US" dirty="0"/>
        </a:p>
      </dgm:t>
    </dgm:pt>
    <dgm:pt modelId="{BC91F4C2-D326-471F-B021-40431C721580}" type="parTrans" cxnId="{D5886185-3EA2-4493-A7D4-6FD06335E926}">
      <dgm:prSet/>
      <dgm:spPr/>
      <dgm:t>
        <a:bodyPr/>
        <a:lstStyle/>
        <a:p>
          <a:endParaRPr lang="zh-CN" altLang="en-US"/>
        </a:p>
      </dgm:t>
    </dgm:pt>
    <dgm:pt modelId="{049A0FC7-1140-4D48-83B7-EC6FD95313C0}" type="sibTrans" cxnId="{D5886185-3EA2-4493-A7D4-6FD06335E926}">
      <dgm:prSet/>
      <dgm:spPr/>
      <dgm:t>
        <a:bodyPr/>
        <a:lstStyle/>
        <a:p>
          <a:endParaRPr lang="zh-CN" altLang="en-US"/>
        </a:p>
      </dgm:t>
    </dgm:pt>
    <dgm:pt modelId="{94F2202C-D028-4B67-9E7D-AD3C569D1F88}">
      <dgm:prSet/>
      <dgm:spPr/>
      <dgm:t>
        <a:bodyPr/>
        <a:lstStyle/>
        <a:p>
          <a:r>
            <a:rPr lang="zh-CN" altLang="en-US" dirty="0" smtClean="0"/>
            <a:t>八股取士成为束缚思想的工具</a:t>
          </a:r>
          <a:endParaRPr lang="zh-CN" altLang="en-US" dirty="0"/>
        </a:p>
      </dgm:t>
    </dgm:pt>
    <dgm:pt modelId="{ADF07032-EED2-491E-9AA8-2072279A357E}" type="parTrans" cxnId="{77D1FA37-23A5-434E-BC56-FE23AF7775AD}">
      <dgm:prSet/>
      <dgm:spPr/>
      <dgm:t>
        <a:bodyPr/>
        <a:lstStyle/>
        <a:p>
          <a:endParaRPr lang="zh-CN" altLang="en-US"/>
        </a:p>
      </dgm:t>
    </dgm:pt>
    <dgm:pt modelId="{CE8AB01F-FC1D-4E39-AB6A-8A8329BE2A04}" type="sibTrans" cxnId="{77D1FA37-23A5-434E-BC56-FE23AF7775AD}">
      <dgm:prSet/>
      <dgm:spPr/>
      <dgm:t>
        <a:bodyPr/>
        <a:lstStyle/>
        <a:p>
          <a:endParaRPr lang="zh-CN" altLang="en-US"/>
        </a:p>
      </dgm:t>
    </dgm:pt>
    <dgm:pt modelId="{929C59EC-8B81-436C-A180-FEBD867250AB}" type="pres">
      <dgm:prSet presAssocID="{C255AFB8-950D-4887-A7D3-71801EBA6F70}" presName="linearFlow" presStyleCnt="0">
        <dgm:presLayoutVars>
          <dgm:dir/>
          <dgm:animLvl val="lvl"/>
          <dgm:resizeHandles val="exact"/>
        </dgm:presLayoutVars>
      </dgm:prSet>
      <dgm:spPr/>
      <dgm:t>
        <a:bodyPr/>
        <a:lstStyle/>
        <a:p>
          <a:endParaRPr lang="zh-CN" altLang="en-US"/>
        </a:p>
      </dgm:t>
    </dgm:pt>
    <dgm:pt modelId="{8B1988E1-DB20-480B-BC6C-C4E59BE6635C}" type="pres">
      <dgm:prSet presAssocID="{16764DCC-BABA-4F68-86E8-14F51E12965F}" presName="composite" presStyleCnt="0"/>
      <dgm:spPr/>
      <dgm:t>
        <a:bodyPr/>
        <a:lstStyle/>
        <a:p>
          <a:endParaRPr lang="zh-CN" altLang="en-US"/>
        </a:p>
      </dgm:t>
    </dgm:pt>
    <dgm:pt modelId="{2F14B942-236C-402B-B5B2-B270B2C81A6B}" type="pres">
      <dgm:prSet presAssocID="{16764DCC-BABA-4F68-86E8-14F51E12965F}" presName="parentText" presStyleLbl="alignNode1" presStyleIdx="0" presStyleCnt="4">
        <dgm:presLayoutVars>
          <dgm:chMax val="1"/>
          <dgm:bulletEnabled val="1"/>
        </dgm:presLayoutVars>
      </dgm:prSet>
      <dgm:spPr/>
      <dgm:t>
        <a:bodyPr/>
        <a:lstStyle/>
        <a:p>
          <a:endParaRPr lang="zh-CN" altLang="en-US"/>
        </a:p>
      </dgm:t>
    </dgm:pt>
    <dgm:pt modelId="{E23B543F-BB14-49A5-A1C6-168C42914204}" type="pres">
      <dgm:prSet presAssocID="{16764DCC-BABA-4F68-86E8-14F51E12965F}" presName="descendantText" presStyleLbl="alignAcc1" presStyleIdx="0" presStyleCnt="4">
        <dgm:presLayoutVars>
          <dgm:bulletEnabled val="1"/>
        </dgm:presLayoutVars>
      </dgm:prSet>
      <dgm:spPr/>
      <dgm:t>
        <a:bodyPr/>
        <a:lstStyle/>
        <a:p>
          <a:endParaRPr lang="zh-CN" altLang="en-US"/>
        </a:p>
      </dgm:t>
    </dgm:pt>
    <dgm:pt modelId="{315AC909-6DAA-4393-A58E-EF9206FD6298}" type="pres">
      <dgm:prSet presAssocID="{27D30D4E-B8F8-4E62-947A-4CFCD2C8C405}" presName="sp" presStyleCnt="0"/>
      <dgm:spPr/>
      <dgm:t>
        <a:bodyPr/>
        <a:lstStyle/>
        <a:p>
          <a:endParaRPr lang="zh-CN" altLang="en-US"/>
        </a:p>
      </dgm:t>
    </dgm:pt>
    <dgm:pt modelId="{135A572E-2465-49C5-89DA-B70300CA6823}" type="pres">
      <dgm:prSet presAssocID="{A30475F9-AA57-47DC-9B7F-0EF646634060}" presName="composite" presStyleCnt="0"/>
      <dgm:spPr/>
      <dgm:t>
        <a:bodyPr/>
        <a:lstStyle/>
        <a:p>
          <a:endParaRPr lang="zh-CN" altLang="en-US"/>
        </a:p>
      </dgm:t>
    </dgm:pt>
    <dgm:pt modelId="{82F031DF-6620-4120-A872-4EA9AF35F7DF}" type="pres">
      <dgm:prSet presAssocID="{A30475F9-AA57-47DC-9B7F-0EF646634060}" presName="parentText" presStyleLbl="alignNode1" presStyleIdx="1" presStyleCnt="4">
        <dgm:presLayoutVars>
          <dgm:chMax val="1"/>
          <dgm:bulletEnabled val="1"/>
        </dgm:presLayoutVars>
      </dgm:prSet>
      <dgm:spPr/>
      <dgm:t>
        <a:bodyPr/>
        <a:lstStyle/>
        <a:p>
          <a:endParaRPr lang="zh-CN" altLang="en-US"/>
        </a:p>
      </dgm:t>
    </dgm:pt>
    <dgm:pt modelId="{9ABFE5EC-7125-47E5-AD70-27D104552009}" type="pres">
      <dgm:prSet presAssocID="{A30475F9-AA57-47DC-9B7F-0EF646634060}" presName="descendantText" presStyleLbl="alignAcc1" presStyleIdx="1" presStyleCnt="4">
        <dgm:presLayoutVars>
          <dgm:bulletEnabled val="1"/>
        </dgm:presLayoutVars>
      </dgm:prSet>
      <dgm:spPr/>
      <dgm:t>
        <a:bodyPr/>
        <a:lstStyle/>
        <a:p>
          <a:endParaRPr lang="zh-CN" altLang="en-US"/>
        </a:p>
      </dgm:t>
    </dgm:pt>
    <dgm:pt modelId="{FA19923B-EFB3-4CBA-B504-BDB8CA50FE5C}" type="pres">
      <dgm:prSet presAssocID="{F90A6103-9080-4632-9F1D-AF9E7ACA41B9}" presName="sp" presStyleCnt="0"/>
      <dgm:spPr/>
      <dgm:t>
        <a:bodyPr/>
        <a:lstStyle/>
        <a:p>
          <a:endParaRPr lang="zh-CN" altLang="en-US"/>
        </a:p>
      </dgm:t>
    </dgm:pt>
    <dgm:pt modelId="{BCE99F51-ABD8-4218-9416-4F7E4F3C404E}" type="pres">
      <dgm:prSet presAssocID="{C5FBB906-FBE9-48BE-A415-4DBDC1BADDC4}" presName="composite" presStyleCnt="0"/>
      <dgm:spPr/>
      <dgm:t>
        <a:bodyPr/>
        <a:lstStyle/>
        <a:p>
          <a:endParaRPr lang="zh-CN" altLang="en-US"/>
        </a:p>
      </dgm:t>
    </dgm:pt>
    <dgm:pt modelId="{5D1AE7D9-1B4C-4C70-9D10-1656A693DCBE}" type="pres">
      <dgm:prSet presAssocID="{C5FBB906-FBE9-48BE-A415-4DBDC1BADDC4}" presName="parentText" presStyleLbl="alignNode1" presStyleIdx="2" presStyleCnt="4">
        <dgm:presLayoutVars>
          <dgm:chMax val="1"/>
          <dgm:bulletEnabled val="1"/>
        </dgm:presLayoutVars>
      </dgm:prSet>
      <dgm:spPr/>
      <dgm:t>
        <a:bodyPr/>
        <a:lstStyle/>
        <a:p>
          <a:endParaRPr lang="zh-CN" altLang="en-US"/>
        </a:p>
      </dgm:t>
    </dgm:pt>
    <dgm:pt modelId="{BFF5FD41-C3F6-47FF-80F4-E59FF7B17607}" type="pres">
      <dgm:prSet presAssocID="{C5FBB906-FBE9-48BE-A415-4DBDC1BADDC4}" presName="descendantText" presStyleLbl="alignAcc1" presStyleIdx="2" presStyleCnt="4">
        <dgm:presLayoutVars>
          <dgm:bulletEnabled val="1"/>
        </dgm:presLayoutVars>
      </dgm:prSet>
      <dgm:spPr/>
      <dgm:t>
        <a:bodyPr/>
        <a:lstStyle/>
        <a:p>
          <a:endParaRPr lang="zh-CN" altLang="en-US"/>
        </a:p>
      </dgm:t>
    </dgm:pt>
    <dgm:pt modelId="{D2556D86-5103-4AEC-B9B6-57A7AAC578BC}" type="pres">
      <dgm:prSet presAssocID="{54FE574B-3311-46DC-89AF-760DF2762E9D}" presName="sp" presStyleCnt="0"/>
      <dgm:spPr/>
      <dgm:t>
        <a:bodyPr/>
        <a:lstStyle/>
        <a:p>
          <a:endParaRPr lang="zh-CN" altLang="en-US"/>
        </a:p>
      </dgm:t>
    </dgm:pt>
    <dgm:pt modelId="{BE43E5E0-23F4-47EC-AEA0-EEC949A1849A}" type="pres">
      <dgm:prSet presAssocID="{B87A4D97-AF35-4D16-BF99-C957AD3CA5A3}" presName="composite" presStyleCnt="0"/>
      <dgm:spPr/>
      <dgm:t>
        <a:bodyPr/>
        <a:lstStyle/>
        <a:p>
          <a:endParaRPr lang="zh-CN" altLang="en-US"/>
        </a:p>
      </dgm:t>
    </dgm:pt>
    <dgm:pt modelId="{0DE943B3-2647-4021-A9E5-ADB02661C85C}" type="pres">
      <dgm:prSet presAssocID="{B87A4D97-AF35-4D16-BF99-C957AD3CA5A3}" presName="parentText" presStyleLbl="alignNode1" presStyleIdx="3" presStyleCnt="4">
        <dgm:presLayoutVars>
          <dgm:chMax val="1"/>
          <dgm:bulletEnabled val="1"/>
        </dgm:presLayoutVars>
      </dgm:prSet>
      <dgm:spPr/>
      <dgm:t>
        <a:bodyPr/>
        <a:lstStyle/>
        <a:p>
          <a:endParaRPr lang="zh-CN" altLang="en-US"/>
        </a:p>
      </dgm:t>
    </dgm:pt>
    <dgm:pt modelId="{67F2007C-CF14-4D59-8908-883F40B3CE83}" type="pres">
      <dgm:prSet presAssocID="{B87A4D97-AF35-4D16-BF99-C957AD3CA5A3}" presName="descendantText" presStyleLbl="alignAcc1" presStyleIdx="3" presStyleCnt="4">
        <dgm:presLayoutVars>
          <dgm:bulletEnabled val="1"/>
        </dgm:presLayoutVars>
      </dgm:prSet>
      <dgm:spPr/>
      <dgm:t>
        <a:bodyPr/>
        <a:lstStyle/>
        <a:p>
          <a:endParaRPr lang="zh-CN" altLang="en-US"/>
        </a:p>
      </dgm:t>
    </dgm:pt>
  </dgm:ptLst>
  <dgm:cxnLst>
    <dgm:cxn modelId="{E34E38F3-94D9-4DFA-96BD-E5BD0093303D}" type="presOf" srcId="{16764DCC-BABA-4F68-86E8-14F51E12965F}" destId="{2F14B942-236C-402B-B5B2-B270B2C81A6B}" srcOrd="0" destOrd="0" presId="urn:microsoft.com/office/officeart/2005/8/layout/chevron2"/>
    <dgm:cxn modelId="{75349B8D-94B4-49F9-B9AA-178F8F5B68DA}" type="presOf" srcId="{B87A4D97-AF35-4D16-BF99-C957AD3CA5A3}" destId="{0DE943B3-2647-4021-A9E5-ADB02661C85C}" srcOrd="0" destOrd="0" presId="urn:microsoft.com/office/officeart/2005/8/layout/chevron2"/>
    <dgm:cxn modelId="{A6A7724E-DC8B-424F-AB52-63F72366BF9A}" type="presOf" srcId="{85A2F986-5300-40A4-B2F4-A72E57EFAF8F}" destId="{9ABFE5EC-7125-47E5-AD70-27D104552009}" srcOrd="0" destOrd="1" presId="urn:microsoft.com/office/officeart/2005/8/layout/chevron2"/>
    <dgm:cxn modelId="{A50BBCF3-5A77-423A-9CDC-D79114A4C609}" type="presOf" srcId="{C255AFB8-950D-4887-A7D3-71801EBA6F70}" destId="{929C59EC-8B81-436C-A180-FEBD867250AB}" srcOrd="0" destOrd="0" presId="urn:microsoft.com/office/officeart/2005/8/layout/chevron2"/>
    <dgm:cxn modelId="{124D3174-9565-4126-8081-0904E9EB9A2D}" srcId="{C255AFB8-950D-4887-A7D3-71801EBA6F70}" destId="{16764DCC-BABA-4F68-86E8-14F51E12965F}" srcOrd="0" destOrd="0" parTransId="{5B190B57-2991-4F2A-99F8-AA37D148D646}" sibTransId="{27D30D4E-B8F8-4E62-947A-4CFCD2C8C405}"/>
    <dgm:cxn modelId="{4D212AC2-1106-4D26-959E-8CB056138156}" type="presOf" srcId="{C5FBB906-FBE9-48BE-A415-4DBDC1BADDC4}" destId="{5D1AE7D9-1B4C-4C70-9D10-1656A693DCBE}" srcOrd="0" destOrd="0" presId="urn:microsoft.com/office/officeart/2005/8/layout/chevron2"/>
    <dgm:cxn modelId="{2FA5CB5D-2DAF-41E8-AF3B-4BDD4EC09716}" srcId="{16764DCC-BABA-4F68-86E8-14F51E12965F}" destId="{D9FF5AE9-2ABD-445D-81AE-4C28E4A71F28}" srcOrd="0" destOrd="0" parTransId="{6D11661F-B73F-4B08-BD23-6A7F95C454FC}" sibTransId="{55F95B4C-CBBF-4C2B-83BE-99D2A3F5EBAA}"/>
    <dgm:cxn modelId="{321DF3B7-C4C4-4E37-86C0-F8423281D016}" srcId="{16764DCC-BABA-4F68-86E8-14F51E12965F}" destId="{41C707BD-8752-4B2E-ADC3-8EBCF344953B}" srcOrd="1" destOrd="0" parTransId="{706AD910-162D-4A64-80F2-3D346C6A9F19}" sibTransId="{B8F66830-1029-447F-88A9-6C870AE77701}"/>
    <dgm:cxn modelId="{30F53FED-6722-4C73-ACA6-E79BDDF498C4}" type="presOf" srcId="{6AB046AC-0280-43F0-B048-2B1409CC8869}" destId="{9ABFE5EC-7125-47E5-AD70-27D104552009}" srcOrd="0" destOrd="0" presId="urn:microsoft.com/office/officeart/2005/8/layout/chevron2"/>
    <dgm:cxn modelId="{8522D85A-AE08-46C3-86B7-410C059CE6C2}" srcId="{C255AFB8-950D-4887-A7D3-71801EBA6F70}" destId="{A30475F9-AA57-47DC-9B7F-0EF646634060}" srcOrd="1" destOrd="0" parTransId="{0CD37211-80A0-477D-BAEE-0799F7865F81}" sibTransId="{F90A6103-9080-4632-9F1D-AF9E7ACA41B9}"/>
    <dgm:cxn modelId="{B6802D41-EFEE-4E26-B700-9075531B8222}" srcId="{C255AFB8-950D-4887-A7D3-71801EBA6F70}" destId="{C5FBB906-FBE9-48BE-A415-4DBDC1BADDC4}" srcOrd="2" destOrd="0" parTransId="{E2FD86E9-375F-4D61-82C1-302422D8A0B0}" sibTransId="{54FE574B-3311-46DC-89AF-760DF2762E9D}"/>
    <dgm:cxn modelId="{4D56A267-0374-4150-A7D1-4FB7AABD65B2}" srcId="{C5FBB906-FBE9-48BE-A415-4DBDC1BADDC4}" destId="{9425C087-52D6-466B-8680-A4AF5EDB99CB}" srcOrd="0" destOrd="0" parTransId="{A02095EB-BAA7-454A-9A14-1E30B8ADD2A6}" sibTransId="{C9B30DEA-79E4-40BA-B1BC-DC81C331C9DD}"/>
    <dgm:cxn modelId="{D5886185-3EA2-4493-A7D4-6FD06335E926}" srcId="{C255AFB8-950D-4887-A7D3-71801EBA6F70}" destId="{B87A4D97-AF35-4D16-BF99-C957AD3CA5A3}" srcOrd="3" destOrd="0" parTransId="{BC91F4C2-D326-471F-B021-40431C721580}" sibTransId="{049A0FC7-1140-4D48-83B7-EC6FD95313C0}"/>
    <dgm:cxn modelId="{E262E6E8-5BA9-4F24-8278-616288F6CCC0}" type="presOf" srcId="{D9FF5AE9-2ABD-445D-81AE-4C28E4A71F28}" destId="{E23B543F-BB14-49A5-A1C6-168C42914204}" srcOrd="0" destOrd="0" presId="urn:microsoft.com/office/officeart/2005/8/layout/chevron2"/>
    <dgm:cxn modelId="{485A99AB-F58A-4FE7-A852-BB60080591B6}" type="presOf" srcId="{41C707BD-8752-4B2E-ADC3-8EBCF344953B}" destId="{E23B543F-BB14-49A5-A1C6-168C42914204}" srcOrd="0" destOrd="1" presId="urn:microsoft.com/office/officeart/2005/8/layout/chevron2"/>
    <dgm:cxn modelId="{27930D84-7C52-4B24-AD6D-FE9F372256FA}" srcId="{A30475F9-AA57-47DC-9B7F-0EF646634060}" destId="{85A2F986-5300-40A4-B2F4-A72E57EFAF8F}" srcOrd="1" destOrd="0" parTransId="{D901801B-E3B2-4472-837E-1F3367AC4422}" sibTransId="{52852405-BB6F-49CF-92F9-704E8AB9CDE0}"/>
    <dgm:cxn modelId="{6742167F-AE88-4E9C-8DD1-CEFB538496D9}" type="presOf" srcId="{9425C087-52D6-466B-8680-A4AF5EDB99CB}" destId="{BFF5FD41-C3F6-47FF-80F4-E59FF7B17607}" srcOrd="0" destOrd="0" presId="urn:microsoft.com/office/officeart/2005/8/layout/chevron2"/>
    <dgm:cxn modelId="{F3BF73A0-F6F4-43F1-98C7-F964F54ECE1B}" type="presOf" srcId="{A30475F9-AA57-47DC-9B7F-0EF646634060}" destId="{82F031DF-6620-4120-A872-4EA9AF35F7DF}" srcOrd="0" destOrd="0" presId="urn:microsoft.com/office/officeart/2005/8/layout/chevron2"/>
    <dgm:cxn modelId="{77D1FA37-23A5-434E-BC56-FE23AF7775AD}" srcId="{B87A4D97-AF35-4D16-BF99-C957AD3CA5A3}" destId="{94F2202C-D028-4B67-9E7D-AD3C569D1F88}" srcOrd="0" destOrd="0" parTransId="{ADF07032-EED2-491E-9AA8-2072279A357E}" sibTransId="{CE8AB01F-FC1D-4E39-AB6A-8A8329BE2A04}"/>
    <dgm:cxn modelId="{C95F69BD-39FC-45CD-8883-C2EC15B5210B}" type="presOf" srcId="{94F2202C-D028-4B67-9E7D-AD3C569D1F88}" destId="{67F2007C-CF14-4D59-8908-883F40B3CE83}" srcOrd="0" destOrd="0" presId="urn:microsoft.com/office/officeart/2005/8/layout/chevron2"/>
    <dgm:cxn modelId="{FDC2EC55-A9A2-423E-8747-2926E85F2033}" srcId="{A30475F9-AA57-47DC-9B7F-0EF646634060}" destId="{6AB046AC-0280-43F0-B048-2B1409CC8869}" srcOrd="0" destOrd="0" parTransId="{B2810D6B-A5FA-4C46-9F7E-4CFA62DF2AFC}" sibTransId="{CFF19DFB-85B6-4746-BAAF-232088B45005}"/>
    <dgm:cxn modelId="{C6E87A34-5876-4E95-B1D9-7540702B7CEB}" type="presParOf" srcId="{929C59EC-8B81-436C-A180-FEBD867250AB}" destId="{8B1988E1-DB20-480B-BC6C-C4E59BE6635C}" srcOrd="0" destOrd="0" presId="urn:microsoft.com/office/officeart/2005/8/layout/chevron2"/>
    <dgm:cxn modelId="{F03AE188-3592-4A95-94B8-2FA0346FAA8E}" type="presParOf" srcId="{8B1988E1-DB20-480B-BC6C-C4E59BE6635C}" destId="{2F14B942-236C-402B-B5B2-B270B2C81A6B}" srcOrd="0" destOrd="0" presId="urn:microsoft.com/office/officeart/2005/8/layout/chevron2"/>
    <dgm:cxn modelId="{390FB1C3-6097-4CA1-BDF0-CFF98F8257C9}" type="presParOf" srcId="{8B1988E1-DB20-480B-BC6C-C4E59BE6635C}" destId="{E23B543F-BB14-49A5-A1C6-168C42914204}" srcOrd="1" destOrd="0" presId="urn:microsoft.com/office/officeart/2005/8/layout/chevron2"/>
    <dgm:cxn modelId="{234F46D7-3FF5-476F-A90A-BA6CF40FA6D9}" type="presParOf" srcId="{929C59EC-8B81-436C-A180-FEBD867250AB}" destId="{315AC909-6DAA-4393-A58E-EF9206FD6298}" srcOrd="1" destOrd="0" presId="urn:microsoft.com/office/officeart/2005/8/layout/chevron2"/>
    <dgm:cxn modelId="{0D0292DF-795B-4B96-90C9-918FD23FF138}" type="presParOf" srcId="{929C59EC-8B81-436C-A180-FEBD867250AB}" destId="{135A572E-2465-49C5-89DA-B70300CA6823}" srcOrd="2" destOrd="0" presId="urn:microsoft.com/office/officeart/2005/8/layout/chevron2"/>
    <dgm:cxn modelId="{4A193D1F-0879-4C77-83E8-66E5B9BC4585}" type="presParOf" srcId="{135A572E-2465-49C5-89DA-B70300CA6823}" destId="{82F031DF-6620-4120-A872-4EA9AF35F7DF}" srcOrd="0" destOrd="0" presId="urn:microsoft.com/office/officeart/2005/8/layout/chevron2"/>
    <dgm:cxn modelId="{25ECBF0F-2FED-4E28-960E-7ECF9BB0EE5C}" type="presParOf" srcId="{135A572E-2465-49C5-89DA-B70300CA6823}" destId="{9ABFE5EC-7125-47E5-AD70-27D104552009}" srcOrd="1" destOrd="0" presId="urn:microsoft.com/office/officeart/2005/8/layout/chevron2"/>
    <dgm:cxn modelId="{C288271F-D6D4-41EB-AA43-AF7AB9ECB00A}" type="presParOf" srcId="{929C59EC-8B81-436C-A180-FEBD867250AB}" destId="{FA19923B-EFB3-4CBA-B504-BDB8CA50FE5C}" srcOrd="3" destOrd="0" presId="urn:microsoft.com/office/officeart/2005/8/layout/chevron2"/>
    <dgm:cxn modelId="{D504AD5A-4E62-493C-8793-1D3631A9EEFB}" type="presParOf" srcId="{929C59EC-8B81-436C-A180-FEBD867250AB}" destId="{BCE99F51-ABD8-4218-9416-4F7E4F3C404E}" srcOrd="4" destOrd="0" presId="urn:microsoft.com/office/officeart/2005/8/layout/chevron2"/>
    <dgm:cxn modelId="{320E5480-E170-4584-8E30-9FAF605F68EF}" type="presParOf" srcId="{BCE99F51-ABD8-4218-9416-4F7E4F3C404E}" destId="{5D1AE7D9-1B4C-4C70-9D10-1656A693DCBE}" srcOrd="0" destOrd="0" presId="urn:microsoft.com/office/officeart/2005/8/layout/chevron2"/>
    <dgm:cxn modelId="{BA683430-D286-4C2C-BC90-E8802CC58B44}" type="presParOf" srcId="{BCE99F51-ABD8-4218-9416-4F7E4F3C404E}" destId="{BFF5FD41-C3F6-47FF-80F4-E59FF7B17607}" srcOrd="1" destOrd="0" presId="urn:microsoft.com/office/officeart/2005/8/layout/chevron2"/>
    <dgm:cxn modelId="{34E03247-88E7-4847-ACE7-C0AE876FBD0F}" type="presParOf" srcId="{929C59EC-8B81-436C-A180-FEBD867250AB}" destId="{D2556D86-5103-4AEC-B9B6-57A7AAC578BC}" srcOrd="5" destOrd="0" presId="urn:microsoft.com/office/officeart/2005/8/layout/chevron2"/>
    <dgm:cxn modelId="{FEC0EE4C-3E14-41C9-8251-917AAD84AC31}" type="presParOf" srcId="{929C59EC-8B81-436C-A180-FEBD867250AB}" destId="{BE43E5E0-23F4-47EC-AEA0-EEC949A1849A}" srcOrd="6" destOrd="0" presId="urn:microsoft.com/office/officeart/2005/8/layout/chevron2"/>
    <dgm:cxn modelId="{C3B6ABC3-378B-4622-894C-90EC1C43C638}" type="presParOf" srcId="{BE43E5E0-23F4-47EC-AEA0-EEC949A1849A}" destId="{0DE943B3-2647-4021-A9E5-ADB02661C85C}" srcOrd="0" destOrd="0" presId="urn:microsoft.com/office/officeart/2005/8/layout/chevron2"/>
    <dgm:cxn modelId="{BBBF0F88-1F7C-444B-8A9C-86BA3FD036BA}" type="presParOf" srcId="{BE43E5E0-23F4-47EC-AEA0-EEC949A1849A}" destId="{67F2007C-CF14-4D59-8908-883F40B3CE8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4B942-236C-402B-B5B2-B270B2C81A6B}">
      <dsp:nvSpPr>
        <dsp:cNvPr id="0" name=""/>
        <dsp:cNvSpPr/>
      </dsp:nvSpPr>
      <dsp:spPr>
        <a:xfrm rot="5400000">
          <a:off x="-216908" y="219450"/>
          <a:ext cx="1446059" cy="1012241"/>
        </a:xfrm>
        <a:prstGeom prst="chevron">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kern="1200" dirty="0" smtClean="0"/>
            <a:t>隋</a:t>
          </a:r>
          <a:endParaRPr lang="zh-CN" altLang="en-US" sz="2600" kern="1200" dirty="0"/>
        </a:p>
      </dsp:txBody>
      <dsp:txXfrm rot="-5400000">
        <a:off x="2" y="508662"/>
        <a:ext cx="1012241" cy="433818"/>
      </dsp:txXfrm>
    </dsp:sp>
    <dsp:sp modelId="{E23B543F-BB14-49A5-A1C6-168C42914204}">
      <dsp:nvSpPr>
        <dsp:cNvPr id="0" name=""/>
        <dsp:cNvSpPr/>
      </dsp:nvSpPr>
      <dsp:spPr>
        <a:xfrm rot="5400000">
          <a:off x="4747183" y="-3732400"/>
          <a:ext cx="939938" cy="8409822"/>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隋文帝时，分科取士</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隋炀帝，设进士科，科举制确立</a:t>
          </a:r>
          <a:endParaRPr lang="zh-CN" altLang="en-US" sz="2400" kern="1200" dirty="0"/>
        </a:p>
      </dsp:txBody>
      <dsp:txXfrm rot="-5400000">
        <a:off x="1012241" y="48426"/>
        <a:ext cx="8363938" cy="848170"/>
      </dsp:txXfrm>
    </dsp:sp>
    <dsp:sp modelId="{82F031DF-6620-4120-A872-4EA9AF35F7DF}">
      <dsp:nvSpPr>
        <dsp:cNvPr id="0" name=""/>
        <dsp:cNvSpPr/>
      </dsp:nvSpPr>
      <dsp:spPr>
        <a:xfrm rot="5400000">
          <a:off x="-216908" y="1520865"/>
          <a:ext cx="1446059" cy="1012241"/>
        </a:xfrm>
        <a:prstGeom prst="chevron">
          <a:avLst/>
        </a:prstGeom>
        <a:solidFill>
          <a:schemeClr val="accent1">
            <a:alpha val="90000"/>
            <a:hueOff val="0"/>
            <a:satOff val="0"/>
            <a:lumOff val="0"/>
            <a:alphaOff val="-13333"/>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kern="1200" dirty="0" smtClean="0"/>
            <a:t>唐</a:t>
          </a:r>
          <a:endParaRPr lang="zh-CN" altLang="en-US" sz="2600" kern="1200" dirty="0"/>
        </a:p>
      </dsp:txBody>
      <dsp:txXfrm rot="-5400000">
        <a:off x="2" y="1810077"/>
        <a:ext cx="1012241" cy="433818"/>
      </dsp:txXfrm>
    </dsp:sp>
    <dsp:sp modelId="{9ABFE5EC-7125-47E5-AD70-27D104552009}">
      <dsp:nvSpPr>
        <dsp:cNvPr id="0" name=""/>
        <dsp:cNvSpPr/>
      </dsp:nvSpPr>
      <dsp:spPr>
        <a:xfrm rot="5400000">
          <a:off x="4747183" y="-2430985"/>
          <a:ext cx="939938" cy="8409822"/>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贞观年间（唐太宗时期），以进士和明经为主</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开元年间（唐玄宗时期），任用高官主持考试，后成为定制</a:t>
          </a:r>
          <a:endParaRPr lang="zh-CN" altLang="en-US" sz="2400" kern="1200" dirty="0"/>
        </a:p>
      </dsp:txBody>
      <dsp:txXfrm rot="-5400000">
        <a:off x="1012241" y="1349841"/>
        <a:ext cx="8363938" cy="848170"/>
      </dsp:txXfrm>
    </dsp:sp>
    <dsp:sp modelId="{5D1AE7D9-1B4C-4C70-9D10-1656A693DCBE}">
      <dsp:nvSpPr>
        <dsp:cNvPr id="0" name=""/>
        <dsp:cNvSpPr/>
      </dsp:nvSpPr>
      <dsp:spPr>
        <a:xfrm rot="5400000">
          <a:off x="-216908" y="2822280"/>
          <a:ext cx="1446059" cy="1012241"/>
        </a:xfrm>
        <a:prstGeom prst="chevron">
          <a:avLst/>
        </a:prstGeom>
        <a:solidFill>
          <a:schemeClr val="accent1">
            <a:alpha val="90000"/>
            <a:hueOff val="0"/>
            <a:satOff val="0"/>
            <a:lumOff val="0"/>
            <a:alphaOff val="-26667"/>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kern="1200" dirty="0" smtClean="0"/>
            <a:t>宋</a:t>
          </a:r>
          <a:endParaRPr lang="zh-CN" altLang="en-US" sz="2600" kern="1200" dirty="0"/>
        </a:p>
      </dsp:txBody>
      <dsp:txXfrm rot="-5400000">
        <a:off x="2" y="3111492"/>
        <a:ext cx="1012241" cy="433818"/>
      </dsp:txXfrm>
    </dsp:sp>
    <dsp:sp modelId="{BFF5FD41-C3F6-47FF-80F4-E59FF7B17607}">
      <dsp:nvSpPr>
        <dsp:cNvPr id="0" name=""/>
        <dsp:cNvSpPr/>
      </dsp:nvSpPr>
      <dsp:spPr>
        <a:xfrm rot="5400000">
          <a:off x="4747183" y="-1129569"/>
          <a:ext cx="939938" cy="8409822"/>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重文轻武，更重视科举考试，导致“冗官”现象</a:t>
          </a:r>
          <a:endParaRPr lang="zh-CN" altLang="en-US" sz="2400" kern="1200" dirty="0"/>
        </a:p>
      </dsp:txBody>
      <dsp:txXfrm rot="-5400000">
        <a:off x="1012241" y="2651257"/>
        <a:ext cx="8363938" cy="848170"/>
      </dsp:txXfrm>
    </dsp:sp>
    <dsp:sp modelId="{0DE943B3-2647-4021-A9E5-ADB02661C85C}">
      <dsp:nvSpPr>
        <dsp:cNvPr id="0" name=""/>
        <dsp:cNvSpPr/>
      </dsp:nvSpPr>
      <dsp:spPr>
        <a:xfrm rot="5400000">
          <a:off x="-216908" y="4123696"/>
          <a:ext cx="1446059" cy="1012241"/>
        </a:xfrm>
        <a:prstGeom prst="chevron">
          <a:avLst/>
        </a:prstGeom>
        <a:solidFill>
          <a:schemeClr val="accent1">
            <a:alpha val="90000"/>
            <a:hueOff val="0"/>
            <a:satOff val="0"/>
            <a:lumOff val="0"/>
            <a:alphaOff val="-4000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CN" altLang="en-US" sz="2600" kern="1200" dirty="0" smtClean="0"/>
            <a:t>明清</a:t>
          </a:r>
          <a:endParaRPr lang="zh-CN" altLang="en-US" sz="2600" kern="1200" dirty="0"/>
        </a:p>
      </dsp:txBody>
      <dsp:txXfrm rot="-5400000">
        <a:off x="2" y="4412908"/>
        <a:ext cx="1012241" cy="433818"/>
      </dsp:txXfrm>
    </dsp:sp>
    <dsp:sp modelId="{67F2007C-CF14-4D59-8908-883F40B3CE83}">
      <dsp:nvSpPr>
        <dsp:cNvPr id="0" name=""/>
        <dsp:cNvSpPr/>
      </dsp:nvSpPr>
      <dsp:spPr>
        <a:xfrm rot="5400000">
          <a:off x="4747183" y="171845"/>
          <a:ext cx="939938" cy="8409822"/>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smtClean="0"/>
            <a:t>八股取士成为束缚思想的工具</a:t>
          </a:r>
          <a:endParaRPr lang="zh-CN" altLang="en-US" sz="2400" kern="1200" dirty="0"/>
        </a:p>
      </dsp:txBody>
      <dsp:txXfrm rot="-5400000">
        <a:off x="1012241" y="3952671"/>
        <a:ext cx="8363938" cy="8481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ea typeface="宋体" pitchFamily="2" charset="-122"/>
              </a:defRPr>
            </a:lvl1pPr>
          </a:lstStyle>
          <a:p>
            <a:pPr>
              <a:defRPr/>
            </a:pPr>
            <a:endParaRPr lang="zh-CN" altLang="en-US"/>
          </a:p>
        </p:txBody>
      </p:sp>
      <p:sp>
        <p:nvSpPr>
          <p:cNvPr id="819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ea typeface="宋体" pitchFamily="2" charset="-122"/>
              </a:defRPr>
            </a:lvl1pPr>
          </a:lstStyle>
          <a:p>
            <a:pPr>
              <a:defRPr/>
            </a:pPr>
            <a:fld id="{1C3112DE-C44B-4646-B5DA-BBA9430F6B02}" type="datetimeFigureOut">
              <a:rPr lang="zh-CN" altLang="en-US"/>
              <a:pPr>
                <a:defRPr/>
              </a:pPr>
              <a:t>2018/9/17</a:t>
            </a:fld>
            <a:endParaRPr lang="zh-CN" altLang="en-US"/>
          </a:p>
        </p:txBody>
      </p:sp>
      <p:sp>
        <p:nvSpPr>
          <p:cNvPr id="276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19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819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ea typeface="宋体" pitchFamily="2" charset="-122"/>
              </a:defRPr>
            </a:lvl1pPr>
          </a:lstStyle>
          <a:p>
            <a:pPr>
              <a:defRPr/>
            </a:pPr>
            <a:endParaRPr lang="zh-CN" altLang="en-US"/>
          </a:p>
        </p:txBody>
      </p:sp>
      <p:sp>
        <p:nvSpPr>
          <p:cNvPr id="819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a:lvl1pPr>
          </a:lstStyle>
          <a:p>
            <a:pPr>
              <a:defRPr/>
            </a:pPr>
            <a:fld id="{8E9DC91E-0DE3-4DBA-B267-5D73449F45B3}" type="slidenum">
              <a:rPr lang="zh-CN" altLang="en-US"/>
              <a:pPr>
                <a:defRPr/>
              </a:pPr>
              <a:t>‹#›</a:t>
            </a:fld>
            <a:endParaRPr lang="zh-CN" altLang="en-US"/>
          </a:p>
        </p:txBody>
      </p:sp>
    </p:spTree>
    <p:extLst>
      <p:ext uri="{BB962C8B-B14F-4D97-AF65-F5344CB8AC3E}">
        <p14:creationId xmlns:p14="http://schemas.microsoft.com/office/powerpoint/2010/main" val="1593133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p:sp>
      <p:sp>
        <p:nvSpPr>
          <p:cNvPr id="28675" name="备注占位符 2"/>
          <p:cNvSpPr>
            <a:spLocks noGrp="1"/>
          </p:cNvSpPr>
          <p:nvPr>
            <p:ph type="body" idx="1"/>
          </p:nvPr>
        </p:nvSpPr>
        <p:spPr>
          <a:noFill/>
        </p:spPr>
        <p:txBody>
          <a:bodyPr anchor="t"/>
          <a:lstStyle/>
          <a:p>
            <a:pPr eaLnBrk="1" hangingPunct="1">
              <a:spcBef>
                <a:spcPct val="0"/>
              </a:spcBef>
            </a:pPr>
            <a:r>
              <a:rPr lang="zh-CN" altLang="en-US" smtClean="0">
                <a:ea typeface="宋体" charset="-122"/>
              </a:rPr>
              <a:t>特殊字体：叶根友行书繁，汉仪星宇体简</a:t>
            </a:r>
          </a:p>
        </p:txBody>
      </p:sp>
      <p:sp>
        <p:nvSpPr>
          <p:cNvPr id="28676"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ea typeface="宋体" charset="-122"/>
              </a:defRPr>
            </a:lvl1pPr>
            <a:lvl2pPr marL="742950" indent="-285750">
              <a:spcBef>
                <a:spcPct val="30000"/>
              </a:spcBef>
              <a:defRPr sz="1200">
                <a:solidFill>
                  <a:schemeClr val="tx1"/>
                </a:solidFill>
                <a:latin typeface="Calibri" pitchFamily="34" charset="0"/>
                <a:ea typeface="宋体" charset="-122"/>
              </a:defRPr>
            </a:lvl2pPr>
            <a:lvl3pPr marL="1143000" indent="-228600">
              <a:spcBef>
                <a:spcPct val="30000"/>
              </a:spcBef>
              <a:defRPr sz="1200">
                <a:solidFill>
                  <a:schemeClr val="tx1"/>
                </a:solidFill>
                <a:latin typeface="Calibri" pitchFamily="34" charset="0"/>
                <a:ea typeface="宋体" charset="-122"/>
              </a:defRPr>
            </a:lvl3pPr>
            <a:lvl4pPr marL="1600200" indent="-228600">
              <a:spcBef>
                <a:spcPct val="30000"/>
              </a:spcBef>
              <a:defRPr sz="1200">
                <a:solidFill>
                  <a:schemeClr val="tx1"/>
                </a:solidFill>
                <a:latin typeface="Calibri" pitchFamily="34" charset="0"/>
                <a:ea typeface="宋体" charset="-122"/>
              </a:defRPr>
            </a:lvl4pPr>
            <a:lvl5pPr marL="2057400" indent="-228600">
              <a:spcBef>
                <a:spcPct val="30000"/>
              </a:spcBef>
              <a:defRPr sz="1200">
                <a:solidFill>
                  <a:schemeClr val="tx1"/>
                </a:solidFill>
                <a:latin typeface="Calibri" pitchFamily="34" charset="0"/>
                <a:ea typeface="宋体"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charset="-122"/>
              </a:defRPr>
            </a:lvl9pPr>
          </a:lstStyle>
          <a:p>
            <a:pPr algn="r" eaLnBrk="1" hangingPunct="1">
              <a:spcBef>
                <a:spcPct val="0"/>
              </a:spcBef>
            </a:pPr>
            <a:fld id="{EFB6911C-806C-470B-BBD0-0C9246F69706}" type="slidenum">
              <a:rPr lang="zh-CN" altLang="en-US"/>
              <a:pPr algn="r" eaLnBrk="1" hangingPunct="1">
                <a:spcBef>
                  <a:spcPct val="0"/>
                </a:spcBef>
              </a:pPr>
              <a:t>1</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p:sp>
      <p:sp>
        <p:nvSpPr>
          <p:cNvPr id="29699" name="备注占位符 2"/>
          <p:cNvSpPr>
            <a:spLocks noGrp="1"/>
          </p:cNvSpPr>
          <p:nvPr>
            <p:ph type="body" idx="1"/>
          </p:nvPr>
        </p:nvSpPr>
        <p:spPr>
          <a:noFill/>
        </p:spPr>
        <p:txBody>
          <a:bodyPr anchor="t"/>
          <a:lstStyle/>
          <a:p>
            <a:pPr eaLnBrk="1" hangingPunct="1">
              <a:spcBef>
                <a:spcPct val="0"/>
              </a:spcBef>
            </a:pPr>
            <a:r>
              <a:rPr lang="zh-CN" altLang="en-US" smtClean="0">
                <a:ea typeface="宋体" charset="-122"/>
              </a:rPr>
              <a:t>特殊字体：叶根友行书繁，汉仪星宇体简</a:t>
            </a:r>
          </a:p>
          <a:p>
            <a:pPr eaLnBrk="1" hangingPunct="1">
              <a:spcBef>
                <a:spcPct val="0"/>
              </a:spcBef>
            </a:pPr>
            <a:endParaRPr lang="zh-CN" altLang="en-US" smtClean="0">
              <a:ea typeface="宋体" charset="-122"/>
            </a:endParaRPr>
          </a:p>
        </p:txBody>
      </p:sp>
      <p:sp>
        <p:nvSpPr>
          <p:cNvPr id="297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ea typeface="宋体" charset="-122"/>
              </a:defRPr>
            </a:lvl1pPr>
            <a:lvl2pPr marL="742950" indent="-285750">
              <a:spcBef>
                <a:spcPct val="30000"/>
              </a:spcBef>
              <a:defRPr sz="1200">
                <a:solidFill>
                  <a:schemeClr val="tx1"/>
                </a:solidFill>
                <a:latin typeface="Calibri" pitchFamily="34" charset="0"/>
                <a:ea typeface="宋体" charset="-122"/>
              </a:defRPr>
            </a:lvl2pPr>
            <a:lvl3pPr marL="1143000" indent="-228600">
              <a:spcBef>
                <a:spcPct val="30000"/>
              </a:spcBef>
              <a:defRPr sz="1200">
                <a:solidFill>
                  <a:schemeClr val="tx1"/>
                </a:solidFill>
                <a:latin typeface="Calibri" pitchFamily="34" charset="0"/>
                <a:ea typeface="宋体" charset="-122"/>
              </a:defRPr>
            </a:lvl3pPr>
            <a:lvl4pPr marL="1600200" indent="-228600">
              <a:spcBef>
                <a:spcPct val="30000"/>
              </a:spcBef>
              <a:defRPr sz="1200">
                <a:solidFill>
                  <a:schemeClr val="tx1"/>
                </a:solidFill>
                <a:latin typeface="Calibri" pitchFamily="34" charset="0"/>
                <a:ea typeface="宋体" charset="-122"/>
              </a:defRPr>
            </a:lvl4pPr>
            <a:lvl5pPr marL="2057400" indent="-228600">
              <a:spcBef>
                <a:spcPct val="30000"/>
              </a:spcBef>
              <a:defRPr sz="1200">
                <a:solidFill>
                  <a:schemeClr val="tx1"/>
                </a:solidFill>
                <a:latin typeface="Calibri" pitchFamily="34" charset="0"/>
                <a:ea typeface="宋体"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charset="-122"/>
              </a:defRPr>
            </a:lvl9pPr>
          </a:lstStyle>
          <a:p>
            <a:pPr algn="r" eaLnBrk="1" hangingPunct="1">
              <a:spcBef>
                <a:spcPct val="0"/>
              </a:spcBef>
            </a:pPr>
            <a:fld id="{B876C967-7BE3-43D3-B0EB-EAA5A315254F}" type="slidenum">
              <a:rPr lang="zh-CN" altLang="en-US"/>
              <a:pPr algn="r" eaLnBrk="1" hangingPunct="1">
                <a:spcBef>
                  <a:spcPct val="0"/>
                </a:spcBef>
              </a:pPr>
              <a:t>31</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1B3308B-86AF-4D4D-BFB2-72056BA007AF}" type="datetimeFigureOut">
              <a:rPr lang="zh-CN" altLang="en-US"/>
              <a:pPr>
                <a:defRPr/>
              </a:pPr>
              <a:t>2018/9/17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480ED76-DB94-45C9-992C-610FCFC101F7}" type="slidenum">
              <a:rPr lang="zh-CN" altLang="en-US"/>
              <a:pPr>
                <a:defRPr/>
              </a:pPr>
              <a:t>‹#›</a:t>
            </a:fld>
            <a:endParaRPr lang="zh-CN" altLang="en-US"/>
          </a:p>
        </p:txBody>
      </p:sp>
    </p:spTree>
    <p:extLst>
      <p:ext uri="{BB962C8B-B14F-4D97-AF65-F5344CB8AC3E}">
        <p14:creationId xmlns:p14="http://schemas.microsoft.com/office/powerpoint/2010/main" val="91645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2352B0F-B372-41B1-86E2-691DFCEDD8F1}" type="datetimeFigureOut">
              <a:rPr lang="zh-CN" altLang="en-US"/>
              <a:pPr>
                <a:defRPr/>
              </a:pPr>
              <a:t>2018/9/17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A2C25DA-71D4-4A19-A0B8-9487E2EFC8FF}" type="slidenum">
              <a:rPr lang="zh-CN" altLang="en-US"/>
              <a:pPr>
                <a:defRPr/>
              </a:pPr>
              <a:t>‹#›</a:t>
            </a:fld>
            <a:endParaRPr lang="zh-CN" altLang="en-US"/>
          </a:p>
        </p:txBody>
      </p:sp>
    </p:spTree>
    <p:extLst>
      <p:ext uri="{BB962C8B-B14F-4D97-AF65-F5344CB8AC3E}">
        <p14:creationId xmlns:p14="http://schemas.microsoft.com/office/powerpoint/2010/main" val="76657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202FEA44-0D21-41A1-A66D-929701912BED}" type="datetimeFigureOut">
              <a:rPr lang="zh-CN" altLang="en-US"/>
              <a:pPr>
                <a:defRPr/>
              </a:pPr>
              <a:t>2018/9/17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91C0416-0099-401B-876A-A7DCA0A41CA7}" type="slidenum">
              <a:rPr lang="zh-CN" altLang="en-US"/>
              <a:pPr>
                <a:defRPr/>
              </a:pPr>
              <a:t>‹#›</a:t>
            </a:fld>
            <a:endParaRPr lang="zh-CN" altLang="en-US"/>
          </a:p>
        </p:txBody>
      </p:sp>
    </p:spTree>
    <p:extLst>
      <p:ext uri="{BB962C8B-B14F-4D97-AF65-F5344CB8AC3E}">
        <p14:creationId xmlns:p14="http://schemas.microsoft.com/office/powerpoint/2010/main" val="297383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00613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36809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590507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24910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47771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52346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365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69965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48007E5-DD00-4C28-9D1D-733B1173E977}" type="datetimeFigureOut">
              <a:rPr lang="zh-CN" altLang="en-US"/>
              <a:pPr>
                <a:defRPr/>
              </a:pPr>
              <a:t>2018/9/17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4162307-1C4D-42B1-996B-AD825CD8ACED}" type="slidenum">
              <a:rPr lang="zh-CN" altLang="en-US"/>
              <a:pPr>
                <a:defRPr/>
              </a:pPr>
              <a:t>‹#›</a:t>
            </a:fld>
            <a:endParaRPr lang="zh-CN" altLang="en-US"/>
          </a:p>
        </p:txBody>
      </p:sp>
    </p:spTree>
    <p:extLst>
      <p:ext uri="{BB962C8B-B14F-4D97-AF65-F5344CB8AC3E}">
        <p14:creationId xmlns:p14="http://schemas.microsoft.com/office/powerpoint/2010/main" val="219946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05826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4087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85846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464535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19252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72800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62089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0788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67250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86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1450BFFB-D038-43A1-84BC-189CDF4FE918}" type="datetimeFigureOut">
              <a:rPr lang="zh-CN" altLang="en-US"/>
              <a:pPr>
                <a:defRPr/>
              </a:pPr>
              <a:t>2018/9/17</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B2C57E5-A62D-447E-8FA1-288CF10ACC91}" type="slidenum">
              <a:rPr lang="zh-CN" altLang="en-US"/>
              <a:pPr>
                <a:defRPr/>
              </a:pPr>
              <a:t>‹#›</a:t>
            </a:fld>
            <a:endParaRPr lang="zh-CN" altLang="en-US"/>
          </a:p>
        </p:txBody>
      </p:sp>
    </p:spTree>
    <p:extLst>
      <p:ext uri="{BB962C8B-B14F-4D97-AF65-F5344CB8AC3E}">
        <p14:creationId xmlns:p14="http://schemas.microsoft.com/office/powerpoint/2010/main" val="133646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592152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797997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33736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8781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7A05160F-6BA9-4B69-A0EE-E792D19C613F}" type="datetimeFigureOut">
              <a:rPr lang="zh-CN" altLang="en-US"/>
              <a:pPr>
                <a:defRPr/>
              </a:pPr>
              <a:t>2018/9/17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4362486-0795-45BA-9E25-FA374CAAE815}" type="slidenum">
              <a:rPr lang="zh-CN" altLang="en-US"/>
              <a:pPr>
                <a:defRPr/>
              </a:pPr>
              <a:t>‹#›</a:t>
            </a:fld>
            <a:endParaRPr lang="zh-CN" altLang="en-US"/>
          </a:p>
        </p:txBody>
      </p:sp>
    </p:spTree>
    <p:extLst>
      <p:ext uri="{BB962C8B-B14F-4D97-AF65-F5344CB8AC3E}">
        <p14:creationId xmlns:p14="http://schemas.microsoft.com/office/powerpoint/2010/main" val="151104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09ADBCC-A552-49D4-8ADF-4C2F5A77C11C}" type="datetimeFigureOut">
              <a:rPr lang="zh-CN" altLang="en-US"/>
              <a:pPr>
                <a:defRPr/>
              </a:pPr>
              <a:t>2018/9/17</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01EB10A-1820-4C41-A17B-10317FFA02E2}" type="slidenum">
              <a:rPr lang="zh-CN" altLang="en-US"/>
              <a:pPr>
                <a:defRPr/>
              </a:pPr>
              <a:t>‹#›</a:t>
            </a:fld>
            <a:endParaRPr lang="zh-CN" altLang="en-US"/>
          </a:p>
        </p:txBody>
      </p:sp>
    </p:spTree>
    <p:extLst>
      <p:ext uri="{BB962C8B-B14F-4D97-AF65-F5344CB8AC3E}">
        <p14:creationId xmlns:p14="http://schemas.microsoft.com/office/powerpoint/2010/main" val="155504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4FB534BC-819F-4A3E-97F7-389B2B32AA3D}" type="datetimeFigureOut">
              <a:rPr lang="zh-CN" altLang="en-US"/>
              <a:pPr>
                <a:defRPr/>
              </a:pPr>
              <a:t>2018/9/17</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9B3B248D-0B93-45C9-8C10-6B23AE5B23BB}" type="slidenum">
              <a:rPr lang="zh-CN" altLang="en-US"/>
              <a:pPr>
                <a:defRPr/>
              </a:pPr>
              <a:t>‹#›</a:t>
            </a:fld>
            <a:endParaRPr lang="zh-CN" altLang="en-US"/>
          </a:p>
        </p:txBody>
      </p:sp>
    </p:spTree>
    <p:extLst>
      <p:ext uri="{BB962C8B-B14F-4D97-AF65-F5344CB8AC3E}">
        <p14:creationId xmlns:p14="http://schemas.microsoft.com/office/powerpoint/2010/main" val="126646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699532E8-49A3-4A56-B4F3-72FE5343C719}" type="datetimeFigureOut">
              <a:rPr lang="zh-CN" altLang="en-US"/>
              <a:pPr>
                <a:defRPr/>
              </a:pPr>
              <a:t>2018/9/17</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A785F9BB-6B03-4426-B890-24238AA1191A}" type="slidenum">
              <a:rPr lang="zh-CN" altLang="en-US"/>
              <a:pPr>
                <a:defRPr/>
              </a:pPr>
              <a:t>‹#›</a:t>
            </a:fld>
            <a:endParaRPr lang="zh-CN" altLang="en-US"/>
          </a:p>
        </p:txBody>
      </p:sp>
    </p:spTree>
    <p:extLst>
      <p:ext uri="{BB962C8B-B14F-4D97-AF65-F5344CB8AC3E}">
        <p14:creationId xmlns:p14="http://schemas.microsoft.com/office/powerpoint/2010/main" val="357838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4E5270A-B4F3-438A-B8F4-125FF247F031}" type="datetimeFigureOut">
              <a:rPr lang="zh-CN" altLang="en-US"/>
              <a:pPr>
                <a:defRPr/>
              </a:pPr>
              <a:t>2018/9/17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43012F3-B770-422F-84AC-9C7503B8A698}" type="slidenum">
              <a:rPr lang="zh-CN" altLang="en-US"/>
              <a:pPr>
                <a:defRPr/>
              </a:pPr>
              <a:t>‹#›</a:t>
            </a:fld>
            <a:endParaRPr lang="zh-CN" altLang="en-US"/>
          </a:p>
        </p:txBody>
      </p:sp>
    </p:spTree>
    <p:extLst>
      <p:ext uri="{BB962C8B-B14F-4D97-AF65-F5344CB8AC3E}">
        <p14:creationId xmlns:p14="http://schemas.microsoft.com/office/powerpoint/2010/main" val="400371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7EE6881-C809-444F-8AC9-C4ABAFFC35E4}" type="datetimeFigureOut">
              <a:rPr lang="zh-CN" altLang="en-US"/>
              <a:pPr>
                <a:defRPr/>
              </a:pPr>
              <a:t>2018/9/17</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7568F15-26FF-4417-9607-C9C77A14E92B}" type="slidenum">
              <a:rPr lang="zh-CN" altLang="en-US"/>
              <a:pPr>
                <a:defRPr/>
              </a:pPr>
              <a:t>‹#›</a:t>
            </a:fld>
            <a:endParaRPr lang="zh-CN" altLang="en-US"/>
          </a:p>
        </p:txBody>
      </p:sp>
    </p:spTree>
    <p:extLst>
      <p:ext uri="{BB962C8B-B14F-4D97-AF65-F5344CB8AC3E}">
        <p14:creationId xmlns:p14="http://schemas.microsoft.com/office/powerpoint/2010/main" val="39477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ea typeface="宋体" pitchFamily="2" charset="-122"/>
              </a:defRPr>
            </a:lvl1pPr>
          </a:lstStyle>
          <a:p>
            <a:pPr>
              <a:defRPr/>
            </a:pPr>
            <a:fld id="{6BBCB070-F0E6-47E6-BC9A-B2C196A7131E}" type="datetimeFigureOut">
              <a:rPr lang="zh-CN" altLang="en-US"/>
              <a:pPr>
                <a:defRPr/>
              </a:pPr>
              <a:t>2018/9/17</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ea typeface="宋体" pitchFamily="2"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defRPr>
            </a:lvl1pPr>
          </a:lstStyle>
          <a:p>
            <a:pPr>
              <a:defRPr/>
            </a:pPr>
            <a:fld id="{95CA2380-35DD-4346-B0C5-CB992F0B736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099"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4698205"/>
            <a:ext cx="19081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80475" y="4889500"/>
            <a:ext cx="33115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0813" y="401638"/>
            <a:ext cx="5241925" cy="522287"/>
          </a:xfrm>
          <a:prstGeom prst="rect">
            <a:avLst/>
          </a:prstGeom>
          <a:solidFill>
            <a:schemeClr val="accent3">
              <a:lumMod val="85000"/>
            </a:schemeClr>
          </a:solidFill>
        </p:spPr>
        <p:txBody>
          <a:bodyPr>
            <a:spAutoFit/>
          </a:bodyPr>
          <a:lstStyle/>
          <a:p>
            <a:pPr>
              <a:defRPr/>
            </a:pPr>
            <a:r>
              <a:rPr lang="zh-CN" altLang="en-US" sz="2800" dirty="0">
                <a:latin typeface="隶书" panose="02010509060101010101" pitchFamily="49" charset="-122"/>
                <a:ea typeface="隶书" panose="02010509060101010101" pitchFamily="49" charset="-122"/>
              </a:rPr>
              <a:t>龙腾北海，凤翔九天</a:t>
            </a:r>
          </a:p>
        </p:txBody>
      </p:sp>
      <p:sp>
        <p:nvSpPr>
          <p:cNvPr id="7" name="TextBox 6"/>
          <p:cNvSpPr txBox="1"/>
          <p:nvPr/>
        </p:nvSpPr>
        <p:spPr>
          <a:xfrm>
            <a:off x="1606550" y="2565400"/>
            <a:ext cx="8229600" cy="1076325"/>
          </a:xfrm>
          <a:prstGeom prst="rect">
            <a:avLst/>
          </a:prstGeom>
          <a:noFill/>
        </p:spPr>
        <p:txBody>
          <a:bodyPr>
            <a:spAutoFit/>
          </a:bodyPr>
          <a:lstStyle/>
          <a:p>
            <a:pPr>
              <a:defRPr/>
            </a:pPr>
            <a:r>
              <a:rPr lang="zh-CN" altLang="en-US" sz="2800" dirty="0">
                <a:latin typeface="+mj-ea"/>
                <a:ea typeface="+mj-ea"/>
              </a:rPr>
              <a:t>     </a:t>
            </a:r>
            <a:r>
              <a:rPr lang="zh-CN" altLang="en-US" sz="3200" dirty="0">
                <a:latin typeface="+mj-ea"/>
                <a:ea typeface="+mj-ea"/>
              </a:rPr>
              <a:t>第三课：古代政治制度的成熟</a:t>
            </a:r>
            <a:endParaRPr lang="en-US" altLang="zh-CN" sz="3200" dirty="0">
              <a:latin typeface="+mj-ea"/>
              <a:ea typeface="+mj-ea"/>
            </a:endParaRPr>
          </a:p>
          <a:p>
            <a:pPr>
              <a:defRPr/>
            </a:pPr>
            <a:r>
              <a:rPr lang="en-US" altLang="zh-CN" sz="3200" dirty="0">
                <a:latin typeface="+mj-ea"/>
                <a:ea typeface="+mj-ea"/>
              </a:rPr>
              <a:t>              ——</a:t>
            </a:r>
            <a:r>
              <a:rPr lang="zh-CN" altLang="en-US" sz="3200" dirty="0">
                <a:latin typeface="+mj-ea"/>
                <a:ea typeface="+mj-ea"/>
              </a:rPr>
              <a:t>选官、监察、谏议制度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88" y="3717925"/>
            <a:ext cx="6119812"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Box 1"/>
          <p:cNvSpPr txBox="1">
            <a:spLocks noChangeArrowheads="1"/>
          </p:cNvSpPr>
          <p:nvPr/>
        </p:nvSpPr>
        <p:spPr bwMode="auto">
          <a:xfrm>
            <a:off x="265113" y="1186614"/>
            <a:ext cx="615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sz="2800" dirty="0"/>
              <a:t>5</a:t>
            </a:r>
            <a:r>
              <a:rPr lang="zh-CN" altLang="en-US" sz="2800" dirty="0"/>
              <a:t>、隋唐</a:t>
            </a:r>
            <a:r>
              <a:rPr lang="en-US" altLang="zh-CN" sz="2800" dirty="0"/>
              <a:t>——</a:t>
            </a:r>
            <a:r>
              <a:rPr lang="zh-CN" altLang="en-US" sz="2800" dirty="0"/>
              <a:t>明清：科举制</a:t>
            </a:r>
          </a:p>
        </p:txBody>
      </p:sp>
      <p:sp>
        <p:nvSpPr>
          <p:cNvPr id="15365" name="TextBox 2"/>
          <p:cNvSpPr txBox="1">
            <a:spLocks noChangeArrowheads="1"/>
          </p:cNvSpPr>
          <p:nvPr/>
        </p:nvSpPr>
        <p:spPr bwMode="auto">
          <a:xfrm>
            <a:off x="698251" y="2009765"/>
            <a:ext cx="919170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sz="2400" dirty="0"/>
              <a:t>A</a:t>
            </a:r>
            <a:r>
              <a:rPr lang="zh-CN" altLang="en-US" sz="2400" dirty="0"/>
              <a:t>、原因</a:t>
            </a:r>
            <a:endParaRPr lang="en-US" altLang="zh-CN" sz="2400" dirty="0"/>
          </a:p>
          <a:p>
            <a:r>
              <a:rPr lang="en-US" altLang="zh-CN" sz="2400" dirty="0"/>
              <a:t>      </a:t>
            </a:r>
            <a:r>
              <a:rPr lang="zh-CN" altLang="en-US" sz="2400" dirty="0"/>
              <a:t>①经济：随着封建地主</a:t>
            </a:r>
            <a:r>
              <a:rPr lang="zh-CN" altLang="en-US" sz="2400" b="1" dirty="0"/>
              <a:t>土地私有制经济</a:t>
            </a:r>
            <a:r>
              <a:rPr lang="zh-CN" altLang="en-US" sz="2400" dirty="0"/>
              <a:t>的发展，</a:t>
            </a:r>
            <a:r>
              <a:rPr lang="zh-CN" altLang="en-US" sz="2400" b="1" dirty="0"/>
              <a:t>地主阶级</a:t>
            </a:r>
            <a:r>
              <a:rPr lang="zh-CN" altLang="en-US" sz="2400" dirty="0"/>
              <a:t>力量壮大，要求获得相应的政治地位，能够参政议政（根本动力）。</a:t>
            </a:r>
          </a:p>
          <a:p>
            <a:r>
              <a:rPr lang="zh-CN" altLang="en-US" sz="2400" dirty="0"/>
              <a:t>      ②政治：</a:t>
            </a:r>
            <a:r>
              <a:rPr lang="zh-CN" altLang="en-US" sz="2400" b="1" dirty="0"/>
              <a:t>士族</a:t>
            </a:r>
            <a:r>
              <a:rPr lang="zh-CN" altLang="en-US" sz="2400" dirty="0"/>
              <a:t>衰落，门第选官难以维持下去，</a:t>
            </a:r>
            <a:r>
              <a:rPr lang="zh-CN" altLang="en-US" sz="2400" b="1" dirty="0"/>
              <a:t>统治者</a:t>
            </a:r>
            <a:r>
              <a:rPr lang="zh-CN" altLang="en-US" sz="2400" dirty="0"/>
              <a:t>为抑制士族力量，加强中央集权，削弱割据势力，扩大封建统治的阶级基础，维护统治。</a:t>
            </a:r>
          </a:p>
          <a:p>
            <a:endParaRPr lang="en-US" altLang="zh-CN" sz="2400" dirty="0" smtClean="0"/>
          </a:p>
          <a:p>
            <a:r>
              <a:rPr lang="en-US" altLang="zh-CN" sz="2400" dirty="0" smtClean="0"/>
              <a:t>B</a:t>
            </a:r>
            <a:r>
              <a:rPr lang="zh-CN" altLang="en-US" sz="2400" dirty="0"/>
              <a:t>、含义：中央统一分科，定期举行考试的选官制</a:t>
            </a:r>
            <a:r>
              <a:rPr lang="zh-CN" altLang="en-US" sz="2400" dirty="0" smtClean="0"/>
              <a:t>度</a:t>
            </a:r>
            <a:endParaRPr lang="en-US" altLang="zh-CN" sz="2400" dirty="0" smtClean="0"/>
          </a:p>
          <a:p>
            <a:r>
              <a:rPr lang="en-US" altLang="zh-CN" sz="2400" dirty="0" smtClean="0">
                <a:latin typeface="Calibri"/>
                <a:cs typeface="Calibri"/>
              </a:rPr>
              <a:t>                        </a:t>
            </a:r>
            <a:endParaRPr lang="zh-CN" altLang="en-US" sz="2400"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9044" y="-57150"/>
            <a:ext cx="3485187" cy="248752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fade">
                                      <p:cBhvr>
                                        <p:cTn id="7" dur="500"/>
                                        <p:tgtEl>
                                          <p:spTgt spid="1536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5">
                                            <p:txEl>
                                              <p:pRg st="2" end="2"/>
                                            </p:txEl>
                                          </p:spTgt>
                                        </p:tgtEl>
                                        <p:attrNameLst>
                                          <p:attrName>style.visibility</p:attrName>
                                        </p:attrNameLst>
                                      </p:cBhvr>
                                      <p:to>
                                        <p:strVal val="visible"/>
                                      </p:to>
                                    </p:set>
                                    <p:animEffect transition="in" filter="fade">
                                      <p:cBhvr>
                                        <p:cTn id="10" dur="500"/>
                                        <p:tgtEl>
                                          <p:spTgt spid="1536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1"/>
          <p:cNvSpPr txBox="1">
            <a:spLocks noChangeArrowheads="1"/>
          </p:cNvSpPr>
          <p:nvPr/>
        </p:nvSpPr>
        <p:spPr bwMode="auto">
          <a:xfrm>
            <a:off x="304799" y="1040649"/>
            <a:ext cx="4187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sz="2400" dirty="0"/>
              <a:t>C</a:t>
            </a:r>
            <a:r>
              <a:rPr lang="zh-CN" altLang="en-US" sz="2400" dirty="0"/>
              <a:t>、发展演变</a:t>
            </a:r>
          </a:p>
        </p:txBody>
      </p:sp>
      <p:graphicFrame>
        <p:nvGraphicFramePr>
          <p:cNvPr id="3" name="图示 2"/>
          <p:cNvGraphicFramePr/>
          <p:nvPr>
            <p:extLst>
              <p:ext uri="{D42A27DB-BD31-4B8C-83A1-F6EECF244321}">
                <p14:modId xmlns:p14="http://schemas.microsoft.com/office/powerpoint/2010/main" val="1325317235"/>
              </p:ext>
            </p:extLst>
          </p:nvPr>
        </p:nvGraphicFramePr>
        <p:xfrm>
          <a:off x="1454483" y="1502612"/>
          <a:ext cx="9422064" cy="5355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715500" y="4100513"/>
            <a:ext cx="1700213" cy="923330"/>
          </a:xfrm>
          <a:prstGeom prst="rect">
            <a:avLst/>
          </a:prstGeom>
          <a:noFill/>
        </p:spPr>
        <p:txBody>
          <a:bodyPr wrap="square" rtlCol="0">
            <a:spAutoFit/>
          </a:bodyPr>
          <a:lstStyle/>
          <a:p>
            <a:r>
              <a:rPr lang="zh-CN" altLang="en-US" dirty="0" smtClean="0"/>
              <a:t>锁院</a:t>
            </a:r>
            <a:endParaRPr lang="en-US" altLang="zh-CN" dirty="0" smtClean="0"/>
          </a:p>
          <a:p>
            <a:r>
              <a:rPr lang="zh-CN" altLang="en-US" dirty="0" smtClean="0"/>
              <a:t>弥封</a:t>
            </a:r>
            <a:endParaRPr lang="en-US" altLang="zh-CN" dirty="0" smtClean="0"/>
          </a:p>
          <a:p>
            <a:r>
              <a:rPr lang="zh-CN" altLang="en-US" dirty="0" smtClean="0"/>
              <a:t>誊录</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2820" y="951361"/>
            <a:ext cx="11670633" cy="5016758"/>
          </a:xfrm>
          <a:prstGeom prst="rect">
            <a:avLst/>
          </a:prstGeom>
        </p:spPr>
        <p:txBody>
          <a:bodyPr wrap="square">
            <a:spAutoFit/>
          </a:bodyPr>
          <a:lstStyle/>
          <a:p>
            <a:r>
              <a:rPr lang="en-US" altLang="zh-CN" sz="2800" dirty="0" smtClean="0"/>
              <a:t>D</a:t>
            </a:r>
            <a:r>
              <a:rPr lang="zh-CN" altLang="en-US" sz="2800" dirty="0" smtClean="0"/>
              <a:t>、</a:t>
            </a:r>
            <a:r>
              <a:rPr lang="zh-CN" altLang="en-US" sz="2800" dirty="0"/>
              <a:t>影响</a:t>
            </a:r>
            <a:r>
              <a:rPr lang="zh-CN" altLang="en-US" sz="2800" dirty="0" smtClean="0"/>
              <a:t>：</a:t>
            </a:r>
            <a:endParaRPr lang="en-US" altLang="zh-CN" sz="2800" dirty="0" smtClean="0"/>
          </a:p>
          <a:p>
            <a:endParaRPr lang="en-US" altLang="zh-CN" sz="2800" dirty="0" smtClean="0"/>
          </a:p>
          <a:p>
            <a:r>
              <a:rPr lang="zh-CN" altLang="en-US" sz="2400" dirty="0" smtClean="0"/>
              <a:t>  ①</a:t>
            </a:r>
            <a:r>
              <a:rPr lang="zh-CN" altLang="en-US" sz="2400" dirty="0"/>
              <a:t>社会：有利于</a:t>
            </a:r>
            <a:r>
              <a:rPr lang="zh-CN" altLang="en-US" sz="2400" b="1" dirty="0"/>
              <a:t>打破特权垄断</a:t>
            </a:r>
            <a:r>
              <a:rPr lang="zh-CN" altLang="en-US" sz="2400" dirty="0" smtClean="0"/>
              <a:t>，扩大社会的统治基础，</a:t>
            </a:r>
            <a:endParaRPr lang="en-US" altLang="zh-CN" sz="2400" dirty="0" smtClean="0"/>
          </a:p>
          <a:p>
            <a:r>
              <a:rPr lang="en-US" altLang="zh-CN" sz="2400" dirty="0"/>
              <a:t> </a:t>
            </a:r>
            <a:r>
              <a:rPr lang="en-US" altLang="zh-CN" sz="2400" dirty="0" smtClean="0"/>
              <a:t>                     </a:t>
            </a:r>
            <a:r>
              <a:rPr lang="zh-CN" altLang="en-US" sz="2400" dirty="0" smtClean="0"/>
              <a:t>增强</a:t>
            </a:r>
            <a:r>
              <a:rPr lang="zh-CN" altLang="en-US" sz="2400" dirty="0"/>
              <a:t>了</a:t>
            </a:r>
            <a:r>
              <a:rPr lang="zh-CN" altLang="en-US" sz="2400" b="1" dirty="0"/>
              <a:t>社会的</a:t>
            </a:r>
            <a:r>
              <a:rPr lang="zh-CN" altLang="en-US" sz="2400" b="1" dirty="0" smtClean="0"/>
              <a:t>流动性</a:t>
            </a:r>
            <a:endParaRPr lang="en-US" altLang="zh-CN" sz="2400" b="1" dirty="0" smtClean="0"/>
          </a:p>
          <a:p>
            <a:r>
              <a:rPr lang="en-US" altLang="zh-CN" sz="2400" dirty="0"/>
              <a:t> </a:t>
            </a:r>
            <a:r>
              <a:rPr lang="zh-CN" altLang="en-US" sz="2400" dirty="0" smtClean="0"/>
              <a:t> </a:t>
            </a:r>
            <a:r>
              <a:rPr lang="zh-CN" altLang="en-US" sz="2400" dirty="0"/>
              <a:t>②政治：</a:t>
            </a:r>
            <a:r>
              <a:rPr lang="zh-CN" altLang="en-US" sz="2400" b="1" dirty="0"/>
              <a:t>巩固</a:t>
            </a:r>
            <a:r>
              <a:rPr lang="zh-CN" altLang="en-US" sz="2400" dirty="0"/>
              <a:t>封建专制统治</a:t>
            </a:r>
            <a:r>
              <a:rPr lang="zh-CN" altLang="en-US" sz="2400" dirty="0" smtClean="0"/>
              <a:t>；</a:t>
            </a:r>
            <a:endParaRPr lang="en-US" altLang="zh-CN" sz="2400" dirty="0" smtClean="0"/>
          </a:p>
          <a:p>
            <a:r>
              <a:rPr lang="en-US" altLang="zh-CN" sz="2400" dirty="0"/>
              <a:t> </a:t>
            </a:r>
            <a:r>
              <a:rPr lang="en-US" altLang="zh-CN" sz="2400" dirty="0" smtClean="0"/>
              <a:t>                   </a:t>
            </a:r>
            <a:r>
              <a:rPr lang="zh-CN" altLang="en-US" sz="2400" b="1" dirty="0" smtClean="0"/>
              <a:t>扩大</a:t>
            </a:r>
            <a:r>
              <a:rPr lang="zh-CN" altLang="en-US" sz="2400" dirty="0"/>
              <a:t>管理人才</a:t>
            </a:r>
            <a:r>
              <a:rPr lang="zh-CN" altLang="en-US" sz="2400" dirty="0" smtClean="0"/>
              <a:t>来源，促进</a:t>
            </a:r>
            <a:r>
              <a:rPr lang="zh-CN" altLang="en-US" sz="2400" dirty="0"/>
              <a:t>官僚政治的进一步</a:t>
            </a:r>
            <a:r>
              <a:rPr lang="zh-CN" altLang="en-US" sz="2400" dirty="0" smtClean="0"/>
              <a:t>成熟；</a:t>
            </a:r>
            <a:endParaRPr lang="en-US" altLang="zh-CN" sz="2400" dirty="0" smtClean="0"/>
          </a:p>
          <a:p>
            <a:r>
              <a:rPr lang="en-US" altLang="zh-CN" sz="2400" dirty="0"/>
              <a:t> </a:t>
            </a:r>
            <a:r>
              <a:rPr lang="en-US" altLang="zh-CN" sz="2400" dirty="0" smtClean="0"/>
              <a:t>                   </a:t>
            </a:r>
            <a:r>
              <a:rPr lang="zh-CN" altLang="en-US" sz="2400" dirty="0" smtClean="0"/>
              <a:t>为</a:t>
            </a:r>
            <a:r>
              <a:rPr lang="zh-CN" altLang="en-US" sz="2400" dirty="0"/>
              <a:t>官僚</a:t>
            </a:r>
            <a:r>
              <a:rPr lang="zh-CN" altLang="en-US" sz="2400" dirty="0" smtClean="0"/>
              <a:t>队伍提供</a:t>
            </a:r>
            <a:r>
              <a:rPr lang="zh-CN" altLang="en-US" sz="2400" dirty="0"/>
              <a:t>源源不断的</a:t>
            </a:r>
            <a:r>
              <a:rPr lang="zh-CN" altLang="en-US" sz="2400" b="1" dirty="0"/>
              <a:t>高素质人才</a:t>
            </a:r>
            <a:r>
              <a:rPr lang="zh-CN" altLang="en-US" sz="2400" dirty="0" smtClean="0"/>
              <a:t>，成为</a:t>
            </a:r>
            <a:r>
              <a:rPr lang="zh-CN" altLang="en-US" sz="2400" dirty="0"/>
              <a:t>中华帝国长期保持繁荣的</a:t>
            </a:r>
            <a:r>
              <a:rPr lang="zh-CN" altLang="en-US" sz="2400" dirty="0" smtClean="0"/>
              <a:t>制</a:t>
            </a:r>
            <a:endParaRPr lang="en-US" altLang="zh-CN" sz="2400" dirty="0" smtClean="0"/>
          </a:p>
          <a:p>
            <a:r>
              <a:rPr lang="en-US" altLang="zh-CN" sz="2400" dirty="0"/>
              <a:t> </a:t>
            </a:r>
            <a:r>
              <a:rPr lang="en-US" altLang="zh-CN" sz="2400" dirty="0" smtClean="0"/>
              <a:t>                    </a:t>
            </a:r>
            <a:r>
              <a:rPr lang="zh-CN" altLang="en-US" sz="2400" dirty="0" smtClean="0"/>
              <a:t>度保障</a:t>
            </a:r>
            <a:r>
              <a:rPr lang="zh-CN" altLang="en-US" sz="2400" dirty="0"/>
              <a:t>之一</a:t>
            </a:r>
            <a:r>
              <a:rPr lang="zh-CN" altLang="en-US" sz="2400" dirty="0" smtClean="0"/>
              <a:t>；</a:t>
            </a:r>
            <a:endParaRPr lang="en-US" altLang="zh-CN" sz="2400" dirty="0" smtClean="0"/>
          </a:p>
          <a:p>
            <a:r>
              <a:rPr lang="en-US" altLang="zh-CN" sz="2400" dirty="0"/>
              <a:t> </a:t>
            </a:r>
            <a:r>
              <a:rPr lang="en-US" altLang="zh-CN" sz="2400" dirty="0" smtClean="0"/>
              <a:t>                    </a:t>
            </a:r>
            <a:r>
              <a:rPr lang="zh-CN" altLang="en-US" sz="2400" dirty="0" smtClean="0"/>
              <a:t>把</a:t>
            </a:r>
            <a:r>
              <a:rPr lang="zh-CN" altLang="en-US" sz="2400" dirty="0"/>
              <a:t>选拔官员与任命</a:t>
            </a:r>
            <a:r>
              <a:rPr lang="zh-CN" altLang="en-US" sz="2400" dirty="0" smtClean="0"/>
              <a:t>官吏的</a:t>
            </a:r>
            <a:r>
              <a:rPr lang="zh-CN" altLang="en-US" sz="2400" dirty="0"/>
              <a:t>权力收归中央，大大</a:t>
            </a:r>
            <a:r>
              <a:rPr lang="zh-CN" altLang="en-US" sz="2400" b="1" dirty="0"/>
              <a:t>加强了中央集权</a:t>
            </a:r>
          </a:p>
          <a:p>
            <a:r>
              <a:rPr lang="zh-CN" altLang="en-US" sz="2400" dirty="0"/>
              <a:t>    </a:t>
            </a:r>
            <a:r>
              <a:rPr lang="zh-CN" altLang="en-US" sz="2400" dirty="0" smtClean="0"/>
              <a:t>③</a:t>
            </a:r>
            <a:r>
              <a:rPr lang="zh-CN" altLang="en-US" sz="2400" dirty="0"/>
              <a:t>文化：把读书、考试和做官联系起来，有益于形成读书风尚和</a:t>
            </a:r>
            <a:r>
              <a:rPr lang="zh-CN" altLang="en-US" sz="2400" dirty="0" smtClean="0"/>
              <a:t>重学风气，促进</a:t>
            </a:r>
            <a:endParaRPr lang="en-US" altLang="zh-CN" sz="2400" dirty="0" smtClean="0"/>
          </a:p>
          <a:p>
            <a:r>
              <a:rPr lang="en-US" altLang="zh-CN" sz="2400" dirty="0"/>
              <a:t> </a:t>
            </a:r>
            <a:r>
              <a:rPr lang="en-US" altLang="zh-CN" sz="2400" dirty="0" smtClean="0"/>
              <a:t>                     </a:t>
            </a:r>
            <a:r>
              <a:rPr lang="zh-CN" altLang="en-US" sz="2400" dirty="0" smtClean="0"/>
              <a:t>文化的发展</a:t>
            </a:r>
          </a:p>
          <a:p>
            <a:r>
              <a:rPr lang="zh-CN" altLang="en-US" sz="2400" dirty="0" smtClean="0"/>
              <a:t>    </a:t>
            </a:r>
            <a:r>
              <a:rPr lang="zh-CN" altLang="en-US" sz="2400" dirty="0"/>
              <a:t>④宋朝重文轻武，导致“冗官”局面</a:t>
            </a:r>
          </a:p>
          <a:p>
            <a:r>
              <a:rPr lang="zh-CN" altLang="en-US" sz="2400" dirty="0"/>
              <a:t>    </a:t>
            </a:r>
            <a:r>
              <a:rPr lang="zh-CN" altLang="en-US" sz="2400" dirty="0" smtClean="0"/>
              <a:t>⑤</a:t>
            </a:r>
            <a:r>
              <a:rPr lang="zh-CN" altLang="en-US" sz="2400" dirty="0"/>
              <a:t>实施后期，考试内容和方式逐渐僵化，成为</a:t>
            </a:r>
            <a:r>
              <a:rPr lang="zh-CN" altLang="en-US" sz="2400" b="1" dirty="0"/>
              <a:t>束缚</a:t>
            </a:r>
            <a:r>
              <a:rPr lang="zh-CN" altLang="en-US" sz="2400" dirty="0"/>
              <a:t>人们思想的工具</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231" y="194135"/>
            <a:ext cx="3060000" cy="2135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0402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 calcmode="lin" valueType="num">
                                      <p:cBhvr additive="base">
                                        <p:cTn id="42"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
                                            <p:txEl>
                                              <p:pRg st="12" end="12"/>
                                            </p:txEl>
                                          </p:spTgt>
                                        </p:tgtEl>
                                        <p:attrNameLst>
                                          <p:attrName>style.visibility</p:attrName>
                                        </p:attrNameLst>
                                      </p:cBhvr>
                                      <p:to>
                                        <p:strVal val="visible"/>
                                      </p:to>
                                    </p:set>
                                    <p:anim calcmode="lin" valueType="num">
                                      <p:cBhvr additive="base">
                                        <p:cTn id="46"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92504" y="4014852"/>
            <a:ext cx="10515599" cy="1077218"/>
          </a:xfrm>
          <a:prstGeom prst="rect">
            <a:avLst/>
          </a:prstGeom>
          <a:noFill/>
        </p:spPr>
        <p:txBody>
          <a:bodyPr wrap="square" lIns="91440" tIns="45720" rIns="91440" bIns="45720">
            <a:spAutoFit/>
          </a:bodyPr>
          <a:lstStyle/>
          <a:p>
            <a:pPr algn="ct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思考</a:t>
            </a:r>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：如何理解“科举制实施大大加强了中央集权”？</a:t>
            </a:r>
            <a:endPar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zh-CN" alt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818147" y="5233429"/>
            <a:ext cx="9264315" cy="523220"/>
          </a:xfrm>
          <a:prstGeom prst="rect">
            <a:avLst/>
          </a:prstGeom>
          <a:noFill/>
        </p:spPr>
        <p:txBody>
          <a:bodyPr wrap="square" rtlCol="0">
            <a:spAutoFit/>
          </a:bodyPr>
          <a:lstStyle/>
          <a:p>
            <a:r>
              <a:rPr lang="zh-CN" altLang="en-US" sz="2800" b="1" dirty="0" smtClean="0"/>
              <a:t>科举制把选官权和任命官吏的权力从世家大族收归到中央</a:t>
            </a:r>
            <a:endParaRPr lang="zh-CN" altLang="en-US" sz="2800" b="1" dirty="0"/>
          </a:p>
        </p:txBody>
      </p:sp>
      <p:sp>
        <p:nvSpPr>
          <p:cNvPr id="4" name="矩形 3"/>
          <p:cNvSpPr/>
          <p:nvPr/>
        </p:nvSpPr>
        <p:spPr>
          <a:xfrm>
            <a:off x="231023" y="1284510"/>
            <a:ext cx="11104322" cy="1077218"/>
          </a:xfrm>
          <a:prstGeom prst="rect">
            <a:avLst/>
          </a:prstGeom>
          <a:noFill/>
        </p:spPr>
        <p:txBody>
          <a:bodyPr wrap="none" lIns="91440" tIns="45720" rIns="91440" bIns="45720">
            <a:spAutoFit/>
          </a:bodyPr>
          <a:lstStyle/>
          <a:p>
            <a:pPr algn="ctr"/>
            <a:r>
              <a:rPr lang="zh-CN" alt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思考</a:t>
            </a:r>
            <a:r>
              <a:rPr lang="en-US" altLang="zh-CN"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zh-CN" alt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：有人说今天的公务员考试是对科举制的批判和继承，</a:t>
            </a:r>
            <a:endParaRPr lang="en-US" altLang="zh-CN"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CN" alt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对此应该怎么理解</a:t>
            </a:r>
            <a:endParaRPr lang="zh-CN" alt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1419726" y="2674548"/>
            <a:ext cx="9095873" cy="954107"/>
          </a:xfrm>
          <a:prstGeom prst="rect">
            <a:avLst/>
          </a:prstGeom>
          <a:noFill/>
        </p:spPr>
        <p:txBody>
          <a:bodyPr wrap="square" rtlCol="0">
            <a:spAutoFit/>
          </a:bodyPr>
          <a:lstStyle/>
          <a:p>
            <a:r>
              <a:rPr lang="zh-CN" altLang="en-US" sz="2800" b="1" dirty="0" smtClean="0"/>
              <a:t>吸收了科举制公开公平公正和量才录用等因素，舍弃其不合理的因素，增加了合乎时代与国情的新因素</a:t>
            </a:r>
            <a:endParaRPr lang="zh-CN" altLang="en-US" sz="2800" b="1" dirty="0"/>
          </a:p>
        </p:txBody>
      </p:sp>
    </p:spTree>
    <p:extLst>
      <p:ext uri="{BB962C8B-B14F-4D97-AF65-F5344CB8AC3E}">
        <p14:creationId xmlns:p14="http://schemas.microsoft.com/office/powerpoint/2010/main" val="21388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1691" y="2970000"/>
            <a:ext cx="2319462" cy="3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58"/>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5011" y="1013738"/>
            <a:ext cx="4412414" cy="523220"/>
          </a:xfrm>
          <a:prstGeom prst="rect">
            <a:avLst/>
          </a:prstGeom>
          <a:noFill/>
        </p:spPr>
        <p:txBody>
          <a:bodyPr wrap="square" rtlCol="0">
            <a:spAutoFit/>
          </a:bodyPr>
          <a:lstStyle/>
          <a:p>
            <a:r>
              <a:rPr lang="zh-CN" altLang="en-US" sz="2800" dirty="0" smtClean="0"/>
              <a:t>三、演变趋势</a:t>
            </a:r>
            <a:endParaRPr lang="zh-CN" altLang="en-US" sz="2800" dirty="0"/>
          </a:p>
        </p:txBody>
      </p:sp>
      <p:sp>
        <p:nvSpPr>
          <p:cNvPr id="4" name="TextBox 3"/>
          <p:cNvSpPr txBox="1"/>
          <p:nvPr/>
        </p:nvSpPr>
        <p:spPr>
          <a:xfrm>
            <a:off x="353345" y="1664566"/>
            <a:ext cx="3810836" cy="954107"/>
          </a:xfrm>
          <a:prstGeom prst="rect">
            <a:avLst/>
          </a:prstGeom>
          <a:noFill/>
        </p:spPr>
        <p:txBody>
          <a:bodyPr wrap="square" rtlCol="0">
            <a:spAutoFit/>
          </a:bodyPr>
          <a:lstStyle/>
          <a:p>
            <a:r>
              <a:rPr lang="zh-CN" altLang="en-US" sz="2800" dirty="0" smtClean="0"/>
              <a:t>先秦</a:t>
            </a:r>
            <a:endParaRPr lang="en-US" altLang="zh-CN" sz="2800" dirty="0" smtClean="0"/>
          </a:p>
          <a:p>
            <a:r>
              <a:rPr lang="zh-CN" altLang="en-US" sz="2800" dirty="0"/>
              <a:t>世卿世</a:t>
            </a:r>
            <a:r>
              <a:rPr lang="zh-CN" altLang="en-US" sz="2800" dirty="0" smtClean="0"/>
              <a:t>禄制</a:t>
            </a:r>
            <a:endParaRPr lang="zh-CN" altLang="en-US" sz="2800" dirty="0"/>
          </a:p>
        </p:txBody>
      </p:sp>
      <p:sp>
        <p:nvSpPr>
          <p:cNvPr id="5" name="右箭头 4"/>
          <p:cNvSpPr/>
          <p:nvPr/>
        </p:nvSpPr>
        <p:spPr bwMode="auto">
          <a:xfrm>
            <a:off x="2467101" y="1980034"/>
            <a:ext cx="729498" cy="16158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6" name="TextBox 5"/>
          <p:cNvSpPr txBox="1"/>
          <p:nvPr/>
        </p:nvSpPr>
        <p:spPr>
          <a:xfrm>
            <a:off x="3341604" y="1668774"/>
            <a:ext cx="2911641" cy="954107"/>
          </a:xfrm>
          <a:prstGeom prst="rect">
            <a:avLst/>
          </a:prstGeom>
          <a:noFill/>
        </p:spPr>
        <p:txBody>
          <a:bodyPr wrap="square" rtlCol="0">
            <a:spAutoFit/>
          </a:bodyPr>
          <a:lstStyle/>
          <a:p>
            <a:r>
              <a:rPr lang="zh-CN" altLang="en-US" sz="2800" dirty="0" smtClean="0"/>
              <a:t>战国</a:t>
            </a:r>
            <a:r>
              <a:rPr lang="en-US" altLang="zh-CN" sz="2800" dirty="0" smtClean="0"/>
              <a:t>-</a:t>
            </a:r>
            <a:r>
              <a:rPr lang="zh-CN" altLang="en-US" sz="2800" dirty="0" smtClean="0"/>
              <a:t>秦汉初期</a:t>
            </a:r>
            <a:endParaRPr lang="en-US" altLang="zh-CN" sz="2800" dirty="0" smtClean="0"/>
          </a:p>
          <a:p>
            <a:r>
              <a:rPr lang="zh-CN" altLang="en-US" sz="2800" dirty="0"/>
              <a:t>军功爵制度</a:t>
            </a:r>
          </a:p>
        </p:txBody>
      </p:sp>
      <p:sp>
        <p:nvSpPr>
          <p:cNvPr id="7" name="右箭头 6"/>
          <p:cNvSpPr/>
          <p:nvPr/>
        </p:nvSpPr>
        <p:spPr bwMode="auto">
          <a:xfrm>
            <a:off x="5808076" y="2064251"/>
            <a:ext cx="890337" cy="23377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8" name="TextBox 7"/>
          <p:cNvSpPr txBox="1"/>
          <p:nvPr/>
        </p:nvSpPr>
        <p:spPr>
          <a:xfrm>
            <a:off x="6954253" y="1664566"/>
            <a:ext cx="3465094" cy="954107"/>
          </a:xfrm>
          <a:prstGeom prst="rect">
            <a:avLst/>
          </a:prstGeom>
          <a:noFill/>
        </p:spPr>
        <p:txBody>
          <a:bodyPr wrap="square" rtlCol="0">
            <a:spAutoFit/>
          </a:bodyPr>
          <a:lstStyle/>
          <a:p>
            <a:r>
              <a:rPr lang="zh-CN" altLang="en-US" sz="2800" dirty="0" smtClean="0"/>
              <a:t>两汉</a:t>
            </a:r>
            <a:endParaRPr lang="en-US" altLang="zh-CN" sz="2800" dirty="0" smtClean="0"/>
          </a:p>
          <a:p>
            <a:r>
              <a:rPr lang="zh-CN" altLang="en-US" sz="2800" dirty="0"/>
              <a:t>察举制</a:t>
            </a:r>
            <a:endParaRPr lang="en-US" altLang="zh-CN" sz="2800" dirty="0" smtClean="0"/>
          </a:p>
        </p:txBody>
      </p:sp>
      <p:sp>
        <p:nvSpPr>
          <p:cNvPr id="9" name="右箭头 8"/>
          <p:cNvSpPr/>
          <p:nvPr/>
        </p:nvSpPr>
        <p:spPr bwMode="auto">
          <a:xfrm>
            <a:off x="8277726" y="2076284"/>
            <a:ext cx="745958" cy="20110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10" name="TextBox 9"/>
          <p:cNvSpPr txBox="1"/>
          <p:nvPr/>
        </p:nvSpPr>
        <p:spPr>
          <a:xfrm>
            <a:off x="9231198" y="1584892"/>
            <a:ext cx="2069432" cy="1384995"/>
          </a:xfrm>
          <a:prstGeom prst="rect">
            <a:avLst/>
          </a:prstGeom>
          <a:noFill/>
        </p:spPr>
        <p:txBody>
          <a:bodyPr wrap="square" rtlCol="0">
            <a:spAutoFit/>
          </a:bodyPr>
          <a:lstStyle/>
          <a:p>
            <a:r>
              <a:rPr lang="zh-CN" altLang="en-US" sz="2800" dirty="0" smtClean="0"/>
              <a:t>魏晋南北朝</a:t>
            </a:r>
            <a:endParaRPr lang="en-US" altLang="zh-CN" sz="2800" dirty="0" smtClean="0"/>
          </a:p>
          <a:p>
            <a:r>
              <a:rPr lang="zh-CN" altLang="en-US" sz="2800" dirty="0"/>
              <a:t>九品</a:t>
            </a:r>
            <a:r>
              <a:rPr lang="zh-CN" altLang="en-US" sz="2800" dirty="0" smtClean="0"/>
              <a:t>中正制</a:t>
            </a:r>
            <a:endParaRPr lang="en-US" altLang="zh-CN" sz="2800" dirty="0" smtClean="0"/>
          </a:p>
          <a:p>
            <a:r>
              <a:rPr lang="en-US" altLang="zh-CN" sz="2800" dirty="0"/>
              <a:t> </a:t>
            </a:r>
            <a:r>
              <a:rPr lang="en-US" altLang="zh-CN" sz="2800" dirty="0" smtClean="0"/>
              <a:t>      </a:t>
            </a:r>
            <a:endParaRPr lang="zh-CN" altLang="en-US" sz="2800" dirty="0"/>
          </a:p>
        </p:txBody>
      </p:sp>
      <p:sp>
        <p:nvSpPr>
          <p:cNvPr id="13" name="直角双向箭头 12"/>
          <p:cNvSpPr/>
          <p:nvPr/>
        </p:nvSpPr>
        <p:spPr bwMode="auto">
          <a:xfrm>
            <a:off x="9659684" y="2606639"/>
            <a:ext cx="624216" cy="1411908"/>
          </a:xfrm>
          <a:prstGeom prst="lef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endParaRPr>
          </a:p>
        </p:txBody>
      </p:sp>
      <p:sp>
        <p:nvSpPr>
          <p:cNvPr id="14" name="TextBox 13"/>
          <p:cNvSpPr txBox="1"/>
          <p:nvPr/>
        </p:nvSpPr>
        <p:spPr>
          <a:xfrm>
            <a:off x="8215366" y="3376660"/>
            <a:ext cx="2031663" cy="954107"/>
          </a:xfrm>
          <a:prstGeom prst="rect">
            <a:avLst/>
          </a:prstGeom>
          <a:noFill/>
        </p:spPr>
        <p:txBody>
          <a:bodyPr wrap="square" rtlCol="0">
            <a:spAutoFit/>
          </a:bodyPr>
          <a:lstStyle/>
          <a:p>
            <a:r>
              <a:rPr lang="zh-CN" altLang="en-US" sz="2800" dirty="0" smtClean="0"/>
              <a:t>隋唐</a:t>
            </a:r>
            <a:endParaRPr lang="en-US" altLang="zh-CN" sz="2800" dirty="0" smtClean="0"/>
          </a:p>
          <a:p>
            <a:r>
              <a:rPr lang="zh-CN" altLang="en-US" sz="2800" dirty="0"/>
              <a:t>科举制</a:t>
            </a:r>
          </a:p>
        </p:txBody>
      </p:sp>
      <p:sp>
        <p:nvSpPr>
          <p:cNvPr id="15" name="矩形 14"/>
          <p:cNvSpPr/>
          <p:nvPr/>
        </p:nvSpPr>
        <p:spPr>
          <a:xfrm>
            <a:off x="635510" y="2914995"/>
            <a:ext cx="366318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演变趋势？</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6" name="TextBox 15"/>
          <p:cNvSpPr txBox="1"/>
          <p:nvPr/>
        </p:nvSpPr>
        <p:spPr>
          <a:xfrm>
            <a:off x="498641" y="3833313"/>
            <a:ext cx="10345572" cy="1815882"/>
          </a:xfrm>
          <a:prstGeom prst="rect">
            <a:avLst/>
          </a:prstGeom>
          <a:noFill/>
        </p:spPr>
        <p:txBody>
          <a:bodyPr wrap="square" rtlCol="0">
            <a:spAutoFit/>
          </a:bodyPr>
          <a:lstStyle/>
          <a:p>
            <a:r>
              <a:rPr lang="zh-CN" altLang="en-US" sz="2800" dirty="0" smtClean="0"/>
              <a:t>  选拔范围</a:t>
            </a:r>
            <a:r>
              <a:rPr lang="en-US" altLang="zh-CN" sz="2800" dirty="0" smtClean="0"/>
              <a:t>:   </a:t>
            </a:r>
            <a:r>
              <a:rPr lang="zh-CN" altLang="en-US" sz="2800" dirty="0" smtClean="0"/>
              <a:t>由贵族扩大到平民</a:t>
            </a:r>
            <a:endParaRPr lang="en-US" altLang="zh-CN" sz="2800" dirty="0" smtClean="0"/>
          </a:p>
          <a:p>
            <a:r>
              <a:rPr lang="zh-CN" altLang="en-US" sz="2800" dirty="0" smtClean="0"/>
              <a:t>  选拔标准：家世门第</a:t>
            </a:r>
            <a:endParaRPr lang="en-US" altLang="zh-CN" sz="2800" dirty="0" smtClean="0"/>
          </a:p>
          <a:p>
            <a:r>
              <a:rPr lang="zh-CN" altLang="en-US" sz="2800" dirty="0" smtClean="0"/>
              <a:t>  选拔方式：地方评议</a:t>
            </a:r>
            <a:endParaRPr lang="en-US" altLang="zh-CN" sz="2800" dirty="0" smtClean="0"/>
          </a:p>
          <a:p>
            <a:r>
              <a:rPr lang="zh-CN" altLang="en-US" sz="2800" dirty="0" smtClean="0"/>
              <a:t>  人才选拔制度逐渐趋向制度化，体现公开</a:t>
            </a:r>
            <a:r>
              <a:rPr lang="zh-CN" altLang="en-US" sz="2800" dirty="0"/>
              <a:t>、</a:t>
            </a:r>
            <a:r>
              <a:rPr lang="zh-CN" altLang="en-US" sz="2800" dirty="0" smtClean="0"/>
              <a:t>公正、客观的原则</a:t>
            </a:r>
            <a:endParaRPr lang="zh-CN" altLang="en-US" sz="2800" dirty="0"/>
          </a:p>
        </p:txBody>
      </p:sp>
      <p:cxnSp>
        <p:nvCxnSpPr>
          <p:cNvPr id="11" name="直接箭头连接符 10"/>
          <p:cNvCxnSpPr/>
          <p:nvPr/>
        </p:nvCxnSpPr>
        <p:spPr bwMode="auto">
          <a:xfrm>
            <a:off x="4164181" y="4987475"/>
            <a:ext cx="40529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521741" y="4268665"/>
            <a:ext cx="2156828" cy="523220"/>
          </a:xfrm>
          <a:prstGeom prst="rect">
            <a:avLst/>
          </a:prstGeom>
          <a:noFill/>
        </p:spPr>
        <p:txBody>
          <a:bodyPr wrap="square" rtlCol="0">
            <a:spAutoFit/>
          </a:bodyPr>
          <a:lstStyle/>
          <a:p>
            <a:r>
              <a:rPr lang="zh-CN" altLang="en-US" sz="2800" dirty="0" smtClean="0"/>
              <a:t>才能学识</a:t>
            </a:r>
            <a:endParaRPr lang="zh-CN" altLang="en-US" sz="2800" dirty="0"/>
          </a:p>
        </p:txBody>
      </p:sp>
      <p:cxnSp>
        <p:nvCxnSpPr>
          <p:cNvPr id="18" name="直接箭头连接符 17"/>
          <p:cNvCxnSpPr/>
          <p:nvPr/>
        </p:nvCxnSpPr>
        <p:spPr bwMode="auto">
          <a:xfrm flipV="1">
            <a:off x="4076985" y="4543985"/>
            <a:ext cx="374616" cy="142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4630485" y="4725865"/>
            <a:ext cx="1939340" cy="523220"/>
          </a:xfrm>
          <a:prstGeom prst="rect">
            <a:avLst/>
          </a:prstGeom>
          <a:noFill/>
        </p:spPr>
        <p:txBody>
          <a:bodyPr wrap="square" rtlCol="0">
            <a:spAutoFit/>
          </a:bodyPr>
          <a:lstStyle/>
          <a:p>
            <a:r>
              <a:rPr lang="zh-CN" altLang="en-US" sz="2800" dirty="0" smtClean="0"/>
              <a:t>考试</a:t>
            </a:r>
            <a:endParaRPr lang="zh-CN" altLang="en-US" sz="2800" dirty="0"/>
          </a:p>
        </p:txBody>
      </p:sp>
    </p:spTree>
    <p:extLst>
      <p:ext uri="{BB962C8B-B14F-4D97-AF65-F5344CB8AC3E}">
        <p14:creationId xmlns:p14="http://schemas.microsoft.com/office/powerpoint/2010/main" val="285210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Effect transition="in" filter="fade">
                                      <p:cBhvr>
                                        <p:cTn id="53" dur="500"/>
                                        <p:tgtEl>
                                          <p:spTgt spid="1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xEl>
                                              <p:pRg st="1" end="1"/>
                                            </p:txEl>
                                          </p:spTgt>
                                        </p:tgtEl>
                                        <p:attrNameLst>
                                          <p:attrName>style.visibility</p:attrName>
                                        </p:attrNameLst>
                                      </p:cBhvr>
                                      <p:to>
                                        <p:strVal val="visible"/>
                                      </p:to>
                                    </p:set>
                                    <p:animEffect transition="in" filter="fade">
                                      <p:cBhvr>
                                        <p:cTn id="58" dur="500"/>
                                        <p:tgtEl>
                                          <p:spTgt spid="1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
                                            <p:txEl>
                                              <p:pRg st="2" end="2"/>
                                            </p:txEl>
                                          </p:spTgt>
                                        </p:tgtEl>
                                        <p:attrNameLst>
                                          <p:attrName>style.visibility</p:attrName>
                                        </p:attrNameLst>
                                      </p:cBhvr>
                                      <p:to>
                                        <p:strVal val="visible"/>
                                      </p:to>
                                    </p:set>
                                    <p:animEffect transition="in" filter="fade">
                                      <p:cBhvr>
                                        <p:cTn id="71" dur="500"/>
                                        <p:tgtEl>
                                          <p:spTgt spid="16">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6">
                                            <p:txEl>
                                              <p:pRg st="3" end="3"/>
                                            </p:txEl>
                                          </p:spTgt>
                                        </p:tgtEl>
                                        <p:attrNameLst>
                                          <p:attrName>style.visibility</p:attrName>
                                        </p:attrNameLst>
                                      </p:cBhvr>
                                      <p:to>
                                        <p:strVal val="visible"/>
                                      </p:to>
                                    </p:set>
                                    <p:animEffect transition="in" filter="fade">
                                      <p:cBhvr>
                                        <p:cTn id="84"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3" grpId="0" animBg="1"/>
      <p:bldP spid="14" grpId="0"/>
      <p:bldP spid="15" grpId="0"/>
      <p:bldP spid="12"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1"/>
          <p:cNvSpPr>
            <a:spLocks noChangeArrowheads="1"/>
          </p:cNvSpPr>
          <p:nvPr/>
        </p:nvSpPr>
        <p:spPr bwMode="auto">
          <a:xfrm>
            <a:off x="5365750" y="2974975"/>
            <a:ext cx="1512000" cy="1512000"/>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9493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9493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9493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9493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sz="1600">
              <a:solidFill>
                <a:srgbClr val="297F9D"/>
              </a:solidFill>
              <a:latin typeface="Arial" charset="0"/>
              <a:ea typeface="微软雅黑" pitchFamily="34" charset="-122"/>
              <a:sym typeface="Arial" charset="0"/>
            </a:endParaRPr>
          </a:p>
        </p:txBody>
      </p:sp>
      <p:sp>
        <p:nvSpPr>
          <p:cNvPr id="22531" name="Rectangle 41"/>
          <p:cNvSpPr>
            <a:spLocks noChangeArrowheads="1"/>
          </p:cNvSpPr>
          <p:nvPr/>
        </p:nvSpPr>
        <p:spPr bwMode="auto">
          <a:xfrm>
            <a:off x="5328792" y="3404185"/>
            <a:ext cx="1620958"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50913">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950913">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950913">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950913">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950913">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950913"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950913"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950913"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950913"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zh-CN" altLang="en-US" b="1" dirty="0" smtClean="0">
                <a:solidFill>
                  <a:srgbClr val="FFFFFF"/>
                </a:solidFill>
                <a:latin typeface="Arial" charset="0"/>
                <a:ea typeface="微软雅黑" pitchFamily="34" charset="-122"/>
                <a:sym typeface="Arial" charset="0"/>
              </a:rPr>
              <a:t>四、影响</a:t>
            </a:r>
            <a:endParaRPr lang="en-US" altLang="zh-CN" b="1" dirty="0">
              <a:solidFill>
                <a:srgbClr val="FFFFFF"/>
              </a:solidFill>
              <a:latin typeface="Arial" charset="0"/>
              <a:ea typeface="微软雅黑" pitchFamily="34" charset="-122"/>
              <a:sym typeface="Arial" charset="0"/>
            </a:endParaRPr>
          </a:p>
        </p:txBody>
      </p:sp>
      <p:sp>
        <p:nvSpPr>
          <p:cNvPr id="22532" name="Oval 45@|1FFC:4308095|FBC:16777215|LFC:16777215|LBC:16777215"/>
          <p:cNvSpPr>
            <a:spLocks noChangeArrowheads="1"/>
          </p:cNvSpPr>
          <p:nvPr/>
        </p:nvSpPr>
        <p:spPr bwMode="auto">
          <a:xfrm rot="-2813209">
            <a:off x="7043464" y="1812850"/>
            <a:ext cx="695325" cy="695325"/>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9493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9493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9493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9493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sz="1600">
              <a:solidFill>
                <a:srgbClr val="297F9D"/>
              </a:solidFill>
              <a:latin typeface="Arial" charset="0"/>
              <a:ea typeface="微软雅黑" pitchFamily="34" charset="-122"/>
              <a:sym typeface="Arial" charset="0"/>
            </a:endParaRPr>
          </a:p>
        </p:txBody>
      </p:sp>
      <p:sp>
        <p:nvSpPr>
          <p:cNvPr id="22533" name="Oval 58@|1FFC:4308095|FBC:16777215|LFC:16777215|LBC:16777215"/>
          <p:cNvSpPr>
            <a:spLocks noChangeArrowheads="1"/>
          </p:cNvSpPr>
          <p:nvPr/>
        </p:nvSpPr>
        <p:spPr bwMode="auto">
          <a:xfrm rot="7432715">
            <a:off x="4241800" y="4808538"/>
            <a:ext cx="693737" cy="693738"/>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9493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9493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9493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9493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sz="1600">
              <a:solidFill>
                <a:srgbClr val="297F9D"/>
              </a:solidFill>
              <a:latin typeface="Arial" charset="0"/>
              <a:ea typeface="微软雅黑" pitchFamily="34" charset="-122"/>
              <a:sym typeface="Arial" charset="0"/>
            </a:endParaRPr>
          </a:p>
        </p:txBody>
      </p:sp>
      <p:sp>
        <p:nvSpPr>
          <p:cNvPr id="22534" name="Oval 80@|1FFC:2381804|FBC:16777215|LFC:16777215|LBC:16777215"/>
          <p:cNvSpPr>
            <a:spLocks noChangeArrowheads="1"/>
          </p:cNvSpPr>
          <p:nvPr/>
        </p:nvSpPr>
        <p:spPr bwMode="auto">
          <a:xfrm rot="-8390493">
            <a:off x="4143088" y="1402526"/>
            <a:ext cx="696913" cy="696913"/>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9493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9493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9493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9493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sz="1600">
              <a:solidFill>
                <a:srgbClr val="297F9D"/>
              </a:solidFill>
              <a:latin typeface="Arial" charset="0"/>
              <a:ea typeface="微软雅黑" pitchFamily="34" charset="-122"/>
              <a:sym typeface="Arial" charset="0"/>
            </a:endParaRPr>
          </a:p>
        </p:txBody>
      </p:sp>
      <p:sp>
        <p:nvSpPr>
          <p:cNvPr id="22536" name="Oval 120@|1FFC:1554685|FBC:16777215|LFC:16777215|LBC:16777215"/>
          <p:cNvSpPr>
            <a:spLocks noChangeArrowheads="1"/>
          </p:cNvSpPr>
          <p:nvPr/>
        </p:nvSpPr>
        <p:spPr bwMode="auto">
          <a:xfrm rot="10509579">
            <a:off x="3640932" y="3259138"/>
            <a:ext cx="696913" cy="695325"/>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493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9493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9493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9493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9493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9493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sz="1600">
              <a:solidFill>
                <a:srgbClr val="297F9D"/>
              </a:solidFill>
              <a:latin typeface="Arial" charset="0"/>
              <a:ea typeface="微软雅黑" pitchFamily="34" charset="-122"/>
              <a:sym typeface="Arial" charset="0"/>
            </a:endParaRPr>
          </a:p>
        </p:txBody>
      </p:sp>
      <p:sp>
        <p:nvSpPr>
          <p:cNvPr id="22539" name="Freeform 21"/>
          <p:cNvSpPr>
            <a:spLocks noEditPoints="1"/>
          </p:cNvSpPr>
          <p:nvPr/>
        </p:nvSpPr>
        <p:spPr bwMode="auto">
          <a:xfrm>
            <a:off x="8243888" y="3419475"/>
            <a:ext cx="365125" cy="361950"/>
          </a:xfrm>
          <a:custGeom>
            <a:avLst/>
            <a:gdLst>
              <a:gd name="T0" fmla="*/ 2147483647 w 1648"/>
              <a:gd name="T1" fmla="*/ 2147483647 h 1648"/>
              <a:gd name="T2" fmla="*/ 2147483647 w 1648"/>
              <a:gd name="T3" fmla="*/ 2147483647 h 1648"/>
              <a:gd name="T4" fmla="*/ 2147483647 w 1648"/>
              <a:gd name="T5" fmla="*/ 2147483647 h 1648"/>
              <a:gd name="T6" fmla="*/ 2147483647 w 1648"/>
              <a:gd name="T7" fmla="*/ 2147483647 h 1648"/>
              <a:gd name="T8" fmla="*/ 2147483647 w 1648"/>
              <a:gd name="T9" fmla="*/ 2147483647 h 1648"/>
              <a:gd name="T10" fmla="*/ 2147483647 w 1648"/>
              <a:gd name="T11" fmla="*/ 2147483647 h 1648"/>
              <a:gd name="T12" fmla="*/ 2147483647 w 1648"/>
              <a:gd name="T13" fmla="*/ 2147483647 h 1648"/>
              <a:gd name="T14" fmla="*/ 2147483647 w 1648"/>
              <a:gd name="T15" fmla="*/ 2147483647 h 1648"/>
              <a:gd name="T16" fmla="*/ 2147483647 w 1648"/>
              <a:gd name="T17" fmla="*/ 2147483647 h 1648"/>
              <a:gd name="T18" fmla="*/ 2147483647 w 1648"/>
              <a:gd name="T19" fmla="*/ 2147483647 h 1648"/>
              <a:gd name="T20" fmla="*/ 2147483647 w 1648"/>
              <a:gd name="T21" fmla="*/ 2147483647 h 1648"/>
              <a:gd name="T22" fmla="*/ 2147483647 w 1648"/>
              <a:gd name="T23" fmla="*/ 2147483647 h 1648"/>
              <a:gd name="T24" fmla="*/ 2147483647 w 1648"/>
              <a:gd name="T25" fmla="*/ 2147483647 h 1648"/>
              <a:gd name="T26" fmla="*/ 2147483647 w 1648"/>
              <a:gd name="T27" fmla="*/ 2147483647 h 1648"/>
              <a:gd name="T28" fmla="*/ 2147483647 w 1648"/>
              <a:gd name="T29" fmla="*/ 2147483647 h 1648"/>
              <a:gd name="T30" fmla="*/ 2147483647 w 1648"/>
              <a:gd name="T31" fmla="*/ 2147483647 h 1648"/>
              <a:gd name="T32" fmla="*/ 0 w 1648"/>
              <a:gd name="T33" fmla="*/ 2147483647 h 1648"/>
              <a:gd name="T34" fmla="*/ 0 w 1648"/>
              <a:gd name="T35" fmla="*/ 2147483647 h 1648"/>
              <a:gd name="T36" fmla="*/ 2147483647 w 1648"/>
              <a:gd name="T37" fmla="*/ 2147483647 h 1648"/>
              <a:gd name="T38" fmla="*/ 2147483647 w 1648"/>
              <a:gd name="T39" fmla="*/ 2147483647 h 1648"/>
              <a:gd name="T40" fmla="*/ 2147483647 w 1648"/>
              <a:gd name="T41" fmla="*/ 2147483647 h 1648"/>
              <a:gd name="T42" fmla="*/ 2147483647 w 1648"/>
              <a:gd name="T43" fmla="*/ 2147483647 h 1648"/>
              <a:gd name="T44" fmla="*/ 2147483647 w 1648"/>
              <a:gd name="T45" fmla="*/ 0 h 1648"/>
              <a:gd name="T46" fmla="*/ 2147483647 w 1648"/>
              <a:gd name="T47" fmla="*/ 0 h 1648"/>
              <a:gd name="T48" fmla="*/ 2147483647 w 1648"/>
              <a:gd name="T49" fmla="*/ 2147483647 h 1648"/>
              <a:gd name="T50" fmla="*/ 2147483647 w 1648"/>
              <a:gd name="T51" fmla="*/ 2147483647 h 1648"/>
              <a:gd name="T52" fmla="*/ 2147483647 w 1648"/>
              <a:gd name="T53" fmla="*/ 2147483647 h 1648"/>
              <a:gd name="T54" fmla="*/ 2147483647 w 1648"/>
              <a:gd name="T55" fmla="*/ 2147483647 h 1648"/>
              <a:gd name="T56" fmla="*/ 2147483647 w 1648"/>
              <a:gd name="T57" fmla="*/ 2147483647 h 1648"/>
              <a:gd name="T58" fmla="*/ 2147483647 w 1648"/>
              <a:gd name="T59" fmla="*/ 2147483647 h 1648"/>
              <a:gd name="T60" fmla="*/ 2147483647 w 1648"/>
              <a:gd name="T61" fmla="*/ 2147483647 h 1648"/>
              <a:gd name="T62" fmla="*/ 2147483647 w 1648"/>
              <a:gd name="T63" fmla="*/ 2147483647 h 1648"/>
              <a:gd name="T64" fmla="*/ 2147483647 w 1648"/>
              <a:gd name="T65" fmla="*/ 2147483647 h 1648"/>
              <a:gd name="T66" fmla="*/ 2147483647 w 1648"/>
              <a:gd name="T67" fmla="*/ 2147483647 h 1648"/>
              <a:gd name="T68" fmla="*/ 2147483647 w 1648"/>
              <a:gd name="T69" fmla="*/ 2147483647 h 1648"/>
              <a:gd name="T70" fmla="*/ 2147483647 w 1648"/>
              <a:gd name="T71" fmla="*/ 2147483647 h 1648"/>
              <a:gd name="T72" fmla="*/ 2147483647 w 1648"/>
              <a:gd name="T73" fmla="*/ 2147483647 h 1648"/>
              <a:gd name="T74" fmla="*/ 2147483647 w 1648"/>
              <a:gd name="T75" fmla="*/ 2147483647 h 1648"/>
              <a:gd name="T76" fmla="*/ 2147483647 w 1648"/>
              <a:gd name="T77" fmla="*/ 2147483647 h 1648"/>
              <a:gd name="T78" fmla="*/ 2147483647 w 1648"/>
              <a:gd name="T79" fmla="*/ 2147483647 h 1648"/>
              <a:gd name="T80" fmla="*/ 2147483647 w 1648"/>
              <a:gd name="T81" fmla="*/ 2147483647 h 1648"/>
              <a:gd name="T82" fmla="*/ 2147483647 w 1648"/>
              <a:gd name="T83" fmla="*/ 2147483647 h 1648"/>
              <a:gd name="T84" fmla="*/ 2147483647 w 1648"/>
              <a:gd name="T85" fmla="*/ 2147483647 h 1648"/>
              <a:gd name="T86" fmla="*/ 2147483647 w 1648"/>
              <a:gd name="T87" fmla="*/ 2147483647 h 1648"/>
              <a:gd name="T88" fmla="*/ 2147483647 w 1648"/>
              <a:gd name="T89" fmla="*/ 2147483647 h 1648"/>
              <a:gd name="T90" fmla="*/ 2147483647 w 1648"/>
              <a:gd name="T91" fmla="*/ 2147483647 h 1648"/>
              <a:gd name="T92" fmla="*/ 2147483647 w 1648"/>
              <a:gd name="T93" fmla="*/ 2147483647 h 1648"/>
              <a:gd name="T94" fmla="*/ 2147483647 w 1648"/>
              <a:gd name="T95" fmla="*/ 2147483647 h 1648"/>
              <a:gd name="T96" fmla="*/ 2147483647 w 1648"/>
              <a:gd name="T97" fmla="*/ 2147483647 h 1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8" h="1648">
                <a:moveTo>
                  <a:pt x="822" y="424"/>
                </a:moveTo>
                <a:cubicBezTo>
                  <a:pt x="601" y="424"/>
                  <a:pt x="422" y="603"/>
                  <a:pt x="422" y="824"/>
                </a:cubicBezTo>
                <a:cubicBezTo>
                  <a:pt x="422" y="1045"/>
                  <a:pt x="601" y="1224"/>
                  <a:pt x="822" y="1224"/>
                </a:cubicBezTo>
                <a:cubicBezTo>
                  <a:pt x="1043" y="1224"/>
                  <a:pt x="1222" y="1045"/>
                  <a:pt x="1222" y="824"/>
                </a:cubicBezTo>
                <a:cubicBezTo>
                  <a:pt x="1222" y="603"/>
                  <a:pt x="1043" y="424"/>
                  <a:pt x="822" y="424"/>
                </a:cubicBezTo>
                <a:close/>
                <a:moveTo>
                  <a:pt x="403" y="516"/>
                </a:moveTo>
                <a:cubicBezTo>
                  <a:pt x="185" y="298"/>
                  <a:pt x="185" y="298"/>
                  <a:pt x="185" y="298"/>
                </a:cubicBezTo>
                <a:cubicBezTo>
                  <a:pt x="298" y="185"/>
                  <a:pt x="298" y="185"/>
                  <a:pt x="298" y="185"/>
                </a:cubicBezTo>
                <a:cubicBezTo>
                  <a:pt x="517" y="403"/>
                  <a:pt x="517" y="403"/>
                  <a:pt x="517" y="403"/>
                </a:cubicBezTo>
                <a:cubicBezTo>
                  <a:pt x="473" y="435"/>
                  <a:pt x="435" y="473"/>
                  <a:pt x="403" y="516"/>
                </a:cubicBezTo>
                <a:close/>
                <a:moveTo>
                  <a:pt x="1130" y="405"/>
                </a:moveTo>
                <a:cubicBezTo>
                  <a:pt x="1350" y="185"/>
                  <a:pt x="1350" y="185"/>
                  <a:pt x="1350" y="185"/>
                </a:cubicBezTo>
                <a:cubicBezTo>
                  <a:pt x="1463" y="298"/>
                  <a:pt x="1463" y="298"/>
                  <a:pt x="1463" y="298"/>
                </a:cubicBezTo>
                <a:cubicBezTo>
                  <a:pt x="1243" y="519"/>
                  <a:pt x="1243" y="519"/>
                  <a:pt x="1243" y="519"/>
                </a:cubicBezTo>
                <a:cubicBezTo>
                  <a:pt x="1211" y="475"/>
                  <a:pt x="1173" y="437"/>
                  <a:pt x="1130" y="405"/>
                </a:cubicBezTo>
                <a:close/>
                <a:moveTo>
                  <a:pt x="308" y="904"/>
                </a:moveTo>
                <a:cubicBezTo>
                  <a:pt x="0" y="904"/>
                  <a:pt x="0" y="904"/>
                  <a:pt x="0" y="904"/>
                </a:cubicBezTo>
                <a:cubicBezTo>
                  <a:pt x="0" y="744"/>
                  <a:pt x="0" y="744"/>
                  <a:pt x="0" y="744"/>
                </a:cubicBezTo>
                <a:cubicBezTo>
                  <a:pt x="308" y="744"/>
                  <a:pt x="308" y="744"/>
                  <a:pt x="308" y="744"/>
                </a:cubicBezTo>
                <a:cubicBezTo>
                  <a:pt x="304" y="770"/>
                  <a:pt x="302" y="797"/>
                  <a:pt x="302" y="824"/>
                </a:cubicBezTo>
                <a:cubicBezTo>
                  <a:pt x="302" y="851"/>
                  <a:pt x="304" y="878"/>
                  <a:pt x="308" y="904"/>
                </a:cubicBezTo>
                <a:close/>
                <a:moveTo>
                  <a:pt x="744" y="310"/>
                </a:moveTo>
                <a:cubicBezTo>
                  <a:pt x="744" y="0"/>
                  <a:pt x="744" y="0"/>
                  <a:pt x="744" y="0"/>
                </a:cubicBezTo>
                <a:cubicBezTo>
                  <a:pt x="904" y="0"/>
                  <a:pt x="904" y="0"/>
                  <a:pt x="904" y="0"/>
                </a:cubicBezTo>
                <a:cubicBezTo>
                  <a:pt x="904" y="310"/>
                  <a:pt x="904" y="310"/>
                  <a:pt x="904" y="310"/>
                </a:cubicBezTo>
                <a:cubicBezTo>
                  <a:pt x="877" y="306"/>
                  <a:pt x="850" y="304"/>
                  <a:pt x="822" y="304"/>
                </a:cubicBezTo>
                <a:cubicBezTo>
                  <a:pt x="795" y="304"/>
                  <a:pt x="769" y="306"/>
                  <a:pt x="744" y="310"/>
                </a:cubicBezTo>
                <a:close/>
                <a:moveTo>
                  <a:pt x="517" y="1245"/>
                </a:moveTo>
                <a:cubicBezTo>
                  <a:pt x="298" y="1463"/>
                  <a:pt x="298" y="1463"/>
                  <a:pt x="298" y="1463"/>
                </a:cubicBezTo>
                <a:cubicBezTo>
                  <a:pt x="185" y="1350"/>
                  <a:pt x="185" y="1350"/>
                  <a:pt x="185" y="1350"/>
                </a:cubicBezTo>
                <a:cubicBezTo>
                  <a:pt x="403" y="1132"/>
                  <a:pt x="403" y="1132"/>
                  <a:pt x="403" y="1132"/>
                </a:cubicBezTo>
                <a:cubicBezTo>
                  <a:pt x="435" y="1175"/>
                  <a:pt x="473" y="1213"/>
                  <a:pt x="517" y="1245"/>
                </a:cubicBezTo>
                <a:close/>
                <a:moveTo>
                  <a:pt x="1648" y="744"/>
                </a:moveTo>
                <a:cubicBezTo>
                  <a:pt x="1648" y="904"/>
                  <a:pt x="1648" y="904"/>
                  <a:pt x="1648" y="904"/>
                </a:cubicBezTo>
                <a:cubicBezTo>
                  <a:pt x="1336" y="904"/>
                  <a:pt x="1336" y="904"/>
                  <a:pt x="1336" y="904"/>
                </a:cubicBezTo>
                <a:cubicBezTo>
                  <a:pt x="1340" y="878"/>
                  <a:pt x="1342" y="851"/>
                  <a:pt x="1342" y="824"/>
                </a:cubicBezTo>
                <a:cubicBezTo>
                  <a:pt x="1342" y="797"/>
                  <a:pt x="1340" y="770"/>
                  <a:pt x="1336" y="744"/>
                </a:cubicBezTo>
                <a:lnTo>
                  <a:pt x="1648" y="744"/>
                </a:lnTo>
                <a:close/>
                <a:moveTo>
                  <a:pt x="904" y="1338"/>
                </a:moveTo>
                <a:cubicBezTo>
                  <a:pt x="904" y="1648"/>
                  <a:pt x="904" y="1648"/>
                  <a:pt x="904" y="1648"/>
                </a:cubicBezTo>
                <a:cubicBezTo>
                  <a:pt x="744" y="1648"/>
                  <a:pt x="744" y="1648"/>
                  <a:pt x="744" y="1648"/>
                </a:cubicBezTo>
                <a:cubicBezTo>
                  <a:pt x="744" y="1338"/>
                  <a:pt x="744" y="1338"/>
                  <a:pt x="744" y="1338"/>
                </a:cubicBezTo>
                <a:cubicBezTo>
                  <a:pt x="769" y="1342"/>
                  <a:pt x="795" y="1344"/>
                  <a:pt x="822" y="1344"/>
                </a:cubicBezTo>
                <a:cubicBezTo>
                  <a:pt x="850" y="1344"/>
                  <a:pt x="877" y="1342"/>
                  <a:pt x="904" y="1338"/>
                </a:cubicBezTo>
                <a:close/>
                <a:moveTo>
                  <a:pt x="1243" y="1129"/>
                </a:moveTo>
                <a:cubicBezTo>
                  <a:pt x="1463" y="1350"/>
                  <a:pt x="1463" y="1350"/>
                  <a:pt x="1463" y="1350"/>
                </a:cubicBezTo>
                <a:cubicBezTo>
                  <a:pt x="1350" y="1463"/>
                  <a:pt x="1350" y="1463"/>
                  <a:pt x="1350" y="1463"/>
                </a:cubicBezTo>
                <a:cubicBezTo>
                  <a:pt x="1130" y="1243"/>
                  <a:pt x="1130" y="1243"/>
                  <a:pt x="1130" y="1243"/>
                </a:cubicBezTo>
                <a:cubicBezTo>
                  <a:pt x="1173" y="1211"/>
                  <a:pt x="1211" y="1173"/>
                  <a:pt x="1243" y="11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sp>
        <p:nvSpPr>
          <p:cNvPr id="22543" name="Freeform 737"/>
          <p:cNvSpPr>
            <a:spLocks/>
          </p:cNvSpPr>
          <p:nvPr/>
        </p:nvSpPr>
        <p:spPr bwMode="auto">
          <a:xfrm>
            <a:off x="7361238" y="4989513"/>
            <a:ext cx="277812" cy="377825"/>
          </a:xfrm>
          <a:custGeom>
            <a:avLst/>
            <a:gdLst>
              <a:gd name="T0" fmla="*/ 2147483647 w 369"/>
              <a:gd name="T1" fmla="*/ 2147483647 h 520"/>
              <a:gd name="T2" fmla="*/ 2147483647 w 369"/>
              <a:gd name="T3" fmla="*/ 2147483647 h 520"/>
              <a:gd name="T4" fmla="*/ 2147483647 w 369"/>
              <a:gd name="T5" fmla="*/ 2147483647 h 520"/>
              <a:gd name="T6" fmla="*/ 2147483647 w 369"/>
              <a:gd name="T7" fmla="*/ 2147483647 h 520"/>
              <a:gd name="T8" fmla="*/ 2147483647 w 369"/>
              <a:gd name="T9" fmla="*/ 2147483647 h 520"/>
              <a:gd name="T10" fmla="*/ 2147483647 w 369"/>
              <a:gd name="T11" fmla="*/ 2147483647 h 520"/>
              <a:gd name="T12" fmla="*/ 2147483647 w 369"/>
              <a:gd name="T13" fmla="*/ 2147483647 h 520"/>
              <a:gd name="T14" fmla="*/ 2147483647 w 369"/>
              <a:gd name="T15" fmla="*/ 2147483647 h 520"/>
              <a:gd name="T16" fmla="*/ 2147483647 w 369"/>
              <a:gd name="T17" fmla="*/ 2147483647 h 520"/>
              <a:gd name="T18" fmla="*/ 2147483647 w 369"/>
              <a:gd name="T19" fmla="*/ 2147483647 h 520"/>
              <a:gd name="T20" fmla="*/ 2147483647 w 369"/>
              <a:gd name="T21" fmla="*/ 2147483647 h 520"/>
              <a:gd name="T22" fmla="*/ 2147483647 w 369"/>
              <a:gd name="T23" fmla="*/ 2147483647 h 520"/>
              <a:gd name="T24" fmla="*/ 2147483647 w 369"/>
              <a:gd name="T25" fmla="*/ 2147483647 h 520"/>
              <a:gd name="T26" fmla="*/ 2147483647 w 369"/>
              <a:gd name="T27" fmla="*/ 2147483647 h 520"/>
              <a:gd name="T28" fmla="*/ 2147483647 w 369"/>
              <a:gd name="T29" fmla="*/ 2147483647 h 520"/>
              <a:gd name="T30" fmla="*/ 2147483647 w 369"/>
              <a:gd name="T31" fmla="*/ 2147483647 h 520"/>
              <a:gd name="T32" fmla="*/ 2147483647 w 369"/>
              <a:gd name="T33" fmla="*/ 2147483647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9" h="520">
                <a:moveTo>
                  <a:pt x="38" y="509"/>
                </a:moveTo>
                <a:cubicBezTo>
                  <a:pt x="46" y="483"/>
                  <a:pt x="58" y="447"/>
                  <a:pt x="74" y="395"/>
                </a:cubicBezTo>
                <a:cubicBezTo>
                  <a:pt x="143" y="384"/>
                  <a:pt x="171" y="404"/>
                  <a:pt x="215" y="324"/>
                </a:cubicBezTo>
                <a:cubicBezTo>
                  <a:pt x="180" y="335"/>
                  <a:pt x="137" y="303"/>
                  <a:pt x="139" y="289"/>
                </a:cubicBezTo>
                <a:cubicBezTo>
                  <a:pt x="141" y="275"/>
                  <a:pt x="239" y="299"/>
                  <a:pt x="303" y="206"/>
                </a:cubicBezTo>
                <a:cubicBezTo>
                  <a:pt x="222" y="224"/>
                  <a:pt x="197" y="184"/>
                  <a:pt x="207" y="178"/>
                </a:cubicBezTo>
                <a:cubicBezTo>
                  <a:pt x="231" y="164"/>
                  <a:pt x="302" y="173"/>
                  <a:pt x="341" y="135"/>
                </a:cubicBezTo>
                <a:cubicBezTo>
                  <a:pt x="360" y="115"/>
                  <a:pt x="369" y="68"/>
                  <a:pt x="361" y="51"/>
                </a:cubicBezTo>
                <a:cubicBezTo>
                  <a:pt x="352" y="31"/>
                  <a:pt x="293" y="0"/>
                  <a:pt x="261" y="3"/>
                </a:cubicBezTo>
                <a:cubicBezTo>
                  <a:pt x="229" y="6"/>
                  <a:pt x="178" y="128"/>
                  <a:pt x="163" y="127"/>
                </a:cubicBezTo>
                <a:cubicBezTo>
                  <a:pt x="148" y="126"/>
                  <a:pt x="145" y="73"/>
                  <a:pt x="172" y="23"/>
                </a:cubicBezTo>
                <a:cubicBezTo>
                  <a:pt x="144" y="35"/>
                  <a:pt x="94" y="74"/>
                  <a:pt x="78" y="107"/>
                </a:cubicBezTo>
                <a:cubicBezTo>
                  <a:pt x="48" y="168"/>
                  <a:pt x="80" y="310"/>
                  <a:pt x="70" y="315"/>
                </a:cubicBezTo>
                <a:cubicBezTo>
                  <a:pt x="60" y="320"/>
                  <a:pt x="25" y="250"/>
                  <a:pt x="14" y="218"/>
                </a:cubicBezTo>
                <a:cubicBezTo>
                  <a:pt x="0" y="267"/>
                  <a:pt x="0" y="315"/>
                  <a:pt x="41" y="380"/>
                </a:cubicBezTo>
                <a:cubicBezTo>
                  <a:pt x="26" y="422"/>
                  <a:pt x="17" y="471"/>
                  <a:pt x="16" y="496"/>
                </a:cubicBezTo>
                <a:cubicBezTo>
                  <a:pt x="15" y="516"/>
                  <a:pt x="34" y="520"/>
                  <a:pt x="38" y="50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09728" tIns="54864" rIns="109728" bIns="54864"/>
          <a:lstStyle/>
          <a:p>
            <a:endParaRPr lang="zh-CN" altLang="en-US"/>
          </a:p>
        </p:txBody>
      </p:sp>
      <p:cxnSp>
        <p:nvCxnSpPr>
          <p:cNvPr id="22544" name="Straight Connector 74"/>
          <p:cNvCxnSpPr>
            <a:cxnSpLocks noChangeShapeType="1"/>
          </p:cNvCxnSpPr>
          <p:nvPr/>
        </p:nvCxnSpPr>
        <p:spPr bwMode="auto">
          <a:xfrm flipH="1">
            <a:off x="6545263" y="2595563"/>
            <a:ext cx="484187" cy="50165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22545" name="Straight Connector 75"/>
          <p:cNvCxnSpPr>
            <a:cxnSpLocks noChangeShapeType="1"/>
          </p:cNvCxnSpPr>
          <p:nvPr/>
        </p:nvCxnSpPr>
        <p:spPr bwMode="auto">
          <a:xfrm flipH="1">
            <a:off x="5014913" y="4181475"/>
            <a:ext cx="484187" cy="50165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22546" name="Straight Connector 76"/>
          <p:cNvCxnSpPr>
            <a:cxnSpLocks noChangeShapeType="1"/>
          </p:cNvCxnSpPr>
          <p:nvPr/>
        </p:nvCxnSpPr>
        <p:spPr bwMode="auto">
          <a:xfrm>
            <a:off x="4866140" y="2280333"/>
            <a:ext cx="781731" cy="905415"/>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22549" name="Straight Connector 83"/>
          <p:cNvCxnSpPr>
            <a:cxnSpLocks noChangeShapeType="1"/>
          </p:cNvCxnSpPr>
          <p:nvPr/>
        </p:nvCxnSpPr>
        <p:spPr bwMode="auto">
          <a:xfrm flipV="1">
            <a:off x="4349239" y="3579555"/>
            <a:ext cx="947129" cy="4312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sp>
        <p:nvSpPr>
          <p:cNvPr id="25625" name="TextBox 13"/>
          <p:cNvSpPr txBox="1">
            <a:spLocks noChangeArrowheads="1"/>
          </p:cNvSpPr>
          <p:nvPr/>
        </p:nvSpPr>
        <p:spPr bwMode="auto">
          <a:xfrm>
            <a:off x="8069263" y="1961812"/>
            <a:ext cx="1952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20000"/>
              </a:spcBef>
              <a:buFont typeface="Arial" charset="0"/>
              <a:buNone/>
            </a:pPr>
            <a:r>
              <a:rPr lang="zh-CN" altLang="en-US" b="1" dirty="0" smtClean="0">
                <a:solidFill>
                  <a:srgbClr val="445469"/>
                </a:solidFill>
                <a:latin typeface="Arial" charset="0"/>
                <a:ea typeface="微软雅黑" pitchFamily="34" charset="-122"/>
                <a:sym typeface="Arial" charset="0"/>
              </a:rPr>
              <a:t>政治</a:t>
            </a:r>
            <a:endParaRPr lang="en-US" altLang="zh-CN" b="1" dirty="0">
              <a:solidFill>
                <a:srgbClr val="445469"/>
              </a:solidFill>
              <a:latin typeface="Arial" charset="0"/>
              <a:ea typeface="微软雅黑" pitchFamily="34" charset="-122"/>
              <a:sym typeface="Arial" charset="0"/>
            </a:endParaRPr>
          </a:p>
        </p:txBody>
      </p:sp>
      <p:sp>
        <p:nvSpPr>
          <p:cNvPr id="25626" name="TextBox 13"/>
          <p:cNvSpPr txBox="1">
            <a:spLocks noChangeArrowheads="1"/>
          </p:cNvSpPr>
          <p:nvPr/>
        </p:nvSpPr>
        <p:spPr bwMode="auto">
          <a:xfrm>
            <a:off x="7588167" y="2595563"/>
            <a:ext cx="4197183" cy="33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20000"/>
              </a:spcBef>
              <a:buFont typeface="Arial" charset="0"/>
              <a:buNone/>
            </a:pPr>
            <a:r>
              <a:rPr lang="zh-CN" altLang="en-US" sz="2400" dirty="0" smtClean="0">
                <a:solidFill>
                  <a:srgbClr val="445469"/>
                </a:solidFill>
                <a:latin typeface="Calibri"/>
                <a:ea typeface="微软雅黑" pitchFamily="34" charset="-122"/>
                <a:cs typeface="Calibri"/>
                <a:sym typeface="Arial" charset="0"/>
              </a:rPr>
              <a:t>①把官吏选拔权收归中央，适应了加强中央集权的需要</a:t>
            </a:r>
            <a:endParaRPr lang="en-US" altLang="zh-CN" sz="2400" dirty="0" smtClean="0">
              <a:solidFill>
                <a:srgbClr val="445469"/>
              </a:solidFill>
              <a:latin typeface="Calibri"/>
              <a:ea typeface="微软雅黑" pitchFamily="34" charset="-122"/>
              <a:cs typeface="Calibri"/>
              <a:sym typeface="Arial" charset="0"/>
            </a:endParaRPr>
          </a:p>
          <a:p>
            <a:pPr eaLnBrk="1" hangingPunct="1">
              <a:lnSpc>
                <a:spcPct val="100000"/>
              </a:lnSpc>
              <a:spcBef>
                <a:spcPct val="20000"/>
              </a:spcBef>
              <a:buFont typeface="Arial" charset="0"/>
              <a:buNone/>
            </a:pPr>
            <a:r>
              <a:rPr lang="zh-CN" altLang="zh-CN" sz="2400" dirty="0" smtClean="0">
                <a:solidFill>
                  <a:srgbClr val="445469"/>
                </a:solidFill>
                <a:latin typeface="Calibri"/>
                <a:ea typeface="微软雅黑" pitchFamily="34" charset="-122"/>
                <a:cs typeface="Calibri"/>
                <a:sym typeface="Arial" charset="0"/>
              </a:rPr>
              <a:t>②</a:t>
            </a:r>
            <a:r>
              <a:rPr lang="zh-CN" altLang="en-US" sz="2400" dirty="0" smtClean="0">
                <a:solidFill>
                  <a:srgbClr val="445469"/>
                </a:solidFill>
                <a:latin typeface="Calibri"/>
                <a:ea typeface="微软雅黑" pitchFamily="34" charset="-122"/>
                <a:cs typeface="Calibri"/>
                <a:sym typeface="Arial" charset="0"/>
              </a:rPr>
              <a:t>打破垄断，为不具有贵族身份的士人提供了参政机会，扩展了统治集团的社会基础，促进官僚体制的进一步成熟，为官僚队伍提供了源源不断的高素质人才，成为中华帝国长期保持繁荣的制度保障之一</a:t>
            </a:r>
            <a:endParaRPr lang="en-US" altLang="zh-CN" sz="2400" dirty="0">
              <a:solidFill>
                <a:srgbClr val="445469"/>
              </a:solidFill>
              <a:latin typeface="Arial" charset="0"/>
              <a:ea typeface="微软雅黑" pitchFamily="34" charset="-122"/>
              <a:sym typeface="Arial" charset="0"/>
            </a:endParaRPr>
          </a:p>
        </p:txBody>
      </p:sp>
      <p:sp>
        <p:nvSpPr>
          <p:cNvPr id="25631" name="TextBox 13"/>
          <p:cNvSpPr txBox="1">
            <a:spLocks noChangeArrowheads="1"/>
          </p:cNvSpPr>
          <p:nvPr/>
        </p:nvSpPr>
        <p:spPr bwMode="auto">
          <a:xfrm>
            <a:off x="2152860" y="1087060"/>
            <a:ext cx="1952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b="1" dirty="0" smtClean="0">
                <a:solidFill>
                  <a:srgbClr val="445469"/>
                </a:solidFill>
                <a:latin typeface="Arial" charset="0"/>
                <a:ea typeface="微软雅黑" pitchFamily="34" charset="-122"/>
                <a:sym typeface="Arial" charset="0"/>
              </a:rPr>
              <a:t>文化</a:t>
            </a:r>
            <a:endParaRPr lang="en-US" altLang="zh-CN" b="1" dirty="0">
              <a:solidFill>
                <a:srgbClr val="445469"/>
              </a:solidFill>
              <a:latin typeface="Arial" charset="0"/>
              <a:ea typeface="微软雅黑" pitchFamily="34" charset="-122"/>
              <a:sym typeface="Arial" charset="0"/>
            </a:endParaRPr>
          </a:p>
        </p:txBody>
      </p:sp>
      <p:sp>
        <p:nvSpPr>
          <p:cNvPr id="25632" name="TextBox 13"/>
          <p:cNvSpPr txBox="1">
            <a:spLocks noChangeArrowheads="1"/>
          </p:cNvSpPr>
          <p:nvPr/>
        </p:nvSpPr>
        <p:spPr bwMode="auto">
          <a:xfrm>
            <a:off x="1655763" y="1669110"/>
            <a:ext cx="23336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sz="2400" dirty="0" smtClean="0">
                <a:solidFill>
                  <a:srgbClr val="445469"/>
                </a:solidFill>
                <a:latin typeface="Arial" charset="0"/>
                <a:ea typeface="微软雅黑" pitchFamily="34" charset="-122"/>
                <a:sym typeface="Arial" charset="0"/>
              </a:rPr>
              <a:t>促进文化的繁荣（唐诗）</a:t>
            </a:r>
            <a:endParaRPr lang="en-US" altLang="zh-CN" sz="2400" dirty="0">
              <a:solidFill>
                <a:srgbClr val="445469"/>
              </a:solidFill>
              <a:latin typeface="Arial" charset="0"/>
              <a:ea typeface="微软雅黑" pitchFamily="34" charset="-122"/>
              <a:sym typeface="Arial" charset="0"/>
            </a:endParaRPr>
          </a:p>
        </p:txBody>
      </p:sp>
      <p:sp>
        <p:nvSpPr>
          <p:cNvPr id="25633" name="TextBox 13"/>
          <p:cNvSpPr txBox="1">
            <a:spLocks noChangeArrowheads="1"/>
          </p:cNvSpPr>
          <p:nvPr/>
        </p:nvSpPr>
        <p:spPr bwMode="auto">
          <a:xfrm>
            <a:off x="1655763" y="3066215"/>
            <a:ext cx="19542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b="1" dirty="0" smtClean="0">
                <a:solidFill>
                  <a:srgbClr val="445469"/>
                </a:solidFill>
                <a:latin typeface="Arial" charset="0"/>
                <a:ea typeface="微软雅黑" pitchFamily="34" charset="-122"/>
                <a:sym typeface="Arial" charset="0"/>
              </a:rPr>
              <a:t>世界</a:t>
            </a:r>
            <a:endParaRPr lang="en-US" altLang="zh-CN" b="1" dirty="0">
              <a:solidFill>
                <a:srgbClr val="445469"/>
              </a:solidFill>
              <a:latin typeface="Arial" charset="0"/>
              <a:ea typeface="微软雅黑" pitchFamily="34" charset="-122"/>
              <a:sym typeface="Arial" charset="0"/>
            </a:endParaRPr>
          </a:p>
        </p:txBody>
      </p:sp>
      <p:sp>
        <p:nvSpPr>
          <p:cNvPr id="25634" name="TextBox 13"/>
          <p:cNvSpPr txBox="1">
            <a:spLocks noChangeArrowheads="1"/>
          </p:cNvSpPr>
          <p:nvPr/>
        </p:nvSpPr>
        <p:spPr bwMode="auto">
          <a:xfrm>
            <a:off x="152325" y="3468284"/>
            <a:ext cx="34576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sz="2400" dirty="0" smtClean="0">
                <a:solidFill>
                  <a:srgbClr val="445469"/>
                </a:solidFill>
                <a:latin typeface="Arial" charset="0"/>
                <a:ea typeface="微软雅黑" pitchFamily="34" charset="-122"/>
                <a:sym typeface="Arial" charset="0"/>
              </a:rPr>
              <a:t>科举制不仅在中国，在乃至世界都产生了深远影响，被称为中国的第五大发明</a:t>
            </a:r>
            <a:endParaRPr lang="en-US" altLang="zh-CN" sz="2400" dirty="0">
              <a:solidFill>
                <a:srgbClr val="445469"/>
              </a:solidFill>
              <a:latin typeface="Arial" charset="0"/>
              <a:ea typeface="微软雅黑" pitchFamily="34" charset="-122"/>
              <a:sym typeface="Arial" charset="0"/>
            </a:endParaRPr>
          </a:p>
        </p:txBody>
      </p:sp>
      <p:sp>
        <p:nvSpPr>
          <p:cNvPr id="25635" name="TextBox 13"/>
          <p:cNvSpPr txBox="1">
            <a:spLocks noChangeArrowheads="1"/>
          </p:cNvSpPr>
          <p:nvPr/>
        </p:nvSpPr>
        <p:spPr bwMode="auto">
          <a:xfrm>
            <a:off x="2036763" y="4838700"/>
            <a:ext cx="1952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b="1" dirty="0" smtClean="0">
                <a:solidFill>
                  <a:srgbClr val="445469"/>
                </a:solidFill>
                <a:latin typeface="Arial" charset="0"/>
                <a:ea typeface="微软雅黑" pitchFamily="34" charset="-122"/>
                <a:sym typeface="Arial" charset="0"/>
              </a:rPr>
              <a:t>消极</a:t>
            </a:r>
            <a:endParaRPr lang="en-US" altLang="zh-CN" b="1" dirty="0">
              <a:solidFill>
                <a:srgbClr val="445469"/>
              </a:solidFill>
              <a:latin typeface="Arial" charset="0"/>
              <a:ea typeface="微软雅黑" pitchFamily="34" charset="-122"/>
              <a:sym typeface="Arial" charset="0"/>
            </a:endParaRPr>
          </a:p>
        </p:txBody>
      </p:sp>
      <p:sp>
        <p:nvSpPr>
          <p:cNvPr id="25636" name="TextBox 13"/>
          <p:cNvSpPr txBox="1">
            <a:spLocks noChangeArrowheads="1"/>
          </p:cNvSpPr>
          <p:nvPr/>
        </p:nvSpPr>
        <p:spPr bwMode="auto">
          <a:xfrm>
            <a:off x="152325" y="5243184"/>
            <a:ext cx="38370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sz="2400" dirty="0" smtClean="0">
                <a:solidFill>
                  <a:srgbClr val="445469"/>
                </a:solidFill>
                <a:latin typeface="Arial" charset="0"/>
                <a:ea typeface="微软雅黑" pitchFamily="34" charset="-122"/>
                <a:sym typeface="Arial" charset="0"/>
              </a:rPr>
              <a:t>明清时期，科举制的八股取士成为束缚人们思想的工具，限制新型人才的成长和科技文化的进步</a:t>
            </a:r>
            <a:endParaRPr lang="en-US" altLang="zh-CN" sz="2400" dirty="0">
              <a:solidFill>
                <a:srgbClr val="445469"/>
              </a:solidFill>
              <a:latin typeface="Arial" charset="0"/>
              <a:ea typeface="微软雅黑" pitchFamily="34" charset="-122"/>
              <a:sym typeface="Arial" charset="0"/>
            </a:endParaRPr>
          </a:p>
        </p:txBody>
      </p:sp>
      <p:sp>
        <p:nvSpPr>
          <p:cNvPr id="2" name="TextBox 1"/>
          <p:cNvSpPr txBox="1"/>
          <p:nvPr/>
        </p:nvSpPr>
        <p:spPr>
          <a:xfrm>
            <a:off x="7105400" y="1980406"/>
            <a:ext cx="285725" cy="523220"/>
          </a:xfrm>
          <a:prstGeom prst="rect">
            <a:avLst/>
          </a:prstGeom>
          <a:noFill/>
        </p:spPr>
        <p:txBody>
          <a:bodyPr wrap="square" rtlCol="0">
            <a:spAutoFit/>
          </a:bodyPr>
          <a:lstStyle/>
          <a:p>
            <a:r>
              <a:rPr lang="en-US" altLang="zh-CN" sz="2800" dirty="0" smtClean="0">
                <a:solidFill>
                  <a:schemeClr val="bg1"/>
                </a:solidFill>
                <a:latin typeface="Calibri"/>
                <a:cs typeface="Calibri"/>
              </a:rPr>
              <a:t>①</a:t>
            </a:r>
            <a:endParaRPr lang="zh-CN" altLang="en-US" sz="2800" dirty="0">
              <a:solidFill>
                <a:schemeClr val="bg1"/>
              </a:solidFill>
            </a:endParaRPr>
          </a:p>
        </p:txBody>
      </p:sp>
      <p:sp>
        <p:nvSpPr>
          <p:cNvPr id="3" name="TextBox 2"/>
          <p:cNvSpPr txBox="1"/>
          <p:nvPr/>
        </p:nvSpPr>
        <p:spPr>
          <a:xfrm>
            <a:off x="4198005" y="1489372"/>
            <a:ext cx="587078" cy="523220"/>
          </a:xfrm>
          <a:prstGeom prst="rect">
            <a:avLst/>
          </a:prstGeom>
          <a:noFill/>
        </p:spPr>
        <p:txBody>
          <a:bodyPr wrap="square" rtlCol="0">
            <a:spAutoFit/>
          </a:bodyPr>
          <a:lstStyle/>
          <a:p>
            <a:r>
              <a:rPr lang="zh-CN" altLang="en-US" sz="2800" dirty="0" smtClean="0">
                <a:solidFill>
                  <a:schemeClr val="bg1"/>
                </a:solidFill>
                <a:latin typeface="Calibri"/>
                <a:cs typeface="Calibri"/>
              </a:rPr>
              <a:t>②</a:t>
            </a:r>
            <a:endParaRPr lang="zh-CN" altLang="en-US" sz="2800" dirty="0">
              <a:solidFill>
                <a:schemeClr val="bg1"/>
              </a:solidFill>
            </a:endParaRPr>
          </a:p>
        </p:txBody>
      </p:sp>
      <p:sp>
        <p:nvSpPr>
          <p:cNvPr id="5" name="TextBox 4"/>
          <p:cNvSpPr txBox="1"/>
          <p:nvPr/>
        </p:nvSpPr>
        <p:spPr>
          <a:xfrm>
            <a:off x="3718183" y="3361065"/>
            <a:ext cx="959644" cy="523220"/>
          </a:xfrm>
          <a:prstGeom prst="rect">
            <a:avLst/>
          </a:prstGeom>
          <a:noFill/>
        </p:spPr>
        <p:txBody>
          <a:bodyPr wrap="square" rtlCol="0">
            <a:spAutoFit/>
          </a:bodyPr>
          <a:lstStyle/>
          <a:p>
            <a:r>
              <a:rPr lang="zh-CN" altLang="en-US" sz="2800" dirty="0" smtClean="0">
                <a:solidFill>
                  <a:schemeClr val="bg1"/>
                </a:solidFill>
                <a:latin typeface="Calibri"/>
                <a:cs typeface="Calibri"/>
              </a:rPr>
              <a:t>③</a:t>
            </a:r>
            <a:endParaRPr lang="zh-CN" altLang="en-US" sz="2800" dirty="0">
              <a:solidFill>
                <a:schemeClr val="bg1"/>
              </a:solidFill>
            </a:endParaRPr>
          </a:p>
        </p:txBody>
      </p:sp>
      <p:sp>
        <p:nvSpPr>
          <p:cNvPr id="7" name="TextBox 6"/>
          <p:cNvSpPr txBox="1"/>
          <p:nvPr/>
        </p:nvSpPr>
        <p:spPr>
          <a:xfrm>
            <a:off x="4286756" y="4893797"/>
            <a:ext cx="962854" cy="523220"/>
          </a:xfrm>
          <a:prstGeom prst="rect">
            <a:avLst/>
          </a:prstGeom>
          <a:noFill/>
        </p:spPr>
        <p:txBody>
          <a:bodyPr wrap="square" rtlCol="0">
            <a:spAutoFit/>
          </a:bodyPr>
          <a:lstStyle/>
          <a:p>
            <a:r>
              <a:rPr lang="zh-CN" altLang="en-US" sz="2800" dirty="0" smtClean="0">
                <a:solidFill>
                  <a:schemeClr val="bg1"/>
                </a:solidFill>
                <a:latin typeface="Calibri"/>
                <a:cs typeface="Calibri"/>
              </a:rPr>
              <a:t>④</a:t>
            </a:r>
            <a:endParaRPr lang="zh-CN" altLang="en-US" sz="2800" dirty="0">
              <a:solidFill>
                <a:schemeClr val="bg1"/>
              </a:solidFill>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350" y="51425"/>
            <a:ext cx="2232000" cy="2232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9"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25"/>
                                        </p:tgtEl>
                                        <p:attrNameLst>
                                          <p:attrName>style.visibility</p:attrName>
                                        </p:attrNameLst>
                                      </p:cBhvr>
                                      <p:to>
                                        <p:strVal val="visible"/>
                                      </p:to>
                                    </p:set>
                                    <p:animEffect transition="in" filter="fade">
                                      <p:cBhvr>
                                        <p:cTn id="7" dur="1000"/>
                                        <p:tgtEl>
                                          <p:spTgt spid="25625"/>
                                        </p:tgtEl>
                                      </p:cBhvr>
                                    </p:animEffect>
                                    <p:anim calcmode="lin" valueType="num">
                                      <p:cBhvr>
                                        <p:cTn id="8" dur="1000" fill="hold"/>
                                        <p:tgtEl>
                                          <p:spTgt spid="25625"/>
                                        </p:tgtEl>
                                        <p:attrNameLst>
                                          <p:attrName>ppt_x</p:attrName>
                                        </p:attrNameLst>
                                      </p:cBhvr>
                                      <p:tavLst>
                                        <p:tav tm="0">
                                          <p:val>
                                            <p:strVal val="#ppt_x"/>
                                          </p:val>
                                        </p:tav>
                                        <p:tav tm="100000">
                                          <p:val>
                                            <p:strVal val="#ppt_x"/>
                                          </p:val>
                                        </p:tav>
                                      </p:tavLst>
                                    </p:anim>
                                    <p:anim calcmode="lin" valueType="num">
                                      <p:cBhvr>
                                        <p:cTn id="9" dur="1000" fill="hold"/>
                                        <p:tgtEl>
                                          <p:spTgt spid="256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626"/>
                                        </p:tgtEl>
                                        <p:attrNameLst>
                                          <p:attrName>style.visibility</p:attrName>
                                        </p:attrNameLst>
                                      </p:cBhvr>
                                      <p:to>
                                        <p:strVal val="visible"/>
                                      </p:to>
                                    </p:set>
                                    <p:animEffect transition="in" filter="fade">
                                      <p:cBhvr>
                                        <p:cTn id="14" dur="500"/>
                                        <p:tgtEl>
                                          <p:spTgt spid="2562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fade">
                                      <p:cBhvr>
                                        <p:cTn id="17" dur="1000"/>
                                        <p:tgtEl>
                                          <p:spTgt spid="22532"/>
                                        </p:tgtEl>
                                      </p:cBhvr>
                                    </p:animEffect>
                                    <p:anim calcmode="lin" valueType="num">
                                      <p:cBhvr>
                                        <p:cTn id="18" dur="1000" fill="hold"/>
                                        <p:tgtEl>
                                          <p:spTgt spid="22532"/>
                                        </p:tgtEl>
                                        <p:attrNameLst>
                                          <p:attrName>ppt_x</p:attrName>
                                        </p:attrNameLst>
                                      </p:cBhvr>
                                      <p:tavLst>
                                        <p:tav tm="0">
                                          <p:val>
                                            <p:strVal val="#ppt_x"/>
                                          </p:val>
                                        </p:tav>
                                        <p:tav tm="100000">
                                          <p:val>
                                            <p:strVal val="#ppt_x"/>
                                          </p:val>
                                        </p:tav>
                                      </p:tavLst>
                                    </p:anim>
                                    <p:anim calcmode="lin" valueType="num">
                                      <p:cBhvr>
                                        <p:cTn id="19" dur="1000" fill="hold"/>
                                        <p:tgtEl>
                                          <p:spTgt spid="225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44"/>
                                        </p:tgtEl>
                                        <p:attrNameLst>
                                          <p:attrName>style.visibility</p:attrName>
                                        </p:attrNameLst>
                                      </p:cBhvr>
                                      <p:to>
                                        <p:strVal val="visible"/>
                                      </p:to>
                                    </p:set>
                                    <p:animEffect transition="in" filter="fade">
                                      <p:cBhvr>
                                        <p:cTn id="22" dur="1000"/>
                                        <p:tgtEl>
                                          <p:spTgt spid="22544"/>
                                        </p:tgtEl>
                                      </p:cBhvr>
                                    </p:animEffect>
                                    <p:anim calcmode="lin" valueType="num">
                                      <p:cBhvr>
                                        <p:cTn id="23" dur="1000" fill="hold"/>
                                        <p:tgtEl>
                                          <p:spTgt spid="22544"/>
                                        </p:tgtEl>
                                        <p:attrNameLst>
                                          <p:attrName>ppt_x</p:attrName>
                                        </p:attrNameLst>
                                      </p:cBhvr>
                                      <p:tavLst>
                                        <p:tav tm="0">
                                          <p:val>
                                            <p:strVal val="#ppt_x"/>
                                          </p:val>
                                        </p:tav>
                                        <p:tav tm="100000">
                                          <p:val>
                                            <p:strVal val="#ppt_x"/>
                                          </p:val>
                                        </p:tav>
                                      </p:tavLst>
                                    </p:anim>
                                    <p:anim calcmode="lin" valueType="num">
                                      <p:cBhvr>
                                        <p:cTn id="24" dur="1000" fill="hold"/>
                                        <p:tgtEl>
                                          <p:spTgt spid="2254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546"/>
                                        </p:tgtEl>
                                        <p:attrNameLst>
                                          <p:attrName>style.visibility</p:attrName>
                                        </p:attrNameLst>
                                      </p:cBhvr>
                                      <p:to>
                                        <p:strVal val="visible"/>
                                      </p:to>
                                    </p:set>
                                    <p:animEffect transition="in" filter="fade">
                                      <p:cBhvr>
                                        <p:cTn id="29" dur="500"/>
                                        <p:tgtEl>
                                          <p:spTgt spid="225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534"/>
                                        </p:tgtEl>
                                        <p:attrNameLst>
                                          <p:attrName>style.visibility</p:attrName>
                                        </p:attrNameLst>
                                      </p:cBhvr>
                                      <p:to>
                                        <p:strVal val="visible"/>
                                      </p:to>
                                    </p:set>
                                    <p:animEffect transition="in" filter="fade">
                                      <p:cBhvr>
                                        <p:cTn id="35" dur="500"/>
                                        <p:tgtEl>
                                          <p:spTgt spid="225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631"/>
                                        </p:tgtEl>
                                        <p:attrNameLst>
                                          <p:attrName>style.visibility</p:attrName>
                                        </p:attrNameLst>
                                      </p:cBhvr>
                                      <p:to>
                                        <p:strVal val="visible"/>
                                      </p:to>
                                    </p:set>
                                    <p:animEffect transition="in" filter="fade">
                                      <p:cBhvr>
                                        <p:cTn id="38" dur="500"/>
                                        <p:tgtEl>
                                          <p:spTgt spid="256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632"/>
                                        </p:tgtEl>
                                        <p:attrNameLst>
                                          <p:attrName>style.visibility</p:attrName>
                                        </p:attrNameLst>
                                      </p:cBhvr>
                                      <p:to>
                                        <p:strVal val="visible"/>
                                      </p:to>
                                    </p:set>
                                    <p:animEffect transition="in" filter="wipe(down)">
                                      <p:cBhvr>
                                        <p:cTn id="43" dur="500"/>
                                        <p:tgtEl>
                                          <p:spTgt spid="256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549"/>
                                        </p:tgtEl>
                                        <p:attrNameLst>
                                          <p:attrName>style.visibility</p:attrName>
                                        </p:attrNameLst>
                                      </p:cBhvr>
                                      <p:to>
                                        <p:strVal val="visible"/>
                                      </p:to>
                                    </p:set>
                                    <p:animEffect transition="in" filter="fade">
                                      <p:cBhvr>
                                        <p:cTn id="48" dur="500"/>
                                        <p:tgtEl>
                                          <p:spTgt spid="225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536"/>
                                        </p:tgtEl>
                                        <p:attrNameLst>
                                          <p:attrName>style.visibility</p:attrName>
                                        </p:attrNameLst>
                                      </p:cBhvr>
                                      <p:to>
                                        <p:strVal val="visible"/>
                                      </p:to>
                                    </p:set>
                                    <p:animEffect transition="in" filter="fade">
                                      <p:cBhvr>
                                        <p:cTn id="54" dur="500"/>
                                        <p:tgtEl>
                                          <p:spTgt spid="225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633"/>
                                        </p:tgtEl>
                                        <p:attrNameLst>
                                          <p:attrName>style.visibility</p:attrName>
                                        </p:attrNameLst>
                                      </p:cBhvr>
                                      <p:to>
                                        <p:strVal val="visible"/>
                                      </p:to>
                                    </p:set>
                                    <p:animEffect transition="in" filter="fade">
                                      <p:cBhvr>
                                        <p:cTn id="57" dur="500"/>
                                        <p:tgtEl>
                                          <p:spTgt spid="2563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5634"/>
                                        </p:tgtEl>
                                        <p:attrNameLst>
                                          <p:attrName>style.visibility</p:attrName>
                                        </p:attrNameLst>
                                      </p:cBhvr>
                                      <p:to>
                                        <p:strVal val="visible"/>
                                      </p:to>
                                    </p:set>
                                    <p:animEffect transition="in" filter="fade">
                                      <p:cBhvr>
                                        <p:cTn id="62" dur="1000"/>
                                        <p:tgtEl>
                                          <p:spTgt spid="25634"/>
                                        </p:tgtEl>
                                      </p:cBhvr>
                                    </p:animEffect>
                                    <p:anim calcmode="lin" valueType="num">
                                      <p:cBhvr>
                                        <p:cTn id="63" dur="1000" fill="hold"/>
                                        <p:tgtEl>
                                          <p:spTgt spid="25634"/>
                                        </p:tgtEl>
                                        <p:attrNameLst>
                                          <p:attrName>ppt_x</p:attrName>
                                        </p:attrNameLst>
                                      </p:cBhvr>
                                      <p:tavLst>
                                        <p:tav tm="0">
                                          <p:val>
                                            <p:strVal val="#ppt_x"/>
                                          </p:val>
                                        </p:tav>
                                        <p:tav tm="100000">
                                          <p:val>
                                            <p:strVal val="#ppt_x"/>
                                          </p:val>
                                        </p:tav>
                                      </p:tavLst>
                                    </p:anim>
                                    <p:anim calcmode="lin" valueType="num">
                                      <p:cBhvr>
                                        <p:cTn id="64" dur="1000" fill="hold"/>
                                        <p:tgtEl>
                                          <p:spTgt spid="2563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545"/>
                                        </p:tgtEl>
                                        <p:attrNameLst>
                                          <p:attrName>style.visibility</p:attrName>
                                        </p:attrNameLst>
                                      </p:cBhvr>
                                      <p:to>
                                        <p:strVal val="visible"/>
                                      </p:to>
                                    </p:set>
                                    <p:animEffect transition="in" filter="fade">
                                      <p:cBhvr>
                                        <p:cTn id="69" dur="500"/>
                                        <p:tgtEl>
                                          <p:spTgt spid="2254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2533"/>
                                        </p:tgtEl>
                                        <p:attrNameLst>
                                          <p:attrName>style.visibility</p:attrName>
                                        </p:attrNameLst>
                                      </p:cBhvr>
                                      <p:to>
                                        <p:strVal val="visible"/>
                                      </p:to>
                                    </p:set>
                                    <p:animEffect transition="in" filter="fade">
                                      <p:cBhvr>
                                        <p:cTn id="75" dur="500"/>
                                        <p:tgtEl>
                                          <p:spTgt spid="225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35"/>
                                        </p:tgtEl>
                                        <p:attrNameLst>
                                          <p:attrName>style.visibility</p:attrName>
                                        </p:attrNameLst>
                                      </p:cBhvr>
                                      <p:to>
                                        <p:strVal val="visible"/>
                                      </p:to>
                                    </p:set>
                                    <p:animEffect transition="in" filter="fade">
                                      <p:cBhvr>
                                        <p:cTn id="78" dur="500"/>
                                        <p:tgtEl>
                                          <p:spTgt spid="256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5636"/>
                                        </p:tgtEl>
                                        <p:attrNameLst>
                                          <p:attrName>style.visibility</p:attrName>
                                        </p:attrNameLst>
                                      </p:cBhvr>
                                      <p:to>
                                        <p:strVal val="visible"/>
                                      </p:to>
                                    </p:set>
                                    <p:animEffect transition="in" filter="wipe(down)">
                                      <p:cBhvr>
                                        <p:cTn id="83" dur="500"/>
                                        <p:tgtEl>
                                          <p:spTgt spid="2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6" grpId="0" animBg="1"/>
      <p:bldP spid="25625" grpId="0"/>
      <p:bldP spid="25626" grpId="0"/>
      <p:bldP spid="25631" grpId="0"/>
      <p:bldP spid="25632" grpId="0"/>
      <p:bldP spid="25633" grpId="0"/>
      <p:bldP spid="25634" grpId="0"/>
      <p:bldP spid="25635" grpId="0"/>
      <p:bldP spid="25636" grpId="0"/>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4483" y="1259937"/>
            <a:ext cx="6288505" cy="5262979"/>
          </a:xfrm>
          <a:prstGeom prst="rect">
            <a:avLst/>
          </a:prstGeom>
        </p:spPr>
        <p:txBody>
          <a:bodyPr wrap="square">
            <a:spAutoFit/>
          </a:bodyPr>
          <a:lstStyle/>
          <a:p>
            <a:r>
              <a:rPr lang="en-US" altLang="zh-CN" sz="2400" dirty="0" smtClean="0"/>
              <a:t>1</a:t>
            </a:r>
            <a:r>
              <a:rPr lang="zh-CN" altLang="en-US" sz="2400" dirty="0" smtClean="0"/>
              <a:t>、少小须勤学，文章可立身</a:t>
            </a:r>
            <a:r>
              <a:rPr lang="en-US" altLang="zh-CN" sz="2400" dirty="0" smtClean="0"/>
              <a:t>…</a:t>
            </a:r>
            <a:r>
              <a:rPr lang="zh-CN" altLang="en-US" sz="2400" dirty="0" smtClean="0"/>
              <a:t>朝为田舍郎，暮登天子堂。</a:t>
            </a:r>
            <a:endParaRPr lang="en-US" altLang="zh-CN" sz="2400" dirty="0" smtClean="0"/>
          </a:p>
          <a:p>
            <a:endParaRPr lang="en-US" altLang="zh-CN" sz="2400" dirty="0" smtClean="0"/>
          </a:p>
          <a:p>
            <a:r>
              <a:rPr lang="en-US" altLang="zh-CN" sz="2400" dirty="0" smtClean="0"/>
              <a:t>2</a:t>
            </a:r>
            <a:r>
              <a:rPr lang="zh-CN" altLang="en-US" sz="2400" dirty="0" smtClean="0"/>
              <a:t>、“</a:t>
            </a:r>
            <a:r>
              <a:rPr lang="zh-CN" altLang="en-US" sz="2400" dirty="0"/>
              <a:t>四科取士”为</a:t>
            </a:r>
            <a:r>
              <a:rPr lang="en-US" altLang="zh-CN" sz="2400" dirty="0"/>
              <a:t>:“</a:t>
            </a:r>
            <a:r>
              <a:rPr lang="zh-CN" altLang="en-US" sz="2400" dirty="0"/>
              <a:t>一 一日德行高妙，志节清白</a:t>
            </a:r>
            <a:r>
              <a:rPr lang="en-US" altLang="zh-CN" sz="2400" dirty="0"/>
              <a:t>;</a:t>
            </a:r>
            <a:r>
              <a:rPr lang="zh-CN" altLang="en-US" sz="2400" dirty="0"/>
              <a:t>二日学通行修，经中博士</a:t>
            </a:r>
            <a:r>
              <a:rPr lang="en-US" altLang="zh-CN" sz="2400" dirty="0"/>
              <a:t>;</a:t>
            </a:r>
            <a:r>
              <a:rPr lang="zh-CN" altLang="en-US" sz="2400" dirty="0"/>
              <a:t>三日明达法令</a:t>
            </a:r>
            <a:r>
              <a:rPr lang="en-US" altLang="zh-CN" sz="2400" dirty="0"/>
              <a:t>......</a:t>
            </a:r>
            <a:r>
              <a:rPr lang="zh-CN" altLang="en-US" sz="2400" dirty="0"/>
              <a:t>四日刚毅多略</a:t>
            </a:r>
            <a:r>
              <a:rPr lang="en-US" altLang="zh-CN" sz="2400" dirty="0"/>
              <a:t>....</a:t>
            </a:r>
            <a:r>
              <a:rPr lang="zh-CN" altLang="en-US" sz="2400" dirty="0"/>
              <a:t>皆有孝悌廉公之行</a:t>
            </a:r>
            <a:r>
              <a:rPr lang="zh-CN" altLang="en-US" sz="2400" dirty="0" smtClean="0"/>
              <a:t>。</a:t>
            </a:r>
            <a:endParaRPr lang="zh-CN" altLang="en-US" sz="2400" dirty="0"/>
          </a:p>
          <a:p>
            <a:endParaRPr lang="en-US" altLang="zh-CN" sz="2400" dirty="0" smtClean="0"/>
          </a:p>
          <a:p>
            <a:r>
              <a:rPr lang="en-US" altLang="zh-CN" sz="2400" dirty="0" smtClean="0"/>
              <a:t>3</a:t>
            </a:r>
            <a:r>
              <a:rPr lang="zh-CN" altLang="en-US" sz="2400" dirty="0" smtClean="0"/>
              <a:t>、公</a:t>
            </a:r>
            <a:r>
              <a:rPr lang="zh-CN" altLang="en-US" sz="2400" dirty="0"/>
              <a:t>门有公， 卿门有卿，  贱有常辱，贵有常荣，赏不能劝其努力，罚亦不能戒其怠惰。</a:t>
            </a:r>
          </a:p>
          <a:p>
            <a:endParaRPr lang="en-US" altLang="zh-CN" sz="2400" dirty="0" smtClean="0"/>
          </a:p>
          <a:p>
            <a:r>
              <a:rPr lang="en-US" altLang="zh-CN" sz="2400" dirty="0" smtClean="0"/>
              <a:t>4</a:t>
            </a:r>
            <a:r>
              <a:rPr lang="zh-CN" altLang="en-US" sz="2400" dirty="0" smtClean="0"/>
              <a:t>、故</a:t>
            </a:r>
            <a:r>
              <a:rPr lang="zh-CN" altLang="en-US" sz="2400" dirty="0"/>
              <a:t>据上品者，非公侯之子孙，则当涂之昆弟也。二者苟然，则荜门蓬户之俊，安得不有陆沈者哉</a:t>
            </a:r>
            <a:r>
              <a:rPr lang="en-US" altLang="zh-CN" sz="2400" dirty="0"/>
              <a:t>!</a:t>
            </a:r>
          </a:p>
          <a:p>
            <a:endParaRPr lang="zh-CN" altLang="en-US" sz="2400" dirty="0"/>
          </a:p>
        </p:txBody>
      </p:sp>
      <p:sp>
        <p:nvSpPr>
          <p:cNvPr id="5" name="TextBox 4"/>
          <p:cNvSpPr txBox="1"/>
          <p:nvPr/>
        </p:nvSpPr>
        <p:spPr>
          <a:xfrm>
            <a:off x="9071810" y="1268589"/>
            <a:ext cx="2526632" cy="4401205"/>
          </a:xfrm>
          <a:prstGeom prst="rect">
            <a:avLst/>
          </a:prstGeom>
          <a:noFill/>
        </p:spPr>
        <p:txBody>
          <a:bodyPr wrap="square" rtlCol="0">
            <a:spAutoFit/>
          </a:bodyPr>
          <a:lstStyle/>
          <a:p>
            <a:r>
              <a:rPr lang="zh-CN" altLang="en-US" sz="2800" dirty="0" smtClean="0"/>
              <a:t>世卿世禄制</a:t>
            </a:r>
            <a:endParaRPr lang="en-US" altLang="zh-CN" sz="2800" dirty="0" smtClean="0"/>
          </a:p>
          <a:p>
            <a:endParaRPr lang="en-US" altLang="zh-CN" sz="2800" dirty="0" smtClean="0"/>
          </a:p>
          <a:p>
            <a:endParaRPr lang="en-US" altLang="zh-CN" sz="2800" dirty="0" smtClean="0"/>
          </a:p>
          <a:p>
            <a:r>
              <a:rPr lang="zh-CN" altLang="en-US" sz="2800" dirty="0"/>
              <a:t>科举</a:t>
            </a:r>
            <a:r>
              <a:rPr lang="zh-CN" altLang="en-US" sz="2800" dirty="0" smtClean="0"/>
              <a:t>制</a:t>
            </a:r>
            <a:endParaRPr lang="en-US" altLang="zh-CN" sz="2800" dirty="0" smtClean="0"/>
          </a:p>
          <a:p>
            <a:endParaRPr lang="en-US" altLang="zh-CN" sz="2800" dirty="0" smtClean="0"/>
          </a:p>
          <a:p>
            <a:endParaRPr lang="en-US" altLang="zh-CN" sz="2800" dirty="0" smtClean="0"/>
          </a:p>
          <a:p>
            <a:r>
              <a:rPr lang="zh-CN" altLang="en-US" sz="2800" dirty="0"/>
              <a:t>九品中正</a:t>
            </a:r>
            <a:r>
              <a:rPr lang="zh-CN" altLang="en-US" sz="2800" dirty="0" smtClean="0"/>
              <a:t>制</a:t>
            </a:r>
            <a:endParaRPr lang="en-US" altLang="zh-CN" sz="2800" dirty="0" smtClean="0"/>
          </a:p>
          <a:p>
            <a:endParaRPr lang="en-US" altLang="zh-CN" sz="2800" dirty="0" smtClean="0"/>
          </a:p>
          <a:p>
            <a:endParaRPr lang="en-US" altLang="zh-CN" sz="2800" dirty="0" smtClean="0"/>
          </a:p>
          <a:p>
            <a:r>
              <a:rPr lang="zh-CN" altLang="en-US" sz="2800" dirty="0"/>
              <a:t>察举制</a:t>
            </a:r>
          </a:p>
        </p:txBody>
      </p:sp>
      <p:cxnSp>
        <p:nvCxnSpPr>
          <p:cNvPr id="7" name="直接连接符 6"/>
          <p:cNvCxnSpPr/>
          <p:nvPr/>
        </p:nvCxnSpPr>
        <p:spPr bwMode="auto">
          <a:xfrm>
            <a:off x="6184232" y="1540042"/>
            <a:ext cx="2887578" cy="117909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6472988" y="2935705"/>
            <a:ext cx="2598822" cy="23100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flipV="1">
            <a:off x="6472988" y="1540042"/>
            <a:ext cx="2598822" cy="27191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flipV="1">
            <a:off x="6472988" y="4090736"/>
            <a:ext cx="2598822" cy="11550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51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0334" y="1379032"/>
            <a:ext cx="10563729" cy="2092881"/>
          </a:xfrm>
          <a:prstGeom prst="rect">
            <a:avLst/>
          </a:prstGeom>
        </p:spPr>
        <p:txBody>
          <a:bodyPr wrap="square">
            <a:spAutoFit/>
          </a:bodyPr>
          <a:lstStyle/>
          <a:p>
            <a:r>
              <a:rPr lang="zh-CN" altLang="en-US" sz="2800" dirty="0"/>
              <a:t>两汉实行州郡推荐、朝廷考试任用的察举制</a:t>
            </a:r>
            <a:r>
              <a:rPr lang="en-US" altLang="zh-CN" sz="2800" dirty="0"/>
              <a:t>;</a:t>
            </a:r>
            <a:r>
              <a:rPr lang="zh-CN" altLang="en-US" sz="2800" dirty="0"/>
              <a:t>经魏晋九品中正制，至隋唐演变为自由投考、差额录用的科举制。科举制更</a:t>
            </a:r>
            <a:r>
              <a:rPr lang="zh-CN" altLang="en-US" sz="2800" dirty="0" smtClean="0"/>
              <a:t>有利于</a:t>
            </a:r>
            <a:endParaRPr lang="en-US" altLang="zh-CN" sz="2800" dirty="0"/>
          </a:p>
          <a:p>
            <a:r>
              <a:rPr lang="en-US" altLang="zh-CN" sz="2800" dirty="0"/>
              <a:t>A.</a:t>
            </a:r>
            <a:r>
              <a:rPr lang="zh-CN" altLang="en-US" sz="2800" dirty="0"/>
              <a:t>选拔最优秀的官吏 </a:t>
            </a:r>
            <a:r>
              <a:rPr lang="zh-CN" altLang="en-US" sz="2800" dirty="0" smtClean="0"/>
              <a:t>           </a:t>
            </a:r>
            <a:r>
              <a:rPr lang="en-US" altLang="zh-CN" sz="2800" dirty="0"/>
              <a:t>B.</a:t>
            </a:r>
            <a:r>
              <a:rPr lang="zh-CN" altLang="en-US" sz="2800" dirty="0"/>
              <a:t>鉴别官员道德</a:t>
            </a:r>
            <a:r>
              <a:rPr lang="zh-CN" altLang="en-US" sz="2800" dirty="0" smtClean="0"/>
              <a:t>水平</a:t>
            </a:r>
            <a:endParaRPr lang="en-US" altLang="zh-CN" sz="2800" dirty="0" smtClean="0"/>
          </a:p>
          <a:p>
            <a:r>
              <a:rPr lang="en-US" altLang="zh-CN" sz="2800" dirty="0" smtClean="0"/>
              <a:t>C</a:t>
            </a:r>
            <a:r>
              <a:rPr lang="en-US" altLang="zh-CN" sz="2800" dirty="0"/>
              <a:t>.</a:t>
            </a:r>
            <a:r>
              <a:rPr lang="zh-CN" altLang="en-US" sz="2800" dirty="0"/>
              <a:t>排除世家子弟入仕  </a:t>
            </a:r>
            <a:r>
              <a:rPr lang="zh-CN" altLang="en-US" sz="2800" dirty="0" smtClean="0"/>
              <a:t>          </a:t>
            </a:r>
            <a:r>
              <a:rPr lang="en-US" altLang="zh-CN" sz="2800" dirty="0" smtClean="0"/>
              <a:t>D</a:t>
            </a:r>
            <a:r>
              <a:rPr lang="en-US" altLang="zh-CN" sz="2800" dirty="0"/>
              <a:t>.</a:t>
            </a:r>
            <a:r>
              <a:rPr lang="zh-CN" altLang="en-US" sz="2800" dirty="0"/>
              <a:t>提升社会文化水平</a:t>
            </a:r>
          </a:p>
          <a:p>
            <a:endParaRPr lang="zh-CN"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721893" y="3471913"/>
            <a:ext cx="10900609" cy="3108543"/>
          </a:xfrm>
          <a:prstGeom prst="rect">
            <a:avLst/>
          </a:prstGeom>
        </p:spPr>
        <p:txBody>
          <a:bodyPr wrap="square">
            <a:spAutoFit/>
          </a:bodyPr>
          <a:lstStyle/>
          <a:p>
            <a:r>
              <a:rPr lang="zh-CN" altLang="en-US" dirty="0"/>
              <a:t> </a:t>
            </a:r>
            <a:r>
              <a:rPr lang="en-US" altLang="zh-CN" sz="2800" dirty="0"/>
              <a:t>[</a:t>
            </a:r>
            <a:r>
              <a:rPr lang="zh-CN" altLang="en-US" sz="2800" dirty="0"/>
              <a:t>解题思路</a:t>
            </a:r>
            <a:r>
              <a:rPr lang="en-US" altLang="zh-CN" sz="2800" dirty="0"/>
              <a:t>]</a:t>
            </a:r>
            <a:r>
              <a:rPr lang="zh-CN" altLang="en-US" sz="2800" dirty="0"/>
              <a:t>题干体现了 中国古代选官制度的演变。科举制是封建选官制度的一大进步，它把读书、考试与做官紧密联系起来，有利于打破特权垄断、扩大官吏来源。出身卑微的读书人为了入任，刻苦读书</a:t>
            </a:r>
            <a:r>
              <a:rPr lang="en-US" altLang="zh-CN" sz="2800" dirty="0"/>
              <a:t>,</a:t>
            </a:r>
            <a:r>
              <a:rPr lang="zh-CN" altLang="en-US" sz="2800" dirty="0"/>
              <a:t>从而有利于整个社会文化水平的提高，  故选</a:t>
            </a:r>
            <a:r>
              <a:rPr lang="en-US" altLang="zh-CN" sz="2800" dirty="0"/>
              <a:t>D</a:t>
            </a:r>
            <a:r>
              <a:rPr lang="zh-CN" altLang="en-US" sz="2800" dirty="0"/>
              <a:t>项。官员的文化素养和能力是两个概念，故排除</a:t>
            </a:r>
            <a:r>
              <a:rPr lang="en-US" altLang="zh-CN" sz="2800" dirty="0"/>
              <a:t>A</a:t>
            </a:r>
            <a:r>
              <a:rPr lang="zh-CN" altLang="en-US" sz="2800" dirty="0"/>
              <a:t>项。题干信息与选官制度沿革下的官员道德没有直接关系，故排除</a:t>
            </a:r>
            <a:r>
              <a:rPr lang="en-US" altLang="zh-CN" sz="2800" dirty="0"/>
              <a:t>B</a:t>
            </a:r>
            <a:r>
              <a:rPr lang="zh-CN" altLang="en-US" sz="2800" dirty="0"/>
              <a:t>项。自由投考与排除世家子弟入仕矛盾，故排除</a:t>
            </a:r>
            <a:r>
              <a:rPr lang="en-US" altLang="zh-CN" sz="2800" dirty="0"/>
              <a:t>C</a:t>
            </a:r>
            <a:r>
              <a:rPr lang="zh-CN" altLang="en-US" sz="2800" dirty="0"/>
              <a:t>项。</a:t>
            </a:r>
          </a:p>
        </p:txBody>
      </p:sp>
    </p:spTree>
    <p:extLst>
      <p:ext uri="{BB962C8B-B14F-4D97-AF65-F5344CB8AC3E}">
        <p14:creationId xmlns:p14="http://schemas.microsoft.com/office/powerpoint/2010/main" val="42466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1690688"/>
            <a:ext cx="4851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371849" y="2809743"/>
            <a:ext cx="1296403" cy="830997"/>
          </a:xfrm>
          <a:prstGeom prst="rect">
            <a:avLst/>
          </a:prstGeom>
          <a:noFill/>
        </p:spPr>
        <p:txBody>
          <a:bodyPr wrap="square" rtlCol="0">
            <a:spAutoFit/>
          </a:bodyPr>
          <a:lstStyle/>
          <a:p>
            <a:r>
              <a:rPr lang="zh-CN" altLang="en-US" sz="4800" b="1" dirty="0" smtClean="0"/>
              <a:t>贰</a:t>
            </a:r>
            <a:endParaRPr lang="zh-CN" altLang="en-US" sz="4800" b="1" dirty="0"/>
          </a:p>
        </p:txBody>
      </p:sp>
      <p:sp>
        <p:nvSpPr>
          <p:cNvPr id="5" name="TextBox 4"/>
          <p:cNvSpPr txBox="1"/>
          <p:nvPr/>
        </p:nvSpPr>
        <p:spPr>
          <a:xfrm>
            <a:off x="5508792" y="2938620"/>
            <a:ext cx="5560261" cy="769441"/>
          </a:xfrm>
          <a:prstGeom prst="rect">
            <a:avLst/>
          </a:prstGeom>
          <a:noFill/>
        </p:spPr>
        <p:txBody>
          <a:bodyPr wrap="square" rtlCol="0">
            <a:spAutoFit/>
          </a:bodyPr>
          <a:lstStyle/>
          <a:p>
            <a:r>
              <a:rPr lang="zh-CN" altLang="en-US" sz="4400" dirty="0" smtClean="0"/>
              <a:t>监察、谏议制度</a:t>
            </a:r>
            <a:endParaRPr lang="zh-CN" altLang="en-US" sz="4400" dirty="0"/>
          </a:p>
        </p:txBody>
      </p:sp>
    </p:spTree>
    <p:extLst>
      <p:ext uri="{BB962C8B-B14F-4D97-AF65-F5344CB8AC3E}">
        <p14:creationId xmlns:p14="http://schemas.microsoft.com/office/powerpoint/2010/main" val="2098336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75" y="912813"/>
            <a:ext cx="353377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文本框 18"/>
          <p:cNvSpPr txBox="1">
            <a:spLocks noChangeArrowheads="1"/>
          </p:cNvSpPr>
          <p:nvPr/>
        </p:nvSpPr>
        <p:spPr bwMode="auto">
          <a:xfrm>
            <a:off x="5491628" y="3875288"/>
            <a:ext cx="1657688" cy="33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 typeface="Arial" charset="0"/>
              <a:buNone/>
            </a:pPr>
            <a:r>
              <a:rPr lang="zh-CN" altLang="en-US" sz="1600" b="1">
                <a:solidFill>
                  <a:schemeClr val="bg1"/>
                </a:solidFill>
                <a:latin typeface="微软雅黑" pitchFamily="34" charset="-122"/>
                <a:ea typeface="微软雅黑" pitchFamily="34" charset="-122"/>
              </a:rPr>
              <a:t>添加标题</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0" y="0"/>
            <a:ext cx="4322762" cy="6978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673768" y="1491916"/>
            <a:ext cx="8349916" cy="2000548"/>
          </a:xfrm>
          <a:prstGeom prst="rect">
            <a:avLst/>
          </a:prstGeom>
          <a:noFill/>
        </p:spPr>
        <p:txBody>
          <a:bodyPr wrap="square" rtlCol="0">
            <a:spAutoFit/>
          </a:bodyPr>
          <a:lstStyle/>
          <a:p>
            <a:r>
              <a:rPr lang="zh-CN" altLang="en-US" sz="2800" dirty="0" smtClean="0"/>
              <a:t>一、含义及区别</a:t>
            </a:r>
            <a:endParaRPr lang="en-US" altLang="zh-CN" sz="2800" dirty="0" smtClean="0"/>
          </a:p>
          <a:p>
            <a:r>
              <a:rPr lang="zh-CN" altLang="en-US" sz="2400" dirty="0" smtClean="0"/>
              <a:t>监察制度：为保证官僚队伍的廉洁和效率、巩固专制统治而设立的针对各级官僚和官员的政治制度；</a:t>
            </a:r>
            <a:endParaRPr lang="en-US" altLang="zh-CN" sz="2400" dirty="0" smtClean="0"/>
          </a:p>
          <a:p>
            <a:endParaRPr lang="en-US" altLang="zh-CN" sz="2400" dirty="0" smtClean="0"/>
          </a:p>
          <a:p>
            <a:r>
              <a:rPr lang="zh-CN" altLang="en-US" sz="2400" dirty="0"/>
              <a:t>谏</a:t>
            </a:r>
            <a:r>
              <a:rPr lang="zh-CN" altLang="en-US" sz="2400" dirty="0" smtClean="0"/>
              <a:t>议制度：对皇帝的言行和决策进行监督的政治制度</a:t>
            </a:r>
            <a:endParaRPr lang="zh-CN" altLang="en-US" sz="2400" dirty="0"/>
          </a:p>
        </p:txBody>
      </p:sp>
      <p:sp>
        <p:nvSpPr>
          <p:cNvPr id="3" name="矩形 2"/>
          <p:cNvSpPr/>
          <p:nvPr/>
        </p:nvSpPr>
        <p:spPr>
          <a:xfrm>
            <a:off x="673768" y="4044533"/>
            <a:ext cx="3272590" cy="1015663"/>
          </a:xfrm>
          <a:prstGeom prst="rect">
            <a:avLst/>
          </a:prstGeom>
          <a:noFill/>
        </p:spPr>
        <p:txBody>
          <a:bodyPr wrap="square" lIns="91440" tIns="45720" rIns="91440" bIns="45720">
            <a:spAutoFit/>
            <a:scene3d>
              <a:camera prst="perspectiveContrastingRightFacing"/>
              <a:lightRig rig="threePt" dir="t"/>
            </a:scene3d>
          </a:bodyPr>
          <a:lstStyle/>
          <a:p>
            <a:pPr algn="ctr"/>
            <a:r>
              <a:rPr lang="zh-CN" altLang="en-US" sz="6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区别？</a:t>
            </a:r>
            <a:endParaRPr lang="zh-CN" altLang="en-US" sz="6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TextBox 3"/>
          <p:cNvSpPr txBox="1"/>
          <p:nvPr/>
        </p:nvSpPr>
        <p:spPr>
          <a:xfrm>
            <a:off x="3031958" y="5060196"/>
            <a:ext cx="3654592" cy="523220"/>
          </a:xfrm>
          <a:prstGeom prst="rect">
            <a:avLst/>
          </a:prstGeom>
          <a:noFill/>
        </p:spPr>
        <p:txBody>
          <a:bodyPr wrap="square" rtlCol="0">
            <a:spAutoFit/>
          </a:bodyPr>
          <a:lstStyle/>
          <a:p>
            <a:r>
              <a:rPr lang="zh-CN" altLang="en-US" sz="2800" dirty="0" smtClean="0"/>
              <a:t>针对对象及目的不同</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additive="base">
                                        <p:cTn id="1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45"/>
          <p:cNvGrpSpPr>
            <a:grpSpLocks/>
          </p:cNvGrpSpPr>
          <p:nvPr/>
        </p:nvGrpSpPr>
        <p:grpSpPr bwMode="auto">
          <a:xfrm>
            <a:off x="5873595" y="2800881"/>
            <a:ext cx="4321175" cy="523220"/>
            <a:chOff x="0" y="0"/>
            <a:chExt cx="4320742" cy="522882"/>
          </a:xfrm>
        </p:grpSpPr>
        <p:sp>
          <p:nvSpPr>
            <p:cNvPr id="7190" name="TextBox 2"/>
            <p:cNvSpPr txBox="1">
              <a:spLocks noChangeArrowheads="1"/>
            </p:cNvSpPr>
            <p:nvPr/>
          </p:nvSpPr>
          <p:spPr bwMode="auto">
            <a:xfrm>
              <a:off x="1339362" y="0"/>
              <a:ext cx="2981380" cy="52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 typeface="Arial" charset="0"/>
                <a:buNone/>
              </a:pPr>
              <a:r>
                <a:rPr lang="zh-CN" altLang="en-US" b="1">
                  <a:latin typeface="楷体" pitchFamily="49" charset="-122"/>
                  <a:ea typeface="楷体" pitchFamily="49" charset="-122"/>
                </a:rPr>
                <a:t>选官制度</a:t>
              </a:r>
            </a:p>
          </p:txBody>
        </p:sp>
        <p:sp>
          <p:nvSpPr>
            <p:cNvPr id="7191" name="文本框 47"/>
            <p:cNvSpPr txBox="1">
              <a:spLocks noChangeArrowheads="1"/>
            </p:cNvSpPr>
            <p:nvPr/>
          </p:nvSpPr>
          <p:spPr bwMode="auto">
            <a:xfrm>
              <a:off x="619108" y="0"/>
              <a:ext cx="720254" cy="52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zh-CN" altLang="en-US" b="1">
                  <a:solidFill>
                    <a:srgbClr val="2F2F2F"/>
                  </a:solidFill>
                  <a:latin typeface="楷体" pitchFamily="49" charset="-122"/>
                  <a:ea typeface="楷体" pitchFamily="49" charset="-122"/>
                </a:rPr>
                <a:t>壹</a:t>
              </a:r>
            </a:p>
          </p:txBody>
        </p:sp>
        <p:pic>
          <p:nvPicPr>
            <p:cNvPr id="7192" name="图片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流程图: 联系 49"/>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a:solidFill>
                  <a:srgbClr val="FFFFFF"/>
                </a:solidFill>
              </a:endParaRPr>
            </a:p>
          </p:txBody>
        </p:sp>
      </p:grpSp>
      <p:grpSp>
        <p:nvGrpSpPr>
          <p:cNvPr id="7171" name="组合 50"/>
          <p:cNvGrpSpPr>
            <a:grpSpLocks/>
          </p:cNvGrpSpPr>
          <p:nvPr/>
        </p:nvGrpSpPr>
        <p:grpSpPr bwMode="auto">
          <a:xfrm>
            <a:off x="5873595" y="3345394"/>
            <a:ext cx="4321175" cy="523220"/>
            <a:chOff x="0" y="0"/>
            <a:chExt cx="4320742" cy="522884"/>
          </a:xfrm>
        </p:grpSpPr>
        <p:sp>
          <p:nvSpPr>
            <p:cNvPr id="7186" name="TextBox 2"/>
            <p:cNvSpPr txBox="1">
              <a:spLocks noChangeArrowheads="1"/>
            </p:cNvSpPr>
            <p:nvPr/>
          </p:nvSpPr>
          <p:spPr bwMode="auto">
            <a:xfrm>
              <a:off x="1339362" y="0"/>
              <a:ext cx="2981380" cy="52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 typeface="Arial" charset="0"/>
                <a:buNone/>
              </a:pPr>
              <a:r>
                <a:rPr lang="zh-CN" altLang="en-US" b="1" dirty="0" smtClean="0">
                  <a:latin typeface="楷体" pitchFamily="49" charset="-122"/>
                  <a:ea typeface="楷体" pitchFamily="49" charset="-122"/>
                </a:rPr>
                <a:t>监察、谏议制度</a:t>
              </a:r>
              <a:endParaRPr lang="zh-CN" altLang="en-US" b="1" dirty="0">
                <a:latin typeface="楷体" pitchFamily="49" charset="-122"/>
                <a:ea typeface="楷体" pitchFamily="49" charset="-122"/>
              </a:endParaRPr>
            </a:p>
          </p:txBody>
        </p:sp>
        <p:sp>
          <p:nvSpPr>
            <p:cNvPr id="7187" name="文本框 52"/>
            <p:cNvSpPr txBox="1">
              <a:spLocks noChangeArrowheads="1"/>
            </p:cNvSpPr>
            <p:nvPr/>
          </p:nvSpPr>
          <p:spPr bwMode="auto">
            <a:xfrm>
              <a:off x="619108" y="0"/>
              <a:ext cx="720254" cy="52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zh-CN" altLang="en-US" b="1">
                  <a:solidFill>
                    <a:srgbClr val="2F2F2F"/>
                  </a:solidFill>
                  <a:latin typeface="楷体" pitchFamily="49" charset="-122"/>
                  <a:ea typeface="楷体" pitchFamily="49" charset="-122"/>
                </a:rPr>
                <a:t>贰</a:t>
              </a:r>
            </a:p>
          </p:txBody>
        </p:sp>
        <p:pic>
          <p:nvPicPr>
            <p:cNvPr id="7188" name="图片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流程图: 联系 54"/>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a:solidFill>
                  <a:srgbClr val="FFFFFF"/>
                </a:solidFill>
              </a:endParaRPr>
            </a:p>
          </p:txBody>
        </p:sp>
      </p:grpSp>
      <p:sp>
        <p:nvSpPr>
          <p:cNvPr id="7183" name="文本框 57"/>
          <p:cNvSpPr txBox="1">
            <a:spLocks noChangeArrowheads="1"/>
          </p:cNvSpPr>
          <p:nvPr/>
        </p:nvSpPr>
        <p:spPr bwMode="auto">
          <a:xfrm>
            <a:off x="6492766" y="3889907"/>
            <a:ext cx="7203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zh-CN" altLang="en-US" b="1" dirty="0">
                <a:solidFill>
                  <a:srgbClr val="2F2F2F"/>
                </a:solidFill>
                <a:latin typeface="楷体" pitchFamily="49" charset="-122"/>
                <a:ea typeface="楷体" pitchFamily="49" charset="-122"/>
              </a:rPr>
              <a:t>叁</a:t>
            </a:r>
          </a:p>
        </p:txBody>
      </p:sp>
      <p:grpSp>
        <p:nvGrpSpPr>
          <p:cNvPr id="7173" name="组合 60"/>
          <p:cNvGrpSpPr>
            <a:grpSpLocks/>
          </p:cNvGrpSpPr>
          <p:nvPr/>
        </p:nvGrpSpPr>
        <p:grpSpPr bwMode="auto">
          <a:xfrm>
            <a:off x="5873595" y="3889906"/>
            <a:ext cx="4321175" cy="954107"/>
            <a:chOff x="0" y="0"/>
            <a:chExt cx="4320742" cy="953492"/>
          </a:xfrm>
        </p:grpSpPr>
        <p:sp>
          <p:nvSpPr>
            <p:cNvPr id="7178" name="TextBox 2"/>
            <p:cNvSpPr txBox="1">
              <a:spLocks noChangeArrowheads="1"/>
            </p:cNvSpPr>
            <p:nvPr/>
          </p:nvSpPr>
          <p:spPr bwMode="auto">
            <a:xfrm>
              <a:off x="1339362" y="0"/>
              <a:ext cx="2981380" cy="95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 typeface="Arial" charset="0"/>
                <a:buNone/>
              </a:pPr>
              <a:r>
                <a:rPr lang="zh-CN" altLang="en-US" b="1" dirty="0" smtClean="0">
                  <a:latin typeface="楷体" pitchFamily="49" charset="-122"/>
                  <a:ea typeface="楷体" pitchFamily="49" charset="-122"/>
                </a:rPr>
                <a:t>从汉至元政治制度的特点</a:t>
              </a:r>
              <a:endParaRPr lang="zh-CN" altLang="en-US" b="1" dirty="0">
                <a:latin typeface="楷体" pitchFamily="49" charset="-122"/>
                <a:ea typeface="楷体" pitchFamily="49" charset="-122"/>
              </a:endParaRPr>
            </a:p>
          </p:txBody>
        </p:sp>
        <p:pic>
          <p:nvPicPr>
            <p:cNvPr id="7180" name="图片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流程图: 联系 64"/>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a:solidFill>
                  <a:srgbClr val="FFFFFF"/>
                </a:solidFill>
              </a:endParaRPr>
            </a:p>
          </p:txBody>
        </p:sp>
      </p:grpSp>
      <p:grpSp>
        <p:nvGrpSpPr>
          <p:cNvPr id="7174" name="组合 65"/>
          <p:cNvGrpSpPr>
            <a:grpSpLocks/>
          </p:cNvGrpSpPr>
          <p:nvPr/>
        </p:nvGrpSpPr>
        <p:grpSpPr bwMode="auto">
          <a:xfrm>
            <a:off x="9840913" y="0"/>
            <a:ext cx="971550" cy="1828800"/>
            <a:chOff x="0" y="0"/>
            <a:chExt cx="971550" cy="1828800"/>
          </a:xfrm>
        </p:grpSpPr>
        <p:sp>
          <p:nvSpPr>
            <p:cNvPr id="7176" name="矩形 66"/>
            <p:cNvSpPr>
              <a:spLocks noChangeArrowheads="1"/>
            </p:cNvSpPr>
            <p:nvPr/>
          </p:nvSpPr>
          <p:spPr bwMode="auto">
            <a:xfrm>
              <a:off x="0" y="0"/>
              <a:ext cx="971550" cy="1828800"/>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endParaRPr>
            </a:p>
          </p:txBody>
        </p:sp>
        <p:sp>
          <p:nvSpPr>
            <p:cNvPr id="7177" name="文本框 67"/>
            <p:cNvSpPr txBox="1">
              <a:spLocks noChangeArrowheads="1"/>
            </p:cNvSpPr>
            <p:nvPr/>
          </p:nvSpPr>
          <p:spPr bwMode="auto">
            <a:xfrm>
              <a:off x="0" y="382250"/>
              <a:ext cx="72025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zh-CN" altLang="en-US" sz="4400">
                  <a:solidFill>
                    <a:schemeClr val="bg1"/>
                  </a:solidFill>
                  <a:latin typeface="华文行楷" pitchFamily="2" charset="-122"/>
                  <a:ea typeface="华文行楷" pitchFamily="2" charset="-122"/>
                </a:rPr>
                <a:t>目录</a:t>
              </a:r>
            </a:p>
          </p:txBody>
        </p:sp>
      </p:grpSp>
      <p:pic>
        <p:nvPicPr>
          <p:cNvPr id="7175" name="图片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3446463"/>
            <a:ext cx="5859463"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80"/>
            <a:ext cx="4614862"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6569" y="1052386"/>
            <a:ext cx="8325853" cy="523220"/>
          </a:xfrm>
          <a:prstGeom prst="rect">
            <a:avLst/>
          </a:prstGeom>
          <a:noFill/>
        </p:spPr>
        <p:txBody>
          <a:bodyPr wrap="square" rtlCol="0">
            <a:spAutoFit/>
          </a:bodyPr>
          <a:lstStyle/>
          <a:p>
            <a:r>
              <a:rPr lang="zh-CN" altLang="en-US" sz="2800" dirty="0" smtClean="0"/>
              <a:t>二、演变过程</a:t>
            </a:r>
            <a:endParaRPr lang="zh-CN" altLang="en-US" sz="2800" dirty="0"/>
          </a:p>
        </p:txBody>
      </p:sp>
      <p:sp>
        <p:nvSpPr>
          <p:cNvPr id="7" name="TextBox 6"/>
          <p:cNvSpPr txBox="1"/>
          <p:nvPr/>
        </p:nvSpPr>
        <p:spPr>
          <a:xfrm>
            <a:off x="312822" y="2360837"/>
            <a:ext cx="3633536" cy="954107"/>
          </a:xfrm>
          <a:prstGeom prst="rect">
            <a:avLst/>
          </a:prstGeom>
          <a:noFill/>
        </p:spPr>
        <p:txBody>
          <a:bodyPr wrap="square" rtlCol="0">
            <a:spAutoFit/>
          </a:bodyPr>
          <a:lstStyle/>
          <a:p>
            <a:r>
              <a:rPr lang="zh-CN" altLang="en-US" sz="2800" dirty="0" smtClean="0"/>
              <a:t>秦朝</a:t>
            </a:r>
            <a:endParaRPr lang="en-US" altLang="zh-CN" sz="2800" dirty="0" smtClean="0"/>
          </a:p>
          <a:p>
            <a:r>
              <a:rPr lang="zh-CN" altLang="en-US" sz="2800" dirty="0" smtClean="0"/>
              <a:t>御史大夫</a:t>
            </a:r>
            <a:endParaRPr lang="zh-CN" altLang="en-US" sz="2800" dirty="0"/>
          </a:p>
        </p:txBody>
      </p:sp>
      <p:sp>
        <p:nvSpPr>
          <p:cNvPr id="8" name="右箭头 7"/>
          <p:cNvSpPr/>
          <p:nvPr/>
        </p:nvSpPr>
        <p:spPr bwMode="auto">
          <a:xfrm>
            <a:off x="1983894" y="2522421"/>
            <a:ext cx="647073" cy="32316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9" name="TextBox 8"/>
          <p:cNvSpPr txBox="1"/>
          <p:nvPr/>
        </p:nvSpPr>
        <p:spPr>
          <a:xfrm>
            <a:off x="2887579" y="2106921"/>
            <a:ext cx="2117558" cy="1384995"/>
          </a:xfrm>
          <a:prstGeom prst="rect">
            <a:avLst/>
          </a:prstGeom>
          <a:noFill/>
        </p:spPr>
        <p:txBody>
          <a:bodyPr wrap="square" rtlCol="0">
            <a:spAutoFit/>
          </a:bodyPr>
          <a:lstStyle/>
          <a:p>
            <a:r>
              <a:rPr lang="zh-CN" altLang="en-US" sz="2800" dirty="0" smtClean="0"/>
              <a:t>汉朝</a:t>
            </a:r>
            <a:endParaRPr lang="en-US" altLang="zh-CN" sz="2800" dirty="0" smtClean="0"/>
          </a:p>
          <a:p>
            <a:r>
              <a:rPr lang="zh-CN" altLang="en-US" sz="2800" dirty="0" smtClean="0"/>
              <a:t>御史大夫、刺史</a:t>
            </a:r>
            <a:endParaRPr lang="zh-CN" altLang="en-US" sz="2800" dirty="0"/>
          </a:p>
        </p:txBody>
      </p:sp>
      <p:sp>
        <p:nvSpPr>
          <p:cNvPr id="10" name="右箭头 9"/>
          <p:cNvSpPr/>
          <p:nvPr/>
        </p:nvSpPr>
        <p:spPr bwMode="auto">
          <a:xfrm>
            <a:off x="4788568" y="2556827"/>
            <a:ext cx="625643" cy="32316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11" name="TextBox 10"/>
          <p:cNvSpPr txBox="1"/>
          <p:nvPr/>
        </p:nvSpPr>
        <p:spPr>
          <a:xfrm>
            <a:off x="5654842" y="2322364"/>
            <a:ext cx="2478505" cy="1384995"/>
          </a:xfrm>
          <a:prstGeom prst="rect">
            <a:avLst/>
          </a:prstGeom>
          <a:noFill/>
        </p:spPr>
        <p:txBody>
          <a:bodyPr wrap="square" rtlCol="0">
            <a:spAutoFit/>
          </a:bodyPr>
          <a:lstStyle/>
          <a:p>
            <a:r>
              <a:rPr lang="zh-CN" altLang="en-US" sz="2800" dirty="0" smtClean="0"/>
              <a:t>宋朝</a:t>
            </a:r>
            <a:endParaRPr lang="en-US" altLang="zh-CN" sz="2800" dirty="0" smtClean="0"/>
          </a:p>
          <a:p>
            <a:r>
              <a:rPr lang="zh-CN" altLang="en-US" sz="2800" dirty="0"/>
              <a:t>御史大夫</a:t>
            </a:r>
            <a:endParaRPr lang="en-US" altLang="zh-CN" sz="2800" dirty="0" smtClean="0"/>
          </a:p>
          <a:p>
            <a:r>
              <a:rPr lang="zh-CN" altLang="en-US" sz="2800" dirty="0"/>
              <a:t>通判</a:t>
            </a:r>
          </a:p>
        </p:txBody>
      </p:sp>
      <p:sp>
        <p:nvSpPr>
          <p:cNvPr id="12" name="右箭头 11"/>
          <p:cNvSpPr/>
          <p:nvPr/>
        </p:nvSpPr>
        <p:spPr bwMode="auto">
          <a:xfrm>
            <a:off x="7196778" y="2556827"/>
            <a:ext cx="720000" cy="324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13" name="TextBox 12"/>
          <p:cNvSpPr txBox="1"/>
          <p:nvPr/>
        </p:nvSpPr>
        <p:spPr>
          <a:xfrm>
            <a:off x="8133347" y="1672386"/>
            <a:ext cx="4275222" cy="2092881"/>
          </a:xfrm>
          <a:prstGeom prst="rect">
            <a:avLst/>
          </a:prstGeom>
          <a:noFill/>
        </p:spPr>
        <p:txBody>
          <a:bodyPr wrap="square" rtlCol="0">
            <a:spAutoFit/>
          </a:bodyPr>
          <a:lstStyle/>
          <a:p>
            <a:r>
              <a:rPr lang="zh-CN" altLang="en-US" sz="2800" dirty="0" smtClean="0"/>
              <a:t>明清（顶峰）</a:t>
            </a:r>
            <a:endParaRPr lang="en-US" altLang="zh-CN" sz="2800" dirty="0" smtClean="0"/>
          </a:p>
          <a:p>
            <a:r>
              <a:rPr lang="zh-CN" altLang="en-US" sz="2800" dirty="0" smtClean="0"/>
              <a:t>科道：督察</a:t>
            </a:r>
            <a:r>
              <a:rPr lang="zh-CN" altLang="en-US" sz="2800" dirty="0"/>
              <a:t>御</a:t>
            </a:r>
            <a:r>
              <a:rPr lang="zh-CN" altLang="en-US" sz="2800" dirty="0" smtClean="0"/>
              <a:t>史、六科给事中</a:t>
            </a:r>
            <a:endParaRPr lang="en-US" altLang="zh-CN" sz="2800" dirty="0" smtClean="0"/>
          </a:p>
          <a:p>
            <a:r>
              <a:rPr lang="zh-CN" altLang="en-US" sz="2800" dirty="0"/>
              <a:t>按察使司</a:t>
            </a:r>
            <a:endParaRPr lang="en-US" altLang="zh-CN" sz="2800" dirty="0" smtClean="0"/>
          </a:p>
          <a:p>
            <a:endParaRPr lang="zh-CN" altLang="en-US" dirty="0"/>
          </a:p>
        </p:txBody>
      </p:sp>
      <p:sp>
        <p:nvSpPr>
          <p:cNvPr id="14" name="TextBox 13"/>
          <p:cNvSpPr txBox="1"/>
          <p:nvPr/>
        </p:nvSpPr>
        <p:spPr>
          <a:xfrm>
            <a:off x="312822" y="1706811"/>
            <a:ext cx="4692315" cy="523220"/>
          </a:xfrm>
          <a:prstGeom prst="rect">
            <a:avLst/>
          </a:prstGeom>
          <a:noFill/>
        </p:spPr>
        <p:txBody>
          <a:bodyPr wrap="square" rtlCol="0">
            <a:spAutoFit/>
          </a:bodyPr>
          <a:lstStyle/>
          <a:p>
            <a:r>
              <a:rPr lang="en-US" altLang="zh-CN" sz="2800" dirty="0" smtClean="0"/>
              <a:t>A</a:t>
            </a:r>
            <a:r>
              <a:rPr lang="zh-CN" altLang="en-US" sz="2800" dirty="0" smtClean="0"/>
              <a:t>、监察制度</a:t>
            </a:r>
            <a:endParaRPr lang="zh-CN" altLang="en-US" sz="2800" dirty="0"/>
          </a:p>
        </p:txBody>
      </p:sp>
      <p:sp>
        <p:nvSpPr>
          <p:cNvPr id="15" name="TextBox 14"/>
          <p:cNvSpPr txBox="1"/>
          <p:nvPr/>
        </p:nvSpPr>
        <p:spPr>
          <a:xfrm>
            <a:off x="312822" y="3877254"/>
            <a:ext cx="8229600" cy="523220"/>
          </a:xfrm>
          <a:prstGeom prst="rect">
            <a:avLst/>
          </a:prstGeom>
          <a:noFill/>
        </p:spPr>
        <p:txBody>
          <a:bodyPr wrap="square" rtlCol="0">
            <a:spAutoFit/>
          </a:bodyPr>
          <a:lstStyle/>
          <a:p>
            <a:r>
              <a:rPr lang="en-US" altLang="zh-CN" sz="2800" dirty="0" smtClean="0"/>
              <a:t>B</a:t>
            </a:r>
            <a:r>
              <a:rPr lang="zh-CN" altLang="en-US" sz="2800" dirty="0" smtClean="0"/>
              <a:t>、谏议制度</a:t>
            </a:r>
            <a:endParaRPr lang="zh-CN" altLang="en-US" sz="2800" dirty="0"/>
          </a:p>
        </p:txBody>
      </p:sp>
      <p:sp>
        <p:nvSpPr>
          <p:cNvPr id="16" name="TextBox 15"/>
          <p:cNvSpPr txBox="1"/>
          <p:nvPr/>
        </p:nvSpPr>
        <p:spPr>
          <a:xfrm>
            <a:off x="397042" y="5000922"/>
            <a:ext cx="2261937" cy="954107"/>
          </a:xfrm>
          <a:prstGeom prst="rect">
            <a:avLst/>
          </a:prstGeom>
          <a:noFill/>
        </p:spPr>
        <p:txBody>
          <a:bodyPr wrap="square" rtlCol="0">
            <a:spAutoFit/>
          </a:bodyPr>
          <a:lstStyle/>
          <a:p>
            <a:r>
              <a:rPr lang="zh-CN" altLang="en-US" sz="2800" dirty="0" smtClean="0"/>
              <a:t>隋唐</a:t>
            </a:r>
            <a:endParaRPr lang="en-US" altLang="zh-CN" sz="2800" dirty="0" smtClean="0"/>
          </a:p>
          <a:p>
            <a:r>
              <a:rPr lang="zh-CN" altLang="en-US" sz="2800" dirty="0"/>
              <a:t>门下省</a:t>
            </a:r>
          </a:p>
        </p:txBody>
      </p:sp>
      <p:sp>
        <p:nvSpPr>
          <p:cNvPr id="17" name="右箭头 16"/>
          <p:cNvSpPr/>
          <p:nvPr/>
        </p:nvSpPr>
        <p:spPr bwMode="auto">
          <a:xfrm>
            <a:off x="1720515" y="5261411"/>
            <a:ext cx="526757" cy="24484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18" name="TextBox 17"/>
          <p:cNvSpPr txBox="1"/>
          <p:nvPr/>
        </p:nvSpPr>
        <p:spPr>
          <a:xfrm>
            <a:off x="2538663" y="5029200"/>
            <a:ext cx="1748528" cy="954107"/>
          </a:xfrm>
          <a:prstGeom prst="rect">
            <a:avLst/>
          </a:prstGeom>
          <a:noFill/>
        </p:spPr>
        <p:txBody>
          <a:bodyPr wrap="square" rtlCol="0">
            <a:spAutoFit/>
          </a:bodyPr>
          <a:lstStyle/>
          <a:p>
            <a:r>
              <a:rPr lang="zh-CN" altLang="en-US" sz="2800" dirty="0" smtClean="0"/>
              <a:t>宋代</a:t>
            </a:r>
            <a:endParaRPr lang="en-US" altLang="zh-CN" sz="2800" dirty="0" smtClean="0"/>
          </a:p>
          <a:p>
            <a:r>
              <a:rPr lang="zh-CN" altLang="en-US" sz="2800" dirty="0"/>
              <a:t>谏院</a:t>
            </a:r>
          </a:p>
        </p:txBody>
      </p:sp>
      <p:sp>
        <p:nvSpPr>
          <p:cNvPr id="19" name="右箭头 18"/>
          <p:cNvSpPr/>
          <p:nvPr/>
        </p:nvSpPr>
        <p:spPr bwMode="auto">
          <a:xfrm>
            <a:off x="3533243" y="5261411"/>
            <a:ext cx="533431" cy="24484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20" name="TextBox 19"/>
          <p:cNvSpPr txBox="1"/>
          <p:nvPr/>
        </p:nvSpPr>
        <p:spPr>
          <a:xfrm>
            <a:off x="4379495" y="5029200"/>
            <a:ext cx="3221619" cy="954107"/>
          </a:xfrm>
          <a:prstGeom prst="rect">
            <a:avLst/>
          </a:prstGeom>
          <a:noFill/>
        </p:spPr>
        <p:txBody>
          <a:bodyPr wrap="square" rtlCol="0">
            <a:spAutoFit/>
          </a:bodyPr>
          <a:lstStyle/>
          <a:p>
            <a:r>
              <a:rPr lang="zh-CN" altLang="en-US" sz="2800" dirty="0" smtClean="0"/>
              <a:t>明清</a:t>
            </a:r>
            <a:endParaRPr lang="en-US" altLang="zh-CN" sz="2800" dirty="0" smtClean="0"/>
          </a:p>
          <a:p>
            <a:r>
              <a:rPr lang="zh-CN" altLang="en-US" sz="2800" dirty="0" smtClean="0"/>
              <a:t>取消专门谏议机构</a:t>
            </a:r>
            <a:endParaRPr lang="zh-CN" altLang="en-US" sz="2800" dirty="0"/>
          </a:p>
        </p:txBody>
      </p:sp>
      <p:sp>
        <p:nvSpPr>
          <p:cNvPr id="21" name="椭圆形标注 20"/>
          <p:cNvSpPr/>
          <p:nvPr/>
        </p:nvSpPr>
        <p:spPr bwMode="auto">
          <a:xfrm>
            <a:off x="5944074" y="3491916"/>
            <a:ext cx="3945408" cy="1630997"/>
          </a:xfrm>
          <a:prstGeom prst="wedgeEllipseCallou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22" name="TextBox 21"/>
          <p:cNvSpPr txBox="1"/>
          <p:nvPr/>
        </p:nvSpPr>
        <p:spPr>
          <a:xfrm>
            <a:off x="6495156" y="3729752"/>
            <a:ext cx="3056021" cy="1200329"/>
          </a:xfrm>
          <a:prstGeom prst="rect">
            <a:avLst/>
          </a:prstGeom>
          <a:noFill/>
        </p:spPr>
        <p:txBody>
          <a:bodyPr wrap="square" rtlCol="0">
            <a:spAutoFit/>
          </a:bodyPr>
          <a:lstStyle/>
          <a:p>
            <a:r>
              <a:rPr lang="zh-CN" altLang="en-US" sz="2400" dirty="0" smtClean="0"/>
              <a:t>为何谏议在明清被取消而监察却到达顶峰？</a:t>
            </a:r>
            <a:endParaRPr lang="zh-CN" altLang="en-US" sz="2400" dirty="0"/>
          </a:p>
        </p:txBody>
      </p:sp>
      <p:sp>
        <p:nvSpPr>
          <p:cNvPr id="23" name="椭圆 22"/>
          <p:cNvSpPr/>
          <p:nvPr/>
        </p:nvSpPr>
        <p:spPr bwMode="auto">
          <a:xfrm>
            <a:off x="8349916" y="5000922"/>
            <a:ext cx="3240506" cy="1506986"/>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24" name="TextBox 23"/>
          <p:cNvSpPr txBox="1"/>
          <p:nvPr/>
        </p:nvSpPr>
        <p:spPr>
          <a:xfrm>
            <a:off x="8879305" y="5122913"/>
            <a:ext cx="2374233" cy="1384995"/>
          </a:xfrm>
          <a:prstGeom prst="rect">
            <a:avLst/>
          </a:prstGeom>
          <a:noFill/>
        </p:spPr>
        <p:txBody>
          <a:bodyPr wrap="square" rtlCol="0">
            <a:spAutoFit/>
          </a:bodyPr>
          <a:lstStyle/>
          <a:p>
            <a:r>
              <a:rPr lang="zh-CN" altLang="en-US" sz="2800" dirty="0" smtClean="0"/>
              <a:t>明清君主专制加强，发展到顶峰</a:t>
            </a:r>
            <a:endParaRPr lang="zh-CN" altLang="en-US" sz="2800" dirty="0"/>
          </a:p>
        </p:txBody>
      </p:sp>
    </p:spTree>
    <p:extLst>
      <p:ext uri="{BB962C8B-B14F-4D97-AF65-F5344CB8AC3E}">
        <p14:creationId xmlns:p14="http://schemas.microsoft.com/office/powerpoint/2010/main" val="79748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2" grpId="0" animBg="1"/>
      <p:bldP spid="13" grpId="0"/>
      <p:bldP spid="15" grpId="0"/>
      <p:bldP spid="16" grpId="0"/>
      <p:bldP spid="17" grpId="0" animBg="1"/>
      <p:bldP spid="18" grpId="0"/>
      <p:bldP spid="19" grpId="0" animBg="1"/>
      <p:bldP spid="20" grpId="0"/>
      <p:bldP spid="21" grpId="0" animBg="1"/>
      <p:bldP spid="22" grpId="0"/>
      <p:bldP spid="23"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14862"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5642" y="1564105"/>
            <a:ext cx="8879305" cy="3816429"/>
          </a:xfrm>
          <a:prstGeom prst="rect">
            <a:avLst/>
          </a:prstGeom>
          <a:noFill/>
        </p:spPr>
        <p:txBody>
          <a:bodyPr wrap="square" rtlCol="0">
            <a:spAutoFit/>
          </a:bodyPr>
          <a:lstStyle/>
          <a:p>
            <a:r>
              <a:rPr lang="zh-CN" altLang="en-US" sz="2800" dirty="0" smtClean="0"/>
              <a:t>三、评价</a:t>
            </a:r>
            <a:endParaRPr lang="en-US" altLang="zh-CN" sz="2800" dirty="0" smtClean="0"/>
          </a:p>
          <a:p>
            <a:endParaRPr lang="en-US" altLang="zh-CN" sz="2800" dirty="0" smtClean="0"/>
          </a:p>
          <a:p>
            <a:r>
              <a:rPr lang="zh-CN" altLang="en-US" sz="2400" dirty="0"/>
              <a:t>⑴局限性</a:t>
            </a:r>
            <a:r>
              <a:rPr lang="zh-CN" altLang="en-US" sz="2400" dirty="0" smtClean="0"/>
              <a:t>：权责有限，中国</a:t>
            </a:r>
            <a:r>
              <a:rPr lang="zh-CN" altLang="en-US" sz="2400" dirty="0"/>
              <a:t>古代的谏议、</a:t>
            </a:r>
            <a:r>
              <a:rPr lang="zh-CN" altLang="en-US" sz="2400" dirty="0" smtClean="0"/>
              <a:t>监察</a:t>
            </a:r>
            <a:r>
              <a:rPr lang="zh-CN" altLang="en-US" sz="2400" dirty="0"/>
              <a:t>制度并不能从根本上约束皇帝的无上权力，也不能杜绝官僚队伍中的腐败和低效现象（专制制度和人治社会是导致的根本原因</a:t>
            </a:r>
            <a:r>
              <a:rPr lang="zh-CN" altLang="en-US" sz="2400" dirty="0" smtClean="0"/>
              <a:t>）</a:t>
            </a:r>
            <a:endParaRPr lang="en-US" altLang="zh-CN" sz="2400" dirty="0" smtClean="0"/>
          </a:p>
          <a:p>
            <a:endParaRPr lang="zh-CN" altLang="en-US" sz="2400" dirty="0"/>
          </a:p>
          <a:p>
            <a:r>
              <a:rPr lang="zh-CN" altLang="en-US" sz="2400" dirty="0"/>
              <a:t>⑵先进性：但作为一种常设的政治制度，在整顿吏治，打击地方割据势力，维护中央集权，谏正皇帝过失，防止决策失误方面还是发挥了重要</a:t>
            </a:r>
            <a:r>
              <a:rPr lang="zh-CN" altLang="en-US" sz="2400" dirty="0" smtClean="0"/>
              <a:t>作用</a:t>
            </a:r>
            <a:endParaRPr lang="zh-CN" altLang="en-US" sz="2400" dirty="0"/>
          </a:p>
          <a:p>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199" y="135355"/>
            <a:ext cx="2304000" cy="2304000"/>
          </a:xfrm>
          <a:prstGeom prst="rect">
            <a:avLst/>
          </a:prstGeom>
        </p:spPr>
      </p:pic>
    </p:spTree>
    <p:extLst>
      <p:ext uri="{BB962C8B-B14F-4D97-AF65-F5344CB8AC3E}">
        <p14:creationId xmlns:p14="http://schemas.microsoft.com/office/powerpoint/2010/main" val="381028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09"/>
            <a:ext cx="4614862"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80534" y="1336247"/>
            <a:ext cx="10075698" cy="2246769"/>
          </a:xfrm>
          <a:prstGeom prst="rect">
            <a:avLst/>
          </a:prstGeom>
        </p:spPr>
        <p:txBody>
          <a:bodyPr wrap="square">
            <a:spAutoFit/>
          </a:bodyPr>
          <a:lstStyle/>
          <a:p>
            <a:r>
              <a:rPr lang="zh-CN" altLang="en-US" sz="2800" dirty="0"/>
              <a:t>班固在史书中记载</a:t>
            </a:r>
            <a:r>
              <a:rPr lang="en-US" altLang="zh-CN" sz="2800" dirty="0"/>
              <a:t>:</a:t>
            </a:r>
            <a:r>
              <a:rPr lang="zh-CN" altLang="en-US" sz="2800" dirty="0"/>
              <a:t>司隶校尉盖宽饶“刺举无所回避”，  “公卿贵戚及郡国吏徭使至长安，皆恐惧莫敢犯禁”。这可以</a:t>
            </a:r>
            <a:r>
              <a:rPr lang="zh-CN" altLang="en-US" sz="2800" dirty="0" smtClean="0"/>
              <a:t>佐证</a:t>
            </a:r>
            <a:endParaRPr lang="en-US" altLang="zh-CN" sz="2800" dirty="0" smtClean="0"/>
          </a:p>
          <a:p>
            <a:endParaRPr lang="en-US" altLang="zh-CN" sz="2800" dirty="0"/>
          </a:p>
          <a:p>
            <a:r>
              <a:rPr lang="en-US" altLang="zh-CN" sz="2800" dirty="0"/>
              <a:t>A.</a:t>
            </a:r>
            <a:r>
              <a:rPr lang="zh-CN" altLang="en-US" sz="2800" dirty="0"/>
              <a:t>刺史设置有助于</a:t>
            </a:r>
            <a:r>
              <a:rPr lang="zh-CN" altLang="en-US" sz="2800" dirty="0" smtClean="0"/>
              <a:t>君主专制        </a:t>
            </a:r>
            <a:r>
              <a:rPr lang="en-US" altLang="zh-CN" sz="2800" dirty="0" smtClean="0"/>
              <a:t>B</a:t>
            </a:r>
            <a:r>
              <a:rPr lang="en-US" altLang="zh-CN" sz="2800" dirty="0"/>
              <a:t>.</a:t>
            </a:r>
            <a:r>
              <a:rPr lang="zh-CN" altLang="en-US" sz="2800" dirty="0"/>
              <a:t>郡国并行危害了</a:t>
            </a:r>
            <a:r>
              <a:rPr lang="zh-CN" altLang="en-US" sz="2800" dirty="0" smtClean="0"/>
              <a:t>中央集权</a:t>
            </a:r>
            <a:endParaRPr lang="en-US" altLang="zh-CN" sz="2800" dirty="0" smtClean="0"/>
          </a:p>
          <a:p>
            <a:r>
              <a:rPr lang="en-US" altLang="zh-CN" sz="2800" dirty="0" smtClean="0"/>
              <a:t>C</a:t>
            </a:r>
            <a:r>
              <a:rPr lang="en-US" altLang="zh-CN" sz="2800" dirty="0"/>
              <a:t>.</a:t>
            </a:r>
            <a:r>
              <a:rPr lang="zh-CN" altLang="en-US" sz="2800" dirty="0"/>
              <a:t>门下封驳避免了决策</a:t>
            </a:r>
            <a:r>
              <a:rPr lang="zh-CN" altLang="en-US" sz="2800" dirty="0" smtClean="0"/>
              <a:t>失误        </a:t>
            </a:r>
            <a:r>
              <a:rPr lang="en-US" altLang="zh-CN" sz="2800" dirty="0" smtClean="0"/>
              <a:t>D</a:t>
            </a:r>
            <a:r>
              <a:rPr lang="en-US" altLang="zh-CN" sz="2800" dirty="0"/>
              <a:t>.</a:t>
            </a:r>
            <a:r>
              <a:rPr lang="zh-CN" altLang="en-US" sz="2800" dirty="0"/>
              <a:t>监察制度有利于京畿稳定</a:t>
            </a:r>
          </a:p>
        </p:txBody>
      </p:sp>
      <p:sp>
        <p:nvSpPr>
          <p:cNvPr id="3" name="矩形 2"/>
          <p:cNvSpPr/>
          <p:nvPr/>
        </p:nvSpPr>
        <p:spPr>
          <a:xfrm>
            <a:off x="1010653" y="3676874"/>
            <a:ext cx="9288379" cy="2954655"/>
          </a:xfrm>
          <a:prstGeom prst="rect">
            <a:avLst/>
          </a:prstGeom>
        </p:spPr>
        <p:txBody>
          <a:bodyPr wrap="square">
            <a:spAutoFit/>
          </a:bodyPr>
          <a:lstStyle/>
          <a:p>
            <a:r>
              <a:rPr lang="zh-CN" altLang="en-US" sz="2800" dirty="0"/>
              <a:t>答案</a:t>
            </a:r>
            <a:r>
              <a:rPr lang="en-US" altLang="zh-CN" sz="2800" dirty="0"/>
              <a:t>: D</a:t>
            </a:r>
          </a:p>
          <a:p>
            <a:r>
              <a:rPr lang="zh-CN" altLang="en-US" sz="2800" dirty="0" smtClean="0"/>
              <a:t>解析</a:t>
            </a:r>
            <a:r>
              <a:rPr lang="en-US" altLang="zh-CN" sz="2800" dirty="0"/>
              <a:t>:</a:t>
            </a:r>
            <a:r>
              <a:rPr lang="zh-CN" altLang="en-US" sz="2800" dirty="0"/>
              <a:t>司隶校尉是汉至魏晋监督京师和地方的监察官。从材料中公卿贵戚等人对监察官的恐惧可知监察制度有利于京畿稳定，故选</a:t>
            </a:r>
            <a:r>
              <a:rPr lang="en-US" altLang="zh-CN" sz="2800" dirty="0"/>
              <a:t>D</a:t>
            </a:r>
            <a:r>
              <a:rPr lang="zh-CN" altLang="en-US" sz="2800" dirty="0"/>
              <a:t>项。司隶校尉并非刺史，排除</a:t>
            </a:r>
            <a:r>
              <a:rPr lang="en-US" altLang="zh-CN" sz="2800" dirty="0"/>
              <a:t>A</a:t>
            </a:r>
            <a:r>
              <a:rPr lang="zh-CN" altLang="en-US" sz="2800" dirty="0"/>
              <a:t>项</a:t>
            </a:r>
            <a:r>
              <a:rPr lang="en-US" altLang="zh-CN" sz="2800" dirty="0"/>
              <a:t>;</a:t>
            </a:r>
            <a:r>
              <a:rPr lang="zh-CN" altLang="en-US" sz="2800" dirty="0"/>
              <a:t>材料信息旨在强调监察制度的积极作用，</a:t>
            </a:r>
            <a:r>
              <a:rPr lang="en-US" altLang="zh-CN" sz="2800" dirty="0"/>
              <a:t>B</a:t>
            </a:r>
            <a:r>
              <a:rPr lang="zh-CN" altLang="en-US" sz="2800" dirty="0"/>
              <a:t>项与材料信息无关</a:t>
            </a:r>
            <a:r>
              <a:rPr lang="en-US" altLang="zh-CN" sz="2800" dirty="0"/>
              <a:t>;</a:t>
            </a:r>
            <a:r>
              <a:rPr lang="zh-CN" altLang="en-US" sz="2800" dirty="0"/>
              <a:t>材料信息无法体现门下省的作用，排除</a:t>
            </a:r>
            <a:r>
              <a:rPr lang="en-US" altLang="zh-CN" sz="2800" dirty="0"/>
              <a:t>C</a:t>
            </a:r>
            <a:r>
              <a:rPr lang="zh-CN" altLang="en-US" sz="2800" dirty="0"/>
              <a:t>项。</a:t>
            </a:r>
          </a:p>
          <a:p>
            <a:endParaRPr lang="en-US" altLang="zh-CN" dirty="0"/>
          </a:p>
        </p:txBody>
      </p:sp>
    </p:spTree>
    <p:extLst>
      <p:ext uri="{BB962C8B-B14F-4D97-AF65-F5344CB8AC3E}">
        <p14:creationId xmlns:p14="http://schemas.microsoft.com/office/powerpoint/2010/main" val="16249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49" y="1697789"/>
            <a:ext cx="4852988" cy="38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83001" y="2882017"/>
            <a:ext cx="1395664" cy="769441"/>
          </a:xfrm>
          <a:prstGeom prst="rect">
            <a:avLst/>
          </a:prstGeom>
          <a:noFill/>
        </p:spPr>
        <p:txBody>
          <a:bodyPr wrap="square" rtlCol="0">
            <a:spAutoFit/>
          </a:bodyPr>
          <a:lstStyle/>
          <a:p>
            <a:r>
              <a:rPr lang="zh-CN" altLang="en-US" sz="4400" b="1" dirty="0" smtClean="0"/>
              <a:t>叁</a:t>
            </a:r>
            <a:endParaRPr lang="zh-CN" altLang="en-US" sz="4400" b="1" dirty="0"/>
          </a:p>
        </p:txBody>
      </p:sp>
      <p:sp>
        <p:nvSpPr>
          <p:cNvPr id="3" name="TextBox 2"/>
          <p:cNvSpPr txBox="1"/>
          <p:nvPr/>
        </p:nvSpPr>
        <p:spPr>
          <a:xfrm>
            <a:off x="5005137" y="2956021"/>
            <a:ext cx="6400800" cy="769441"/>
          </a:xfrm>
          <a:prstGeom prst="rect">
            <a:avLst/>
          </a:prstGeom>
          <a:noFill/>
        </p:spPr>
        <p:txBody>
          <a:bodyPr wrap="square" rtlCol="0">
            <a:spAutoFit/>
          </a:bodyPr>
          <a:lstStyle/>
          <a:p>
            <a:r>
              <a:rPr lang="zh-CN" altLang="en-US" sz="4400" dirty="0" smtClean="0"/>
              <a:t>从汉至元政治制度的特点</a:t>
            </a:r>
            <a:endParaRPr lang="zh-CN" altLang="en-US" sz="4400" dirty="0"/>
          </a:p>
        </p:txBody>
      </p:sp>
    </p:spTree>
    <p:extLst>
      <p:ext uri="{BB962C8B-B14F-4D97-AF65-F5344CB8AC3E}">
        <p14:creationId xmlns:p14="http://schemas.microsoft.com/office/powerpoint/2010/main" val="1612780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42" y="139866"/>
            <a:ext cx="4322762" cy="5965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135771" y="1906702"/>
            <a:ext cx="4355431" cy="954107"/>
          </a:xfrm>
          <a:prstGeom prst="rect">
            <a:avLst/>
          </a:prstGeom>
          <a:noFill/>
        </p:spPr>
        <p:txBody>
          <a:bodyPr wrap="square" rtlCol="0">
            <a:spAutoFit/>
          </a:bodyPr>
          <a:lstStyle/>
          <a:p>
            <a:r>
              <a:rPr lang="en-US" altLang="zh-CN" sz="2800" dirty="0" smtClean="0"/>
              <a:t>1</a:t>
            </a:r>
            <a:r>
              <a:rPr lang="zh-CN" altLang="en-US" sz="2800" dirty="0" smtClean="0"/>
              <a:t>、古代政治制度</a:t>
            </a:r>
            <a:endParaRPr lang="en-US" altLang="zh-CN" sz="2800" dirty="0" smtClean="0"/>
          </a:p>
          <a:p>
            <a:r>
              <a:rPr lang="en-US" altLang="zh-CN" sz="2800" dirty="0"/>
              <a:t> </a:t>
            </a:r>
            <a:r>
              <a:rPr lang="en-US" altLang="zh-CN" sz="2800" dirty="0" smtClean="0"/>
              <a:t>          </a:t>
            </a:r>
            <a:r>
              <a:rPr lang="zh-CN" altLang="en-US" sz="2800" dirty="0" smtClean="0"/>
              <a:t>成熟的表现</a:t>
            </a:r>
            <a:endParaRPr lang="zh-CN" altLang="en-US" sz="2800" dirty="0"/>
          </a:p>
        </p:txBody>
      </p:sp>
      <p:sp>
        <p:nvSpPr>
          <p:cNvPr id="3" name="左大括号 2"/>
          <p:cNvSpPr/>
          <p:nvPr/>
        </p:nvSpPr>
        <p:spPr bwMode="auto">
          <a:xfrm>
            <a:off x="3007892" y="939965"/>
            <a:ext cx="120128" cy="2887579"/>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4" name="TextBox 3"/>
          <p:cNvSpPr txBox="1"/>
          <p:nvPr/>
        </p:nvSpPr>
        <p:spPr>
          <a:xfrm>
            <a:off x="3392905" y="994359"/>
            <a:ext cx="4066674" cy="2677656"/>
          </a:xfrm>
          <a:prstGeom prst="rect">
            <a:avLst/>
          </a:prstGeom>
          <a:noFill/>
        </p:spPr>
        <p:txBody>
          <a:bodyPr wrap="square" rtlCol="0">
            <a:spAutoFit/>
          </a:bodyPr>
          <a:lstStyle/>
          <a:p>
            <a:r>
              <a:rPr lang="zh-CN" altLang="en-US" sz="2800" dirty="0" smtClean="0"/>
              <a:t>三省六部制</a:t>
            </a:r>
            <a:r>
              <a:rPr lang="en-US" altLang="zh-CN" sz="2800" dirty="0" smtClean="0"/>
              <a:t>——</a:t>
            </a:r>
            <a:r>
              <a:rPr lang="zh-CN" altLang="en-US" sz="2800" dirty="0" smtClean="0"/>
              <a:t>中央行政体制</a:t>
            </a:r>
            <a:endParaRPr lang="en-US" altLang="zh-CN" sz="2800" dirty="0" smtClean="0"/>
          </a:p>
          <a:p>
            <a:endParaRPr lang="en-US" altLang="zh-CN" sz="2800" dirty="0"/>
          </a:p>
          <a:p>
            <a:r>
              <a:rPr lang="zh-CN" altLang="en-US" sz="2800" dirty="0" smtClean="0"/>
              <a:t>科举制</a:t>
            </a:r>
            <a:r>
              <a:rPr lang="en-US" altLang="zh-CN" sz="2800" dirty="0" smtClean="0"/>
              <a:t>——</a:t>
            </a:r>
            <a:r>
              <a:rPr lang="zh-CN" altLang="en-US" sz="2800" dirty="0" smtClean="0"/>
              <a:t>选官用人制度</a:t>
            </a:r>
            <a:endParaRPr lang="en-US" altLang="zh-CN" sz="2800" dirty="0" smtClean="0"/>
          </a:p>
          <a:p>
            <a:endParaRPr lang="en-US" altLang="zh-CN" sz="2800" dirty="0"/>
          </a:p>
          <a:p>
            <a:r>
              <a:rPr lang="zh-CN" altLang="en-US" sz="2800" dirty="0" smtClean="0"/>
              <a:t>监察制度</a:t>
            </a:r>
            <a:endParaRPr lang="zh-CN" altLang="en-US" sz="2800"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3608561"/>
            <a:ext cx="3924000" cy="324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8442" y="4710060"/>
            <a:ext cx="7145254" cy="954107"/>
          </a:xfrm>
          <a:prstGeom prst="rect">
            <a:avLst/>
          </a:prstGeom>
          <a:noFill/>
        </p:spPr>
        <p:txBody>
          <a:bodyPr wrap="square" rtlCol="0">
            <a:spAutoFit/>
          </a:bodyPr>
          <a:lstStyle/>
          <a:p>
            <a:r>
              <a:rPr lang="en-US" altLang="zh-CN" sz="2800" dirty="0" smtClean="0"/>
              <a:t>2</a:t>
            </a:r>
            <a:r>
              <a:rPr lang="zh-CN" altLang="en-US" sz="2800" dirty="0" smtClean="0"/>
              <a:t>、古代政治制度</a:t>
            </a:r>
            <a:endParaRPr lang="en-US" altLang="zh-CN" sz="2800" dirty="0" smtClean="0"/>
          </a:p>
          <a:p>
            <a:r>
              <a:rPr lang="en-US" altLang="zh-CN" sz="2800" dirty="0"/>
              <a:t> </a:t>
            </a:r>
            <a:r>
              <a:rPr lang="en-US" altLang="zh-CN" sz="2800" dirty="0" smtClean="0"/>
              <a:t>         </a:t>
            </a:r>
            <a:r>
              <a:rPr lang="zh-CN" altLang="en-US" sz="2800" dirty="0" smtClean="0"/>
              <a:t>成熟的特点</a:t>
            </a:r>
            <a:endParaRPr lang="zh-CN" altLang="en-US" sz="2800" dirty="0"/>
          </a:p>
        </p:txBody>
      </p:sp>
      <p:sp>
        <p:nvSpPr>
          <p:cNvPr id="8" name="左大括号 7"/>
          <p:cNvSpPr/>
          <p:nvPr/>
        </p:nvSpPr>
        <p:spPr bwMode="auto">
          <a:xfrm>
            <a:off x="3080080" y="4215563"/>
            <a:ext cx="95879" cy="1943100"/>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Calibri" pitchFamily="34" charset="0"/>
              <a:ea typeface="宋体" pitchFamily="2" charset="-122"/>
            </a:endParaRPr>
          </a:p>
        </p:txBody>
      </p:sp>
      <p:sp>
        <p:nvSpPr>
          <p:cNvPr id="9" name="TextBox 8"/>
          <p:cNvSpPr txBox="1"/>
          <p:nvPr/>
        </p:nvSpPr>
        <p:spPr>
          <a:xfrm>
            <a:off x="3392904" y="4313587"/>
            <a:ext cx="4066675" cy="1815882"/>
          </a:xfrm>
          <a:prstGeom prst="rect">
            <a:avLst/>
          </a:prstGeom>
          <a:noFill/>
        </p:spPr>
        <p:txBody>
          <a:bodyPr wrap="square" rtlCol="0">
            <a:spAutoFit/>
          </a:bodyPr>
          <a:lstStyle/>
          <a:p>
            <a:r>
              <a:rPr lang="zh-CN" altLang="en-US" sz="2800" dirty="0" smtClean="0">
                <a:latin typeface="Calibri"/>
                <a:cs typeface="Calibri"/>
              </a:rPr>
              <a:t>①</a:t>
            </a:r>
            <a:r>
              <a:rPr lang="zh-CN" altLang="en-US" sz="2800" dirty="0" smtClean="0"/>
              <a:t>适应大一统中央集权     国家发展的需要</a:t>
            </a:r>
            <a:endParaRPr lang="en-US" altLang="zh-CN" sz="2800" dirty="0" smtClean="0"/>
          </a:p>
          <a:p>
            <a:endParaRPr lang="en-US" altLang="zh-CN" sz="2800" dirty="0"/>
          </a:p>
          <a:p>
            <a:r>
              <a:rPr lang="zh-CN" altLang="en-US" sz="2800" dirty="0" smtClean="0">
                <a:latin typeface="Calibri"/>
                <a:cs typeface="Calibri"/>
              </a:rPr>
              <a:t>②</a:t>
            </a:r>
            <a:r>
              <a:rPr lang="zh-CN" altLang="en-US" sz="2800" dirty="0" smtClean="0"/>
              <a:t>反映社会结构的变化</a:t>
            </a:r>
            <a:endParaRPr lang="zh-CN" altLang="en-US" sz="2800" dirty="0"/>
          </a:p>
        </p:txBody>
      </p:sp>
    </p:spTree>
    <p:extLst>
      <p:ext uri="{BB962C8B-B14F-4D97-AF65-F5344CB8AC3E}">
        <p14:creationId xmlns:p14="http://schemas.microsoft.com/office/powerpoint/2010/main" val="15263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614862"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21907" y="1001629"/>
            <a:ext cx="10593805" cy="4278094"/>
          </a:xfrm>
          <a:prstGeom prst="rect">
            <a:avLst/>
          </a:prstGeom>
          <a:noFill/>
        </p:spPr>
        <p:txBody>
          <a:bodyPr wrap="square" rtlCol="0">
            <a:spAutoFit/>
          </a:bodyPr>
          <a:lstStyle/>
          <a:p>
            <a:r>
              <a:rPr lang="en-US" altLang="zh-CN" sz="2800" dirty="0" smtClean="0"/>
              <a:t>2</a:t>
            </a:r>
            <a:r>
              <a:rPr lang="zh-CN" altLang="en-US" sz="2800" dirty="0" smtClean="0"/>
              <a:t>、特点</a:t>
            </a:r>
            <a:endParaRPr lang="en-US" altLang="zh-CN" sz="2800" dirty="0" smtClean="0"/>
          </a:p>
          <a:p>
            <a:endParaRPr lang="en-US" altLang="zh-CN" sz="2800" dirty="0" smtClean="0"/>
          </a:p>
          <a:p>
            <a:r>
              <a:rPr lang="en-US" altLang="zh-CN" dirty="0"/>
              <a:t>1.</a:t>
            </a:r>
            <a:r>
              <a:rPr lang="zh-CN" altLang="en-US" dirty="0"/>
              <a:t>中国专制集权时代政治制度的基本特征是君主专制、中央集权、官僚</a:t>
            </a:r>
            <a:r>
              <a:rPr lang="zh-CN" altLang="en-US" dirty="0" smtClean="0"/>
              <a:t>政治</a:t>
            </a:r>
            <a:r>
              <a:rPr lang="zh-CN" altLang="en-US" dirty="0"/>
              <a:t>；</a:t>
            </a:r>
            <a:endParaRPr lang="en-US" altLang="zh-CN" dirty="0" smtClean="0"/>
          </a:p>
          <a:p>
            <a:endParaRPr lang="zh-CN" altLang="en-US" dirty="0"/>
          </a:p>
          <a:p>
            <a:r>
              <a:rPr lang="en-US" altLang="zh-CN" dirty="0"/>
              <a:t>2</a:t>
            </a:r>
            <a:r>
              <a:rPr lang="en-US" altLang="zh-CN" dirty="0" smtClean="0"/>
              <a:t>.</a:t>
            </a:r>
            <a:r>
              <a:rPr lang="zh-CN" altLang="en-US" dirty="0"/>
              <a:t>发展过程始终伴随着中央与地方、君权与相权的矛盾</a:t>
            </a:r>
            <a:r>
              <a:rPr lang="zh-CN" altLang="en-US" dirty="0" smtClean="0"/>
              <a:t>。从</a:t>
            </a:r>
            <a:r>
              <a:rPr lang="zh-CN" altLang="en-US" dirty="0"/>
              <a:t>中央看，不断改革中央行政机构，特别是削弱相权，加强皇帝对中央的</a:t>
            </a:r>
            <a:r>
              <a:rPr lang="zh-CN" altLang="en-US" dirty="0" smtClean="0"/>
              <a:t>控制</a:t>
            </a:r>
            <a:r>
              <a:rPr lang="en-US" altLang="zh-CN" dirty="0"/>
              <a:t>;</a:t>
            </a:r>
            <a:r>
              <a:rPr lang="zh-CN" altLang="en-US" dirty="0" smtClean="0"/>
              <a:t>从</a:t>
            </a:r>
            <a:r>
              <a:rPr lang="zh-CN" altLang="en-US" dirty="0"/>
              <a:t>地方看，地方权力越来越集中到中央</a:t>
            </a:r>
            <a:r>
              <a:rPr lang="zh-CN" altLang="en-US" dirty="0" smtClean="0"/>
              <a:t>，</a:t>
            </a:r>
            <a:r>
              <a:rPr lang="zh-CN" altLang="en-US" dirty="0"/>
              <a:t>中</a:t>
            </a:r>
            <a:r>
              <a:rPr lang="zh-CN" altLang="en-US" dirty="0" smtClean="0"/>
              <a:t>央</a:t>
            </a:r>
            <a:r>
              <a:rPr lang="zh-CN" altLang="en-US" dirty="0"/>
              <a:t>对地方的控制日益</a:t>
            </a:r>
            <a:r>
              <a:rPr lang="zh-CN" altLang="en-US" dirty="0" smtClean="0"/>
              <a:t>加强</a:t>
            </a:r>
            <a:r>
              <a:rPr lang="zh-CN" altLang="en-US" dirty="0"/>
              <a:t>；</a:t>
            </a:r>
            <a:endParaRPr lang="en-US" altLang="zh-CN" dirty="0" smtClean="0"/>
          </a:p>
          <a:p>
            <a:endParaRPr lang="en-US" altLang="zh-CN" dirty="0" smtClean="0"/>
          </a:p>
          <a:p>
            <a:r>
              <a:rPr lang="en-US" altLang="zh-CN" dirty="0" smtClean="0"/>
              <a:t>3.</a:t>
            </a:r>
            <a:r>
              <a:rPr lang="zh-CN" altLang="en-US" dirty="0" smtClean="0"/>
              <a:t>历代</a:t>
            </a:r>
            <a:r>
              <a:rPr lang="zh-CN" altLang="en-US" dirty="0"/>
              <a:t>王朝都重视选官和监察制度的建设，选官、监察等权力日益控制在皇帝手中，官吏日益</a:t>
            </a:r>
            <a:r>
              <a:rPr lang="zh-CN" altLang="en-US" dirty="0" smtClean="0"/>
              <a:t>奴化；</a:t>
            </a:r>
            <a:endParaRPr lang="zh-CN" altLang="en-US" dirty="0"/>
          </a:p>
          <a:p>
            <a:endParaRPr lang="zh-CN" altLang="en-US" dirty="0"/>
          </a:p>
          <a:p>
            <a:r>
              <a:rPr lang="en-US" altLang="zh-CN" dirty="0" smtClean="0"/>
              <a:t>4.</a:t>
            </a:r>
            <a:r>
              <a:rPr lang="zh-CN" altLang="en-US" dirty="0"/>
              <a:t>对人们的思想控制日益加强，如八股取士，文字狱</a:t>
            </a:r>
            <a:r>
              <a:rPr lang="zh-CN" altLang="en-US" dirty="0" smtClean="0"/>
              <a:t>等；</a:t>
            </a:r>
            <a:endParaRPr lang="zh-CN" altLang="en-US" dirty="0"/>
          </a:p>
          <a:p>
            <a:endParaRPr lang="zh-CN" altLang="en-US" dirty="0"/>
          </a:p>
          <a:p>
            <a:r>
              <a:rPr lang="en-US" altLang="zh-CN" dirty="0" smtClean="0"/>
              <a:t>5.</a:t>
            </a:r>
            <a:r>
              <a:rPr lang="zh-CN" altLang="en-US" dirty="0"/>
              <a:t>各朝代在继承前代制度的基础上又有</a:t>
            </a:r>
            <a:r>
              <a:rPr lang="zh-CN" altLang="en-US" dirty="0" smtClean="0"/>
              <a:t>创新和</a:t>
            </a:r>
            <a:r>
              <a:rPr lang="zh-CN" altLang="en-US" dirty="0"/>
              <a:t>发展。</a:t>
            </a:r>
          </a:p>
          <a:p>
            <a:endParaRPr lang="zh-CN" altLang="en-US" dirty="0"/>
          </a:p>
          <a:p>
            <a:endParaRPr lang="zh-CN" altLang="en-US" dirty="0"/>
          </a:p>
        </p:txBody>
      </p:sp>
    </p:spTree>
    <p:extLst>
      <p:ext uri="{BB962C8B-B14F-4D97-AF65-F5344CB8AC3E}">
        <p14:creationId xmlns:p14="http://schemas.microsoft.com/office/powerpoint/2010/main" val="1973298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00" y="2665425"/>
            <a:ext cx="7524000" cy="468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90337" y="674365"/>
            <a:ext cx="9432758" cy="5262979"/>
          </a:xfrm>
          <a:prstGeom prst="rect">
            <a:avLst/>
          </a:prstGeom>
        </p:spPr>
        <p:txBody>
          <a:bodyPr wrap="square">
            <a:spAutoFit/>
          </a:bodyPr>
          <a:lstStyle/>
          <a:p>
            <a:r>
              <a:rPr lang="en-US" altLang="zh-CN" sz="2800" dirty="0" smtClean="0"/>
              <a:t>1</a:t>
            </a:r>
            <a:r>
              <a:rPr lang="zh-CN" altLang="en-US" sz="2800" dirty="0" smtClean="0"/>
              <a:t>、中国</a:t>
            </a:r>
            <a:r>
              <a:rPr lang="zh-CN" altLang="en-US" sz="2800" dirty="0"/>
              <a:t>古代时人评说：“举秀才不知书，察孝廉父别居。寒素清白浊如泥，高第良将怯如鸡。”这番评说反映了下列哪项人才选拔制度的弊端（   ）</a:t>
            </a:r>
          </a:p>
          <a:p>
            <a:r>
              <a:rPr lang="en-US" altLang="zh-CN" sz="2800" dirty="0"/>
              <a:t>A. </a:t>
            </a:r>
            <a:r>
              <a:rPr lang="zh-CN" altLang="en-US" sz="2800" dirty="0"/>
              <a:t>世袭制           </a:t>
            </a:r>
            <a:r>
              <a:rPr lang="en-US" altLang="zh-CN" sz="2800" dirty="0"/>
              <a:t>B. </a:t>
            </a:r>
            <a:r>
              <a:rPr lang="zh-CN" altLang="en-US" sz="2800" dirty="0"/>
              <a:t>军功爵制         </a:t>
            </a:r>
            <a:r>
              <a:rPr lang="en-US" altLang="zh-CN" sz="2800" dirty="0"/>
              <a:t>C. </a:t>
            </a:r>
            <a:r>
              <a:rPr lang="zh-CN" altLang="en-US" sz="2800" dirty="0"/>
              <a:t>察举制           </a:t>
            </a:r>
            <a:r>
              <a:rPr lang="en-US" altLang="zh-CN" sz="2800" dirty="0"/>
              <a:t>D. </a:t>
            </a:r>
            <a:r>
              <a:rPr lang="zh-CN" altLang="en-US" sz="2800" dirty="0"/>
              <a:t>科举制</a:t>
            </a:r>
          </a:p>
          <a:p>
            <a:endParaRPr lang="en-US" altLang="zh-CN" sz="2800" dirty="0" smtClean="0"/>
          </a:p>
          <a:p>
            <a:r>
              <a:rPr lang="en-US" altLang="zh-CN" sz="2800" dirty="0" smtClean="0"/>
              <a:t>【</a:t>
            </a:r>
            <a:r>
              <a:rPr lang="zh-CN" altLang="en-US" sz="2800" dirty="0"/>
              <a:t>解析</a:t>
            </a:r>
            <a:r>
              <a:rPr lang="en-US" altLang="zh-CN" sz="2800" dirty="0"/>
              <a:t>】</a:t>
            </a:r>
            <a:r>
              <a:rPr lang="en-US" altLang="zh-CN" sz="2800" dirty="0" smtClean="0"/>
              <a:t>C </a:t>
            </a:r>
            <a:r>
              <a:rPr lang="zh-CN" altLang="en-US" sz="2800" dirty="0" smtClean="0"/>
              <a:t>汉代</a:t>
            </a:r>
            <a:r>
              <a:rPr lang="zh-CN" altLang="en-US" sz="2800" dirty="0"/>
              <a:t>选拔人才的察举制度有“举秀才”“举孝廉”，由地方向上面推荐德才兼备的人才，以作官员候选。举秀才，重的是才，举孝廉，重的是德</a:t>
            </a:r>
            <a:r>
              <a:rPr lang="zh-CN" altLang="en-US" sz="2800" dirty="0" smtClean="0"/>
              <a:t>；而</a:t>
            </a:r>
            <a:r>
              <a:rPr lang="zh-CN" altLang="en-US" sz="2800" dirty="0"/>
              <a:t>此句</a:t>
            </a:r>
            <a:r>
              <a:rPr lang="zh-CN" altLang="en-US" sz="2800" dirty="0" smtClean="0"/>
              <a:t>古文</a:t>
            </a:r>
            <a:endParaRPr lang="en-US" altLang="zh-CN" sz="2800" dirty="0" smtClean="0"/>
          </a:p>
          <a:p>
            <a:r>
              <a:rPr lang="zh-CN" altLang="en-US" sz="2800" dirty="0" smtClean="0"/>
              <a:t>的意思是</a:t>
            </a:r>
            <a:r>
              <a:rPr lang="zh-CN" altLang="en-US" sz="2800" dirty="0"/>
              <a:t>选出来的秀才，却不认识字，选出来</a:t>
            </a:r>
            <a:r>
              <a:rPr lang="zh-CN" altLang="en-US" sz="2800" dirty="0" smtClean="0"/>
              <a:t>的</a:t>
            </a:r>
            <a:endParaRPr lang="en-US" altLang="zh-CN" sz="2800" dirty="0" smtClean="0"/>
          </a:p>
          <a:p>
            <a:r>
              <a:rPr lang="zh-CN" altLang="en-US" sz="2800" dirty="0" smtClean="0"/>
              <a:t>孝廉</a:t>
            </a:r>
            <a:r>
              <a:rPr lang="en-US" altLang="zh-CN" sz="2800" dirty="0"/>
              <a:t>(</a:t>
            </a:r>
            <a:r>
              <a:rPr lang="zh-CN" altLang="en-US" sz="2800" dirty="0"/>
              <a:t>就是孝敬老人的榜样</a:t>
            </a:r>
            <a:r>
              <a:rPr lang="en-US" altLang="zh-CN" sz="2800" dirty="0"/>
              <a:t>)</a:t>
            </a:r>
            <a:r>
              <a:rPr lang="zh-CN" altLang="en-US" sz="2800" dirty="0"/>
              <a:t>，却让自己的老</a:t>
            </a:r>
            <a:r>
              <a:rPr lang="zh-CN" altLang="en-US" sz="2800" dirty="0" smtClean="0"/>
              <a:t>父亲</a:t>
            </a:r>
            <a:endParaRPr lang="en-US" altLang="zh-CN" sz="2800" dirty="0" smtClean="0"/>
          </a:p>
          <a:p>
            <a:r>
              <a:rPr lang="zh-CN" altLang="en-US" sz="2800" dirty="0" smtClean="0"/>
              <a:t>一个人</a:t>
            </a:r>
            <a:r>
              <a:rPr lang="zh-CN" altLang="en-US" sz="2800" dirty="0"/>
              <a:t>居住。尖刻的讽刺了中国选拔、任用</a:t>
            </a:r>
            <a:r>
              <a:rPr lang="zh-CN" altLang="en-US" sz="2800" dirty="0" smtClean="0"/>
              <a:t>人</a:t>
            </a:r>
            <a:endParaRPr lang="en-US" altLang="zh-CN" sz="2800" dirty="0" smtClean="0"/>
          </a:p>
          <a:p>
            <a:r>
              <a:rPr lang="zh-CN" altLang="en-US" sz="2800" dirty="0" smtClean="0"/>
              <a:t>才</a:t>
            </a:r>
            <a:r>
              <a:rPr lang="zh-CN" altLang="en-US" sz="2800" dirty="0"/>
              <a:t>的尴尬一面。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805"/>
            <a:ext cx="4680000" cy="278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文本框 7"/>
          <p:cNvSpPr txBox="1">
            <a:spLocks noChangeArrowheads="1"/>
          </p:cNvSpPr>
          <p:nvPr/>
        </p:nvSpPr>
        <p:spPr bwMode="auto">
          <a:xfrm>
            <a:off x="6423489" y="2456904"/>
            <a:ext cx="1657616" cy="36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 typeface="Arial" charset="0"/>
              <a:buNone/>
            </a:pPr>
            <a:r>
              <a:rPr lang="zh-CN" altLang="en-US" sz="1800" b="1" dirty="0">
                <a:solidFill>
                  <a:schemeClr val="bg1"/>
                </a:solidFill>
                <a:latin typeface="微软雅黑" pitchFamily="34" charset="-122"/>
                <a:ea typeface="微软雅黑" pitchFamily="34" charset="-122"/>
              </a:rPr>
              <a:t>单击添加标题</a:t>
            </a:r>
          </a:p>
        </p:txBody>
      </p:sp>
      <p:sp>
        <p:nvSpPr>
          <p:cNvPr id="2" name="矩形 1"/>
          <p:cNvSpPr/>
          <p:nvPr/>
        </p:nvSpPr>
        <p:spPr>
          <a:xfrm>
            <a:off x="2117559" y="841281"/>
            <a:ext cx="9626766" cy="3970318"/>
          </a:xfrm>
          <a:prstGeom prst="rect">
            <a:avLst/>
          </a:prstGeom>
        </p:spPr>
        <p:txBody>
          <a:bodyPr wrap="square">
            <a:spAutoFit/>
          </a:bodyPr>
          <a:lstStyle/>
          <a:p>
            <a:r>
              <a:rPr lang="en-US" altLang="zh-CN" sz="2800" dirty="0" smtClean="0"/>
              <a:t>2</a:t>
            </a:r>
            <a:r>
              <a:rPr lang="zh-CN" altLang="en-US" sz="2800" dirty="0" smtClean="0"/>
              <a:t>、“</a:t>
            </a:r>
            <a:r>
              <a:rPr lang="zh-CN" altLang="en-US" sz="2800" dirty="0"/>
              <a:t>郁郁涧底松，离离山上苗，以彼径寸茎，荫此百尺条。世胄蹑高位，英俊沉下僚，地势使之然，由来非一朝。”这首诗揭露的是哪一制度的弊端</a:t>
            </a:r>
          </a:p>
          <a:p>
            <a:r>
              <a:rPr lang="zh-CN" altLang="en-US" sz="2800" dirty="0"/>
              <a:t>	</a:t>
            </a:r>
            <a:r>
              <a:rPr lang="en-US" altLang="zh-CN" sz="2800" dirty="0"/>
              <a:t>A</a:t>
            </a:r>
            <a:r>
              <a:rPr lang="zh-CN" altLang="en-US" sz="2800" dirty="0"/>
              <a:t>、井田制     		</a:t>
            </a:r>
            <a:r>
              <a:rPr lang="en-US" altLang="zh-CN" sz="2800" dirty="0"/>
              <a:t>B</a:t>
            </a:r>
            <a:r>
              <a:rPr lang="zh-CN" altLang="en-US" sz="2800" dirty="0"/>
              <a:t>、察举制</a:t>
            </a:r>
          </a:p>
          <a:p>
            <a:r>
              <a:rPr lang="zh-CN" altLang="en-US" sz="2800" dirty="0"/>
              <a:t>	</a:t>
            </a:r>
            <a:r>
              <a:rPr lang="en-US" altLang="zh-CN" sz="2800" dirty="0"/>
              <a:t>C</a:t>
            </a:r>
            <a:r>
              <a:rPr lang="zh-CN" altLang="en-US" sz="2800" dirty="0"/>
              <a:t>、九品正中制               	</a:t>
            </a:r>
            <a:r>
              <a:rPr lang="en-US" altLang="zh-CN" sz="2800" dirty="0"/>
              <a:t>D</a:t>
            </a:r>
            <a:r>
              <a:rPr lang="zh-CN" altLang="en-US" sz="2800" dirty="0"/>
              <a:t>、代田法</a:t>
            </a:r>
          </a:p>
          <a:p>
            <a:endParaRPr lang="en-US" altLang="zh-CN" sz="2800" dirty="0" smtClean="0"/>
          </a:p>
          <a:p>
            <a:r>
              <a:rPr lang="en-US" altLang="zh-CN" sz="2800" dirty="0" smtClean="0"/>
              <a:t>【</a:t>
            </a:r>
            <a:r>
              <a:rPr lang="zh-CN" altLang="en-US" sz="2800" dirty="0"/>
              <a:t>解析</a:t>
            </a:r>
            <a:r>
              <a:rPr lang="en-US" altLang="zh-CN" sz="2800" dirty="0"/>
              <a:t>】C</a:t>
            </a:r>
            <a:r>
              <a:rPr lang="zh-CN" altLang="en-US" sz="2800" dirty="0"/>
              <a:t>。诗歌描写了一棵松树的根，就能够“荫此百尺条”，“ 世胄”一直霸占着高位，而真正的“英俊”却无永无之地，这些信息都指向九品中正制，它只问出身不稳才干。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35385"/>
            <a:ext cx="3384000" cy="2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048000" y="632119"/>
            <a:ext cx="8550442" cy="6124754"/>
          </a:xfrm>
          <a:prstGeom prst="rect">
            <a:avLst/>
          </a:prstGeom>
        </p:spPr>
        <p:txBody>
          <a:bodyPr wrap="square">
            <a:spAutoFit/>
          </a:bodyPr>
          <a:lstStyle/>
          <a:p>
            <a:r>
              <a:rPr lang="en-US" altLang="zh-CN" sz="2800" dirty="0" smtClean="0"/>
              <a:t>3</a:t>
            </a:r>
            <a:r>
              <a:rPr lang="zh-CN" altLang="en-US" sz="2800" dirty="0" smtClean="0"/>
              <a:t>、下列</a:t>
            </a:r>
            <a:r>
              <a:rPr lang="zh-CN" altLang="en-US" sz="2800" dirty="0"/>
              <a:t>诗句所述内容哪些与科举制的实行有关</a:t>
            </a:r>
            <a:r>
              <a:rPr lang="en-US" altLang="zh-CN" sz="2800" dirty="0"/>
              <a:t>?</a:t>
            </a:r>
          </a:p>
          <a:p>
            <a:r>
              <a:rPr lang="en-US" altLang="zh-CN" sz="2800" dirty="0"/>
              <a:t>    ①</a:t>
            </a:r>
            <a:r>
              <a:rPr lang="zh-CN" altLang="en-US" sz="2800" dirty="0"/>
              <a:t>旧时王谢堂前燕，飞入寻常百姓家。</a:t>
            </a:r>
          </a:p>
          <a:p>
            <a:r>
              <a:rPr lang="zh-CN" altLang="en-US" sz="2800" dirty="0"/>
              <a:t>    ②世胄蹑高位，英俊沉下僚。地势使之然，由来非一朝</a:t>
            </a:r>
            <a:r>
              <a:rPr lang="en-US" altLang="zh-CN" sz="2800" dirty="0"/>
              <a:t>!</a:t>
            </a:r>
          </a:p>
          <a:p>
            <a:r>
              <a:rPr lang="en-US" altLang="zh-CN" sz="2800" dirty="0"/>
              <a:t>    ③</a:t>
            </a:r>
            <a:r>
              <a:rPr lang="zh-CN" altLang="en-US" sz="2800" dirty="0"/>
              <a:t>朝为田舍郎，暮登天子堂。将相本无种，男儿当自强。</a:t>
            </a:r>
          </a:p>
          <a:p>
            <a:r>
              <a:rPr lang="zh-CN" altLang="en-US" sz="2800" dirty="0"/>
              <a:t>    ④甲第朱门无一半，天街踏尽公卿骨。</a:t>
            </a:r>
          </a:p>
          <a:p>
            <a:r>
              <a:rPr lang="zh-CN" altLang="en-US" sz="2800" dirty="0"/>
              <a:t>    </a:t>
            </a:r>
            <a:r>
              <a:rPr lang="en-US" altLang="zh-CN" sz="2800" dirty="0"/>
              <a:t>A</a:t>
            </a:r>
            <a:r>
              <a:rPr lang="zh-CN" altLang="en-US" sz="2800" dirty="0"/>
              <a:t>．①②         </a:t>
            </a:r>
            <a:r>
              <a:rPr lang="en-US" altLang="zh-CN" sz="2800" dirty="0"/>
              <a:t>B</a:t>
            </a:r>
            <a:r>
              <a:rPr lang="zh-CN" altLang="en-US" sz="2800" dirty="0"/>
              <a:t>．③④         </a:t>
            </a:r>
            <a:r>
              <a:rPr lang="en-US" altLang="zh-CN" sz="2800" dirty="0"/>
              <a:t>C</a:t>
            </a:r>
            <a:r>
              <a:rPr lang="zh-CN" altLang="en-US" sz="2800" dirty="0"/>
              <a:t>．①③          </a:t>
            </a:r>
            <a:r>
              <a:rPr lang="en-US" altLang="zh-CN" sz="2800" dirty="0"/>
              <a:t>D</a:t>
            </a:r>
            <a:r>
              <a:rPr lang="zh-CN" altLang="en-US" sz="2800" dirty="0"/>
              <a:t>．②</a:t>
            </a:r>
            <a:r>
              <a:rPr lang="zh-CN" altLang="en-US" sz="2800" dirty="0" smtClean="0"/>
              <a:t>④</a:t>
            </a:r>
            <a:endParaRPr lang="en-US" altLang="zh-CN" sz="2800" dirty="0" smtClean="0"/>
          </a:p>
          <a:p>
            <a:endParaRPr lang="en-US" altLang="zh-CN" sz="2800" dirty="0"/>
          </a:p>
          <a:p>
            <a:r>
              <a:rPr lang="en-US" altLang="zh-CN" sz="2800" dirty="0" smtClean="0"/>
              <a:t>【</a:t>
            </a:r>
            <a:r>
              <a:rPr lang="zh-CN" altLang="en-US" sz="2800" dirty="0" smtClean="0"/>
              <a:t>解析</a:t>
            </a:r>
            <a:r>
              <a:rPr lang="en-US" altLang="zh-CN" sz="2800" dirty="0"/>
              <a:t>】C</a:t>
            </a:r>
            <a:r>
              <a:rPr lang="zh-CN" altLang="en-US" sz="2800" dirty="0"/>
              <a:t>。科举制的实行，庶族地主可为高官，打破了士族地方对官吏的垄断，沉重打击了士族势力。①③就是科举制实行的结果；②是九品中正制，士族把持高官的结果；④是士族势力衰落的表现，这是农民起义打击的结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4530"/>
            <a:ext cx="2124000" cy="449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502568" y="325094"/>
            <a:ext cx="8741695" cy="3970318"/>
          </a:xfrm>
          <a:prstGeom prst="rect">
            <a:avLst/>
          </a:prstGeom>
        </p:spPr>
        <p:txBody>
          <a:bodyPr wrap="square">
            <a:spAutoFit/>
          </a:bodyPr>
          <a:lstStyle/>
          <a:p>
            <a:r>
              <a:rPr lang="en-US" altLang="zh-CN" sz="2800" dirty="0" smtClean="0"/>
              <a:t>4</a:t>
            </a:r>
            <a:r>
              <a:rPr lang="zh-CN" altLang="en-US" sz="2800" dirty="0" smtClean="0"/>
              <a:t>、</a:t>
            </a:r>
            <a:r>
              <a:rPr lang="en-US" altLang="zh-CN" sz="2800" dirty="0" smtClean="0"/>
              <a:t>《</a:t>
            </a:r>
            <a:r>
              <a:rPr lang="zh-CN" altLang="en-US" sz="2800" dirty="0"/>
              <a:t>好了歌</a:t>
            </a:r>
            <a:r>
              <a:rPr lang="en-US" altLang="zh-CN" sz="2800" dirty="0"/>
              <a:t>》</a:t>
            </a:r>
            <a:r>
              <a:rPr lang="zh-CN" altLang="en-US" sz="2800" dirty="0"/>
              <a:t>：“人人都说皇帝好。其实皇帝也苦恼</a:t>
            </a:r>
            <a:r>
              <a:rPr lang="en-US" altLang="zh-CN" sz="2800" dirty="0"/>
              <a:t>;</a:t>
            </a:r>
            <a:r>
              <a:rPr lang="zh-CN" altLang="en-US" sz="2800" dirty="0"/>
              <a:t>宰相权大睡不好，选才选官更难搞</a:t>
            </a:r>
            <a:r>
              <a:rPr lang="en-US" altLang="zh-CN" sz="2800" dirty="0" smtClean="0"/>
              <a:t>;</a:t>
            </a:r>
            <a:r>
              <a:rPr lang="zh-CN" altLang="en-US" sz="2800" dirty="0" smtClean="0"/>
              <a:t>要是</a:t>
            </a:r>
            <a:r>
              <a:rPr lang="zh-CN" altLang="en-US" sz="2800" dirty="0"/>
              <a:t>官吏选</a:t>
            </a:r>
            <a:r>
              <a:rPr lang="zh-CN" altLang="en-US" sz="2800" dirty="0" smtClean="0"/>
              <a:t>不好，</a:t>
            </a:r>
            <a:r>
              <a:rPr lang="zh-CN" altLang="en-US" sz="2800" dirty="0"/>
              <a:t>贪污腐败治不了</a:t>
            </a:r>
            <a:r>
              <a:rPr lang="en-US" altLang="zh-CN" sz="2800" dirty="0"/>
              <a:t>;</a:t>
            </a:r>
            <a:r>
              <a:rPr lang="zh-CN" altLang="en-US" sz="2800" dirty="0"/>
              <a:t>最怕地方造反了，身家性命也难保。为解决诗歌中的“苦恼</a:t>
            </a:r>
            <a:r>
              <a:rPr lang="en-US" altLang="zh-CN" sz="2800" dirty="0"/>
              <a:t>"</a:t>
            </a:r>
            <a:r>
              <a:rPr lang="zh-CN" altLang="en-US" sz="2800" dirty="0"/>
              <a:t>统治着曾采取的措施有</a:t>
            </a:r>
            <a:r>
              <a:rPr lang="en-US" altLang="zh-CN" sz="2800" dirty="0"/>
              <a:t>(     )</a:t>
            </a:r>
          </a:p>
          <a:p>
            <a:r>
              <a:rPr lang="en-US" altLang="zh-CN" sz="2800" dirty="0"/>
              <a:t>①</a:t>
            </a:r>
            <a:r>
              <a:rPr lang="zh-CN" altLang="en-US" sz="2800" dirty="0"/>
              <a:t>三省六部制 </a:t>
            </a:r>
          </a:p>
          <a:p>
            <a:r>
              <a:rPr lang="zh-CN" altLang="en-US" sz="2800" dirty="0"/>
              <a:t>②皇位继承制 </a:t>
            </a:r>
          </a:p>
          <a:p>
            <a:r>
              <a:rPr lang="zh-CN" altLang="en-US" sz="2800" dirty="0"/>
              <a:t>③科举制 </a:t>
            </a:r>
          </a:p>
          <a:p>
            <a:r>
              <a:rPr lang="zh-CN" altLang="en-US" sz="2800" dirty="0"/>
              <a:t>④刺史制</a:t>
            </a:r>
          </a:p>
          <a:p>
            <a:r>
              <a:rPr lang="en-US" altLang="zh-CN" sz="2800" dirty="0"/>
              <a:t>A</a:t>
            </a:r>
            <a:r>
              <a:rPr lang="zh-CN" altLang="en-US" sz="2800" dirty="0"/>
              <a:t>．①②③ </a:t>
            </a:r>
            <a:r>
              <a:rPr lang="en-US" altLang="zh-CN" sz="2800" dirty="0"/>
              <a:t>B</a:t>
            </a:r>
            <a:r>
              <a:rPr lang="zh-CN" altLang="en-US" sz="2800" dirty="0"/>
              <a:t>．①②④ </a:t>
            </a:r>
            <a:r>
              <a:rPr lang="en-US" altLang="zh-CN" sz="2800" dirty="0"/>
              <a:t>C</a:t>
            </a:r>
            <a:r>
              <a:rPr lang="zh-CN" altLang="en-US" sz="2800" dirty="0"/>
              <a:t>．①③④ </a:t>
            </a:r>
            <a:r>
              <a:rPr lang="en-US" altLang="zh-CN" sz="2800" dirty="0"/>
              <a:t>D</a:t>
            </a:r>
            <a:r>
              <a:rPr lang="zh-CN" altLang="en-US" sz="2800" dirty="0"/>
              <a:t>．②③④</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56" y="252604"/>
            <a:ext cx="5184000" cy="38952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000" y="2519132"/>
            <a:ext cx="6300000" cy="43388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6063" y="0"/>
            <a:ext cx="8675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634" y="0"/>
            <a:ext cx="9456234" cy="685799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583564443"/>
              </p:ext>
            </p:extLst>
          </p:nvPr>
        </p:nvGraphicFramePr>
        <p:xfrm>
          <a:off x="2297448" y="954107"/>
          <a:ext cx="8916735" cy="5368315"/>
        </p:xfrm>
        <a:graphic>
          <a:graphicData uri="http://schemas.openxmlformats.org/drawingml/2006/table">
            <a:tbl>
              <a:tblPr firstRow="1" bandRow="1">
                <a:tableStyleId>{0E3FDE45-AF77-4B5C-9715-49D594BDF05E}</a:tableStyleId>
              </a:tblPr>
              <a:tblGrid>
                <a:gridCol w="1783347"/>
                <a:gridCol w="1783347"/>
                <a:gridCol w="1783347"/>
                <a:gridCol w="1783347"/>
                <a:gridCol w="1783347"/>
              </a:tblGrid>
              <a:tr h="1073663">
                <a:tc>
                  <a:txBody>
                    <a:bodyPr/>
                    <a:lstStyle/>
                    <a:p>
                      <a:r>
                        <a:rPr lang="zh-CN" altLang="en-US" sz="2400" dirty="0" smtClean="0"/>
                        <a:t>制度</a:t>
                      </a:r>
                      <a:endParaRPr lang="zh-CN" altLang="en-US" sz="2400" dirty="0"/>
                    </a:p>
                  </a:txBody>
                  <a:tcPr/>
                </a:tc>
                <a:tc>
                  <a:txBody>
                    <a:bodyPr/>
                    <a:lstStyle/>
                    <a:p>
                      <a:r>
                        <a:rPr lang="zh-CN" altLang="en-US" sz="2400" dirty="0" smtClean="0"/>
                        <a:t>世官制</a:t>
                      </a:r>
                      <a:endParaRPr lang="zh-CN" altLang="en-US" sz="2400" dirty="0"/>
                    </a:p>
                  </a:txBody>
                  <a:tcPr/>
                </a:tc>
                <a:tc>
                  <a:txBody>
                    <a:bodyPr/>
                    <a:lstStyle/>
                    <a:p>
                      <a:r>
                        <a:rPr lang="zh-CN" altLang="en-US" sz="2400" dirty="0" smtClean="0"/>
                        <a:t>察举制</a:t>
                      </a:r>
                      <a:endParaRPr lang="zh-CN" altLang="en-US" sz="2400" dirty="0"/>
                    </a:p>
                  </a:txBody>
                  <a:tcPr/>
                </a:tc>
                <a:tc>
                  <a:txBody>
                    <a:bodyPr/>
                    <a:lstStyle/>
                    <a:p>
                      <a:r>
                        <a:rPr lang="zh-CN" altLang="en-US" sz="2400" dirty="0" smtClean="0"/>
                        <a:t>九品中正制</a:t>
                      </a:r>
                      <a:endParaRPr lang="zh-CN" altLang="en-US" sz="2400" dirty="0"/>
                    </a:p>
                  </a:txBody>
                  <a:tcPr/>
                </a:tc>
                <a:tc>
                  <a:txBody>
                    <a:bodyPr/>
                    <a:lstStyle/>
                    <a:p>
                      <a:r>
                        <a:rPr lang="zh-CN" altLang="en-US" sz="2400" dirty="0" smtClean="0"/>
                        <a:t>科举制</a:t>
                      </a:r>
                      <a:endParaRPr lang="zh-CN" altLang="en-US" sz="2400" dirty="0"/>
                    </a:p>
                  </a:txBody>
                  <a:tcPr/>
                </a:tc>
              </a:tr>
              <a:tr h="1073663">
                <a:tc>
                  <a:txBody>
                    <a:bodyPr/>
                    <a:lstStyle/>
                    <a:p>
                      <a:r>
                        <a:rPr lang="zh-CN" altLang="en-US" sz="2400" dirty="0" smtClean="0"/>
                        <a:t>实行时间</a:t>
                      </a:r>
                      <a:endParaRPr lang="zh-CN" altLang="en-US" sz="2400" dirty="0"/>
                    </a:p>
                  </a:txBody>
                  <a:tcPr/>
                </a:tc>
                <a:tc>
                  <a:txBody>
                    <a:bodyPr/>
                    <a:lstStyle/>
                    <a:p>
                      <a:endParaRPr lang="zh-CN" altLang="en-US" sz="2400" dirty="0"/>
                    </a:p>
                  </a:txBody>
                  <a:tcPr/>
                </a:tc>
                <a:tc>
                  <a:txBody>
                    <a:bodyPr/>
                    <a:lstStyle/>
                    <a:p>
                      <a:endParaRPr lang="zh-CN" altLang="en-US" sz="2400"/>
                    </a:p>
                  </a:txBody>
                  <a:tcPr/>
                </a:tc>
                <a:tc>
                  <a:txBody>
                    <a:bodyPr/>
                    <a:lstStyle/>
                    <a:p>
                      <a:endParaRPr lang="zh-CN" altLang="en-US" sz="2400"/>
                    </a:p>
                  </a:txBody>
                  <a:tcPr/>
                </a:tc>
                <a:tc>
                  <a:txBody>
                    <a:bodyPr/>
                    <a:lstStyle/>
                    <a:p>
                      <a:endParaRPr lang="zh-CN" altLang="en-US" sz="2400"/>
                    </a:p>
                  </a:txBody>
                  <a:tcPr/>
                </a:tc>
              </a:tr>
              <a:tr h="1073663">
                <a:tc>
                  <a:txBody>
                    <a:bodyPr/>
                    <a:lstStyle/>
                    <a:p>
                      <a:r>
                        <a:rPr lang="zh-CN" altLang="en-US" sz="2400" dirty="0" smtClean="0"/>
                        <a:t>含义</a:t>
                      </a:r>
                      <a:endParaRPr lang="zh-CN" altLang="en-US" sz="2400" dirty="0"/>
                    </a:p>
                  </a:txBody>
                  <a:tcPr/>
                </a:tc>
                <a:tc>
                  <a:txBody>
                    <a:bodyPr/>
                    <a:lstStyle/>
                    <a:p>
                      <a:endParaRPr lang="zh-CN" altLang="en-US" sz="2400" dirty="0"/>
                    </a:p>
                  </a:txBody>
                  <a:tcPr/>
                </a:tc>
                <a:tc>
                  <a:txBody>
                    <a:bodyPr/>
                    <a:lstStyle/>
                    <a:p>
                      <a:endParaRPr lang="zh-CN" altLang="en-US" sz="2400"/>
                    </a:p>
                  </a:txBody>
                  <a:tcPr/>
                </a:tc>
                <a:tc>
                  <a:txBody>
                    <a:bodyPr/>
                    <a:lstStyle/>
                    <a:p>
                      <a:endParaRPr lang="zh-CN" altLang="en-US" sz="2400"/>
                    </a:p>
                  </a:txBody>
                  <a:tcPr/>
                </a:tc>
                <a:tc>
                  <a:txBody>
                    <a:bodyPr/>
                    <a:lstStyle/>
                    <a:p>
                      <a:endParaRPr lang="zh-CN" altLang="en-US" sz="2400"/>
                    </a:p>
                  </a:txBody>
                  <a:tcPr/>
                </a:tc>
              </a:tr>
              <a:tr h="1073663">
                <a:tc>
                  <a:txBody>
                    <a:bodyPr/>
                    <a:lstStyle/>
                    <a:p>
                      <a:r>
                        <a:rPr lang="zh-CN" altLang="en-US" sz="2400" dirty="0" smtClean="0"/>
                        <a:t>标准</a:t>
                      </a:r>
                      <a:endParaRPr lang="zh-CN" altLang="en-US" sz="2400" dirty="0"/>
                    </a:p>
                  </a:txBody>
                  <a:tcPr/>
                </a:tc>
                <a:tc>
                  <a:txBody>
                    <a:bodyPr/>
                    <a:lstStyle/>
                    <a:p>
                      <a:endParaRPr lang="zh-CN" altLang="en-US" sz="2400" dirty="0"/>
                    </a:p>
                  </a:txBody>
                  <a:tcPr/>
                </a:tc>
                <a:tc>
                  <a:txBody>
                    <a:bodyPr/>
                    <a:lstStyle/>
                    <a:p>
                      <a:endParaRPr lang="zh-CN" altLang="en-US" sz="2400" dirty="0"/>
                    </a:p>
                  </a:txBody>
                  <a:tcPr/>
                </a:tc>
                <a:tc>
                  <a:txBody>
                    <a:bodyPr/>
                    <a:lstStyle/>
                    <a:p>
                      <a:endParaRPr lang="zh-CN" altLang="en-US" sz="2400"/>
                    </a:p>
                  </a:txBody>
                  <a:tcPr/>
                </a:tc>
                <a:tc>
                  <a:txBody>
                    <a:bodyPr/>
                    <a:lstStyle/>
                    <a:p>
                      <a:endParaRPr lang="zh-CN" altLang="en-US" sz="2400"/>
                    </a:p>
                  </a:txBody>
                  <a:tcPr/>
                </a:tc>
              </a:tr>
              <a:tr h="1073663">
                <a:tc>
                  <a:txBody>
                    <a:bodyPr/>
                    <a:lstStyle/>
                    <a:p>
                      <a:r>
                        <a:rPr lang="zh-CN" altLang="en-US" sz="2400" smtClean="0"/>
                        <a:t>影响</a:t>
                      </a:r>
                      <a:endParaRPr lang="zh-CN" altLang="en-US" sz="2400" dirty="0"/>
                    </a:p>
                  </a:txBody>
                  <a:tcPr/>
                </a:tc>
                <a:tc>
                  <a:txBody>
                    <a:bodyPr/>
                    <a:lstStyle/>
                    <a:p>
                      <a:endParaRPr lang="zh-CN" altLang="en-US" sz="2400"/>
                    </a:p>
                  </a:txBody>
                  <a:tcPr/>
                </a:tc>
                <a:tc>
                  <a:txBody>
                    <a:bodyPr/>
                    <a:lstStyle/>
                    <a:p>
                      <a:endParaRPr lang="zh-CN" altLang="en-US" sz="2400" dirty="0"/>
                    </a:p>
                  </a:txBody>
                  <a:tcPr/>
                </a:tc>
                <a:tc>
                  <a:txBody>
                    <a:bodyPr/>
                    <a:lstStyle/>
                    <a:p>
                      <a:endParaRPr lang="zh-CN" altLang="en-US" sz="2400" dirty="0"/>
                    </a:p>
                  </a:txBody>
                  <a:tcPr/>
                </a:tc>
                <a:tc>
                  <a:txBody>
                    <a:bodyPr/>
                    <a:lstStyle/>
                    <a:p>
                      <a:endParaRPr lang="zh-CN" altLang="en-US" sz="2400" dirty="0"/>
                    </a:p>
                  </a:txBody>
                  <a:tcPr/>
                </a:tc>
              </a:tr>
            </a:tbl>
          </a:graphicData>
        </a:graphic>
      </p:graphicFrame>
      <p:sp>
        <p:nvSpPr>
          <p:cNvPr id="3" name="TextBox 2"/>
          <p:cNvSpPr txBox="1"/>
          <p:nvPr/>
        </p:nvSpPr>
        <p:spPr>
          <a:xfrm>
            <a:off x="0" y="0"/>
            <a:ext cx="5510463" cy="954107"/>
          </a:xfrm>
          <a:prstGeom prst="rect">
            <a:avLst/>
          </a:prstGeom>
          <a:noFill/>
        </p:spPr>
        <p:txBody>
          <a:bodyPr wrap="square" rtlCol="0">
            <a:spAutoFit/>
          </a:bodyPr>
          <a:lstStyle/>
          <a:p>
            <a:r>
              <a:rPr lang="zh-CN" altLang="en-US" sz="2800" dirty="0" smtClean="0"/>
              <a:t>课后作业：</a:t>
            </a:r>
            <a:endParaRPr lang="en-US" altLang="zh-CN" sz="2800" dirty="0" smtClean="0"/>
          </a:p>
          <a:p>
            <a:r>
              <a:rPr lang="zh-CN" altLang="en-US" sz="2800" dirty="0" smtClean="0"/>
              <a:t>中国古代选官制度的历史变化</a:t>
            </a:r>
            <a:endParaRPr lang="zh-CN" altLang="en-US" sz="2800" dirty="0"/>
          </a:p>
        </p:txBody>
      </p:sp>
    </p:spTree>
    <p:extLst>
      <p:ext uri="{BB962C8B-B14F-4D97-AF65-F5344CB8AC3E}">
        <p14:creationId xmlns:p14="http://schemas.microsoft.com/office/powerpoint/2010/main" val="3836624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t="-14000" b="-14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1690688"/>
            <a:ext cx="48514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25" y="2593975"/>
            <a:ext cx="2060575"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Box 1"/>
          <p:cNvSpPr txBox="1">
            <a:spLocks noChangeArrowheads="1"/>
          </p:cNvSpPr>
          <p:nvPr/>
        </p:nvSpPr>
        <p:spPr bwMode="auto">
          <a:xfrm>
            <a:off x="5597525" y="2963863"/>
            <a:ext cx="57769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sz="4400" dirty="0"/>
              <a:t>选官制度</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754"/>
            <a:ext cx="4505093" cy="6706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a:spLocks noChangeArrowheads="1"/>
          </p:cNvSpPr>
          <p:nvPr/>
        </p:nvSpPr>
        <p:spPr bwMode="auto">
          <a:xfrm>
            <a:off x="981075" y="1025525"/>
            <a:ext cx="79168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dirty="0"/>
              <a:t>一、目的</a:t>
            </a:r>
            <a:endParaRPr lang="en-US" altLang="zh-CN" dirty="0"/>
          </a:p>
          <a:p>
            <a:pPr>
              <a:lnSpc>
                <a:spcPct val="100000"/>
              </a:lnSpc>
              <a:spcBef>
                <a:spcPct val="0"/>
              </a:spcBef>
              <a:buFontTx/>
              <a:buNone/>
            </a:pPr>
            <a:r>
              <a:rPr lang="en-US" altLang="zh-CN" dirty="0"/>
              <a:t>         </a:t>
            </a:r>
            <a:r>
              <a:rPr lang="zh-CN" altLang="en-US" b="1" dirty="0"/>
              <a:t>根本</a:t>
            </a:r>
            <a:r>
              <a:rPr lang="zh-CN" altLang="en-US" dirty="0"/>
              <a:t>：巩固封建专制统治；</a:t>
            </a:r>
            <a:endParaRPr lang="en-US" altLang="zh-CN" dirty="0"/>
          </a:p>
          <a:p>
            <a:pPr>
              <a:lnSpc>
                <a:spcPct val="100000"/>
              </a:lnSpc>
              <a:spcBef>
                <a:spcPct val="0"/>
              </a:spcBef>
              <a:buFontTx/>
              <a:buNone/>
            </a:pPr>
            <a:r>
              <a:rPr lang="en-US" altLang="zh-CN" dirty="0"/>
              <a:t>         </a:t>
            </a:r>
            <a:r>
              <a:rPr lang="zh-CN" altLang="en-US" b="1" dirty="0"/>
              <a:t>直接</a:t>
            </a:r>
            <a:r>
              <a:rPr lang="zh-CN" altLang="en-US" dirty="0"/>
              <a:t>：补充官僚队伍，提高队伍素质和水平</a:t>
            </a:r>
          </a:p>
        </p:txBody>
      </p:sp>
      <p:sp>
        <p:nvSpPr>
          <p:cNvPr id="10244" name="TextBox 2"/>
          <p:cNvSpPr txBox="1">
            <a:spLocks noChangeArrowheads="1"/>
          </p:cNvSpPr>
          <p:nvPr/>
        </p:nvSpPr>
        <p:spPr bwMode="auto">
          <a:xfrm>
            <a:off x="981075" y="2989263"/>
            <a:ext cx="7761288"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dirty="0"/>
              <a:t>二、发展演变</a:t>
            </a:r>
            <a:endParaRPr lang="en-US" altLang="zh-CN" dirty="0"/>
          </a:p>
          <a:p>
            <a:pPr>
              <a:lnSpc>
                <a:spcPct val="100000"/>
              </a:lnSpc>
              <a:spcBef>
                <a:spcPct val="0"/>
              </a:spcBef>
              <a:buFontTx/>
              <a:buNone/>
            </a:pPr>
            <a:r>
              <a:rPr lang="en-US" altLang="zh-CN" dirty="0"/>
              <a:t>       </a:t>
            </a:r>
          </a:p>
          <a:p>
            <a:pPr>
              <a:lnSpc>
                <a:spcPct val="100000"/>
              </a:lnSpc>
              <a:spcBef>
                <a:spcPct val="0"/>
              </a:spcBef>
              <a:buFontTx/>
              <a:buNone/>
            </a:pPr>
            <a:r>
              <a:rPr lang="en-US" altLang="zh-CN" dirty="0"/>
              <a:t> 1</a:t>
            </a:r>
            <a:r>
              <a:rPr lang="zh-CN" altLang="en-US" dirty="0" smtClean="0"/>
              <a:t>、先秦：</a:t>
            </a:r>
            <a:r>
              <a:rPr lang="zh-CN" altLang="en-US" dirty="0"/>
              <a:t>世卿世禄制</a:t>
            </a:r>
            <a:r>
              <a:rPr lang="en-US" altLang="zh-CN" dirty="0"/>
              <a:t>\</a:t>
            </a:r>
            <a:r>
              <a:rPr lang="zh-CN" altLang="en-US" dirty="0"/>
              <a:t>世官制</a:t>
            </a:r>
            <a:endParaRPr lang="en-US" altLang="zh-CN" dirty="0"/>
          </a:p>
          <a:p>
            <a:pPr>
              <a:lnSpc>
                <a:spcPct val="100000"/>
              </a:lnSpc>
              <a:spcBef>
                <a:spcPct val="0"/>
              </a:spcBef>
              <a:buFontTx/>
              <a:buNone/>
            </a:pPr>
            <a:endParaRPr lang="en-US" altLang="zh-CN" dirty="0"/>
          </a:p>
          <a:p>
            <a:pPr>
              <a:lnSpc>
                <a:spcPct val="100000"/>
              </a:lnSpc>
              <a:spcBef>
                <a:spcPct val="0"/>
              </a:spcBef>
              <a:buFontTx/>
              <a:buNone/>
            </a:pPr>
            <a:endParaRPr lang="en-US" altLang="zh-CN" dirty="0"/>
          </a:p>
          <a:p>
            <a:pPr>
              <a:lnSpc>
                <a:spcPct val="100000"/>
              </a:lnSpc>
              <a:spcBef>
                <a:spcPct val="0"/>
              </a:spcBef>
              <a:buFontTx/>
              <a:buNone/>
            </a:pPr>
            <a:endParaRPr lang="en-US" altLang="zh-CN" dirty="0"/>
          </a:p>
          <a:p>
            <a:pPr>
              <a:lnSpc>
                <a:spcPct val="100000"/>
              </a:lnSpc>
              <a:spcBef>
                <a:spcPct val="0"/>
              </a:spcBef>
              <a:buFontTx/>
              <a:buNone/>
            </a:pPr>
            <a:r>
              <a:rPr lang="en-US" altLang="zh-CN" dirty="0"/>
              <a:t>2</a:t>
            </a:r>
            <a:r>
              <a:rPr lang="zh-CN" altLang="en-US" dirty="0"/>
              <a:t>、战国</a:t>
            </a:r>
            <a:r>
              <a:rPr lang="en-US" altLang="zh-CN" dirty="0"/>
              <a:t>-</a:t>
            </a:r>
            <a:r>
              <a:rPr lang="zh-CN" altLang="en-US" dirty="0"/>
              <a:t>秦汉初期：</a:t>
            </a:r>
            <a:r>
              <a:rPr lang="zh-CN" altLang="en-US" dirty="0">
                <a:hlinkClick r:id="rId3" action="ppaction://hlinksldjump"/>
              </a:rPr>
              <a:t>军功爵制度</a:t>
            </a:r>
            <a:endParaRPr lang="en-US" altLang="zh-CN" dirty="0"/>
          </a:p>
          <a:p>
            <a:pPr>
              <a:lnSpc>
                <a:spcPct val="100000"/>
              </a:lnSpc>
              <a:spcBef>
                <a:spcPct val="0"/>
              </a:spcBef>
              <a:buFontTx/>
              <a:buNone/>
            </a:pPr>
            <a:r>
              <a:rPr lang="en-US" altLang="zh-CN" dirty="0"/>
              <a:t>                        </a:t>
            </a:r>
            <a:r>
              <a:rPr lang="zh-CN" altLang="en-US" sz="2400" dirty="0"/>
              <a:t>（商鞅变法）</a:t>
            </a:r>
            <a:endParaRPr lang="en-US" altLang="zh-CN" sz="2400" dirty="0"/>
          </a:p>
          <a:p>
            <a:pPr>
              <a:lnSpc>
                <a:spcPct val="100000"/>
              </a:lnSpc>
              <a:spcBef>
                <a:spcPct val="0"/>
              </a:spcBef>
              <a:buFontTx/>
              <a:buNone/>
            </a:pPr>
            <a:endParaRPr lang="en-US" altLang="zh-CN" sz="1800" dirty="0"/>
          </a:p>
          <a:p>
            <a:pPr>
              <a:lnSpc>
                <a:spcPct val="100000"/>
              </a:lnSpc>
              <a:spcBef>
                <a:spcPct val="0"/>
              </a:spcBef>
              <a:buFontTx/>
              <a:buNone/>
            </a:pPr>
            <a:endParaRPr lang="en-US" altLang="zh-CN" sz="1800" dirty="0"/>
          </a:p>
          <a:p>
            <a:pPr>
              <a:lnSpc>
                <a:spcPct val="100000"/>
              </a:lnSpc>
              <a:spcBef>
                <a:spcPct val="0"/>
              </a:spcBef>
              <a:buFontTx/>
              <a:buNone/>
            </a:pPr>
            <a:endParaRPr lang="zh-CN" altLang="en-US" sz="1800" dirty="0"/>
          </a:p>
        </p:txBody>
      </p:sp>
      <p:sp>
        <p:nvSpPr>
          <p:cNvPr id="10245" name="下箭头 4"/>
          <p:cNvSpPr>
            <a:spLocks noChangeArrowheads="1"/>
          </p:cNvSpPr>
          <p:nvPr/>
        </p:nvSpPr>
        <p:spPr bwMode="auto">
          <a:xfrm>
            <a:off x="2921000" y="4400550"/>
            <a:ext cx="268288" cy="996950"/>
          </a:xfrm>
          <a:prstGeom prst="downArrow">
            <a:avLst>
              <a:gd name="adj1" fmla="val 50000"/>
              <a:gd name="adj2" fmla="val 4987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 typeface="Arial" charset="0"/>
              <a:buNone/>
            </a:pPr>
            <a:endParaRPr lang="zh-CN" altLang="en-US" sz="1800"/>
          </a:p>
        </p:txBody>
      </p:sp>
      <p:sp>
        <p:nvSpPr>
          <p:cNvPr id="10246" name="TextBox 6"/>
          <p:cNvSpPr txBox="1">
            <a:spLocks noChangeArrowheads="1"/>
          </p:cNvSpPr>
          <p:nvPr/>
        </p:nvSpPr>
        <p:spPr bwMode="auto">
          <a:xfrm>
            <a:off x="1293813" y="4568825"/>
            <a:ext cx="2319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sz="1800" dirty="0"/>
              <a:t>分封、宗法破坏</a:t>
            </a:r>
          </a:p>
        </p:txBody>
      </p:sp>
      <p:sp>
        <p:nvSpPr>
          <p:cNvPr id="10247" name="TextBox 9"/>
          <p:cNvSpPr txBox="1">
            <a:spLocks noChangeArrowheads="1"/>
          </p:cNvSpPr>
          <p:nvPr/>
        </p:nvSpPr>
        <p:spPr bwMode="auto">
          <a:xfrm>
            <a:off x="3144838" y="4773613"/>
            <a:ext cx="2252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sz="1800" dirty="0"/>
              <a:t>新兴地主阶级崛起</a:t>
            </a:r>
          </a:p>
        </p:txBody>
      </p:sp>
      <p:sp>
        <p:nvSpPr>
          <p:cNvPr id="3" name="TextBox 2"/>
          <p:cNvSpPr txBox="1"/>
          <p:nvPr/>
        </p:nvSpPr>
        <p:spPr>
          <a:xfrm>
            <a:off x="7229475" y="4568825"/>
            <a:ext cx="2671763" cy="954107"/>
          </a:xfrm>
          <a:prstGeom prst="rect">
            <a:avLst/>
          </a:prstGeom>
          <a:noFill/>
        </p:spPr>
        <p:txBody>
          <a:bodyPr wrap="square" rtlCol="0">
            <a:spAutoFit/>
          </a:bodyPr>
          <a:lstStyle/>
          <a:p>
            <a:r>
              <a:rPr lang="zh-CN" altLang="en-US" sz="2800" dirty="0" smtClean="0"/>
              <a:t>进步性？</a:t>
            </a:r>
            <a:endParaRPr lang="en-US" altLang="zh-CN" sz="2800" dirty="0" smtClean="0"/>
          </a:p>
          <a:p>
            <a:r>
              <a:rPr lang="en-US" altLang="zh-CN" sz="2800" dirty="0" smtClean="0"/>
              <a:t>——</a:t>
            </a:r>
            <a:r>
              <a:rPr lang="zh-CN" altLang="en-US" sz="2800" dirty="0" smtClean="0"/>
              <a:t>打击贵族</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44">
                                            <p:txEl>
                                              <p:pRg st="0" end="0"/>
                                            </p:txEl>
                                          </p:spTgt>
                                        </p:tgtEl>
                                        <p:attrNameLst>
                                          <p:attrName>style.visibility</p:attrName>
                                        </p:attrNameLst>
                                      </p:cBhvr>
                                      <p:to>
                                        <p:strVal val="visible"/>
                                      </p:to>
                                    </p:set>
                                    <p:animEffect transition="in" filter="fade">
                                      <p:cBhvr>
                                        <p:cTn id="15" dur="500"/>
                                        <p:tgtEl>
                                          <p:spTgt spid="1024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4">
                                            <p:txEl>
                                              <p:pRg st="2" end="2"/>
                                            </p:txEl>
                                          </p:spTgt>
                                        </p:tgtEl>
                                        <p:attrNameLst>
                                          <p:attrName>style.visibility</p:attrName>
                                        </p:attrNameLst>
                                      </p:cBhvr>
                                      <p:to>
                                        <p:strVal val="visible"/>
                                      </p:to>
                                    </p:set>
                                    <p:animEffect transition="in" filter="fade">
                                      <p:cBhvr>
                                        <p:cTn id="20" dur="500"/>
                                        <p:tgtEl>
                                          <p:spTgt spid="1024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44">
                                            <p:txEl>
                                              <p:pRg st="6" end="6"/>
                                            </p:txEl>
                                          </p:spTgt>
                                        </p:tgtEl>
                                        <p:attrNameLst>
                                          <p:attrName>style.visibility</p:attrName>
                                        </p:attrNameLst>
                                      </p:cBhvr>
                                      <p:to>
                                        <p:strVal val="visible"/>
                                      </p:to>
                                    </p:set>
                                    <p:anim calcmode="lin" valueType="num">
                                      <p:cBhvr additive="base">
                                        <p:cTn id="33" dur="500" fill="hold"/>
                                        <p:tgtEl>
                                          <p:spTgt spid="1024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44">
                                            <p:txEl>
                                              <p:pRg st="7" end="7"/>
                                            </p:txEl>
                                          </p:spTgt>
                                        </p:tgtEl>
                                        <p:attrNameLst>
                                          <p:attrName>style.visibility</p:attrName>
                                        </p:attrNameLst>
                                      </p:cBhvr>
                                      <p:to>
                                        <p:strVal val="visible"/>
                                      </p:to>
                                    </p:set>
                                    <p:anim calcmode="lin" valueType="num">
                                      <p:cBhvr additive="base">
                                        <p:cTn id="37" dur="500" fill="hold"/>
                                        <p:tgtEl>
                                          <p:spTgt spid="1024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p:bldP spid="1024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Box 1"/>
          <p:cNvSpPr txBox="1">
            <a:spLocks noChangeArrowheads="1"/>
          </p:cNvSpPr>
          <p:nvPr/>
        </p:nvSpPr>
        <p:spPr bwMode="auto">
          <a:xfrm>
            <a:off x="936625" y="1404938"/>
            <a:ext cx="105711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dirty="0"/>
              <a:t>军功爵制度：</a:t>
            </a:r>
            <a:endParaRPr lang="en-US" altLang="zh-CN" dirty="0"/>
          </a:p>
          <a:p>
            <a:pPr>
              <a:lnSpc>
                <a:spcPct val="100000"/>
              </a:lnSpc>
              <a:spcBef>
                <a:spcPct val="0"/>
              </a:spcBef>
              <a:buFontTx/>
              <a:buNone/>
            </a:pPr>
            <a:r>
              <a:rPr lang="en-US" altLang="zh-CN" dirty="0"/>
              <a:t>      </a:t>
            </a:r>
            <a:r>
              <a:rPr lang="zh-CN" altLang="en-US" dirty="0"/>
              <a:t>含义：立军功来获取爵位、土地和财富</a:t>
            </a:r>
            <a:endParaRPr lang="en-US" altLang="zh-CN" dirty="0"/>
          </a:p>
          <a:p>
            <a:pPr>
              <a:lnSpc>
                <a:spcPct val="100000"/>
              </a:lnSpc>
              <a:spcBef>
                <a:spcPct val="0"/>
              </a:spcBef>
              <a:buFontTx/>
              <a:buNone/>
            </a:pPr>
            <a:r>
              <a:rPr lang="en-US" altLang="zh-CN" dirty="0"/>
              <a:t>      </a:t>
            </a:r>
            <a:r>
              <a:rPr lang="zh-CN" altLang="en-US" dirty="0"/>
              <a:t>影响：①提高平民的参军意愿和作战士气</a:t>
            </a:r>
            <a:endParaRPr lang="en-US" altLang="zh-CN" dirty="0"/>
          </a:p>
          <a:p>
            <a:pPr>
              <a:lnSpc>
                <a:spcPct val="100000"/>
              </a:lnSpc>
              <a:spcBef>
                <a:spcPct val="0"/>
              </a:spcBef>
              <a:buFontTx/>
              <a:buNone/>
            </a:pPr>
            <a:r>
              <a:rPr lang="en-US" altLang="zh-CN" dirty="0"/>
              <a:t>                   ②</a:t>
            </a:r>
            <a:r>
              <a:rPr lang="zh-CN" altLang="en-US" dirty="0"/>
              <a:t>加强各诸侯国的军事实力，为秦朝统一六国奠定基础</a:t>
            </a:r>
            <a:endParaRPr lang="en-US" altLang="zh-CN" dirty="0"/>
          </a:p>
          <a:p>
            <a:pPr>
              <a:lnSpc>
                <a:spcPct val="100000"/>
              </a:lnSpc>
              <a:spcBef>
                <a:spcPct val="0"/>
              </a:spcBef>
              <a:buFontTx/>
              <a:buNone/>
            </a:pPr>
            <a:r>
              <a:rPr lang="en-US" altLang="zh-CN" b="1" dirty="0"/>
              <a:t>                   ③</a:t>
            </a:r>
            <a:r>
              <a:rPr lang="zh-CN" altLang="en-US" b="1" dirty="0"/>
              <a:t>加速了贵族政治的的衰落和“士”阶层的崛起</a:t>
            </a:r>
            <a:endParaRPr lang="en-US" altLang="zh-CN" b="1" dirty="0"/>
          </a:p>
          <a:p>
            <a:pPr>
              <a:lnSpc>
                <a:spcPct val="100000"/>
              </a:lnSpc>
              <a:spcBef>
                <a:spcPct val="0"/>
              </a:spcBef>
              <a:buFontTx/>
              <a:buNone/>
            </a:pPr>
            <a:r>
              <a:rPr lang="en-US" altLang="zh-CN" dirty="0"/>
              <a:t>                   ④</a:t>
            </a:r>
            <a:r>
              <a:rPr lang="zh-CN" altLang="en-US" dirty="0"/>
              <a:t>容易导致穷兵黩武，武人横行，出现暴政</a:t>
            </a:r>
            <a:endParaRPr lang="en-US" altLang="zh-CN" dirty="0"/>
          </a:p>
          <a:p>
            <a:pPr>
              <a:lnSpc>
                <a:spcPct val="100000"/>
              </a:lnSpc>
              <a:spcBef>
                <a:spcPct val="0"/>
              </a:spcBef>
              <a:buFontTx/>
              <a:buNone/>
            </a:pPr>
            <a:r>
              <a:rPr lang="en-US" altLang="zh-CN" dirty="0"/>
              <a:t>                   ⑤</a:t>
            </a:r>
            <a:r>
              <a:rPr lang="zh-CN" altLang="en-US" dirty="0"/>
              <a:t>崇尚勇武的军功爵制度以斩杀人多者为管理国家的人            </a:t>
            </a:r>
            <a:endParaRPr lang="en-US" altLang="zh-CN" dirty="0"/>
          </a:p>
          <a:p>
            <a:pPr>
              <a:lnSpc>
                <a:spcPct val="100000"/>
              </a:lnSpc>
              <a:spcBef>
                <a:spcPct val="0"/>
              </a:spcBef>
              <a:buFontTx/>
              <a:buNone/>
            </a:pPr>
            <a:r>
              <a:rPr lang="en-US" altLang="zh-CN" dirty="0"/>
              <a:t>                         </a:t>
            </a:r>
            <a:r>
              <a:rPr lang="zh-CN" altLang="en-US" dirty="0"/>
              <a:t>才，不符合和平治国时期的需要，最终消失在历史的                     </a:t>
            </a:r>
            <a:endParaRPr lang="en-US" altLang="zh-CN" dirty="0"/>
          </a:p>
          <a:p>
            <a:pPr>
              <a:lnSpc>
                <a:spcPct val="100000"/>
              </a:lnSpc>
              <a:spcBef>
                <a:spcPct val="0"/>
              </a:spcBef>
              <a:buFontTx/>
              <a:buNone/>
            </a:pPr>
            <a:r>
              <a:rPr lang="en-US" altLang="zh-CN" dirty="0"/>
              <a:t>                         </a:t>
            </a:r>
            <a:r>
              <a:rPr lang="zh-CN" altLang="en-US" dirty="0"/>
              <a:t>洪流之中。</a:t>
            </a:r>
            <a:endParaRPr lang="en-US" altLang="zh-CN" dirty="0"/>
          </a:p>
          <a:p>
            <a:pPr>
              <a:lnSpc>
                <a:spcPct val="100000"/>
              </a:lnSpc>
              <a:spcBef>
                <a:spcPct val="0"/>
              </a:spcBef>
              <a:buFontTx/>
              <a:buNone/>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wipe(down)">
                                      <p:cBhvr>
                                        <p:cTn id="7" dur="500"/>
                                        <p:tgtEl>
                                          <p:spTgt spid="12291">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291">
                                            <p:txEl>
                                              <p:pRg st="3" end="3"/>
                                            </p:txEl>
                                          </p:spTgt>
                                        </p:tgtEl>
                                        <p:attrNameLst>
                                          <p:attrName>style.visibility</p:attrName>
                                        </p:attrNameLst>
                                      </p:cBhvr>
                                      <p:to>
                                        <p:strVal val="visible"/>
                                      </p:to>
                                    </p:set>
                                    <p:animEffect transition="in" filter="wipe(down)">
                                      <p:cBhvr>
                                        <p:cTn id="10" dur="500"/>
                                        <p:tgtEl>
                                          <p:spTgt spid="12291">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animEffect transition="in" filter="wipe(down)">
                                      <p:cBhvr>
                                        <p:cTn id="13" dur="500"/>
                                        <p:tgtEl>
                                          <p:spTgt spid="12291">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12291">
                                            <p:txEl>
                                              <p:pRg st="5" end="5"/>
                                            </p:txEl>
                                          </p:spTgt>
                                        </p:tgtEl>
                                        <p:attrNameLst>
                                          <p:attrName>style.visibility</p:attrName>
                                        </p:attrNameLst>
                                      </p:cBhvr>
                                      <p:to>
                                        <p:strVal val="visible"/>
                                      </p:to>
                                    </p:set>
                                    <p:anim calcmode="lin" valueType="num">
                                      <p:cBhvr>
                                        <p:cTn id="18" dur="5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12291">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12291">
                                            <p:txEl>
                                              <p:pRg st="5" end="5"/>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anim calcmode="lin" valueType="num">
                                      <p:cBhvr>
                                        <p:cTn id="23" dur="500" fill="hold"/>
                                        <p:tgtEl>
                                          <p:spTgt spid="12291">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12291">
                                            <p:txEl>
                                              <p:pRg st="6" end="6"/>
                                            </p:txEl>
                                          </p:spTgt>
                                        </p:tgtEl>
                                        <p:attrNameLst>
                                          <p:attrName>ppt_h</p:attrName>
                                        </p:attrNameLst>
                                      </p:cBhvr>
                                      <p:tavLst>
                                        <p:tav tm="0">
                                          <p:val>
                                            <p:fltVal val="0"/>
                                          </p:val>
                                        </p:tav>
                                        <p:tav tm="100000">
                                          <p:val>
                                            <p:strVal val="#ppt_h"/>
                                          </p:val>
                                        </p:tav>
                                      </p:tavLst>
                                    </p:anim>
                                    <p:animEffect transition="in" filter="fade">
                                      <p:cBhvr>
                                        <p:cTn id="25" dur="500"/>
                                        <p:tgtEl>
                                          <p:spTgt spid="12291">
                                            <p:txEl>
                                              <p:pRg st="6" end="6"/>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12291">
                                            <p:txEl>
                                              <p:pRg st="7" end="7"/>
                                            </p:txEl>
                                          </p:spTgt>
                                        </p:tgtEl>
                                        <p:attrNameLst>
                                          <p:attrName>style.visibility</p:attrName>
                                        </p:attrNameLst>
                                      </p:cBhvr>
                                      <p:to>
                                        <p:strVal val="visible"/>
                                      </p:to>
                                    </p:set>
                                    <p:anim calcmode="lin" valueType="num">
                                      <p:cBhvr>
                                        <p:cTn id="28" dur="500" fill="hold"/>
                                        <p:tgtEl>
                                          <p:spTgt spid="12291">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7" end="7"/>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12291">
                                            <p:txEl>
                                              <p:pRg st="8" end="8"/>
                                            </p:txEl>
                                          </p:spTgt>
                                        </p:tgtEl>
                                        <p:attrNameLst>
                                          <p:attrName>style.visibility</p:attrName>
                                        </p:attrNameLst>
                                      </p:cBhvr>
                                      <p:to>
                                        <p:strVal val="visible"/>
                                      </p:to>
                                    </p:set>
                                    <p:anim calcmode="lin" valueType="num">
                                      <p:cBhvr>
                                        <p:cTn id="33" dur="500" fill="hold"/>
                                        <p:tgtEl>
                                          <p:spTgt spid="12291">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12291">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Box 1"/>
          <p:cNvSpPr txBox="1">
            <a:spLocks noChangeArrowheads="1"/>
          </p:cNvSpPr>
          <p:nvPr/>
        </p:nvSpPr>
        <p:spPr bwMode="auto">
          <a:xfrm>
            <a:off x="793750" y="1250950"/>
            <a:ext cx="7796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en-US" altLang="zh-CN"/>
              <a:t>3</a:t>
            </a:r>
            <a:r>
              <a:rPr lang="zh-CN" altLang="en-US"/>
              <a:t>、两汉：</a:t>
            </a:r>
            <a:r>
              <a:rPr lang="zh-CN" altLang="en-US" b="1">
                <a:hlinkClick r:id="rId3" action="ppaction://hlinksldjump"/>
              </a:rPr>
              <a:t>察举制</a:t>
            </a:r>
            <a:r>
              <a:rPr lang="zh-CN" altLang="en-US"/>
              <a:t>、征辟制</a:t>
            </a:r>
          </a:p>
        </p:txBody>
      </p:sp>
      <p:sp>
        <p:nvSpPr>
          <p:cNvPr id="3" name="TextBox 2"/>
          <p:cNvSpPr txBox="1">
            <a:spLocks noChangeArrowheads="1"/>
          </p:cNvSpPr>
          <p:nvPr/>
        </p:nvSpPr>
        <p:spPr bwMode="auto">
          <a:xfrm>
            <a:off x="1082675" y="2360613"/>
            <a:ext cx="1804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a:t>朝廷</a:t>
            </a:r>
            <a:r>
              <a:rPr lang="en-US" altLang="zh-CN"/>
              <a:t>\</a:t>
            </a:r>
            <a:r>
              <a:rPr lang="zh-CN" altLang="en-US"/>
              <a:t>中央</a:t>
            </a:r>
          </a:p>
        </p:txBody>
      </p:sp>
      <p:sp>
        <p:nvSpPr>
          <p:cNvPr id="4" name="TextBox 3"/>
          <p:cNvSpPr txBox="1">
            <a:spLocks noChangeArrowheads="1"/>
          </p:cNvSpPr>
          <p:nvPr/>
        </p:nvSpPr>
        <p:spPr bwMode="auto">
          <a:xfrm>
            <a:off x="1471613" y="4186238"/>
            <a:ext cx="185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a:t>郡国</a:t>
            </a:r>
          </a:p>
        </p:txBody>
      </p:sp>
      <p:sp>
        <p:nvSpPr>
          <p:cNvPr id="5" name="上箭头 4"/>
          <p:cNvSpPr>
            <a:spLocks noChangeArrowheads="1"/>
          </p:cNvSpPr>
          <p:nvPr/>
        </p:nvSpPr>
        <p:spPr bwMode="auto">
          <a:xfrm>
            <a:off x="1778000" y="2884488"/>
            <a:ext cx="207963" cy="1109662"/>
          </a:xfrm>
          <a:prstGeom prst="upArrow">
            <a:avLst>
              <a:gd name="adj1" fmla="val 50000"/>
              <a:gd name="adj2" fmla="val 4970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 typeface="Arial" charset="0"/>
              <a:buNone/>
            </a:pPr>
            <a:endParaRPr lang="zh-CN" altLang="en-US" sz="1800"/>
          </a:p>
        </p:txBody>
      </p:sp>
      <p:sp>
        <p:nvSpPr>
          <p:cNvPr id="6" name="TextBox 5"/>
          <p:cNvSpPr txBox="1">
            <a:spLocks noChangeArrowheads="1"/>
          </p:cNvSpPr>
          <p:nvPr/>
        </p:nvSpPr>
        <p:spPr bwMode="auto">
          <a:xfrm>
            <a:off x="2189163" y="3325813"/>
            <a:ext cx="18049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sz="2000"/>
              <a:t>举荐人才</a:t>
            </a:r>
          </a:p>
        </p:txBody>
      </p:sp>
      <p:sp>
        <p:nvSpPr>
          <p:cNvPr id="7" name="TextBox 6"/>
          <p:cNvSpPr txBox="1">
            <a:spLocks noChangeArrowheads="1"/>
          </p:cNvSpPr>
          <p:nvPr/>
        </p:nvSpPr>
        <p:spPr bwMode="auto">
          <a:xfrm>
            <a:off x="1082675" y="5462588"/>
            <a:ext cx="3609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b="1"/>
              <a:t>自下而上</a:t>
            </a:r>
            <a:r>
              <a:rPr lang="zh-CN" altLang="en-US"/>
              <a:t>选拔人才</a:t>
            </a:r>
          </a:p>
        </p:txBody>
      </p:sp>
      <p:sp>
        <p:nvSpPr>
          <p:cNvPr id="8" name="TextBox 7"/>
          <p:cNvSpPr txBox="1">
            <a:spLocks noChangeArrowheads="1"/>
          </p:cNvSpPr>
          <p:nvPr/>
        </p:nvSpPr>
        <p:spPr bwMode="auto">
          <a:xfrm>
            <a:off x="6111875" y="2360613"/>
            <a:ext cx="339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a:t>中央</a:t>
            </a:r>
            <a:r>
              <a:rPr lang="en-US" altLang="zh-CN"/>
              <a:t>\</a:t>
            </a:r>
            <a:r>
              <a:rPr lang="zh-CN" altLang="en-US"/>
              <a:t>地方官府</a:t>
            </a:r>
          </a:p>
        </p:txBody>
      </p:sp>
      <p:sp>
        <p:nvSpPr>
          <p:cNvPr id="9" name="TextBox 8"/>
          <p:cNvSpPr txBox="1">
            <a:spLocks noChangeArrowheads="1"/>
          </p:cNvSpPr>
          <p:nvPr/>
        </p:nvSpPr>
        <p:spPr bwMode="auto">
          <a:xfrm>
            <a:off x="6353175" y="4114800"/>
            <a:ext cx="252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a:t>社会</a:t>
            </a:r>
            <a:r>
              <a:rPr lang="en-US" altLang="zh-CN"/>
              <a:t>\</a:t>
            </a:r>
            <a:r>
              <a:rPr lang="zh-CN" altLang="en-US"/>
              <a:t>地方</a:t>
            </a:r>
          </a:p>
        </p:txBody>
      </p:sp>
      <p:sp>
        <p:nvSpPr>
          <p:cNvPr id="10" name="下箭头 9"/>
          <p:cNvSpPr>
            <a:spLocks noChangeArrowheads="1"/>
          </p:cNvSpPr>
          <p:nvPr/>
        </p:nvSpPr>
        <p:spPr bwMode="auto">
          <a:xfrm>
            <a:off x="6834188" y="2884488"/>
            <a:ext cx="288925" cy="1109662"/>
          </a:xfrm>
          <a:prstGeom prst="downArrow">
            <a:avLst>
              <a:gd name="adj1" fmla="val 50000"/>
              <a:gd name="adj2" fmla="val 4996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 typeface="Arial" charset="0"/>
              <a:buNone/>
            </a:pPr>
            <a:endParaRPr lang="zh-CN" altLang="en-US" sz="1800"/>
          </a:p>
        </p:txBody>
      </p:sp>
      <p:sp>
        <p:nvSpPr>
          <p:cNvPr id="11" name="TextBox 10"/>
          <p:cNvSpPr txBox="1">
            <a:spLocks noChangeArrowheads="1"/>
          </p:cNvSpPr>
          <p:nvPr/>
        </p:nvSpPr>
        <p:spPr bwMode="auto">
          <a:xfrm>
            <a:off x="7435850" y="3240088"/>
            <a:ext cx="206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sz="2000"/>
              <a:t>征聘人才</a:t>
            </a:r>
          </a:p>
        </p:txBody>
      </p:sp>
      <p:sp>
        <p:nvSpPr>
          <p:cNvPr id="12" name="TextBox 11"/>
          <p:cNvSpPr txBox="1">
            <a:spLocks noChangeArrowheads="1"/>
          </p:cNvSpPr>
          <p:nvPr/>
        </p:nvSpPr>
        <p:spPr bwMode="auto">
          <a:xfrm>
            <a:off x="6232525" y="5462588"/>
            <a:ext cx="4067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b="1"/>
              <a:t>自上而下</a:t>
            </a:r>
            <a:r>
              <a:rPr lang="zh-CN" altLang="en-US"/>
              <a:t>的选拔人才</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4975" y="6318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p:bldP spid="8" grpId="0"/>
      <p:bldP spid="9" grpId="0"/>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466725" y="1316038"/>
            <a:ext cx="118395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dirty="0"/>
              <a:t> 察举制：</a:t>
            </a:r>
            <a:endParaRPr lang="en-US" altLang="zh-CN" dirty="0"/>
          </a:p>
          <a:p>
            <a:pPr>
              <a:lnSpc>
                <a:spcPct val="100000"/>
              </a:lnSpc>
              <a:spcBef>
                <a:spcPct val="0"/>
              </a:spcBef>
              <a:buFontTx/>
              <a:buNone/>
            </a:pPr>
            <a:r>
              <a:rPr lang="zh-CN" altLang="en-US" dirty="0"/>
              <a:t>                   “初令郡国举孝廉各一人”</a:t>
            </a:r>
            <a:endParaRPr lang="en-US" altLang="zh-CN" dirty="0"/>
          </a:p>
          <a:p>
            <a:pPr>
              <a:lnSpc>
                <a:spcPct val="100000"/>
              </a:lnSpc>
              <a:spcBef>
                <a:spcPct val="0"/>
              </a:spcBef>
              <a:buFontTx/>
              <a:buNone/>
            </a:pPr>
            <a:r>
              <a:rPr lang="en-US" altLang="zh-CN" dirty="0"/>
              <a:t>      </a:t>
            </a:r>
            <a:r>
              <a:rPr lang="zh-CN" altLang="en-US" dirty="0"/>
              <a:t>举荐标准：</a:t>
            </a:r>
            <a:r>
              <a:rPr lang="zh-CN" altLang="en-US" b="1" dirty="0"/>
              <a:t>孝廉</a:t>
            </a:r>
            <a:r>
              <a:rPr lang="zh-CN" altLang="en-US" dirty="0"/>
              <a:t>（也称乡举里选</a:t>
            </a:r>
            <a:r>
              <a:rPr lang="zh-CN" altLang="en-US" dirty="0" smtClean="0"/>
              <a:t>）</a:t>
            </a:r>
            <a:r>
              <a:rPr lang="en-US" altLang="zh-CN" dirty="0" smtClean="0"/>
              <a:t>——</a:t>
            </a:r>
            <a:r>
              <a:rPr lang="zh-CN" altLang="en-US" dirty="0" smtClean="0"/>
              <a:t>品德</a:t>
            </a:r>
            <a:endParaRPr lang="en-US" altLang="zh-CN" dirty="0"/>
          </a:p>
          <a:p>
            <a:pPr>
              <a:lnSpc>
                <a:spcPct val="100000"/>
              </a:lnSpc>
              <a:spcBef>
                <a:spcPct val="0"/>
              </a:spcBef>
              <a:buFontTx/>
              <a:buNone/>
            </a:pPr>
            <a:r>
              <a:rPr lang="zh-CN" altLang="en-US" dirty="0"/>
              <a:t>      影响：①一定程度上满足了官僚队伍的需要，补充官僚队伍，</a:t>
            </a:r>
            <a:endParaRPr lang="en-US" altLang="zh-CN" dirty="0"/>
          </a:p>
          <a:p>
            <a:pPr>
              <a:lnSpc>
                <a:spcPct val="100000"/>
              </a:lnSpc>
              <a:spcBef>
                <a:spcPct val="0"/>
              </a:spcBef>
              <a:buFontTx/>
              <a:buNone/>
            </a:pPr>
            <a:r>
              <a:rPr lang="en-US" altLang="zh-CN" dirty="0"/>
              <a:t>                        </a:t>
            </a:r>
            <a:r>
              <a:rPr lang="zh-CN" altLang="en-US" dirty="0"/>
              <a:t>保证其素质和水平</a:t>
            </a:r>
            <a:endParaRPr lang="en-US" altLang="zh-CN" dirty="0"/>
          </a:p>
          <a:p>
            <a:pPr>
              <a:lnSpc>
                <a:spcPct val="100000"/>
              </a:lnSpc>
              <a:spcBef>
                <a:spcPct val="0"/>
              </a:spcBef>
              <a:buFontTx/>
              <a:buNone/>
            </a:pPr>
            <a:r>
              <a:rPr lang="en-US" altLang="zh-CN" dirty="0"/>
              <a:t>                    ②</a:t>
            </a:r>
            <a:r>
              <a:rPr lang="zh-CN" altLang="en-US" dirty="0"/>
              <a:t>实施前期巩固了封建专制统治</a:t>
            </a:r>
            <a:endParaRPr lang="en-US" altLang="zh-CN" dirty="0"/>
          </a:p>
          <a:p>
            <a:pPr>
              <a:lnSpc>
                <a:spcPct val="100000"/>
              </a:lnSpc>
              <a:spcBef>
                <a:spcPct val="0"/>
              </a:spcBef>
              <a:buFontTx/>
              <a:buNone/>
            </a:pPr>
            <a:r>
              <a:rPr lang="en-US" altLang="zh-CN" dirty="0"/>
              <a:t>                    ③</a:t>
            </a:r>
            <a:r>
              <a:rPr lang="zh-CN" altLang="en-US" dirty="0"/>
              <a:t>易任人唯亲，形成小集团，出现“门生故吏遍天下”的局</a:t>
            </a:r>
            <a:endParaRPr lang="en-US" altLang="zh-CN" dirty="0"/>
          </a:p>
          <a:p>
            <a:pPr>
              <a:lnSpc>
                <a:spcPct val="100000"/>
              </a:lnSpc>
              <a:spcBef>
                <a:spcPct val="0"/>
              </a:spcBef>
              <a:buFontTx/>
              <a:buNone/>
            </a:pPr>
            <a:r>
              <a:rPr lang="en-US" altLang="zh-CN" dirty="0"/>
              <a:t>                         </a:t>
            </a:r>
            <a:r>
              <a:rPr lang="zh-CN" altLang="en-US" dirty="0"/>
              <a:t>面 ，冲击了中央集权的统治</a:t>
            </a:r>
            <a:endParaRPr lang="en-US" altLang="zh-CN" dirty="0"/>
          </a:p>
          <a:p>
            <a:pPr>
              <a:lnSpc>
                <a:spcPct val="100000"/>
              </a:lnSpc>
              <a:spcBef>
                <a:spcPct val="0"/>
              </a:spcBef>
              <a:buFontTx/>
              <a:buNone/>
            </a:pPr>
            <a:r>
              <a:rPr lang="en-US" altLang="zh-CN" dirty="0"/>
              <a:t>                       </a:t>
            </a:r>
          </a:p>
          <a:p>
            <a:pPr>
              <a:lnSpc>
                <a:spcPct val="100000"/>
              </a:lnSpc>
              <a:spcBef>
                <a:spcPct val="0"/>
              </a:spcBef>
              <a:buFontTx/>
              <a:buNone/>
            </a:pPr>
            <a:endParaRPr lang="zh-CN" altLang="en-US" dirty="0"/>
          </a:p>
        </p:txBody>
      </p:sp>
      <p:sp>
        <p:nvSpPr>
          <p:cNvPr id="3" name="TextBox 2"/>
          <p:cNvSpPr txBox="1">
            <a:spLocks noChangeArrowheads="1"/>
          </p:cNvSpPr>
          <p:nvPr/>
        </p:nvSpPr>
        <p:spPr bwMode="auto">
          <a:xfrm>
            <a:off x="3176588" y="5002213"/>
            <a:ext cx="760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sz="2400" dirty="0">
                <a:solidFill>
                  <a:srgbClr val="00B0F0"/>
                </a:solidFill>
              </a:rPr>
              <a:t>东汉伪</a:t>
            </a:r>
            <a:r>
              <a:rPr lang="zh-CN" altLang="en-US" sz="2400" dirty="0" smtClean="0">
                <a:solidFill>
                  <a:srgbClr val="00B0F0"/>
                </a:solidFill>
              </a:rPr>
              <a:t>孝子赵宣   </a:t>
            </a:r>
            <a:r>
              <a:rPr lang="en-US" altLang="zh-CN" sz="2400" dirty="0" smtClean="0">
                <a:solidFill>
                  <a:srgbClr val="00B0F0"/>
                </a:solidFill>
              </a:rPr>
              <a:t>vs  </a:t>
            </a:r>
            <a:r>
              <a:rPr lang="zh-CN" altLang="en-US" sz="2400" dirty="0" smtClean="0">
                <a:solidFill>
                  <a:srgbClr val="00B0F0"/>
                </a:solidFill>
              </a:rPr>
              <a:t>刺史陈蕃</a:t>
            </a:r>
            <a:endParaRPr lang="zh-CN" altLang="en-US" sz="24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anim calcmode="lin" valueType="num">
                                      <p:cBhvr>
                                        <p:cTn id="1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anim calcmode="lin" valueType="num">
                                      <p:cBhvr>
                                        <p:cTn id="2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circle(in)">
                                      <p:cBhvr>
                                        <p:cTn id="30" dur="2000"/>
                                        <p:tgtEl>
                                          <p:spTgt spid="2">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新月形 4"/>
          <p:cNvSpPr>
            <a:spLocks noChangeArrowheads="1"/>
          </p:cNvSpPr>
          <p:nvPr/>
        </p:nvSpPr>
        <p:spPr bwMode="auto">
          <a:xfrm rot="-848703">
            <a:off x="4135438" y="2357438"/>
            <a:ext cx="1589087" cy="3178175"/>
          </a:xfrm>
          <a:prstGeom prst="moon">
            <a:avLst>
              <a:gd name="adj" fmla="val 15190"/>
            </a:avLst>
          </a:prstGeom>
          <a:solidFill>
            <a:srgbClr val="A8A8A8"/>
          </a:solidFill>
          <a:ln w="3175">
            <a:solidFill>
              <a:srgbClr val="F8F8F8"/>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sz="1800">
              <a:solidFill>
                <a:srgbClr val="FFFFFF"/>
              </a:solidFill>
              <a:latin typeface="Arial" charset="0"/>
              <a:ea typeface="微软雅黑" pitchFamily="34" charset="-122"/>
              <a:sym typeface="Arial" charset="0"/>
            </a:endParaRPr>
          </a:p>
        </p:txBody>
      </p:sp>
      <p:sp>
        <p:nvSpPr>
          <p:cNvPr id="15363" name="新月形 5"/>
          <p:cNvSpPr>
            <a:spLocks noChangeArrowheads="1"/>
          </p:cNvSpPr>
          <p:nvPr/>
        </p:nvSpPr>
        <p:spPr bwMode="auto">
          <a:xfrm rot="4551297">
            <a:off x="4948238" y="1322388"/>
            <a:ext cx="1589087" cy="3176587"/>
          </a:xfrm>
          <a:prstGeom prst="moon">
            <a:avLst>
              <a:gd name="adj" fmla="val 15190"/>
            </a:avLst>
          </a:prstGeom>
          <a:solidFill>
            <a:srgbClr val="6C7176"/>
          </a:solidFill>
          <a:ln w="3175">
            <a:solidFill>
              <a:srgbClr val="F8F8F8"/>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sz="1800">
              <a:solidFill>
                <a:srgbClr val="FFFFFF"/>
              </a:solidFill>
              <a:latin typeface="Arial" charset="0"/>
              <a:ea typeface="微软雅黑" pitchFamily="34" charset="-122"/>
              <a:sym typeface="Arial" charset="0"/>
            </a:endParaRPr>
          </a:p>
        </p:txBody>
      </p:sp>
      <p:sp>
        <p:nvSpPr>
          <p:cNvPr id="15364" name="新月形 6"/>
          <p:cNvSpPr>
            <a:spLocks noChangeArrowheads="1"/>
          </p:cNvSpPr>
          <p:nvPr/>
        </p:nvSpPr>
        <p:spPr bwMode="auto">
          <a:xfrm rot="9951297">
            <a:off x="5984875" y="2136775"/>
            <a:ext cx="1589088" cy="3178175"/>
          </a:xfrm>
          <a:prstGeom prst="moon">
            <a:avLst>
              <a:gd name="adj" fmla="val 15190"/>
            </a:avLst>
          </a:prstGeom>
          <a:solidFill>
            <a:srgbClr val="A8A8A8"/>
          </a:solidFill>
          <a:ln w="3175">
            <a:solidFill>
              <a:srgbClr val="F8F8F8"/>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sz="1800">
              <a:solidFill>
                <a:srgbClr val="FFFFFF"/>
              </a:solidFill>
              <a:latin typeface="Arial" charset="0"/>
              <a:ea typeface="微软雅黑" pitchFamily="34" charset="-122"/>
              <a:sym typeface="Arial" charset="0"/>
            </a:endParaRPr>
          </a:p>
        </p:txBody>
      </p:sp>
      <p:sp>
        <p:nvSpPr>
          <p:cNvPr id="15365" name="新月形 7"/>
          <p:cNvSpPr>
            <a:spLocks noChangeArrowheads="1"/>
          </p:cNvSpPr>
          <p:nvPr/>
        </p:nvSpPr>
        <p:spPr bwMode="auto">
          <a:xfrm rot="-6248703">
            <a:off x="5184775" y="3160713"/>
            <a:ext cx="1589087" cy="3176588"/>
          </a:xfrm>
          <a:prstGeom prst="moon">
            <a:avLst>
              <a:gd name="adj" fmla="val 15190"/>
            </a:avLst>
          </a:prstGeom>
          <a:solidFill>
            <a:srgbClr val="6C7176"/>
          </a:solidFill>
          <a:ln w="3175">
            <a:solidFill>
              <a:srgbClr val="F8F8F8"/>
            </a:solidFill>
            <a:miter lim="800000"/>
            <a:headEnd/>
            <a:tailEnd/>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zh-CN" sz="1800">
              <a:solidFill>
                <a:srgbClr val="FFFFFF"/>
              </a:solidFill>
              <a:latin typeface="Arial" charset="0"/>
              <a:ea typeface="微软雅黑" pitchFamily="34" charset="-122"/>
              <a:sym typeface="Arial" charset="0"/>
            </a:endParaRPr>
          </a:p>
        </p:txBody>
      </p:sp>
      <p:sp>
        <p:nvSpPr>
          <p:cNvPr id="14342" name="TextBox 11"/>
          <p:cNvSpPr>
            <a:spLocks noChangeArrowheads="1"/>
          </p:cNvSpPr>
          <p:nvPr/>
        </p:nvSpPr>
        <p:spPr bwMode="auto">
          <a:xfrm flipH="1">
            <a:off x="4848225" y="3533775"/>
            <a:ext cx="21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zh-CN" altLang="en-US" sz="2400" b="1">
                <a:solidFill>
                  <a:srgbClr val="445469"/>
                </a:solidFill>
                <a:latin typeface="Arial" charset="0"/>
                <a:ea typeface="微软雅黑" pitchFamily="34" charset="-122"/>
                <a:sym typeface="Arial" charset="0"/>
              </a:rPr>
              <a:t>九品中正制</a:t>
            </a:r>
            <a:endParaRPr lang="en-US" altLang="zh-CN" sz="2400" b="1">
              <a:solidFill>
                <a:srgbClr val="445469"/>
              </a:solidFill>
              <a:latin typeface="Arial" charset="0"/>
              <a:ea typeface="微软雅黑" pitchFamily="34" charset="-122"/>
              <a:sym typeface="Arial" charset="0"/>
            </a:endParaRPr>
          </a:p>
        </p:txBody>
      </p:sp>
      <p:sp>
        <p:nvSpPr>
          <p:cNvPr id="15367" name="直接连接符 24"/>
          <p:cNvSpPr>
            <a:spLocks noChangeShapeType="1"/>
          </p:cNvSpPr>
          <p:nvPr/>
        </p:nvSpPr>
        <p:spPr bwMode="auto">
          <a:xfrm flipH="1">
            <a:off x="3605213" y="2644775"/>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68" name="直接连接符 24"/>
          <p:cNvSpPr>
            <a:spLocks noChangeShapeType="1"/>
          </p:cNvSpPr>
          <p:nvPr/>
        </p:nvSpPr>
        <p:spPr bwMode="auto">
          <a:xfrm flipH="1">
            <a:off x="4332288" y="5399088"/>
            <a:ext cx="1031875"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69" name="TextBox 13"/>
          <p:cNvSpPr txBox="1">
            <a:spLocks noChangeArrowheads="1"/>
          </p:cNvSpPr>
          <p:nvPr/>
        </p:nvSpPr>
        <p:spPr bwMode="auto">
          <a:xfrm>
            <a:off x="1244600" y="2363788"/>
            <a:ext cx="195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sz="2400" b="1">
                <a:solidFill>
                  <a:srgbClr val="445469"/>
                </a:solidFill>
                <a:latin typeface="Arial" charset="0"/>
                <a:ea typeface="微软雅黑" pitchFamily="34" charset="-122"/>
                <a:sym typeface="Arial" charset="0"/>
              </a:rPr>
              <a:t>影响：</a:t>
            </a:r>
            <a:endParaRPr lang="en-US" altLang="zh-CN" sz="2400" b="1">
              <a:solidFill>
                <a:srgbClr val="445469"/>
              </a:solidFill>
              <a:latin typeface="Arial" charset="0"/>
              <a:ea typeface="微软雅黑" pitchFamily="34" charset="-122"/>
              <a:sym typeface="Arial" charset="0"/>
            </a:endParaRPr>
          </a:p>
        </p:txBody>
      </p:sp>
      <p:sp>
        <p:nvSpPr>
          <p:cNvPr id="15370" name="TextBox 13"/>
          <p:cNvSpPr txBox="1">
            <a:spLocks noChangeArrowheads="1"/>
          </p:cNvSpPr>
          <p:nvPr/>
        </p:nvSpPr>
        <p:spPr bwMode="auto">
          <a:xfrm>
            <a:off x="-41275" y="2836863"/>
            <a:ext cx="40497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sz="2000">
                <a:solidFill>
                  <a:srgbClr val="445469"/>
                </a:solidFill>
                <a:ea typeface="微软雅黑" pitchFamily="34" charset="-122"/>
                <a:cs typeface="Calibri" pitchFamily="34" charset="0"/>
                <a:sym typeface="Arial" charset="0"/>
              </a:rPr>
              <a:t>①无论从考选的对象和内容，还是从考选的方式和程序上来看，都体现出</a:t>
            </a:r>
            <a:r>
              <a:rPr lang="zh-CN" altLang="en-US" sz="2000" b="1">
                <a:solidFill>
                  <a:srgbClr val="445469"/>
                </a:solidFill>
                <a:ea typeface="微软雅黑" pitchFamily="34" charset="-122"/>
                <a:cs typeface="Calibri" pitchFamily="34" charset="0"/>
                <a:sym typeface="Arial" charset="0"/>
              </a:rPr>
              <a:t>封闭性</a:t>
            </a:r>
            <a:r>
              <a:rPr lang="zh-CN" altLang="en-US" sz="2000">
                <a:solidFill>
                  <a:srgbClr val="445469"/>
                </a:solidFill>
                <a:ea typeface="微软雅黑" pitchFamily="34" charset="-122"/>
                <a:cs typeface="Calibri" pitchFamily="34" charset="0"/>
                <a:sym typeface="Arial" charset="0"/>
              </a:rPr>
              <a:t>的特征，民意无从体现</a:t>
            </a:r>
            <a:endParaRPr lang="en-US" altLang="zh-CN" sz="2000">
              <a:solidFill>
                <a:srgbClr val="445469"/>
              </a:solidFill>
              <a:ea typeface="微软雅黑" pitchFamily="34" charset="-122"/>
              <a:cs typeface="Calibri" pitchFamily="34" charset="0"/>
              <a:sym typeface="Arial" charset="0"/>
            </a:endParaRPr>
          </a:p>
          <a:p>
            <a:pPr algn="r" eaLnBrk="1" hangingPunct="1">
              <a:lnSpc>
                <a:spcPct val="100000"/>
              </a:lnSpc>
              <a:spcBef>
                <a:spcPct val="20000"/>
              </a:spcBef>
              <a:buFont typeface="Arial" charset="0"/>
              <a:buNone/>
            </a:pPr>
            <a:r>
              <a:rPr lang="zh-CN" altLang="zh-CN" sz="2000">
                <a:solidFill>
                  <a:srgbClr val="445469"/>
                </a:solidFill>
                <a:ea typeface="微软雅黑" pitchFamily="34" charset="-122"/>
                <a:cs typeface="Calibri" pitchFamily="34" charset="0"/>
                <a:sym typeface="Arial" charset="0"/>
              </a:rPr>
              <a:t>②</a:t>
            </a:r>
            <a:r>
              <a:rPr lang="zh-CN" altLang="en-US" sz="2000">
                <a:solidFill>
                  <a:srgbClr val="445469"/>
                </a:solidFill>
                <a:ea typeface="微软雅黑" pitchFamily="34" charset="-122"/>
                <a:cs typeface="Calibri" pitchFamily="34" charset="0"/>
                <a:sym typeface="Arial" charset="0"/>
              </a:rPr>
              <a:t>易任人唯亲，形成小集团，削弱中央集权的统治，中央和地方离心力加大</a:t>
            </a:r>
            <a:endParaRPr lang="en-US" altLang="zh-CN" sz="2000">
              <a:solidFill>
                <a:srgbClr val="445469"/>
              </a:solidFill>
              <a:ea typeface="微软雅黑" pitchFamily="34" charset="-122"/>
              <a:cs typeface="Calibri" pitchFamily="34" charset="0"/>
              <a:sym typeface="Arial" charset="0"/>
            </a:endParaRPr>
          </a:p>
          <a:p>
            <a:pPr algn="r" eaLnBrk="1" hangingPunct="1">
              <a:lnSpc>
                <a:spcPct val="100000"/>
              </a:lnSpc>
              <a:spcBef>
                <a:spcPct val="20000"/>
              </a:spcBef>
              <a:buFont typeface="Arial" charset="0"/>
              <a:buNone/>
            </a:pPr>
            <a:r>
              <a:rPr lang="zh-CN" altLang="zh-CN" sz="2000">
                <a:solidFill>
                  <a:srgbClr val="445469"/>
                </a:solidFill>
                <a:ea typeface="微软雅黑" pitchFamily="34" charset="-122"/>
                <a:cs typeface="Calibri" pitchFamily="34" charset="0"/>
                <a:sym typeface="Arial" charset="0"/>
              </a:rPr>
              <a:t>③</a:t>
            </a:r>
            <a:r>
              <a:rPr lang="zh-CN" altLang="en-US" sz="2000">
                <a:solidFill>
                  <a:srgbClr val="445469"/>
                </a:solidFill>
                <a:ea typeface="微软雅黑" pitchFamily="34" charset="-122"/>
                <a:cs typeface="Calibri" pitchFamily="34" charset="0"/>
                <a:sym typeface="Arial" charset="0"/>
              </a:rPr>
              <a:t>世袭士族日益腐败，缺乏能力</a:t>
            </a:r>
            <a:endParaRPr lang="en-US" altLang="zh-CN" sz="2000">
              <a:solidFill>
                <a:srgbClr val="445469"/>
              </a:solidFill>
              <a:latin typeface="Arial" charset="0"/>
              <a:ea typeface="微软雅黑" pitchFamily="34" charset="-122"/>
              <a:cs typeface="Calibri" pitchFamily="34" charset="0"/>
              <a:sym typeface="Arial" charset="0"/>
            </a:endParaRPr>
          </a:p>
        </p:txBody>
      </p:sp>
      <p:sp>
        <p:nvSpPr>
          <p:cNvPr id="15371" name="TextBox 13"/>
          <p:cNvSpPr txBox="1">
            <a:spLocks noChangeArrowheads="1"/>
          </p:cNvSpPr>
          <p:nvPr/>
        </p:nvSpPr>
        <p:spPr bwMode="auto">
          <a:xfrm>
            <a:off x="7666038" y="1995488"/>
            <a:ext cx="125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20000"/>
              </a:spcBef>
              <a:buFont typeface="Arial" charset="0"/>
              <a:buNone/>
            </a:pPr>
            <a:r>
              <a:rPr lang="zh-CN" altLang="en-US" sz="2400" b="1">
                <a:solidFill>
                  <a:srgbClr val="445469"/>
                </a:solidFill>
                <a:latin typeface="Arial" charset="0"/>
                <a:ea typeface="微软雅黑" pitchFamily="34" charset="-122"/>
                <a:sym typeface="Arial" charset="0"/>
              </a:rPr>
              <a:t>时间：</a:t>
            </a:r>
            <a:endParaRPr lang="en-US" altLang="zh-CN" sz="2400" b="1">
              <a:solidFill>
                <a:srgbClr val="445469"/>
              </a:solidFill>
              <a:latin typeface="Arial" charset="0"/>
              <a:ea typeface="微软雅黑" pitchFamily="34" charset="-122"/>
              <a:sym typeface="Arial" charset="0"/>
            </a:endParaRPr>
          </a:p>
        </p:txBody>
      </p:sp>
      <p:sp>
        <p:nvSpPr>
          <p:cNvPr id="15372" name="TextBox 13"/>
          <p:cNvSpPr txBox="1">
            <a:spLocks noChangeArrowheads="1"/>
          </p:cNvSpPr>
          <p:nvPr/>
        </p:nvSpPr>
        <p:spPr bwMode="auto">
          <a:xfrm>
            <a:off x="7666038" y="2365375"/>
            <a:ext cx="3117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20000"/>
              </a:spcBef>
              <a:buFont typeface="Arial" charset="0"/>
              <a:buNone/>
            </a:pPr>
            <a:r>
              <a:rPr lang="zh-CN" altLang="en-US" sz="2400">
                <a:solidFill>
                  <a:srgbClr val="445469"/>
                </a:solidFill>
                <a:latin typeface="Arial" charset="0"/>
                <a:ea typeface="微软雅黑" pitchFamily="34" charset="-122"/>
                <a:sym typeface="Arial" charset="0"/>
              </a:rPr>
              <a:t>魏晋南北朝时期</a:t>
            </a:r>
            <a:endParaRPr lang="en-US" altLang="zh-CN" sz="2400">
              <a:solidFill>
                <a:srgbClr val="445469"/>
              </a:solidFill>
              <a:latin typeface="Arial" charset="0"/>
              <a:ea typeface="微软雅黑" pitchFamily="34" charset="-122"/>
              <a:sym typeface="Arial" charset="0"/>
            </a:endParaRPr>
          </a:p>
        </p:txBody>
      </p:sp>
      <p:sp>
        <p:nvSpPr>
          <p:cNvPr id="15373" name="TextBox 13"/>
          <p:cNvSpPr txBox="1">
            <a:spLocks noChangeArrowheads="1"/>
          </p:cNvSpPr>
          <p:nvPr/>
        </p:nvSpPr>
        <p:spPr bwMode="auto">
          <a:xfrm>
            <a:off x="2125663" y="5276850"/>
            <a:ext cx="1952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sz="2400" b="1">
                <a:solidFill>
                  <a:srgbClr val="445469"/>
                </a:solidFill>
                <a:latin typeface="Arial" charset="0"/>
                <a:ea typeface="微软雅黑" pitchFamily="34" charset="-122"/>
                <a:sym typeface="Arial" charset="0"/>
              </a:rPr>
              <a:t>标准：</a:t>
            </a:r>
            <a:endParaRPr lang="en-US" altLang="zh-CN" sz="2400" b="1">
              <a:solidFill>
                <a:srgbClr val="445469"/>
              </a:solidFill>
              <a:latin typeface="Arial" charset="0"/>
              <a:ea typeface="微软雅黑" pitchFamily="34" charset="-122"/>
              <a:sym typeface="Arial" charset="0"/>
            </a:endParaRPr>
          </a:p>
        </p:txBody>
      </p:sp>
      <p:sp>
        <p:nvSpPr>
          <p:cNvPr id="15374" name="TextBox 13"/>
          <p:cNvSpPr txBox="1">
            <a:spLocks noChangeArrowheads="1"/>
          </p:cNvSpPr>
          <p:nvPr/>
        </p:nvSpPr>
        <p:spPr bwMode="auto">
          <a:xfrm>
            <a:off x="1690688" y="5805488"/>
            <a:ext cx="2439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r" eaLnBrk="1" hangingPunct="1">
              <a:lnSpc>
                <a:spcPct val="100000"/>
              </a:lnSpc>
              <a:spcBef>
                <a:spcPct val="20000"/>
              </a:spcBef>
              <a:buFont typeface="Arial" charset="0"/>
              <a:buNone/>
            </a:pPr>
            <a:r>
              <a:rPr lang="zh-CN" altLang="en-US" sz="2400">
                <a:solidFill>
                  <a:srgbClr val="445469"/>
                </a:solidFill>
                <a:latin typeface="Arial" charset="0"/>
                <a:ea typeface="微软雅黑" pitchFamily="34" charset="-122"/>
                <a:sym typeface="Arial" charset="0"/>
              </a:rPr>
              <a:t>家世门第</a:t>
            </a:r>
            <a:endParaRPr lang="en-US" altLang="zh-CN" sz="2400">
              <a:solidFill>
                <a:srgbClr val="445469"/>
              </a:solidFill>
              <a:latin typeface="Arial" charset="0"/>
              <a:ea typeface="微软雅黑" pitchFamily="34" charset="-122"/>
              <a:sym typeface="Arial" charset="0"/>
            </a:endParaRPr>
          </a:p>
        </p:txBody>
      </p:sp>
      <p:sp>
        <p:nvSpPr>
          <p:cNvPr id="15375" name="TextBox 13"/>
          <p:cNvSpPr txBox="1">
            <a:spLocks noChangeArrowheads="1"/>
          </p:cNvSpPr>
          <p:nvPr/>
        </p:nvSpPr>
        <p:spPr bwMode="auto">
          <a:xfrm>
            <a:off x="8682038" y="4068763"/>
            <a:ext cx="195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20000"/>
              </a:spcBef>
              <a:buFont typeface="Arial" charset="0"/>
              <a:buNone/>
            </a:pPr>
            <a:r>
              <a:rPr lang="zh-CN" altLang="en-US" sz="2400" b="1">
                <a:solidFill>
                  <a:srgbClr val="445469"/>
                </a:solidFill>
                <a:latin typeface="Arial" charset="0"/>
                <a:ea typeface="微软雅黑" pitchFamily="34" charset="-122"/>
                <a:sym typeface="Arial" charset="0"/>
              </a:rPr>
              <a:t>含义：</a:t>
            </a:r>
            <a:endParaRPr lang="en-US" altLang="zh-CN" sz="2400" b="1">
              <a:solidFill>
                <a:srgbClr val="445469"/>
              </a:solidFill>
              <a:latin typeface="Arial" charset="0"/>
              <a:ea typeface="微软雅黑" pitchFamily="34" charset="-122"/>
              <a:sym typeface="Arial" charset="0"/>
            </a:endParaRPr>
          </a:p>
        </p:txBody>
      </p:sp>
      <p:sp>
        <p:nvSpPr>
          <p:cNvPr id="15376" name="TextBox 13"/>
          <p:cNvSpPr txBox="1">
            <a:spLocks noChangeArrowheads="1"/>
          </p:cNvSpPr>
          <p:nvPr/>
        </p:nvSpPr>
        <p:spPr bwMode="auto">
          <a:xfrm>
            <a:off x="7713663" y="4438650"/>
            <a:ext cx="44783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20000"/>
              </a:spcBef>
              <a:buFont typeface="Arial" charset="0"/>
              <a:buNone/>
            </a:pPr>
            <a:r>
              <a:rPr lang="zh-CN" altLang="en-US" sz="2400">
                <a:solidFill>
                  <a:srgbClr val="445469"/>
                </a:solidFill>
                <a:latin typeface="Arial" charset="0"/>
                <a:ea typeface="微软雅黑" pitchFamily="34" charset="-122"/>
                <a:sym typeface="Arial" charset="0"/>
              </a:rPr>
              <a:t>由朝廷在各州设中正官，负责查访、评定辖区内的士人，按其才智声望划分为九个等级上报朝廷，成为授官的依据</a:t>
            </a:r>
            <a:endParaRPr lang="en-US" altLang="zh-CN" sz="2400">
              <a:solidFill>
                <a:srgbClr val="445469"/>
              </a:solidFill>
              <a:latin typeface="Arial" charset="0"/>
              <a:ea typeface="微软雅黑" pitchFamily="34" charset="-122"/>
              <a:sym typeface="Arial" charset="0"/>
            </a:endParaRPr>
          </a:p>
          <a:p>
            <a:pPr eaLnBrk="1" hangingPunct="1">
              <a:lnSpc>
                <a:spcPct val="100000"/>
              </a:lnSpc>
              <a:spcBef>
                <a:spcPct val="20000"/>
              </a:spcBef>
              <a:buFont typeface="Arial" charset="0"/>
              <a:buNone/>
            </a:pPr>
            <a:r>
              <a:rPr lang="zh-CN" altLang="en-US" sz="2400">
                <a:solidFill>
                  <a:srgbClr val="445469"/>
                </a:solidFill>
                <a:latin typeface="Arial" charset="0"/>
                <a:ea typeface="微软雅黑" pitchFamily="34" charset="-122"/>
                <a:sym typeface="Arial" charset="0"/>
              </a:rPr>
              <a:t>实质：一种发展了的察举制</a:t>
            </a:r>
            <a:endParaRPr lang="en-US" altLang="zh-CN" sz="2400">
              <a:solidFill>
                <a:srgbClr val="445469"/>
              </a:solidFill>
              <a:latin typeface="Arial" charset="0"/>
              <a:ea typeface="微软雅黑" pitchFamily="34" charset="-122"/>
              <a:sym typeface="Arial" charset="0"/>
            </a:endParaRPr>
          </a:p>
        </p:txBody>
      </p:sp>
      <p:sp>
        <p:nvSpPr>
          <p:cNvPr id="15377" name="直接连接符 24"/>
          <p:cNvSpPr>
            <a:spLocks noChangeShapeType="1"/>
          </p:cNvSpPr>
          <p:nvPr/>
        </p:nvSpPr>
        <p:spPr bwMode="auto">
          <a:xfrm flipH="1">
            <a:off x="6427788" y="2241550"/>
            <a:ext cx="1049337"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78" name="直接连接符 24"/>
          <p:cNvSpPr>
            <a:spLocks noChangeShapeType="1"/>
          </p:cNvSpPr>
          <p:nvPr/>
        </p:nvSpPr>
        <p:spPr bwMode="auto">
          <a:xfrm flipH="1">
            <a:off x="7477125" y="4241800"/>
            <a:ext cx="1033463" cy="0"/>
          </a:xfrm>
          <a:prstGeom prst="line">
            <a:avLst/>
          </a:prstGeom>
          <a:noFill/>
          <a:ln w="12700">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pic>
        <p:nvPicPr>
          <p:cNvPr id="1435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53975"/>
            <a:ext cx="47974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80" name="TextBox 2"/>
          <p:cNvSpPr txBox="1">
            <a:spLocks noChangeArrowheads="1"/>
          </p:cNvSpPr>
          <p:nvPr/>
        </p:nvSpPr>
        <p:spPr bwMode="auto">
          <a:xfrm>
            <a:off x="8599488" y="3009900"/>
            <a:ext cx="299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nSpc>
                <a:spcPct val="100000"/>
              </a:lnSpc>
              <a:spcBef>
                <a:spcPct val="0"/>
              </a:spcBef>
              <a:buFontTx/>
              <a:buNone/>
            </a:pPr>
            <a:r>
              <a:rPr lang="zh-CN" altLang="en-US" sz="2400"/>
              <a:t>曹丕代汉</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4928" y="152401"/>
            <a:ext cx="2089149" cy="2089149"/>
          </a:xfrm>
          <a:prstGeom prst="rect">
            <a:avLst/>
          </a:prstGeom>
          <a:ln>
            <a:noFill/>
          </a:ln>
          <a:effectLst>
            <a:softEdge rad="112500"/>
          </a:effectLst>
        </p:spPr>
      </p:pic>
      <p:sp>
        <p:nvSpPr>
          <p:cNvPr id="14358" name="TextBox 2"/>
          <p:cNvSpPr txBox="1">
            <a:spLocks noChangeArrowheads="1"/>
          </p:cNvSpPr>
          <p:nvPr/>
        </p:nvSpPr>
        <p:spPr bwMode="auto">
          <a:xfrm>
            <a:off x="409575" y="1196975"/>
            <a:ext cx="5678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sz="2800"/>
              <a:t>4</a:t>
            </a:r>
            <a:r>
              <a:rPr lang="zh-CN" altLang="en-US" sz="2800"/>
              <a:t>、魏晋南北朝：九品中正制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80"/>
                                        </p:tgtEl>
                                        <p:attrNameLst>
                                          <p:attrName>style.visibility</p:attrName>
                                        </p:attrNameLst>
                                      </p:cBhvr>
                                      <p:to>
                                        <p:strVal val="visible"/>
                                      </p:to>
                                    </p:set>
                                    <p:animEffect transition="in" filter="fade">
                                      <p:cBhvr>
                                        <p:cTn id="17" dur="500"/>
                                        <p:tgtEl>
                                          <p:spTgt spid="153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1000"/>
                                        <p:tgtEl>
                                          <p:spTgt spid="15364"/>
                                        </p:tgtEl>
                                      </p:cBhvr>
                                    </p:animEffect>
                                    <p:anim calcmode="lin" valueType="num">
                                      <p:cBhvr>
                                        <p:cTn id="23" dur="1000" fill="hold"/>
                                        <p:tgtEl>
                                          <p:spTgt spid="15364"/>
                                        </p:tgtEl>
                                        <p:attrNameLst>
                                          <p:attrName>ppt_x</p:attrName>
                                        </p:attrNameLst>
                                      </p:cBhvr>
                                      <p:tavLst>
                                        <p:tav tm="0">
                                          <p:val>
                                            <p:strVal val="#ppt_x"/>
                                          </p:val>
                                        </p:tav>
                                        <p:tav tm="100000">
                                          <p:val>
                                            <p:strVal val="#ppt_x"/>
                                          </p:val>
                                        </p:tav>
                                      </p:tavLst>
                                    </p:anim>
                                    <p:anim calcmode="lin" valueType="num">
                                      <p:cBhvr>
                                        <p:cTn id="24" dur="1000" fill="hold"/>
                                        <p:tgtEl>
                                          <p:spTgt spid="1536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378"/>
                                        </p:tgtEl>
                                        <p:attrNameLst>
                                          <p:attrName>style.visibility</p:attrName>
                                        </p:attrNameLst>
                                      </p:cBhvr>
                                      <p:to>
                                        <p:strVal val="visible"/>
                                      </p:to>
                                    </p:set>
                                    <p:animEffect transition="in" filter="fade">
                                      <p:cBhvr>
                                        <p:cTn id="27" dur="1000"/>
                                        <p:tgtEl>
                                          <p:spTgt spid="15378"/>
                                        </p:tgtEl>
                                      </p:cBhvr>
                                    </p:animEffect>
                                    <p:anim calcmode="lin" valueType="num">
                                      <p:cBhvr>
                                        <p:cTn id="28" dur="1000" fill="hold"/>
                                        <p:tgtEl>
                                          <p:spTgt spid="15378"/>
                                        </p:tgtEl>
                                        <p:attrNameLst>
                                          <p:attrName>ppt_x</p:attrName>
                                        </p:attrNameLst>
                                      </p:cBhvr>
                                      <p:tavLst>
                                        <p:tav tm="0">
                                          <p:val>
                                            <p:strVal val="#ppt_x"/>
                                          </p:val>
                                        </p:tav>
                                        <p:tav tm="100000">
                                          <p:val>
                                            <p:strVal val="#ppt_x"/>
                                          </p:val>
                                        </p:tav>
                                      </p:tavLst>
                                    </p:anim>
                                    <p:anim calcmode="lin" valueType="num">
                                      <p:cBhvr>
                                        <p:cTn id="29" dur="1000" fill="hold"/>
                                        <p:tgtEl>
                                          <p:spTgt spid="1537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375"/>
                                        </p:tgtEl>
                                        <p:attrNameLst>
                                          <p:attrName>style.visibility</p:attrName>
                                        </p:attrNameLst>
                                      </p:cBhvr>
                                      <p:to>
                                        <p:strVal val="visible"/>
                                      </p:to>
                                    </p:set>
                                    <p:animEffect transition="in" filter="fade">
                                      <p:cBhvr>
                                        <p:cTn id="32" dur="1000"/>
                                        <p:tgtEl>
                                          <p:spTgt spid="15375"/>
                                        </p:tgtEl>
                                      </p:cBhvr>
                                    </p:animEffect>
                                    <p:anim calcmode="lin" valueType="num">
                                      <p:cBhvr>
                                        <p:cTn id="33" dur="1000" fill="hold"/>
                                        <p:tgtEl>
                                          <p:spTgt spid="15375"/>
                                        </p:tgtEl>
                                        <p:attrNameLst>
                                          <p:attrName>ppt_x</p:attrName>
                                        </p:attrNameLst>
                                      </p:cBhvr>
                                      <p:tavLst>
                                        <p:tav tm="0">
                                          <p:val>
                                            <p:strVal val="#ppt_x"/>
                                          </p:val>
                                        </p:tav>
                                        <p:tav tm="100000">
                                          <p:val>
                                            <p:strVal val="#ppt_x"/>
                                          </p:val>
                                        </p:tav>
                                      </p:tavLst>
                                    </p:anim>
                                    <p:anim calcmode="lin" valueType="num">
                                      <p:cBhvr>
                                        <p:cTn id="34" dur="1000" fill="hold"/>
                                        <p:tgtEl>
                                          <p:spTgt spid="153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376"/>
                                        </p:tgtEl>
                                        <p:attrNameLst>
                                          <p:attrName>style.visibility</p:attrName>
                                        </p:attrNameLst>
                                      </p:cBhvr>
                                      <p:to>
                                        <p:strVal val="visible"/>
                                      </p:to>
                                    </p:set>
                                    <p:animEffect transition="in" filter="fade">
                                      <p:cBhvr>
                                        <p:cTn id="37" dur="1000"/>
                                        <p:tgtEl>
                                          <p:spTgt spid="15376"/>
                                        </p:tgtEl>
                                      </p:cBhvr>
                                    </p:animEffect>
                                    <p:anim calcmode="lin" valueType="num">
                                      <p:cBhvr>
                                        <p:cTn id="38" dur="1000" fill="hold"/>
                                        <p:tgtEl>
                                          <p:spTgt spid="15376"/>
                                        </p:tgtEl>
                                        <p:attrNameLst>
                                          <p:attrName>ppt_x</p:attrName>
                                        </p:attrNameLst>
                                      </p:cBhvr>
                                      <p:tavLst>
                                        <p:tav tm="0">
                                          <p:val>
                                            <p:strVal val="#ppt_x"/>
                                          </p:val>
                                        </p:tav>
                                        <p:tav tm="100000">
                                          <p:val>
                                            <p:strVal val="#ppt_x"/>
                                          </p:val>
                                        </p:tav>
                                      </p:tavLst>
                                    </p:anim>
                                    <p:anim calcmode="lin" valueType="num">
                                      <p:cBhvr>
                                        <p:cTn id="39" dur="1000" fill="hold"/>
                                        <p:tgtEl>
                                          <p:spTgt spid="15376"/>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365"/>
                                        </p:tgtEl>
                                        <p:attrNameLst>
                                          <p:attrName>style.visibility</p:attrName>
                                        </p:attrNameLst>
                                      </p:cBhvr>
                                      <p:to>
                                        <p:strVal val="visible"/>
                                      </p:to>
                                    </p:set>
                                    <p:anim calcmode="lin" valueType="num">
                                      <p:cBhvr additive="base">
                                        <p:cTn id="44" dur="500" fill="hold"/>
                                        <p:tgtEl>
                                          <p:spTgt spid="15365"/>
                                        </p:tgtEl>
                                        <p:attrNameLst>
                                          <p:attrName>ppt_x</p:attrName>
                                        </p:attrNameLst>
                                      </p:cBhvr>
                                      <p:tavLst>
                                        <p:tav tm="0">
                                          <p:val>
                                            <p:strVal val="#ppt_x"/>
                                          </p:val>
                                        </p:tav>
                                        <p:tav tm="100000">
                                          <p:val>
                                            <p:strVal val="#ppt_x"/>
                                          </p:val>
                                        </p:tav>
                                      </p:tavLst>
                                    </p:anim>
                                    <p:anim calcmode="lin" valueType="num">
                                      <p:cBhvr additive="base">
                                        <p:cTn id="45" dur="500" fill="hold"/>
                                        <p:tgtEl>
                                          <p:spTgt spid="1536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368"/>
                                        </p:tgtEl>
                                        <p:attrNameLst>
                                          <p:attrName>style.visibility</p:attrName>
                                        </p:attrNameLst>
                                      </p:cBhvr>
                                      <p:to>
                                        <p:strVal val="visible"/>
                                      </p:to>
                                    </p:set>
                                    <p:anim calcmode="lin" valueType="num">
                                      <p:cBhvr additive="base">
                                        <p:cTn id="48" dur="500" fill="hold"/>
                                        <p:tgtEl>
                                          <p:spTgt spid="15368"/>
                                        </p:tgtEl>
                                        <p:attrNameLst>
                                          <p:attrName>ppt_x</p:attrName>
                                        </p:attrNameLst>
                                      </p:cBhvr>
                                      <p:tavLst>
                                        <p:tav tm="0">
                                          <p:val>
                                            <p:strVal val="#ppt_x"/>
                                          </p:val>
                                        </p:tav>
                                        <p:tav tm="100000">
                                          <p:val>
                                            <p:strVal val="#ppt_x"/>
                                          </p:val>
                                        </p:tav>
                                      </p:tavLst>
                                    </p:anim>
                                    <p:anim calcmode="lin" valueType="num">
                                      <p:cBhvr additive="base">
                                        <p:cTn id="49" dur="500" fill="hold"/>
                                        <p:tgtEl>
                                          <p:spTgt spid="1536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5373"/>
                                        </p:tgtEl>
                                        <p:attrNameLst>
                                          <p:attrName>style.visibility</p:attrName>
                                        </p:attrNameLst>
                                      </p:cBhvr>
                                      <p:to>
                                        <p:strVal val="visible"/>
                                      </p:to>
                                    </p:set>
                                    <p:anim calcmode="lin" valueType="num">
                                      <p:cBhvr additive="base">
                                        <p:cTn id="52" dur="500" fill="hold"/>
                                        <p:tgtEl>
                                          <p:spTgt spid="15373"/>
                                        </p:tgtEl>
                                        <p:attrNameLst>
                                          <p:attrName>ppt_x</p:attrName>
                                        </p:attrNameLst>
                                      </p:cBhvr>
                                      <p:tavLst>
                                        <p:tav tm="0">
                                          <p:val>
                                            <p:strVal val="#ppt_x"/>
                                          </p:val>
                                        </p:tav>
                                        <p:tav tm="100000">
                                          <p:val>
                                            <p:strVal val="#ppt_x"/>
                                          </p:val>
                                        </p:tav>
                                      </p:tavLst>
                                    </p:anim>
                                    <p:anim calcmode="lin" valueType="num">
                                      <p:cBhvr additive="base">
                                        <p:cTn id="53" dur="500" fill="hold"/>
                                        <p:tgtEl>
                                          <p:spTgt spid="1537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374"/>
                                        </p:tgtEl>
                                        <p:attrNameLst>
                                          <p:attrName>style.visibility</p:attrName>
                                        </p:attrNameLst>
                                      </p:cBhvr>
                                      <p:to>
                                        <p:strVal val="visible"/>
                                      </p:to>
                                    </p:set>
                                    <p:anim calcmode="lin" valueType="num">
                                      <p:cBhvr additive="base">
                                        <p:cTn id="56" dur="500" fill="hold"/>
                                        <p:tgtEl>
                                          <p:spTgt spid="15374"/>
                                        </p:tgtEl>
                                        <p:attrNameLst>
                                          <p:attrName>ppt_x</p:attrName>
                                        </p:attrNameLst>
                                      </p:cBhvr>
                                      <p:tavLst>
                                        <p:tav tm="0">
                                          <p:val>
                                            <p:strVal val="#ppt_x"/>
                                          </p:val>
                                        </p:tav>
                                        <p:tav tm="100000">
                                          <p:val>
                                            <p:strVal val="#ppt_x"/>
                                          </p:val>
                                        </p:tav>
                                      </p:tavLst>
                                    </p:anim>
                                    <p:anim calcmode="lin" valueType="num">
                                      <p:cBhvr additive="base">
                                        <p:cTn id="57"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362"/>
                                        </p:tgtEl>
                                        <p:attrNameLst>
                                          <p:attrName>style.visibility</p:attrName>
                                        </p:attrNameLst>
                                      </p:cBhvr>
                                      <p:to>
                                        <p:strVal val="visible"/>
                                      </p:to>
                                    </p:set>
                                    <p:animEffect transition="in" filter="wipe(down)">
                                      <p:cBhvr>
                                        <p:cTn id="62" dur="500"/>
                                        <p:tgtEl>
                                          <p:spTgt spid="1536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5369"/>
                                        </p:tgtEl>
                                        <p:attrNameLst>
                                          <p:attrName>style.visibility</p:attrName>
                                        </p:attrNameLst>
                                      </p:cBhvr>
                                      <p:to>
                                        <p:strVal val="visible"/>
                                      </p:to>
                                    </p:set>
                                    <p:animEffect transition="in" filter="wipe(down)">
                                      <p:cBhvr>
                                        <p:cTn id="65" dur="500"/>
                                        <p:tgtEl>
                                          <p:spTgt spid="1536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5370"/>
                                        </p:tgtEl>
                                        <p:attrNameLst>
                                          <p:attrName>style.visibility</p:attrName>
                                        </p:attrNameLst>
                                      </p:cBhvr>
                                      <p:to>
                                        <p:strVal val="visible"/>
                                      </p:to>
                                    </p:set>
                                    <p:animEffect transition="in" filter="wipe(down)">
                                      <p:cBhvr>
                                        <p:cTn id="68" dur="500"/>
                                        <p:tgtEl>
                                          <p:spTgt spid="15370"/>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5367"/>
                                        </p:tgtEl>
                                        <p:attrNameLst>
                                          <p:attrName>style.visibility</p:attrName>
                                        </p:attrNameLst>
                                      </p:cBhvr>
                                      <p:to>
                                        <p:strVal val="visible"/>
                                      </p:to>
                                    </p:set>
                                    <p:animEffect transition="in" filter="wipe(down)">
                                      <p:cBhvr>
                                        <p:cTn id="71"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7" grpId="0" animBg="1"/>
      <p:bldP spid="15368" grpId="0" animBg="1"/>
      <p:bldP spid="15369" grpId="0"/>
      <p:bldP spid="15370" grpId="0"/>
      <p:bldP spid="15371" grpId="0"/>
      <p:bldP spid="15372" grpId="0"/>
      <p:bldP spid="15373" grpId="0"/>
      <p:bldP spid="15374" grpId="0"/>
      <p:bldP spid="15375" grpId="0"/>
      <p:bldP spid="15376" grpId="0"/>
      <p:bldP spid="15377" grpId="0" animBg="1"/>
      <p:bldP spid="15378" grpId="0" animBg="1"/>
      <p:bldP spid="15380" grpId="0"/>
    </p:bld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1364</TotalTime>
  <Words>2587</Words>
  <Application>Microsoft Office PowerPoint</Application>
  <PresentationFormat>自定义</PresentationFormat>
  <Paragraphs>272</Paragraphs>
  <Slides>31</Slides>
  <Notes>2</Notes>
  <HiddenSlides>0</HiddenSlides>
  <MMClips>0</MMClips>
  <ScaleCrop>false</ScaleCrop>
  <HeadingPairs>
    <vt:vector size="4" baseType="variant">
      <vt:variant>
        <vt:lpstr>主题</vt:lpstr>
      </vt:variant>
      <vt:variant>
        <vt:i4>3</vt:i4>
      </vt:variant>
      <vt:variant>
        <vt:lpstr>幻灯片标题</vt:lpstr>
      </vt:variant>
      <vt:variant>
        <vt:i4>31</vt:i4>
      </vt:variant>
    </vt:vector>
  </HeadingPairs>
  <TitlesOfParts>
    <vt:vector size="34" baseType="lpstr">
      <vt:lpstr>Office 主题</vt:lpstr>
      <vt:lpstr>3_Office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DELL</cp:lastModifiedBy>
  <cp:revision>90</cp:revision>
  <dcterms:modified xsi:type="dcterms:W3CDTF">2018-09-17T11:15:48Z</dcterms:modified>
</cp:coreProperties>
</file>