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389" r:id="rId5"/>
    <p:sldId id="301" r:id="rId6"/>
    <p:sldId id="353" r:id="rId7"/>
    <p:sldId id="316" r:id="rId8"/>
    <p:sldId id="366" r:id="rId9"/>
    <p:sldId id="262" r:id="rId10"/>
    <p:sldId id="368" r:id="rId11"/>
    <p:sldId id="343" r:id="rId12"/>
    <p:sldId id="369" r:id="rId13"/>
    <p:sldId id="403" r:id="rId15"/>
    <p:sldId id="424" r:id="rId16"/>
    <p:sldId id="411" r:id="rId17"/>
    <p:sldId id="412" r:id="rId18"/>
    <p:sldId id="423" r:id="rId19"/>
    <p:sldId id="426" r:id="rId20"/>
    <p:sldId id="427" r:id="rId21"/>
    <p:sldId id="355" r:id="rId22"/>
    <p:sldId id="307" r:id="rId23"/>
    <p:sldId id="313" r:id="rId24"/>
    <p:sldId id="327" r:id="rId25"/>
    <p:sldId id="270" r:id="rId26"/>
    <p:sldId id="328" r:id="rId27"/>
    <p:sldId id="404" r:id="rId28"/>
  </p:sldIdLst>
  <p:sldSz cx="18288000" cy="10287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7F"/>
    <a:srgbClr val="FF0000"/>
    <a:srgbClr val="4C38E4"/>
    <a:srgbClr val="FFFF00"/>
    <a:srgbClr val="3C26E2"/>
    <a:srgbClr val="4437ED"/>
    <a:srgbClr val="3B1FB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/>
    <p:restoredTop sz="94619"/>
  </p:normalViewPr>
  <p:slideViewPr>
    <p:cSldViewPr showGuides="1">
      <p:cViewPr varScale="1">
        <p:scale>
          <a:sx n="39" d="100"/>
          <a:sy n="39" d="100"/>
        </p:scale>
        <p:origin x="-108" y="-23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517600" y="411959"/>
            <a:ext cx="8229600" cy="87772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28800" y="411959"/>
            <a:ext cx="24384000" cy="87772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0075"/>
            <a:ext cx="15544800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8800" y="2400307"/>
            <a:ext cx="16306800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440400" y="2400307"/>
            <a:ext cx="16306800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914400" y="2400300"/>
            <a:ext cx="16459200" cy="67897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jpe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74.png"/><Relationship Id="rId20" Type="http://schemas.openxmlformats.org/officeDocument/2006/relationships/image" Target="../media/image73.png"/><Relationship Id="rId2" Type="http://schemas.openxmlformats.org/officeDocument/2006/relationships/image" Target="../media/image55.png"/><Relationship Id="rId19" Type="http://schemas.openxmlformats.org/officeDocument/2006/relationships/image" Target="../media/image72.png"/><Relationship Id="rId18" Type="http://schemas.openxmlformats.org/officeDocument/2006/relationships/image" Target="../media/image71.png"/><Relationship Id="rId17" Type="http://schemas.openxmlformats.org/officeDocument/2006/relationships/image" Target="../media/image70.png"/><Relationship Id="rId16" Type="http://schemas.openxmlformats.org/officeDocument/2006/relationships/image" Target="../media/image69.pn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3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771900" y="1663700"/>
            <a:ext cx="3060700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4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50" y="1357313"/>
            <a:ext cx="2806700" cy="275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6" descr="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4930438" y="1643063"/>
            <a:ext cx="3086100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 descr="act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358313" y="1928813"/>
            <a:ext cx="3073400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3" descr="act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643688" y="3429000"/>
            <a:ext cx="2806700" cy="275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8" descr="act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6819900" y="2768600"/>
            <a:ext cx="6731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24" descr="act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3606800" y="3505200"/>
            <a:ext cx="6604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" descr="act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14414500" y="4787900"/>
            <a:ext cx="6858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1" descr="act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52600" y="4800600"/>
            <a:ext cx="584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36" descr="act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11074400" y="4025900"/>
            <a:ext cx="762000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37" descr="act.png"/>
          <p:cNvPicPr/>
          <p:nvPr/>
        </p:nvPicPr>
        <p:blipFill>
          <a:blip r:embed="rId12"/>
          <a:stretch>
            <a:fillRect/>
          </a:stretch>
        </p:blipFill>
        <p:spPr>
          <a:xfrm>
            <a:off x="11137900" y="4089400"/>
            <a:ext cx="520700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42" descr="act.png"/>
          <p:cNvPicPr/>
          <p:nvPr/>
        </p:nvPicPr>
        <p:blipFill>
          <a:blip r:embed="rId13"/>
          <a:stretch>
            <a:fillRect/>
          </a:stretch>
        </p:blipFill>
        <p:spPr>
          <a:xfrm>
            <a:off x="14274800" y="3340100"/>
            <a:ext cx="7112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43" descr="act.png"/>
          <p:cNvPicPr/>
          <p:nvPr/>
        </p:nvPicPr>
        <p:blipFill>
          <a:blip r:embed="rId14"/>
          <a:stretch>
            <a:fillRect/>
          </a:stretch>
        </p:blipFill>
        <p:spPr>
          <a:xfrm>
            <a:off x="14325600" y="3390900"/>
            <a:ext cx="4699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图片 47" descr="act.png"/>
          <p:cNvPicPr/>
          <p:nvPr/>
        </p:nvPicPr>
        <p:blipFill>
          <a:blip r:embed="rId15"/>
          <a:stretch>
            <a:fillRect/>
          </a:stretch>
        </p:blipFill>
        <p:spPr>
          <a:xfrm>
            <a:off x="3214688" y="7797800"/>
            <a:ext cx="12499975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2065" name="TextBox 52"/>
          <p:cNvSpPr txBox="1"/>
          <p:nvPr/>
        </p:nvSpPr>
        <p:spPr>
          <a:xfrm>
            <a:off x="3911600" y="8167688"/>
            <a:ext cx="7924800" cy="36988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en-US" altLang="zh-CN" sz="5400" dirty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2017</a:t>
            </a:r>
            <a:r>
              <a:rPr lang="zh-CN" altLang="en-US" sz="5400" dirty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版新课标主要变化与教学应对策略</a:t>
            </a:r>
            <a:endParaRPr lang="zh-CN" altLang="en-US" sz="5400" dirty="0">
              <a:solidFill>
                <a:srgbClr val="C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89" name="TextBox 53"/>
          <p:cNvSpPr txBox="1"/>
          <p:nvPr/>
        </p:nvSpPr>
        <p:spPr>
          <a:xfrm>
            <a:off x="12534900" y="7797800"/>
            <a:ext cx="1778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48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48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90" name="TextBox 61"/>
          <p:cNvSpPr txBox="1"/>
          <p:nvPr/>
        </p:nvSpPr>
        <p:spPr>
          <a:xfrm>
            <a:off x="12026900" y="90932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214374" y="1428724"/>
            <a:ext cx="200026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</a:t>
            </a:r>
            <a:endParaRPr kumimoji="0" lang="zh-CN" altLang="en-US" sz="1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92" name="图片 7" descr="act.png"/>
          <p:cNvPicPr/>
          <p:nvPr/>
        </p:nvPicPr>
        <p:blipFill>
          <a:blip r:embed="rId16"/>
          <a:stretch>
            <a:fillRect/>
          </a:stretch>
        </p:blipFill>
        <p:spPr>
          <a:xfrm>
            <a:off x="12501563" y="3286125"/>
            <a:ext cx="2822575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" name="矩形 66"/>
          <p:cNvSpPr/>
          <p:nvPr/>
        </p:nvSpPr>
        <p:spPr>
          <a:xfrm>
            <a:off x="15573419" y="1857351"/>
            <a:ext cx="17859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案</a:t>
            </a:r>
            <a:endParaRPr kumimoji="0" lang="zh-CN" altLang="en-US" sz="1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000860" y="3571864"/>
            <a:ext cx="200026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</a:t>
            </a:r>
            <a:endParaRPr kumimoji="0" lang="zh-CN" altLang="en-US" sz="1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929810" y="2143104"/>
            <a:ext cx="17859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</a:t>
            </a:r>
            <a:endParaRPr kumimoji="0" lang="zh-CN" altLang="en-US" sz="1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286215" y="1928782"/>
            <a:ext cx="17859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</a:t>
            </a:r>
            <a:endParaRPr kumimoji="0" lang="zh-CN" altLang="en-US" sz="1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2858776" y="3357543"/>
            <a:ext cx="200026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方</a:t>
            </a:r>
            <a:endParaRPr kumimoji="0" lang="zh-CN" altLang="en-US" sz="1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1770" y="9210675"/>
            <a:ext cx="6386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600" b="1">
                <a:latin typeface="Calibri" panose="020F0502020204030204" pitchFamily="34" charset="0"/>
                <a:ea typeface="宋体" panose="02010600030101010101" pitchFamily="2" charset="-122"/>
              </a:rPr>
              <a:t>山东德州一中历史组</a:t>
            </a:r>
            <a:r>
              <a:rPr lang="en-US" sz="3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3600" b="1">
                <a:latin typeface="Calibri" panose="020F0502020204030204" pitchFamily="34" charset="0"/>
                <a:ea typeface="宋体" panose="02010600030101010101" pitchFamily="2" charset="-122"/>
              </a:rPr>
              <a:t>许保华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762000" y="177800"/>
            <a:ext cx="16975138" cy="1949450"/>
          </a:xfrm>
        </p:spPr>
        <p:txBody>
          <a:bodyPr anchor="ctr"/>
          <a:p>
            <a:pPr fontAlgn="base"/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（二）展开多向思维，强化历史解释</a:t>
            </a:r>
            <a:br>
              <a:rPr lang="zh-CN" altLang="en-US" sz="54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48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       </a:t>
            </a:r>
            <a:r>
              <a:rPr lang="zh-CN" altLang="en-US" sz="4800" b="1" strike="noStrike" noProof="1">
                <a:latin typeface="+mj-ea"/>
                <a:cs typeface="楷体" panose="02010609060101010101" pitchFamily="49" charset="-122"/>
              </a:rPr>
              <a:t>历史因果关系探讨</a:t>
            </a:r>
            <a:r>
              <a:rPr lang="en-US" altLang="zh-CN" sz="4800" b="1" strike="noStrike" noProof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4800" b="1" strike="noStrike" noProof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以民族资本主义的发展为例</a:t>
            </a:r>
            <a:endParaRPr lang="zh-CN" altLang="en-US" sz="4800" b="1" strike="noStrike" noProof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530" name="内容占位符 3" descr="微信图片_2018092522542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4650" y="2479675"/>
            <a:ext cx="17113250" cy="8223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2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266700"/>
            <a:ext cx="98806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3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66200"/>
            <a:ext cx="1828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5" descr="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786438" y="3124200"/>
            <a:ext cx="2935287" cy="279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7" descr="act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786438" y="5892800"/>
            <a:ext cx="3776662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9" descr="act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9499600" y="5245100"/>
            <a:ext cx="3073400" cy="279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Box 13"/>
          <p:cNvSpPr txBox="1"/>
          <p:nvPr/>
        </p:nvSpPr>
        <p:spPr>
          <a:xfrm>
            <a:off x="6083300" y="346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0" name="TextBox 16"/>
          <p:cNvSpPr txBox="1"/>
          <p:nvPr/>
        </p:nvSpPr>
        <p:spPr>
          <a:xfrm>
            <a:off x="6134100" y="44704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1" name="TextBox 18"/>
          <p:cNvSpPr txBox="1"/>
          <p:nvPr/>
        </p:nvSpPr>
        <p:spPr>
          <a:xfrm>
            <a:off x="13690600" y="34290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2" name="TextBox 21"/>
          <p:cNvSpPr txBox="1"/>
          <p:nvPr/>
        </p:nvSpPr>
        <p:spPr>
          <a:xfrm>
            <a:off x="16027400" y="44450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3" name="TextBox 23"/>
          <p:cNvSpPr txBox="1"/>
          <p:nvPr/>
        </p:nvSpPr>
        <p:spPr>
          <a:xfrm>
            <a:off x="6108700" y="64008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4" name="TextBox 26"/>
          <p:cNvSpPr txBox="1"/>
          <p:nvPr/>
        </p:nvSpPr>
        <p:spPr>
          <a:xfrm>
            <a:off x="6159500" y="74168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5" name="TextBox 28"/>
          <p:cNvSpPr txBox="1"/>
          <p:nvPr/>
        </p:nvSpPr>
        <p:spPr>
          <a:xfrm>
            <a:off x="13716000" y="62230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3566" name="TextBox 31"/>
          <p:cNvSpPr txBox="1"/>
          <p:nvPr/>
        </p:nvSpPr>
        <p:spPr>
          <a:xfrm>
            <a:off x="16052800" y="72390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23567" name="图片 7" descr="act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9001125" y="3124200"/>
            <a:ext cx="3571875" cy="228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矩形 33"/>
          <p:cNvSpPr/>
          <p:nvPr/>
        </p:nvSpPr>
        <p:spPr>
          <a:xfrm>
            <a:off x="0" y="0"/>
            <a:ext cx="18288000" cy="1614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（三）搜集情境史料，成就实证意识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569" name="矩形 34"/>
          <p:cNvSpPr/>
          <p:nvPr/>
        </p:nvSpPr>
        <p:spPr>
          <a:xfrm>
            <a:off x="6643688" y="3429000"/>
            <a:ext cx="1316037" cy="14462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图片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证史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0" name="矩形 35"/>
          <p:cNvSpPr/>
          <p:nvPr/>
        </p:nvSpPr>
        <p:spPr>
          <a:xfrm>
            <a:off x="10358438" y="3429000"/>
            <a:ext cx="1316037" cy="14462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史料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探史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1" name="矩形 36"/>
          <p:cNvSpPr/>
          <p:nvPr/>
        </p:nvSpPr>
        <p:spPr>
          <a:xfrm>
            <a:off x="6643688" y="6286500"/>
            <a:ext cx="1316037" cy="14462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地图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证史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2" name="矩形 37"/>
          <p:cNvSpPr/>
          <p:nvPr/>
        </p:nvSpPr>
        <p:spPr>
          <a:xfrm>
            <a:off x="10358438" y="6286500"/>
            <a:ext cx="1316037" cy="14462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名家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证史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4d198d6ag7a262c8943f0&amp;6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40" y="1898015"/>
            <a:ext cx="4646295" cy="722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285" y="412750"/>
            <a:ext cx="17399635" cy="1344930"/>
          </a:xfrm>
        </p:spPr>
        <p:txBody>
          <a:bodyPr/>
          <a:p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（三）搜集</a:t>
            </a:r>
            <a:r>
              <a:rPr lang="zh-CN" altLang="en-US" sz="54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情境史料，成就实证意识</a:t>
            </a:r>
            <a:br>
              <a:rPr lang="zh-CN" altLang="en-US" sz="54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</a:b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      </a:t>
            </a:r>
            <a:r>
              <a:rPr lang="en-US" altLang="zh-CN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4000">
                <a:solidFill>
                  <a:srgbClr val="C00000"/>
                </a:solidFill>
              </a:rPr>
              <a:t>日积月累，建立属于自己的学科资料库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090" y="1757680"/>
            <a:ext cx="16780510" cy="7432675"/>
          </a:xfrm>
        </p:spPr>
        <p:txBody>
          <a:bodyPr/>
          <a:p>
            <a:r>
              <a:rPr lang="zh-CN" altLang="en-US" b="1"/>
              <a:t>常态做法：</a:t>
            </a:r>
            <a:endParaRPr lang="zh-CN" altLang="en-US" b="1"/>
          </a:p>
          <a:p>
            <a:r>
              <a:rPr lang="zh-CN" altLang="en-US" b="1"/>
              <a:t>（1）我们历史组配置班级史学资料库  《史记》、《哈佛中国史》、《剑桥中国史》、《中国大历史》、《全球通史》 《中华文明史》《大国兴衰》等文史著作，在方便同学查阅（2）每周 历史课发放一则史料（文言文，现代文，外文译著等史料）作业，让学生标记关键词，解读史料并提炼核心思想，训练学生论从史出的思维。或是提供一个历史结论，让学生从看过的历史资料中找出相关史料加以证明，培养学生史论结合意识。</a:t>
            </a:r>
            <a:endParaRPr lang="zh-CN" altLang="en-US" b="1"/>
          </a:p>
          <a:p>
            <a:r>
              <a:rPr lang="en-US" altLang="zh-CN" b="1"/>
              <a:t>3.</a:t>
            </a:r>
            <a:r>
              <a:rPr lang="zh-CN" altLang="zh-CN" b="1"/>
              <a:t>根据近几年高考历史资料引用成果，构建教师历史学科资料库。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5" name="图片 4" descr="微信图片_201809301024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5610" y="5434965"/>
            <a:ext cx="14484985" cy="4239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9986" name="Picture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1470" y="353060"/>
            <a:ext cx="17624425" cy="9580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8961" name="Picture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09040" y="890270"/>
            <a:ext cx="15869920" cy="938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09262229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9905" y="459740"/>
            <a:ext cx="6956425" cy="8839200"/>
          </a:xfrm>
          <a:prstGeom prst="rect">
            <a:avLst/>
          </a:prstGeom>
        </p:spPr>
      </p:pic>
      <p:pic>
        <p:nvPicPr>
          <p:cNvPr id="5" name="图片 4" descr="微信图片_201809262229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615" y="646430"/>
            <a:ext cx="7908925" cy="84658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09301028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14485" y="1038225"/>
            <a:ext cx="8256905" cy="8808720"/>
          </a:xfrm>
          <a:prstGeom prst="rect">
            <a:avLst/>
          </a:prstGeom>
        </p:spPr>
      </p:pic>
      <p:pic>
        <p:nvPicPr>
          <p:cNvPr id="5" name="图片 4" descr="微信图片_201809301028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881380"/>
            <a:ext cx="8437880" cy="89655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b="1">
                <a:sym typeface="+mn-ea"/>
              </a:rPr>
              <a:t>（三）搜集情境史料，成就实证意识</a:t>
            </a:r>
            <a:br>
              <a:rPr lang="zh-CN" altLang="en-US" sz="4800" b="1">
                <a:sym typeface="+mn-ea"/>
              </a:rPr>
            </a:br>
            <a:r>
              <a:rPr lang="zh-CN" altLang="en-US" sz="4800">
                <a:sym typeface="+mn-ea"/>
              </a:rPr>
              <a:t>                                      </a:t>
            </a:r>
            <a:r>
              <a:rPr lang="en-US" altLang="zh-CN" sz="4800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 sz="4800">
                <a:solidFill>
                  <a:srgbClr val="C00000"/>
                </a:solidFill>
                <a:sym typeface="+mn-ea"/>
              </a:rPr>
              <a:t> 用好高考真题，强化实战演练</a:t>
            </a:r>
            <a:endParaRPr lang="zh-CN" altLang="en-US" sz="4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340" y="2127250"/>
            <a:ext cx="17031970" cy="8006080"/>
          </a:xfrm>
        </p:spPr>
        <p:txBody>
          <a:bodyPr/>
          <a:p>
            <a:pPr algn="just">
              <a:spcAft>
                <a:spcPts val="0"/>
              </a:spcAft>
              <a:defRPr/>
            </a:pPr>
            <a:br>
              <a:rPr lang="zh-CN" altLang="en-US"/>
            </a:br>
            <a:r>
              <a:rPr lang="en-US" altLang="zh-CN" sz="4400" b="1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17-</a:t>
            </a:r>
            <a:r>
              <a:rPr lang="zh-CN" altLang="zh-CN" sz="4400" b="1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Ⅲ</a:t>
            </a:r>
            <a:r>
              <a:rPr lang="en-US" altLang="zh-CN" sz="4400" b="1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-</a:t>
            </a:r>
            <a:r>
              <a:rPr lang="en-US" altLang="zh-CN" sz="4400" b="1" kern="1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27</a:t>
            </a:r>
            <a:r>
              <a:rPr lang="zh-CN" altLang="zh-CN" sz="4400" b="1" kern="1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．关于宋太祖驾崩前夜宋太宗（时为晋王）的活动，北宋时期有不同记载。《续湘山野录》记载，宋太宗当晚曾与其兄宋太祖在宫中饮酒，并宿于宫中；《涑水记闻》则称，那晚宋太宗并未进宫。这反映出</a:t>
            </a:r>
            <a:endParaRPr lang="zh-CN" altLang="zh-CN" sz="4400" b="1" kern="1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A</a:t>
            </a:r>
            <a:r>
              <a:rPr lang="zh-CN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．历史事实都是通过历史叙述呈现    </a:t>
            </a:r>
            <a:r>
              <a:rPr lang="en-US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B</a:t>
            </a:r>
            <a:r>
              <a:rPr lang="zh-CN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．同一历史事实会有不同历史记载</a:t>
            </a:r>
            <a:endParaRPr lang="zh-CN" altLang="zh-CN" sz="4400" kern="100" dirty="0">
              <a:solidFill>
                <a:srgbClr val="210B7F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C</a:t>
            </a:r>
            <a:r>
              <a:rPr lang="zh-CN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．历史叙述不能客观准确再现历史事实  </a:t>
            </a:r>
            <a:r>
              <a:rPr lang="en-US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D</a:t>
            </a:r>
            <a:r>
              <a:rPr lang="zh-CN" altLang="zh-CN" sz="44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．综合多种历史叙述即可确认历史事实</a:t>
            </a:r>
            <a:endParaRPr lang="zh-CN" altLang="zh-CN" sz="4400" kern="100" dirty="0">
              <a:solidFill>
                <a:srgbClr val="210B7F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 </a:t>
            </a:r>
            <a:endParaRPr lang="en-US" altLang="zh-CN" kern="100" dirty="0">
              <a:solidFill>
                <a:srgbClr val="210B7F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  <a:defRPr/>
            </a:pPr>
            <a:endParaRPr lang="zh-CN" altLang="zh-CN" kern="100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631950" y="7543165"/>
            <a:ext cx="159861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为不同史籍关于唐武德元年同一事件的历史叙述。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据此能够被认定的历史事实是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．皇帝李世民与薛举战于泾州    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．刘文静是战役中唐军的主帅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．唐军与薛举在泾州作战失败    	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．李世民患病导致了战役失败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内容占位符 5"/>
          <p:cNvSpPr/>
          <p:nvPr>
            <p:ph idx="1"/>
          </p:nvPr>
        </p:nvSpPr>
        <p:spPr>
          <a:xfrm>
            <a:off x="615950" y="472440"/>
            <a:ext cx="16757650" cy="8717915"/>
          </a:xfrm>
        </p:spPr>
        <p:txBody>
          <a:bodyPr/>
          <a:p>
            <a:pPr marL="266700" indent="-266700" algn="just">
              <a:spcAft>
                <a:spcPts val="0"/>
              </a:spcAft>
            </a:pPr>
            <a:r>
              <a:rPr lang="en-US" altLang="zh-CN" sz="4000" kern="100" dirty="0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1-27</a:t>
            </a:r>
            <a:r>
              <a:rPr lang="zh-CN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．</a:t>
            </a:r>
            <a:r>
              <a:rPr lang="zh-CN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图</a:t>
            </a:r>
            <a:r>
              <a:rPr lang="en-US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6</a:t>
            </a:r>
            <a:r>
              <a:rPr lang="zh-CN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中的动物是郑和下西洋时外国使臣随船向明政府贡献的奇珍异兽。明朝君臣认为，这就是中国传说中的</a:t>
            </a:r>
            <a:r>
              <a:rPr lang="en-US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“</a:t>
            </a:r>
            <a:r>
              <a:rPr lang="zh-CN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麒麟</a:t>
            </a:r>
            <a:r>
              <a:rPr lang="en-US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”</a:t>
            </a:r>
            <a:r>
              <a:rPr lang="zh-CN" altLang="zh-CN" sz="4000" kern="100" dirty="0">
                <a:solidFill>
                  <a:srgbClr val="210B7F"/>
                </a:solidFill>
                <a:latin typeface="+mj-ea"/>
                <a:ea typeface="+mj-ea"/>
                <a:sym typeface="+mn-ea"/>
              </a:rPr>
              <a:t>。明成祖遂厚赐外国使臣。这表明当时</a:t>
            </a:r>
            <a:endParaRPr lang="zh-CN" altLang="zh-CN" sz="4000" kern="100" dirty="0">
              <a:solidFill>
                <a:srgbClr val="210B7F"/>
              </a:solidFill>
              <a:latin typeface="+mj-ea"/>
              <a:ea typeface="+mj-ea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A</a:t>
            </a:r>
            <a:r>
              <a:rPr lang="zh-CN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．对外交流促使中国传统绘画出现新的类型</a:t>
            </a:r>
            <a:endParaRPr lang="zh-CN" altLang="zh-CN" sz="4000" kern="1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B</a:t>
            </a:r>
            <a:r>
              <a:rPr lang="zh-CN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．朝廷用中国文化对朝贡贸易贡品加以解读</a:t>
            </a:r>
            <a:endParaRPr lang="zh-CN" altLang="zh-CN" sz="4000" kern="100" dirty="0">
              <a:solidFill>
                <a:srgbClr val="C00000"/>
              </a:solidFill>
              <a:latin typeface="+mj-ea"/>
              <a:ea typeface="+mj-ea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C</a:t>
            </a:r>
            <a:r>
              <a:rPr lang="zh-CN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．海禁政策的解除促进了对外文化交流</a:t>
            </a:r>
            <a:endParaRPr lang="zh-CN" altLang="zh-CN" sz="4000" kern="100" dirty="0">
              <a:solidFill>
                <a:srgbClr val="C00000"/>
              </a:solidFill>
              <a:latin typeface="+mj-ea"/>
              <a:ea typeface="+mj-ea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 D</a:t>
            </a:r>
            <a:r>
              <a:rPr lang="zh-CN" altLang="zh-CN" sz="4000" kern="1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．外来物品的传入推动了传统观念更新</a:t>
            </a:r>
            <a:endParaRPr lang="zh-CN" altLang="zh-CN" sz="4000" kern="100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zh-CN" altLang="zh-CN" sz="4000" kern="1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098" name="图片 9" descr="说明: http://p0.so.qhimgs1.com/bdr/_240_/t01795a81b51e6242a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545" y="1963420"/>
            <a:ext cx="4813300" cy="76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内容占位符 2"/>
          <p:cNvSpPr>
            <a:spLocks noGrp="1"/>
          </p:cNvSpPr>
          <p:nvPr>
            <p:ph idx="1"/>
          </p:nvPr>
        </p:nvSpPr>
        <p:spPr>
          <a:xfrm>
            <a:off x="327025" y="2207260"/>
            <a:ext cx="16905605" cy="7025640"/>
          </a:xfrm>
        </p:spPr>
        <p:txBody>
          <a:bodyPr anchor="t"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1508" y="2771775"/>
            <a:ext cx="17024350" cy="618299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80000"/>
              </a:lnSpc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）绝对化思维：非好即坏，非黑即白，非敌即有，非此即彼，善恶两分。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）以偏概全只看到局部，不顾全局，角度单一，不够全面。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）生产力和生产关系，经济基础和上层建筑 等唯物史观概念内涵不清晰。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文本框 2"/>
          <p:cNvSpPr txBox="1"/>
          <p:nvPr/>
        </p:nvSpPr>
        <p:spPr>
          <a:xfrm>
            <a:off x="327025" y="284480"/>
            <a:ext cx="169056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6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（四）巧用唯物史观，解释历史现象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 </a:t>
            </a:r>
            <a:r>
              <a:rPr lang="en-US" altLang="zh-CN" sz="5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—</a:t>
            </a:r>
            <a:r>
              <a:rPr lang="zh-CN" altLang="en-US" sz="5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学生运用唯物史观存在的问题</a:t>
            </a:r>
            <a:endParaRPr lang="zh-CN" altLang="en-US" sz="5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br>
              <a:rPr lang="zh-CN" altLang="en-US" sz="6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endParaRPr lang="zh-CN" altLang="en-US" sz="6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4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38" y="2857500"/>
            <a:ext cx="1460500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TextBox 13"/>
          <p:cNvSpPr txBox="1"/>
          <p:nvPr/>
        </p:nvSpPr>
        <p:spPr>
          <a:xfrm>
            <a:off x="571500" y="1857375"/>
            <a:ext cx="48641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95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一、课标新变化</a:t>
            </a:r>
            <a:endParaRPr lang="zh-CN" altLang="en-US" sz="9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30" name="TextBox 14"/>
          <p:cNvSpPr txBox="1"/>
          <p:nvPr/>
        </p:nvSpPr>
        <p:spPr>
          <a:xfrm>
            <a:off x="6896100" y="2438400"/>
            <a:ext cx="330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95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95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TextBox 16"/>
          <p:cNvSpPr txBox="1"/>
          <p:nvPr/>
        </p:nvSpPr>
        <p:spPr>
          <a:xfrm>
            <a:off x="5461000" y="45085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TextBox 18"/>
          <p:cNvSpPr txBox="1"/>
          <p:nvPr/>
        </p:nvSpPr>
        <p:spPr>
          <a:xfrm>
            <a:off x="5384800" y="54229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4" name="TextBox 15"/>
          <p:cNvSpPr txBox="1"/>
          <p:nvPr/>
        </p:nvSpPr>
        <p:spPr>
          <a:xfrm>
            <a:off x="1033780" y="3291205"/>
            <a:ext cx="4439920" cy="1143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0" tIns="0" rIns="0" bIns="0" anchor="ctr"/>
          <a:p>
            <a:r>
              <a:rPr lang="zh-CN" altLang="en-US" sz="8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课程目标    </a:t>
            </a:r>
            <a:r>
              <a:rPr lang="zh-CN" altLang="en-US" sz="6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突出历史学科核心素养的培养</a:t>
            </a:r>
            <a:endParaRPr lang="zh-CN" altLang="en-US" sz="6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5" name="TextBox 17"/>
          <p:cNvSpPr txBox="1"/>
          <p:nvPr/>
        </p:nvSpPr>
        <p:spPr>
          <a:xfrm>
            <a:off x="1022668" y="6060758"/>
            <a:ext cx="4286250" cy="1143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0" tIns="0" rIns="0" bIns="0" anchor="ctr"/>
          <a:p>
            <a:r>
              <a:rPr lang="zh-CN" altLang="en-US" sz="8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课程内容    </a:t>
            </a:r>
            <a:r>
              <a:rPr lang="zh-CN" altLang="en-US" sz="6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依据核心学科素养要求有所更新</a:t>
            </a:r>
            <a:endParaRPr lang="zh-CN" altLang="en-US" sz="6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6" name="TextBox 21"/>
          <p:cNvSpPr txBox="1"/>
          <p:nvPr/>
        </p:nvSpPr>
        <p:spPr>
          <a:xfrm>
            <a:off x="1022985" y="4675505"/>
            <a:ext cx="17264380" cy="1143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0" tIns="0" rIns="0" bIns="0" anchor="ctr"/>
          <a:p>
            <a:pPr algn="l"/>
            <a:r>
              <a:rPr lang="zh-CN" altLang="en-US" sz="8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课程结构</a:t>
            </a:r>
            <a:r>
              <a:rPr lang="zh-CN" altLang="en-US" sz="8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6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采用</a:t>
            </a:r>
            <a:r>
              <a:rPr lang="zh-CN" altLang="en-US" sz="6600" b="1" dirty="0">
                <a:sym typeface="+mn-ea"/>
              </a:rPr>
              <a:t>通史加专题的组合方式</a:t>
            </a:r>
            <a:r>
              <a:rPr lang="zh-CN" altLang="en-US" sz="6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呈现</a:t>
            </a:r>
            <a:endParaRPr lang="zh-CN" altLang="en-US" sz="6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7" name="TextBox 22"/>
          <p:cNvSpPr txBox="1"/>
          <p:nvPr/>
        </p:nvSpPr>
        <p:spPr>
          <a:xfrm>
            <a:off x="15328900" y="44958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9" name="TextBox 25"/>
          <p:cNvSpPr txBox="1"/>
          <p:nvPr/>
        </p:nvSpPr>
        <p:spPr>
          <a:xfrm>
            <a:off x="1033780" y="7526655"/>
            <a:ext cx="4285615" cy="13049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lIns="0" tIns="0" rIns="0" bIns="0" anchor="ctr"/>
          <a:p>
            <a:r>
              <a:rPr lang="zh-CN" altLang="en-US" sz="8000" b="1" dirty="0">
                <a:solidFill>
                  <a:schemeClr val="tx1"/>
                </a:solidFill>
                <a:latin typeface="PingFang SC"/>
                <a:ea typeface="宋体" panose="02010600030101010101" pitchFamily="2" charset="-122"/>
              </a:rPr>
              <a:t>课程评价   </a:t>
            </a:r>
            <a:r>
              <a:rPr lang="zh-CN" altLang="en-US" sz="6600" b="1" dirty="0">
                <a:solidFill>
                  <a:schemeClr val="tx1"/>
                </a:solidFill>
                <a:latin typeface="PingFang SC"/>
                <a:ea typeface="宋体" panose="02010600030101010101" pitchFamily="2" charset="-122"/>
              </a:rPr>
              <a:t>依据学生学习阶段分层次评价</a:t>
            </a:r>
            <a:endParaRPr lang="zh-CN" altLang="en-US" sz="6600" b="1" dirty="0">
              <a:solidFill>
                <a:schemeClr val="tx1"/>
              </a:solidFill>
              <a:latin typeface="PingFang SC"/>
              <a:ea typeface="宋体" panose="02010600030101010101" pitchFamily="2" charset="-122"/>
            </a:endParaRPr>
          </a:p>
        </p:txBody>
      </p:sp>
      <p:sp>
        <p:nvSpPr>
          <p:cNvPr id="5140" name="TextBox 26"/>
          <p:cNvSpPr txBox="1"/>
          <p:nvPr/>
        </p:nvSpPr>
        <p:spPr>
          <a:xfrm>
            <a:off x="15328900" y="54229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图片 2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266700"/>
            <a:ext cx="98806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3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66200"/>
            <a:ext cx="18288000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21"/>
          <p:cNvSpPr txBox="1"/>
          <p:nvPr/>
        </p:nvSpPr>
        <p:spPr>
          <a:xfrm>
            <a:off x="15151100" y="25654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8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05" name="TextBox 28"/>
          <p:cNvSpPr txBox="1"/>
          <p:nvPr/>
        </p:nvSpPr>
        <p:spPr>
          <a:xfrm>
            <a:off x="5143500" y="39116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06" name="TextBox 30"/>
          <p:cNvSpPr txBox="1"/>
          <p:nvPr/>
        </p:nvSpPr>
        <p:spPr>
          <a:xfrm>
            <a:off x="4572000" y="42545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07" name="TextBox 32"/>
          <p:cNvSpPr txBox="1"/>
          <p:nvPr/>
        </p:nvSpPr>
        <p:spPr>
          <a:xfrm>
            <a:off x="14528800" y="31369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08" name="TextBox 37"/>
          <p:cNvSpPr txBox="1"/>
          <p:nvPr/>
        </p:nvSpPr>
        <p:spPr>
          <a:xfrm>
            <a:off x="15011400" y="43815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8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09" name="TextBox 39"/>
          <p:cNvSpPr txBox="1"/>
          <p:nvPr/>
        </p:nvSpPr>
        <p:spPr>
          <a:xfrm>
            <a:off x="14884400" y="49657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0" name="TextBox 41"/>
          <p:cNvSpPr txBox="1"/>
          <p:nvPr/>
        </p:nvSpPr>
        <p:spPr>
          <a:xfrm>
            <a:off x="15455900" y="53086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1" name="TextBox 46"/>
          <p:cNvSpPr txBox="1"/>
          <p:nvPr/>
        </p:nvSpPr>
        <p:spPr>
          <a:xfrm>
            <a:off x="14262100" y="6261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8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2" name="TextBox 51"/>
          <p:cNvSpPr txBox="1"/>
          <p:nvPr/>
        </p:nvSpPr>
        <p:spPr>
          <a:xfrm>
            <a:off x="5588000" y="70104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8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3" name="TextBox 55"/>
          <p:cNvSpPr txBox="1"/>
          <p:nvPr/>
        </p:nvSpPr>
        <p:spPr>
          <a:xfrm>
            <a:off x="7264400" y="77978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4" name="TextBox 57"/>
          <p:cNvSpPr txBox="1"/>
          <p:nvPr/>
        </p:nvSpPr>
        <p:spPr>
          <a:xfrm>
            <a:off x="15328900" y="68961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5" name="TextBox 62"/>
          <p:cNvSpPr txBox="1"/>
          <p:nvPr/>
        </p:nvSpPr>
        <p:spPr>
          <a:xfrm>
            <a:off x="11696700" y="80518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8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5616" name="TextBox 66"/>
          <p:cNvSpPr txBox="1"/>
          <p:nvPr/>
        </p:nvSpPr>
        <p:spPr>
          <a:xfrm>
            <a:off x="13220700" y="8801100"/>
            <a:ext cx="76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2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8288000" cy="1614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（四）巧用唯物史观，解释历史现象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95095" y="1894205"/>
            <a:ext cx="15498445" cy="76936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p>
            <a:pPr algn="just" fontAlgn="base">
              <a:spcAft>
                <a:spcPts val="0"/>
              </a:spcAft>
              <a:defRPr/>
            </a:pPr>
            <a:r>
              <a:rPr lang="zh-CN" altLang="en-US" sz="5400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zh-CN" sz="4400" strike="noStrike" kern="100" noProof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唯物史观</a:t>
            </a:r>
            <a:r>
              <a:rPr lang="zh-CN" altLang="zh-CN" sz="4400" strike="noStrike" kern="10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是揭示人类社会历史客观基础及发展规律的科学历史观和方法论。人类对历史的认识是由表及里、逐渐深化的，要透过历史的纷杂表象认识历史的本质，科学的历史观和方法论是非常重要的。</a:t>
            </a:r>
            <a:r>
              <a:rPr lang="zh-CN" altLang="zh-CN" sz="4400" strike="noStrike" kern="100" noProof="1" dirty="0">
                <a:solidFill>
                  <a:srgbClr val="210B7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唯物史观使历史学成为一门科学，只有运用唯物史观的立场、观点和方法，才能对历史有全面、客观的认识。</a:t>
            </a:r>
            <a:endParaRPr lang="zh-CN" altLang="zh-CN" sz="4400" strike="noStrike" kern="100" noProof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  <a:defRPr/>
            </a:pPr>
            <a:r>
              <a:rPr lang="zh-CN" altLang="zh-CN" sz="4400" b="1" strike="noStrike" kern="10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马克思主义的唯物史观，如：</a:t>
            </a:r>
            <a:endParaRPr lang="zh-CN" altLang="zh-CN" sz="4400" strike="noStrike" kern="100" noProof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266700" algn="just" fontAlgn="base">
              <a:spcAft>
                <a:spcPts val="0"/>
              </a:spcAft>
              <a:defRPr/>
            </a:pPr>
            <a:r>
              <a:rPr lang="en-US" altLang="zh-CN" sz="4400" strike="noStrike" kern="10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 </a:t>
            </a:r>
            <a:r>
              <a:rPr lang="zh-CN" altLang="zh-CN" sz="4400" strike="noStrike" kern="10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社会存在决定社会意识、经济基础决定上层建筑、生产力决定生产关系，同时每一个后者都会对前者产生反作用；人类社会是有规律的运动，是从低级向高级发展的；生产方式的变化引起社会形态的变迁；等等。</a:t>
            </a:r>
            <a:endParaRPr lang="zh-CN" altLang="zh-CN" sz="4400" strike="noStrike" kern="100" noProof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17463" y="342900"/>
            <a:ext cx="17425988" cy="1714500"/>
          </a:xfrm>
        </p:spPr>
        <p:txBody>
          <a:bodyPr anchor="ctr"/>
          <a:p>
            <a:pPr algn="l" fontAlgn="base"/>
            <a:r>
              <a:rPr lang="en-US" altLang="zh-CN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  </a:t>
            </a:r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（四）巧用唯物史观，解释历史现象</a:t>
            </a:r>
            <a:br>
              <a:rPr lang="zh-CN" altLang="en-US" sz="6600" strike="noStrike" noProof="1"/>
            </a:br>
            <a:endParaRPr lang="zh-CN" altLang="en-US" sz="6600" strike="noStrike" noProof="1"/>
          </a:p>
        </p:txBody>
      </p:sp>
      <p:pic>
        <p:nvPicPr>
          <p:cNvPr id="28674" name="内容占位符 3" descr="微信图片_2018092518384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70163" y="2057400"/>
            <a:ext cx="12323762" cy="6423025"/>
          </a:xfrm>
        </p:spPr>
      </p:pic>
      <p:sp>
        <p:nvSpPr>
          <p:cNvPr id="100" name="文本框 99"/>
          <p:cNvSpPr txBox="1"/>
          <p:nvPr/>
        </p:nvSpPr>
        <p:spPr>
          <a:xfrm>
            <a:off x="6011545" y="6407150"/>
            <a:ext cx="92392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54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经济 </a:t>
            </a:r>
            <a:r>
              <a:rPr lang="zh-CN" altLang="zh-CN" sz="5400" b="1">
                <a:solidFill>
                  <a:srgbClr val="C00000"/>
                </a:solidFill>
                <a:latin typeface="Calibri" panose="020F0502020204030204" pitchFamily="34" charset="0"/>
                <a:sym typeface="+mn-ea"/>
              </a:rPr>
              <a:t>政治</a:t>
            </a:r>
            <a:r>
              <a:rPr lang="zh-CN" altLang="zh-CN" sz="54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的变革影响了思想和文化的发展，新思想、新文化又推动政治、经济新一轮的变动</a:t>
            </a:r>
            <a:endParaRPr lang="zh-CN" altLang="en-US" sz="5400" b="1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2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266700"/>
            <a:ext cx="98806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3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66200"/>
            <a:ext cx="18288000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13"/>
          <p:cNvSpPr txBox="1"/>
          <p:nvPr/>
        </p:nvSpPr>
        <p:spPr>
          <a:xfrm>
            <a:off x="6083300" y="346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29" name="TextBox 16"/>
          <p:cNvSpPr txBox="1"/>
          <p:nvPr/>
        </p:nvSpPr>
        <p:spPr>
          <a:xfrm>
            <a:off x="6134100" y="44704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0" name="TextBox 18"/>
          <p:cNvSpPr txBox="1"/>
          <p:nvPr/>
        </p:nvSpPr>
        <p:spPr>
          <a:xfrm>
            <a:off x="13690600" y="34290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1" name="TextBox 21"/>
          <p:cNvSpPr txBox="1"/>
          <p:nvPr/>
        </p:nvSpPr>
        <p:spPr>
          <a:xfrm>
            <a:off x="16027400" y="44450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2" name="TextBox 23"/>
          <p:cNvSpPr txBox="1"/>
          <p:nvPr/>
        </p:nvSpPr>
        <p:spPr>
          <a:xfrm>
            <a:off x="6108700" y="64008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3" name="TextBox 26"/>
          <p:cNvSpPr txBox="1"/>
          <p:nvPr/>
        </p:nvSpPr>
        <p:spPr>
          <a:xfrm>
            <a:off x="6159500" y="74168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4" name="TextBox 28"/>
          <p:cNvSpPr txBox="1"/>
          <p:nvPr/>
        </p:nvSpPr>
        <p:spPr>
          <a:xfrm>
            <a:off x="13716000" y="62230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6635" name="TextBox 31"/>
          <p:cNvSpPr txBox="1"/>
          <p:nvPr/>
        </p:nvSpPr>
        <p:spPr>
          <a:xfrm>
            <a:off x="16052800" y="7239000"/>
            <a:ext cx="63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9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9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82575" y="254000"/>
            <a:ext cx="17208500" cy="15144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（四）巧用唯物史观，解释历史现象</a:t>
            </a:r>
            <a:endParaRPr lang="zh-CN" altLang="en-US" sz="6600" strike="noStrike" noProof="1"/>
          </a:p>
        </p:txBody>
      </p:sp>
      <p:sp>
        <p:nvSpPr>
          <p:cNvPr id="20482" name="内容占位符 2"/>
          <p:cNvSpPr>
            <a:spLocks noGrp="1"/>
          </p:cNvSpPr>
          <p:nvPr/>
        </p:nvSpPr>
        <p:spPr>
          <a:xfrm>
            <a:off x="282575" y="1577975"/>
            <a:ext cx="17208500" cy="91328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40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latin typeface="Calibri" panose="020F0502020204030204" pitchFamily="34" charset="0"/>
                <a:ea typeface="宋体" panose="02010600030101010101" pitchFamily="2" charset="-122"/>
              </a:rPr>
              <a:t>2017</a:t>
            </a: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新课标</a:t>
            </a:r>
            <a:r>
              <a:rPr lang="en-US" altLang="zh-CN" sz="4000" b="1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）北朝时，嗜好奶类制品的北方人常常嘲笑南方人的喝茶习俗。唐中期，北方城市中，“多开店铺，煎茶卖之，不问道俗，投钱取饮。其茶自江、淮而来，舟车相继，所在山积”。据此可知，唐中期</a:t>
            </a:r>
            <a:endParaRPr lang="zh-CN" altLang="en-US" sz="40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A．国家统一使南茶开始北运           </a:t>
            </a:r>
            <a:endParaRPr lang="zh-CN" altLang="en-US" sz="40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B．南北方饮食习惯趋于一致</a:t>
            </a:r>
            <a:r>
              <a:rPr lang="zh-CN" altLang="en-US" sz="40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经济基础决定上层建筑</a:t>
            </a:r>
            <a:endParaRPr lang="zh-CN" altLang="en-US" sz="4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C．南方经济文化影响力上升</a:t>
            </a: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    	</a:t>
            </a:r>
            <a:endParaRPr lang="zh-CN" altLang="en-US" sz="40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>
                <a:latin typeface="Calibri" panose="020F0502020204030204" pitchFamily="34" charset="0"/>
                <a:ea typeface="宋体" panose="02010600030101010101" pitchFamily="2" charset="-122"/>
              </a:rPr>
              <a:t>D．南方经济水平已超越北方</a:t>
            </a:r>
            <a:endParaRPr lang="zh-CN" altLang="en-US" sz="4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02320" y="5884863"/>
            <a:ext cx="528796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社会存在决定社会意识</a:t>
            </a:r>
            <a:endParaRPr lang="zh-CN" altLang="zh-CN" sz="4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2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266700"/>
            <a:ext cx="98806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66200"/>
            <a:ext cx="1828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4" descr="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864600" y="6451600"/>
            <a:ext cx="254000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5" descr="act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864600" y="7975600"/>
            <a:ext cx="1295400" cy="38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6" name="组合 53"/>
          <p:cNvGrpSpPr/>
          <p:nvPr/>
        </p:nvGrpSpPr>
        <p:grpSpPr>
          <a:xfrm>
            <a:off x="1905000" y="2184400"/>
            <a:ext cx="6743700" cy="6705600"/>
            <a:chOff x="1905000" y="2184400"/>
            <a:chExt cx="6743700" cy="6705600"/>
          </a:xfrm>
        </p:grpSpPr>
        <p:pic>
          <p:nvPicPr>
            <p:cNvPr id="30727" name="图片 6" descr="act.pn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2184400"/>
              <a:ext cx="3149600" cy="309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8" name="图片 7" descr="act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949700" y="2247900"/>
              <a:ext cx="27940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9" name="图片 11" descr="act.png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670300" y="5791200"/>
              <a:ext cx="3149600" cy="309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0" name="图片 12" descr="act.png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911600" y="5854700"/>
              <a:ext cx="28067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1" name="图片 16" descr="act.png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905000" y="4013200"/>
              <a:ext cx="3149600" cy="309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2" name="图片 17" descr="act.png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159000" y="4076700"/>
              <a:ext cx="27940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3" name="图片 21" descr="act.png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486400" y="3962400"/>
              <a:ext cx="3162300" cy="308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4" name="图片 22" descr="act.png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740400" y="4025900"/>
              <a:ext cx="2794000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5" name="组合 52"/>
          <p:cNvGrpSpPr/>
          <p:nvPr/>
        </p:nvGrpSpPr>
        <p:grpSpPr>
          <a:xfrm>
            <a:off x="2071688" y="2214563"/>
            <a:ext cx="6350000" cy="6324600"/>
            <a:chOff x="2171700" y="2260600"/>
            <a:chExt cx="6350000" cy="6324600"/>
          </a:xfrm>
        </p:grpSpPr>
        <p:pic>
          <p:nvPicPr>
            <p:cNvPr id="30736" name="图片 8" descr="act.png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962400" y="2260600"/>
              <a:ext cx="2768600" cy="2717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7" name="图片 9" descr="act.png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4318000" y="2628900"/>
              <a:ext cx="2044700" cy="1993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8" name="图片 13" descr="act.png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3937000" y="5867400"/>
              <a:ext cx="2768600" cy="2717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9" name="图片 14" descr="act.png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292600" y="6223000"/>
              <a:ext cx="2044700" cy="1993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0" name="图片 18" descr="act.png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171700" y="4089400"/>
              <a:ext cx="2768600" cy="2717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1" name="图片 19" descr="act.png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2527300" y="4445000"/>
              <a:ext cx="2044700" cy="1993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2" name="图片 23" descr="act.png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5753100" y="4038600"/>
              <a:ext cx="2768600" cy="2717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3" name="图片 24" descr="act.png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6121400" y="4406900"/>
              <a:ext cx="2044700" cy="19939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44" name="TextBox 32"/>
          <p:cNvSpPr txBox="1"/>
          <p:nvPr/>
        </p:nvSpPr>
        <p:spPr>
          <a:xfrm>
            <a:off x="10172700" y="23622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300" dirty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00" dirty="0">
              <a:solidFill>
                <a:srgbClr val="58585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5" name="TextBox 35"/>
          <p:cNvSpPr txBox="1"/>
          <p:nvPr/>
        </p:nvSpPr>
        <p:spPr>
          <a:xfrm>
            <a:off x="12153900" y="33528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1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1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746" name="TextBox 37"/>
          <p:cNvSpPr txBox="1"/>
          <p:nvPr/>
        </p:nvSpPr>
        <p:spPr>
          <a:xfrm>
            <a:off x="10172700" y="42545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300" dirty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00" dirty="0">
              <a:solidFill>
                <a:srgbClr val="58585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7" name="TextBox 40"/>
          <p:cNvSpPr txBox="1"/>
          <p:nvPr/>
        </p:nvSpPr>
        <p:spPr>
          <a:xfrm>
            <a:off x="12166600" y="52197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1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1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748" name="TextBox 42"/>
          <p:cNvSpPr txBox="1"/>
          <p:nvPr/>
        </p:nvSpPr>
        <p:spPr>
          <a:xfrm>
            <a:off x="10172700" y="60071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300" dirty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00" dirty="0">
              <a:solidFill>
                <a:srgbClr val="58585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9" name="TextBox 45"/>
          <p:cNvSpPr txBox="1"/>
          <p:nvPr/>
        </p:nvSpPr>
        <p:spPr>
          <a:xfrm>
            <a:off x="12166600" y="69977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1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1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750" name="TextBox 47"/>
          <p:cNvSpPr txBox="1"/>
          <p:nvPr/>
        </p:nvSpPr>
        <p:spPr>
          <a:xfrm>
            <a:off x="10172700" y="75819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300" dirty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00" dirty="0">
              <a:solidFill>
                <a:srgbClr val="58585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1" name="TextBox 50"/>
          <p:cNvSpPr txBox="1"/>
          <p:nvPr/>
        </p:nvSpPr>
        <p:spPr>
          <a:xfrm>
            <a:off x="12153900" y="8572500"/>
            <a:ext cx="7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100" dirty="0">
                <a:solidFill>
                  <a:srgbClr val="7E7E7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2100" dirty="0">
              <a:solidFill>
                <a:srgbClr val="7E7E7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0752" name="矩形 55"/>
          <p:cNvSpPr/>
          <p:nvPr/>
        </p:nvSpPr>
        <p:spPr>
          <a:xfrm>
            <a:off x="4500563" y="2928938"/>
            <a:ext cx="1285875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文化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自信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3" name="矩形 56"/>
          <p:cNvSpPr/>
          <p:nvPr/>
        </p:nvSpPr>
        <p:spPr>
          <a:xfrm>
            <a:off x="6429375" y="4786313"/>
            <a:ext cx="1214438" cy="1323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制度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创新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4" name="矩形 57"/>
          <p:cNvSpPr/>
          <p:nvPr/>
        </p:nvSpPr>
        <p:spPr>
          <a:xfrm>
            <a:off x="4500563" y="6572250"/>
            <a:ext cx="1214437" cy="1323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制度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监督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5" name="矩形 58"/>
          <p:cNvSpPr/>
          <p:nvPr/>
        </p:nvSpPr>
        <p:spPr>
          <a:xfrm>
            <a:off x="2571750" y="4714875"/>
            <a:ext cx="1728788" cy="1323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主流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价值观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864600" y="1595438"/>
            <a:ext cx="9144000" cy="86788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p>
            <a:pPr algn="just" fontAlgn="base">
              <a:spcAft>
                <a:spcPts val="0"/>
              </a:spcAft>
              <a:defRPr/>
            </a:pPr>
            <a:r>
              <a:rPr lang="zh-CN" altLang="en-US" sz="5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lang="en-US" altLang="zh-CN" sz="3600" b="1" strike="noStrike" kern="100" noProof="1" dirty="0" smtClean="0">
                <a:solidFill>
                  <a:srgbClr val="4C38E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zh-CN" altLang="zh-CN" sz="3600" b="1" strike="noStrike" kern="100" noProof="1" dirty="0" smtClean="0">
                <a:solidFill>
                  <a:srgbClr val="4C38E4"/>
                </a:solidFill>
                <a:latin typeface="+mj-ea"/>
                <a:ea typeface="+mj-ea"/>
                <a:cs typeface="+mn-cs"/>
                <a:sym typeface="+mn-ea"/>
              </a:rPr>
              <a:t>家</a:t>
            </a:r>
            <a:r>
              <a:rPr lang="zh-CN" altLang="zh-CN" sz="3600" b="1" strike="noStrike" kern="100" noProof="1" dirty="0">
                <a:solidFill>
                  <a:srgbClr val="4C38E4"/>
                </a:solidFill>
                <a:latin typeface="+mj-ea"/>
                <a:ea typeface="+mj-ea"/>
                <a:cs typeface="+mn-cs"/>
                <a:sym typeface="+mn-ea"/>
              </a:rPr>
              <a:t>国情怀是学习和探究历史应具有的社会责任与人文追求。</a:t>
            </a:r>
            <a:endParaRPr lang="zh-CN" altLang="zh-CN" sz="3600" b="1" strike="noStrike" kern="100" noProof="1" dirty="0">
              <a:solidFill>
                <a:srgbClr val="4C38E4"/>
              </a:solidFill>
              <a:latin typeface="+mj-ea"/>
              <a:ea typeface="+mj-ea"/>
            </a:endParaRPr>
          </a:p>
          <a:p>
            <a:pPr indent="266700" algn="just" fontAlgn="base">
              <a:spcAft>
                <a:spcPts val="0"/>
              </a:spcAft>
              <a:defRPr/>
            </a:pPr>
            <a:r>
              <a:rPr lang="en-US" altLang="zh-CN" sz="3600" b="1" strike="noStrike" kern="100" noProof="1" dirty="0">
                <a:solidFill>
                  <a:srgbClr val="4C38E4"/>
                </a:solidFill>
                <a:latin typeface="+mj-ea"/>
                <a:ea typeface="+mj-ea"/>
                <a:cs typeface="+mn-cs"/>
                <a:sym typeface="+mn-ea"/>
              </a:rPr>
              <a:t>   </a:t>
            </a:r>
            <a:r>
              <a:rPr lang="zh-CN" altLang="zh-CN" sz="3600" b="1" strike="noStrike" kern="100" noProof="1" dirty="0">
                <a:solidFill>
                  <a:srgbClr val="4C38E4"/>
                </a:solidFill>
                <a:latin typeface="+mj-ea"/>
                <a:ea typeface="+mj-ea"/>
                <a:cs typeface="+mn-cs"/>
                <a:sym typeface="+mn-ea"/>
              </a:rPr>
              <a:t>通过历史学习，学生能够从历史的角度认识中国的国情，具有家国情怀，形成对祖国的认同感；</a:t>
            </a:r>
            <a:r>
              <a:rPr lang="zh-CN" altLang="zh-CN" sz="3600" b="1" strike="noStrike" kern="100" noProof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ea"/>
              </a:rPr>
              <a:t>能够认识中华民族多元一体的历史发展趋势，形成对中华民族的认同感，</a:t>
            </a:r>
            <a:r>
              <a:rPr lang="zh-CN" altLang="zh-CN" sz="3600" b="1" strike="noStrike" kern="100" noProof="1" dirty="0">
                <a:solidFill>
                  <a:srgbClr val="FF0000"/>
                </a:solidFill>
                <a:latin typeface="+mj-ea"/>
                <a:ea typeface="+mj-ea"/>
                <a:cs typeface="+mn-cs"/>
                <a:sym typeface="+mn-ea"/>
              </a:rPr>
              <a:t>具有民族自信心和自豪感；</a:t>
            </a:r>
            <a:r>
              <a:rPr lang="zh-CN" altLang="zh-CN" sz="3600" b="1" strike="noStrike" kern="100" noProof="1" dirty="0">
                <a:solidFill>
                  <a:srgbClr val="4C38E4"/>
                </a:solidFill>
                <a:latin typeface="+mj-ea"/>
                <a:ea typeface="+mj-ea"/>
                <a:cs typeface="+mn-cs"/>
                <a:sym typeface="+mn-ea"/>
              </a:rPr>
              <a:t>了解并认同中华优秀传统文化，认识中华文明的历史价值和现实意义；认同社会主义核心价值观，树立道路自信、理论自信、制度自信和文化自信；了解世界历史发展的多样性，理解和尊重世界各国、各民族的文化传统，形成广阔的国际视野；能够确立积极进取的人生态度，塑造健全的人格，树立正确的世界观、人生观和价值观。</a:t>
            </a:r>
            <a:endParaRPr lang="zh-CN" altLang="zh-CN" sz="3600" b="1" strike="noStrike" kern="100" noProof="1" dirty="0">
              <a:solidFill>
                <a:srgbClr val="4C38E4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0" y="0"/>
            <a:ext cx="18288000" cy="1614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（五）挖掘文化精髓，培育家国情怀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3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 t="4893" r="22340" b="27727"/>
          <a:stretch>
            <a:fillRect/>
          </a:stretch>
        </p:blipFill>
        <p:spPr>
          <a:xfrm>
            <a:off x="230188" y="-96837"/>
            <a:ext cx="17827625" cy="10482262"/>
          </a:xfrm>
        </p:spPr>
      </p:pic>
      <p:sp>
        <p:nvSpPr>
          <p:cNvPr id="100" name="文本框 99"/>
          <p:cNvSpPr txBox="1"/>
          <p:nvPr/>
        </p:nvSpPr>
        <p:spPr>
          <a:xfrm>
            <a:off x="3106103" y="2212023"/>
            <a:ext cx="10607675" cy="50158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4000" b="1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我们以北京作为都城的历史变迁 为研究性学习问题，学生在探究的基础上认识到 北京成为国家的政治中心，使草原、东北地区与中原内地的政治、经济、文化关系更为密切，对我国历史上统一国家发展具有重要意义，同时说明各民族共同创造了中国历史，北京作为都城是中华民族多元一体发展过程中出现的历史事件。</a:t>
            </a:r>
            <a:endParaRPr lang="zh-CN" altLang="zh-CN" sz="4000" b="1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8000">
                <a:solidFill>
                  <a:schemeClr val="tx1"/>
                </a:solidFill>
              </a:rPr>
              <a:t>六</a:t>
            </a:r>
            <a:r>
              <a:rPr lang="zh-CN" altLang="en-US" sz="8000" b="1">
                <a:solidFill>
                  <a:srgbClr val="FF0000"/>
                </a:solidFill>
              </a:rPr>
              <a:t> </a:t>
            </a:r>
            <a:r>
              <a:rPr lang="zh-CN" altLang="en-US" sz="8000" b="1">
                <a:solidFill>
                  <a:schemeClr val="tx1"/>
                </a:solidFill>
              </a:rPr>
              <a:t>应对新课标教学五点体会</a:t>
            </a:r>
            <a:endParaRPr lang="zh-CN" altLang="en-US" sz="8000" b="1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0230" y="2400300"/>
            <a:ext cx="16803370" cy="7294880"/>
          </a:xfrm>
        </p:spPr>
        <p:txBody>
          <a:bodyPr/>
          <a:p>
            <a:pPr marR="0" defTabSz="914400" rtl="0">
              <a:buClrTx/>
              <a:buSzTx/>
              <a:buFontTx/>
              <a:buNone/>
              <a:defRPr/>
            </a:pPr>
            <a:endParaRPr kumimoji="1" lang="en-US" altLang="zh-CN" sz="4400" b="1" kern="1200" cap="none" spc="0" normalizeH="0" baseline="0" noProof="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PMingLiU" panose="02020500000000000000" pitchFamily="18" charset="-120"/>
              <a:cs typeface="+mn-cs"/>
            </a:endParaRPr>
          </a:p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6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      </a:t>
            </a:r>
            <a:r>
              <a:rPr kumimoji="1" lang="zh-CN" altLang="en-US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由对知识的知晓转化为对知识的理解</a:t>
            </a: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1" lang="zh-CN" altLang="en-US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 由对史事的记忆转化为对历史的思考</a:t>
            </a: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1" lang="zh-CN" altLang="en-US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 由对知识的接受转化为对历史的探究  </a:t>
            </a: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1" lang="en-US" altLang="zh-CN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kumimoji="1" lang="zh-CN" altLang="en-US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由对教材的复述转化为对历史的建构</a:t>
            </a: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1" lang="zh-CN" altLang="en-US" sz="60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 由对分数的追求转化为对素养的培养</a:t>
            </a: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algn="ctr" rtl="0">
              <a:buNone/>
            </a:pPr>
            <a:endParaRPr kumimoji="1" lang="en-US" altLang="zh-CN" sz="6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4" descr="laozih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780" y="-108585"/>
            <a:ext cx="18462625" cy="10504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矩形 2"/>
          <p:cNvSpPr/>
          <p:nvPr/>
        </p:nvSpPr>
        <p:spPr>
          <a:xfrm>
            <a:off x="5715000" y="3862388"/>
            <a:ext cx="6858000" cy="107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273050" indent="-273050">
              <a:lnSpc>
                <a:spcPct val="110000"/>
              </a:lnSpc>
            </a:pPr>
            <a:r>
              <a:rPr lang="en-US" altLang="zh-CN" sz="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937385" y="800100"/>
            <a:ext cx="15640050" cy="9144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 历史时空观念素养培养为例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543300" y="7315200"/>
            <a:ext cx="49149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辨识历史叙述中时间的不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同表达方式，理解其意义</a:t>
            </a:r>
            <a:r>
              <a:rPr lang="zh-CN" altLang="zh-CN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600700" y="5715000"/>
            <a:ext cx="48006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将史事置于特定的时间框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架下，认识史事来龙去脉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658100" y="4114800"/>
            <a:ext cx="48006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运用特定的时间术语叙述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史事，理解历史上的变化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9715500" y="2514600"/>
            <a:ext cx="48006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在独立探究中用恰当的时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序对历史进行合理的解释</a:t>
            </a:r>
            <a:endParaRPr lang="zh-CN" altLang="en-US" sz="3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右箭头 9"/>
          <p:cNvSpPr/>
          <p:nvPr/>
        </p:nvSpPr>
        <p:spPr bwMode="auto">
          <a:xfrm>
            <a:off x="4457700" y="6286500"/>
            <a:ext cx="1028700" cy="914400"/>
          </a:xfrm>
          <a:prstGeom prst="bentArrow">
            <a:avLst>
              <a:gd name="adj1" fmla="val 22659"/>
              <a:gd name="adj2" fmla="val 25000"/>
              <a:gd name="adj3" fmla="val 25000"/>
              <a:gd name="adj4" fmla="val 41409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1" name="圆角右箭头 10"/>
          <p:cNvSpPr/>
          <p:nvPr/>
        </p:nvSpPr>
        <p:spPr bwMode="auto">
          <a:xfrm>
            <a:off x="6515100" y="4572000"/>
            <a:ext cx="1028700" cy="914400"/>
          </a:xfrm>
          <a:prstGeom prst="bentArrow">
            <a:avLst>
              <a:gd name="adj1" fmla="val 22659"/>
              <a:gd name="adj2" fmla="val 25000"/>
              <a:gd name="adj3" fmla="val 25000"/>
              <a:gd name="adj4" fmla="val 41409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2" name="圆角右箭头 11"/>
          <p:cNvSpPr/>
          <p:nvPr/>
        </p:nvSpPr>
        <p:spPr bwMode="auto">
          <a:xfrm>
            <a:off x="8572500" y="2971800"/>
            <a:ext cx="1028700" cy="914400"/>
          </a:xfrm>
          <a:prstGeom prst="bentArrow">
            <a:avLst>
              <a:gd name="adj1" fmla="val 22659"/>
              <a:gd name="adj2" fmla="val 25000"/>
              <a:gd name="adj3" fmla="val 25000"/>
              <a:gd name="adj4" fmla="val 41409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696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5372100"/>
            <a:ext cx="5033963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3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12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4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38" y="2857500"/>
            <a:ext cx="1460500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13"/>
          <p:cNvSpPr txBox="1"/>
          <p:nvPr/>
        </p:nvSpPr>
        <p:spPr>
          <a:xfrm>
            <a:off x="571500" y="1857375"/>
            <a:ext cx="48641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95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二、落实新课标</a:t>
            </a:r>
            <a:endParaRPr lang="zh-CN" altLang="en-US" sz="9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5" name="TextBox 14"/>
          <p:cNvSpPr txBox="1"/>
          <p:nvPr/>
        </p:nvSpPr>
        <p:spPr>
          <a:xfrm>
            <a:off x="6896100" y="2438400"/>
            <a:ext cx="330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95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95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TextBox 16"/>
          <p:cNvSpPr txBox="1"/>
          <p:nvPr/>
        </p:nvSpPr>
        <p:spPr>
          <a:xfrm>
            <a:off x="5461000" y="45085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TextBox 18"/>
          <p:cNvSpPr txBox="1"/>
          <p:nvPr/>
        </p:nvSpPr>
        <p:spPr>
          <a:xfrm>
            <a:off x="5384800" y="54229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TextBox 20"/>
          <p:cNvSpPr txBox="1"/>
          <p:nvPr/>
        </p:nvSpPr>
        <p:spPr>
          <a:xfrm>
            <a:off x="10287000" y="45085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9" name="TextBox 22"/>
          <p:cNvSpPr txBox="1"/>
          <p:nvPr/>
        </p:nvSpPr>
        <p:spPr>
          <a:xfrm>
            <a:off x="15328900" y="44958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0" name="TextBox 24"/>
          <p:cNvSpPr txBox="1"/>
          <p:nvPr/>
        </p:nvSpPr>
        <p:spPr>
          <a:xfrm>
            <a:off x="10287000" y="54483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1" name="TextBox 26"/>
          <p:cNvSpPr txBox="1"/>
          <p:nvPr/>
        </p:nvSpPr>
        <p:spPr>
          <a:xfrm>
            <a:off x="15341600" y="5397500"/>
            <a:ext cx="889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2" name="TextBox 12"/>
          <p:cNvSpPr txBox="1"/>
          <p:nvPr/>
        </p:nvSpPr>
        <p:spPr>
          <a:xfrm>
            <a:off x="357188" y="285750"/>
            <a:ext cx="36195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CHAPTER  TWO 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73" name="组合 25"/>
          <p:cNvGrpSpPr/>
          <p:nvPr/>
        </p:nvGrpSpPr>
        <p:grpSpPr>
          <a:xfrm>
            <a:off x="2143125" y="3786188"/>
            <a:ext cx="4162425" cy="5286375"/>
            <a:chOff x="2143076" y="4508500"/>
            <a:chExt cx="3241724" cy="4466393"/>
          </a:xfrm>
        </p:grpSpPr>
        <p:pic>
          <p:nvPicPr>
            <p:cNvPr id="15374" name="图片 5" descr="act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43076" y="4508500"/>
              <a:ext cx="533400" cy="609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5" name="图片 7" descr="act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3076" y="6357946"/>
              <a:ext cx="533400" cy="609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6" name="图片 8" descr="act.pn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43076" y="5422900"/>
              <a:ext cx="533400" cy="609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7" name="图片 10" descr="act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143076" y="7286640"/>
              <a:ext cx="533400" cy="609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8" name="TextBox 15"/>
            <p:cNvSpPr txBox="1"/>
            <p:nvPr/>
          </p:nvSpPr>
          <p:spPr>
            <a:xfrm>
              <a:off x="2908300" y="4508500"/>
              <a:ext cx="24765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endPara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5379" name="TextBox 17"/>
            <p:cNvSpPr txBox="1"/>
            <p:nvPr/>
          </p:nvSpPr>
          <p:spPr>
            <a:xfrm>
              <a:off x="2908300" y="5422900"/>
              <a:ext cx="24765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endParaRPr lang="zh-CN" altLang="en-US" sz="4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0" name="TextBox 21"/>
            <p:cNvSpPr txBox="1"/>
            <p:nvPr/>
          </p:nvSpPr>
          <p:spPr>
            <a:xfrm>
              <a:off x="2908300" y="6357946"/>
              <a:ext cx="24765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endParaRPr lang="zh-CN" altLang="en-US" sz="48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5381" name="TextBox 25"/>
            <p:cNvSpPr txBox="1"/>
            <p:nvPr/>
          </p:nvSpPr>
          <p:spPr>
            <a:xfrm>
              <a:off x="2908300" y="7358078"/>
              <a:ext cx="247650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endParaRPr lang="zh-CN" altLang="en-US" sz="4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382" name="图片 10" descr="act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143076" y="8072458"/>
              <a:ext cx="533400" cy="609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3" name="矩形 35"/>
            <p:cNvSpPr/>
            <p:nvPr/>
          </p:nvSpPr>
          <p:spPr>
            <a:xfrm>
              <a:off x="2908300" y="8143896"/>
              <a:ext cx="143882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 sz="4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84" name="TextBox 37"/>
          <p:cNvSpPr txBox="1"/>
          <p:nvPr/>
        </p:nvSpPr>
        <p:spPr>
          <a:xfrm>
            <a:off x="11644313" y="1785938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5" name="TextBox 38"/>
          <p:cNvSpPr txBox="1"/>
          <p:nvPr/>
        </p:nvSpPr>
        <p:spPr>
          <a:xfrm>
            <a:off x="1454150" y="3385185"/>
            <a:ext cx="12386310" cy="77089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DCDB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ctr" defTabSz="914400">
              <a:lnSpc>
                <a:spcPct val="150000"/>
              </a:lnSpc>
            </a:pP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（一）关联历史纵横，增强时空观念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（二）展开多向思维，强化历史解释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（三）搜集情境史料，成就实证意识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（四）巧用唯物史观，解释历史现象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（五）挖掘史学精髓，培育家国情怀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</a:pPr>
            <a:endParaRPr lang="zh-CN" altLang="en-US" sz="5400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4400"/>
            <a:endParaRPr lang="zh-CN" altLang="en-US" sz="5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75" y="177800"/>
            <a:ext cx="17773650" cy="1949450"/>
          </a:xfrm>
        </p:spPr>
        <p:txBody>
          <a:bodyPr/>
          <a:p>
            <a:pPr fontAlgn="base"/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（一）关联历史纵横，增强时空观念</a:t>
            </a:r>
            <a:br>
              <a:rPr lang="zh-CN" altLang="en-US" sz="6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</a:br>
            <a:r>
              <a:rPr lang="zh-CN" altLang="en-US" sz="54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</a:t>
            </a:r>
            <a:r>
              <a:rPr lang="en-US" altLang="zh-CN" sz="54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1.</a:t>
            </a:r>
            <a:r>
              <a:rPr lang="zh-CN" altLang="en-US" sz="54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行政区划变革中的历史 </a:t>
            </a:r>
            <a:r>
              <a:rPr lang="en-US" altLang="zh-CN" strike="noStrike" noProof="1">
                <a:solidFill>
                  <a:srgbClr val="C00000"/>
                </a:solidFill>
              </a:rPr>
              <a:t>——</a:t>
            </a:r>
            <a:r>
              <a:rPr lang="zh-CN" altLang="en-US" strike="noStrike" noProof="1">
                <a:solidFill>
                  <a:srgbClr val="C00000"/>
                </a:solidFill>
              </a:rPr>
              <a:t>运用历史地图强化时空观念</a:t>
            </a:r>
            <a:endParaRPr lang="zh-CN" altLang="en-US" strike="noStrike" noProof="1">
              <a:solidFill>
                <a:srgbClr val="C00000"/>
              </a:solidFill>
            </a:endParaRPr>
          </a:p>
        </p:txBody>
      </p:sp>
      <p:pic>
        <p:nvPicPr>
          <p:cNvPr id="19458" name="内容占位符 3" descr="微信图片_2018092523094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4400" y="2416175"/>
            <a:ext cx="9625013" cy="7562850"/>
          </a:xfrm>
        </p:spPr>
      </p:pic>
      <p:pic>
        <p:nvPicPr>
          <p:cNvPr id="1945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75" y="2416175"/>
            <a:ext cx="7080250" cy="756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92075" y="125413"/>
            <a:ext cx="17281525" cy="2001838"/>
          </a:xfrm>
        </p:spPr>
        <p:txBody>
          <a:bodyPr anchor="ctr"/>
          <a:p>
            <a:pPr algn="l" fontAlgn="base"/>
            <a:r>
              <a:rPr lang="en-US" altLang="zh-CN" sz="4800" b="1" strike="noStrike" noProof="1"/>
              <a:t>          </a:t>
            </a:r>
            <a:br>
              <a:rPr lang="en-US" altLang="zh-CN" sz="4800" b="1"/>
            </a:br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（一）关联历史纵横，增强时空观念</a:t>
            </a:r>
            <a:br>
              <a:rPr lang="zh-CN" altLang="en-US" sz="6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zh-CN" altLang="en-US" strike="noStrike" noProof="1"/>
              <a:t>                   </a:t>
            </a:r>
            <a:r>
              <a:rPr lang="en-US" altLang="zh-CN" strike="noStrike" noProof="1"/>
              <a:t>2.</a:t>
            </a:r>
            <a:r>
              <a:rPr lang="zh-CN" altLang="en-US" strike="noStrike" noProof="1"/>
              <a:t>  </a:t>
            </a:r>
            <a:r>
              <a:rPr lang="zh-CN" altLang="en-US" strike="noStrike" noProof="1">
                <a:latin typeface="+mj-ea"/>
                <a:cs typeface="+mj-ea"/>
              </a:rPr>
              <a:t>把握历史纵向脉络</a:t>
            </a:r>
            <a:r>
              <a:rPr lang="zh-CN" altLang="en-US" strike="noStrike" noProof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trike="noStrike" noProof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trike="noStrike" noProof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专制主义中央集权发展示意</a:t>
            </a:r>
            <a:r>
              <a:rPr lang="zh-CN" altLang="en-US" sz="4800" strike="noStrike" noProof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endParaRPr lang="zh-CN" altLang="en-US" sz="4800" strike="noStrike" noProof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9450" y="2386013"/>
            <a:ext cx="16694150" cy="71675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-3175" y="2777490"/>
            <a:ext cx="17046575" cy="7800340"/>
          </a:xfrm>
        </p:spPr>
        <p:txBody>
          <a:bodyPr anchor="t"/>
          <a:p>
            <a:pPr marL="0" indent="0">
              <a:buNone/>
            </a:pPr>
            <a:r>
              <a:rPr lang="zh-CN" altLang="en-US" sz="4400" b="1"/>
              <a:t>新航路开辟对中国的影响</a:t>
            </a:r>
            <a:endParaRPr lang="zh-CN" altLang="en-US" sz="4400" b="1"/>
          </a:p>
          <a:p>
            <a:pPr marL="0" indent="0">
              <a:buNone/>
            </a:pPr>
            <a:r>
              <a:rPr lang="zh-CN" altLang="en-US" sz="4400" b="1"/>
              <a:t>1、经济：和清朝前期人口的迅速增长创造了条件；有更多的土地种植经济作物，出现了专业生产区域，促进农产品的商品化。货币经济占主导地位，赋税形式向货币地租转变。</a:t>
            </a:r>
            <a:endParaRPr lang="zh-CN" altLang="en-US" sz="4400" b="1"/>
          </a:p>
          <a:p>
            <a:pPr marL="0" indent="0">
              <a:buNone/>
            </a:pPr>
            <a:r>
              <a:rPr lang="zh-CN" altLang="en-US" sz="4400" b="1"/>
              <a:t>2、外交：明清海禁和闭关锁国政策的关系。</a:t>
            </a:r>
            <a:endParaRPr lang="zh-CN" altLang="en-US" sz="4400" b="1"/>
          </a:p>
          <a:p>
            <a:pPr marL="0" indent="0">
              <a:buNone/>
            </a:pPr>
            <a:r>
              <a:rPr lang="zh-CN" altLang="en-US" sz="4400" b="1"/>
              <a:t> 3、文化：西学东渐开始，传播了一些先进文化，一部分开明知识分子开始吸收西方科技成果，如《农政全书》介绍了欧洲先进的水利技术和水利工具</a:t>
            </a:r>
            <a:endParaRPr lang="zh-CN" altLang="en-US" sz="4400" b="1"/>
          </a:p>
        </p:txBody>
      </p:sp>
      <p:sp>
        <p:nvSpPr>
          <p:cNvPr id="18436" name="文本框 3"/>
          <p:cNvSpPr txBox="1"/>
          <p:nvPr/>
        </p:nvSpPr>
        <p:spPr>
          <a:xfrm>
            <a:off x="316865" y="114300"/>
            <a:ext cx="1672590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（一）关联历史纵横，增强时空观念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加强中外历史的横向关联</a:t>
            </a:r>
            <a:r>
              <a:rPr lang="en-US" altLang="zh-CN" sz="4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新航路开辟和近代前夜的中国</a:t>
            </a:r>
            <a:endParaRPr lang="zh-CN" altLang="en-US" sz="4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b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" descr="act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0" y="266700"/>
            <a:ext cx="98806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3" descr="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966200"/>
            <a:ext cx="1828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6" descr="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536700" y="3251200"/>
            <a:ext cx="3467100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8" descr="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443210" y="3060700"/>
            <a:ext cx="3467100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14" descr="act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2895600"/>
            <a:ext cx="13716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16" descr="act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9429750" y="2940050"/>
            <a:ext cx="1358900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TextBox 21"/>
          <p:cNvSpPr txBox="1"/>
          <p:nvPr/>
        </p:nvSpPr>
        <p:spPr>
          <a:xfrm>
            <a:off x="1714500" y="4786313"/>
            <a:ext cx="3143250" cy="76358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pPr defTabSz="914400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多角度解读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历史事件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endParaRPr lang="zh-CN" altLang="en-US" sz="3000" b="1" dirty="0">
              <a:solidFill>
                <a:srgbClr val="C52043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1" name="TextBox 22"/>
          <p:cNvSpPr txBox="1"/>
          <p:nvPr/>
        </p:nvSpPr>
        <p:spPr>
          <a:xfrm>
            <a:off x="4013200" y="473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C52043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C52043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2" name="TextBox 23"/>
          <p:cNvSpPr txBox="1"/>
          <p:nvPr/>
        </p:nvSpPr>
        <p:spPr>
          <a:xfrm>
            <a:off x="10965815" y="3773170"/>
            <a:ext cx="2420938" cy="17764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pPr defTabSz="91440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注重历史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因果关系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探讨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3" name="TextBox 24"/>
          <p:cNvSpPr txBox="1"/>
          <p:nvPr/>
        </p:nvSpPr>
        <p:spPr>
          <a:xfrm>
            <a:off x="7950200" y="473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endParaRPr lang="en-US" altLang="zh-CN" sz="3000" b="1" dirty="0">
              <a:solidFill>
                <a:srgbClr val="FF605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5" name="TextBox 26"/>
          <p:cNvSpPr txBox="1"/>
          <p:nvPr/>
        </p:nvSpPr>
        <p:spPr>
          <a:xfrm>
            <a:off x="11823700" y="473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C52043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C52043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6" name="TextBox 28"/>
          <p:cNvSpPr txBox="1"/>
          <p:nvPr/>
        </p:nvSpPr>
        <p:spPr>
          <a:xfrm>
            <a:off x="15684500" y="4737100"/>
            <a:ext cx="1016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3000" b="1" dirty="0">
                <a:solidFill>
                  <a:srgbClr val="FF605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3000" b="1" dirty="0">
              <a:solidFill>
                <a:srgbClr val="FF605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7" name="TextBox 45"/>
          <p:cNvSpPr txBox="1"/>
          <p:nvPr/>
        </p:nvSpPr>
        <p:spPr>
          <a:xfrm>
            <a:off x="2298700" y="8242300"/>
            <a:ext cx="508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8" name="TextBox 62"/>
          <p:cNvSpPr txBox="1"/>
          <p:nvPr/>
        </p:nvSpPr>
        <p:spPr>
          <a:xfrm>
            <a:off x="6324600" y="8242300"/>
            <a:ext cx="508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499" name="TextBox 79"/>
          <p:cNvSpPr txBox="1"/>
          <p:nvPr/>
        </p:nvSpPr>
        <p:spPr>
          <a:xfrm>
            <a:off x="10312400" y="8255000"/>
            <a:ext cx="508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0500" name="TextBox 96"/>
          <p:cNvSpPr txBox="1"/>
          <p:nvPr/>
        </p:nvSpPr>
        <p:spPr>
          <a:xfrm>
            <a:off x="14236700" y="8255000"/>
            <a:ext cx="508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0"/>
            <a:ext cx="18288000" cy="1614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（二）展开多向思维，强化历史解释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502" name="TextBox 98"/>
          <p:cNvSpPr txBox="1"/>
          <p:nvPr/>
        </p:nvSpPr>
        <p:spPr>
          <a:xfrm>
            <a:off x="1857375" y="2928938"/>
            <a:ext cx="696913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72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7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3" name="TextBox 99"/>
          <p:cNvSpPr txBox="1"/>
          <p:nvPr/>
        </p:nvSpPr>
        <p:spPr>
          <a:xfrm>
            <a:off x="9860915" y="3060700"/>
            <a:ext cx="696913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72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7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base"/>
            <a:r>
              <a:rPr lang="zh-CN" altLang="en-US" sz="6600" b="1" strike="noStrike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（二）展开多向思维，强化历史解释</a:t>
            </a:r>
            <a:b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zh-CN" altLang="en-US" strike="noStrike" noProof="1">
                <a:solidFill>
                  <a:srgbClr val="210B7F"/>
                </a:solidFill>
              </a:rPr>
              <a:t>                                                         </a:t>
            </a:r>
            <a:r>
              <a:rPr lang="en-US" altLang="zh-CN" strike="noStrike" noProof="1">
                <a:solidFill>
                  <a:srgbClr val="210B7F"/>
                </a:solidFill>
              </a:rPr>
              <a:t> —</a:t>
            </a:r>
            <a:r>
              <a:rPr lang="zh-CN" altLang="en-US" strike="noStrike" noProof="1">
                <a:solidFill>
                  <a:srgbClr val="C00000"/>
                </a:solidFill>
              </a:rPr>
              <a:t>多角度分析修筑长城的历史作用</a:t>
            </a:r>
            <a:endParaRPr lang="zh-CN" altLang="en-US" strike="noStrike" noProof="1">
              <a:solidFill>
                <a:srgbClr val="C00000"/>
              </a:solidFill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209550" y="2400300"/>
            <a:ext cx="17164050" cy="8006080"/>
          </a:xfrm>
        </p:spPr>
        <p:txBody>
          <a:bodyPr anchor="t"/>
          <a:p>
            <a:r>
              <a:rPr lang="zh-CN" altLang="en-US" sz="4400" b="1"/>
              <a:t>“生男慎勿举，生女哺用脯，不见长城，尸骸相支柱。”——秦朝民谣</a:t>
            </a:r>
            <a:endParaRPr lang="zh-CN" altLang="en-US" sz="4400" b="1"/>
          </a:p>
          <a:p>
            <a:r>
              <a:rPr lang="zh-CN" altLang="en-US" sz="4400" b="1"/>
              <a:t>“祖舜宗尧自太平，秦皇何事苦苍生。不知祸起萧墙内，虚筑防胡万里城。”——唐·胡曾</a:t>
            </a:r>
            <a:endParaRPr lang="zh-CN" altLang="en-US" sz="4400" b="1"/>
          </a:p>
          <a:p>
            <a:r>
              <a:rPr lang="zh-CN" altLang="en-US" sz="4400" b="1"/>
              <a:t>“秦人北筑长城，畏其南下，防之愈严，则隔绝愈甚。”——乾隆皇帝语</a:t>
            </a:r>
            <a:endParaRPr lang="zh-CN" altLang="en-US" sz="4400" b="1"/>
          </a:p>
          <a:p>
            <a:r>
              <a:rPr lang="zh-CN" altLang="en-US" sz="4400" b="1"/>
              <a:t>“长城之有功于后世，实与大禹治水等。”——孙中山语</a:t>
            </a:r>
            <a:endParaRPr lang="zh-CN" altLang="en-US" sz="4400" b="1"/>
          </a:p>
          <a:p>
            <a:r>
              <a:rPr lang="zh-CN" altLang="en-US" sz="4400" b="1"/>
              <a:t>“孟姜女用眼泪拆了帝国的墙角。”——同济大学教授朱大可</a:t>
            </a:r>
            <a:endParaRPr lang="zh-CN" altLang="en-US" sz="4400" b="1"/>
          </a:p>
          <a:p>
            <a:r>
              <a:rPr lang="zh-CN" altLang="en-US" sz="4400" b="1"/>
              <a:t>“修建长城，是古代人类反战争、保和平、求生存和发展的伟大战略。”——网友</a:t>
            </a:r>
            <a:endParaRPr lang="zh-CN" altLang="en-US" sz="4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3179</Words>
  <Application>WPS 演示</Application>
  <PresentationFormat>自定义</PresentationFormat>
  <Paragraphs>308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Times New Roman</vt:lpstr>
      <vt:lpstr>黑体</vt:lpstr>
      <vt:lpstr>PingFang SC</vt:lpstr>
      <vt:lpstr>PMingLiU</vt:lpstr>
      <vt:lpstr>楷体</vt:lpstr>
      <vt:lpstr>Arial Unicode MS</vt:lpstr>
      <vt:lpstr>仿宋</vt:lpstr>
      <vt:lpstr>楷体_GB2312</vt:lpstr>
      <vt:lpstr>Segoe Print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（一）关联历史纵横，增强时空观念    1.行政区划变革中的历史 ——运用历史地图强化时空观念</vt:lpstr>
      <vt:lpstr>           （一）关联历史纵横，增强时空观念                    2.  把握历史纵向脉络 —专制主义中央集权发展示意图</vt:lpstr>
      <vt:lpstr>PowerPoint 演示文稿</vt:lpstr>
      <vt:lpstr>PowerPoint 演示文稿</vt:lpstr>
      <vt:lpstr>（二）展开多向思维，强化历史解释                                                           —多角度分析修筑长城的历史作用</vt:lpstr>
      <vt:lpstr>（二）展开多向思维，强化历史解释           历史因果关系探讨——以民族资本主义的发展为例</vt:lpstr>
      <vt:lpstr>PowerPoint 演示文稿</vt:lpstr>
      <vt:lpstr>（三）搜集情境史料，成就实证意识                             ——日积月累，建立属于自己的学科资料库</vt:lpstr>
      <vt:lpstr>PowerPoint 演示文稿</vt:lpstr>
      <vt:lpstr>PowerPoint 演示文稿</vt:lpstr>
      <vt:lpstr>PowerPoint 演示文稿</vt:lpstr>
      <vt:lpstr>PowerPoint 演示文稿</vt:lpstr>
      <vt:lpstr>（三）搜集情境史料，成就实证意识                                       —— 用好高考真题，强化实战演练</vt:lpstr>
      <vt:lpstr>PowerPoint 演示文稿</vt:lpstr>
      <vt:lpstr>PowerPoint 演示文稿</vt:lpstr>
      <vt:lpstr>PowerPoint 演示文稿</vt:lpstr>
      <vt:lpstr>     （四）巧用唯物史观，解释历史现象 </vt:lpstr>
      <vt:lpstr>PowerPoint 演示文稿</vt:lpstr>
      <vt:lpstr>PowerPoint 演示文稿</vt:lpstr>
      <vt:lpstr>PowerPoint 演示文稿</vt:lpstr>
      <vt:lpstr>六 应对新课标教学五点体会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cn</dc:creator>
  <cp:lastModifiedBy>铁墩</cp:lastModifiedBy>
  <cp:revision>183</cp:revision>
  <dcterms:created xsi:type="dcterms:W3CDTF">2018-09-17T08:12:00Z</dcterms:created>
  <dcterms:modified xsi:type="dcterms:W3CDTF">2018-09-30T03:10:17Z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