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444" r:id="rId3"/>
    <p:sldId id="257" r:id="rId4"/>
    <p:sldId id="355" r:id="rId5"/>
    <p:sldId id="353" r:id="rId6"/>
    <p:sldId id="401" r:id="rId7"/>
    <p:sldId id="356" r:id="rId8"/>
    <p:sldId id="357" r:id="rId9"/>
    <p:sldId id="359" r:id="rId10"/>
    <p:sldId id="360" r:id="rId11"/>
    <p:sldId id="402" r:id="rId12"/>
    <p:sldId id="363" r:id="rId13"/>
    <p:sldId id="361" r:id="rId14"/>
    <p:sldId id="362" r:id="rId15"/>
    <p:sldId id="364" r:id="rId16"/>
    <p:sldId id="403" r:id="rId17"/>
    <p:sldId id="365" r:id="rId18"/>
    <p:sldId id="368" r:id="rId19"/>
    <p:sldId id="333" r:id="rId20"/>
    <p:sldId id="386" r:id="rId21"/>
    <p:sldId id="404" r:id="rId22"/>
    <p:sldId id="405" r:id="rId23"/>
    <p:sldId id="334" r:id="rId24"/>
    <p:sldId id="335" r:id="rId25"/>
    <p:sldId id="435" r:id="rId26"/>
    <p:sldId id="437" r:id="rId27"/>
    <p:sldId id="305" r:id="rId28"/>
    <p:sldId id="302" r:id="rId29"/>
    <p:sldId id="280" r:id="rId30"/>
    <p:sldId id="438" r:id="rId31"/>
    <p:sldId id="439" r:id="rId32"/>
    <p:sldId id="286" r:id="rId3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134235" y="353378"/>
            <a:ext cx="8229600" cy="2794322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CN" sz="4800" dirty="0">
                <a:latin typeface="Bodoni MT Black" pitchFamily="18" charset="0"/>
              </a:rPr>
              <a:t>The Glory is Greece</a:t>
            </a:r>
            <a:r>
              <a:rPr lang="en-US" altLang="zh-CN" sz="4800" dirty="0" smtClean="0">
                <a:latin typeface="Bodoni MT Black" pitchFamily="18" charset="0"/>
              </a:rPr>
              <a:t>!</a:t>
            </a:r>
            <a:br>
              <a:rPr lang="en-US" altLang="zh-CN" sz="4800" dirty="0" smtClean="0">
                <a:latin typeface="Bodoni MT Black" pitchFamily="18" charset="0"/>
              </a:rPr>
            </a:br>
            <a:br>
              <a:rPr lang="en-US" altLang="zh-CN" sz="4800" dirty="0" smtClean="0">
                <a:latin typeface="Bodoni MT Black" pitchFamily="18" charset="0"/>
              </a:rPr>
            </a:br>
            <a:r>
              <a:rPr lang="en-US" altLang="zh-CN" sz="4800" dirty="0" smtClean="0">
                <a:latin typeface="Bodoni MT Black" pitchFamily="18" charset="0"/>
              </a:rPr>
              <a:t>The </a:t>
            </a:r>
            <a:r>
              <a:rPr lang="en-US" altLang="zh-CN" sz="4800" dirty="0">
                <a:latin typeface="Bodoni MT Black" pitchFamily="18" charset="0"/>
              </a:rPr>
              <a:t>Grandness is </a:t>
            </a:r>
            <a:r>
              <a:rPr lang="en-US" altLang="zh-CN" sz="4800" dirty="0" smtClean="0">
                <a:latin typeface="Bodoni MT Black" pitchFamily="18" charset="0"/>
              </a:rPr>
              <a:t>Rome!</a:t>
            </a:r>
            <a:endParaRPr lang="zh-CN" altLang="en-US" sz="4800" dirty="0">
              <a:latin typeface="Bodoni MT Black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777678" y="3796407"/>
            <a:ext cx="8229600" cy="1728192"/>
          </a:xfrm>
          <a:prstGeom prst="rect">
            <a:avLst/>
          </a:prstGeom>
        </p:spPr>
        <p:txBody>
          <a:bodyPr vert="horz" rtlCol="0">
            <a:normAutofit fontScale="7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                     </a:t>
            </a:r>
            <a:r>
              <a:rPr lang="zh-CN" altLang="en-US" sz="4800" dirty="0" smtClean="0"/>
              <a:t>光荣属于希腊</a:t>
            </a:r>
            <a:r>
              <a:rPr lang="en-US" altLang="zh-CN" sz="4800" dirty="0"/>
              <a:t>!</a:t>
            </a:r>
            <a:endParaRPr lang="en-US" altLang="zh-CN" sz="4800" dirty="0" smtClean="0"/>
          </a:p>
          <a:p>
            <a:pPr marL="0" indent="0">
              <a:buNone/>
            </a:pPr>
            <a:r>
              <a:rPr lang="zh-CN" altLang="en-US" sz="4800" dirty="0" smtClean="0"/>
              <a:t>                伟大属于罗马</a:t>
            </a:r>
            <a:r>
              <a:rPr lang="en-US" altLang="zh-CN" sz="4800" dirty="0" smtClean="0"/>
              <a:t>!</a:t>
            </a:r>
            <a:endParaRPr lang="en-US" altLang="zh-CN" sz="4800" dirty="0" smtClean="0"/>
          </a:p>
          <a:p>
            <a:pPr marL="0" indent="0" algn="r">
              <a:buNone/>
            </a:pPr>
            <a:r>
              <a:rPr lang="en-US" altLang="zh-CN" sz="3600" dirty="0"/>
              <a:t>——</a:t>
            </a:r>
            <a:r>
              <a:rPr lang="zh-CN" altLang="en-US" sz="3600" dirty="0"/>
              <a:t>爱伦</a:t>
            </a:r>
            <a:r>
              <a:rPr lang="en-US" altLang="zh-CN" sz="3600" dirty="0"/>
              <a:t>·</a:t>
            </a:r>
            <a:r>
              <a:rPr lang="zh-CN" altLang="en-US" sz="3600" dirty="0"/>
              <a:t>坡《颂海伦》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3355975" y="1370965"/>
            <a:ext cx="1717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dirty="0"/>
              <a:t> [ˈglɔ:ri]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402705" y="1370965"/>
            <a:ext cx="1804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dirty="0"/>
              <a:t> [ɡri:s]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884930" y="2752090"/>
            <a:ext cx="2293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/>
              <a:t>[ɡrændnəs]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43100" y="850900"/>
            <a:ext cx="83058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/>
              <a:t>二、希腊城邦民主政治产生的条件</a:t>
            </a:r>
            <a:endParaRPr lang="zh-CN" altLang="en-US"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定义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古希腊</a:t>
            </a:r>
            <a:r>
              <a:rPr lang="zh-CN" altLang="en-US" dirty="0"/>
              <a:t>的一种国家形态，一般</a:t>
            </a:r>
            <a:r>
              <a:rPr lang="zh-CN" altLang="en-US" dirty="0">
                <a:solidFill>
                  <a:srgbClr val="FF0000"/>
                </a:solidFill>
              </a:rPr>
              <a:t>以</a:t>
            </a:r>
            <a:r>
              <a:rPr lang="zh-CN" altLang="en-US" dirty="0" smtClean="0">
                <a:solidFill>
                  <a:srgbClr val="FF0000"/>
                </a:solidFill>
              </a:rPr>
              <a:t>城市</a:t>
            </a:r>
            <a:r>
              <a:rPr lang="zh-CN" altLang="en-US" dirty="0">
                <a:solidFill>
                  <a:srgbClr val="FF0000"/>
                </a:solidFill>
              </a:rPr>
              <a:t>为中心</a:t>
            </a:r>
            <a:r>
              <a:rPr lang="zh-CN" altLang="en-US" dirty="0"/>
              <a:t>，包括周边若干村落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特点：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小国寡民</a:t>
            </a:r>
            <a:endParaRPr lang="en-US" altLang="zh-CN" dirty="0" smtClean="0"/>
          </a:p>
          <a:p>
            <a:r>
              <a:rPr lang="zh-CN" altLang="en-US" dirty="0"/>
              <a:t>独立自治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城邦居民主体：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拥有政治参与权的男性公民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政体形式：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君主制、贵族制、寡头制、僭主制、</a:t>
            </a:r>
            <a:r>
              <a:rPr lang="zh-CN" altLang="en-US" dirty="0" smtClean="0">
                <a:solidFill>
                  <a:srgbClr val="FF0000"/>
                </a:solidFill>
              </a:rPr>
              <a:t>民主制。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经济基础：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奴隶制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412" name="Text Box 29"/>
          <p:cNvSpPr txBox="1"/>
          <p:nvPr/>
        </p:nvSpPr>
        <p:spPr>
          <a:xfrm>
            <a:off x="1214755" y="607695"/>
            <a:ext cx="5562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、城邦的概念</a:t>
            </a:r>
            <a:endParaRPr lang="zh-CN" altLang="en-US" sz="36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古希腊地形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85" y="-656590"/>
            <a:ext cx="8183245" cy="8171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66125" y="1375410"/>
            <a:ext cx="35864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14350" indent="-51435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/>
              <a:t>多山环海</a:t>
            </a:r>
            <a:endParaRPr lang="zh-CN" altLang="en-US" sz="3200"/>
          </a:p>
          <a:p>
            <a:pPr marL="514350" indent="-514350" fontAlgn="auto">
              <a:lnSpc>
                <a:spcPct val="100000"/>
              </a:lnSpc>
              <a:buAutoNum type="arabicPeriod"/>
            </a:pPr>
            <a:r>
              <a:rPr lang="zh-CN" altLang="en-US" sz="3200"/>
              <a:t>地势崎岖不平，平原面积小</a:t>
            </a:r>
            <a:endParaRPr lang="zh-CN" altLang="en-US" sz="3200"/>
          </a:p>
          <a:p>
            <a:pPr marL="514350" indent="-514350" fontAlgn="auto">
              <a:lnSpc>
                <a:spcPct val="100000"/>
              </a:lnSpc>
              <a:buAutoNum type="arabicPeriod"/>
            </a:pPr>
            <a:r>
              <a:rPr lang="zh-CN" altLang="en-US" sz="3200"/>
              <a:t>地理单元相对独立</a:t>
            </a:r>
            <a:endParaRPr lang="zh-CN" altLang="en-US" sz="3200"/>
          </a:p>
          <a:p>
            <a:pPr marL="514350" indent="-514350" fontAlgn="auto">
              <a:lnSpc>
                <a:spcPct val="100000"/>
              </a:lnSpc>
              <a:buAutoNum type="arabicPeriod"/>
            </a:pPr>
            <a:r>
              <a:rPr lang="zh-CN" altLang="en-US" sz="3200"/>
              <a:t>耕地稀少，土地贫瘠，淡水稀缺</a:t>
            </a:r>
            <a:endParaRPr lang="zh-CN" altLang="en-US" sz="3200"/>
          </a:p>
          <a:p>
            <a:pPr marL="514350" indent="-514350" fontAlgn="auto">
              <a:lnSpc>
                <a:spcPct val="100000"/>
              </a:lnSpc>
              <a:buAutoNum type="arabicPeriod"/>
            </a:pPr>
            <a:r>
              <a:rPr lang="zh-CN" altLang="en-US" sz="3200"/>
              <a:t>海岸线曲折，岛屿密布，多良港</a:t>
            </a:r>
            <a:endParaRPr lang="zh-CN" altLang="en-US" sz="3200"/>
          </a:p>
        </p:txBody>
      </p:sp>
      <p:sp>
        <p:nvSpPr>
          <p:cNvPr id="16412" name="Text Box 29"/>
          <p:cNvSpPr txBox="1"/>
          <p:nvPr/>
        </p:nvSpPr>
        <p:spPr>
          <a:xfrm>
            <a:off x="8100060" y="168910"/>
            <a:ext cx="5562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、地理条件</a:t>
            </a:r>
            <a:endParaRPr lang="zh-CN" altLang="en-US" sz="36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1524000" y="838200"/>
          <a:ext cx="9144000" cy="1981200"/>
        </p:xfrm>
        <a:graphic>
          <a:graphicData uri="http://schemas.openxmlformats.org/drawingml/2006/table">
            <a:tbl>
              <a:tblPr/>
              <a:tblGrid>
                <a:gridCol w="4845050"/>
                <a:gridCol w="4298950"/>
              </a:tblGrid>
              <a:tr h="654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特点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影响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4" name="AutoShape 16"/>
          <p:cNvSpPr/>
          <p:nvPr/>
        </p:nvSpPr>
        <p:spPr>
          <a:xfrm>
            <a:off x="4620895" y="3124835"/>
            <a:ext cx="1627505" cy="1641475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FF9999"/>
              </a:gs>
            </a:gsLst>
            <a:lin ang="27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地少人多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9" name="WordArt 17"/>
          <p:cNvSpPr>
            <a:spLocks noTextEdit="1"/>
          </p:cNvSpPr>
          <p:nvPr/>
        </p:nvSpPr>
        <p:spPr>
          <a:xfrm>
            <a:off x="3744595" y="5383530"/>
            <a:ext cx="2503805" cy="1017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殖民扩张</a:t>
            </a:r>
            <a:endParaRPr lang="zh-CN" altLang="en-US" sz="3600" b="1"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06" name="Rectangle 18"/>
          <p:cNvSpPr/>
          <p:nvPr/>
        </p:nvSpPr>
        <p:spPr>
          <a:xfrm>
            <a:off x="2438400" y="1524000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多山，少大河、平原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7907" name="Rectangle 19"/>
          <p:cNvSpPr/>
          <p:nvPr/>
        </p:nvSpPr>
        <p:spPr>
          <a:xfrm>
            <a:off x="2286000" y="2239963"/>
            <a:ext cx="510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三面环水，港湾众多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7908" name="Rectangle 20"/>
          <p:cNvSpPr/>
          <p:nvPr/>
        </p:nvSpPr>
        <p:spPr>
          <a:xfrm>
            <a:off x="6934200" y="1524000"/>
            <a:ext cx="30429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发展农业条件较差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7909" name="Rectangle 21"/>
          <p:cNvSpPr/>
          <p:nvPr/>
        </p:nvSpPr>
        <p:spPr>
          <a:xfrm>
            <a:off x="6400800" y="2209800"/>
            <a:ext cx="41154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有利于发展航海贸易事业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13334" name="Picture 22" descr="新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819400"/>
            <a:ext cx="3656013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11" name="Text Box 23"/>
          <p:cNvSpPr txBox="1"/>
          <p:nvPr/>
        </p:nvSpPr>
        <p:spPr>
          <a:xfrm>
            <a:off x="8382000" y="1524000"/>
            <a:ext cx="1219200" cy="58356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动因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37912" name="Text Box 24"/>
          <p:cNvSpPr txBox="1"/>
          <p:nvPr/>
        </p:nvSpPr>
        <p:spPr>
          <a:xfrm>
            <a:off x="8382000" y="2209800"/>
            <a:ext cx="1219200" cy="58356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条件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" name="AutoShape 16"/>
          <p:cNvSpPr/>
          <p:nvPr/>
        </p:nvSpPr>
        <p:spPr>
          <a:xfrm>
            <a:off x="1524000" y="3124835"/>
            <a:ext cx="1627505" cy="1641475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FF9999"/>
              </a:gs>
            </a:gsLst>
            <a:lin ang="27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粮食不够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" name="WordArt 17"/>
          <p:cNvSpPr>
            <a:spLocks noTextEdit="1"/>
          </p:cNvSpPr>
          <p:nvPr/>
        </p:nvSpPr>
        <p:spPr>
          <a:xfrm>
            <a:off x="1085850" y="5383530"/>
            <a:ext cx="2503805" cy="1017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海外贸易</a:t>
            </a:r>
            <a:endParaRPr lang="zh-CN" altLang="en-US" sz="3600" b="1"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12" name="Text Box 29"/>
          <p:cNvSpPr txBox="1"/>
          <p:nvPr/>
        </p:nvSpPr>
        <p:spPr>
          <a:xfrm>
            <a:off x="1200150" y="193040"/>
            <a:ext cx="5562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、经济和政治条件</a:t>
            </a:r>
            <a:endParaRPr lang="zh-CN" altLang="en-US" sz="36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33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379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379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bldLvl="0" animBg="1"/>
      <p:bldP spid="37906" grpId="0"/>
      <p:bldP spid="37907" grpId="0"/>
      <p:bldP spid="37908" grpId="0"/>
      <p:bldP spid="37909" grpId="0"/>
      <p:bldP spid="37911" grpId="0" bldLvl="0" animBg="1"/>
      <p:bldP spid="37912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7686" name="Group 38"/>
          <p:cNvGraphicFramePr>
            <a:graphicFrameLocks noGrp="1"/>
          </p:cNvGraphicFramePr>
          <p:nvPr/>
        </p:nvGraphicFramePr>
        <p:xfrm>
          <a:off x="2057400" y="2057400"/>
          <a:ext cx="8382000" cy="4419600"/>
        </p:xfrm>
        <a:graphic>
          <a:graphicData uri="http://schemas.openxmlformats.org/drawingml/2006/table">
            <a:tbl>
              <a:tblPr/>
              <a:tblGrid>
                <a:gridCol w="1295400"/>
                <a:gridCol w="5486400"/>
                <a:gridCol w="1600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类型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各自特点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相同点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贵族制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民主制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君主制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寡头制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74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僭主制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27678" name="Rectangle 30"/>
          <p:cNvSpPr/>
          <p:nvPr/>
        </p:nvSpPr>
        <p:spPr>
          <a:xfrm>
            <a:off x="3429000" y="2590800"/>
            <a:ext cx="5257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由少数贵族组成的贵族会议掌握最高权力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679" name="Text Box 31"/>
          <p:cNvSpPr txBox="1"/>
          <p:nvPr/>
        </p:nvSpPr>
        <p:spPr>
          <a:xfrm>
            <a:off x="3429000" y="3657600"/>
            <a:ext cx="4419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公民大会拥有最高的权力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680" name="Text Box 32"/>
          <p:cNvSpPr txBox="1"/>
          <p:nvPr/>
        </p:nvSpPr>
        <p:spPr>
          <a:xfrm>
            <a:off x="3429000" y="4343400"/>
            <a:ext cx="4724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各城邦国王拥有最高权力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681" name="Text Box 33"/>
          <p:cNvSpPr txBox="1"/>
          <p:nvPr/>
        </p:nvSpPr>
        <p:spPr>
          <a:xfrm>
            <a:off x="3429000" y="5105400"/>
            <a:ext cx="4267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少数贵族的集体统治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682" name="Text Box 34"/>
          <p:cNvSpPr txBox="1"/>
          <p:nvPr/>
        </p:nvSpPr>
        <p:spPr>
          <a:xfrm>
            <a:off x="3352800" y="5791200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通过非法手段夺取政权的个人统治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683" name="Text Box 35"/>
          <p:cNvSpPr txBox="1"/>
          <p:nvPr/>
        </p:nvSpPr>
        <p:spPr>
          <a:xfrm>
            <a:off x="8915400" y="3200400"/>
            <a:ext cx="13716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城邦公民或多或少享有政治权利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687" name="Text Box 39"/>
          <p:cNvSpPr txBox="1"/>
          <p:nvPr/>
        </p:nvSpPr>
        <p:spPr>
          <a:xfrm>
            <a:off x="1981200" y="1219200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660066"/>
                </a:solidFill>
                <a:latin typeface="Arial" panose="020B0604020202020204" pitchFamily="34" charset="0"/>
                <a:ea typeface="楷体_GB2312" pitchFamily="49" charset="-122"/>
              </a:rPr>
              <a:t>划分依据：</a:t>
            </a:r>
            <a:endParaRPr lang="zh-CN" altLang="en-US" sz="3200" b="1" dirty="0">
              <a:solidFill>
                <a:srgbClr val="660066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7688" name="Text Box 40"/>
          <p:cNvSpPr txBox="1"/>
          <p:nvPr/>
        </p:nvSpPr>
        <p:spPr>
          <a:xfrm>
            <a:off x="3962400" y="1219200"/>
            <a:ext cx="6477000" cy="58356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660066"/>
                </a:solidFill>
                <a:latin typeface="Arial" panose="020B0604020202020204" pitchFamily="34" charset="0"/>
                <a:ea typeface="楷体_GB2312" pitchFamily="49" charset="-122"/>
              </a:rPr>
              <a:t>公民在公民大会中参政权利的大小</a:t>
            </a:r>
            <a:endParaRPr lang="zh-CN" altLang="en-US" sz="3200" b="1" dirty="0">
              <a:solidFill>
                <a:srgbClr val="660066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8" grpId="0"/>
      <p:bldP spid="27679" grpId="0"/>
      <p:bldP spid="27680" grpId="0"/>
      <p:bldP spid="27681" grpId="0"/>
      <p:bldP spid="27682" grpId="0"/>
      <p:bldP spid="27683" grpId="0"/>
      <p:bldP spid="27687" grpId="0"/>
      <p:bldP spid="2768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201612"/>
            <a:ext cx="10515600" cy="2852737"/>
          </a:xfrm>
        </p:spPr>
        <p:txBody>
          <a:bodyPr/>
          <a:p>
            <a:pPr algn="ctr"/>
            <a:r>
              <a:rPr lang="zh-CN" altLang="en-US"/>
              <a:t>三、雅典城邦的民主政治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32740"/>
            <a:ext cx="10515600" cy="1325563"/>
          </a:xfrm>
        </p:spPr>
        <p:txBody>
          <a:bodyPr/>
          <a:p>
            <a:pPr algn="l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（一）从君主制到民主制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3396933" y="1802448"/>
            <a:ext cx="3455987" cy="4079488"/>
            <a:chOff x="0" y="571500"/>
            <a:chExt cx="1981200" cy="2697055"/>
          </a:xfrm>
        </p:grpSpPr>
        <p:sp>
          <p:nvSpPr>
            <p:cNvPr id="6148" name="Text Box 2"/>
            <p:cNvSpPr txBox="1"/>
            <p:nvPr/>
          </p:nvSpPr>
          <p:spPr>
            <a:xfrm>
              <a:off x="1" y="571500"/>
              <a:ext cx="1979613" cy="42653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zh-CN" sz="3600" dirty="0">
                  <a:latin typeface="黑体" panose="02010609060101010101" charset="-122"/>
                  <a:ea typeface="黑体" panose="02010609060101010101" charset="-122"/>
                </a:rPr>
                <a:t>1.君主制</a:t>
              </a:r>
              <a:endParaRPr lang="zh-CN" altLang="zh-CN" sz="36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149" name="Text Box 3"/>
            <p:cNvSpPr txBox="1"/>
            <p:nvPr/>
          </p:nvSpPr>
          <p:spPr>
            <a:xfrm>
              <a:off x="0" y="1653779"/>
              <a:ext cx="1981200" cy="42653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zh-CN" sz="3600" dirty="0">
                  <a:latin typeface="黑体" panose="02010609060101010101" charset="-122"/>
                  <a:ea typeface="黑体" panose="02010609060101010101" charset="-122"/>
                </a:rPr>
                <a:t>2.贵族制</a:t>
              </a:r>
              <a:endParaRPr lang="zh-CN" altLang="zh-CN" sz="36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150" name="Text Box 4"/>
            <p:cNvSpPr txBox="1"/>
            <p:nvPr/>
          </p:nvSpPr>
          <p:spPr>
            <a:xfrm>
              <a:off x="1" y="2842023"/>
              <a:ext cx="1979613" cy="42653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zh-CN" sz="3600" dirty="0">
                  <a:latin typeface="黑体" panose="02010609060101010101" charset="-122"/>
                  <a:ea typeface="黑体" panose="02010609060101010101" charset="-122"/>
                </a:rPr>
                <a:t>3.民主制</a:t>
              </a:r>
              <a:endParaRPr lang="zh-CN" altLang="zh-CN" sz="36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151" name="AutoShape 5"/>
            <p:cNvSpPr/>
            <p:nvPr/>
          </p:nvSpPr>
          <p:spPr>
            <a:xfrm rot="5400000">
              <a:off x="666750" y="2377900"/>
              <a:ext cx="595313" cy="360363"/>
            </a:xfrm>
            <a:prstGeom prst="rightArrow">
              <a:avLst>
                <a:gd name="adj1" fmla="val 50000"/>
                <a:gd name="adj2" fmla="val 55058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dirty="0">
                <a:latin typeface="Calibri" panose="020F0502020204030204" charset="0"/>
              </a:endParaRPr>
            </a:p>
          </p:txBody>
        </p:sp>
        <p:sp>
          <p:nvSpPr>
            <p:cNvPr id="6152" name="AutoShape 7"/>
            <p:cNvSpPr/>
            <p:nvPr/>
          </p:nvSpPr>
          <p:spPr>
            <a:xfrm rot="5400000">
              <a:off x="720923" y="1205861"/>
              <a:ext cx="486965" cy="360362"/>
            </a:xfrm>
            <a:prstGeom prst="rightArrow">
              <a:avLst>
                <a:gd name="adj1" fmla="val 50000"/>
                <a:gd name="adj2" fmla="val 45037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dirty="0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pPr algn="l"/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1、雅典民主政治的产生</a:t>
            </a:r>
            <a:endParaRPr lang="en-US" altLang="zh-CN" sz="36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9490" y="1489710"/>
            <a:ext cx="10515600" cy="3878580"/>
          </a:xfrm>
        </p:spPr>
        <p:txBody>
          <a:bodyPr/>
          <a:p>
            <a:pPr marL="0" indent="0">
              <a:buNone/>
            </a:pPr>
            <a:r>
              <a:rPr lang="zh-CN" altLang="en-US" sz="3600"/>
              <a:t>条件：贵族制取代君主制</a:t>
            </a:r>
            <a:endParaRPr lang="zh-CN" altLang="en-US" sz="3600"/>
          </a:p>
          <a:p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2084070" y="2705100"/>
            <a:ext cx="1924050" cy="6451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3600"/>
              <a:t>君主制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6568440" y="2735580"/>
            <a:ext cx="1752600" cy="6451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3600"/>
              <a:t>贵族制</a:t>
            </a:r>
            <a:endParaRPr lang="zh-CN" altLang="en-US" sz="3600"/>
          </a:p>
        </p:txBody>
      </p:sp>
      <p:sp>
        <p:nvSpPr>
          <p:cNvPr id="159" name=" 159"/>
          <p:cNvSpPr/>
          <p:nvPr/>
        </p:nvSpPr>
        <p:spPr>
          <a:xfrm>
            <a:off x="4587240" y="2769235"/>
            <a:ext cx="1402080" cy="426720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>
              <a:solidFill>
                <a:srgbClr val="FFFFFF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3032760" y="3498850"/>
            <a:ext cx="304800" cy="655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/>
          </a:p>
        </p:txBody>
      </p:sp>
      <p:sp>
        <p:nvSpPr>
          <p:cNvPr id="8" name="文本框 7"/>
          <p:cNvSpPr txBox="1"/>
          <p:nvPr/>
        </p:nvSpPr>
        <p:spPr>
          <a:xfrm>
            <a:off x="2084705" y="4457700"/>
            <a:ext cx="1619250" cy="645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3600"/>
              <a:t>世袭制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2084705" y="5539740"/>
            <a:ext cx="1619250" cy="645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3600"/>
              <a:t>终身制</a:t>
            </a:r>
            <a:endParaRPr lang="zh-CN" altLang="en-US" sz="3600"/>
          </a:p>
        </p:txBody>
      </p:sp>
      <p:sp>
        <p:nvSpPr>
          <p:cNvPr id="10" name="下箭头 9"/>
          <p:cNvSpPr/>
          <p:nvPr/>
        </p:nvSpPr>
        <p:spPr>
          <a:xfrm>
            <a:off x="7442200" y="3498850"/>
            <a:ext cx="304800" cy="655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6568440" y="4418330"/>
            <a:ext cx="1752600" cy="645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3600"/>
              <a:t>选举制</a:t>
            </a:r>
            <a:endParaRPr lang="zh-CN" altLang="en-US" sz="3600"/>
          </a:p>
        </p:txBody>
      </p:sp>
      <p:sp>
        <p:nvSpPr>
          <p:cNvPr id="12" name="文本框 11"/>
          <p:cNvSpPr txBox="1"/>
          <p:nvPr/>
        </p:nvSpPr>
        <p:spPr>
          <a:xfrm>
            <a:off x="6569075" y="5539740"/>
            <a:ext cx="1751965" cy="645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3600"/>
              <a:t>任期制</a:t>
            </a:r>
            <a:endParaRPr lang="zh-CN" altLang="en-US" sz="3600"/>
          </a:p>
        </p:txBody>
      </p:sp>
      <p:sp>
        <p:nvSpPr>
          <p:cNvPr id="14" name="右箭头 13"/>
          <p:cNvSpPr/>
          <p:nvPr/>
        </p:nvSpPr>
        <p:spPr>
          <a:xfrm>
            <a:off x="4478020" y="4565650"/>
            <a:ext cx="1905000" cy="229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/>
          </a:p>
        </p:txBody>
      </p:sp>
      <p:sp>
        <p:nvSpPr>
          <p:cNvPr id="15" name="右箭头 14"/>
          <p:cNvSpPr/>
          <p:nvPr/>
        </p:nvSpPr>
        <p:spPr>
          <a:xfrm>
            <a:off x="4478020" y="5617210"/>
            <a:ext cx="1905000" cy="212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59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从君主制到贵族制变化的实质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3655"/>
          </a:xfrm>
        </p:spPr>
        <p:txBody>
          <a:bodyPr/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君主制是人治，贵族制则是又人治向法治的转化，但仍由贵族垄断官职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8995" y="2968625"/>
            <a:ext cx="100647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（</a:t>
            </a:r>
            <a:r>
              <a:rPr lang="en-US" altLang="zh-CN" sz="3600"/>
              <a:t>1</a:t>
            </a:r>
            <a:r>
              <a:rPr lang="zh-CN" altLang="en-US" sz="3600"/>
              <a:t>）贵族制确立的时间：</a:t>
            </a:r>
            <a:r>
              <a:rPr lang="zh-CN" altLang="en-US" sz="3600">
                <a:solidFill>
                  <a:srgbClr val="FF0000"/>
                </a:solidFill>
              </a:rPr>
              <a:t>公元前</a:t>
            </a:r>
            <a:r>
              <a:rPr lang="en-US" altLang="zh-CN" sz="3600">
                <a:solidFill>
                  <a:srgbClr val="FF0000"/>
                </a:solidFill>
              </a:rPr>
              <a:t>8—7</a:t>
            </a:r>
            <a:r>
              <a:rPr lang="zh-CN" altLang="en-US" sz="3600">
                <a:solidFill>
                  <a:srgbClr val="FF0000"/>
                </a:solidFill>
              </a:rPr>
              <a:t>世纪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zh-CN" altLang="en-US" sz="3600"/>
              <a:t>（</a:t>
            </a:r>
            <a:r>
              <a:rPr lang="en-US" altLang="zh-CN" sz="3600"/>
              <a:t>2</a:t>
            </a:r>
            <a:r>
              <a:rPr lang="zh-CN" altLang="en-US" sz="3600"/>
              <a:t>）转变的原因：</a:t>
            </a:r>
            <a:r>
              <a:rPr lang="en-US" altLang="zh-CN" sz="3600"/>
              <a:t>1</a:t>
            </a:r>
            <a:r>
              <a:rPr lang="zh-CN" altLang="en-US" sz="3600"/>
              <a:t>、王权的腐败及衰弱</a:t>
            </a:r>
            <a:endParaRPr lang="zh-CN" altLang="en-US" sz="3600"/>
          </a:p>
          <a:p>
            <a:r>
              <a:rPr lang="zh-CN" altLang="en-US" sz="3600"/>
              <a:t>                                      </a:t>
            </a:r>
            <a:r>
              <a:rPr lang="en-US" altLang="zh-CN" sz="3600"/>
              <a:t>2</a:t>
            </a:r>
            <a:r>
              <a:rPr lang="zh-CN" altLang="en-US" sz="3600"/>
              <a:t>、贵族的崛起</a:t>
            </a:r>
            <a:endParaRPr lang="zh-CN" altLang="en-US" sz="3600"/>
          </a:p>
          <a:p>
            <a:r>
              <a:rPr lang="zh-CN" altLang="en-US" sz="3600"/>
              <a:t>（</a:t>
            </a:r>
            <a:r>
              <a:rPr lang="en-US" altLang="zh-CN" sz="3600"/>
              <a:t>3</a:t>
            </a:r>
            <a:r>
              <a:rPr lang="zh-CN" altLang="en-US" sz="3600"/>
              <a:t>）意义：为政体朝着民主化方向演变创造条件</a:t>
            </a:r>
            <a:endParaRPr lang="zh-CN" altLang="en-US" sz="3600"/>
          </a:p>
        </p:txBody>
      </p:sp>
      <p:sp>
        <p:nvSpPr>
          <p:cNvPr id="5" name="上箭头标注 4"/>
          <p:cNvSpPr/>
          <p:nvPr/>
        </p:nvSpPr>
        <p:spPr>
          <a:xfrm>
            <a:off x="5771515" y="5313045"/>
            <a:ext cx="6210300" cy="11620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贵族与平民的对立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11"/>
          <p:cNvSpPr txBox="1"/>
          <p:nvPr/>
        </p:nvSpPr>
        <p:spPr>
          <a:xfrm>
            <a:off x="673735" y="118110"/>
            <a:ext cx="106419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梭伦</a:t>
            </a:r>
            <a:r>
              <a:rPr lang="zh-CN" altLang="en-US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BC594)——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奠定了雅典民主制的基础</a:t>
            </a:r>
            <a:endParaRPr lang="en-US" altLang="zh-CN" sz="3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Text Box 12"/>
          <p:cNvSpPr txBox="1"/>
          <p:nvPr/>
        </p:nvSpPr>
        <p:spPr>
          <a:xfrm>
            <a:off x="1392555" y="3029585"/>
            <a:ext cx="5407025" cy="3553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14350" indent="-514350">
              <a:lnSpc>
                <a:spcPct val="150000"/>
              </a:lnSpc>
              <a:buFont typeface="+mj-ea"/>
              <a:buAutoNum type="circleNumDbPlain" startAt="2"/>
            </a:pP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政治上：</a:t>
            </a:r>
            <a:endParaRPr lang="zh-CN" altLang="zh-CN" sz="3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按财产划分公民的等级</a:t>
            </a:r>
            <a:endParaRPr lang="zh-CN" altLang="zh-CN" sz="3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建立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四百人议事会</a:t>
            </a: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zh-CN" sz="3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c.确立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新选举法</a:t>
            </a: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zh-CN" sz="3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zh-CN" sz="3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设立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民众陪审法庭</a:t>
            </a:r>
            <a:endParaRPr lang="zh-CN" altLang="zh-CN" sz="3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0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206500"/>
            <a:ext cx="2951163" cy="4716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62610" y="877570"/>
            <a:ext cx="205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）内容：</a:t>
            </a:r>
            <a:endParaRPr lang="zh-CN" altLang="en-US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1392555" y="1461135"/>
            <a:ext cx="5108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14350" indent="-514350" algn="just" fontAlgn="auto">
              <a:lnSpc>
                <a:spcPts val="3840"/>
              </a:lnSpc>
              <a:buFont typeface="+mj-ea"/>
              <a:buAutoNum type="circleNumDbPlain"/>
            </a:pPr>
            <a:r>
              <a:rPr lang="zh-CN" altLang="en-US" sz="3200"/>
              <a:t>经济上：</a:t>
            </a:r>
            <a:endParaRPr lang="zh-CN" altLang="en-US" sz="3200"/>
          </a:p>
          <a:p>
            <a:pPr algn="just" fontAlgn="auto">
              <a:lnSpc>
                <a:spcPts val="3840"/>
              </a:lnSpc>
            </a:pPr>
            <a:r>
              <a:rPr lang="zh-CN" altLang="en-US" sz="3200"/>
              <a:t>颁布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解负令</a:t>
            </a:r>
            <a:r>
              <a:rPr lang="zh-CN" altLang="en-US" sz="3200"/>
              <a:t>，废除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债务奴隶制</a:t>
            </a:r>
            <a:r>
              <a:rPr lang="zh-CN" altLang="en-US" sz="3200"/>
              <a:t>；鼓励发展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工商业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03035" y="772160"/>
            <a:ext cx="5657215" cy="6064885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36385" y="877570"/>
            <a:ext cx="5391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）影响：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6918325" y="2085340"/>
            <a:ext cx="4826635" cy="2958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4040"/>
              </a:lnSpc>
            </a:pPr>
            <a:r>
              <a:rPr lang="zh-CN" altLang="en-US" sz="32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在一定程度上改变了贵族专权的局面，促进了雅典民主制度和商品经济的发展为雅典民主政治奠定了基础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 bldLvl="0" animBg="1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90308" y="2103755"/>
            <a:ext cx="931608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6000" b="1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第</a:t>
            </a:r>
            <a:r>
              <a:rPr lang="en-US" altLang="zh-CN" sz="6000" b="1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</a:t>
            </a:r>
            <a:r>
              <a:rPr lang="zh-CN" altLang="en-US" sz="6000" b="1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</a:t>
            </a:r>
            <a:r>
              <a:rPr lang="en-US" altLang="zh-CN" sz="6000" b="1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6</a:t>
            </a:r>
            <a:r>
              <a:rPr lang="zh-CN" altLang="en-US" sz="6000" b="1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课 </a:t>
            </a:r>
            <a:r>
              <a:rPr lang="zh-CN" alt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古希腊城邦制度</a:t>
            </a:r>
            <a:r>
              <a:rPr lang="en-US" altLang="zh-CN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&amp;</a:t>
            </a:r>
            <a:endParaRPr lang="zh-CN" altLang="en-US" sz="6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sym typeface="+mn-ea"/>
            </a:endParaRPr>
          </a:p>
          <a:p>
            <a:pPr algn="ctr"/>
            <a:r>
              <a:rPr lang="zh-CN" alt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雅典城邦的民主政治</a:t>
            </a:r>
            <a:endParaRPr lang="zh-CN" altLang="en-US" sz="6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11"/>
          <p:cNvSpPr txBox="1"/>
          <p:nvPr/>
        </p:nvSpPr>
        <p:spPr>
          <a:xfrm>
            <a:off x="803910" y="353060"/>
            <a:ext cx="10584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、克里斯提尼（</a:t>
            </a:r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BC506</a:t>
            </a:r>
            <a:r>
              <a:rPr lang="zh-CN" altLang="en-US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最终确立了民主制</a:t>
            </a:r>
            <a:endParaRPr lang="en-US" altLang="zh-CN" sz="30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46916814639918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10" y="1449705"/>
            <a:ext cx="3164205" cy="47694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3910" y="2311400"/>
            <a:ext cx="52812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14350" indent="-514350" fontAlgn="auto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3200"/>
              <a:t>按地域划分十个选区</a:t>
            </a:r>
            <a:endParaRPr lang="zh-CN" altLang="en-US" sz="3200"/>
          </a:p>
          <a:p>
            <a:pPr marL="514350" indent="-514350" fontAlgn="auto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3200"/>
              <a:t>建立</a:t>
            </a:r>
            <a:r>
              <a:rPr lang="zh-CN" altLang="en-US" sz="3200" b="1">
                <a:solidFill>
                  <a:srgbClr val="FF0000"/>
                </a:solidFill>
              </a:rPr>
              <a:t>五百人议事会</a:t>
            </a:r>
            <a:endParaRPr lang="zh-CN" altLang="en-US" sz="3200"/>
          </a:p>
          <a:p>
            <a:pPr marL="514350" indent="-514350" fontAlgn="auto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3200"/>
              <a:t>组成</a:t>
            </a:r>
            <a:r>
              <a:rPr lang="zh-CN" altLang="en-US" sz="3200" b="1">
                <a:solidFill>
                  <a:srgbClr val="FF0000"/>
                </a:solidFill>
              </a:rPr>
              <a:t>十将军委员会</a:t>
            </a:r>
            <a:endParaRPr lang="zh-CN" altLang="en-US" sz="3200" b="1">
              <a:solidFill>
                <a:srgbClr val="FF0000"/>
              </a:solidFill>
            </a:endParaRPr>
          </a:p>
          <a:p>
            <a:pPr marL="514350" indent="-514350" fontAlgn="auto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3200"/>
              <a:t>制定</a:t>
            </a:r>
            <a:r>
              <a:rPr lang="zh-CN" altLang="en-US" sz="3200" b="1">
                <a:solidFill>
                  <a:srgbClr val="FF0000"/>
                </a:solidFill>
              </a:rPr>
              <a:t>陶片放逐法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095" y="1449705"/>
            <a:ext cx="3165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）内容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87160" y="1179830"/>
            <a:ext cx="5735955" cy="564134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81140" y="1296670"/>
            <a:ext cx="211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）影响：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7019925" y="2437130"/>
            <a:ext cx="4904740" cy="3127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14350" indent="-514350" algn="just" fontAlgn="auto">
              <a:lnSpc>
                <a:spcPts val="4260"/>
              </a:lnSpc>
              <a:buFont typeface="+mj-lt"/>
              <a:buAutoNum type="alphaLcPeriod"/>
            </a:pPr>
            <a:r>
              <a:rPr lang="zh-CN" altLang="en-US" sz="3200">
                <a:solidFill>
                  <a:schemeClr val="dk1"/>
                </a:solidFill>
                <a:sym typeface="+mn-ea"/>
              </a:rPr>
              <a:t>打破了部落贵族势力对政权的控制，雅典国家最终形成；</a:t>
            </a:r>
            <a:endParaRPr lang="zh-CN" altLang="en-US" sz="3200">
              <a:solidFill>
                <a:schemeClr val="dk1"/>
              </a:solidFill>
              <a:sym typeface="+mn-ea"/>
            </a:endParaRPr>
          </a:p>
          <a:p>
            <a:pPr marL="514350" indent="-514350" algn="just" fontAlgn="auto">
              <a:lnSpc>
                <a:spcPts val="4260"/>
              </a:lnSpc>
              <a:buFont typeface="+mj-lt"/>
              <a:buAutoNum type="alphaLcPeriod"/>
            </a:pPr>
            <a:r>
              <a:rPr lang="zh-CN" altLang="en-US" sz="3200">
                <a:solidFill>
                  <a:schemeClr val="dk1"/>
                </a:solidFill>
                <a:sym typeface="+mn-ea"/>
              </a:rPr>
              <a:t>标志着雅典民主政治的确立</a:t>
            </a:r>
            <a:endParaRPr lang="zh-CN" altLang="en-US" b="1">
              <a:solidFill>
                <a:schemeClr val="dk1"/>
              </a:solidFill>
              <a:sym typeface="+mn-ea"/>
            </a:endParaRPr>
          </a:p>
          <a:p>
            <a:pPr marL="514350" indent="-514350" algn="just" fontAlgn="auto">
              <a:lnSpc>
                <a:spcPct val="110000"/>
              </a:lnSpc>
              <a:buFont typeface="+mj-lt"/>
              <a:buAutoNum type="alphaLcPeriod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 animBg="1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11"/>
          <p:cNvSpPr txBox="1"/>
          <p:nvPr/>
        </p:nvSpPr>
        <p:spPr>
          <a:xfrm>
            <a:off x="556895" y="253365"/>
            <a:ext cx="110775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、伯里克利（</a:t>
            </a:r>
            <a:r>
              <a:rPr lang="en-US" altLang="zh-CN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BC443-BC429)——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民主政治的黄金时代</a:t>
            </a:r>
            <a:endParaRPr lang="en-US" altLang="zh-CN" sz="30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92b638b9d58cde7ada384fc45a393e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5" y="1468120"/>
            <a:ext cx="4101465" cy="5048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3290" y="2383790"/>
            <a:ext cx="5265420" cy="38976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14350" indent="-514350" algn="just" fontAlgn="auto">
              <a:lnSpc>
                <a:spcPts val="4240"/>
              </a:lnSpc>
              <a:buFont typeface="+mj-lt"/>
              <a:buAutoNum type="alphaLcPeriod"/>
            </a:pPr>
            <a:r>
              <a:rPr lang="zh-CN" altLang="en-US" sz="3200"/>
              <a:t>除十将军委员会外，一切官职向公民开放</a:t>
            </a:r>
            <a:endParaRPr lang="zh-CN" altLang="en-US" sz="3200"/>
          </a:p>
          <a:p>
            <a:pPr marL="514350" indent="-514350" algn="just" fontAlgn="auto">
              <a:lnSpc>
                <a:spcPts val="4240"/>
              </a:lnSpc>
              <a:buFont typeface="+mj-lt"/>
              <a:buAutoNum type="alphaLcPeriod"/>
            </a:pPr>
            <a:r>
              <a:rPr lang="zh-CN" altLang="en-US" sz="3200">
                <a:solidFill>
                  <a:schemeClr val="tx1"/>
                </a:solidFill>
                <a:uFillTx/>
              </a:rPr>
              <a:t>公民大会、五百人议事会和陪审法庭拥有充分的权力，</a:t>
            </a:r>
            <a:r>
              <a:rPr lang="zh-CN" altLang="en-US" sz="3200" b="1">
                <a:solidFill>
                  <a:srgbClr val="FF0000"/>
                </a:solidFill>
              </a:rPr>
              <a:t>公民大会</a:t>
            </a:r>
            <a:r>
              <a:rPr lang="zh-CN" altLang="en-US" sz="3200"/>
              <a:t>成为最高权力机关</a:t>
            </a:r>
            <a:endParaRPr lang="zh-CN" altLang="en-US" sz="3200"/>
          </a:p>
          <a:p>
            <a:pPr marL="514350" indent="-514350" algn="just" fontAlgn="auto">
              <a:lnSpc>
                <a:spcPts val="4240"/>
              </a:lnSpc>
              <a:buFont typeface="+mj-lt"/>
              <a:buAutoNum type="alphaLcPeriod"/>
            </a:pPr>
            <a:r>
              <a:rPr lang="zh-CN" altLang="en-US" sz="3200"/>
              <a:t>制定</a:t>
            </a:r>
            <a:r>
              <a:rPr lang="zh-CN" altLang="en-US" sz="3200" b="1">
                <a:solidFill>
                  <a:srgbClr val="FF0000"/>
                </a:solidFill>
              </a:rPr>
              <a:t>津贴制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3535" y="1468120"/>
            <a:ext cx="2193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）内容：</a:t>
            </a:r>
            <a:endParaRPr lang="zh-CN" altLang="en-US" sz="3200" b="1"/>
          </a:p>
        </p:txBody>
      </p:sp>
      <p:sp>
        <p:nvSpPr>
          <p:cNvPr id="6" name="矩形 5"/>
          <p:cNvSpPr/>
          <p:nvPr/>
        </p:nvSpPr>
        <p:spPr>
          <a:xfrm>
            <a:off x="6454140" y="1163955"/>
            <a:ext cx="5767070" cy="5657215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75120" y="1468120"/>
            <a:ext cx="2037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）影响：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6675120" y="2383790"/>
            <a:ext cx="4560570" cy="2266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14350" indent="-514350" algn="just" fontAlgn="auto">
              <a:lnSpc>
                <a:spcPts val="4240"/>
              </a:lnSpc>
              <a:buFont typeface="+mj-lt"/>
              <a:buAutoNum type="alphaLcPeriod"/>
            </a:pPr>
            <a:r>
              <a:rPr lang="zh-CN" altLang="en-US" sz="3200">
                <a:solidFill>
                  <a:schemeClr val="dk1"/>
                </a:solidFill>
                <a:latin typeface="+mn-ea"/>
                <a:cs typeface="+mn-ea"/>
                <a:sym typeface="+mn-ea"/>
              </a:rPr>
              <a:t>雅典民主发展到顶峰，被称为的</a:t>
            </a:r>
            <a:r>
              <a:rPr lang="en-US" altLang="zh-CN" sz="32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黄金时代</a:t>
            </a:r>
            <a:r>
              <a:rPr lang="en-US" altLang="zh-CN" sz="32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zh-CN" altLang="en-US" sz="3200">
              <a:solidFill>
                <a:schemeClr val="dk1"/>
              </a:solidFill>
              <a:latin typeface="+mn-ea"/>
              <a:cs typeface="+mn-ea"/>
              <a:sym typeface="+mn-ea"/>
            </a:endParaRPr>
          </a:p>
          <a:p>
            <a:pPr marL="514350" indent="-514350" algn="just" fontAlgn="auto">
              <a:lnSpc>
                <a:spcPts val="4240"/>
              </a:lnSpc>
              <a:buFont typeface="+mj-lt"/>
              <a:buAutoNum type="alphaLcPeriod"/>
            </a:pPr>
            <a:r>
              <a:rPr lang="zh-CN" altLang="en-US" sz="3200">
                <a:latin typeface="+mn-ea"/>
                <a:cs typeface="+mn-ea"/>
                <a:sym typeface="+mn-ea"/>
              </a:rPr>
              <a:t>贵族的政治权力大大削弱</a:t>
            </a:r>
            <a:endParaRPr lang="zh-CN" altLang="en-US" sz="32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" name="标题 14"/>
          <p:cNvSpPr>
            <a:spLocks noGrp="1"/>
          </p:cNvSpPr>
          <p:nvPr/>
        </p:nvSpPr>
        <p:spPr>
          <a:xfrm>
            <a:off x="190500" y="120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（二）雅典民主制的特点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9640" y="3044825"/>
            <a:ext cx="2942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</a:rPr>
              <a:t>人民主权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640" y="1574800"/>
            <a:ext cx="100380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阅读导学稿探究一，归纳雅典民主政治的基本特点</a:t>
            </a:r>
            <a:endParaRPr lang="zh-CN" altLang="en-US" sz="4400"/>
          </a:p>
        </p:txBody>
      </p:sp>
      <p:sp>
        <p:nvSpPr>
          <p:cNvPr id="5" name="文本框 4"/>
          <p:cNvSpPr txBox="1"/>
          <p:nvPr/>
        </p:nvSpPr>
        <p:spPr>
          <a:xfrm>
            <a:off x="3296920" y="3788410"/>
            <a:ext cx="2942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</a:rPr>
              <a:t>轮番而治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4560" y="4681855"/>
            <a:ext cx="53308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tx1"/>
                </a:solidFill>
              </a:rPr>
              <a:t>法律之上、权利相互制约、少数人的民主</a:t>
            </a:r>
            <a:endParaRPr lang="zh-CN" altLang="en-US" sz="4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左大括号 3"/>
          <p:cNvSpPr/>
          <p:nvPr/>
        </p:nvSpPr>
        <p:spPr>
          <a:xfrm>
            <a:off x="2828925" y="647065"/>
            <a:ext cx="1527810" cy="50977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25035" y="530860"/>
            <a:ext cx="624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一、公民大会</a:t>
            </a:r>
            <a:endParaRPr lang="zh-CN" altLang="en-US" sz="3600" b="1"/>
          </a:p>
        </p:txBody>
      </p:sp>
      <p:sp>
        <p:nvSpPr>
          <p:cNvPr id="7" name="文本框 6"/>
          <p:cNvSpPr txBox="1"/>
          <p:nvPr/>
        </p:nvSpPr>
        <p:spPr>
          <a:xfrm>
            <a:off x="4725035" y="1951355"/>
            <a:ext cx="5928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二、五百人议事会</a:t>
            </a:r>
            <a:endParaRPr lang="zh-CN" altLang="en-US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4725035" y="3525520"/>
            <a:ext cx="6028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三、民众法庭</a:t>
            </a:r>
            <a:endParaRPr lang="zh-CN" altLang="en-US" sz="3600" b="1"/>
          </a:p>
        </p:txBody>
      </p:sp>
      <p:sp>
        <p:nvSpPr>
          <p:cNvPr id="9" name="文本框 8"/>
          <p:cNvSpPr txBox="1"/>
          <p:nvPr/>
        </p:nvSpPr>
        <p:spPr>
          <a:xfrm>
            <a:off x="4725035" y="5099685"/>
            <a:ext cx="5081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四、行政与军事机关</a:t>
            </a:r>
            <a:endParaRPr lang="zh-CN" altLang="en-US" sz="3600" b="1"/>
          </a:p>
        </p:txBody>
      </p:sp>
      <p:sp>
        <p:nvSpPr>
          <p:cNvPr id="10" name="矩形 9"/>
          <p:cNvSpPr/>
          <p:nvPr/>
        </p:nvSpPr>
        <p:spPr>
          <a:xfrm>
            <a:off x="720090" y="2730500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体现</a:t>
            </a:r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0483" name="表格 20482"/>
          <p:cNvGraphicFramePr/>
          <p:nvPr/>
        </p:nvGraphicFramePr>
        <p:xfrm>
          <a:off x="520065" y="547370"/>
          <a:ext cx="11306175" cy="6206490"/>
        </p:xfrm>
        <a:graphic>
          <a:graphicData uri="http://schemas.openxmlformats.org/drawingml/2006/table">
            <a:tbl>
              <a:tblPr/>
              <a:tblGrid>
                <a:gridCol w="2719070"/>
                <a:gridCol w="2686685"/>
                <a:gridCol w="5900420"/>
              </a:tblGrid>
              <a:tr h="12858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机构 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性质 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主 要 职 能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2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公民大会 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</a:rPr>
                        <a:t>________</a:t>
                      </a: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机关 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审议并决定一切</a:t>
                      </a: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________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</a:rPr>
                        <a:t>五百人议事会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公民大会的附属机构 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准备提案并主持大会，监督行政官员，落实大会决议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民众法庭 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日常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</a:rPr>
                        <a:t>____</a:t>
                      </a: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机关 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终审高级公职人员的</a:t>
                      </a:r>
                      <a:r>
                        <a:rPr lang="en-US" altLang="zh-CN" sz="2800" b="1">
                          <a:latin typeface="宋体" panose="02010600030101010101" pitchFamily="2" charset="-122"/>
                        </a:rPr>
                        <a:t>________</a:t>
                      </a:r>
                      <a:endParaRPr lang="zh-CN" altLang="en-US" sz="28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3191" name="Rectangle 39" descr="中国教育出版网"/>
          <p:cNvSpPr/>
          <p:nvPr/>
        </p:nvSpPr>
        <p:spPr>
          <a:xfrm>
            <a:off x="3230880" y="1921510"/>
            <a:ext cx="25869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最高权力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3192" name="Rectangle 40" descr="中国教育出版网"/>
          <p:cNvSpPr/>
          <p:nvPr/>
        </p:nvSpPr>
        <p:spPr>
          <a:xfrm>
            <a:off x="9457055" y="1921510"/>
            <a:ext cx="19126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国家大事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3196" name="Rectangle 44" descr="中国教育出版网"/>
          <p:cNvSpPr/>
          <p:nvPr/>
        </p:nvSpPr>
        <p:spPr>
          <a:xfrm>
            <a:off x="4152900" y="5718175"/>
            <a:ext cx="12515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司法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3198" name="Rectangle 46" descr="中国教育出版网"/>
          <p:cNvSpPr/>
          <p:nvPr/>
        </p:nvSpPr>
        <p:spPr>
          <a:xfrm>
            <a:off x="9832975" y="5718175"/>
            <a:ext cx="183451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任职资格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3191" grpId="0"/>
      <p:bldP spid="2353192" grpId="0"/>
      <p:bldP spid="2353196" grpId="0"/>
      <p:bldP spid="23531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705" y="869950"/>
            <a:ext cx="11671935" cy="238569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“在这种国家里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自由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到了极点。…这里什么东西都充满了自由精神……只要有谁建议稍加约束，他们就会觉得受不了,就要大发雷霆。……他们真的不要任何人管了，连法律也不放在心上，不管成文的还是不成文的。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r">
              <a:buNone/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柏拉图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9025" y="1379220"/>
            <a:ext cx="712533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自由应该是法律允许范围内的自由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79705" y="-329565"/>
            <a:ext cx="10515600" cy="1325563"/>
          </a:xfrm>
        </p:spPr>
        <p:txBody>
          <a:bodyPr/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（三）雅典民主政治的评价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9705" y="3159125"/>
            <a:ext cx="1167257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“没有人愿意用豆子拈阄的办法来雇佣一个舵手、或建筑师、或奏笛子的人、或任何其他行业的人，而在这些事上如果做错了的话，其危害是要比在管理国家方面发生错误轻得多的。”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———苏格拉底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68220" y="3836035"/>
            <a:ext cx="730694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直接民主容易导致民主暴政的弊端</a:t>
            </a:r>
            <a:endParaRPr lang="zh-CN" altLang="en-US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290" y="5158740"/>
            <a:ext cx="115627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在《伯罗奔尼撒战争史》中,修昔底德借尼西阿斯(古雅典将军)之口说出了这样一句话:“男人就是城邦。”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r">
              <a:buNone/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马克垚《世界文明史》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0765" y="5441950"/>
            <a:ext cx="994981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占人口少数的成年男性公民掌握国家最高权力</a:t>
            </a: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/>
      <p:bldP spid="4" grpId="0" bldLvl="0" animBg="1"/>
      <p:bldP spid="8" grpId="0"/>
      <p:bldP spid="10" grpId="0" bldLvl="0" animBg="1"/>
      <p:bldP spid="2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51130" y="4745355"/>
            <a:ext cx="509079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/>
              <a:t>民主运作方式的随意性</a:t>
            </a:r>
            <a:endParaRPr lang="zh-CN" altLang="en-US" sz="3200" b="1"/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5" y="1111250"/>
            <a:ext cx="6736715" cy="42176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8645" y="1217930"/>
            <a:ext cx="4215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sym typeface="+mn-ea"/>
              </a:rPr>
              <a:t>阿里斯德岱斯的故事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6645" y="3255645"/>
            <a:ext cx="275780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/>
              <a:t>权力的滥用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8930" y="1365885"/>
            <a:ext cx="11716385" cy="165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4060"/>
              </a:lnSpc>
            </a:pPr>
            <a:r>
              <a:rPr lang="zh-CN" altLang="en-US" sz="2800"/>
              <a:t>a.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促进了雅典经济、政治和思想文化的繁荣。</a:t>
            </a:r>
            <a:endParaRPr lang="zh-CN" altLang="en-US" sz="2800"/>
          </a:p>
          <a:p>
            <a:pPr algn="just" fontAlgn="auto">
              <a:lnSpc>
                <a:spcPts val="4060"/>
              </a:lnSpc>
            </a:pPr>
            <a:r>
              <a:rPr lang="en-US" altLang="zh-CN" sz="2800"/>
              <a:t>b.</a:t>
            </a:r>
            <a:r>
              <a:rPr lang="zh-CN" altLang="en-US" sz="2800"/>
              <a:t>民主的创举。提供集体管理的新形式、创造民主运作的新方式,对近代西方资产阶级民主政治有着深远的影响,成为西方政治文明的源头。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127000" y="153035"/>
            <a:ext cx="5061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雅典民主政治的评价</a:t>
            </a:r>
            <a:r>
              <a:rPr lang="zh-CN" altLang="en-US" sz="4000">
                <a:sym typeface="+mn-ea"/>
              </a:rPr>
              <a:t>：</a:t>
            </a:r>
            <a:endParaRPr lang="zh-CN" altLang="en-US" sz="40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30" y="3689985"/>
            <a:ext cx="11737340" cy="3343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4260"/>
              </a:lnSpc>
            </a:pPr>
            <a:r>
              <a:rPr lang="zh-CN" altLang="en-US" sz="2800">
                <a:sym typeface="+mn-ea"/>
              </a:rPr>
              <a:t>a.</a:t>
            </a:r>
            <a:r>
              <a:rPr lang="zh-CN" altLang="en-US" sz="2800" b="1">
                <a:sym typeface="+mn-ea"/>
              </a:rPr>
              <a:t>民主性质的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原始性</a:t>
            </a:r>
            <a:r>
              <a:rPr lang="zh-CN" altLang="en-US" sz="2800" b="1">
                <a:sym typeface="+mn-ea"/>
              </a:rPr>
              <a:t>:</a:t>
            </a:r>
            <a:r>
              <a:rPr lang="zh-CN" altLang="en-US" sz="2800">
                <a:sym typeface="+mn-ea"/>
              </a:rPr>
              <a:t>雅典民主仅是一种适用于小国寡民的直接民主形</a:t>
            </a:r>
            <a:endParaRPr lang="zh-CN" altLang="en-US" sz="2800"/>
          </a:p>
          <a:p>
            <a:pPr algn="just" fontAlgn="auto">
              <a:lnSpc>
                <a:spcPts val="4260"/>
              </a:lnSpc>
            </a:pPr>
            <a:r>
              <a:rPr lang="zh-CN" altLang="en-US" sz="2800">
                <a:sym typeface="+mn-ea"/>
              </a:rPr>
              <a:t>b.</a:t>
            </a:r>
            <a:r>
              <a:rPr lang="zh-CN" altLang="en-US" sz="2800" b="1">
                <a:sym typeface="+mn-ea"/>
              </a:rPr>
              <a:t>民主范围的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狭隘性</a:t>
            </a:r>
            <a:r>
              <a:rPr lang="zh-CN" altLang="en-US" sz="2800" b="1">
                <a:sym typeface="+mn-ea"/>
              </a:rPr>
              <a:t>:</a:t>
            </a:r>
            <a:r>
              <a:rPr lang="zh-CN" altLang="en-US" sz="2800">
                <a:sym typeface="+mn-ea"/>
              </a:rPr>
              <a:t>它是建立在奴隶制基础之上的,是奴隶主的民主,是极少数人的民主,广大的奴隶、外邦人和妇女没有公民权。</a:t>
            </a:r>
            <a:endParaRPr lang="zh-CN" altLang="en-US" sz="2800"/>
          </a:p>
          <a:p>
            <a:pPr algn="just" fontAlgn="auto">
              <a:lnSpc>
                <a:spcPts val="4260"/>
              </a:lnSpc>
            </a:pPr>
            <a:r>
              <a:rPr lang="en-US" altLang="zh-CN" sz="2800">
                <a:sym typeface="+mn-ea"/>
              </a:rPr>
              <a:t>c</a:t>
            </a:r>
            <a:r>
              <a:rPr lang="zh-CN" altLang="en-US" sz="2800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运作方式的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随意性</a:t>
            </a:r>
            <a:r>
              <a:rPr lang="zh-CN" altLang="en-US" sz="2800" b="1">
                <a:sym typeface="+mn-ea"/>
              </a:rPr>
              <a:t>:</a:t>
            </a:r>
            <a:r>
              <a:rPr lang="zh-CN" altLang="en-US" sz="2800">
                <a:sym typeface="+mn-ea"/>
              </a:rPr>
              <a:t>抽签选举和轮流坐庄的参政方式,意等许多味着素养不同的人享有同等的国家管理权,很可能会导致国家权力的滥用和误用。</a:t>
            </a:r>
            <a:endParaRPr lang="zh-CN" altLang="en-US" sz="2800"/>
          </a:p>
          <a:p>
            <a:pPr algn="just" fontAlgn="auto">
              <a:lnSpc>
                <a:spcPts val="4060"/>
              </a:lnSpc>
            </a:pP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28930" y="920750"/>
            <a:ext cx="2459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）进步性：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930" y="3168015"/>
            <a:ext cx="2459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）局限性：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24535" y="369570"/>
            <a:ext cx="112915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合作探究：古希腊民主政体与古代中国的比较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以古希腊城邦政治与中国春秋战国时期诸侯国的政治状况为例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3625" y="1876425"/>
            <a:ext cx="8564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你能从哪些角度做出比较？说说你的观点。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1063625" y="2487295"/>
            <a:ext cx="9463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（可以从国家形态、权力来源、政体形式、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基本特征、形成条件、</a:t>
            </a:r>
            <a:r>
              <a:rPr lang="zh-CN" altLang="en-US" sz="2000" b="1">
                <a:solidFill>
                  <a:srgbClr val="C00000"/>
                </a:solidFill>
              </a:rPr>
              <a:t>等方面展开）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2" name="图片 1" descr="雅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" y="3042920"/>
            <a:ext cx="5471160" cy="3643630"/>
          </a:xfrm>
          <a:prstGeom prst="rect">
            <a:avLst/>
          </a:prstGeom>
        </p:spPr>
      </p:pic>
      <p:pic>
        <p:nvPicPr>
          <p:cNvPr id="3" name="图片 2" descr="秦宫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85" y="3011805"/>
            <a:ext cx="6177280" cy="3706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496570" y="178435"/>
          <a:ext cx="11243310" cy="629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755"/>
                <a:gridCol w="4110355"/>
                <a:gridCol w="4648200"/>
              </a:tblGrid>
              <a:tr h="150749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/>
                        <a:t>古希腊</a:t>
                      </a:r>
                      <a:endParaRPr lang="zh-CN" altLang="en-US" sz="3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/>
                        <a:t>中国古代</a:t>
                      </a:r>
                      <a:endParaRPr lang="zh-CN" altLang="en-US" sz="3600"/>
                    </a:p>
                  </a:txBody>
                  <a:tcPr anchor="ctr" anchorCtr="0"/>
                </a:tc>
              </a:tr>
              <a:tr h="16998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自然地理环境因素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面积狭小，多山地港湾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有广阔的平原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5074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历史角度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实行的是直接民主制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实行的是王位世袭制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5830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地缘、血缘角度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强调地缘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强调血缘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12" descr="09021810347390"/>
          <p:cNvPicPr>
            <a:picLocks noChangeAspect="1"/>
          </p:cNvPicPr>
          <p:nvPr/>
        </p:nvPicPr>
        <p:blipFill>
          <a:blip r:embed="rId2"/>
          <a:srcRect r="3334" b="333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474345" y="1431925"/>
          <a:ext cx="11243310" cy="489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755"/>
                <a:gridCol w="4110355"/>
                <a:gridCol w="4648200"/>
              </a:tblGrid>
              <a:tr h="1864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国家形态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总体上是独立自治的城邦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春秋战国时期的诸侯国先是臣属于王，周王室衰微后，诸侯国通过兼并战争，逐渐走向统一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25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政体形式</a:t>
                      </a:r>
                      <a:endParaRPr lang="zh-CN" altLang="en-US" sz="2800" b="1"/>
                    </a:p>
                  </a:txBody>
                  <a:tcPr anchor="ctr" anchorCt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城邦政体多样，民主政治得到发展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逐渐发展为君主专制中央集权统治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011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权力来源</a:t>
                      </a:r>
                      <a:endParaRPr lang="zh-CN" altLang="en-US" sz="2800" b="1"/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一般遵循主权在民原则，权力来源于公民，权力总体上不能世袭，有任期限制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春秋战国时诸侯国的权力或来源于周王册封，或来源于武力争夺，王权大多是世袭的。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/>
        </p:nvGraphicFramePr>
        <p:xfrm>
          <a:off x="474345" y="532130"/>
          <a:ext cx="11243310" cy="89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755"/>
                <a:gridCol w="4110355"/>
                <a:gridCol w="4648200"/>
              </a:tblGrid>
              <a:tr h="89979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/>
                        <a:t>古希腊</a:t>
                      </a:r>
                      <a:endParaRPr lang="zh-CN" altLang="en-US" sz="3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/>
                        <a:t>中国古代</a:t>
                      </a:r>
                      <a:endParaRPr lang="zh-CN" altLang="en-US" sz="3600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356485" y="2555240"/>
            <a:ext cx="2937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谢谢！</a:t>
            </a:r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4730" y="1559560"/>
            <a:ext cx="10515600" cy="4351338"/>
          </a:xfrm>
        </p:spPr>
        <p:txBody>
          <a:bodyPr/>
          <a:p>
            <a:r>
              <a:rPr lang="zh-CN" altLang="en-US" sz="3200"/>
              <a:t>时间分期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12" name="右箭头 11"/>
          <p:cNvSpPr/>
          <p:nvPr>
            <p:custDataLst>
              <p:tags r:id="rId2"/>
            </p:custDataLst>
          </p:nvPr>
        </p:nvSpPr>
        <p:spPr>
          <a:xfrm>
            <a:off x="649520" y="2508011"/>
            <a:ext cx="10627445" cy="553396"/>
          </a:xfrm>
          <a:prstGeom prst="rightArrow">
            <a:avLst/>
          </a:prstGeom>
          <a:solidFill>
            <a:srgbClr val="0F6FC6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3200"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14730" y="2235835"/>
            <a:ext cx="2071370" cy="2432685"/>
            <a:chOff x="1401561" y="1538799"/>
            <a:chExt cx="1420770" cy="2050007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401561" y="2857123"/>
              <a:ext cx="1420770" cy="731683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da-DK" sz="3200" smtClean="0">
                  <a:solidFill>
                    <a:srgbClr val="FF0000"/>
                  </a:solidFill>
                  <a:sym typeface="Arial" panose="020B0604020202020204" pitchFamily="34" charset="0"/>
                </a:rPr>
                <a:t>公元前</a:t>
              </a:r>
              <a:endParaRPr lang="zh-CN" altLang="da-DK" sz="320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3200" smtClean="0">
                  <a:solidFill>
                    <a:srgbClr val="FF0000"/>
                  </a:solidFill>
                  <a:sym typeface="Arial" panose="020B0604020202020204" pitchFamily="34" charset="0"/>
                </a:rPr>
                <a:t>2000—1100</a:t>
              </a:r>
              <a:endParaRPr lang="en-US" altLang="zh-CN" sz="320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1645906" y="1538799"/>
              <a:ext cx="932081" cy="1047211"/>
            </a:xfrm>
            <a:custGeom>
              <a:avLst/>
              <a:gdLst>
                <a:gd name="connsiteX0" fmla="*/ 588643 w 939563"/>
                <a:gd name="connsiteY0" fmla="*/ 0 h 939562"/>
                <a:gd name="connsiteX1" fmla="*/ 696512 w 939563"/>
                <a:gd name="connsiteY1" fmla="*/ 64072 h 939562"/>
                <a:gd name="connsiteX2" fmla="*/ 807609 w 939563"/>
                <a:gd name="connsiteY2" fmla="*/ 122369 h 939562"/>
                <a:gd name="connsiteX3" fmla="*/ 868990 w 939563"/>
                <a:gd name="connsiteY3" fmla="*/ 231791 h 939562"/>
                <a:gd name="connsiteX4" fmla="*/ 936054 w 939563"/>
                <a:gd name="connsiteY4" fmla="*/ 337826 h 939562"/>
                <a:gd name="connsiteX5" fmla="*/ 934501 w 939563"/>
                <a:gd name="connsiteY5" fmla="*/ 463280 h 939562"/>
                <a:gd name="connsiteX6" fmla="*/ 939563 w 939563"/>
                <a:gd name="connsiteY6" fmla="*/ 588642 h 939562"/>
                <a:gd name="connsiteX7" fmla="*/ 875491 w 939563"/>
                <a:gd name="connsiteY7" fmla="*/ 696511 h 939562"/>
                <a:gd name="connsiteX8" fmla="*/ 817194 w 939563"/>
                <a:gd name="connsiteY8" fmla="*/ 807608 h 939562"/>
                <a:gd name="connsiteX9" fmla="*/ 707771 w 939563"/>
                <a:gd name="connsiteY9" fmla="*/ 868989 h 939562"/>
                <a:gd name="connsiteX10" fmla="*/ 601736 w 939563"/>
                <a:gd name="connsiteY10" fmla="*/ 936053 h 939562"/>
                <a:gd name="connsiteX11" fmla="*/ 476282 w 939563"/>
                <a:gd name="connsiteY11" fmla="*/ 934500 h 939562"/>
                <a:gd name="connsiteX12" fmla="*/ 350921 w 939563"/>
                <a:gd name="connsiteY12" fmla="*/ 939562 h 939562"/>
                <a:gd name="connsiteX13" fmla="*/ 243051 w 939563"/>
                <a:gd name="connsiteY13" fmla="*/ 875490 h 939562"/>
                <a:gd name="connsiteX14" fmla="*/ 131954 w 939563"/>
                <a:gd name="connsiteY14" fmla="*/ 817193 h 939562"/>
                <a:gd name="connsiteX15" fmla="*/ 70573 w 939563"/>
                <a:gd name="connsiteY15" fmla="*/ 707770 h 939562"/>
                <a:gd name="connsiteX16" fmla="*/ 3509 w 939563"/>
                <a:gd name="connsiteY16" fmla="*/ 601735 h 939562"/>
                <a:gd name="connsiteX17" fmla="*/ 5062 w 939563"/>
                <a:gd name="connsiteY17" fmla="*/ 476281 h 939562"/>
                <a:gd name="connsiteX18" fmla="*/ 0 w 939563"/>
                <a:gd name="connsiteY18" fmla="*/ 350920 h 939562"/>
                <a:gd name="connsiteX19" fmla="*/ 64072 w 939563"/>
                <a:gd name="connsiteY19" fmla="*/ 243050 h 939562"/>
                <a:gd name="connsiteX20" fmla="*/ 122370 w 939563"/>
                <a:gd name="connsiteY20" fmla="*/ 131953 h 939562"/>
                <a:gd name="connsiteX21" fmla="*/ 231792 w 939563"/>
                <a:gd name="connsiteY21" fmla="*/ 70572 h 939562"/>
                <a:gd name="connsiteX22" fmla="*/ 337827 w 939563"/>
                <a:gd name="connsiteY22" fmla="*/ 3508 h 939562"/>
                <a:gd name="connsiteX23" fmla="*/ 463281 w 939563"/>
                <a:gd name="connsiteY23" fmla="*/ 5061 h 9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563" h="939562">
                  <a:moveTo>
                    <a:pt x="588643" y="0"/>
                  </a:moveTo>
                  <a:lnTo>
                    <a:pt x="696512" y="64072"/>
                  </a:lnTo>
                  <a:lnTo>
                    <a:pt x="807609" y="122369"/>
                  </a:lnTo>
                  <a:lnTo>
                    <a:pt x="868990" y="231791"/>
                  </a:lnTo>
                  <a:lnTo>
                    <a:pt x="936054" y="337826"/>
                  </a:lnTo>
                  <a:lnTo>
                    <a:pt x="934501" y="463280"/>
                  </a:lnTo>
                  <a:lnTo>
                    <a:pt x="939563" y="588642"/>
                  </a:lnTo>
                  <a:lnTo>
                    <a:pt x="875491" y="696511"/>
                  </a:lnTo>
                  <a:lnTo>
                    <a:pt x="817194" y="807608"/>
                  </a:lnTo>
                  <a:lnTo>
                    <a:pt x="707771" y="868989"/>
                  </a:lnTo>
                  <a:lnTo>
                    <a:pt x="601736" y="936053"/>
                  </a:lnTo>
                  <a:lnTo>
                    <a:pt x="476282" y="934500"/>
                  </a:lnTo>
                  <a:lnTo>
                    <a:pt x="350921" y="939562"/>
                  </a:lnTo>
                  <a:lnTo>
                    <a:pt x="243051" y="875490"/>
                  </a:lnTo>
                  <a:lnTo>
                    <a:pt x="131954" y="817193"/>
                  </a:lnTo>
                  <a:lnTo>
                    <a:pt x="70573" y="707770"/>
                  </a:lnTo>
                  <a:lnTo>
                    <a:pt x="3509" y="601735"/>
                  </a:lnTo>
                  <a:lnTo>
                    <a:pt x="5062" y="476281"/>
                  </a:lnTo>
                  <a:lnTo>
                    <a:pt x="0" y="350920"/>
                  </a:lnTo>
                  <a:lnTo>
                    <a:pt x="64072" y="243050"/>
                  </a:lnTo>
                  <a:lnTo>
                    <a:pt x="122370" y="131953"/>
                  </a:lnTo>
                  <a:lnTo>
                    <a:pt x="231792" y="70572"/>
                  </a:lnTo>
                  <a:lnTo>
                    <a:pt x="337827" y="3508"/>
                  </a:lnTo>
                  <a:lnTo>
                    <a:pt x="463281" y="50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F6FC6"/>
              </a:solidFill>
            </a:ln>
            <a:effectLst/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p>
              <a:pPr algn="ctr"/>
              <a:r>
                <a:rPr lang="zh-CN" altLang="en-US" sz="3200" smtClean="0">
                  <a:solidFill>
                    <a:srgbClr val="0F6FC6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爱琴</a:t>
              </a:r>
              <a:endParaRPr lang="zh-CN" altLang="en-US" sz="3200" smtClean="0">
                <a:solidFill>
                  <a:srgbClr val="0F6FC6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3200" smtClean="0">
                  <a:solidFill>
                    <a:srgbClr val="0F6FC6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文明</a:t>
              </a:r>
              <a:endParaRPr lang="zh-CN" altLang="en-US" sz="3200" smtClean="0">
                <a:solidFill>
                  <a:srgbClr val="0F6FC6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3781425" y="2235835"/>
            <a:ext cx="1823085" cy="3850640"/>
            <a:chOff x="3032518" y="1538799"/>
            <a:chExt cx="1420818" cy="3269904"/>
          </a:xfrm>
        </p:grpSpPr>
        <p:sp>
          <p:nvSpPr>
            <p:cNvPr id="9" name="任意多边形 8"/>
            <p:cNvSpPr/>
            <p:nvPr>
              <p:custDataLst>
                <p:tags r:id="rId7"/>
              </p:custDataLst>
            </p:nvPr>
          </p:nvSpPr>
          <p:spPr>
            <a:xfrm>
              <a:off x="3276772" y="1538799"/>
              <a:ext cx="1086471" cy="1054659"/>
            </a:xfrm>
            <a:custGeom>
              <a:avLst/>
              <a:gdLst>
                <a:gd name="connsiteX0" fmla="*/ 588643 w 939563"/>
                <a:gd name="connsiteY0" fmla="*/ 0 h 939562"/>
                <a:gd name="connsiteX1" fmla="*/ 696512 w 939563"/>
                <a:gd name="connsiteY1" fmla="*/ 64072 h 939562"/>
                <a:gd name="connsiteX2" fmla="*/ 807609 w 939563"/>
                <a:gd name="connsiteY2" fmla="*/ 122369 h 939562"/>
                <a:gd name="connsiteX3" fmla="*/ 868990 w 939563"/>
                <a:gd name="connsiteY3" fmla="*/ 231791 h 939562"/>
                <a:gd name="connsiteX4" fmla="*/ 936054 w 939563"/>
                <a:gd name="connsiteY4" fmla="*/ 337826 h 939562"/>
                <a:gd name="connsiteX5" fmla="*/ 934501 w 939563"/>
                <a:gd name="connsiteY5" fmla="*/ 463280 h 939562"/>
                <a:gd name="connsiteX6" fmla="*/ 939563 w 939563"/>
                <a:gd name="connsiteY6" fmla="*/ 588642 h 939562"/>
                <a:gd name="connsiteX7" fmla="*/ 875491 w 939563"/>
                <a:gd name="connsiteY7" fmla="*/ 696511 h 939562"/>
                <a:gd name="connsiteX8" fmla="*/ 817194 w 939563"/>
                <a:gd name="connsiteY8" fmla="*/ 807608 h 939562"/>
                <a:gd name="connsiteX9" fmla="*/ 707771 w 939563"/>
                <a:gd name="connsiteY9" fmla="*/ 868989 h 939562"/>
                <a:gd name="connsiteX10" fmla="*/ 601736 w 939563"/>
                <a:gd name="connsiteY10" fmla="*/ 936053 h 939562"/>
                <a:gd name="connsiteX11" fmla="*/ 476282 w 939563"/>
                <a:gd name="connsiteY11" fmla="*/ 934500 h 939562"/>
                <a:gd name="connsiteX12" fmla="*/ 350921 w 939563"/>
                <a:gd name="connsiteY12" fmla="*/ 939562 h 939562"/>
                <a:gd name="connsiteX13" fmla="*/ 243051 w 939563"/>
                <a:gd name="connsiteY13" fmla="*/ 875490 h 939562"/>
                <a:gd name="connsiteX14" fmla="*/ 131954 w 939563"/>
                <a:gd name="connsiteY14" fmla="*/ 817193 h 939562"/>
                <a:gd name="connsiteX15" fmla="*/ 70573 w 939563"/>
                <a:gd name="connsiteY15" fmla="*/ 707770 h 939562"/>
                <a:gd name="connsiteX16" fmla="*/ 3509 w 939563"/>
                <a:gd name="connsiteY16" fmla="*/ 601735 h 939562"/>
                <a:gd name="connsiteX17" fmla="*/ 5062 w 939563"/>
                <a:gd name="connsiteY17" fmla="*/ 476281 h 939562"/>
                <a:gd name="connsiteX18" fmla="*/ 0 w 939563"/>
                <a:gd name="connsiteY18" fmla="*/ 350920 h 939562"/>
                <a:gd name="connsiteX19" fmla="*/ 64072 w 939563"/>
                <a:gd name="connsiteY19" fmla="*/ 243050 h 939562"/>
                <a:gd name="connsiteX20" fmla="*/ 122370 w 939563"/>
                <a:gd name="connsiteY20" fmla="*/ 131953 h 939562"/>
                <a:gd name="connsiteX21" fmla="*/ 231792 w 939563"/>
                <a:gd name="connsiteY21" fmla="*/ 70572 h 939562"/>
                <a:gd name="connsiteX22" fmla="*/ 337827 w 939563"/>
                <a:gd name="connsiteY22" fmla="*/ 3508 h 939562"/>
                <a:gd name="connsiteX23" fmla="*/ 463281 w 939563"/>
                <a:gd name="connsiteY23" fmla="*/ 5061 h 9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563" h="939562">
                  <a:moveTo>
                    <a:pt x="588643" y="0"/>
                  </a:moveTo>
                  <a:lnTo>
                    <a:pt x="696512" y="64072"/>
                  </a:lnTo>
                  <a:lnTo>
                    <a:pt x="807609" y="122369"/>
                  </a:lnTo>
                  <a:lnTo>
                    <a:pt x="868990" y="231791"/>
                  </a:lnTo>
                  <a:lnTo>
                    <a:pt x="936054" y="337826"/>
                  </a:lnTo>
                  <a:lnTo>
                    <a:pt x="934501" y="463280"/>
                  </a:lnTo>
                  <a:lnTo>
                    <a:pt x="939563" y="588642"/>
                  </a:lnTo>
                  <a:lnTo>
                    <a:pt x="875491" y="696511"/>
                  </a:lnTo>
                  <a:lnTo>
                    <a:pt x="817194" y="807608"/>
                  </a:lnTo>
                  <a:lnTo>
                    <a:pt x="707771" y="868989"/>
                  </a:lnTo>
                  <a:lnTo>
                    <a:pt x="601736" y="936053"/>
                  </a:lnTo>
                  <a:lnTo>
                    <a:pt x="476282" y="934500"/>
                  </a:lnTo>
                  <a:lnTo>
                    <a:pt x="350921" y="939562"/>
                  </a:lnTo>
                  <a:lnTo>
                    <a:pt x="243051" y="875490"/>
                  </a:lnTo>
                  <a:lnTo>
                    <a:pt x="131954" y="817193"/>
                  </a:lnTo>
                  <a:lnTo>
                    <a:pt x="70573" y="707770"/>
                  </a:lnTo>
                  <a:lnTo>
                    <a:pt x="3509" y="601735"/>
                  </a:lnTo>
                  <a:lnTo>
                    <a:pt x="5062" y="476281"/>
                  </a:lnTo>
                  <a:lnTo>
                    <a:pt x="0" y="350920"/>
                  </a:lnTo>
                  <a:lnTo>
                    <a:pt x="64072" y="243050"/>
                  </a:lnTo>
                  <a:lnTo>
                    <a:pt x="122370" y="131953"/>
                  </a:lnTo>
                  <a:lnTo>
                    <a:pt x="231792" y="70572"/>
                  </a:lnTo>
                  <a:lnTo>
                    <a:pt x="337827" y="3508"/>
                  </a:lnTo>
                  <a:lnTo>
                    <a:pt x="463281" y="50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F6FC6"/>
              </a:solidFill>
            </a:ln>
            <a:effectLst/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p>
              <a:pPr algn="ctr"/>
              <a:r>
                <a:rPr lang="zh-CN" altLang="en-US" sz="3200" smtClean="0">
                  <a:solidFill>
                    <a:srgbClr val="0F6FC6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荷马</a:t>
              </a:r>
              <a:endParaRPr lang="zh-CN" altLang="en-US" sz="3200" smtClean="0">
                <a:solidFill>
                  <a:srgbClr val="0F6FC6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3200" smtClean="0">
                  <a:solidFill>
                    <a:srgbClr val="0F6FC6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时代</a:t>
              </a:r>
              <a:endParaRPr lang="zh-CN" altLang="en-US" sz="3200" smtClean="0">
                <a:solidFill>
                  <a:srgbClr val="0F6FC6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3032518" y="2856937"/>
              <a:ext cx="1420818" cy="1951766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da-DK" sz="3200" smtClean="0">
                  <a:solidFill>
                    <a:srgbClr val="FF0000"/>
                  </a:solidFill>
                  <a:sym typeface="Arial" panose="020B0604020202020204" pitchFamily="34" charset="0"/>
                </a:rPr>
                <a:t>公元前</a:t>
              </a:r>
              <a:endParaRPr lang="zh-CN" altLang="da-DK" sz="320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3200" smtClean="0">
                  <a:solidFill>
                    <a:srgbClr val="FF0000"/>
                  </a:solidFill>
                  <a:sym typeface="Arial" panose="020B0604020202020204" pitchFamily="34" charset="0"/>
                </a:rPr>
                <a:t>1100—800</a:t>
              </a:r>
              <a:endParaRPr lang="en-US" altLang="zh-CN" sz="320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9"/>
            </p:custDataLst>
          </p:nvPr>
        </p:nvGrpSpPr>
        <p:grpSpPr>
          <a:xfrm>
            <a:off x="6249577" y="2236029"/>
            <a:ext cx="1673281" cy="3850929"/>
            <a:chOff x="4663475" y="1538799"/>
            <a:chExt cx="1420818" cy="3269904"/>
          </a:xfrm>
        </p:grpSpPr>
        <p:sp>
          <p:nvSpPr>
            <p:cNvPr id="10" name="任意多边形 9"/>
            <p:cNvSpPr/>
            <p:nvPr>
              <p:custDataLst>
                <p:tags r:id="rId10"/>
              </p:custDataLst>
            </p:nvPr>
          </p:nvSpPr>
          <p:spPr>
            <a:xfrm>
              <a:off x="4907729" y="1538799"/>
              <a:ext cx="1099412" cy="1055198"/>
            </a:xfrm>
            <a:custGeom>
              <a:avLst/>
              <a:gdLst>
                <a:gd name="connsiteX0" fmla="*/ 588643 w 939563"/>
                <a:gd name="connsiteY0" fmla="*/ 0 h 939562"/>
                <a:gd name="connsiteX1" fmla="*/ 696512 w 939563"/>
                <a:gd name="connsiteY1" fmla="*/ 64072 h 939562"/>
                <a:gd name="connsiteX2" fmla="*/ 807609 w 939563"/>
                <a:gd name="connsiteY2" fmla="*/ 122369 h 939562"/>
                <a:gd name="connsiteX3" fmla="*/ 868990 w 939563"/>
                <a:gd name="connsiteY3" fmla="*/ 231791 h 939562"/>
                <a:gd name="connsiteX4" fmla="*/ 936054 w 939563"/>
                <a:gd name="connsiteY4" fmla="*/ 337826 h 939562"/>
                <a:gd name="connsiteX5" fmla="*/ 934501 w 939563"/>
                <a:gd name="connsiteY5" fmla="*/ 463280 h 939562"/>
                <a:gd name="connsiteX6" fmla="*/ 939563 w 939563"/>
                <a:gd name="connsiteY6" fmla="*/ 588642 h 939562"/>
                <a:gd name="connsiteX7" fmla="*/ 875491 w 939563"/>
                <a:gd name="connsiteY7" fmla="*/ 696511 h 939562"/>
                <a:gd name="connsiteX8" fmla="*/ 817194 w 939563"/>
                <a:gd name="connsiteY8" fmla="*/ 807608 h 939562"/>
                <a:gd name="connsiteX9" fmla="*/ 707771 w 939563"/>
                <a:gd name="connsiteY9" fmla="*/ 868989 h 939562"/>
                <a:gd name="connsiteX10" fmla="*/ 601736 w 939563"/>
                <a:gd name="connsiteY10" fmla="*/ 936053 h 939562"/>
                <a:gd name="connsiteX11" fmla="*/ 476282 w 939563"/>
                <a:gd name="connsiteY11" fmla="*/ 934500 h 939562"/>
                <a:gd name="connsiteX12" fmla="*/ 350921 w 939563"/>
                <a:gd name="connsiteY12" fmla="*/ 939562 h 939562"/>
                <a:gd name="connsiteX13" fmla="*/ 243051 w 939563"/>
                <a:gd name="connsiteY13" fmla="*/ 875490 h 939562"/>
                <a:gd name="connsiteX14" fmla="*/ 131954 w 939563"/>
                <a:gd name="connsiteY14" fmla="*/ 817193 h 939562"/>
                <a:gd name="connsiteX15" fmla="*/ 70573 w 939563"/>
                <a:gd name="connsiteY15" fmla="*/ 707770 h 939562"/>
                <a:gd name="connsiteX16" fmla="*/ 3509 w 939563"/>
                <a:gd name="connsiteY16" fmla="*/ 601735 h 939562"/>
                <a:gd name="connsiteX17" fmla="*/ 5062 w 939563"/>
                <a:gd name="connsiteY17" fmla="*/ 476281 h 939562"/>
                <a:gd name="connsiteX18" fmla="*/ 0 w 939563"/>
                <a:gd name="connsiteY18" fmla="*/ 350920 h 939562"/>
                <a:gd name="connsiteX19" fmla="*/ 64072 w 939563"/>
                <a:gd name="connsiteY19" fmla="*/ 243050 h 939562"/>
                <a:gd name="connsiteX20" fmla="*/ 122370 w 939563"/>
                <a:gd name="connsiteY20" fmla="*/ 131953 h 939562"/>
                <a:gd name="connsiteX21" fmla="*/ 231792 w 939563"/>
                <a:gd name="connsiteY21" fmla="*/ 70572 h 939562"/>
                <a:gd name="connsiteX22" fmla="*/ 337827 w 939563"/>
                <a:gd name="connsiteY22" fmla="*/ 3508 h 939562"/>
                <a:gd name="connsiteX23" fmla="*/ 463281 w 939563"/>
                <a:gd name="connsiteY23" fmla="*/ 5061 h 9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563" h="939562">
                  <a:moveTo>
                    <a:pt x="588643" y="0"/>
                  </a:moveTo>
                  <a:lnTo>
                    <a:pt x="696512" y="64072"/>
                  </a:lnTo>
                  <a:lnTo>
                    <a:pt x="807609" y="122369"/>
                  </a:lnTo>
                  <a:lnTo>
                    <a:pt x="868990" y="231791"/>
                  </a:lnTo>
                  <a:lnTo>
                    <a:pt x="936054" y="337826"/>
                  </a:lnTo>
                  <a:lnTo>
                    <a:pt x="934501" y="463280"/>
                  </a:lnTo>
                  <a:lnTo>
                    <a:pt x="939563" y="588642"/>
                  </a:lnTo>
                  <a:lnTo>
                    <a:pt x="875491" y="696511"/>
                  </a:lnTo>
                  <a:lnTo>
                    <a:pt x="817194" y="807608"/>
                  </a:lnTo>
                  <a:lnTo>
                    <a:pt x="707771" y="868989"/>
                  </a:lnTo>
                  <a:lnTo>
                    <a:pt x="601736" y="936053"/>
                  </a:lnTo>
                  <a:lnTo>
                    <a:pt x="476282" y="934500"/>
                  </a:lnTo>
                  <a:lnTo>
                    <a:pt x="350921" y="939562"/>
                  </a:lnTo>
                  <a:lnTo>
                    <a:pt x="243051" y="875490"/>
                  </a:lnTo>
                  <a:lnTo>
                    <a:pt x="131954" y="817193"/>
                  </a:lnTo>
                  <a:lnTo>
                    <a:pt x="70573" y="707770"/>
                  </a:lnTo>
                  <a:lnTo>
                    <a:pt x="3509" y="601735"/>
                  </a:lnTo>
                  <a:lnTo>
                    <a:pt x="5062" y="476281"/>
                  </a:lnTo>
                  <a:lnTo>
                    <a:pt x="0" y="350920"/>
                  </a:lnTo>
                  <a:lnTo>
                    <a:pt x="64072" y="243050"/>
                  </a:lnTo>
                  <a:lnTo>
                    <a:pt x="122370" y="131953"/>
                  </a:lnTo>
                  <a:lnTo>
                    <a:pt x="231792" y="70572"/>
                  </a:lnTo>
                  <a:lnTo>
                    <a:pt x="337827" y="3508"/>
                  </a:lnTo>
                  <a:lnTo>
                    <a:pt x="463281" y="50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F6FC6"/>
              </a:solidFill>
            </a:ln>
            <a:effectLst/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p>
              <a:pPr algn="ctr"/>
              <a:r>
                <a:rPr lang="zh-CN" altLang="en-US" sz="3200" smtClean="0">
                  <a:solidFill>
                    <a:srgbClr val="0F6FC6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古朴</a:t>
              </a:r>
              <a:endParaRPr lang="zh-CN" altLang="en-US" sz="3200" smtClean="0">
                <a:solidFill>
                  <a:srgbClr val="0F6FC6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3200" smtClean="0">
                  <a:solidFill>
                    <a:srgbClr val="0F6FC6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时代</a:t>
              </a:r>
              <a:endParaRPr lang="zh-CN" altLang="en-US" sz="3200" smtClean="0">
                <a:solidFill>
                  <a:srgbClr val="0F6FC6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1"/>
              </p:custDataLst>
            </p:nvPr>
          </p:nvSpPr>
          <p:spPr>
            <a:xfrm>
              <a:off x="4663475" y="2856937"/>
              <a:ext cx="1420818" cy="1951766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da-DK" sz="3200" smtClean="0">
                  <a:solidFill>
                    <a:srgbClr val="FF0000"/>
                  </a:solidFill>
                  <a:sym typeface="Arial" panose="020B0604020202020204" pitchFamily="34" charset="0"/>
                </a:rPr>
                <a:t>公元前</a:t>
              </a:r>
              <a:endParaRPr lang="zh-CN" altLang="da-DK" sz="320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3200" smtClean="0">
                  <a:solidFill>
                    <a:srgbClr val="FF0000"/>
                  </a:solidFill>
                  <a:sym typeface="Arial" panose="020B0604020202020204" pitchFamily="34" charset="0"/>
                </a:rPr>
                <a:t>700—500</a:t>
              </a:r>
              <a:endParaRPr lang="en-US" altLang="zh-CN" sz="320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2"/>
            </p:custDataLst>
          </p:nvPr>
        </p:nvGrpSpPr>
        <p:grpSpPr>
          <a:xfrm>
            <a:off x="8733697" y="2252539"/>
            <a:ext cx="1673281" cy="3850929"/>
            <a:chOff x="4705532" y="1538799"/>
            <a:chExt cx="1420818" cy="3269904"/>
          </a:xfrm>
        </p:grpSpPr>
        <p:sp>
          <p:nvSpPr>
            <p:cNvPr id="14" name="任意多边形 13"/>
            <p:cNvSpPr/>
            <p:nvPr>
              <p:custDataLst>
                <p:tags r:id="rId13"/>
              </p:custDataLst>
            </p:nvPr>
          </p:nvSpPr>
          <p:spPr>
            <a:xfrm>
              <a:off x="4949786" y="1538799"/>
              <a:ext cx="1086472" cy="1040640"/>
            </a:xfrm>
            <a:custGeom>
              <a:avLst/>
              <a:gdLst>
                <a:gd name="connsiteX0" fmla="*/ 588643 w 939563"/>
                <a:gd name="connsiteY0" fmla="*/ 0 h 939562"/>
                <a:gd name="connsiteX1" fmla="*/ 696512 w 939563"/>
                <a:gd name="connsiteY1" fmla="*/ 64072 h 939562"/>
                <a:gd name="connsiteX2" fmla="*/ 807609 w 939563"/>
                <a:gd name="connsiteY2" fmla="*/ 122369 h 939562"/>
                <a:gd name="connsiteX3" fmla="*/ 868990 w 939563"/>
                <a:gd name="connsiteY3" fmla="*/ 231791 h 939562"/>
                <a:gd name="connsiteX4" fmla="*/ 936054 w 939563"/>
                <a:gd name="connsiteY4" fmla="*/ 337826 h 939562"/>
                <a:gd name="connsiteX5" fmla="*/ 934501 w 939563"/>
                <a:gd name="connsiteY5" fmla="*/ 463280 h 939562"/>
                <a:gd name="connsiteX6" fmla="*/ 939563 w 939563"/>
                <a:gd name="connsiteY6" fmla="*/ 588642 h 939562"/>
                <a:gd name="connsiteX7" fmla="*/ 875491 w 939563"/>
                <a:gd name="connsiteY7" fmla="*/ 696511 h 939562"/>
                <a:gd name="connsiteX8" fmla="*/ 817194 w 939563"/>
                <a:gd name="connsiteY8" fmla="*/ 807608 h 939562"/>
                <a:gd name="connsiteX9" fmla="*/ 707771 w 939563"/>
                <a:gd name="connsiteY9" fmla="*/ 868989 h 939562"/>
                <a:gd name="connsiteX10" fmla="*/ 601736 w 939563"/>
                <a:gd name="connsiteY10" fmla="*/ 936053 h 939562"/>
                <a:gd name="connsiteX11" fmla="*/ 476282 w 939563"/>
                <a:gd name="connsiteY11" fmla="*/ 934500 h 939562"/>
                <a:gd name="connsiteX12" fmla="*/ 350921 w 939563"/>
                <a:gd name="connsiteY12" fmla="*/ 939562 h 939562"/>
                <a:gd name="connsiteX13" fmla="*/ 243051 w 939563"/>
                <a:gd name="connsiteY13" fmla="*/ 875490 h 939562"/>
                <a:gd name="connsiteX14" fmla="*/ 131954 w 939563"/>
                <a:gd name="connsiteY14" fmla="*/ 817193 h 939562"/>
                <a:gd name="connsiteX15" fmla="*/ 70573 w 939563"/>
                <a:gd name="connsiteY15" fmla="*/ 707770 h 939562"/>
                <a:gd name="connsiteX16" fmla="*/ 3509 w 939563"/>
                <a:gd name="connsiteY16" fmla="*/ 601735 h 939562"/>
                <a:gd name="connsiteX17" fmla="*/ 5062 w 939563"/>
                <a:gd name="connsiteY17" fmla="*/ 476281 h 939562"/>
                <a:gd name="connsiteX18" fmla="*/ 0 w 939563"/>
                <a:gd name="connsiteY18" fmla="*/ 350920 h 939562"/>
                <a:gd name="connsiteX19" fmla="*/ 64072 w 939563"/>
                <a:gd name="connsiteY19" fmla="*/ 243050 h 939562"/>
                <a:gd name="connsiteX20" fmla="*/ 122370 w 939563"/>
                <a:gd name="connsiteY20" fmla="*/ 131953 h 939562"/>
                <a:gd name="connsiteX21" fmla="*/ 231792 w 939563"/>
                <a:gd name="connsiteY21" fmla="*/ 70572 h 939562"/>
                <a:gd name="connsiteX22" fmla="*/ 337827 w 939563"/>
                <a:gd name="connsiteY22" fmla="*/ 3508 h 939562"/>
                <a:gd name="connsiteX23" fmla="*/ 463281 w 939563"/>
                <a:gd name="connsiteY23" fmla="*/ 5061 h 9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563" h="939562">
                  <a:moveTo>
                    <a:pt x="588643" y="0"/>
                  </a:moveTo>
                  <a:lnTo>
                    <a:pt x="696512" y="64072"/>
                  </a:lnTo>
                  <a:lnTo>
                    <a:pt x="807609" y="122369"/>
                  </a:lnTo>
                  <a:lnTo>
                    <a:pt x="868990" y="231791"/>
                  </a:lnTo>
                  <a:lnTo>
                    <a:pt x="936054" y="337826"/>
                  </a:lnTo>
                  <a:lnTo>
                    <a:pt x="934501" y="463280"/>
                  </a:lnTo>
                  <a:lnTo>
                    <a:pt x="939563" y="588642"/>
                  </a:lnTo>
                  <a:lnTo>
                    <a:pt x="875491" y="696511"/>
                  </a:lnTo>
                  <a:lnTo>
                    <a:pt x="817194" y="807608"/>
                  </a:lnTo>
                  <a:lnTo>
                    <a:pt x="707771" y="868989"/>
                  </a:lnTo>
                  <a:lnTo>
                    <a:pt x="601736" y="936053"/>
                  </a:lnTo>
                  <a:lnTo>
                    <a:pt x="476282" y="934500"/>
                  </a:lnTo>
                  <a:lnTo>
                    <a:pt x="350921" y="939562"/>
                  </a:lnTo>
                  <a:lnTo>
                    <a:pt x="243051" y="875490"/>
                  </a:lnTo>
                  <a:lnTo>
                    <a:pt x="131954" y="817193"/>
                  </a:lnTo>
                  <a:lnTo>
                    <a:pt x="70573" y="707770"/>
                  </a:lnTo>
                  <a:lnTo>
                    <a:pt x="3509" y="601735"/>
                  </a:lnTo>
                  <a:lnTo>
                    <a:pt x="5062" y="476281"/>
                  </a:lnTo>
                  <a:lnTo>
                    <a:pt x="0" y="350920"/>
                  </a:lnTo>
                  <a:lnTo>
                    <a:pt x="64072" y="243050"/>
                  </a:lnTo>
                  <a:lnTo>
                    <a:pt x="122370" y="131953"/>
                  </a:lnTo>
                  <a:lnTo>
                    <a:pt x="231792" y="70572"/>
                  </a:lnTo>
                  <a:lnTo>
                    <a:pt x="337827" y="3508"/>
                  </a:lnTo>
                  <a:lnTo>
                    <a:pt x="463281" y="50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F6FC6"/>
              </a:solidFill>
            </a:ln>
            <a:effectLst/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p>
              <a:pPr algn="ctr"/>
              <a:r>
                <a:rPr lang="zh-CN" altLang="en-US" sz="3200" smtClean="0">
                  <a:solidFill>
                    <a:srgbClr val="0F6FC6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古典</a:t>
              </a:r>
              <a:endParaRPr lang="zh-CN" altLang="en-US" sz="3200" smtClean="0">
                <a:solidFill>
                  <a:srgbClr val="0F6FC6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3200" smtClean="0">
                  <a:solidFill>
                    <a:srgbClr val="0F6FC6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时代</a:t>
              </a:r>
              <a:endParaRPr lang="zh-CN" altLang="en-US" sz="3200" smtClean="0">
                <a:solidFill>
                  <a:srgbClr val="0F6FC6">
                    <a:lumMod val="75000"/>
                  </a:srgbClr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4"/>
              </p:custDataLst>
            </p:nvPr>
          </p:nvSpPr>
          <p:spPr>
            <a:xfrm>
              <a:off x="4705532" y="2856937"/>
              <a:ext cx="1420818" cy="1951766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da-DK" sz="3200" smtClean="0">
                  <a:solidFill>
                    <a:srgbClr val="FF0000"/>
                  </a:solidFill>
                  <a:sym typeface="Arial" panose="020B0604020202020204" pitchFamily="34" charset="0"/>
                </a:rPr>
                <a:t>公元前</a:t>
              </a:r>
              <a:endParaRPr lang="zh-CN" altLang="da-DK" sz="320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3200" smtClean="0">
                  <a:solidFill>
                    <a:srgbClr val="FF0000"/>
                  </a:solidFill>
                  <a:sym typeface="Arial" panose="020B0604020202020204" pitchFamily="34" charset="0"/>
                </a:rPr>
                <a:t>500—300</a:t>
              </a:r>
              <a:endParaRPr lang="en-US" altLang="zh-CN" sz="320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424498"/>
            <a:ext cx="10515600" cy="2852737"/>
          </a:xfrm>
        </p:spPr>
        <p:txBody>
          <a:bodyPr/>
          <a:p>
            <a:pPr algn="ctr"/>
            <a:r>
              <a:rPr lang="zh-CN" altLang="en-US" b="1"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古希腊文明的开端</a:t>
            </a:r>
            <a:b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zh-CN" altLang="en-US" b="1"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爱琴文明</a:t>
            </a:r>
            <a:endParaRPr lang="zh-CN" altLang="en-US" b="1"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4" descr="5"/>
          <p:cNvPicPr>
            <a:picLocks noChangeAspect="1"/>
          </p:cNvPicPr>
          <p:nvPr/>
        </p:nvPicPr>
        <p:blipFill>
          <a:blip r:embed="rId2">
            <a:lum bright="-10001" contrast="-10001"/>
          </a:blip>
          <a:stretch>
            <a:fillRect/>
          </a:stretch>
        </p:blipFill>
        <p:spPr>
          <a:xfrm>
            <a:off x="458470" y="239395"/>
            <a:ext cx="5916295" cy="637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Oval 9"/>
          <p:cNvSpPr/>
          <p:nvPr/>
        </p:nvSpPr>
        <p:spPr>
          <a:xfrm>
            <a:off x="3292475" y="5843270"/>
            <a:ext cx="2233930" cy="59880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克里特岛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0490" name="Oval 10"/>
          <p:cNvSpPr/>
          <p:nvPr/>
        </p:nvSpPr>
        <p:spPr>
          <a:xfrm>
            <a:off x="2086610" y="3629660"/>
            <a:ext cx="1934845" cy="102743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迈锡尼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0491" name="Text Box 11"/>
          <p:cNvSpPr txBox="1"/>
          <p:nvPr/>
        </p:nvSpPr>
        <p:spPr>
          <a:xfrm>
            <a:off x="7543800" y="2743200"/>
            <a:ext cx="2667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克里特文明</a:t>
            </a:r>
            <a:endParaRPr lang="zh-CN" altLang="en-US" sz="3600" b="1" dirty="0">
              <a:solidFill>
                <a:srgbClr val="FF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92" name="Text Box 12"/>
          <p:cNvSpPr txBox="1"/>
          <p:nvPr/>
        </p:nvSpPr>
        <p:spPr>
          <a:xfrm>
            <a:off x="7543800" y="4343400"/>
            <a:ext cx="2667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迈锡尼文明</a:t>
            </a:r>
            <a:endParaRPr lang="zh-CN" altLang="en-US" sz="3600" b="1" dirty="0">
              <a:solidFill>
                <a:srgbClr val="FF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991235" y="214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4000" b="1" dirty="0">
              <a:solidFill>
                <a:schemeClr val="accent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l"/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ldLvl="0" animBg="1"/>
      <p:bldP spid="20490" grpId="0" bldLvl="0" animBg="1"/>
      <p:bldP spid="20491" grpId="0"/>
      <p:bldP spid="204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Text Box 4">
            <a:hlinkClick r:id="" action="ppaction://noaction"/>
          </p:cNvPr>
          <p:cNvSpPr txBox="1"/>
          <p:nvPr/>
        </p:nvSpPr>
        <p:spPr>
          <a:xfrm>
            <a:off x="1524000" y="1371600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  </a:t>
            </a:r>
            <a:r>
              <a:rPr lang="zh-CN" altLang="en-US" sz="3200" b="1" dirty="0">
                <a:latin typeface="Arial" panose="020B0604020202020204" pitchFamily="34" charset="0"/>
              </a:rPr>
              <a:t>产生了</a:t>
            </a:r>
            <a:r>
              <a:rPr lang="en-US" altLang="zh-CN" sz="3200" b="1" dirty="0">
                <a:latin typeface="Arial" panose="020B0604020202020204" pitchFamily="34" charset="0"/>
              </a:rPr>
              <a:t>_____</a:t>
            </a:r>
            <a:r>
              <a:rPr lang="zh-CN" altLang="en-US" sz="3200" b="1" dirty="0">
                <a:latin typeface="Arial" panose="020B0604020202020204" pitchFamily="34" charset="0"/>
              </a:rPr>
              <a:t>国家，出现                   和 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charset="-122"/>
              </a:rPr>
              <a:t>______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</a:rPr>
              <a:t>。 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8195" name="Rectangle 5"/>
          <p:cNvSpPr/>
          <p:nvPr/>
        </p:nvSpPr>
        <p:spPr>
          <a:xfrm>
            <a:off x="1524000" y="381000"/>
            <a:ext cx="6477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 dirty="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400" b="1" dirty="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、克里特文明的特点</a:t>
            </a:r>
            <a:endParaRPr lang="zh-CN" altLang="en-US" sz="4400" b="1" dirty="0">
              <a:solidFill>
                <a:srgbClr val="CC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462" name="Picture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160588"/>
            <a:ext cx="9144000" cy="469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Text Box 7"/>
          <p:cNvSpPr txBox="1"/>
          <p:nvPr/>
        </p:nvSpPr>
        <p:spPr>
          <a:xfrm>
            <a:off x="2895600" y="1219200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君主制</a:t>
            </a:r>
            <a:endParaRPr lang="zh-CN" altLang="en-US" sz="3200" b="1" dirty="0">
              <a:solidFill>
                <a:srgbClr val="FF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6172200" y="1143000"/>
            <a:ext cx="2438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王宫建筑群</a:t>
            </a:r>
            <a:endParaRPr lang="zh-CN" altLang="en-US" sz="3200" b="1" dirty="0">
              <a:solidFill>
                <a:srgbClr val="FF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8763000" y="1219200"/>
            <a:ext cx="1905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象形文字</a:t>
            </a:r>
            <a:endParaRPr lang="zh-CN" altLang="en-US" sz="3200" b="1" dirty="0">
              <a:solidFill>
                <a:srgbClr val="FF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6" name="Line 10"/>
          <p:cNvSpPr/>
          <p:nvPr/>
        </p:nvSpPr>
        <p:spPr>
          <a:xfrm>
            <a:off x="6477000" y="1752600"/>
            <a:ext cx="1600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935413" y="5868988"/>
            <a:ext cx="4472940" cy="52197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新魏" pitchFamily="2" charset="-122"/>
                <a:cs typeface="+mn-cs"/>
              </a:rPr>
              <a:t>米诺斯王宫复原图</a:t>
            </a: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新魏" pitchFamily="2" charset="-122"/>
                <a:cs typeface="+mn-cs"/>
              </a:rPr>
              <a:t>全景</a:t>
            </a: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endParaRPr kumimoji="1" lang="zh-CN" altLang="en-US" sz="2800" b="1" kern="1200" cap="none" spc="0" normalizeH="0" baseline="0" noProof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9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9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/>
      <p:bldP spid="19464" grpId="0"/>
      <p:bldP spid="19465" grpId="0"/>
      <p:bldP spid="1946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4"/>
          <p:cNvSpPr/>
          <p:nvPr/>
        </p:nvSpPr>
        <p:spPr>
          <a:xfrm>
            <a:off x="1524000" y="609600"/>
            <a:ext cx="5638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 dirty="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400" b="1" dirty="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、迈锡尼文明的特点</a:t>
            </a:r>
            <a:endParaRPr lang="zh-CN" altLang="en-US" sz="4400" b="1" dirty="0">
              <a:solidFill>
                <a:srgbClr val="CC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9" name="Rectangle 5"/>
          <p:cNvSpPr/>
          <p:nvPr/>
        </p:nvSpPr>
        <p:spPr>
          <a:xfrm>
            <a:off x="1524000" y="1676400"/>
            <a:ext cx="914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兴起一系列新的</a:t>
            </a:r>
            <a:r>
              <a:rPr lang="zh-CN" altLang="en-US" sz="3200" b="1" u="sng" dirty="0"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，出现王宫、卫城、宏大的</a:t>
            </a:r>
            <a:r>
              <a:rPr lang="zh-CN" altLang="en-US" sz="3200" b="1" u="sng" dirty="0"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以及众多刻有文字的         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20" name="Line 6"/>
          <p:cNvSpPr/>
          <p:nvPr/>
        </p:nvSpPr>
        <p:spPr>
          <a:xfrm>
            <a:off x="8305800" y="2667000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9" name="Text Box 7"/>
          <p:cNvSpPr txBox="1"/>
          <p:nvPr/>
        </p:nvSpPr>
        <p:spPr>
          <a:xfrm>
            <a:off x="4876800" y="1676400"/>
            <a:ext cx="1600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君主国</a:t>
            </a:r>
            <a:endParaRPr lang="zh-CN" altLang="en-US" sz="3200" b="1" dirty="0">
              <a:solidFill>
                <a:srgbClr val="FF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2819400" y="2133600"/>
            <a:ext cx="2057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王室陵墓</a:t>
            </a:r>
            <a:endParaRPr lang="zh-CN" altLang="en-US" sz="3200" b="1" dirty="0">
              <a:solidFill>
                <a:srgbClr val="FF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8229600" y="2133600"/>
            <a:ext cx="1828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楷体_GB2312" pitchFamily="49" charset="-122"/>
              </a:rPr>
              <a:t>泥版文书</a:t>
            </a:r>
            <a:endParaRPr lang="zh-CN" altLang="en-US" sz="3200" b="1" dirty="0">
              <a:solidFill>
                <a:srgbClr val="FF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442" name="Rectangle 10"/>
          <p:cNvSpPr/>
          <p:nvPr/>
        </p:nvSpPr>
        <p:spPr>
          <a:xfrm>
            <a:off x="2209800" y="3733800"/>
            <a:ext cx="871855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457200" indent="-457200"/>
            <a:r>
              <a:rPr lang="en-US" altLang="zh-CN" sz="5400" b="1" dirty="0">
                <a:latin typeface="Arial" panose="020B0604020202020204" pitchFamily="34" charset="0"/>
              </a:rPr>
              <a:t>②</a:t>
            </a:r>
            <a:endParaRPr lang="en-US" altLang="zh-CN" sz="5400" b="1" dirty="0">
              <a:latin typeface="Arial" panose="020B0604020202020204" pitchFamily="34" charset="0"/>
            </a:endParaRPr>
          </a:p>
        </p:txBody>
      </p:sp>
      <p:sp>
        <p:nvSpPr>
          <p:cNvPr id="9225" name="WordArt 11"/>
          <p:cNvSpPr>
            <a:spLocks noTextEdit="1"/>
          </p:cNvSpPr>
          <p:nvPr/>
        </p:nvSpPr>
        <p:spPr>
          <a:xfrm>
            <a:off x="3200400" y="3200400"/>
            <a:ext cx="9144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47" name="Picture 1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3200400"/>
            <a:ext cx="5689600" cy="3576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2" name="Group 4"/>
          <p:cNvGrpSpPr/>
          <p:nvPr/>
        </p:nvGrpSpPr>
        <p:grpSpPr>
          <a:xfrm>
            <a:off x="1593215" y="807085"/>
            <a:ext cx="9005570" cy="5405160"/>
            <a:chOff x="158" y="1570"/>
            <a:chExt cx="4428" cy="2634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380" y="3920"/>
              <a:ext cx="217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200" b="1" kern="1200" cap="none" spc="0" normalizeH="0" baseline="0" noProof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新魏" pitchFamily="2" charset="-122"/>
                  <a:cs typeface="+mn-cs"/>
                </a:rPr>
                <a:t>迈锡尼卫城的城墙</a:t>
              </a:r>
              <a:endParaRPr kumimoji="1" lang="zh-CN" altLang="en-US" sz="3200" b="1" kern="1200" cap="none" spc="0" normalizeH="0" baseline="0" noProof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  <a:cs typeface="+mn-cs"/>
              </a:endParaRPr>
            </a:p>
          </p:txBody>
        </p:sp>
        <p:pic>
          <p:nvPicPr>
            <p:cNvPr id="10248" name="Picture 6" descr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" y="1570"/>
              <a:ext cx="4428" cy="23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43" name="Oval 7"/>
          <p:cNvSpPr/>
          <p:nvPr/>
        </p:nvSpPr>
        <p:spPr>
          <a:xfrm>
            <a:off x="3810000" y="1661160"/>
            <a:ext cx="1492885" cy="128016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81655" y="3841750"/>
            <a:ext cx="3275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好战尚武</a:t>
            </a:r>
            <a:endParaRPr lang="zh-C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84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84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84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  <p:bldP spid="18442" grpId="0"/>
      <p:bldP spid="10243" grpId="0" animBg="1"/>
      <p:bldP spid="10243" grpId="1" animBg="1"/>
      <p:bldP spid="922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altLang="zh-CN" sz="4400" b="1" dirty="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3、300年的沉寂——黑暗时代（前12世纪——前9世纪）</a:t>
            </a:r>
            <a:endParaRPr lang="en-US" altLang="zh-CN" sz="4400" b="1" dirty="0">
              <a:solidFill>
                <a:srgbClr val="CC0066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公元前</a:t>
            </a:r>
            <a:r>
              <a:rPr lang="en-US" altLang="zh-CN" sz="4000" dirty="0"/>
              <a:t>12</a:t>
            </a:r>
            <a:r>
              <a:rPr lang="zh-CN" altLang="en-US" sz="4000" dirty="0"/>
              <a:t>世纪，希腊北部山区的多利亚人侵入希腊半岛，毁灭了迈锡尼文明。希腊历史的发展经历了一个既</a:t>
            </a:r>
            <a:r>
              <a:rPr lang="zh-CN" altLang="en-US" sz="4000" dirty="0">
                <a:solidFill>
                  <a:srgbClr val="FF0000"/>
                </a:solidFill>
              </a:rPr>
              <a:t>封闭又贫穷的沉寂</a:t>
            </a:r>
            <a:r>
              <a:rPr lang="zh-CN" altLang="en-US" sz="4000" dirty="0"/>
              <a:t>时代。西方学者称之为“黑暗时代”。这一时期因留下一部重要文献</a:t>
            </a:r>
            <a:r>
              <a:rPr lang="en-US" altLang="zh-CN" sz="4000" dirty="0">
                <a:solidFill>
                  <a:srgbClr val="FF0000"/>
                </a:solidFill>
              </a:rPr>
              <a:t>《</a:t>
            </a:r>
            <a:r>
              <a:rPr lang="zh-CN" altLang="en-US" sz="4000" dirty="0">
                <a:solidFill>
                  <a:srgbClr val="FF0000"/>
                </a:solidFill>
              </a:rPr>
              <a:t>荷马史诗</a:t>
            </a:r>
            <a:r>
              <a:rPr lang="en-US" altLang="zh-CN" sz="4000" dirty="0">
                <a:solidFill>
                  <a:srgbClr val="FF0000"/>
                </a:solidFill>
              </a:rPr>
              <a:t>》</a:t>
            </a:r>
            <a:r>
              <a:rPr lang="zh-CN" altLang="en-US" sz="4000" dirty="0"/>
              <a:t>，故又名“荷马时代”。</a:t>
            </a:r>
            <a:endParaRPr lang="zh-CN" altLang="en-US" sz="4000" dirty="0"/>
          </a:p>
          <a:p>
            <a:endParaRPr lang="zh-CN" altLang="en-US" sz="4000" dirty="0"/>
          </a:p>
        </p:txBody>
      </p:sp>
      <p:pic>
        <p:nvPicPr>
          <p:cNvPr id="4" name="图片 3" descr="荷马史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491490"/>
            <a:ext cx="6368415" cy="6368415"/>
          </a:xfrm>
          <a:prstGeom prst="rect">
            <a:avLst/>
          </a:prstGeom>
        </p:spPr>
      </p:pic>
      <p:pic>
        <p:nvPicPr>
          <p:cNvPr id="5" name="图片 4" descr="荷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115" y="659765"/>
            <a:ext cx="3808730" cy="57797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70"/>
  <p:tag name="KSO_WM_UNIT_TYPE" val="m_i"/>
  <p:tag name="KSO_WM_UNIT_INDEX" val="1_1"/>
  <p:tag name="KSO_WM_UNIT_ID" val="diagram160270_3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70"/>
  <p:tag name="KSO_WM_UNIT_TYPE" val="m_h_f"/>
  <p:tag name="KSO_WM_UNIT_INDEX" val="1_3_1"/>
  <p:tag name="KSO_WM_UNIT_ID" val="diagram160270_3*m_h_f*1_3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 ipsum dolor sit amet consectetur adipisicing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70_3*i*12"/>
  <p:tag name="KSO_WM_TEMPLATE_CATEGORY" val="diagram"/>
  <p:tag name="KSO_WM_TEMPLATE_INDEX" val="160270"/>
  <p:tag name="KSO_WM_UNIT_INDEX" val="12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70"/>
  <p:tag name="KSO_WM_UNIT_TYPE" val="m_h_a"/>
  <p:tag name="KSO_WM_UNIT_INDEX" val="1_3_1"/>
  <p:tag name="KSO_WM_UNIT_ID" val="diagram160270_3*m_h_a*1_3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70"/>
  <p:tag name="KSO_WM_UNIT_TYPE" val="m_h_f"/>
  <p:tag name="KSO_WM_UNIT_INDEX" val="1_3_1"/>
  <p:tag name="KSO_WM_UNIT_ID" val="diagram160270_3*m_h_f*1_3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 ipsum dolor sit amet consectetur adipisicing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70_3*i*2"/>
  <p:tag name="KSO_WM_TEMPLATE_CATEGORY" val="diagram"/>
  <p:tag name="KSO_WM_TEMPLATE_INDEX" val="160270"/>
  <p:tag name="KSO_WM_UNIT_INDEX" val="2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70"/>
  <p:tag name="KSO_WM_UNIT_TYPE" val="m_h_f"/>
  <p:tag name="KSO_WM_UNIT_INDEX" val="1_1_1"/>
  <p:tag name="KSO_WM_UNIT_ID" val="diagram160270_3*m_h_f*1_1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 ipsum dolor sit amet consectetur adipisicing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70"/>
  <p:tag name="KSO_WM_UNIT_TYPE" val="m_h_a"/>
  <p:tag name="KSO_WM_UNIT_INDEX" val="1_1_1"/>
  <p:tag name="KSO_WM_UNIT_ID" val="diagram160270_3*m_h_a*1_1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70_3*i*7"/>
  <p:tag name="KSO_WM_TEMPLATE_CATEGORY" val="diagram"/>
  <p:tag name="KSO_WM_TEMPLATE_INDEX" val="160270"/>
  <p:tag name="KSO_WM_UNIT_INDEX" val="7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70"/>
  <p:tag name="KSO_WM_UNIT_TYPE" val="m_h_a"/>
  <p:tag name="KSO_WM_UNIT_INDEX" val="1_2_1"/>
  <p:tag name="KSO_WM_UNIT_ID" val="diagram160270_3*m_h_a*1_2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70"/>
  <p:tag name="KSO_WM_UNIT_TYPE" val="m_h_f"/>
  <p:tag name="KSO_WM_UNIT_INDEX" val="1_2_1"/>
  <p:tag name="KSO_WM_UNIT_ID" val="diagram160270_3*m_h_f*1_2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 ipsum dolor sit amet consectetur adipisicing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70_3*i*12"/>
  <p:tag name="KSO_WM_TEMPLATE_CATEGORY" val="diagram"/>
  <p:tag name="KSO_WM_TEMPLATE_INDEX" val="160270"/>
  <p:tag name="KSO_WM_UNIT_INDEX" val="12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70"/>
  <p:tag name="KSO_WM_UNIT_TYPE" val="m_h_a"/>
  <p:tag name="KSO_WM_UNIT_INDEX" val="1_3_1"/>
  <p:tag name="KSO_WM_UNIT_ID" val="diagram160270_3*m_h_a*1_3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2713</Words>
  <Application>WPS 演示</Application>
  <PresentationFormat>宽屏</PresentationFormat>
  <Paragraphs>401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宋体</vt:lpstr>
      <vt:lpstr>Wingdings</vt:lpstr>
      <vt:lpstr>Calibri Light</vt:lpstr>
      <vt:lpstr>楷体_GB2312</vt:lpstr>
      <vt:lpstr>黑体</vt:lpstr>
      <vt:lpstr>Times New Roman</vt:lpstr>
      <vt:lpstr>华文新魏</vt:lpstr>
      <vt:lpstr>Calibri</vt:lpstr>
      <vt:lpstr>微软雅黑</vt:lpstr>
      <vt:lpstr>Arial Unicode MS</vt:lpstr>
      <vt:lpstr>楷体</vt:lpstr>
      <vt:lpstr>新宋体</vt:lpstr>
      <vt:lpstr>Bodoni MT Black</vt:lpstr>
      <vt:lpstr>Wingdings 2</vt:lpstr>
      <vt:lpstr>Arial</vt:lpstr>
      <vt:lpstr>Segoe Print</vt:lpstr>
      <vt:lpstr>Wingdings</vt:lpstr>
      <vt:lpstr>Office 主题</vt:lpstr>
      <vt:lpstr>The Glory is Greece!  The Grandness is Rome!</vt:lpstr>
      <vt:lpstr>PowerPoint 演示文稿</vt:lpstr>
      <vt:lpstr>PowerPoint 演示文稿</vt:lpstr>
      <vt:lpstr>PowerPoint 演示文稿</vt:lpstr>
      <vt:lpstr>一、古希腊文明的开端 爱琴文明</vt:lpstr>
      <vt:lpstr>PowerPoint 演示文稿</vt:lpstr>
      <vt:lpstr>PowerPoint 演示文稿</vt:lpstr>
      <vt:lpstr>PowerPoint 演示文稿</vt:lpstr>
      <vt:lpstr>3、300年的沉寂——黑暗时代（前12世纪——前9世纪）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三、雅典城邦的民主政治</vt:lpstr>
      <vt:lpstr>（一）从君主制到民主制</vt:lpstr>
      <vt:lpstr>1、雅典民主政治的产生</vt:lpstr>
      <vt:lpstr>从君主制到贵族制变化的实质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（三）雅典民主政治的评价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贫道道号鸿钧</cp:lastModifiedBy>
  <cp:revision>59</cp:revision>
  <dcterms:created xsi:type="dcterms:W3CDTF">2018-04-03T06:46:00Z</dcterms:created>
  <dcterms:modified xsi:type="dcterms:W3CDTF">2018-10-08T13:21:23Z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