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5" r:id="rId3"/>
    <p:sldId id="260" r:id="rId4"/>
    <p:sldId id="412" r:id="rId5"/>
    <p:sldId id="281" r:id="rId6"/>
    <p:sldId id="350" r:id="rId7"/>
    <p:sldId id="282" r:id="rId8"/>
    <p:sldId id="283" r:id="rId10"/>
    <p:sldId id="351" r:id="rId11"/>
    <p:sldId id="352" r:id="rId12"/>
    <p:sldId id="353" r:id="rId13"/>
    <p:sldId id="285" r:id="rId14"/>
    <p:sldId id="291" r:id="rId15"/>
    <p:sldId id="397" r:id="rId16"/>
    <p:sldId id="396" r:id="rId17"/>
    <p:sldId id="306" r:id="rId18"/>
    <p:sldId id="302" r:id="rId19"/>
    <p:sldId id="303" r:id="rId20"/>
    <p:sldId id="325" r:id="rId21"/>
    <p:sldId id="327" r:id="rId22"/>
    <p:sldId id="300" r:id="rId23"/>
    <p:sldId id="309" r:id="rId24"/>
    <p:sldId id="393" r:id="rId25"/>
    <p:sldId id="293" r:id="rId26"/>
    <p:sldId id="436" r:id="rId27"/>
    <p:sldId id="259" r:id="rId28"/>
    <p:sldId id="398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FF00"/>
    <a:srgbClr val="000066"/>
    <a:srgbClr val="3333CC"/>
    <a:srgbClr val="CC00FF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08" y="-198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/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图片1"/>
          <p:cNvPicPr>
            <a:picLocks noChangeAspect="1"/>
          </p:cNvPicPr>
          <p:nvPr/>
        </p:nvPicPr>
        <p:blipFill>
          <a:blip r:embed="rId14"/>
          <a:srcRect b="88889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7" name="Text Box 4"/>
          <p:cNvSpPr txBox="1"/>
          <p:nvPr/>
        </p:nvSpPr>
        <p:spPr>
          <a:xfrm>
            <a:off x="198438" y="4883150"/>
            <a:ext cx="874712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18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日，十九大在北京召开。大会主题是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不忘初心，牢记使命，高举中国特色社会主义伟大旗帜，决胜全面建成小康社会，夺取新时代中国特色社会主义伟大胜利，</a:t>
            </a:r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为实现中华民族伟大复兴的中国梦不懈奋斗。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" name="WordArt 5"/>
          <p:cNvSpPr/>
          <p:nvPr/>
        </p:nvSpPr>
        <p:spPr>
          <a:xfrm rot="5400000">
            <a:off x="6484938" y="1779588"/>
            <a:ext cx="4033837" cy="1284287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i="1">
                <a:ln w="952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中国梦</a:t>
            </a:r>
            <a:endParaRPr lang="zh-CN" altLang="en-US" sz="3600" b="1" i="1">
              <a:ln w="9525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5921" dir="2699999" algn="ctr" rotWithShape="0">
                  <a:srgbClr val="B2B2B2">
                    <a:alpha val="79999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099" name="图片 1"/>
          <p:cNvPicPr>
            <a:picLocks noChangeAspect="1"/>
          </p:cNvPicPr>
          <p:nvPr/>
        </p:nvPicPr>
        <p:blipFill>
          <a:blip r:embed="rId1"/>
          <a:srcRect b="16719"/>
          <a:stretch>
            <a:fillRect/>
          </a:stretch>
        </p:blipFill>
        <p:spPr>
          <a:xfrm>
            <a:off x="25400" y="33338"/>
            <a:ext cx="7869238" cy="4751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2293938" y="619125"/>
            <a:ext cx="4897437" cy="682625"/>
          </a:xfrm>
          <a:solidFill>
            <a:srgbClr val="FFC000"/>
          </a:solidFill>
        </p:spPr>
        <p:txBody>
          <a:bodyPr wrap="square" lIns="92075" tIns="46038" rIns="92075" bIns="46038" anchor="ctr"/>
          <a:p>
            <a:pPr eaLnBrk="1" hangingPunct="1"/>
            <a:r>
              <a:rPr lang="zh-CN" altLang="en-US" sz="4600" b="1" dirty="0">
                <a:ea typeface="华文中宋" pitchFamily="2" charset="-122"/>
              </a:rPr>
              <a:t>永安建制</a:t>
            </a:r>
            <a:endParaRPr lang="zh-CN" altLang="en-US" sz="4600" b="1" dirty="0">
              <a:ea typeface="华文中宋" pitchFamily="2" charset="-122"/>
            </a:endParaRPr>
          </a:p>
        </p:txBody>
      </p:sp>
      <p:grpSp>
        <p:nvGrpSpPr>
          <p:cNvPr id="13314" name="Group 3"/>
          <p:cNvGrpSpPr/>
          <p:nvPr/>
        </p:nvGrpSpPr>
        <p:grpSpPr>
          <a:xfrm>
            <a:off x="0" y="1412875"/>
            <a:ext cx="1908175" cy="3886200"/>
            <a:chOff x="0" y="1872"/>
            <a:chExt cx="1584" cy="2304"/>
          </a:xfrm>
        </p:grpSpPr>
        <p:pic>
          <p:nvPicPr>
            <p:cNvPr id="13315" name="Picture 4" descr="yangshuichi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872"/>
              <a:ext cx="1584" cy="2304"/>
            </a:xfrm>
            <a:prstGeom prst="rect">
              <a:avLst/>
            </a:prstGeom>
            <a:noFill/>
            <a:ln w="76200" cap="flat" cmpd="tri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16" name="Text Box 5"/>
            <p:cNvSpPr txBox="1"/>
            <p:nvPr/>
          </p:nvSpPr>
          <p:spPr>
            <a:xfrm>
              <a:off x="241" y="3792"/>
              <a:ext cx="1021" cy="316"/>
            </a:xfrm>
            <a:prstGeom prst="rect">
              <a:avLst/>
            </a:prstGeom>
            <a:noFill/>
            <a:ln w="76200" cap="flat" cmpd="tri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杨秀清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7" name="Group 6"/>
          <p:cNvGrpSpPr/>
          <p:nvPr/>
        </p:nvGrpSpPr>
        <p:grpSpPr>
          <a:xfrm>
            <a:off x="1908175" y="1412875"/>
            <a:ext cx="1871663" cy="3886200"/>
            <a:chOff x="1728" y="1920"/>
            <a:chExt cx="1488" cy="2208"/>
          </a:xfrm>
        </p:grpSpPr>
        <p:pic>
          <p:nvPicPr>
            <p:cNvPr id="13318" name="Picture 7" descr="xiaoqiaogu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8" y="1920"/>
              <a:ext cx="1488" cy="2208"/>
            </a:xfrm>
            <a:prstGeom prst="rect">
              <a:avLst/>
            </a:prstGeom>
            <a:noFill/>
            <a:ln w="76200" cap="flat" cmpd="tri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19" name="Text Box 8"/>
            <p:cNvSpPr txBox="1"/>
            <p:nvPr/>
          </p:nvSpPr>
          <p:spPr>
            <a:xfrm>
              <a:off x="2064" y="3792"/>
              <a:ext cx="960" cy="303"/>
            </a:xfrm>
            <a:prstGeom prst="rect">
              <a:avLst/>
            </a:prstGeom>
            <a:noFill/>
            <a:ln w="76200" cap="flat" cmpd="tri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萧朝贵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0" name="Group 9"/>
          <p:cNvGrpSpPr/>
          <p:nvPr/>
        </p:nvGrpSpPr>
        <p:grpSpPr>
          <a:xfrm>
            <a:off x="5580063" y="1412875"/>
            <a:ext cx="1728787" cy="3886200"/>
            <a:chOff x="1824" y="1872"/>
            <a:chExt cx="1536" cy="2256"/>
          </a:xfrm>
        </p:grpSpPr>
        <p:pic>
          <p:nvPicPr>
            <p:cNvPr id="13321" name="Picture 10" descr="waichangfe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4" y="1872"/>
              <a:ext cx="1536" cy="2256"/>
            </a:xfrm>
            <a:prstGeom prst="rect">
              <a:avLst/>
            </a:prstGeom>
            <a:noFill/>
            <a:ln w="76200" cap="flat" cmpd="tri">
              <a:solidFill>
                <a:srgbClr val="99CC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22" name="Text Box 11"/>
            <p:cNvSpPr txBox="1"/>
            <p:nvPr/>
          </p:nvSpPr>
          <p:spPr>
            <a:xfrm>
              <a:off x="2208" y="3792"/>
              <a:ext cx="1048" cy="309"/>
            </a:xfrm>
            <a:prstGeom prst="rect">
              <a:avLst/>
            </a:prstGeom>
            <a:noFill/>
            <a:ln w="76200" cap="flat" cmpd="tri">
              <a:solidFill>
                <a:srgbClr val="99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韦昌辉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3" name="Group 12"/>
          <p:cNvGrpSpPr/>
          <p:nvPr/>
        </p:nvGrpSpPr>
        <p:grpSpPr>
          <a:xfrm>
            <a:off x="7380288" y="1412875"/>
            <a:ext cx="1763712" cy="3887788"/>
            <a:chOff x="1872" y="1776"/>
            <a:chExt cx="2016" cy="2352"/>
          </a:xfrm>
        </p:grpSpPr>
        <p:pic>
          <p:nvPicPr>
            <p:cNvPr id="13324" name="Picture 13" descr="shidaka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" y="1776"/>
              <a:ext cx="2016" cy="2352"/>
            </a:xfrm>
            <a:prstGeom prst="rect">
              <a:avLst/>
            </a:prstGeom>
            <a:noFill/>
            <a:ln w="76200" cap="flat" cmpd="tri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25" name="Text Box 14"/>
            <p:cNvSpPr txBox="1"/>
            <p:nvPr/>
          </p:nvSpPr>
          <p:spPr>
            <a:xfrm>
              <a:off x="2390" y="3757"/>
              <a:ext cx="1432" cy="323"/>
            </a:xfrm>
            <a:prstGeom prst="rect">
              <a:avLst/>
            </a:prstGeom>
            <a:noFill/>
            <a:ln w="76200" cap="flat" cmpd="tri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石达开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pic>
        <p:nvPicPr>
          <p:cNvPr id="13326" name="Picture 15" descr="fenyunsh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1412875"/>
            <a:ext cx="1576388" cy="3876675"/>
          </a:xfrm>
          <a:prstGeom prst="rect">
            <a:avLst/>
          </a:prstGeom>
          <a:noFill/>
          <a:ln w="114300" cap="flat" cmpd="tri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27" name="Text Box 16"/>
          <p:cNvSpPr txBox="1"/>
          <p:nvPr/>
        </p:nvSpPr>
        <p:spPr>
          <a:xfrm>
            <a:off x="3962400" y="4686300"/>
            <a:ext cx="1308100" cy="571500"/>
          </a:xfrm>
          <a:prstGeom prst="rect">
            <a:avLst/>
          </a:prstGeom>
          <a:noFill/>
          <a:ln w="114300" cap="flat" cmpd="tri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冯云山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328" name="Rectangle 17"/>
          <p:cNvSpPr/>
          <p:nvPr/>
        </p:nvSpPr>
        <p:spPr>
          <a:xfrm>
            <a:off x="395288" y="5502275"/>
            <a:ext cx="143986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东王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9" name="Rectangle 18"/>
          <p:cNvSpPr/>
          <p:nvPr/>
        </p:nvSpPr>
        <p:spPr>
          <a:xfrm>
            <a:off x="2339975" y="5502275"/>
            <a:ext cx="11525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西王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30" name="Rectangle 19"/>
          <p:cNvSpPr/>
          <p:nvPr/>
        </p:nvSpPr>
        <p:spPr>
          <a:xfrm>
            <a:off x="4178300" y="5516563"/>
            <a:ext cx="14017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南王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31" name="Rectangle 20"/>
          <p:cNvSpPr/>
          <p:nvPr/>
        </p:nvSpPr>
        <p:spPr>
          <a:xfrm>
            <a:off x="6084888" y="5502275"/>
            <a:ext cx="13668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北王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32" name="Rectangle 21"/>
          <p:cNvSpPr/>
          <p:nvPr/>
        </p:nvSpPr>
        <p:spPr>
          <a:xfrm>
            <a:off x="7704138" y="5502275"/>
            <a:ext cx="11874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翼王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3333" name="Picture 22" descr="花边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4450" y="1230313"/>
            <a:ext cx="9144000" cy="182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9" name="动作按钮: 后退或前一项 1">
            <a:hlinkClick r:id="" action="ppaction://hlinkshowjump?jump=previousslide"/>
          </p:cNvPr>
          <p:cNvSpPr/>
          <p:nvPr/>
        </p:nvSpPr>
        <p:spPr>
          <a:xfrm>
            <a:off x="8145780" y="6035675"/>
            <a:ext cx="627063" cy="612775"/>
          </a:xfrm>
          <a:prstGeom prst="actionButtonBackPreviou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p>
            <a:pPr defTabSz="91440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07950" y="835025"/>
            <a:ext cx="3313113" cy="649288"/>
            <a:chOff x="0" y="0"/>
            <a:chExt cx="3357" cy="590"/>
          </a:xfrm>
        </p:grpSpPr>
        <p:sp>
          <p:nvSpPr>
            <p:cNvPr id="15362" name="AutoShape 3"/>
            <p:cNvSpPr/>
            <p:nvPr/>
          </p:nvSpPr>
          <p:spPr>
            <a:xfrm>
              <a:off x="0" y="0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AA"/>
                </a:gs>
                <a:gs pos="100000">
                  <a:srgbClr val="0099FF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92" y="46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64" name="AutoShape 5"/>
            <p:cNvSpPr/>
            <p:nvPr/>
          </p:nvSpPr>
          <p:spPr>
            <a:xfrm>
              <a:off x="726" y="46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 础 梳 理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294" name="Text Box 6"/>
          <p:cNvSpPr txBox="1"/>
          <p:nvPr/>
        </p:nvSpPr>
        <p:spPr>
          <a:xfrm>
            <a:off x="824230" y="1958023"/>
            <a:ext cx="7051675" cy="101600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第三篇章  天国梦筑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050" y="3702685"/>
            <a:ext cx="3324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《天朝田亩制度》</a:t>
            </a:r>
            <a:endParaRPr lang="zh-CN" altLang="zh-CN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42305" y="3576320"/>
            <a:ext cx="263271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大同社会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endParaRPr lang="en-US" altLang="zh-CN" sz="32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四有二无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endParaRPr lang="en-US" altLang="zh-CN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1515" y="4944110"/>
            <a:ext cx="3324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《资政新篇》</a:t>
            </a:r>
            <a:endParaRPr lang="zh-CN" altLang="zh-CN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55260" y="4827270"/>
            <a:ext cx="33712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按照资本主义方案建设天国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endParaRPr lang="en-US" altLang="zh-CN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851910" y="3835400"/>
            <a:ext cx="2189480" cy="3187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76295" y="5076190"/>
            <a:ext cx="1878965" cy="3187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98595" y="3408680"/>
            <a:ext cx="1895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建国纲领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21380" y="465264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治国方案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ldLvl="0" animBg="1"/>
      <p:bldP spid="5" grpId="0"/>
      <p:bldP spid="9" grpId="0" animBg="1"/>
      <p:bldP spid="7" grpId="0"/>
      <p:bldP spid="100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34925" y="692150"/>
            <a:ext cx="3386138" cy="649288"/>
            <a:chOff x="0" y="0"/>
            <a:chExt cx="3357" cy="590"/>
          </a:xfrm>
        </p:grpSpPr>
        <p:sp>
          <p:nvSpPr>
            <p:cNvPr id="16386" name="AutoShape 3"/>
            <p:cNvSpPr/>
            <p:nvPr/>
          </p:nvSpPr>
          <p:spPr>
            <a:xfrm>
              <a:off x="0" y="0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22AA"/>
                </a:gs>
                <a:gs pos="100000">
                  <a:srgbClr val="9933FF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91" y="46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9933FF"/>
                </a:gs>
                <a:gs pos="100000">
                  <a:srgbClr val="9933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88" name="AutoShape 5"/>
            <p:cNvSpPr/>
            <p:nvPr/>
          </p:nvSpPr>
          <p:spPr>
            <a:xfrm>
              <a:off x="726" y="46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互 动 探 究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18" name="Text Box 6"/>
          <p:cNvSpPr txBox="1"/>
          <p:nvPr/>
        </p:nvSpPr>
        <p:spPr>
          <a:xfrm>
            <a:off x="34608" y="4128"/>
            <a:ext cx="426593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天朝田亩制度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152400" y="1341755"/>
            <a:ext cx="9011285" cy="2245360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材料一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：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“凡分田照人口，不论男妇，算其家口多寡，人多则分多，人寡则分寡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···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凡天下田，天下人同耕</a:t>
            </a:r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···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无处不均匀，无人不饱暖。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——“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四有二无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材料二：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根据“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人人不受私，物物归上主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”的原则，规定每户留足口粮，其余归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圣库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——  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据</a:t>
            </a:r>
            <a:r>
              <a:rPr lang="zh-CN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600" b="1" dirty="0">
                <a:latin typeface="Arial" panose="020B0604020202020204" pitchFamily="34" charset="0"/>
                <a:ea typeface="宋体" panose="02010600030101010101" pitchFamily="2" charset="-122"/>
              </a:rPr>
              <a:t>天朝田亩制度</a:t>
            </a:r>
            <a:r>
              <a:rPr lang="zh-CN" altLang="zh-CN" sz="26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zh-CN" sz="2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0" name="Rectangle 8"/>
          <p:cNvSpPr/>
          <p:nvPr/>
        </p:nvSpPr>
        <p:spPr>
          <a:xfrm>
            <a:off x="34925" y="3538855"/>
            <a:ext cx="91376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请思考：</a:t>
            </a:r>
            <a:endParaRPr lang="zh-CN" altLang="en-US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材料一主要解决的核心问题是什么？反映了农民怎样的迫切要求？</a:t>
            </a:r>
            <a:endParaRPr lang="zh-CN" altLang="zh-CN" sz="2800" b="1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710" y="5831205"/>
            <a:ext cx="90125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材料二中，产品是如何分配的？试想农民的态度是怎样的？</a:t>
            </a:r>
            <a:r>
              <a:rPr lang="zh-CN" altLang="zh-CN" sz="2800" b="1" dirty="0">
                <a:solidFill>
                  <a:srgbClr val="3333CC"/>
                </a:solidFill>
                <a:ea typeface="黑体" panose="0201060906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无处不均匀</a:t>
            </a:r>
            <a:r>
              <a:rPr lang="zh-CN" altLang="en-US" sz="2800" b="1" dirty="0">
                <a:solidFill>
                  <a:srgbClr val="3333CC"/>
                </a:solidFill>
                <a:ea typeface="黑体" panose="0201060906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的理想社会能否实现？为什么？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7620" y="4754880"/>
            <a:ext cx="9128760" cy="1076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要求摆脱地主阶级剥削，废除地主土地所有制度，建立农民土地所有制的强烈愿望。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3421380" y="758190"/>
            <a:ext cx="41767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合作探究  读史有得</a:t>
            </a:r>
            <a:r>
              <a:rPr lang="zh-CN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】</a:t>
            </a:r>
            <a:endParaRPr lang="zh-CN" altLang="zh-CN" sz="28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 animBg="1"/>
      <p:bldP spid="13320" grpId="0"/>
      <p:bldP spid="4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椭圆 121857"/>
          <p:cNvSpPr/>
          <p:nvPr/>
        </p:nvSpPr>
        <p:spPr>
          <a:xfrm>
            <a:off x="-139065" y="1651635"/>
            <a:ext cx="1981200" cy="2056765"/>
          </a:xfrm>
          <a:prstGeom prst="ellipse">
            <a:avLst/>
          </a:prstGeom>
          <a:solidFill>
            <a:srgbClr val="3333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平分土地</a:t>
            </a:r>
            <a:endParaRPr lang="zh-CN" altLang="en-US" sz="2800" b="1" dirty="0">
              <a:solidFill>
                <a:srgbClr val="FFFF00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  <a:p>
            <a:pPr algn="ctr"/>
            <a:endParaRPr lang="zh-CN" altLang="en-US" sz="2800" b="1" dirty="0">
              <a:solidFill>
                <a:srgbClr val="FFFF00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圣库制度</a:t>
            </a:r>
            <a:endParaRPr lang="zh-CN" altLang="en-US" sz="2800" b="1" dirty="0">
              <a:solidFill>
                <a:srgbClr val="FFFF00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  <a:p>
            <a:pPr algn="ctr"/>
            <a:endParaRPr lang="zh-CN" altLang="en-US" sz="2400" b="1" dirty="0">
              <a:solidFill>
                <a:srgbClr val="FFFF66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</p:txBody>
      </p:sp>
      <p:grpSp>
        <p:nvGrpSpPr>
          <p:cNvPr id="121873" name="组合 121872"/>
          <p:cNvGrpSpPr/>
          <p:nvPr/>
        </p:nvGrpSpPr>
        <p:grpSpPr>
          <a:xfrm>
            <a:off x="1620520" y="1172528"/>
            <a:ext cx="3213100" cy="3287713"/>
            <a:chOff x="1048" y="997"/>
            <a:chExt cx="2024" cy="2071"/>
          </a:xfrm>
        </p:grpSpPr>
        <p:sp>
          <p:nvSpPr>
            <p:cNvPr id="121859" name="椭圆 121858"/>
            <p:cNvSpPr/>
            <p:nvPr/>
          </p:nvSpPr>
          <p:spPr>
            <a:xfrm>
              <a:off x="1548" y="2060"/>
              <a:ext cx="1368" cy="1008"/>
            </a:xfrm>
            <a:prstGeom prst="ellipse">
              <a:avLst/>
            </a:prstGeom>
            <a:solidFill>
              <a:srgbClr val="3333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绝对平均</a:t>
              </a:r>
              <a:endParaRPr lang="zh-CN" altLang="en-US" sz="28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公有制</a:t>
              </a:r>
              <a:endParaRPr lang="zh-CN" altLang="en-US" sz="28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小农经济</a:t>
              </a:r>
              <a:endParaRPr lang="zh-CN" altLang="en-US" sz="28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1860" name="椭圆 121859"/>
            <p:cNvSpPr/>
            <p:nvPr/>
          </p:nvSpPr>
          <p:spPr>
            <a:xfrm>
              <a:off x="1392" y="997"/>
              <a:ext cx="1680" cy="1056"/>
            </a:xfrm>
            <a:prstGeom prst="ellipse">
              <a:avLst/>
            </a:prstGeom>
            <a:solidFill>
              <a:srgbClr val="3333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r>
                <a:rPr lang="zh-CN" alt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黑体" panose="02010609060101010101" pitchFamily="2" charset="-122"/>
                </a:rPr>
                <a:t>否封地主</a:t>
              </a:r>
              <a:endParaRPr lang="zh-CN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黑体" panose="02010609060101010101" pitchFamily="2" charset="-122"/>
                </a:rPr>
                <a:t>土地所有制</a:t>
              </a:r>
              <a:endParaRPr lang="zh-CN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1861" name="直接连接符 121860"/>
            <p:cNvSpPr/>
            <p:nvPr/>
          </p:nvSpPr>
          <p:spPr>
            <a:xfrm flipV="1">
              <a:off x="1118" y="1536"/>
              <a:ext cx="322" cy="187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1862" name="任意多边形 121861"/>
            <p:cNvSpPr/>
            <p:nvPr/>
          </p:nvSpPr>
          <p:spPr>
            <a:xfrm>
              <a:off x="1048" y="2349"/>
              <a:ext cx="500" cy="308"/>
            </a:xfrm>
            <a:custGeom>
              <a:avLst/>
              <a:gdLst/>
              <a:ahLst/>
              <a:cxnLst/>
              <a:pathLst>
                <a:path w="327" h="359">
                  <a:moveTo>
                    <a:pt x="0" y="0"/>
                  </a:moveTo>
                  <a:lnTo>
                    <a:pt x="327" y="359"/>
                  </a:lnTo>
                </a:path>
              </a:pathLst>
            </a:custGeom>
            <a:solidFill>
              <a:srgbClr val="333399">
                <a:alpha val="100000"/>
              </a:srgbClr>
            </a:solidFill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1863" name="组合 121862"/>
          <p:cNvGrpSpPr/>
          <p:nvPr/>
        </p:nvGrpSpPr>
        <p:grpSpPr>
          <a:xfrm>
            <a:off x="4928147" y="996315"/>
            <a:ext cx="3086188" cy="1524000"/>
            <a:chOff x="2535" y="1043"/>
            <a:chExt cx="1752" cy="384"/>
          </a:xfrm>
        </p:grpSpPr>
        <p:sp>
          <p:nvSpPr>
            <p:cNvPr id="121864" name="椭圆 121863"/>
            <p:cNvSpPr/>
            <p:nvPr/>
          </p:nvSpPr>
          <p:spPr>
            <a:xfrm>
              <a:off x="3231" y="1043"/>
              <a:ext cx="1056" cy="384"/>
            </a:xfrm>
            <a:prstGeom prst="ellipse">
              <a:avLst/>
            </a:prstGeom>
            <a:solidFill>
              <a:srgbClr val="3333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黑体" panose="02010609060101010101" pitchFamily="2" charset="-122"/>
                </a:rPr>
                <a:t>反封建</a:t>
              </a:r>
              <a:endParaRPr lang="zh-CN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endParaRPr>
            </a:p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黑体" panose="02010609060101010101" pitchFamily="2" charset="-122"/>
                </a:rPr>
                <a:t>革命性</a:t>
              </a:r>
              <a:endParaRPr lang="zh-CN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1865" name="直接连接符 121864"/>
            <p:cNvSpPr/>
            <p:nvPr/>
          </p:nvSpPr>
          <p:spPr>
            <a:xfrm>
              <a:off x="2535" y="1266"/>
              <a:ext cx="676" cy="8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21874" name="组合 121873"/>
          <p:cNvGrpSpPr/>
          <p:nvPr/>
        </p:nvGrpSpPr>
        <p:grpSpPr>
          <a:xfrm>
            <a:off x="4585653" y="2821880"/>
            <a:ext cx="2298700" cy="1676400"/>
            <a:chOff x="2951" y="2311"/>
            <a:chExt cx="1448" cy="1008"/>
          </a:xfrm>
        </p:grpSpPr>
        <p:sp>
          <p:nvSpPr>
            <p:cNvPr id="121867" name="椭圆 121866"/>
            <p:cNvSpPr/>
            <p:nvPr/>
          </p:nvSpPr>
          <p:spPr>
            <a:xfrm>
              <a:off x="3199" y="2311"/>
              <a:ext cx="1200" cy="1008"/>
            </a:xfrm>
            <a:prstGeom prst="ellipse">
              <a:avLst/>
            </a:prstGeom>
            <a:solidFill>
              <a:srgbClr val="3333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空想性</a:t>
              </a:r>
              <a:endParaRPr lang="zh-CN" altLang="en-US" sz="28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落后性</a:t>
              </a:r>
              <a:endParaRPr lang="zh-CN" altLang="en-US" sz="28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1868" name="直接连接符 121867"/>
            <p:cNvSpPr/>
            <p:nvPr/>
          </p:nvSpPr>
          <p:spPr>
            <a:xfrm>
              <a:off x="2951" y="2815"/>
              <a:ext cx="288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21875" name="组合 121874"/>
          <p:cNvGrpSpPr/>
          <p:nvPr/>
        </p:nvGrpSpPr>
        <p:grpSpPr>
          <a:xfrm>
            <a:off x="6738620" y="2713990"/>
            <a:ext cx="2364740" cy="1752600"/>
            <a:chOff x="4171" y="2282"/>
            <a:chExt cx="1349" cy="960"/>
          </a:xfrm>
        </p:grpSpPr>
        <p:sp>
          <p:nvSpPr>
            <p:cNvPr id="121869" name="椭圆 121868"/>
            <p:cNvSpPr/>
            <p:nvPr/>
          </p:nvSpPr>
          <p:spPr>
            <a:xfrm>
              <a:off x="4416" y="2282"/>
              <a:ext cx="1104" cy="960"/>
            </a:xfrm>
            <a:prstGeom prst="ellipse">
              <a:avLst/>
            </a:prstGeom>
            <a:solidFill>
              <a:srgbClr val="3333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黑体" panose="02010609060101010101" pitchFamily="2" charset="-122"/>
                </a:rPr>
                <a:t>无法实施</a:t>
              </a:r>
              <a:endParaRPr lang="zh-CN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21872" name="直接连接符 121871"/>
            <p:cNvSpPr/>
            <p:nvPr/>
          </p:nvSpPr>
          <p:spPr>
            <a:xfrm>
              <a:off x="4171" y="2762"/>
              <a:ext cx="290" cy="24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3" name="文本框 2"/>
          <p:cNvSpPr txBox="1"/>
          <p:nvPr/>
        </p:nvSpPr>
        <p:spPr>
          <a:xfrm>
            <a:off x="27940" y="4486910"/>
            <a:ext cx="88042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ts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革命性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反映了农民要求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废除封建土地所有制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，获得土地的强烈愿望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是几千年来农民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反封建斗争的思想结晶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8575" y="5440045"/>
            <a:ext cx="91935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空想性：绝对平均主义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，严重脱离实际，只能是空想。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l">
              <a:spcBef>
                <a:spcPts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落后性：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将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小农经济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作为追求的理想化目标，违背了当时社会发展潮流。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8260" y="577850"/>
            <a:ext cx="4674235" cy="58356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《天朝田亩制度》评价：</a:t>
            </a:r>
            <a:endParaRPr lang="zh-CN" altLang="en-US" sz="3200" b="1" dirty="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ldLvl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018" name="矩形 214017"/>
          <p:cNvSpPr/>
          <p:nvPr/>
        </p:nvSpPr>
        <p:spPr>
          <a:xfrm>
            <a:off x="763588" y="701040"/>
            <a:ext cx="8139112" cy="2158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政治：以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法治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国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官吏由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选举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产生。  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经济：发展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工商业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，奖励技术发明  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文教：设立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新式学堂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外交：主张与外国平等交流，反对干涉中国内政。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3" name="矩形 214022"/>
          <p:cNvSpPr/>
          <p:nvPr/>
        </p:nvSpPr>
        <p:spPr>
          <a:xfrm>
            <a:off x="108585" y="4901883"/>
            <a:ext cx="91440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</a:pPr>
            <a:r>
              <a:rPr lang="en-US" altLang="zh-CN" sz="28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进步性：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ClrTx/>
            </a:pPr>
            <a:endParaRPr lang="en-US" altLang="zh-CN" sz="28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ClrTx/>
            </a:pPr>
            <a:r>
              <a:rPr lang="en-US" altLang="zh-CN" sz="28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局限性：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4024" name="文本框 214023"/>
          <p:cNvSpPr txBox="1"/>
          <p:nvPr/>
        </p:nvSpPr>
        <p:spPr>
          <a:xfrm>
            <a:off x="879475" y="22828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14025" name="左大括号 214024"/>
          <p:cNvSpPr/>
          <p:nvPr/>
        </p:nvSpPr>
        <p:spPr>
          <a:xfrm>
            <a:off x="605155" y="701040"/>
            <a:ext cx="158750" cy="1948815"/>
          </a:xfrm>
          <a:prstGeom prst="leftBrace">
            <a:avLst>
              <a:gd name="adj1" fmla="val 7144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14026" name="文本框 214025"/>
          <p:cNvSpPr txBox="1"/>
          <p:nvPr/>
        </p:nvSpPr>
        <p:spPr>
          <a:xfrm>
            <a:off x="0" y="1807528"/>
            <a:ext cx="1368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14028" name="矩形 214027"/>
          <p:cNvSpPr/>
          <p:nvPr/>
        </p:nvSpPr>
        <p:spPr>
          <a:xfrm>
            <a:off x="6436360" y="701040"/>
            <a:ext cx="1671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民主法治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4030" name="矩形 214029"/>
          <p:cNvSpPr/>
          <p:nvPr/>
        </p:nvSpPr>
        <p:spPr>
          <a:xfrm>
            <a:off x="6366510" y="1223010"/>
            <a:ext cx="23774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资本主义经济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4032" name="文本框 214031"/>
          <p:cNvSpPr txBox="1"/>
          <p:nvPr/>
        </p:nvSpPr>
        <p:spPr>
          <a:xfrm>
            <a:off x="5965825" y="1760855"/>
            <a:ext cx="2456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近代西学传播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4036" name="矩形 214035"/>
          <p:cNvSpPr/>
          <p:nvPr/>
        </p:nvSpPr>
        <p:spPr>
          <a:xfrm>
            <a:off x="1811020" y="4902200"/>
            <a:ext cx="76904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首次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出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发展资本主义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的方案，符合时代潮流。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4037" name="矩形 214036"/>
          <p:cNvSpPr/>
          <p:nvPr/>
        </p:nvSpPr>
        <p:spPr>
          <a:xfrm>
            <a:off x="1811020" y="5410835"/>
            <a:ext cx="71545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ts val="3360"/>
              </a:lnSpc>
              <a:spcBef>
                <a:spcPts val="0"/>
              </a:spcBef>
              <a:buClrTx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①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未能反应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农民最迫切的愿望和要求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，不能    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lnSpc>
                <a:spcPts val="3360"/>
              </a:lnSpc>
              <a:spcBef>
                <a:spcPts val="0"/>
              </a:spcBef>
              <a:buClrTx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调动农民积极性。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lnSpc>
                <a:spcPts val="3360"/>
              </a:lnSpc>
              <a:spcBef>
                <a:spcPts val="0"/>
              </a:spcBef>
              <a:buClrTx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②处于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战争环境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未能推行。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4038" name="矩形 214037"/>
          <p:cNvSpPr/>
          <p:nvPr/>
        </p:nvSpPr>
        <p:spPr>
          <a:xfrm>
            <a:off x="0" y="3016250"/>
            <a:ext cx="89649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依据内容分析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什么说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资政新篇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是中国第一部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具有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资本主义色彩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的改革方案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2.《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资政新篇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能否得到农民的支持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为什么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4039" name="文本框 214038"/>
          <p:cNvSpPr txBox="1"/>
          <p:nvPr/>
        </p:nvSpPr>
        <p:spPr>
          <a:xfrm>
            <a:off x="0" y="1051560"/>
            <a:ext cx="4851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内容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4042" name="文本框 214041"/>
          <p:cNvSpPr txBox="1"/>
          <p:nvPr/>
        </p:nvSpPr>
        <p:spPr>
          <a:xfrm>
            <a:off x="6779260" y="2649855"/>
            <a:ext cx="1735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民族独立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86" name="Text Box 2"/>
          <p:cNvSpPr txBox="1"/>
          <p:nvPr/>
        </p:nvSpPr>
        <p:spPr>
          <a:xfrm>
            <a:off x="108585" y="37465"/>
            <a:ext cx="349377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资政新篇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5578475" y="37465"/>
            <a:ext cx="3386138" cy="649288"/>
            <a:chOff x="0" y="0"/>
            <a:chExt cx="3357" cy="590"/>
          </a:xfrm>
        </p:grpSpPr>
        <p:sp>
          <p:nvSpPr>
            <p:cNvPr id="16386" name="AutoShape 3"/>
            <p:cNvSpPr/>
            <p:nvPr/>
          </p:nvSpPr>
          <p:spPr>
            <a:xfrm>
              <a:off x="0" y="0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22AA"/>
                </a:gs>
                <a:gs pos="100000">
                  <a:srgbClr val="9933FF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91" y="46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9933FF"/>
                </a:gs>
                <a:gs pos="100000">
                  <a:srgbClr val="9933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88" name="AutoShape 5"/>
            <p:cNvSpPr/>
            <p:nvPr/>
          </p:nvSpPr>
          <p:spPr>
            <a:xfrm>
              <a:off x="726" y="46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互 动 探 究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0" y="4399915"/>
            <a:ext cx="116078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评价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：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8" grpId="0"/>
      <p:bldP spid="214030" grpId="0"/>
      <p:bldP spid="214032" grpId="0"/>
      <p:bldP spid="214036" grpId="0"/>
      <p:bldP spid="214037" grpId="0"/>
      <p:bldP spid="214042" grpId="0"/>
      <p:bldP spid="3" grpId="0" animBg="1"/>
      <p:bldP spid="2140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6388" name="Rectangle 4"/>
          <p:cNvSpPr/>
          <p:nvPr/>
        </p:nvSpPr>
        <p:spPr>
          <a:xfrm>
            <a:off x="286703" y="1866900"/>
            <a:ext cx="8569325" cy="15525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天朝田亩制度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资政新篇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关于社会经济的主张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、互相矛盾    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、大同小异  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、完全一致    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、互为补充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9" name="未知"/>
          <p:cNvSpPr/>
          <p:nvPr/>
        </p:nvSpPr>
        <p:spPr>
          <a:xfrm>
            <a:off x="286703" y="2568575"/>
            <a:ext cx="766762" cy="384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483" h="242">
                <a:moveTo>
                  <a:pt x="30" y="91"/>
                </a:moveTo>
                <a:cubicBezTo>
                  <a:pt x="15" y="166"/>
                  <a:pt x="0" y="242"/>
                  <a:pt x="75" y="227"/>
                </a:cubicBezTo>
                <a:cubicBezTo>
                  <a:pt x="150" y="212"/>
                  <a:pt x="316" y="106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0" name="Rectangle 6"/>
          <p:cNvSpPr/>
          <p:nvPr/>
        </p:nvSpPr>
        <p:spPr>
          <a:xfrm>
            <a:off x="0" y="836613"/>
            <a:ext cx="41767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【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变式训练</a:t>
            </a:r>
            <a:r>
              <a:rPr lang="zh-CN" altLang="zh-CN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】</a:t>
            </a:r>
            <a:endParaRPr lang="zh-CN" altLang="zh-CN" sz="32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bldLvl="0" animBg="1"/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07950" y="835025"/>
            <a:ext cx="3313113" cy="649288"/>
            <a:chOff x="0" y="0"/>
            <a:chExt cx="3357" cy="590"/>
          </a:xfrm>
        </p:grpSpPr>
        <p:sp>
          <p:nvSpPr>
            <p:cNvPr id="22530" name="AutoShape 3"/>
            <p:cNvSpPr/>
            <p:nvPr/>
          </p:nvSpPr>
          <p:spPr>
            <a:xfrm>
              <a:off x="0" y="0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AA"/>
                </a:gs>
                <a:gs pos="100000">
                  <a:srgbClr val="0099FF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>
              <a:off x="92" y="46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2" name="AutoShape 5"/>
            <p:cNvSpPr/>
            <p:nvPr/>
          </p:nvSpPr>
          <p:spPr>
            <a:xfrm>
              <a:off x="726" y="46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 础 梳 理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14" name="Text Box 6"/>
          <p:cNvSpPr txBox="1"/>
          <p:nvPr/>
        </p:nvSpPr>
        <p:spPr>
          <a:xfrm>
            <a:off x="611188" y="2997200"/>
            <a:ext cx="7129462" cy="101473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第四篇章  天国梦碎　　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 txBox="1"/>
          <p:nvPr/>
        </p:nvSpPr>
        <p:spPr>
          <a:xfrm>
            <a:off x="193358" y="1416050"/>
            <a:ext cx="9036050" cy="5262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转折：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  <a:hlinkClick r:id="rId1" action="ppaction://hlinksldjump"/>
              </a:rPr>
              <a:t>天京事变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年，太平天国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发生严重内讧，元气大伤，标志着太平天国运动由盛而衰；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zh-CN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后期斗争：</a:t>
            </a:r>
            <a:endParaRPr lang="zh-CN" altLang="en-US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zh-CN" sz="2800" b="1" dirty="0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zh-CN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失败：</a:t>
            </a: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1863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年在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支援下，曾国藩兵分三路围困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天京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______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月，天京陷落，太平天国在 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________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    的联合剿杀下失败。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5" name="AutoShape 3"/>
          <p:cNvSpPr/>
          <p:nvPr/>
        </p:nvSpPr>
        <p:spPr>
          <a:xfrm>
            <a:off x="1979613" y="2711450"/>
            <a:ext cx="211137" cy="2246313"/>
          </a:xfrm>
          <a:prstGeom prst="leftBrace">
            <a:avLst>
              <a:gd name="adj1" fmla="val 16377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Rectangle 4"/>
          <p:cNvSpPr/>
          <p:nvPr/>
        </p:nvSpPr>
        <p:spPr>
          <a:xfrm>
            <a:off x="2190750" y="2524125"/>
            <a:ext cx="687387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军事：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起用年轻将领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    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指挥军事，连挫清军，占领江南大部分地区，士气重新高涨；</a:t>
            </a:r>
            <a:endParaRPr lang="zh-CN" altLang="en-US" sz="2800" b="1" dirty="0">
              <a:solidFill>
                <a:srgbClr val="CC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内政：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任命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主持朝政，提出具有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色彩的施政方案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___________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4" name="Text Box 2"/>
          <p:cNvSpPr txBox="1"/>
          <p:nvPr/>
        </p:nvSpPr>
        <p:spPr>
          <a:xfrm>
            <a:off x="276860" y="651510"/>
            <a:ext cx="516953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从“天京事变”到天京陷落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31210" y="1416050"/>
            <a:ext cx="901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1856</a:t>
            </a:r>
            <a:endParaRPr lang="en-US" altLang="zh-CN" sz="2800" b="1" u="sng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00470" y="1416050"/>
            <a:ext cx="17926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领导集团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5585460" y="2524125"/>
            <a:ext cx="28651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陈玉成 、李秀成</a:t>
            </a:r>
            <a:endParaRPr lang="zh-CN" altLang="en-US" sz="2800" b="1" u="sng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42765" y="3786505"/>
            <a:ext cx="16148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洪仁玕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2729865" y="418338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资本主义</a:t>
            </a:r>
            <a:endParaRPr lang="zh-CN" altLang="en-US" sz="2800" b="1" u="sng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4820" y="418338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《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资政新篇</a:t>
            </a:r>
            <a:r>
              <a:rPr lang="en-US" altLang="zh-CN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》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3087370" y="521525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英、法</a:t>
            </a:r>
            <a:endParaRPr lang="zh-CN" altLang="en-US" sz="2800" b="1" u="sng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8895" y="5660390"/>
            <a:ext cx="10814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en-US" altLang="zh-CN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1864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7143750" y="566039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中外势力</a:t>
            </a:r>
            <a:endParaRPr lang="zh-CN" altLang="en-US" sz="2800" b="1" u="sng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00470" y="682625"/>
            <a:ext cx="1792605" cy="521970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自主完成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4034" name="Text Box 2"/>
          <p:cNvSpPr txBox="1"/>
          <p:nvPr/>
        </p:nvSpPr>
        <p:spPr>
          <a:xfrm>
            <a:off x="3116580" y="722630"/>
            <a:ext cx="190817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天京事变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6" name="Rectangle 4"/>
          <p:cNvSpPr/>
          <p:nvPr/>
        </p:nvSpPr>
        <p:spPr>
          <a:xfrm>
            <a:off x="37465" y="5155565"/>
            <a:ext cx="21605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、原因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7" name="Text Box 5"/>
          <p:cNvSpPr txBox="1"/>
          <p:nvPr/>
        </p:nvSpPr>
        <p:spPr>
          <a:xfrm>
            <a:off x="2198370" y="4801870"/>
            <a:ext cx="390588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领导集团生活腐化；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建立等级制度；</a:t>
            </a:r>
            <a:endParaRPr lang="zh-CN" altLang="en-US" sz="3200" b="1" dirty="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8" name="Text Box 6"/>
          <p:cNvSpPr txBox="1"/>
          <p:nvPr/>
        </p:nvSpPr>
        <p:spPr>
          <a:xfrm>
            <a:off x="324168" y="1209675"/>
            <a:ext cx="20891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、概况：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9" name="Line 7"/>
          <p:cNvSpPr/>
          <p:nvPr/>
        </p:nvSpPr>
        <p:spPr>
          <a:xfrm flipV="1">
            <a:off x="2197100" y="1931988"/>
            <a:ext cx="1447800" cy="1752600"/>
          </a:xfrm>
          <a:prstGeom prst="line">
            <a:avLst/>
          </a:prstGeom>
          <a:ln w="136525" cap="flat" cmpd="sng">
            <a:solidFill>
              <a:schemeClr val="accent1">
                <a:shade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</p:spPr>
      </p:sp>
      <p:sp>
        <p:nvSpPr>
          <p:cNvPr id="44040" name="Line 8"/>
          <p:cNvSpPr/>
          <p:nvPr/>
        </p:nvSpPr>
        <p:spPr>
          <a:xfrm flipH="1">
            <a:off x="2569845" y="4155123"/>
            <a:ext cx="1371600" cy="0"/>
          </a:xfrm>
          <a:prstGeom prst="line">
            <a:avLst/>
          </a:prstGeom>
          <a:ln w="1079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41" name="Line 9"/>
          <p:cNvSpPr/>
          <p:nvPr/>
        </p:nvSpPr>
        <p:spPr>
          <a:xfrm flipH="1">
            <a:off x="4585970" y="4154488"/>
            <a:ext cx="1524000" cy="0"/>
          </a:xfrm>
          <a:prstGeom prst="line">
            <a:avLst/>
          </a:prstGeom>
          <a:ln w="889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42" name="Line 10"/>
          <p:cNvSpPr/>
          <p:nvPr/>
        </p:nvSpPr>
        <p:spPr>
          <a:xfrm>
            <a:off x="4469765" y="1970723"/>
            <a:ext cx="1676400" cy="1676400"/>
          </a:xfrm>
          <a:prstGeom prst="line">
            <a:avLst/>
          </a:prstGeom>
          <a:ln w="952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43" name="Line 11"/>
          <p:cNvSpPr/>
          <p:nvPr/>
        </p:nvSpPr>
        <p:spPr>
          <a:xfrm>
            <a:off x="7073265" y="4154805"/>
            <a:ext cx="1358265" cy="635"/>
          </a:xfrm>
          <a:prstGeom prst="line">
            <a:avLst/>
          </a:prstGeom>
          <a:ln w="920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44" name="Line 12"/>
          <p:cNvSpPr/>
          <p:nvPr/>
        </p:nvSpPr>
        <p:spPr>
          <a:xfrm>
            <a:off x="4209415" y="2008188"/>
            <a:ext cx="0" cy="1676400"/>
          </a:xfrm>
          <a:prstGeom prst="line">
            <a:avLst/>
          </a:prstGeom>
          <a:ln w="1079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45" name="Text Box 13"/>
          <p:cNvSpPr txBox="1"/>
          <p:nvPr/>
        </p:nvSpPr>
        <p:spPr>
          <a:xfrm>
            <a:off x="1607185" y="2554605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逼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46" name="Text Box 14"/>
          <p:cNvSpPr txBox="1"/>
          <p:nvPr/>
        </p:nvSpPr>
        <p:spPr>
          <a:xfrm>
            <a:off x="3116580" y="3250248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杀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47" name="Text Box 15"/>
          <p:cNvSpPr txBox="1"/>
          <p:nvPr/>
        </p:nvSpPr>
        <p:spPr>
          <a:xfrm>
            <a:off x="5024755" y="3471228"/>
            <a:ext cx="533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责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48" name="Text Box 16"/>
          <p:cNvSpPr txBox="1"/>
          <p:nvPr/>
        </p:nvSpPr>
        <p:spPr>
          <a:xfrm>
            <a:off x="5346065" y="197104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疑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49" name="Text Box 17"/>
          <p:cNvSpPr txBox="1"/>
          <p:nvPr/>
        </p:nvSpPr>
        <p:spPr>
          <a:xfrm>
            <a:off x="7472680" y="3373438"/>
            <a:ext cx="4889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走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50" name="Text Box 18"/>
          <p:cNvSpPr txBox="1"/>
          <p:nvPr/>
        </p:nvSpPr>
        <p:spPr>
          <a:xfrm>
            <a:off x="1608138" y="3833813"/>
            <a:ext cx="8540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Tahoma" panose="020B0604030504040204" pitchFamily="34" charset="0"/>
                <a:ea typeface="宋体" panose="02010600030101010101" pitchFamily="2" charset="-122"/>
              </a:rPr>
              <a:t>杨</a:t>
            </a:r>
            <a:endParaRPr lang="zh-CN" altLang="en-US" sz="36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4051" name="Text Box 19"/>
          <p:cNvSpPr txBox="1"/>
          <p:nvPr/>
        </p:nvSpPr>
        <p:spPr>
          <a:xfrm>
            <a:off x="3941445" y="3833813"/>
            <a:ext cx="6445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Tahoma" panose="020B0604030504040204" pitchFamily="34" charset="0"/>
                <a:ea typeface="宋体" panose="02010600030101010101" pitchFamily="2" charset="-122"/>
              </a:rPr>
              <a:t>韦</a:t>
            </a:r>
            <a:endParaRPr lang="zh-CN" altLang="en-US" sz="36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4052" name="Text Box 20"/>
          <p:cNvSpPr txBox="1"/>
          <p:nvPr/>
        </p:nvSpPr>
        <p:spPr>
          <a:xfrm>
            <a:off x="6285865" y="3830320"/>
            <a:ext cx="6445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latin typeface="Tahoma" panose="020B0604030504040204" pitchFamily="34" charset="0"/>
                <a:ea typeface="宋体" panose="02010600030101010101" pitchFamily="2" charset="-122"/>
              </a:rPr>
              <a:t>石</a:t>
            </a:r>
            <a:endParaRPr lang="zh-CN" altLang="en-US" sz="36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4053" name="Text Box 21"/>
          <p:cNvSpPr txBox="1"/>
          <p:nvPr/>
        </p:nvSpPr>
        <p:spPr>
          <a:xfrm>
            <a:off x="4276725" y="2887663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杀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54" name="Text Box 22"/>
          <p:cNvSpPr txBox="1"/>
          <p:nvPr/>
        </p:nvSpPr>
        <p:spPr>
          <a:xfrm>
            <a:off x="3833495" y="1391920"/>
            <a:ext cx="752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洪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左箭头 1">
            <a:hlinkClick r:id="rId1" action="ppaction://hlinksldjump"/>
          </p:cNvPr>
          <p:cNvSpPr/>
          <p:nvPr/>
        </p:nvSpPr>
        <p:spPr>
          <a:xfrm>
            <a:off x="8316595" y="6205220"/>
            <a:ext cx="720090" cy="60769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AutoShape 7"/>
          <p:cNvSpPr/>
          <p:nvPr/>
        </p:nvSpPr>
        <p:spPr>
          <a:xfrm>
            <a:off x="5821045" y="4801870"/>
            <a:ext cx="116205" cy="1552575"/>
          </a:xfrm>
          <a:prstGeom prst="rightBrace">
            <a:avLst>
              <a:gd name="adj1" fmla="val 262458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6021070" y="5047615"/>
            <a:ext cx="2697480" cy="1076325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农民阶级的局限性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45" grpId="0"/>
      <p:bldP spid="44046" grpId="0"/>
      <p:bldP spid="44047" grpId="0"/>
      <p:bldP spid="44048" grpId="0"/>
      <p:bldP spid="44049" grpId="0"/>
      <p:bldP spid="44050" grpId="0"/>
      <p:bldP spid="44051" grpId="0"/>
      <p:bldP spid="44052" grpId="0"/>
      <p:bldP spid="44053" grpId="0"/>
      <p:bldP spid="44054" grpId="0"/>
      <p:bldP spid="22535" grpId="0" bldLvl="0" animBg="1"/>
      <p:bldP spid="2253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4"/>
          <p:cNvSpPr/>
          <p:nvPr/>
        </p:nvSpPr>
        <p:spPr>
          <a:xfrm>
            <a:off x="149225" y="18415"/>
            <a:ext cx="589915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探究：太平天国运动为何失败？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6626" name="Text Box 5"/>
          <p:cNvSpPr txBox="1"/>
          <p:nvPr/>
        </p:nvSpPr>
        <p:spPr>
          <a:xfrm>
            <a:off x="0" y="739775"/>
            <a:ext cx="9144000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材料一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ea typeface="黑体" panose="02010609060101010101" pitchFamily="2" charset="-122"/>
              </a:rPr>
              <a:t>由于太平天国发生在中国已开始沦为半殖民地半封建国家的时代，它所要对付的敌人，不但有掌握全国政权、作为封建势力中心的清朝统治者，而且还有外国资本主义侵略者。</a:t>
            </a:r>
            <a:endParaRPr lang="zh-CN" altLang="en-US" sz="2800" b="1" dirty="0">
              <a:ea typeface="黑体" panose="02010609060101010101" pitchFamily="2" charset="-122"/>
            </a:endParaRPr>
          </a:p>
        </p:txBody>
      </p:sp>
      <p:sp>
        <p:nvSpPr>
          <p:cNvPr id="26627" name="Text Box 6"/>
          <p:cNvSpPr txBox="1"/>
          <p:nvPr/>
        </p:nvSpPr>
        <p:spPr>
          <a:xfrm>
            <a:off x="54610" y="2418715"/>
            <a:ext cx="8820150" cy="1630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材料二</a:t>
            </a:r>
            <a:r>
              <a:rPr lang="zh-CN" altLang="en-US" sz="2800" b="1" dirty="0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2" charset="-122"/>
              </a:rPr>
              <a:t>楚国声里霸图空，血染胡天烂漫红。</a:t>
            </a:r>
            <a:endParaRPr lang="zh-CN" altLang="en-US" sz="2800" b="1" dirty="0">
              <a:solidFill>
                <a:schemeClr val="tx1"/>
              </a:solidFill>
              <a:ea typeface="黑体" panose="02010609060101010101" pitchFamily="2" charset="-122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2" charset="-122"/>
              </a:rPr>
              <a:t>                 煮豆燃萁谁管得，莫将成败论英雄。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                        ——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2" charset="-122"/>
              </a:rPr>
              <a:t>柳亚子《题太平天国战史》</a:t>
            </a:r>
            <a:endParaRPr lang="zh-CN" altLang="en-US" sz="2800" b="1" dirty="0">
              <a:solidFill>
                <a:schemeClr val="tx1"/>
              </a:solidFill>
              <a:ea typeface="黑体" panose="02010609060101010101" pitchFamily="2" charset="-122"/>
            </a:endParaRPr>
          </a:p>
        </p:txBody>
      </p:sp>
      <p:sp>
        <p:nvSpPr>
          <p:cNvPr id="26628" name="Text Box 7"/>
          <p:cNvSpPr txBox="1"/>
          <p:nvPr/>
        </p:nvSpPr>
        <p:spPr>
          <a:xfrm>
            <a:off x="137795" y="3909378"/>
            <a:ext cx="9144000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材料三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“太平天国禁止了鸦片，却采用了宗教；不建立民国而建立天国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……” 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---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李大钊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材料四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农民阶级制定的《天朝田亩制度》与《资政新篇》在当时的中国都没有实行的土壤，具有空想性。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杨维军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0664" name="Rectangle 8"/>
          <p:cNvSpPr/>
          <p:nvPr/>
        </p:nvSpPr>
        <p:spPr>
          <a:xfrm>
            <a:off x="148908" y="5940743"/>
            <a:ext cx="876300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根据材料分析太平天国运动失败的原因？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说明了什么？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  <a:sym typeface="+mn-ea"/>
            </a:endParaRPr>
          </a:p>
          <a:p>
            <a:endParaRPr lang="en-US" altLang="zh-CN" sz="2800" dirty="0">
              <a:solidFill>
                <a:srgbClr val="000099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834390" y="1107440"/>
            <a:ext cx="6168390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客观上：中外反动势力联合剿杀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611505" y="2941955"/>
            <a:ext cx="5490845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难以形成统一坚强的领导核心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611505" y="4021455"/>
            <a:ext cx="5403850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缺乏科学的理论指导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611505" y="4872990"/>
            <a:ext cx="5402580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提不出切实可行的纲领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2535" name="AutoShape 7"/>
          <p:cNvSpPr/>
          <p:nvPr/>
        </p:nvSpPr>
        <p:spPr>
          <a:xfrm>
            <a:off x="6102350" y="3094355"/>
            <a:ext cx="297815" cy="2437130"/>
          </a:xfrm>
          <a:prstGeom prst="rightBrace">
            <a:avLst>
              <a:gd name="adj1" fmla="val 262458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6446520" y="3669030"/>
            <a:ext cx="2697480" cy="156845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根本原因（主观上）：农民阶级的局限性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677863" y="5724208"/>
            <a:ext cx="7705725" cy="1123950"/>
          </a:xfrm>
          <a:prstGeom prst="rect">
            <a:avLst/>
          </a:prstGeom>
          <a:solidFill>
            <a:srgbClr val="FFC000"/>
          </a:solidFill>
          <a:ln w="57150" cap="flat" cmpd="thinThick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6600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启示：农民阶级不是先进生产力的代表，</a:t>
            </a:r>
            <a:endParaRPr lang="zh-CN" altLang="en-US" sz="3200" b="1" dirty="0">
              <a:solidFill>
                <a:srgbClr val="6600CC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r>
              <a:rPr lang="zh-CN" altLang="en-US" sz="3200" b="1" dirty="0">
                <a:solidFill>
                  <a:srgbClr val="6600CC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不能领导中国民主革命走向胜利。</a:t>
            </a:r>
            <a:endParaRPr lang="zh-CN" altLang="en-US" sz="3200" b="1" dirty="0">
              <a:solidFill>
                <a:srgbClr val="6600CC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ldLvl="0" animBg="1"/>
      <p:bldP spid="22533" grpId="0" bldLvl="0" animBg="1"/>
      <p:bldP spid="22531" grpId="0" bldLvl="0" animBg="1"/>
      <p:bldP spid="22532" grpId="0" bldLvl="0" animBg="1"/>
      <p:bldP spid="22535" grpId="0" bldLvl="0" animBg="1"/>
      <p:bldP spid="22536" grpId="0" bldLvl="0" animBg="1"/>
      <p:bldP spid="2253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 descr="59b8212f020dba1471966f5b5079e7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1700213"/>
            <a:ext cx="2376487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3"/>
          <p:cNvSpPr txBox="1"/>
          <p:nvPr/>
        </p:nvSpPr>
        <p:spPr>
          <a:xfrm>
            <a:off x="1331913" y="620713"/>
            <a:ext cx="6911975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zh-CN" altLang="zh-CN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13</a:t>
            </a:r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课  太平天国运动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0" y="0"/>
            <a:ext cx="68770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第四单元  内忧外患与中华民族的奋起</a:t>
            </a:r>
            <a:endParaRPr lang="zh-CN" altLang="en-US" sz="2800" b="1" dirty="0">
              <a:solidFill>
                <a:srgbClr val="00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WordArt 5"/>
          <p:cNvSpPr/>
          <p:nvPr/>
        </p:nvSpPr>
        <p:spPr>
          <a:xfrm>
            <a:off x="2700338" y="2636838"/>
            <a:ext cx="3630612" cy="117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“天国梦”</a:t>
            </a:r>
            <a:endParaRPr lang="zh-CN" altLang="en-US" sz="3600" b="1"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740" y="5360035"/>
            <a:ext cx="89865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课标要求：了解太平天国运动的</a:t>
            </a:r>
            <a:r>
              <a:rPr lang="zh-CN" sz="3200" b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主要史实</a:t>
            </a:r>
            <a:r>
              <a:rPr lang="zh-CN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sz="3200" b="1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200" b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认识农民起义在民主革命时期的</a:t>
            </a:r>
            <a:r>
              <a:rPr lang="zh-CN" sz="3200" b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作用和局限性</a:t>
            </a:r>
            <a:endParaRPr lang="zh-CN" altLang="en-US" sz="3200" b="1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07950" y="835025"/>
            <a:ext cx="3313113" cy="649288"/>
            <a:chOff x="0" y="0"/>
            <a:chExt cx="3357" cy="590"/>
          </a:xfrm>
        </p:grpSpPr>
        <p:sp>
          <p:nvSpPr>
            <p:cNvPr id="29698" name="AutoShape 3"/>
            <p:cNvSpPr/>
            <p:nvPr/>
          </p:nvSpPr>
          <p:spPr>
            <a:xfrm>
              <a:off x="0" y="0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AA"/>
                </a:gs>
                <a:gs pos="100000">
                  <a:srgbClr val="0099FF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>
              <a:off x="92" y="46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0" name="AutoShape 5"/>
            <p:cNvSpPr/>
            <p:nvPr/>
          </p:nvSpPr>
          <p:spPr>
            <a:xfrm>
              <a:off x="726" y="46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 础 梳 理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06" name="Text Box 6"/>
          <p:cNvSpPr txBox="1"/>
          <p:nvPr/>
        </p:nvSpPr>
        <p:spPr>
          <a:xfrm>
            <a:off x="611188" y="2997200"/>
            <a:ext cx="7813675" cy="101600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第五篇章  天国梦思　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/>
          <p:nvPr/>
        </p:nvSpPr>
        <p:spPr>
          <a:xfrm>
            <a:off x="113665" y="1134745"/>
            <a:ext cx="891667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材料一：每一次较大的农民战争的结果，都打击了当时的封建统治，因而也就多少推动了社会生产力的发展。            </a:t>
            </a:r>
            <a:endParaRPr lang="zh-CN" altLang="en-US" sz="28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</a:t>
            </a:r>
            <a:r>
              <a:rPr lang="zh-CN" altLang="zh-CN" sz="2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毛泽东</a:t>
            </a:r>
            <a:r>
              <a:rPr lang="zh-CN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毛泽东选集</a:t>
            </a:r>
            <a:r>
              <a:rPr lang="zh-CN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endParaRPr lang="zh-CN" altLang="zh-CN" sz="28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材料二：西方侵略者强迫清政府签订了一系列不平等条约，但太平天国不予承认</a:t>
            </a:r>
            <a:r>
              <a:rPr lang="zh-CN" altLang="zh-CN" sz="2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……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中国之所以没有像印度那样成为殖民地，正是由于中国人民坚持反侵略斗争的结        </a:t>
            </a:r>
            <a:r>
              <a:rPr lang="zh-CN" altLang="zh-CN" sz="2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胡绳</a:t>
            </a:r>
            <a:r>
              <a:rPr lang="zh-CN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从鸦片战争到五四运动</a:t>
            </a:r>
            <a:r>
              <a:rPr lang="zh-CN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endParaRPr lang="zh-CN" altLang="zh-CN" sz="28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4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材料三：太平天国成为民主革命先行者孙中山的灵感来源。</a:t>
            </a:r>
            <a:r>
              <a:rPr lang="zh-CN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12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岁时就立志做洪秀全第二</a:t>
            </a:r>
            <a:r>
              <a:rPr lang="zh-CN" altLang="zh-CN" sz="2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……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甚至他的革命理论</a:t>
            </a:r>
            <a:r>
              <a:rPr lang="zh-CN" altLang="zh-CN" sz="2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——“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三民主义</a:t>
            </a: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”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也是受太平天国理念的影响。</a:t>
            </a:r>
            <a:endParaRPr lang="zh-CN" altLang="en-US" sz="28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    </a:t>
            </a:r>
            <a:r>
              <a:rPr lang="zh-CN" altLang="zh-CN" sz="2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徐中约</a:t>
            </a:r>
            <a:r>
              <a:rPr lang="zh-CN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中国的奋斗</a:t>
            </a:r>
            <a:r>
              <a:rPr lang="zh-CN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endParaRPr lang="zh-CN" altLang="zh-CN" sz="2000" b="1" dirty="0">
              <a:solidFill>
                <a:srgbClr val="CC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zh-CN" sz="2800" b="1" dirty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根据材料归纳，太平天国运动的历史影响？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27" name="Rectangle 3"/>
          <p:cNvSpPr/>
          <p:nvPr/>
        </p:nvSpPr>
        <p:spPr>
          <a:xfrm>
            <a:off x="0" y="765175"/>
            <a:ext cx="41767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合作探究  读史有得</a:t>
            </a:r>
            <a:r>
              <a:rPr lang="zh-CN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】</a:t>
            </a:r>
            <a:endParaRPr lang="zh-CN" altLang="zh-CN" sz="28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628" name="Text Box 4"/>
          <p:cNvSpPr txBox="1"/>
          <p:nvPr/>
        </p:nvSpPr>
        <p:spPr>
          <a:xfrm>
            <a:off x="800418" y="1374775"/>
            <a:ext cx="7936865" cy="5835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动摇了清朝统治的政治基础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反封建性质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800735" y="2972435"/>
            <a:ext cx="8018780" cy="5835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打击了西方列强的侵略气焰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反侵略性质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2268855" y="4723765"/>
            <a:ext cx="5082540" cy="58356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影响了后来的民主革命运动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 bldLvl="0" animBg="1"/>
      <p:bldP spid="26629" grpId="0" bldLvl="0" animBg="1"/>
      <p:bldP spid="2663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3260" y="862965"/>
            <a:ext cx="346773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太平天国的意义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135" y="1613535"/>
            <a:ext cx="823785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性质：反封建反侵略的农民战争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动摇了</a:t>
            </a:r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清朝统治的政治基础；</a:t>
            </a:r>
            <a:endParaRPr lang="zh-CN" altLang="en-US" sz="3200" b="1" dirty="0"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打击了</a:t>
            </a:r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西方列强的侵略气焰；</a:t>
            </a:r>
            <a:endParaRPr lang="zh-CN" altLang="en-US" sz="3200" b="1" dirty="0"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影响了后来的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民主革命</a:t>
            </a:r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运动；</a:t>
            </a:r>
            <a:endParaRPr lang="zh-CN" altLang="en-US" sz="3200" b="1" dirty="0"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颁布《天朝田亩制度》，是几千年农民战</a:t>
            </a:r>
            <a:endParaRPr lang="zh-CN" altLang="en-US" sz="3200" b="1" dirty="0"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  争的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最高峰</a:t>
            </a:r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；</a:t>
            </a:r>
            <a:endParaRPr lang="zh-CN" altLang="en-US" sz="3200" b="1" dirty="0"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资政新篇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是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先进中国人提出的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最早， 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也是最完整的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资本主义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改革方案。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ext Box 2"/>
          <p:cNvSpPr txBox="1"/>
          <p:nvPr/>
        </p:nvSpPr>
        <p:spPr>
          <a:xfrm>
            <a:off x="822325" y="1468438"/>
            <a:ext cx="21494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sz="24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2770" name="Rectangle 3"/>
          <p:cNvSpPr/>
          <p:nvPr/>
        </p:nvSpPr>
        <p:spPr>
          <a:xfrm>
            <a:off x="179705" y="692150"/>
            <a:ext cx="8963660" cy="921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思维提升：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同中国古代农民阶级的反抗斗争相比，太平天国运动有哪些新的时代特点？（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参考学案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1" name="Text Box 4"/>
          <p:cNvSpPr txBox="1"/>
          <p:nvPr/>
        </p:nvSpPr>
        <p:spPr>
          <a:xfrm>
            <a:off x="827088" y="4076700"/>
            <a:ext cx="75612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323850" y="1687830"/>
            <a:ext cx="8424545" cy="1814830"/>
          </a:xfrm>
          <a:prstGeom prst="rect">
            <a:avLst/>
          </a:prstGeom>
          <a:solidFill>
            <a:srgbClr val="0033CC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(1)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治国方案新</a:t>
            </a:r>
            <a:r>
              <a:rPr lang="zh-CN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</a:t>
            </a:r>
            <a:endParaRPr lang="zh-CN" altLang="zh-CN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(2)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担负任务新</a:t>
            </a:r>
            <a:r>
              <a:rPr lang="zh-CN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</a:t>
            </a:r>
            <a:endParaRPr lang="zh-CN" altLang="zh-CN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(3)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失败原因新</a:t>
            </a:r>
            <a:r>
              <a:rPr lang="zh-CN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zh-CN" sz="24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3563938" y="1687513"/>
            <a:ext cx="51847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向西方学习，发展资本主义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3939540" y="2334260"/>
            <a:ext cx="3811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反封建同时反侵略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0" name="Text Box 8"/>
          <p:cNvSpPr txBox="1"/>
          <p:nvPr/>
        </p:nvSpPr>
        <p:spPr>
          <a:xfrm>
            <a:off x="3564255" y="2978785"/>
            <a:ext cx="39357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中外反动势力联合绞杀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0" y="3500438"/>
            <a:ext cx="914400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solidFill>
                  <a:srgbClr val="CC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及时练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时代赋予太平天国运动以新的内容和意义，其中最能体现世界发展潮流的是（  ）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A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担负起反侵略反封建的双重任务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B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是几千年来农民战争的最高峰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C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提出了第一个在中国发展资本主义的方案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D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是亚洲革命风暴的重要组成部分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2" name="未知"/>
          <p:cNvSpPr/>
          <p:nvPr/>
        </p:nvSpPr>
        <p:spPr>
          <a:xfrm>
            <a:off x="498475" y="5905818"/>
            <a:ext cx="766763" cy="384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483" h="242">
                <a:moveTo>
                  <a:pt x="30" y="91"/>
                </a:moveTo>
                <a:cubicBezTo>
                  <a:pt x="15" y="166"/>
                  <a:pt x="0" y="242"/>
                  <a:pt x="75" y="227"/>
                </a:cubicBezTo>
                <a:cubicBezTo>
                  <a:pt x="150" y="212"/>
                  <a:pt x="316" y="106"/>
                  <a:pt x="48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ldLvl="0" animBg="1"/>
      <p:bldP spid="28678" grpId="0"/>
      <p:bldP spid="28679" grpId="0"/>
      <p:bldP spid="28680" grpId="0"/>
      <p:bldP spid="28681" grpId="0"/>
      <p:bldP spid="2868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2980373" y="2861628"/>
            <a:ext cx="2159000" cy="65087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99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宗教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构梦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4108768" y="3760788"/>
            <a:ext cx="2159000" cy="65087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99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战争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追梦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0" name="AutoShape 4"/>
          <p:cNvSpPr/>
          <p:nvPr/>
        </p:nvSpPr>
        <p:spPr>
          <a:xfrm>
            <a:off x="3423920" y="4049713"/>
            <a:ext cx="431800" cy="7302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1410917"/>
              </a:cxn>
              <a:cxn ang="5898240">
                <a:pos x="2147483647" y="2821791"/>
              </a:cxn>
              <a:cxn ang="0">
                <a:pos x="2147483647" y="141091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1" name="Text Box 5"/>
          <p:cNvSpPr txBox="1"/>
          <p:nvPr/>
        </p:nvSpPr>
        <p:spPr>
          <a:xfrm>
            <a:off x="5308283" y="4637723"/>
            <a:ext cx="2159000" cy="65087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99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政策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筑梦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6459855" y="5519103"/>
            <a:ext cx="2159000" cy="64516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99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内乱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碎梦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3" name="AutoShape 7"/>
          <p:cNvSpPr/>
          <p:nvPr/>
        </p:nvSpPr>
        <p:spPr>
          <a:xfrm>
            <a:off x="4422140" y="4926965"/>
            <a:ext cx="431800" cy="7302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1410917"/>
              </a:cxn>
              <a:cxn ang="5898240">
                <a:pos x="2147483647" y="2821791"/>
              </a:cxn>
              <a:cxn ang="0">
                <a:pos x="2147483647" y="141091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4" name="AutoShape 8"/>
          <p:cNvSpPr/>
          <p:nvPr/>
        </p:nvSpPr>
        <p:spPr>
          <a:xfrm>
            <a:off x="5835968" y="5805488"/>
            <a:ext cx="431800" cy="7302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1410917"/>
              </a:cxn>
              <a:cxn ang="5898240">
                <a:pos x="2147483647" y="2821791"/>
              </a:cxn>
              <a:cxn ang="0">
                <a:pos x="2147483647" y="141091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AutoShape 4"/>
          <p:cNvSpPr/>
          <p:nvPr/>
        </p:nvSpPr>
        <p:spPr>
          <a:xfrm>
            <a:off x="2161540" y="3149600"/>
            <a:ext cx="431800" cy="76200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1410917"/>
              </a:cxn>
              <a:cxn ang="5898240">
                <a:pos x="2147483647" y="2821791"/>
              </a:cxn>
              <a:cxn ang="0">
                <a:pos x="2147483647" y="141091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441133" y="1896428"/>
            <a:ext cx="2159000" cy="64516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0099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乱世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起梦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90550" y="2181225"/>
            <a:ext cx="431800" cy="76200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1410917"/>
              </a:cxn>
              <a:cxn ang="5898240">
                <a:pos x="2147483647" y="2821791"/>
              </a:cxn>
              <a:cxn ang="0">
                <a:pos x="2147483647" y="141091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0550" y="850900"/>
            <a:ext cx="1433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小 结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/>
      <p:bldP spid="19459" grpId="0" bldLvl="0" animBg="1"/>
      <p:bldP spid="19460" grpId="0" bldLvl="0" animBg="1"/>
      <p:bldP spid="19461" grpId="0" bldLvl="0" animBg="1"/>
      <p:bldP spid="19462" grpId="0" bldLvl="0" animBg="1"/>
      <p:bldP spid="19463" grpId="0" bldLvl="0" animBg="1"/>
      <p:bldP spid="19464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9387" y="-427037"/>
            <a:ext cx="9323387" cy="728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/>
          <p:nvPr/>
        </p:nvSpPr>
        <p:spPr>
          <a:xfrm>
            <a:off x="2339975" y="4076700"/>
            <a:ext cx="3600450" cy="1098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endParaRPr lang="zh-CN" altLang="zh-CN" sz="6600" b="1" dirty="0">
              <a:solidFill>
                <a:srgbClr val="33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2486025" y="142875"/>
            <a:ext cx="6407150" cy="2781300"/>
          </a:xfrm>
          <a:prstGeom prst="rect">
            <a:avLst/>
          </a:prstGeom>
          <a:noFill/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zh-CN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有梦想，有机会，有奋斗，一切美好的东西都能够创造出来。 </a:t>
            </a:r>
            <a:endParaRPr lang="zh-CN" altLang="en-US" sz="4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r"/>
            <a:r>
              <a:rPr lang="zh-CN" altLang="zh-CN" sz="4400" b="1" dirty="0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习近平</a:t>
            </a:r>
            <a:endParaRPr lang="zh-CN" altLang="en-US" sz="4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9" name="Rectangle 5"/>
          <p:cNvSpPr/>
          <p:nvPr/>
        </p:nvSpPr>
        <p:spPr>
          <a:xfrm>
            <a:off x="1835150" y="2924175"/>
            <a:ext cx="5976938" cy="3749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6000" b="1" dirty="0">
                <a:solidFill>
                  <a:srgbClr val="33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志存高远，</a:t>
            </a:r>
            <a:endParaRPr lang="zh-CN" altLang="en-US" sz="6000" b="1" dirty="0">
              <a:solidFill>
                <a:srgbClr val="33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6000" b="1" dirty="0">
                <a:solidFill>
                  <a:srgbClr val="33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脚踏实地。</a:t>
            </a:r>
            <a:endParaRPr lang="zh-CN" altLang="en-US" sz="6000" b="1" dirty="0">
              <a:solidFill>
                <a:srgbClr val="33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6000" b="1" dirty="0">
                <a:solidFill>
                  <a:srgbClr val="33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持之以恒，</a:t>
            </a:r>
            <a:endParaRPr lang="zh-CN" altLang="en-US" sz="6000" b="1" dirty="0">
              <a:solidFill>
                <a:srgbClr val="33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6000" b="1" dirty="0">
                <a:solidFill>
                  <a:srgbClr val="33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梦想成真！</a:t>
            </a:r>
            <a:endParaRPr lang="zh-CN" altLang="en-US" sz="6000" b="1" dirty="0">
              <a:solidFill>
                <a:srgbClr val="3333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1750" name="Picture 6" descr="8a95ad1cba4360b587d6b6a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42875"/>
            <a:ext cx="2159000" cy="266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animBg="1"/>
      <p:bldP spid="317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3170" name="图片 263169" descr="虎门硝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00880" cy="299720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3171" name="图片 263170" descr="金田起义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910" y="0"/>
            <a:ext cx="4374515" cy="2924175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3172" name="矩形 263171"/>
          <p:cNvSpPr/>
          <p:nvPr/>
        </p:nvSpPr>
        <p:spPr>
          <a:xfrm>
            <a:off x="179388" y="2997200"/>
            <a:ext cx="40322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人民英雄纪念碑——     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         虎门销烟浮雕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3173" name="矩形 263172"/>
          <p:cNvSpPr/>
          <p:nvPr/>
        </p:nvSpPr>
        <p:spPr>
          <a:xfrm>
            <a:off x="4859338" y="2924175"/>
            <a:ext cx="39608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人民英雄纪念碑——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        金田起义浮雕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3174" name="矩形 263173"/>
          <p:cNvSpPr/>
          <p:nvPr/>
        </p:nvSpPr>
        <p:spPr>
          <a:xfrm>
            <a:off x="0" y="4712335"/>
            <a:ext cx="91160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Tx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人民英雄纪念碑的第一块浮雕是虎门销烟，第二块是金田起义。中国近代史中的重要事件成千上万，金田起义入选的理由是什么呢？请你为太平天国运动写一篇简短的解说词。（形式不限，诗歌、散文、对联等都可以）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ClrTx/>
            </a:pP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3175" name="矩形 263174"/>
          <p:cNvSpPr/>
          <p:nvPr/>
        </p:nvSpPr>
        <p:spPr>
          <a:xfrm>
            <a:off x="445770" y="4005580"/>
            <a:ext cx="1900555" cy="7067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楷体_GB2312" charset="0"/>
                <a:ea typeface="楷体_GB2312" charset="0"/>
              </a:rPr>
              <a:t>畅所欲言</a:t>
            </a:r>
            <a:endParaRPr lang="zh-CN" altLang="en-US" sz="4000" b="1">
              <a:ln w="9525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4" name="Text Box 6"/>
          <p:cNvSpPr txBox="1"/>
          <p:nvPr/>
        </p:nvSpPr>
        <p:spPr>
          <a:xfrm>
            <a:off x="2506980" y="1162685"/>
            <a:ext cx="3616325" cy="101473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 天国梦</a:t>
            </a:r>
            <a:r>
              <a:rPr lang="zh-CN" altLang="en-US" sz="6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起</a:t>
            </a:r>
            <a:endParaRPr lang="zh-CN" altLang="en-US" sz="6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2506345" y="2177415"/>
            <a:ext cx="3616960" cy="101473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 天国梦</a:t>
            </a:r>
            <a:r>
              <a:rPr lang="zh-CN" altLang="en-US" sz="6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兴</a:t>
            </a:r>
            <a:endParaRPr lang="zh-CN" altLang="en-US" sz="6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2511425" y="3191828"/>
            <a:ext cx="3611880" cy="101473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 天国梦</a:t>
            </a:r>
            <a:r>
              <a:rPr lang="zh-CN" altLang="en-US" sz="6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筑</a:t>
            </a:r>
            <a:endParaRPr lang="zh-CN" altLang="en-US" sz="6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2506345" y="4206875"/>
            <a:ext cx="3611880" cy="101473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 天国梦</a:t>
            </a:r>
            <a:r>
              <a:rPr lang="zh-CN" altLang="en-US" sz="6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碎</a:t>
            </a:r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　　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2511425" y="5221605"/>
            <a:ext cx="3611880" cy="101473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 天国梦</a:t>
            </a:r>
            <a:r>
              <a:rPr lang="zh-CN" altLang="en-US" sz="6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</a:t>
            </a:r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　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 animBg="1"/>
      <p:bldP spid="10246" grpId="0" bldLvl="0" animBg="1"/>
      <p:bldP spid="12294" grpId="0" bldLvl="0" animBg="1"/>
      <p:bldP spid="17414" grpId="0" bldLvl="0" animBg="1"/>
      <p:bldP spid="2560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06363" y="836613"/>
            <a:ext cx="3313112" cy="649287"/>
            <a:chOff x="0" y="0"/>
            <a:chExt cx="3357" cy="590"/>
          </a:xfrm>
        </p:grpSpPr>
        <p:sp>
          <p:nvSpPr>
            <p:cNvPr id="7170" name="AutoShape 3"/>
            <p:cNvSpPr/>
            <p:nvPr/>
          </p:nvSpPr>
          <p:spPr>
            <a:xfrm>
              <a:off x="0" y="0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AA"/>
                </a:gs>
                <a:gs pos="100000">
                  <a:srgbClr val="0099FF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92" y="46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AutoShape 5"/>
            <p:cNvSpPr/>
            <p:nvPr/>
          </p:nvSpPr>
          <p:spPr>
            <a:xfrm>
              <a:off x="726" y="46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 础 梳 理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74" name="Text Box 6"/>
          <p:cNvSpPr txBox="1"/>
          <p:nvPr/>
        </p:nvSpPr>
        <p:spPr>
          <a:xfrm>
            <a:off x="755650" y="2924175"/>
            <a:ext cx="7051675" cy="101600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第一篇章  天国梦起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3" name="Group 6"/>
          <p:cNvGrpSpPr/>
          <p:nvPr/>
        </p:nvGrpSpPr>
        <p:grpSpPr>
          <a:xfrm>
            <a:off x="-93662" y="1271588"/>
            <a:ext cx="9258300" cy="1814512"/>
            <a:chOff x="484" y="270"/>
            <a:chExt cx="5596" cy="988"/>
          </a:xfrm>
        </p:grpSpPr>
        <p:pic>
          <p:nvPicPr>
            <p:cNvPr id="8194" name="Picture 7" descr="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4" y="270"/>
              <a:ext cx="5596" cy="9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640" y="270"/>
              <a:ext cx="5369" cy="9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材料一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：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鸦片战争后</a:t>
              </a:r>
              <a:r>
                <a:rPr kumimoji="1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,</a:t>
              </a:r>
              <a:r>
                <a:rPr kumimoji="1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中国</a:t>
              </a:r>
              <a:r>
                <a:rPr kumimoji="1" lang="zh-CN" altLang="en-US" sz="2800" b="1" noProof="0">
                  <a:ln>
                    <a:noFill/>
                  </a:ln>
                  <a:effectLst/>
                  <a:uLnTx/>
                  <a:uFillTx/>
                  <a:sym typeface="+mn-ea"/>
                </a:rPr>
                <a:t>白银</a:t>
              </a:r>
              <a:r>
                <a:rPr kumimoji="1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大量</a:t>
              </a: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外流、银价激涨，洋货涌入导致传统手工业破产，巨额赔款加重人民负担，所以有史学家评价说：太平天国运动是“鸦片战争炮声的回声”。</a:t>
              </a: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196" name="Picture 12" descr="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037" y="3086100"/>
            <a:ext cx="9210675" cy="147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13"/>
          <p:cNvSpPr/>
          <p:nvPr/>
        </p:nvSpPr>
        <p:spPr>
          <a:xfrm>
            <a:off x="85725" y="3086100"/>
            <a:ext cx="88646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材料二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清政府为了支付战争赔款和军费开支，极力搜刮，加捐加税。官府常抓人，毒打交不起税的人。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1843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至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1850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年规模较大的群众暴动有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70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余起，遍及十几个省。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8" name="Group 17"/>
          <p:cNvGrpSpPr/>
          <p:nvPr/>
        </p:nvGrpSpPr>
        <p:grpSpPr>
          <a:xfrm>
            <a:off x="-65087" y="4638675"/>
            <a:ext cx="9229725" cy="1143000"/>
            <a:chOff x="-149" y="74"/>
            <a:chExt cx="5944" cy="952"/>
          </a:xfrm>
        </p:grpSpPr>
        <p:pic>
          <p:nvPicPr>
            <p:cNvPr id="8199" name="Picture 18" descr="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49" y="74"/>
              <a:ext cx="5944" cy="9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0" name="Rectangle 19"/>
            <p:cNvSpPr/>
            <p:nvPr/>
          </p:nvSpPr>
          <p:spPr>
            <a:xfrm>
              <a:off x="-2" y="153"/>
              <a:ext cx="5638" cy="7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/>
              <a:r>
                <a:rPr lang="en-US" altLang="zh-CN" sz="26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 </a:t>
              </a:r>
              <a:r>
                <a:rPr lang="zh-CN" altLang="en-US" sz="26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材料三：</a:t>
              </a: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1846</a:t>
              </a: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年</a:t>
              </a: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——1850</a:t>
              </a: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年</a:t>
              </a: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,</a:t>
              </a: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两广地区水、旱、虫灾不断，广大劳动人民陷于饥饿和死亡的困境。</a:t>
              </a:r>
              <a:endPara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645160" y="1752600"/>
            <a:ext cx="6445885" cy="52197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外因：西方列强侵略，加重人民负担；</a:t>
            </a:r>
            <a:endParaRPr kumimoji="1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645795" y="3356610"/>
            <a:ext cx="6445250" cy="52197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内因</a:t>
            </a:r>
            <a:r>
              <a:rPr kumimoji="1" lang="en-US" altLang="zh-CN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:</a:t>
            </a:r>
            <a:r>
              <a:rPr kumimoji="1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清政府腐败统治，阶级矛盾激化；</a:t>
            </a:r>
            <a:endParaRPr kumimoji="1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645795" y="5045075"/>
            <a:ext cx="6445250" cy="52197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诱因：连年不断的自然灾害；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66936" name="AutoShape 24"/>
          <p:cNvSpPr>
            <a:spLocks noChangeArrowheads="1"/>
          </p:cNvSpPr>
          <p:nvPr/>
        </p:nvSpPr>
        <p:spPr bwMode="auto">
          <a:xfrm>
            <a:off x="4979988" y="2400300"/>
            <a:ext cx="2590800" cy="685800"/>
          </a:xfrm>
          <a:prstGeom prst="wedgeRoundRectCallout">
            <a:avLst>
              <a:gd name="adj1" fmla="val -35171"/>
              <a:gd name="adj2" fmla="val 101620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p>
            <a:pPr algn="ctr" fontAlgn="base"/>
            <a:r>
              <a:rPr lang="zh-CN" altLang="en-US" sz="36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根本原因</a:t>
            </a:r>
            <a:endParaRPr lang="zh-CN" altLang="en-US" sz="36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66937" name="AutoShape 25"/>
          <p:cNvSpPr>
            <a:spLocks noChangeArrowheads="1"/>
          </p:cNvSpPr>
          <p:nvPr/>
        </p:nvSpPr>
        <p:spPr bwMode="auto">
          <a:xfrm>
            <a:off x="5334000" y="4065588"/>
            <a:ext cx="2438400" cy="762000"/>
          </a:xfrm>
          <a:prstGeom prst="wedgeRoundRectCallout">
            <a:avLst>
              <a:gd name="adj1" fmla="val -49741"/>
              <a:gd name="adj2" fmla="val 84583"/>
              <a:gd name="adj3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p>
            <a:pPr algn="ctr" fontAlgn="base"/>
            <a:r>
              <a:rPr lang="zh-CN" altLang="en-US" sz="36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直接原因</a:t>
            </a:r>
            <a:endParaRPr lang="zh-CN" altLang="en-US" sz="36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" name="Rectangle 6"/>
          <p:cNvSpPr/>
          <p:nvPr/>
        </p:nvSpPr>
        <p:spPr>
          <a:xfrm>
            <a:off x="19050" y="752475"/>
            <a:ext cx="41767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合作探究  读史有得</a:t>
            </a:r>
            <a:r>
              <a:rPr lang="zh-CN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】</a:t>
            </a:r>
            <a:endParaRPr lang="zh-CN" altLang="zh-CN" sz="28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73038" y="5749925"/>
            <a:ext cx="87852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根据材料并结合教材，归纳太平天国运动爆发的原因有哪些？ </a:t>
            </a:r>
            <a:endParaRPr lang="zh-CN" altLang="en-US" sz="32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283970" y="2276475"/>
            <a:ext cx="960120" cy="10801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激化</a:t>
            </a:r>
            <a:endParaRPr kumimoji="0" lang="zh-CN" altLang="zh-CN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上箭头 4"/>
          <p:cNvSpPr/>
          <p:nvPr/>
        </p:nvSpPr>
        <p:spPr>
          <a:xfrm>
            <a:off x="1092835" y="3878580"/>
            <a:ext cx="1151255" cy="11239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激化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6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6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3" grpId="0" bldLvl="0" animBg="1"/>
      <p:bldP spid="166934" grpId="0" bldLvl="0" animBg="1"/>
      <p:bldP spid="166935" grpId="0" bldLvl="0" animBg="1"/>
      <p:bldP spid="166936" grpId="0" bldLvl="0" animBg="1"/>
      <p:bldP spid="166937" grpId="0" bldLvl="0" animBg="1"/>
      <p:bldP spid="2" grpId="0"/>
      <p:bldP spid="3" grpId="0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7" descr="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6525" y="1082675"/>
            <a:ext cx="9396413" cy="433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Rectangle 2"/>
          <p:cNvSpPr/>
          <p:nvPr/>
        </p:nvSpPr>
        <p:spPr>
          <a:xfrm>
            <a:off x="250825" y="1268413"/>
            <a:ext cx="78851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Rectangle 4"/>
          <p:cNvSpPr/>
          <p:nvPr/>
        </p:nvSpPr>
        <p:spPr>
          <a:xfrm>
            <a:off x="-395287" y="39195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139700" y="5222875"/>
            <a:ext cx="89677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据材料和教材，归纳太平天国运动的爆发具备什么条件？ 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Rectangle 6"/>
          <p:cNvSpPr/>
          <p:nvPr/>
        </p:nvSpPr>
        <p:spPr>
          <a:xfrm>
            <a:off x="107950" y="671513"/>
            <a:ext cx="41767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合作探究  读史有得</a:t>
            </a:r>
            <a:r>
              <a:rPr lang="zh-CN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】</a:t>
            </a:r>
            <a:endParaRPr lang="zh-CN" altLang="zh-CN" sz="28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8922" name="文本框 38921"/>
          <p:cNvSpPr txBox="1"/>
          <p:nvPr/>
        </p:nvSpPr>
        <p:spPr>
          <a:xfrm>
            <a:off x="250825" y="1190625"/>
            <a:ext cx="8856663" cy="3968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8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材料四：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洪秀全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，广东花县人，屡试不第后，受宣传基督教的小册子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劝世良言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的影响，于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1843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年创立了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拜上帝会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。为了宣传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拜上帝教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洪秀全把西方基督教教义、中国儒家大同思想和农民的平均主义思想结合起来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，提出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平等、公有、互助口号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，倡导建立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大同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社会，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吸引了大量民众。冯云山加入拜上帝会并积极传教，在紫荆山等地区发展了万余会众，并逐渐形成了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以洪秀全为首的由杨秀清、冯云山、萧朝贵、韦昌辉、石达开等人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组成的领导核心。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65405" y="5824855"/>
            <a:ext cx="8992870" cy="9531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思想组织条件：</a:t>
            </a:r>
            <a:r>
              <a:rPr lang="zh-CN" altLang="en-US" sz="2800" b="1" noProof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创立拜上帝会，宣传</a:t>
            </a:r>
            <a:r>
              <a:rPr lang="zh-CN" altLang="en-US" sz="28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拜上帝教，并</a:t>
            </a:r>
            <a:r>
              <a:rPr lang="zh-CN" altLang="en-US" sz="2800" b="1" noProof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形成领导集团。</a:t>
            </a:r>
            <a:endParaRPr kumimoji="1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charRg st="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922">
                                            <p:txEl>
                                              <p:charRg st="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2">
                                            <p:txEl>
                                              <p:charRg st="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charRg st="0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22">
                                            <p:txEl>
                                              <p:charRg st="0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166933" grpId="0" bldLvl="0" animBg="1"/>
      <p:bldP spid="38922" grpId="0" bldLvl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06363" y="835025"/>
            <a:ext cx="3313112" cy="649288"/>
            <a:chOff x="0" y="0"/>
            <a:chExt cx="3357" cy="590"/>
          </a:xfrm>
        </p:grpSpPr>
        <p:sp>
          <p:nvSpPr>
            <p:cNvPr id="10242" name="AutoShape 3"/>
            <p:cNvSpPr/>
            <p:nvPr/>
          </p:nvSpPr>
          <p:spPr>
            <a:xfrm>
              <a:off x="0" y="0"/>
              <a:ext cx="3357" cy="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AA"/>
                </a:gs>
                <a:gs pos="100000">
                  <a:srgbClr val="0099FF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92" y="46"/>
              <a:ext cx="499" cy="453"/>
            </a:xfrm>
            <a:prstGeom prst="star5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AutoShape 5"/>
            <p:cNvSpPr/>
            <p:nvPr/>
          </p:nvSpPr>
          <p:spPr>
            <a:xfrm>
              <a:off x="726" y="46"/>
              <a:ext cx="2450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 础 梳 理</a:t>
              </a:r>
              <a:endParaRPr lang="zh-CN" altLang="en-US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46" name="Text Box 6"/>
          <p:cNvSpPr txBox="1"/>
          <p:nvPr/>
        </p:nvSpPr>
        <p:spPr>
          <a:xfrm>
            <a:off x="1042988" y="3068638"/>
            <a:ext cx="7051675" cy="1016000"/>
          </a:xfrm>
          <a:prstGeom prst="rect">
            <a:avLst/>
          </a:prstGeom>
          <a:noFill/>
          <a:ln w="9525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</a:rPr>
              <a:t>第二篇章  天国梦兴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11265" name="Picture 2" descr="2"/>
          <p:cNvPicPr>
            <a:picLocks noChangeAspect="1"/>
          </p:cNvPicPr>
          <p:nvPr/>
        </p:nvPicPr>
        <p:blipFill>
          <a:blip r:embed="rId1"/>
          <a:srcRect l="20468" t="9062" r="6302" b="590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tri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6" name="AutoShape 5"/>
          <p:cNvSpPr/>
          <p:nvPr/>
        </p:nvSpPr>
        <p:spPr>
          <a:xfrm>
            <a:off x="8316913" y="6165850"/>
            <a:ext cx="576262" cy="287338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85" name="Picture 17" descr="动态火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19800"/>
            <a:ext cx="636588" cy="276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6" name="Line 18"/>
          <p:cNvSpPr/>
          <p:nvPr/>
        </p:nvSpPr>
        <p:spPr>
          <a:xfrm flipV="1">
            <a:off x="1295400" y="5562600"/>
            <a:ext cx="22860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87" name="Line 19"/>
          <p:cNvSpPr/>
          <p:nvPr/>
        </p:nvSpPr>
        <p:spPr>
          <a:xfrm flipH="1" flipV="1">
            <a:off x="1371600" y="5105400"/>
            <a:ext cx="152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88" name="Line 20"/>
          <p:cNvSpPr/>
          <p:nvPr/>
        </p:nvSpPr>
        <p:spPr>
          <a:xfrm flipV="1">
            <a:off x="1371600" y="4572000"/>
            <a:ext cx="5334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89" name="Freeform 21"/>
          <p:cNvSpPr/>
          <p:nvPr/>
        </p:nvSpPr>
        <p:spPr>
          <a:xfrm>
            <a:off x="1905000" y="3429000"/>
            <a:ext cx="1447800" cy="1295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706" h="724">
                <a:moveTo>
                  <a:pt x="0" y="588"/>
                </a:moveTo>
                <a:cubicBezTo>
                  <a:pt x="8" y="594"/>
                  <a:pt x="71" y="644"/>
                  <a:pt x="88" y="651"/>
                </a:cubicBezTo>
                <a:cubicBezTo>
                  <a:pt x="156" y="680"/>
                  <a:pt x="241" y="696"/>
                  <a:pt x="313" y="713"/>
                </a:cubicBezTo>
                <a:cubicBezTo>
                  <a:pt x="372" y="708"/>
                  <a:pt x="442" y="724"/>
                  <a:pt x="488" y="688"/>
                </a:cubicBezTo>
                <a:cubicBezTo>
                  <a:pt x="516" y="666"/>
                  <a:pt x="563" y="613"/>
                  <a:pt x="563" y="613"/>
                </a:cubicBezTo>
                <a:cubicBezTo>
                  <a:pt x="548" y="566"/>
                  <a:pt x="591" y="589"/>
                  <a:pt x="626" y="550"/>
                </a:cubicBezTo>
                <a:cubicBezTo>
                  <a:pt x="650" y="524"/>
                  <a:pt x="664" y="425"/>
                  <a:pt x="664" y="425"/>
                </a:cubicBezTo>
                <a:cubicBezTo>
                  <a:pt x="706" y="298"/>
                  <a:pt x="687" y="376"/>
                  <a:pt x="701" y="187"/>
                </a:cubicBezTo>
                <a:cubicBezTo>
                  <a:pt x="672" y="144"/>
                  <a:pt x="678" y="160"/>
                  <a:pt x="664" y="112"/>
                </a:cubicBezTo>
                <a:cubicBezTo>
                  <a:pt x="659" y="95"/>
                  <a:pt x="661" y="76"/>
                  <a:pt x="651" y="62"/>
                </a:cubicBezTo>
                <a:cubicBezTo>
                  <a:pt x="643" y="50"/>
                  <a:pt x="626" y="45"/>
                  <a:pt x="614" y="37"/>
                </a:cubicBezTo>
                <a:cubicBezTo>
                  <a:pt x="610" y="25"/>
                  <a:pt x="601" y="0"/>
                  <a:pt x="601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90" name="Line 22"/>
          <p:cNvSpPr/>
          <p:nvPr/>
        </p:nvSpPr>
        <p:spPr>
          <a:xfrm flipV="1">
            <a:off x="3124200" y="2057400"/>
            <a:ext cx="609600" cy="1295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91" name="Line 23"/>
          <p:cNvSpPr/>
          <p:nvPr/>
        </p:nvSpPr>
        <p:spPr>
          <a:xfrm>
            <a:off x="3810000" y="1981200"/>
            <a:ext cx="8382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92" name="Line 24"/>
          <p:cNvSpPr/>
          <p:nvPr/>
        </p:nvSpPr>
        <p:spPr>
          <a:xfrm flipV="1">
            <a:off x="4876800" y="1981200"/>
            <a:ext cx="3810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93" name="Line 25"/>
          <p:cNvSpPr/>
          <p:nvPr/>
        </p:nvSpPr>
        <p:spPr>
          <a:xfrm flipV="1">
            <a:off x="5334000" y="1219200"/>
            <a:ext cx="91440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276" name="Oval 26"/>
          <p:cNvSpPr/>
          <p:nvPr/>
        </p:nvSpPr>
        <p:spPr>
          <a:xfrm>
            <a:off x="1143000" y="586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7" name="Oval 27"/>
          <p:cNvSpPr/>
          <p:nvPr/>
        </p:nvSpPr>
        <p:spPr>
          <a:xfrm>
            <a:off x="1447800" y="5486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8" name="Oval 28"/>
          <p:cNvSpPr/>
          <p:nvPr/>
        </p:nvSpPr>
        <p:spPr>
          <a:xfrm>
            <a:off x="1295400" y="4953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9" name="Oval 29"/>
          <p:cNvSpPr/>
          <p:nvPr/>
        </p:nvSpPr>
        <p:spPr>
          <a:xfrm>
            <a:off x="1828800" y="4495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0" name="Oval 30"/>
          <p:cNvSpPr/>
          <p:nvPr/>
        </p:nvSpPr>
        <p:spPr>
          <a:xfrm>
            <a:off x="3048000" y="3352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1" name="Oval 31"/>
          <p:cNvSpPr/>
          <p:nvPr/>
        </p:nvSpPr>
        <p:spPr>
          <a:xfrm>
            <a:off x="3733800" y="1905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2" name="Oval 32"/>
          <p:cNvSpPr/>
          <p:nvPr/>
        </p:nvSpPr>
        <p:spPr>
          <a:xfrm>
            <a:off x="4648200" y="2514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3" name="Oval 33"/>
          <p:cNvSpPr/>
          <p:nvPr/>
        </p:nvSpPr>
        <p:spPr>
          <a:xfrm>
            <a:off x="51816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4" name="Oval 34"/>
          <p:cNvSpPr/>
          <p:nvPr/>
        </p:nvSpPr>
        <p:spPr>
          <a:xfrm>
            <a:off x="6248400" y="1066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2" descr="2"/>
          <p:cNvPicPr>
            <a:picLocks noChangeAspect="1"/>
          </p:cNvPicPr>
          <p:nvPr/>
        </p:nvPicPr>
        <p:blipFill>
          <a:blip r:embed="rId1"/>
          <a:srcRect l="20468" t="9062" r="6302" b="5902"/>
          <a:stretch>
            <a:fillRect/>
          </a:stretch>
        </p:blipFill>
        <p:spPr>
          <a:xfrm>
            <a:off x="0" y="46038"/>
            <a:ext cx="9144000" cy="6858000"/>
          </a:xfrm>
          <a:prstGeom prst="rect">
            <a:avLst/>
          </a:prstGeom>
          <a:noFill/>
          <a:ln w="76200" cap="flat" cmpd="tri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0" name="AutoShape 3"/>
          <p:cNvSpPr/>
          <p:nvPr/>
        </p:nvSpPr>
        <p:spPr>
          <a:xfrm>
            <a:off x="8316913" y="6165850"/>
            <a:ext cx="576262" cy="287338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668" name="Freeform 4"/>
          <p:cNvSpPr/>
          <p:nvPr/>
        </p:nvSpPr>
        <p:spPr>
          <a:xfrm>
            <a:off x="609600" y="5562600"/>
            <a:ext cx="1143000" cy="1295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92" h="710">
                <a:moveTo>
                  <a:pt x="225" y="11"/>
                </a:moveTo>
                <a:cubicBezTo>
                  <a:pt x="275" y="0"/>
                  <a:pt x="311" y="12"/>
                  <a:pt x="359" y="27"/>
                </a:cubicBezTo>
                <a:cubicBezTo>
                  <a:pt x="385" y="68"/>
                  <a:pt x="394" y="42"/>
                  <a:pt x="409" y="86"/>
                </a:cubicBezTo>
                <a:cubicBezTo>
                  <a:pt x="415" y="103"/>
                  <a:pt x="425" y="136"/>
                  <a:pt x="425" y="136"/>
                </a:cubicBezTo>
                <a:cubicBezTo>
                  <a:pt x="403" y="226"/>
                  <a:pt x="433" y="118"/>
                  <a:pt x="400" y="194"/>
                </a:cubicBezTo>
                <a:cubicBezTo>
                  <a:pt x="383" y="232"/>
                  <a:pt x="382" y="268"/>
                  <a:pt x="359" y="303"/>
                </a:cubicBezTo>
                <a:cubicBezTo>
                  <a:pt x="368" y="350"/>
                  <a:pt x="368" y="385"/>
                  <a:pt x="409" y="411"/>
                </a:cubicBezTo>
                <a:cubicBezTo>
                  <a:pt x="432" y="445"/>
                  <a:pt x="445" y="478"/>
                  <a:pt x="467" y="511"/>
                </a:cubicBezTo>
                <a:cubicBezTo>
                  <a:pt x="469" y="520"/>
                  <a:pt x="492" y="569"/>
                  <a:pt x="450" y="561"/>
                </a:cubicBezTo>
                <a:cubicBezTo>
                  <a:pt x="438" y="559"/>
                  <a:pt x="435" y="542"/>
                  <a:pt x="425" y="536"/>
                </a:cubicBezTo>
                <a:cubicBezTo>
                  <a:pt x="410" y="528"/>
                  <a:pt x="375" y="520"/>
                  <a:pt x="375" y="520"/>
                </a:cubicBezTo>
                <a:cubicBezTo>
                  <a:pt x="312" y="540"/>
                  <a:pt x="336" y="580"/>
                  <a:pt x="342" y="645"/>
                </a:cubicBezTo>
                <a:cubicBezTo>
                  <a:pt x="339" y="662"/>
                  <a:pt x="348" y="685"/>
                  <a:pt x="334" y="695"/>
                </a:cubicBezTo>
                <a:cubicBezTo>
                  <a:pt x="326" y="701"/>
                  <a:pt x="233" y="675"/>
                  <a:pt x="217" y="670"/>
                </a:cubicBezTo>
                <a:cubicBezTo>
                  <a:pt x="170" y="601"/>
                  <a:pt x="238" y="710"/>
                  <a:pt x="192" y="545"/>
                </a:cubicBezTo>
                <a:cubicBezTo>
                  <a:pt x="187" y="526"/>
                  <a:pt x="158" y="495"/>
                  <a:pt x="158" y="495"/>
                </a:cubicBezTo>
                <a:cubicBezTo>
                  <a:pt x="144" y="451"/>
                  <a:pt x="157" y="474"/>
                  <a:pt x="100" y="436"/>
                </a:cubicBezTo>
                <a:cubicBezTo>
                  <a:pt x="92" y="431"/>
                  <a:pt x="75" y="420"/>
                  <a:pt x="75" y="420"/>
                </a:cubicBezTo>
                <a:cubicBezTo>
                  <a:pt x="59" y="375"/>
                  <a:pt x="76" y="413"/>
                  <a:pt x="41" y="369"/>
                </a:cubicBezTo>
                <a:cubicBezTo>
                  <a:pt x="23" y="346"/>
                  <a:pt x="16" y="318"/>
                  <a:pt x="0" y="294"/>
                </a:cubicBezTo>
                <a:cubicBezTo>
                  <a:pt x="11" y="277"/>
                  <a:pt x="16" y="255"/>
                  <a:pt x="33" y="244"/>
                </a:cubicBezTo>
                <a:cubicBezTo>
                  <a:pt x="50" y="233"/>
                  <a:pt x="83" y="211"/>
                  <a:pt x="83" y="211"/>
                </a:cubicBezTo>
                <a:cubicBezTo>
                  <a:pt x="111" y="220"/>
                  <a:pt x="138" y="229"/>
                  <a:pt x="167" y="236"/>
                </a:cubicBezTo>
                <a:cubicBezTo>
                  <a:pt x="189" y="233"/>
                  <a:pt x="213" y="237"/>
                  <a:pt x="233" y="228"/>
                </a:cubicBezTo>
                <a:cubicBezTo>
                  <a:pt x="241" y="224"/>
                  <a:pt x="241" y="212"/>
                  <a:pt x="242" y="203"/>
                </a:cubicBezTo>
                <a:cubicBezTo>
                  <a:pt x="258" y="3"/>
                  <a:pt x="313" y="11"/>
                  <a:pt x="225" y="1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69" name="Freeform 5"/>
          <p:cNvSpPr/>
          <p:nvPr/>
        </p:nvSpPr>
        <p:spPr>
          <a:xfrm>
            <a:off x="1392238" y="5102225"/>
            <a:ext cx="92075" cy="396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58" h="250">
                <a:moveTo>
                  <a:pt x="58" y="250"/>
                </a:moveTo>
                <a:cubicBezTo>
                  <a:pt x="49" y="222"/>
                  <a:pt x="41" y="200"/>
                  <a:pt x="25" y="175"/>
                </a:cubicBezTo>
                <a:cubicBezTo>
                  <a:pt x="16" y="115"/>
                  <a:pt x="0" y="61"/>
                  <a:pt x="0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0" name="Freeform 6"/>
          <p:cNvSpPr/>
          <p:nvPr/>
        </p:nvSpPr>
        <p:spPr>
          <a:xfrm>
            <a:off x="1219200" y="5578475"/>
            <a:ext cx="265113" cy="2889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100" h="184">
                <a:moveTo>
                  <a:pt x="0" y="184"/>
                </a:moveTo>
                <a:cubicBezTo>
                  <a:pt x="11" y="166"/>
                  <a:pt x="54" y="94"/>
                  <a:pt x="58" y="84"/>
                </a:cubicBezTo>
                <a:cubicBezTo>
                  <a:pt x="69" y="52"/>
                  <a:pt x="77" y="26"/>
                  <a:pt x="100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1" name="Freeform 7"/>
          <p:cNvSpPr/>
          <p:nvPr/>
        </p:nvSpPr>
        <p:spPr>
          <a:xfrm>
            <a:off x="1392238" y="4572000"/>
            <a:ext cx="436562" cy="3968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33" h="247">
                <a:moveTo>
                  <a:pt x="0" y="247"/>
                </a:moveTo>
                <a:cubicBezTo>
                  <a:pt x="10" y="197"/>
                  <a:pt x="15" y="168"/>
                  <a:pt x="58" y="139"/>
                </a:cubicBezTo>
                <a:cubicBezTo>
                  <a:pt x="72" y="96"/>
                  <a:pt x="55" y="126"/>
                  <a:pt x="91" y="106"/>
                </a:cubicBezTo>
                <a:cubicBezTo>
                  <a:pt x="109" y="96"/>
                  <a:pt x="141" y="72"/>
                  <a:pt x="141" y="72"/>
                </a:cubicBezTo>
                <a:cubicBezTo>
                  <a:pt x="190" y="0"/>
                  <a:pt x="125" y="85"/>
                  <a:pt x="183" y="39"/>
                </a:cubicBezTo>
                <a:cubicBezTo>
                  <a:pt x="226" y="5"/>
                  <a:pt x="168" y="14"/>
                  <a:pt x="233" y="14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2" name="Freeform 8"/>
          <p:cNvSpPr/>
          <p:nvPr/>
        </p:nvSpPr>
        <p:spPr>
          <a:xfrm>
            <a:off x="1908175" y="4503738"/>
            <a:ext cx="1139825" cy="22066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34" h="126">
                <a:moveTo>
                  <a:pt x="0" y="43"/>
                </a:moveTo>
                <a:cubicBezTo>
                  <a:pt x="63" y="0"/>
                  <a:pt x="99" y="15"/>
                  <a:pt x="192" y="10"/>
                </a:cubicBezTo>
                <a:cubicBezTo>
                  <a:pt x="203" y="11"/>
                  <a:pt x="283" y="15"/>
                  <a:pt x="309" y="26"/>
                </a:cubicBezTo>
                <a:cubicBezTo>
                  <a:pt x="318" y="30"/>
                  <a:pt x="325" y="39"/>
                  <a:pt x="334" y="43"/>
                </a:cubicBezTo>
                <a:cubicBezTo>
                  <a:pt x="397" y="70"/>
                  <a:pt x="340" y="34"/>
                  <a:pt x="392" y="60"/>
                </a:cubicBezTo>
                <a:cubicBezTo>
                  <a:pt x="438" y="83"/>
                  <a:pt x="481" y="126"/>
                  <a:pt x="534" y="126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3" name="Freeform 9"/>
          <p:cNvSpPr/>
          <p:nvPr/>
        </p:nvSpPr>
        <p:spPr>
          <a:xfrm>
            <a:off x="3048000" y="3429000"/>
            <a:ext cx="146050" cy="12334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92" h="777">
                <a:moveTo>
                  <a:pt x="0" y="777"/>
                </a:moveTo>
                <a:cubicBezTo>
                  <a:pt x="36" y="720"/>
                  <a:pt x="44" y="648"/>
                  <a:pt x="67" y="585"/>
                </a:cubicBezTo>
                <a:cubicBezTo>
                  <a:pt x="72" y="476"/>
                  <a:pt x="80" y="424"/>
                  <a:pt x="92" y="326"/>
                </a:cubicBezTo>
                <a:cubicBezTo>
                  <a:pt x="86" y="227"/>
                  <a:pt x="58" y="98"/>
                  <a:pt x="58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4" name="Freeform 10"/>
          <p:cNvSpPr/>
          <p:nvPr/>
        </p:nvSpPr>
        <p:spPr>
          <a:xfrm>
            <a:off x="3048000" y="2667000"/>
            <a:ext cx="152400" cy="609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89" h="375">
                <a:moveTo>
                  <a:pt x="30" y="375"/>
                </a:moveTo>
                <a:cubicBezTo>
                  <a:pt x="0" y="282"/>
                  <a:pt x="27" y="195"/>
                  <a:pt x="55" y="108"/>
                </a:cubicBezTo>
                <a:cubicBezTo>
                  <a:pt x="64" y="80"/>
                  <a:pt x="72" y="53"/>
                  <a:pt x="81" y="25"/>
                </a:cubicBezTo>
                <a:cubicBezTo>
                  <a:pt x="84" y="17"/>
                  <a:pt x="89" y="0"/>
                  <a:pt x="89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5" name="Freeform 11"/>
          <p:cNvSpPr/>
          <p:nvPr/>
        </p:nvSpPr>
        <p:spPr>
          <a:xfrm>
            <a:off x="3200400" y="2057400"/>
            <a:ext cx="669925" cy="533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326" h="334">
                <a:moveTo>
                  <a:pt x="0" y="334"/>
                </a:moveTo>
                <a:cubicBezTo>
                  <a:pt x="32" y="322"/>
                  <a:pt x="70" y="317"/>
                  <a:pt x="100" y="300"/>
                </a:cubicBezTo>
                <a:cubicBezTo>
                  <a:pt x="117" y="290"/>
                  <a:pt x="133" y="278"/>
                  <a:pt x="150" y="267"/>
                </a:cubicBezTo>
                <a:cubicBezTo>
                  <a:pt x="159" y="261"/>
                  <a:pt x="176" y="250"/>
                  <a:pt x="176" y="250"/>
                </a:cubicBezTo>
                <a:cubicBezTo>
                  <a:pt x="194" y="194"/>
                  <a:pt x="169" y="254"/>
                  <a:pt x="209" y="208"/>
                </a:cubicBezTo>
                <a:cubicBezTo>
                  <a:pt x="222" y="193"/>
                  <a:pt x="231" y="175"/>
                  <a:pt x="242" y="158"/>
                </a:cubicBezTo>
                <a:cubicBezTo>
                  <a:pt x="248" y="150"/>
                  <a:pt x="259" y="133"/>
                  <a:pt x="259" y="133"/>
                </a:cubicBezTo>
                <a:cubicBezTo>
                  <a:pt x="279" y="70"/>
                  <a:pt x="252" y="147"/>
                  <a:pt x="284" y="83"/>
                </a:cubicBezTo>
                <a:cubicBezTo>
                  <a:pt x="299" y="53"/>
                  <a:pt x="299" y="24"/>
                  <a:pt x="326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6" name="Freeform 12"/>
          <p:cNvSpPr/>
          <p:nvPr/>
        </p:nvSpPr>
        <p:spPr>
          <a:xfrm>
            <a:off x="3810000" y="1981200"/>
            <a:ext cx="868363" cy="5365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51" h="338">
                <a:moveTo>
                  <a:pt x="0" y="11"/>
                </a:moveTo>
                <a:cubicBezTo>
                  <a:pt x="35" y="0"/>
                  <a:pt x="46" y="7"/>
                  <a:pt x="76" y="28"/>
                </a:cubicBezTo>
                <a:cubicBezTo>
                  <a:pt x="94" y="84"/>
                  <a:pt x="69" y="24"/>
                  <a:pt x="109" y="70"/>
                </a:cubicBezTo>
                <a:cubicBezTo>
                  <a:pt x="140" y="106"/>
                  <a:pt x="158" y="156"/>
                  <a:pt x="184" y="195"/>
                </a:cubicBezTo>
                <a:cubicBezTo>
                  <a:pt x="190" y="203"/>
                  <a:pt x="195" y="212"/>
                  <a:pt x="201" y="220"/>
                </a:cubicBezTo>
                <a:cubicBezTo>
                  <a:pt x="212" y="237"/>
                  <a:pt x="251" y="253"/>
                  <a:pt x="251" y="253"/>
                </a:cubicBezTo>
                <a:cubicBezTo>
                  <a:pt x="272" y="283"/>
                  <a:pt x="284" y="284"/>
                  <a:pt x="318" y="295"/>
                </a:cubicBezTo>
                <a:cubicBezTo>
                  <a:pt x="353" y="319"/>
                  <a:pt x="374" y="321"/>
                  <a:pt x="418" y="328"/>
                </a:cubicBezTo>
                <a:cubicBezTo>
                  <a:pt x="446" y="338"/>
                  <a:pt x="434" y="337"/>
                  <a:pt x="451" y="337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7" name="Freeform 13"/>
          <p:cNvSpPr/>
          <p:nvPr/>
        </p:nvSpPr>
        <p:spPr>
          <a:xfrm>
            <a:off x="4800600" y="1981200"/>
            <a:ext cx="487363" cy="533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259" h="384">
                <a:moveTo>
                  <a:pt x="0" y="384"/>
                </a:moveTo>
                <a:cubicBezTo>
                  <a:pt x="33" y="378"/>
                  <a:pt x="61" y="369"/>
                  <a:pt x="92" y="359"/>
                </a:cubicBezTo>
                <a:cubicBezTo>
                  <a:pt x="166" y="310"/>
                  <a:pt x="124" y="339"/>
                  <a:pt x="167" y="276"/>
                </a:cubicBezTo>
                <a:cubicBezTo>
                  <a:pt x="178" y="240"/>
                  <a:pt x="188" y="207"/>
                  <a:pt x="209" y="175"/>
                </a:cubicBezTo>
                <a:cubicBezTo>
                  <a:pt x="214" y="158"/>
                  <a:pt x="221" y="142"/>
                  <a:pt x="225" y="125"/>
                </a:cubicBezTo>
                <a:cubicBezTo>
                  <a:pt x="228" y="111"/>
                  <a:pt x="230" y="97"/>
                  <a:pt x="234" y="84"/>
                </a:cubicBezTo>
                <a:cubicBezTo>
                  <a:pt x="239" y="67"/>
                  <a:pt x="259" y="22"/>
                  <a:pt x="259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8" name="Freeform 14"/>
          <p:cNvSpPr/>
          <p:nvPr/>
        </p:nvSpPr>
        <p:spPr>
          <a:xfrm>
            <a:off x="5334000" y="1143000"/>
            <a:ext cx="844550" cy="762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484" h="434">
                <a:moveTo>
                  <a:pt x="484" y="0"/>
                </a:moveTo>
                <a:cubicBezTo>
                  <a:pt x="449" y="11"/>
                  <a:pt x="419" y="29"/>
                  <a:pt x="384" y="42"/>
                </a:cubicBezTo>
                <a:cubicBezTo>
                  <a:pt x="352" y="90"/>
                  <a:pt x="386" y="51"/>
                  <a:pt x="342" y="75"/>
                </a:cubicBezTo>
                <a:cubicBezTo>
                  <a:pt x="324" y="85"/>
                  <a:pt x="292" y="109"/>
                  <a:pt x="292" y="109"/>
                </a:cubicBezTo>
                <a:cubicBezTo>
                  <a:pt x="235" y="198"/>
                  <a:pt x="320" y="73"/>
                  <a:pt x="251" y="150"/>
                </a:cubicBezTo>
                <a:cubicBezTo>
                  <a:pt x="180" y="230"/>
                  <a:pt x="250" y="178"/>
                  <a:pt x="192" y="217"/>
                </a:cubicBezTo>
                <a:cubicBezTo>
                  <a:pt x="186" y="225"/>
                  <a:pt x="183" y="235"/>
                  <a:pt x="175" y="242"/>
                </a:cubicBezTo>
                <a:cubicBezTo>
                  <a:pt x="160" y="255"/>
                  <a:pt x="125" y="275"/>
                  <a:pt x="125" y="275"/>
                </a:cubicBezTo>
                <a:cubicBezTo>
                  <a:pt x="111" y="320"/>
                  <a:pt x="88" y="369"/>
                  <a:pt x="42" y="384"/>
                </a:cubicBezTo>
                <a:cubicBezTo>
                  <a:pt x="33" y="413"/>
                  <a:pt x="22" y="415"/>
                  <a:pt x="0" y="434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79" name="Freeform 15"/>
          <p:cNvSpPr/>
          <p:nvPr/>
        </p:nvSpPr>
        <p:spPr>
          <a:xfrm>
            <a:off x="5943600" y="685800"/>
            <a:ext cx="771525" cy="5159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38" h="277">
                <a:moveTo>
                  <a:pt x="248" y="8"/>
                </a:moveTo>
                <a:cubicBezTo>
                  <a:pt x="258" y="6"/>
                  <a:pt x="269" y="0"/>
                  <a:pt x="279" y="2"/>
                </a:cubicBezTo>
                <a:cubicBezTo>
                  <a:pt x="309" y="7"/>
                  <a:pt x="303" y="23"/>
                  <a:pt x="313" y="43"/>
                </a:cubicBezTo>
                <a:cubicBezTo>
                  <a:pt x="328" y="73"/>
                  <a:pt x="327" y="67"/>
                  <a:pt x="354" y="85"/>
                </a:cubicBezTo>
                <a:cubicBezTo>
                  <a:pt x="366" y="118"/>
                  <a:pt x="380" y="124"/>
                  <a:pt x="413" y="135"/>
                </a:cubicBezTo>
                <a:cubicBezTo>
                  <a:pt x="421" y="141"/>
                  <a:pt x="438" y="142"/>
                  <a:pt x="438" y="152"/>
                </a:cubicBezTo>
                <a:cubicBezTo>
                  <a:pt x="438" y="162"/>
                  <a:pt x="422" y="165"/>
                  <a:pt x="413" y="169"/>
                </a:cubicBezTo>
                <a:cubicBezTo>
                  <a:pt x="389" y="178"/>
                  <a:pt x="363" y="179"/>
                  <a:pt x="338" y="185"/>
                </a:cubicBezTo>
                <a:cubicBezTo>
                  <a:pt x="293" y="182"/>
                  <a:pt x="249" y="177"/>
                  <a:pt x="204" y="177"/>
                </a:cubicBezTo>
                <a:cubicBezTo>
                  <a:pt x="187" y="177"/>
                  <a:pt x="167" y="174"/>
                  <a:pt x="154" y="185"/>
                </a:cubicBezTo>
                <a:cubicBezTo>
                  <a:pt x="143" y="194"/>
                  <a:pt x="149" y="213"/>
                  <a:pt x="146" y="227"/>
                </a:cubicBezTo>
                <a:cubicBezTo>
                  <a:pt x="137" y="269"/>
                  <a:pt x="145" y="256"/>
                  <a:pt x="112" y="277"/>
                </a:cubicBezTo>
                <a:cubicBezTo>
                  <a:pt x="79" y="269"/>
                  <a:pt x="57" y="263"/>
                  <a:pt x="29" y="244"/>
                </a:cubicBezTo>
                <a:cubicBezTo>
                  <a:pt x="22" y="223"/>
                  <a:pt x="0" y="190"/>
                  <a:pt x="21" y="169"/>
                </a:cubicBezTo>
                <a:cubicBezTo>
                  <a:pt x="35" y="155"/>
                  <a:pt x="71" y="135"/>
                  <a:pt x="71" y="135"/>
                </a:cubicBezTo>
                <a:cubicBezTo>
                  <a:pt x="76" y="127"/>
                  <a:pt x="80" y="117"/>
                  <a:pt x="87" y="110"/>
                </a:cubicBezTo>
                <a:cubicBezTo>
                  <a:pt x="94" y="103"/>
                  <a:pt x="106" y="102"/>
                  <a:pt x="112" y="94"/>
                </a:cubicBezTo>
                <a:cubicBezTo>
                  <a:pt x="136" y="64"/>
                  <a:pt x="113" y="51"/>
                  <a:pt x="162" y="35"/>
                </a:cubicBezTo>
                <a:cubicBezTo>
                  <a:pt x="213" y="0"/>
                  <a:pt x="233" y="10"/>
                  <a:pt x="304" y="10"/>
                </a:cubicBezTo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152400" y="304800"/>
            <a:ext cx="5943600" cy="1295400"/>
          </a:xfrm>
          <a:prstGeom prst="wedgeRoundRectCallout">
            <a:avLst>
              <a:gd name="adj1" fmla="val 53444"/>
              <a:gd name="adj2" fmla="val 3872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定都天京，标志着太平天国建立了与清王朝对峙的政权。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3684" name="Text Box 20"/>
          <p:cNvSpPr txBox="1"/>
          <p:nvPr/>
        </p:nvSpPr>
        <p:spPr>
          <a:xfrm>
            <a:off x="914400" y="6384925"/>
            <a:ext cx="8229600" cy="519113"/>
          </a:xfrm>
          <a:prstGeom prst="rect">
            <a:avLst/>
          </a:prstGeom>
          <a:solidFill>
            <a:srgbClr val="FF3300"/>
          </a:solidFill>
          <a:ln w="12700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1851.1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广西桂平县金田起义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标志太平天国运动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兴起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86" name="Text Box 22"/>
          <p:cNvSpPr txBox="1"/>
          <p:nvPr/>
        </p:nvSpPr>
        <p:spPr>
          <a:xfrm>
            <a:off x="2590800" y="5257800"/>
            <a:ext cx="6553200" cy="884238"/>
          </a:xfrm>
          <a:prstGeom prst="rect">
            <a:avLst/>
          </a:prstGeom>
          <a:solidFill>
            <a:srgbClr val="FF3300"/>
          </a:solidFill>
          <a:ln w="12700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1851.9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hlinkClick r:id="rId2" action="ppaction://hlinksldjump"/>
              </a:rPr>
              <a:t>永安建制 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东王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杨秀清、西王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萧朝贵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、南王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冯云山、北王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韦昌辉、 翼王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石达开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88" name="Text Box 24"/>
          <p:cNvSpPr txBox="1"/>
          <p:nvPr/>
        </p:nvSpPr>
        <p:spPr>
          <a:xfrm>
            <a:off x="2971800" y="4572000"/>
            <a:ext cx="5715000" cy="519113"/>
          </a:xfrm>
          <a:prstGeom prst="rect">
            <a:avLst/>
          </a:prstGeom>
          <a:solidFill>
            <a:srgbClr val="FF3300"/>
          </a:solidFill>
          <a:ln w="12700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1852.4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全州之战</a:t>
            </a:r>
            <a:r>
              <a:rPr lang="zh-CN" altLang="en-US" sz="2800" b="1" dirty="0">
                <a:solidFill>
                  <a:srgbClr val="FFFF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南王冯云山牺牲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90" name="Text Box 26"/>
          <p:cNvSpPr txBox="1"/>
          <p:nvPr/>
        </p:nvSpPr>
        <p:spPr>
          <a:xfrm>
            <a:off x="3276600" y="3352800"/>
            <a:ext cx="5562600" cy="519113"/>
          </a:xfrm>
          <a:prstGeom prst="rect">
            <a:avLst/>
          </a:prstGeom>
          <a:solidFill>
            <a:srgbClr val="FF3300"/>
          </a:solidFill>
          <a:ln w="12700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1852.9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长沙之战</a:t>
            </a:r>
            <a:r>
              <a:rPr lang="zh-CN" altLang="en-US" sz="2800" b="1" dirty="0">
                <a:solidFill>
                  <a:srgbClr val="FFFF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西王萧朝贵牺牲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92" name="Text Box 28"/>
          <p:cNvSpPr txBox="1"/>
          <p:nvPr/>
        </p:nvSpPr>
        <p:spPr>
          <a:xfrm>
            <a:off x="0" y="1600200"/>
            <a:ext cx="2590800" cy="519113"/>
          </a:xfrm>
          <a:prstGeom prst="rect">
            <a:avLst/>
          </a:prstGeom>
          <a:solidFill>
            <a:srgbClr val="FF3300"/>
          </a:solidFill>
          <a:ln w="12700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1853.1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攻克武昌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94" name="Text Box 30"/>
          <p:cNvSpPr txBox="1"/>
          <p:nvPr/>
        </p:nvSpPr>
        <p:spPr>
          <a:xfrm>
            <a:off x="6096000" y="1676400"/>
            <a:ext cx="3048000" cy="946150"/>
          </a:xfrm>
          <a:prstGeom prst="rect">
            <a:avLst/>
          </a:prstGeom>
          <a:solidFill>
            <a:srgbClr val="FF3300"/>
          </a:solidFill>
          <a:ln w="12700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1853.3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定都天京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天朝田亩制度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endParaRPr lang="en-US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6092825" y="-36512"/>
            <a:ext cx="1038225" cy="1535112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p>
            <a:pPr defTabSz="91440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北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伐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左箭头 3"/>
          <p:cNvSpPr/>
          <p:nvPr/>
        </p:nvSpPr>
        <p:spPr>
          <a:xfrm>
            <a:off x="2552700" y="1143000"/>
            <a:ext cx="3384550" cy="10033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p>
            <a:pPr defTabSz="914400"/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西    征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234950" y="295275"/>
            <a:ext cx="5943600" cy="1295400"/>
          </a:xfrm>
          <a:prstGeom prst="wedgeRoundRectCallout">
            <a:avLst>
              <a:gd name="adj1" fmla="val 53444"/>
              <a:gd name="adj2" fmla="val 3872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北伐、西征、破江北、江南大营，太平天国达到全盛。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2" grpId="0" bldLvl="0" animBg="1"/>
      <p:bldP spid="113684" grpId="0" bldLvl="0" animBg="1"/>
      <p:bldP spid="113686" grpId="0" bldLvl="0" animBg="1"/>
      <p:bldP spid="113688" grpId="0" bldLvl="0" animBg="1"/>
      <p:bldP spid="113690" grpId="0" bldLvl="0" animBg="1"/>
      <p:bldP spid="113692" grpId="0" bldLvl="0" animBg="1"/>
      <p:bldP spid="113694" grpId="0" bldLvl="0" animBg="1"/>
      <p:bldP spid="113682" grpId="1" bldLvl="0" animBg="1"/>
      <p:bldP spid="5" grpId="0" bldLvl="0" animBg="1"/>
      <p:bldP spid="3" grpId="0" animBg="1"/>
      <p:bldP spid="3" grpId="1" animBg="1"/>
      <p:bldP spid="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3796</Words>
  <Application>WPS 演示</Application>
  <PresentationFormat>全屏显示(4:3)</PresentationFormat>
  <Paragraphs>386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楷体_GB2312</vt:lpstr>
      <vt:lpstr>黑体</vt:lpstr>
      <vt:lpstr>Times New Roman</vt:lpstr>
      <vt:lpstr>楷体</vt:lpstr>
      <vt:lpstr>华文中宋</vt:lpstr>
      <vt:lpstr>新宋体</vt:lpstr>
      <vt:lpstr>微软雅黑</vt:lpstr>
      <vt:lpstr>Arial Unicode MS</vt:lpstr>
      <vt:lpstr>Tahoma</vt:lpstr>
      <vt:lpstr>楷体_GB2312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永安建制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167</cp:revision>
  <dcterms:created xsi:type="dcterms:W3CDTF">2013-05-15T08:46:00Z</dcterms:created>
  <dcterms:modified xsi:type="dcterms:W3CDTF">2017-11-01T01:24:24Z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