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60" r:id="rId3"/>
    <p:sldId id="261" r:id="rId4"/>
    <p:sldId id="262" r:id="rId5"/>
    <p:sldId id="277" r:id="rId6"/>
    <p:sldId id="263" r:id="rId7"/>
    <p:sldId id="267" r:id="rId8"/>
    <p:sldId id="268" r:id="rId9"/>
    <p:sldId id="269" r:id="rId10"/>
    <p:sldId id="278" r:id="rId11"/>
    <p:sldId id="264" r:id="rId12"/>
    <p:sldId id="265" r:id="rId13"/>
    <p:sldId id="266" r:id="rId14"/>
    <p:sldId id="257" r:id="rId15"/>
    <p:sldId id="271" r:id="rId16"/>
    <p:sldId id="272" r:id="rId17"/>
    <p:sldId id="295" r:id="rId18"/>
    <p:sldId id="273" r:id="rId19"/>
    <p:sldId id="290" r:id="rId20"/>
    <p:sldId id="291" r:id="rId21"/>
    <p:sldId id="292" r:id="rId22"/>
    <p:sldId id="293" r:id="rId23"/>
    <p:sldId id="294" r:id="rId24"/>
    <p:sldId id="285" r:id="rId25"/>
    <p:sldId id="286" r:id="rId26"/>
    <p:sldId id="287" r:id="rId27"/>
    <p:sldId id="288" r:id="rId28"/>
    <p:sldId id="289" r:id="rId29"/>
    <p:sldId id="296"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6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D38700-8B2C-4930-B367-32E0999A2678}" type="datetimeFigureOut">
              <a:rPr lang="zh-CN" altLang="en-US" smtClean="0"/>
              <a:pPr/>
              <a:t>2018/9/17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CB82C1-5567-468B-A3A2-C0D4E83E89B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ChangeArrowheads="1" noTextEdit="1"/>
          </p:cNvSpPr>
          <p:nvPr>
            <p:ph type="sldImg" idx="4294967295"/>
          </p:nvPr>
        </p:nvSpPr>
        <p:spPr>
          <a:xfrm>
            <a:off x="1141413" y="685800"/>
            <a:ext cx="4573587" cy="3429000"/>
          </a:xfrm>
        </p:spPr>
      </p:sp>
      <p:sp>
        <p:nvSpPr>
          <p:cNvPr id="13315" name="文本占位符 2"/>
          <p:cNvSpPr>
            <a:spLocks noGrp="1" noChangeArrowheads="1"/>
          </p:cNvSpPr>
          <p:nvPr>
            <p:ph type="body" idx="4294967295"/>
          </p:nvPr>
        </p:nvSpPr>
        <p:spPr>
          <a:noFill/>
        </p:spPr>
        <p:txBody>
          <a:bodyPr/>
          <a:lstStyle/>
          <a:p>
            <a:r>
              <a:rPr lang="zh-CN" altLang="en-US" smtClean="0">
                <a:latin typeface="Calibri" pitchFamily="34" charset="0"/>
              </a:rPr>
              <a:t>公元前五世纪中叶在古希腊就产生了强烈的自我意识，比如普罗塔哥拉</a:t>
            </a:r>
            <a:r>
              <a:rPr lang="en-US" altLang="zh-CN" smtClean="0">
                <a:latin typeface="Calibri" pitchFamily="34" charset="0"/>
              </a:rPr>
              <a:t>“</a:t>
            </a:r>
            <a:r>
              <a:rPr lang="zh-CN" altLang="en-US" smtClean="0">
                <a:latin typeface="Calibri" pitchFamily="34" charset="0"/>
              </a:rPr>
              <a:t>认识万物的尺度</a:t>
            </a:r>
            <a:r>
              <a:rPr lang="en-US" altLang="zh-CN" smtClean="0">
                <a:latin typeface="Calibri" pitchFamily="34" charset="0"/>
              </a:rPr>
              <a:t>”</a:t>
            </a:r>
            <a:r>
              <a:rPr lang="zh-CN" altLang="en-US" smtClean="0">
                <a:latin typeface="Calibri" pitchFamily="34" charset="0"/>
              </a:rPr>
              <a:t>，苏格拉底提出的</a:t>
            </a:r>
            <a:r>
              <a:rPr lang="en-US" altLang="zh-CN" smtClean="0">
                <a:latin typeface="Calibri" pitchFamily="34" charset="0"/>
              </a:rPr>
              <a:t>“</a:t>
            </a:r>
            <a:r>
              <a:rPr lang="zh-CN" altLang="en-US" smtClean="0">
                <a:latin typeface="Calibri" pitchFamily="34" charset="0"/>
              </a:rPr>
              <a:t>认识你自己</a:t>
            </a:r>
            <a:r>
              <a:rPr lang="en-US" altLang="zh-CN" smtClean="0">
                <a:latin typeface="Calibri" pitchFamily="34" charset="0"/>
              </a:rPr>
              <a:t>”</a:t>
            </a:r>
            <a:r>
              <a:rPr lang="zh-CN" altLang="en-US" smtClean="0">
                <a:latin typeface="Calibri" pitchFamily="34" charset="0"/>
              </a:rPr>
              <a:t>，古希腊产生了辉煌的文学、哲学、艺术成就。但是随着希腊被马其顿灭亡，古希腊的辉煌就被古罗马破坏性的继承，可是随着公元</a:t>
            </a:r>
            <a:r>
              <a:rPr lang="en-US" altLang="zh-CN" smtClean="0">
                <a:latin typeface="Calibri" pitchFamily="34" charset="0"/>
              </a:rPr>
              <a:t>475</a:t>
            </a:r>
            <a:r>
              <a:rPr lang="zh-CN" altLang="en-US" smtClean="0">
                <a:latin typeface="Calibri" pitchFamily="34" charset="0"/>
              </a:rPr>
              <a:t>年西罗马帝国灭亡，欧洲陷入了近千年的中世纪，帝国四分五裂，基督教趁机统治了整个西欧。整个中世纪以神为本，充满了原罪，禁欲，来世的宗教观念，完全的丧失了自我。</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幻灯片图像占位符 1"/>
          <p:cNvSpPr>
            <a:spLocks noGrp="1" noRot="1" noChangeAspect="1" noTextEdit="1"/>
          </p:cNvSpPr>
          <p:nvPr>
            <p:ph type="sldImg"/>
          </p:nvPr>
        </p:nvSpPr>
        <p:spPr>
          <a:ln/>
        </p:spPr>
      </p:sp>
      <p:sp>
        <p:nvSpPr>
          <p:cNvPr id="119811" name="备注占位符 2"/>
          <p:cNvSpPr>
            <a:spLocks noGrp="1"/>
          </p:cNvSpPr>
          <p:nvPr>
            <p:ph type="body" idx="1"/>
          </p:nvPr>
        </p:nvSpPr>
        <p:spPr>
          <a:noFill/>
          <a:ln/>
        </p:spPr>
        <p:txBody>
          <a:bodyPr/>
          <a:lstStyle/>
          <a:p>
            <a:endParaRPr lang="zh-CN" altLang="en-US" smtClean="0"/>
          </a:p>
        </p:txBody>
      </p:sp>
      <p:sp>
        <p:nvSpPr>
          <p:cNvPr id="119812" name="灯片编号占位符 3"/>
          <p:cNvSpPr>
            <a:spLocks noGrp="1"/>
          </p:cNvSpPr>
          <p:nvPr>
            <p:ph type="sldNum" sz="quarter" idx="5"/>
          </p:nvPr>
        </p:nvSpPr>
        <p:spPr>
          <a:noFill/>
        </p:spPr>
        <p:txBody>
          <a:bodyPr/>
          <a:lstStyle/>
          <a:p>
            <a:fld id="{71B4E91D-B847-4015-AAAE-B6C016E5F9BF}" type="slidenum">
              <a:rPr lang="en-US" altLang="zh-CN"/>
              <a:pPr/>
              <a:t>20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p:cNvSpPr>
            <a:spLocks noGrp="1" noRot="1" noChangeAspect="1" noTextEdit="1"/>
          </p:cNvSpPr>
          <p:nvPr>
            <p:ph type="sldImg"/>
          </p:nvPr>
        </p:nvSpPr>
        <p:spPr>
          <a:ln/>
        </p:spPr>
      </p:sp>
      <p:sp>
        <p:nvSpPr>
          <p:cNvPr id="121859" name="备注占位符 2"/>
          <p:cNvSpPr>
            <a:spLocks noGrp="1"/>
          </p:cNvSpPr>
          <p:nvPr>
            <p:ph type="body" idx="1"/>
          </p:nvPr>
        </p:nvSpPr>
        <p:spPr>
          <a:noFill/>
          <a:ln/>
        </p:spPr>
        <p:txBody>
          <a:bodyPr/>
          <a:lstStyle/>
          <a:p>
            <a:r>
              <a:rPr lang="zh-CN" altLang="en-US" smtClean="0"/>
              <a:t>经营金融业、商业、农业、制造业等</a:t>
            </a:r>
          </a:p>
        </p:txBody>
      </p:sp>
      <p:sp>
        <p:nvSpPr>
          <p:cNvPr id="121860" name="灯片编号占位符 3"/>
          <p:cNvSpPr>
            <a:spLocks noGrp="1"/>
          </p:cNvSpPr>
          <p:nvPr>
            <p:ph type="sldNum" sz="quarter" idx="5"/>
          </p:nvPr>
        </p:nvSpPr>
        <p:spPr>
          <a:noFill/>
        </p:spPr>
        <p:txBody>
          <a:bodyPr/>
          <a:lstStyle/>
          <a:p>
            <a:fld id="{A665BDA0-ADDF-429D-B660-A087D024E291}" type="slidenum">
              <a:rPr lang="en-US" altLang="zh-CN"/>
              <a:pPr/>
              <a:t>21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TextEdit="1"/>
          </p:cNvSpPr>
          <p:nvPr>
            <p:ph type="sldImg"/>
          </p:nvPr>
        </p:nvSpPr>
        <p:spPr>
          <a:ln/>
        </p:spPr>
      </p:sp>
      <p:sp>
        <p:nvSpPr>
          <p:cNvPr id="123907" name="备注占位符 2"/>
          <p:cNvSpPr>
            <a:spLocks noGrp="1"/>
          </p:cNvSpPr>
          <p:nvPr>
            <p:ph type="body" idx="1"/>
          </p:nvPr>
        </p:nvSpPr>
        <p:spPr>
          <a:noFill/>
          <a:ln/>
        </p:spPr>
        <p:txBody>
          <a:bodyPr/>
          <a:lstStyle/>
          <a:p>
            <a:r>
              <a:rPr lang="zh-CN" altLang="en-US" smtClean="0"/>
              <a:t>但是，基督教是明令禁止放贷的，教会还大力宣扬禁欲主义，因此教皇对佛罗伦萨人的印象很差，称他们是肮脏污秽的平民。巨额收入也给虔诚的基督徒</a:t>
            </a:r>
            <a:r>
              <a:rPr lang="en-US" altLang="zh-CN" smtClean="0"/>
              <a:t>——</a:t>
            </a:r>
            <a:r>
              <a:rPr lang="zh-CN" altLang="en-US" smtClean="0"/>
              <a:t>科西莫</a:t>
            </a:r>
            <a:r>
              <a:rPr lang="en-US" altLang="zh-CN" smtClean="0"/>
              <a:t>·</a:t>
            </a:r>
            <a:r>
              <a:rPr lang="zh-CN" altLang="en-US" smtClean="0"/>
              <a:t>美第奇带来沉重的精神负担，于是美第奇家族拿出一大笔钱用于文化公益事业。劳伦佐</a:t>
            </a:r>
            <a:r>
              <a:rPr lang="en-US" altLang="zh-CN" smtClean="0"/>
              <a:t>·</a:t>
            </a:r>
            <a:r>
              <a:rPr lang="zh-CN" altLang="en-US" smtClean="0"/>
              <a:t>美第奇把还是学徒的米开朗基罗，接进了美第奇宫，和自己同吃同住，并且给予优质的教育和第一笔艺术投资，就像他的前辈达</a:t>
            </a:r>
            <a:r>
              <a:rPr lang="en-US" altLang="zh-CN" smtClean="0"/>
              <a:t>·</a:t>
            </a:r>
            <a:r>
              <a:rPr lang="zh-CN" altLang="en-US" smtClean="0"/>
              <a:t>芬奇等人一样。同时，为了满足文艺复兴时期人们对古典文献的需求，美第奇家族还创建了现今世界上最古老的家族图书馆。</a:t>
            </a:r>
          </a:p>
        </p:txBody>
      </p:sp>
      <p:sp>
        <p:nvSpPr>
          <p:cNvPr id="123908" name="灯片编号占位符 3"/>
          <p:cNvSpPr>
            <a:spLocks noGrp="1"/>
          </p:cNvSpPr>
          <p:nvPr>
            <p:ph type="sldNum" sz="quarter" idx="5"/>
          </p:nvPr>
        </p:nvSpPr>
        <p:spPr>
          <a:noFill/>
        </p:spPr>
        <p:txBody>
          <a:bodyPr/>
          <a:lstStyle/>
          <a:p>
            <a:fld id="{D23EA79E-EA89-481E-8B9B-5999D774B01F}" type="slidenum">
              <a:rPr lang="en-US" altLang="zh-CN"/>
              <a:pPr/>
              <a:t>22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幻灯片图像占位符 1"/>
          <p:cNvSpPr>
            <a:spLocks noGrp="1" noRot="1" noChangeAspect="1" noTextEdit="1"/>
          </p:cNvSpPr>
          <p:nvPr>
            <p:ph type="sldImg"/>
          </p:nvPr>
        </p:nvSpPr>
        <p:spPr>
          <a:ln/>
        </p:spPr>
      </p:sp>
      <p:sp>
        <p:nvSpPr>
          <p:cNvPr id="125955" name="备注占位符 2"/>
          <p:cNvSpPr>
            <a:spLocks noGrp="1"/>
          </p:cNvSpPr>
          <p:nvPr>
            <p:ph type="body" idx="1"/>
          </p:nvPr>
        </p:nvSpPr>
        <p:spPr>
          <a:noFill/>
          <a:ln/>
        </p:spPr>
        <p:txBody>
          <a:bodyPr/>
          <a:lstStyle/>
          <a:p>
            <a:r>
              <a:rPr lang="zh-CN" altLang="en-US" smtClean="0"/>
              <a:t>收集和传播古典作品。</a:t>
            </a:r>
          </a:p>
        </p:txBody>
      </p:sp>
      <p:sp>
        <p:nvSpPr>
          <p:cNvPr id="125956" name="灯片编号占位符 3"/>
          <p:cNvSpPr>
            <a:spLocks noGrp="1"/>
          </p:cNvSpPr>
          <p:nvPr>
            <p:ph type="sldNum" sz="quarter" idx="5"/>
          </p:nvPr>
        </p:nvSpPr>
        <p:spPr>
          <a:noFill/>
        </p:spPr>
        <p:txBody>
          <a:bodyPr/>
          <a:lstStyle/>
          <a:p>
            <a:fld id="{876DA88F-6E32-4074-9026-7DD3924518C6}" type="slidenum">
              <a:rPr lang="en-US" altLang="zh-CN"/>
              <a:pPr/>
              <a:t>23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幻灯片图像占位符 1"/>
          <p:cNvSpPr>
            <a:spLocks noGrp="1" noRot="1" noChangeAspect="1" noTextEdit="1"/>
          </p:cNvSpPr>
          <p:nvPr>
            <p:ph type="sldImg"/>
          </p:nvPr>
        </p:nvSpPr>
        <p:spPr>
          <a:ln/>
        </p:spPr>
      </p:sp>
      <p:sp>
        <p:nvSpPr>
          <p:cNvPr id="130051" name="备注占位符 2"/>
          <p:cNvSpPr>
            <a:spLocks noGrp="1"/>
          </p:cNvSpPr>
          <p:nvPr>
            <p:ph type="body" idx="1"/>
          </p:nvPr>
        </p:nvSpPr>
        <p:spPr>
          <a:noFill/>
          <a:ln/>
        </p:spPr>
        <p:txBody>
          <a:bodyPr/>
          <a:lstStyle/>
          <a:p>
            <a:r>
              <a:rPr lang="en-US" altLang="zh-CN" smtClean="0"/>
              <a:t>14</a:t>
            </a:r>
            <a:r>
              <a:rPr lang="zh-CN" altLang="en-US" smtClean="0"/>
              <a:t>世纪中叶，“黑死病”侵袭欧洲大陆，接近一半的人死于这场瘟疫。薄伽丘在</a:t>
            </a:r>
            <a:r>
              <a:rPr lang="en-US" altLang="zh-CN" smtClean="0"/>
              <a:t>《</a:t>
            </a:r>
            <a:r>
              <a:rPr lang="zh-CN" altLang="en-US" smtClean="0"/>
              <a:t>十日谈</a:t>
            </a:r>
            <a:r>
              <a:rPr lang="en-US" altLang="zh-CN" smtClean="0"/>
              <a:t>》</a:t>
            </a:r>
            <a:r>
              <a:rPr lang="zh-CN" altLang="en-US" smtClean="0"/>
              <a:t>中写道，每天、甚至每小时，都会有大批的尸体运到教堂去，教堂的坟地已容纳不下，只好在周围挖一些大坑，把数百个尸体埋葬下去，就像货物那样堆放起来。这场欧洲历史上最恐怖的瘟疫，在给人类带来浩劫的同时，一个思考与质疑的新时代悄然来。</a:t>
            </a:r>
          </a:p>
        </p:txBody>
      </p:sp>
      <p:sp>
        <p:nvSpPr>
          <p:cNvPr id="130052" name="灯片编号占位符 3"/>
          <p:cNvSpPr>
            <a:spLocks noGrp="1"/>
          </p:cNvSpPr>
          <p:nvPr>
            <p:ph type="sldNum" sz="quarter" idx="5"/>
          </p:nvPr>
        </p:nvSpPr>
        <p:spPr>
          <a:noFill/>
        </p:spPr>
        <p:txBody>
          <a:bodyPr/>
          <a:lstStyle/>
          <a:p>
            <a:fld id="{6518264B-E139-42E6-A6D5-141C87833F3B}" type="slidenum">
              <a:rPr lang="en-US" altLang="zh-CN"/>
              <a:pPr/>
              <a:t>24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幻灯片图像占位符 1"/>
          <p:cNvSpPr>
            <a:spLocks noGrp="1" noRot="1" noChangeAspect="1" noTextEdit="1"/>
          </p:cNvSpPr>
          <p:nvPr>
            <p:ph type="sldImg"/>
          </p:nvPr>
        </p:nvSpPr>
        <p:spPr>
          <a:ln/>
        </p:spPr>
      </p:sp>
      <p:sp>
        <p:nvSpPr>
          <p:cNvPr id="132099" name="备注占位符 2"/>
          <p:cNvSpPr>
            <a:spLocks noGrp="1"/>
          </p:cNvSpPr>
          <p:nvPr>
            <p:ph type="body" idx="1"/>
          </p:nvPr>
        </p:nvSpPr>
        <p:spPr>
          <a:noFill/>
          <a:ln/>
        </p:spPr>
        <p:txBody>
          <a:bodyPr/>
          <a:lstStyle/>
          <a:p>
            <a:r>
              <a:rPr lang="zh-CN" altLang="en-US" smtClean="0"/>
              <a:t>教会是如何解释瘟疫爆发的原因？（瘟疫是上帝对世人罪孽的惩罚。）</a:t>
            </a:r>
            <a:endParaRPr lang="en-US" altLang="zh-CN" smtClean="0"/>
          </a:p>
          <a:p>
            <a:r>
              <a:rPr lang="zh-CN" altLang="en-US" smtClean="0"/>
              <a:t>为了平息上帝的愤怒，教会教导人们必须不断地忏悔，压抑欲望，清除自身的罪恶，求得上帝的宽恕。</a:t>
            </a:r>
            <a:endParaRPr lang="en-US" altLang="zh-CN" smtClean="0"/>
          </a:p>
          <a:p>
            <a:r>
              <a:rPr lang="zh-CN" altLang="en-US" smtClean="0"/>
              <a:t>人们对上帝和教会的态度此时会发生怎样的变化？（由信仰变为失望和不满）</a:t>
            </a:r>
          </a:p>
        </p:txBody>
      </p:sp>
      <p:sp>
        <p:nvSpPr>
          <p:cNvPr id="132100" name="灯片编号占位符 3"/>
          <p:cNvSpPr>
            <a:spLocks noGrp="1"/>
          </p:cNvSpPr>
          <p:nvPr>
            <p:ph type="sldNum" sz="quarter" idx="5"/>
          </p:nvPr>
        </p:nvSpPr>
        <p:spPr>
          <a:noFill/>
        </p:spPr>
        <p:txBody>
          <a:bodyPr/>
          <a:lstStyle/>
          <a:p>
            <a:fld id="{82D884EE-9A0D-4D56-BCBD-2F622AA1E765}" type="slidenum">
              <a:rPr lang="en-US" altLang="zh-CN"/>
              <a:pPr/>
              <a:t>25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幻灯片图像占位符 1"/>
          <p:cNvSpPr>
            <a:spLocks noGrp="1" noRot="1" noChangeAspect="1" noTextEdit="1"/>
          </p:cNvSpPr>
          <p:nvPr>
            <p:ph type="sldImg"/>
          </p:nvPr>
        </p:nvSpPr>
        <p:spPr>
          <a:ln/>
        </p:spPr>
      </p:sp>
      <p:sp>
        <p:nvSpPr>
          <p:cNvPr id="134147" name="备注占位符 2"/>
          <p:cNvSpPr>
            <a:spLocks noGrp="1"/>
          </p:cNvSpPr>
          <p:nvPr>
            <p:ph type="body" idx="1"/>
          </p:nvPr>
        </p:nvSpPr>
        <p:spPr>
          <a:noFill/>
          <a:ln/>
        </p:spPr>
        <p:txBody>
          <a:bodyPr/>
          <a:lstStyle/>
          <a:p>
            <a:endParaRPr lang="zh-CN" altLang="en-US" smtClean="0"/>
          </a:p>
        </p:txBody>
      </p:sp>
      <p:sp>
        <p:nvSpPr>
          <p:cNvPr id="112644" name="灯片编号占位符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55D9574C-BDFE-4F69-A0F7-318422D33F8E}" type="slidenum">
              <a:rPr lang="en-US" altLang="zh-CN" sz="1800"/>
              <a:pPr/>
              <a:t>26</a:t>
            </a:fld>
            <a:endParaRPr lang="en-US" altLang="zh-CN" sz="1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幻灯片图像占位符 1"/>
          <p:cNvSpPr>
            <a:spLocks noGrp="1" noRot="1" noChangeAspect="1" noTextEdit="1"/>
          </p:cNvSpPr>
          <p:nvPr>
            <p:ph type="sldImg"/>
          </p:nvPr>
        </p:nvSpPr>
        <p:spPr>
          <a:ln/>
        </p:spPr>
      </p:sp>
      <p:sp>
        <p:nvSpPr>
          <p:cNvPr id="136195" name="备注占位符 2"/>
          <p:cNvSpPr>
            <a:spLocks noGrp="1"/>
          </p:cNvSpPr>
          <p:nvPr>
            <p:ph type="body" idx="1"/>
          </p:nvPr>
        </p:nvSpPr>
        <p:spPr>
          <a:noFill/>
          <a:ln/>
        </p:spPr>
        <p:txBody>
          <a:bodyPr/>
          <a:lstStyle/>
          <a:p>
            <a:r>
              <a:rPr lang="zh-CN" altLang="en-US" smtClean="0"/>
              <a:t>没有；在死亡面前人人平等。</a:t>
            </a:r>
            <a:endParaRPr lang="en-US" altLang="zh-CN" smtClean="0"/>
          </a:p>
          <a:p>
            <a:r>
              <a:rPr lang="zh-CN" altLang="en-US" smtClean="0"/>
              <a:t>活着的人发现，原来在黑死病面前，贵族、僧侣和平民都是一样的，不幸随时会降临到每一个人身上，既然如此，为什么不在活着的时候好好享受生活呢？</a:t>
            </a:r>
          </a:p>
        </p:txBody>
      </p:sp>
      <p:sp>
        <p:nvSpPr>
          <p:cNvPr id="136196" name="灯片编号占位符 3"/>
          <p:cNvSpPr>
            <a:spLocks noGrp="1"/>
          </p:cNvSpPr>
          <p:nvPr>
            <p:ph type="sldNum" sz="quarter" idx="5"/>
          </p:nvPr>
        </p:nvSpPr>
        <p:spPr>
          <a:noFill/>
        </p:spPr>
        <p:txBody>
          <a:bodyPr/>
          <a:lstStyle/>
          <a:p>
            <a:fld id="{286733E8-835E-42CD-B95D-6315E354A3BB}" type="slidenum">
              <a:rPr lang="en-US" altLang="zh-CN"/>
              <a:pPr/>
              <a:t>27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幻灯片图像占位符 1"/>
          <p:cNvSpPr>
            <a:spLocks noGrp="1" noRot="1" noChangeAspect="1" noTextEdit="1"/>
          </p:cNvSpPr>
          <p:nvPr>
            <p:ph type="sldImg"/>
          </p:nvPr>
        </p:nvSpPr>
        <p:spPr>
          <a:ln/>
        </p:spPr>
      </p:sp>
      <p:sp>
        <p:nvSpPr>
          <p:cNvPr id="138243" name="备注占位符 2"/>
          <p:cNvSpPr>
            <a:spLocks noGrp="1"/>
          </p:cNvSpPr>
          <p:nvPr>
            <p:ph type="body" idx="1"/>
          </p:nvPr>
        </p:nvSpPr>
        <p:spPr>
          <a:noFill/>
          <a:ln/>
        </p:spPr>
        <p:txBody>
          <a:bodyPr/>
          <a:lstStyle/>
          <a:p>
            <a:r>
              <a:rPr lang="zh-CN" altLang="en-US" smtClean="0"/>
              <a:t>开始怀疑法纪和圣规；追求现世享乐。</a:t>
            </a:r>
            <a:endParaRPr lang="en-US" altLang="zh-CN" smtClean="0"/>
          </a:p>
          <a:p>
            <a:r>
              <a:rPr lang="zh-CN" altLang="en-US" smtClean="0"/>
              <a:t>面对死亡，人们把目光从天国转向了尘世的享乐，享受人生的心理开始盛行，人们把教会的清规戒律抛诸脑后，昼夜寻欢作乐。</a:t>
            </a:r>
          </a:p>
        </p:txBody>
      </p:sp>
      <p:sp>
        <p:nvSpPr>
          <p:cNvPr id="138244" name="灯片编号占位符 3"/>
          <p:cNvSpPr>
            <a:spLocks noGrp="1"/>
          </p:cNvSpPr>
          <p:nvPr>
            <p:ph type="sldNum" sz="quarter" idx="5"/>
          </p:nvPr>
        </p:nvSpPr>
        <p:spPr>
          <a:noFill/>
        </p:spPr>
        <p:txBody>
          <a:bodyPr/>
          <a:lstStyle/>
          <a:p>
            <a:fld id="{7FBF0D38-03F1-42F9-AEE0-72498AA0EFF1}" type="slidenum">
              <a:rPr lang="en-US" altLang="zh-CN"/>
              <a:pPr/>
              <a:t>28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Ro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mtClean="0">
                <a:solidFill>
                  <a:srgbClr val="10BF07"/>
                </a:solidFill>
                <a:latin typeface="Arial" pitchFamily="34" charset="0"/>
                <a:ea typeface="黑体" pitchFamily="49" charset="-122"/>
              </a:rPr>
              <a:t>\</a:t>
            </a:r>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nvPr>
        </p:nvSpPr>
        <p:spPr>
          <a:ln/>
        </p:spPr>
      </p:sp>
      <p:sp>
        <p:nvSpPr>
          <p:cNvPr id="101379" name="备注占位符 2"/>
          <p:cNvSpPr>
            <a:spLocks noGrp="1"/>
          </p:cNvSpPr>
          <p:nvPr>
            <p:ph type="body" idx="1"/>
          </p:nvPr>
        </p:nvSpPr>
        <p:spPr>
          <a:noFill/>
          <a:ln/>
        </p:spPr>
        <p:txBody>
          <a:bodyPr/>
          <a:lstStyle/>
          <a:p>
            <a:endParaRPr lang="zh-CN" altLang="en-US" smtClean="0"/>
          </a:p>
        </p:txBody>
      </p:sp>
      <p:sp>
        <p:nvSpPr>
          <p:cNvPr id="67588" name="灯片编号占位符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CA06B993-20A9-4AF7-A64F-07508256B92A}" type="slidenum">
              <a:rPr lang="en-US" altLang="zh-CN" sz="1800"/>
              <a:pPr/>
              <a:t>5</a:t>
            </a:fld>
            <a:endParaRPr lang="en-US" altLang="zh-CN" sz="18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D608144-6AE4-4BC9-A145-E74003725982}" type="slidenum">
              <a:rPr lang="en-US" altLang="zh-CN" smtClean="0">
                <a:latin typeface="Arial" pitchFamily="34" charset="0"/>
              </a:rPr>
              <a:pPr/>
              <a:t>43</a:t>
            </a:fld>
            <a:endParaRPr lang="en-US" altLang="zh-CN" smtClean="0">
              <a:latin typeface="Arial" pitchFamily="34" charset="0"/>
            </a:endParaRPr>
          </a:p>
        </p:txBody>
      </p:sp>
      <p:sp>
        <p:nvSpPr>
          <p:cNvPr id="81923" name="Rectangle 2"/>
          <p:cNvSpPr>
            <a:spLocks noRo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zh-CN" altLang="zh-CN"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Ro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41313"/>
          <p:cNvSpPr>
            <a:spLocks noGrp="1" noRot="1" noChangeArrowheads="1" noTextEdit="1"/>
          </p:cNvSpPr>
          <p:nvPr>
            <p:ph type="sldImg" idx="4294967295"/>
          </p:nvPr>
        </p:nvSpPr>
        <p:spPr/>
      </p:sp>
      <p:sp>
        <p:nvSpPr>
          <p:cNvPr id="11266" name="文本占位符 141314"/>
          <p:cNvSpPr>
            <a:spLocks noGrp="1" noChangeArrowheads="1"/>
          </p:cNvSpPr>
          <p:nvPr>
            <p:ph type="body" idx="4294967295"/>
          </p:nvPr>
        </p:nvSpPr>
        <p:spPr/>
        <p:txBody>
          <a:bodyPr/>
          <a:lstStyle/>
          <a:p>
            <a:endParaRPr lang="zh-CN" altLang="zh-CN" smtClean="0"/>
          </a:p>
        </p:txBody>
      </p:sp>
      <p:sp>
        <p:nvSpPr>
          <p:cNvPr id="11267" name="灯片编号占位符 1"/>
          <p:cNvSpPr>
            <a:spLocks noGrp="1" noChangeArrowheads="1"/>
          </p:cNvSpPr>
          <p:nvPr>
            <p:ph type="sldNum" sz="quarter" idx="5"/>
          </p:nvPr>
        </p:nvSpPr>
        <p:spPr bwMode="auto">
          <a:noFill/>
          <a:ln>
            <a:miter lim="800000"/>
            <a:headEnd/>
            <a:tailEnd/>
          </a:ln>
        </p:spPr>
        <p:txBody>
          <a:bodyPr/>
          <a:lstStyle/>
          <a:p>
            <a:fld id="{39DE538C-1839-4A52-889C-4693CE76885B}" type="slidenum">
              <a:rPr lang="zh-CN" altLang="en-US"/>
              <a:pPr/>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221185"/>
          <p:cNvSpPr>
            <a:spLocks noGrp="1" noRot="1" noChangeArrowheads="1" noTextEdit="1"/>
          </p:cNvSpPr>
          <p:nvPr>
            <p:ph type="sldImg" idx="4294967295"/>
          </p:nvPr>
        </p:nvSpPr>
        <p:spPr/>
      </p:sp>
      <p:sp>
        <p:nvSpPr>
          <p:cNvPr id="13314" name="文本占位符 221186"/>
          <p:cNvSpPr>
            <a:spLocks noGrp="1" noChangeArrowheads="1"/>
          </p:cNvSpPr>
          <p:nvPr>
            <p:ph type="body" idx="4294967295"/>
          </p:nvPr>
        </p:nvSpPr>
        <p:spPr/>
        <p:txBody>
          <a:bodyPr/>
          <a:lstStyle/>
          <a:p>
            <a:endParaRPr lang="zh-CN" altLang="zh-CN" smtClean="0"/>
          </a:p>
        </p:txBody>
      </p:sp>
      <p:sp>
        <p:nvSpPr>
          <p:cNvPr id="13315" name="灯片编号占位符 1"/>
          <p:cNvSpPr>
            <a:spLocks noGrp="1" noChangeArrowheads="1"/>
          </p:cNvSpPr>
          <p:nvPr>
            <p:ph type="sldNum" sz="quarter" idx="5"/>
          </p:nvPr>
        </p:nvSpPr>
        <p:spPr bwMode="auto">
          <a:noFill/>
          <a:ln>
            <a:miter lim="800000"/>
            <a:headEnd/>
            <a:tailEnd/>
          </a:ln>
        </p:spPr>
        <p:txBody>
          <a:bodyPr/>
          <a:lstStyle/>
          <a:p>
            <a:fld id="{E5C714D0-9B6D-48EA-ABEC-EF51E4A7ECCD}" type="slidenum">
              <a:rPr lang="zh-CN" altLang="en-US"/>
              <a:pPr/>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a:ln/>
        </p:spPr>
      </p:sp>
      <p:sp>
        <p:nvSpPr>
          <p:cNvPr id="115715" name="备注占位符 2"/>
          <p:cNvSpPr>
            <a:spLocks noGrp="1"/>
          </p:cNvSpPr>
          <p:nvPr>
            <p:ph type="body" idx="1"/>
          </p:nvPr>
        </p:nvSpPr>
        <p:spPr>
          <a:noFill/>
          <a:ln/>
        </p:spPr>
        <p:txBody>
          <a:bodyPr/>
          <a:lstStyle/>
          <a:p>
            <a:endParaRPr lang="zh-CN" altLang="en-US" smtClean="0"/>
          </a:p>
        </p:txBody>
      </p:sp>
      <p:sp>
        <p:nvSpPr>
          <p:cNvPr id="4" name="灯片编号占位符 3"/>
          <p:cNvSpPr>
            <a:spLocks noGrp="1"/>
          </p:cNvSpPr>
          <p:nvPr>
            <p:ph type="sldNum" sz="quarter" idx="5"/>
          </p:nvPr>
        </p:nvSpPr>
        <p:spPr/>
        <p:txBody>
          <a:bodyPr/>
          <a:lstStyle/>
          <a:p>
            <a:fld id="{465AD1E6-88BA-40A2-8AFC-0322A7CD01A8}" type="slidenum">
              <a:rPr lang="en-US" altLang="zh-CN" sz="1800">
                <a:solidFill>
                  <a:srgbClr val="000000"/>
                </a:solidFill>
              </a:rPr>
              <a:pPr/>
              <a:t>10</a:t>
            </a:fld>
            <a:endParaRPr lang="en-US" altLang="zh-CN" sz="18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a:ln/>
        </p:spPr>
      </p:sp>
      <p:sp>
        <p:nvSpPr>
          <p:cNvPr id="80899" name="备注占位符 2"/>
          <p:cNvSpPr>
            <a:spLocks noGrp="1"/>
          </p:cNvSpPr>
          <p:nvPr>
            <p:ph type="body" idx="1"/>
          </p:nvPr>
        </p:nvSpPr>
        <p:spPr>
          <a:noFill/>
          <a:ln/>
        </p:spPr>
        <p:txBody>
          <a:bodyPr/>
          <a:lstStyle/>
          <a:p>
            <a:r>
              <a:rPr lang="zh-CN" altLang="en-US" dirty="0" smtClean="0"/>
              <a:t>让学生描述这两张画像的不同。（中世纪圣母表情严肃，比较呆板，圣婴也是比较严肃。文艺复兴时期圣母非常柔美，圣婴具有了孩童般可爱的表情。）中世纪作品突出神的至高无上的这种气息，反映了在欧洲中世纪人是受神统治的。文艺复兴时期的作品将神人性化，反映了这个时期人们对人性的召唤。</a:t>
            </a:r>
          </a:p>
        </p:txBody>
      </p:sp>
      <p:sp>
        <p:nvSpPr>
          <p:cNvPr id="80900" name="灯片编号占位符 3"/>
          <p:cNvSpPr>
            <a:spLocks noGrp="1"/>
          </p:cNvSpPr>
          <p:nvPr>
            <p:ph type="sldNum" sz="quarter" idx="5"/>
          </p:nvPr>
        </p:nvSpPr>
        <p:spPr>
          <a:noFill/>
        </p:spPr>
        <p:txBody>
          <a:bodyPr/>
          <a:lstStyle/>
          <a:p>
            <a:fld id="{BEA618F3-668A-4D0E-9A70-571A1BF04A1C}" type="slidenum">
              <a:rPr lang="en-US" altLang="zh-CN"/>
              <a:pPr/>
              <a:t>11</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a:ln/>
        </p:spPr>
      </p:sp>
      <p:sp>
        <p:nvSpPr>
          <p:cNvPr id="82947" name="备注占位符 2"/>
          <p:cNvSpPr>
            <a:spLocks noGrp="1"/>
          </p:cNvSpPr>
          <p:nvPr>
            <p:ph type="body" idx="1"/>
          </p:nvPr>
        </p:nvSpPr>
        <p:spPr>
          <a:noFill/>
          <a:ln/>
        </p:spPr>
        <p:txBody>
          <a:bodyPr/>
          <a:lstStyle/>
          <a:p>
            <a:r>
              <a:rPr lang="zh-CN" altLang="en-US" dirty="0" smtClean="0"/>
              <a:t>这两个雕塑有什么相同点？（都是裸体，都是男性，表现了一种力量之美，突出表现了人性的美。）从这两个不同时期的雕塑作品中，我们可以感受到青春、活力、健康、阳光向上的人性之美。这说明文艺复兴将起源于古希腊的人文主义思想进行了复兴并且发展。</a:t>
            </a:r>
          </a:p>
        </p:txBody>
      </p:sp>
      <p:sp>
        <p:nvSpPr>
          <p:cNvPr id="82948" name="灯片编号占位符 3"/>
          <p:cNvSpPr>
            <a:spLocks noGrp="1"/>
          </p:cNvSpPr>
          <p:nvPr>
            <p:ph type="sldNum" sz="quarter" idx="5"/>
          </p:nvPr>
        </p:nvSpPr>
        <p:spPr>
          <a:noFill/>
        </p:spPr>
        <p:txBody>
          <a:bodyPr/>
          <a:lstStyle/>
          <a:p>
            <a:fld id="{C1558C00-D656-4B36-B439-029D0B6E501E}" type="slidenum">
              <a:rPr lang="en-US" altLang="zh-CN"/>
              <a:pPr/>
              <a:t>12</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a:ln/>
        </p:spPr>
      </p:sp>
      <p:sp>
        <p:nvSpPr>
          <p:cNvPr id="84995" name="备注占位符 2"/>
          <p:cNvSpPr>
            <a:spLocks noGrp="1"/>
          </p:cNvSpPr>
          <p:nvPr>
            <p:ph type="body" idx="1"/>
          </p:nvPr>
        </p:nvSpPr>
        <p:spPr>
          <a:noFill/>
          <a:ln/>
        </p:spPr>
        <p:txBody>
          <a:bodyPr/>
          <a:lstStyle/>
          <a:p>
            <a:endParaRPr lang="zh-CN" altLang="en-US" smtClean="0"/>
          </a:p>
        </p:txBody>
      </p:sp>
      <p:sp>
        <p:nvSpPr>
          <p:cNvPr id="84996" name="灯片编号占位符 3"/>
          <p:cNvSpPr>
            <a:spLocks noGrp="1"/>
          </p:cNvSpPr>
          <p:nvPr>
            <p:ph type="sldNum" sz="quarter" idx="5"/>
          </p:nvPr>
        </p:nvSpPr>
        <p:spPr>
          <a:noFill/>
        </p:spPr>
        <p:txBody>
          <a:bodyPr/>
          <a:lstStyle/>
          <a:p>
            <a:fld id="{CD0AC9C3-D67C-4C21-9636-8DF166D6A279}" type="slidenum">
              <a:rPr lang="en-US" altLang="zh-CN"/>
              <a:pPr/>
              <a:t>13</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幻灯片图像占位符 1"/>
          <p:cNvSpPr>
            <a:spLocks noGrp="1" noRot="1" noChangeAspect="1" noTextEdit="1"/>
          </p:cNvSpPr>
          <p:nvPr>
            <p:ph type="sldImg"/>
          </p:nvPr>
        </p:nvSpPr>
        <p:spPr>
          <a:ln/>
        </p:spPr>
      </p:sp>
      <p:sp>
        <p:nvSpPr>
          <p:cNvPr id="117763" name="备注占位符 2"/>
          <p:cNvSpPr>
            <a:spLocks noGrp="1"/>
          </p:cNvSpPr>
          <p:nvPr>
            <p:ph type="body" idx="1"/>
          </p:nvPr>
        </p:nvSpPr>
        <p:spPr>
          <a:noFill/>
          <a:ln/>
        </p:spPr>
        <p:txBody>
          <a:bodyPr/>
          <a:lstStyle/>
          <a:p>
            <a:endParaRPr lang="zh-CN" altLang="en-US" smtClean="0"/>
          </a:p>
        </p:txBody>
      </p:sp>
      <p:sp>
        <p:nvSpPr>
          <p:cNvPr id="117764" name="灯片编号占位符 3"/>
          <p:cNvSpPr>
            <a:spLocks noGrp="1"/>
          </p:cNvSpPr>
          <p:nvPr>
            <p:ph type="sldNum" sz="quarter" idx="5"/>
          </p:nvPr>
        </p:nvSpPr>
        <p:spPr>
          <a:noFill/>
        </p:spPr>
        <p:txBody>
          <a:bodyPr/>
          <a:lstStyle/>
          <a:p>
            <a:fld id="{6E8E2E68-7FD1-4553-9828-CA3A07D20C8D}" type="slidenum">
              <a:rPr lang="en-US" altLang="zh-CN"/>
              <a:pPr/>
              <a:t>19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2018/9/17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2018/9/17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2018/9/17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2018/9/17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7.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slide" Target="slide29.xml"/><Relationship Id="rId5" Type="http://schemas.openxmlformats.org/officeDocument/2006/relationships/image" Target="../media/image36.jpeg"/><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050" y="548680"/>
            <a:ext cx="9124950"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3" name="右大括号 22"/>
          <p:cNvSpPr/>
          <p:nvPr/>
        </p:nvSpPr>
        <p:spPr>
          <a:xfrm rot="16200000">
            <a:off x="4356646" y="76894"/>
            <a:ext cx="1019175" cy="2589213"/>
          </a:xfrm>
          <a:prstGeom prst="rightBrace">
            <a:avLst/>
          </a:prstGeom>
          <a:solidFill>
            <a:schemeClr val="tx1"/>
          </a:solidFill>
          <a:ln w="28575" cmpd="sng">
            <a:solidFill>
              <a:schemeClr val="accent1">
                <a:shade val="50000"/>
              </a:schemeClr>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buFont typeface="Arial" panose="020B0604020202020204" pitchFamily="34" charset="0"/>
              <a:buNone/>
              <a:defRPr/>
            </a:pPr>
            <a:endParaRPr lang="zh-CN" altLang="en-US" noProof="1"/>
          </a:p>
        </p:txBody>
      </p:sp>
      <p:cxnSp>
        <p:nvCxnSpPr>
          <p:cNvPr id="2" name="直接箭头连接符 1"/>
          <p:cNvCxnSpPr/>
          <p:nvPr/>
        </p:nvCxnSpPr>
        <p:spPr>
          <a:xfrm>
            <a:off x="19050" y="1836738"/>
            <a:ext cx="9124950" cy="8086"/>
          </a:xfrm>
          <a:prstGeom prst="straightConnector1">
            <a:avLst/>
          </a:prstGeom>
          <a:ln w="28575" cmpd="sng">
            <a:solidFill>
              <a:srgbClr val="CC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818035" y="1838325"/>
            <a:ext cx="0" cy="303213"/>
          </a:xfrm>
          <a:prstGeom prst="line">
            <a:avLst/>
          </a:prstGeom>
          <a:ln w="28575" cmpd="sng">
            <a:solidFill>
              <a:schemeClr val="accent1">
                <a:shade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792290" y="1877913"/>
            <a:ext cx="0" cy="303213"/>
          </a:xfrm>
          <a:prstGeom prst="line">
            <a:avLst/>
          </a:prstGeom>
          <a:ln w="28575" cmpd="sng">
            <a:solidFill>
              <a:schemeClr val="accent1">
                <a:shade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711577" y="1879501"/>
            <a:ext cx="0" cy="303212"/>
          </a:xfrm>
          <a:prstGeom prst="line">
            <a:avLst/>
          </a:prstGeom>
          <a:ln w="28575" cmpd="sng">
            <a:solidFill>
              <a:schemeClr val="accent1">
                <a:shade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296" name="文本框 18"/>
          <p:cNvSpPr txBox="1">
            <a:spLocks noChangeArrowheads="1"/>
          </p:cNvSpPr>
          <p:nvPr/>
        </p:nvSpPr>
        <p:spPr bwMode="auto">
          <a:xfrm>
            <a:off x="1403649" y="2105472"/>
            <a:ext cx="1368152" cy="1384995"/>
          </a:xfrm>
          <a:prstGeom prst="rect">
            <a:avLst/>
          </a:prstGeom>
          <a:noFill/>
          <a:ln w="9525">
            <a:noFill/>
            <a:miter lim="800000"/>
            <a:headEnd/>
            <a:tailEnd/>
          </a:ln>
        </p:spPr>
        <p:txBody>
          <a:bodyPr wrap="square">
            <a:spAutoFit/>
          </a:bodyPr>
          <a:lstStyle/>
          <a:p>
            <a:pPr eaLnBrk="1" hangingPunct="1"/>
            <a:r>
              <a:rPr lang="zh-CN" altLang="en-US" sz="2800" b="1" dirty="0">
                <a:latin typeface="微软雅黑" pitchFamily="34" charset="-122"/>
                <a:ea typeface="微软雅黑" pitchFamily="34" charset="-122"/>
              </a:rPr>
              <a:t>公元前</a:t>
            </a:r>
            <a:r>
              <a:rPr lang="en-US" altLang="zh-CN" sz="2800" b="1" dirty="0" smtClean="0">
                <a:latin typeface="微软雅黑" pitchFamily="34" charset="-122"/>
                <a:ea typeface="微软雅黑" pitchFamily="34" charset="-122"/>
              </a:rPr>
              <a:t>221</a:t>
            </a:r>
            <a:r>
              <a:rPr lang="zh-CN" altLang="en-US" sz="2800" b="1" dirty="0" smtClean="0">
                <a:latin typeface="微软雅黑" pitchFamily="34" charset="-122"/>
                <a:ea typeface="微软雅黑" pitchFamily="34" charset="-122"/>
              </a:rPr>
              <a:t>秦</a:t>
            </a:r>
            <a:r>
              <a:rPr lang="zh-CN" altLang="en-US" sz="2800" b="1" dirty="0">
                <a:latin typeface="微软雅黑" pitchFamily="34" charset="-122"/>
                <a:ea typeface="微软雅黑" pitchFamily="34" charset="-122"/>
              </a:rPr>
              <a:t>朝</a:t>
            </a:r>
          </a:p>
        </p:txBody>
      </p:sp>
      <p:sp>
        <p:nvSpPr>
          <p:cNvPr id="12297" name="文本框 20"/>
          <p:cNvSpPr txBox="1">
            <a:spLocks noChangeArrowheads="1"/>
          </p:cNvSpPr>
          <p:nvPr/>
        </p:nvSpPr>
        <p:spPr bwMode="auto">
          <a:xfrm>
            <a:off x="5364088" y="2204864"/>
            <a:ext cx="1069524" cy="954107"/>
          </a:xfrm>
          <a:prstGeom prst="rect">
            <a:avLst/>
          </a:prstGeom>
          <a:noFill/>
          <a:ln w="9525">
            <a:noFill/>
            <a:miter lim="800000"/>
            <a:headEnd/>
            <a:tailEnd/>
          </a:ln>
        </p:spPr>
        <p:txBody>
          <a:bodyPr wrap="none">
            <a:spAutoFit/>
          </a:bodyPr>
          <a:lstStyle/>
          <a:p>
            <a:pPr eaLnBrk="1" hangingPunct="1"/>
            <a:r>
              <a:rPr lang="en-US" altLang="zh-CN" sz="2800" b="1" dirty="0">
                <a:latin typeface="微软雅黑" pitchFamily="34" charset="-122"/>
                <a:ea typeface="微软雅黑" pitchFamily="34" charset="-122"/>
              </a:rPr>
              <a:t>1368</a:t>
            </a:r>
          </a:p>
          <a:p>
            <a:pPr eaLnBrk="1" hangingPunct="1"/>
            <a:r>
              <a:rPr lang="zh-CN" altLang="en-US" sz="2800" b="1" dirty="0">
                <a:latin typeface="微软雅黑" pitchFamily="34" charset="-122"/>
                <a:ea typeface="微软雅黑" pitchFamily="34" charset="-122"/>
              </a:rPr>
              <a:t> 明朝</a:t>
            </a:r>
          </a:p>
        </p:txBody>
      </p:sp>
      <p:sp>
        <p:nvSpPr>
          <p:cNvPr id="12298" name="文本框 23"/>
          <p:cNvSpPr txBox="1">
            <a:spLocks noChangeArrowheads="1"/>
          </p:cNvSpPr>
          <p:nvPr/>
        </p:nvSpPr>
        <p:spPr bwMode="auto">
          <a:xfrm>
            <a:off x="3059832" y="2204864"/>
            <a:ext cx="1332416" cy="954107"/>
          </a:xfrm>
          <a:prstGeom prst="rect">
            <a:avLst/>
          </a:prstGeom>
          <a:noFill/>
          <a:ln w="9525">
            <a:noFill/>
            <a:miter lim="800000"/>
            <a:headEnd/>
            <a:tailEnd/>
          </a:ln>
        </p:spPr>
        <p:txBody>
          <a:bodyPr wrap="none">
            <a:spAutoFit/>
          </a:bodyPr>
          <a:lstStyle/>
          <a:p>
            <a:pPr eaLnBrk="1" hangingPunct="1"/>
            <a:r>
              <a:rPr lang="en-US" altLang="zh-CN" sz="2800" b="1" dirty="0">
                <a:latin typeface="微软雅黑" pitchFamily="34" charset="-122"/>
                <a:ea typeface="微软雅黑" pitchFamily="34" charset="-122"/>
              </a:rPr>
              <a:t>    581</a:t>
            </a:r>
          </a:p>
          <a:p>
            <a:pPr eaLnBrk="1" hangingPunct="1"/>
            <a:r>
              <a:rPr lang="zh-CN" altLang="en-US" sz="2800" b="1" dirty="0">
                <a:latin typeface="微软雅黑" pitchFamily="34" charset="-122"/>
                <a:ea typeface="微软雅黑" pitchFamily="34" charset="-122"/>
              </a:rPr>
              <a:t>    隋朝</a:t>
            </a:r>
          </a:p>
        </p:txBody>
      </p:sp>
      <p:sp>
        <p:nvSpPr>
          <p:cNvPr id="14347" name="文本框 24"/>
          <p:cNvSpPr txBox="1">
            <a:spLocks noChangeArrowheads="1"/>
          </p:cNvSpPr>
          <p:nvPr/>
        </p:nvSpPr>
        <p:spPr bwMode="auto">
          <a:xfrm>
            <a:off x="3808264" y="156220"/>
            <a:ext cx="3685624" cy="523220"/>
          </a:xfrm>
          <a:prstGeom prst="rect">
            <a:avLst/>
          </a:prstGeom>
          <a:noFill/>
          <a:ln w="9525">
            <a:noFill/>
            <a:miter lim="800000"/>
            <a:headEnd/>
            <a:tailEnd/>
          </a:ln>
        </p:spPr>
        <p:txBody>
          <a:bodyPr wrap="none">
            <a:spAutoFit/>
          </a:bodyPr>
          <a:lstStyle/>
          <a:p>
            <a:pPr eaLnBrk="1" hangingPunct="1"/>
            <a:r>
              <a:rPr lang="zh-CN" altLang="en-US" sz="2800" b="1" dirty="0">
                <a:latin typeface="微软雅黑" pitchFamily="34" charset="-122"/>
                <a:ea typeface="微软雅黑" pitchFamily="34" charset="-122"/>
              </a:rPr>
              <a:t>中世纪（</a:t>
            </a:r>
            <a:r>
              <a:rPr lang="en-US" altLang="zh-CN" sz="2800" b="1" dirty="0">
                <a:latin typeface="微软雅黑" pitchFamily="34" charset="-122"/>
                <a:ea typeface="微软雅黑" pitchFamily="34" charset="-122"/>
              </a:rPr>
              <a:t>476-1453</a:t>
            </a:r>
            <a:r>
              <a:rPr lang="zh-CN" altLang="en-US" sz="2800" b="1" dirty="0">
                <a:latin typeface="微软雅黑" pitchFamily="34" charset="-122"/>
                <a:ea typeface="微软雅黑" pitchFamily="34" charset="-122"/>
              </a:rPr>
              <a:t>）</a:t>
            </a:r>
          </a:p>
        </p:txBody>
      </p:sp>
      <p:cxnSp>
        <p:nvCxnSpPr>
          <p:cNvPr id="11" name="直接连接符 10"/>
          <p:cNvCxnSpPr/>
          <p:nvPr/>
        </p:nvCxnSpPr>
        <p:spPr>
          <a:xfrm>
            <a:off x="8772525" y="1839913"/>
            <a:ext cx="0" cy="303212"/>
          </a:xfrm>
          <a:prstGeom prst="line">
            <a:avLst/>
          </a:prstGeom>
          <a:ln w="28575" cmpd="sng">
            <a:solidFill>
              <a:schemeClr val="accent1">
                <a:shade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301" name="文本框 14"/>
          <p:cNvSpPr txBox="1">
            <a:spLocks noChangeArrowheads="1"/>
          </p:cNvSpPr>
          <p:nvPr/>
        </p:nvSpPr>
        <p:spPr bwMode="auto">
          <a:xfrm>
            <a:off x="8074476" y="2204864"/>
            <a:ext cx="1069524" cy="954107"/>
          </a:xfrm>
          <a:prstGeom prst="rect">
            <a:avLst/>
          </a:prstGeom>
          <a:noFill/>
          <a:ln w="9525">
            <a:noFill/>
            <a:miter lim="800000"/>
            <a:headEnd/>
            <a:tailEnd/>
          </a:ln>
        </p:spPr>
        <p:txBody>
          <a:bodyPr wrap="none">
            <a:spAutoFit/>
          </a:bodyPr>
          <a:lstStyle/>
          <a:p>
            <a:pPr eaLnBrk="1" hangingPunct="1"/>
            <a:r>
              <a:rPr lang="en-US" altLang="zh-CN" sz="2800" b="1" dirty="0">
                <a:latin typeface="微软雅黑" pitchFamily="34" charset="-122"/>
                <a:ea typeface="微软雅黑" pitchFamily="34" charset="-122"/>
              </a:rPr>
              <a:t>1644</a:t>
            </a:r>
          </a:p>
          <a:p>
            <a:pPr eaLnBrk="1" hangingPunct="1"/>
            <a:r>
              <a:rPr lang="zh-CN" altLang="en-US" sz="2800" b="1" dirty="0">
                <a:latin typeface="微软雅黑" pitchFamily="34" charset="-122"/>
                <a:ea typeface="微软雅黑" pitchFamily="34" charset="-122"/>
              </a:rPr>
              <a:t> 清朝</a:t>
            </a:r>
          </a:p>
        </p:txBody>
      </p:sp>
      <p:cxnSp>
        <p:nvCxnSpPr>
          <p:cNvPr id="9" name="直接连接符 8"/>
          <p:cNvCxnSpPr/>
          <p:nvPr/>
        </p:nvCxnSpPr>
        <p:spPr>
          <a:xfrm>
            <a:off x="547688" y="1541463"/>
            <a:ext cx="0" cy="303212"/>
          </a:xfrm>
          <a:prstGeom prst="line">
            <a:avLst/>
          </a:prstGeom>
          <a:ln w="28575" cmpd="sng">
            <a:solidFill>
              <a:schemeClr val="accent1">
                <a:shade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351" name="文本框 18"/>
          <p:cNvSpPr txBox="1">
            <a:spLocks noChangeArrowheads="1"/>
          </p:cNvSpPr>
          <p:nvPr/>
        </p:nvSpPr>
        <p:spPr bwMode="auto">
          <a:xfrm>
            <a:off x="44450" y="1865313"/>
            <a:ext cx="1503214" cy="1384995"/>
          </a:xfrm>
          <a:prstGeom prst="rect">
            <a:avLst/>
          </a:prstGeom>
          <a:noFill/>
          <a:ln w="9525">
            <a:noFill/>
            <a:miter lim="800000"/>
            <a:headEnd/>
            <a:tailEnd/>
          </a:ln>
        </p:spPr>
        <p:txBody>
          <a:bodyPr wrap="square">
            <a:spAutoFit/>
          </a:bodyPr>
          <a:lstStyle/>
          <a:p>
            <a:pPr eaLnBrk="1" hangingPunct="1"/>
            <a:r>
              <a:rPr lang="en-US" altLang="zh-CN" sz="2800" b="1" dirty="0">
                <a:solidFill>
                  <a:srgbClr val="FF0000"/>
                </a:solidFill>
                <a:latin typeface="微软雅黑" pitchFamily="34" charset="-122"/>
                <a:ea typeface="微软雅黑" pitchFamily="34" charset="-122"/>
              </a:rPr>
              <a:t>  </a:t>
            </a:r>
            <a:r>
              <a:rPr lang="zh-CN" altLang="en-US" sz="2800" b="1" dirty="0">
                <a:solidFill>
                  <a:srgbClr val="FF0000"/>
                </a:solidFill>
                <a:latin typeface="微软雅黑" pitchFamily="34" charset="-122"/>
                <a:ea typeface="微软雅黑" pitchFamily="34" charset="-122"/>
              </a:rPr>
              <a:t>公元前</a:t>
            </a:r>
          </a:p>
          <a:p>
            <a:pPr eaLnBrk="1" hangingPunct="1"/>
            <a:r>
              <a:rPr lang="en-US" altLang="zh-CN" sz="2800" b="1" dirty="0">
                <a:solidFill>
                  <a:srgbClr val="FF0000"/>
                </a:solidFill>
                <a:latin typeface="微软雅黑" pitchFamily="34" charset="-122"/>
                <a:ea typeface="微软雅黑" pitchFamily="34" charset="-122"/>
              </a:rPr>
              <a:t>5</a:t>
            </a:r>
            <a:r>
              <a:rPr lang="zh-CN" altLang="en-US" sz="2800" b="1" dirty="0">
                <a:solidFill>
                  <a:srgbClr val="FF0000"/>
                </a:solidFill>
                <a:latin typeface="微软雅黑" pitchFamily="34" charset="-122"/>
                <a:ea typeface="微软雅黑" pitchFamily="34" charset="-122"/>
              </a:rPr>
              <a:t>世纪中叶</a:t>
            </a:r>
          </a:p>
        </p:txBody>
      </p:sp>
      <p:sp>
        <p:nvSpPr>
          <p:cNvPr id="3" name="文本框 2"/>
          <p:cNvSpPr txBox="1">
            <a:spLocks noChangeArrowheads="1"/>
          </p:cNvSpPr>
          <p:nvPr/>
        </p:nvSpPr>
        <p:spPr bwMode="auto">
          <a:xfrm>
            <a:off x="1547664" y="4286250"/>
            <a:ext cx="1198562" cy="706437"/>
          </a:xfrm>
          <a:prstGeom prst="rect">
            <a:avLst/>
          </a:prstGeom>
          <a:noFill/>
          <a:ln w="9525">
            <a:noFill/>
            <a:miter lim="800000"/>
            <a:headEnd/>
            <a:tailEnd/>
          </a:ln>
        </p:spPr>
        <p:txBody>
          <a:bodyPr wrap="none">
            <a:spAutoFit/>
          </a:bodyPr>
          <a:lstStyle/>
          <a:p>
            <a:pPr eaLnBrk="1" hangingPunct="1"/>
            <a:r>
              <a:rPr lang="zh-CN" altLang="en-US" sz="4000" b="1" dirty="0">
                <a:latin typeface="微软雅黑" pitchFamily="34" charset="-122"/>
                <a:ea typeface="微软雅黑" pitchFamily="34" charset="-122"/>
              </a:rPr>
              <a:t>原罪</a:t>
            </a:r>
          </a:p>
        </p:txBody>
      </p:sp>
      <p:sp>
        <p:nvSpPr>
          <p:cNvPr id="5" name="文本框 4"/>
          <p:cNvSpPr txBox="1">
            <a:spLocks noChangeArrowheads="1"/>
          </p:cNvSpPr>
          <p:nvPr/>
        </p:nvSpPr>
        <p:spPr bwMode="auto">
          <a:xfrm>
            <a:off x="3560614" y="4286250"/>
            <a:ext cx="1198562" cy="706437"/>
          </a:xfrm>
          <a:prstGeom prst="rect">
            <a:avLst/>
          </a:prstGeom>
          <a:noFill/>
          <a:ln w="9525">
            <a:noFill/>
            <a:miter lim="800000"/>
            <a:headEnd/>
            <a:tailEnd/>
          </a:ln>
        </p:spPr>
        <p:txBody>
          <a:bodyPr wrap="none">
            <a:spAutoFit/>
          </a:bodyPr>
          <a:lstStyle/>
          <a:p>
            <a:pPr eaLnBrk="1" hangingPunct="1"/>
            <a:r>
              <a:rPr lang="zh-CN" altLang="en-US" sz="4000" b="1">
                <a:latin typeface="微软雅黑" pitchFamily="34" charset="-122"/>
                <a:ea typeface="微软雅黑" pitchFamily="34" charset="-122"/>
              </a:rPr>
              <a:t>禁欲</a:t>
            </a:r>
          </a:p>
        </p:txBody>
      </p:sp>
      <p:sp>
        <p:nvSpPr>
          <p:cNvPr id="12" name="文本框 11"/>
          <p:cNvSpPr txBox="1">
            <a:spLocks noChangeArrowheads="1"/>
          </p:cNvSpPr>
          <p:nvPr/>
        </p:nvSpPr>
        <p:spPr bwMode="auto">
          <a:xfrm>
            <a:off x="5603726" y="4286250"/>
            <a:ext cx="1198563" cy="706437"/>
          </a:xfrm>
          <a:prstGeom prst="rect">
            <a:avLst/>
          </a:prstGeom>
          <a:noFill/>
          <a:ln w="9525">
            <a:noFill/>
            <a:miter lim="800000"/>
            <a:headEnd/>
            <a:tailEnd/>
          </a:ln>
        </p:spPr>
        <p:txBody>
          <a:bodyPr wrap="none">
            <a:spAutoFit/>
          </a:bodyPr>
          <a:lstStyle/>
          <a:p>
            <a:pPr eaLnBrk="1" hangingPunct="1"/>
            <a:r>
              <a:rPr lang="zh-CN" altLang="en-US" sz="4000" b="1">
                <a:latin typeface="微软雅黑" pitchFamily="34" charset="-122"/>
                <a:ea typeface="微软雅黑" pitchFamily="34" charset="-122"/>
              </a:rPr>
              <a:t>来世</a:t>
            </a:r>
          </a:p>
        </p:txBody>
      </p:sp>
      <p:sp>
        <p:nvSpPr>
          <p:cNvPr id="15" name="文本框 14"/>
          <p:cNvSpPr txBox="1">
            <a:spLocks noChangeArrowheads="1"/>
          </p:cNvSpPr>
          <p:nvPr/>
        </p:nvSpPr>
        <p:spPr bwMode="auto">
          <a:xfrm>
            <a:off x="4139952" y="1412776"/>
            <a:ext cx="1620957" cy="523220"/>
          </a:xfrm>
          <a:prstGeom prst="rect">
            <a:avLst/>
          </a:prstGeom>
          <a:noFill/>
          <a:ln w="9525">
            <a:noFill/>
            <a:miter lim="800000"/>
            <a:headEnd/>
            <a:tailEnd/>
          </a:ln>
        </p:spPr>
        <p:txBody>
          <a:bodyPr wrap="none">
            <a:spAutoFit/>
          </a:bodyPr>
          <a:lstStyle/>
          <a:p>
            <a:pPr eaLnBrk="1" hangingPunct="1"/>
            <a:r>
              <a:rPr lang="zh-CN" altLang="en-US" sz="2800" b="1" dirty="0">
                <a:solidFill>
                  <a:schemeClr val="bg1"/>
                </a:solidFill>
                <a:latin typeface="微软雅黑" pitchFamily="34" charset="-122"/>
                <a:ea typeface="微软雅黑" pitchFamily="34" charset="-122"/>
              </a:rPr>
              <a:t>以神为本</a:t>
            </a:r>
          </a:p>
        </p:txBody>
      </p:sp>
      <p:grpSp>
        <p:nvGrpSpPr>
          <p:cNvPr id="7" name="组合 6"/>
          <p:cNvGrpSpPr>
            <a:grpSpLocks/>
          </p:cNvGrpSpPr>
          <p:nvPr/>
        </p:nvGrpSpPr>
        <p:grpSpPr bwMode="auto">
          <a:xfrm>
            <a:off x="3230414" y="5751512"/>
            <a:ext cx="1858962" cy="1106488"/>
            <a:chOff x="3151188" y="5013325"/>
            <a:chExt cx="1858962" cy="1106488"/>
          </a:xfrm>
        </p:grpSpPr>
        <p:sp>
          <p:nvSpPr>
            <p:cNvPr id="12311" name="文本框 15"/>
            <p:cNvSpPr txBox="1">
              <a:spLocks noChangeArrowheads="1"/>
            </p:cNvSpPr>
            <p:nvPr/>
          </p:nvSpPr>
          <p:spPr bwMode="auto">
            <a:xfrm>
              <a:off x="3151188" y="5013325"/>
              <a:ext cx="1858962" cy="1106488"/>
            </a:xfrm>
            <a:prstGeom prst="rect">
              <a:avLst/>
            </a:prstGeom>
            <a:noFill/>
            <a:ln w="9525">
              <a:noFill/>
              <a:miter lim="800000"/>
              <a:headEnd/>
              <a:tailEnd/>
            </a:ln>
          </p:spPr>
          <p:txBody>
            <a:bodyPr wrap="none">
              <a:spAutoFit/>
            </a:bodyPr>
            <a:lstStyle/>
            <a:p>
              <a:pPr eaLnBrk="1" hangingPunct="1"/>
              <a:r>
                <a:rPr lang="zh-CN" altLang="en-US" sz="6600" b="1">
                  <a:solidFill>
                    <a:srgbClr val="FF0000"/>
                  </a:solidFill>
                  <a:latin typeface="微软雅黑" pitchFamily="34" charset="-122"/>
                  <a:ea typeface="微软雅黑" pitchFamily="34" charset="-122"/>
                  <a:sym typeface="微软雅黑" pitchFamily="34" charset="-122"/>
                </a:rPr>
                <a:t>自我</a:t>
              </a:r>
            </a:p>
          </p:txBody>
        </p:sp>
        <p:cxnSp>
          <p:nvCxnSpPr>
            <p:cNvPr id="18" name="直接连接符 17"/>
            <p:cNvCxnSpPr/>
            <p:nvPr/>
          </p:nvCxnSpPr>
          <p:spPr>
            <a:xfrm flipH="1">
              <a:off x="3276600" y="5103813"/>
              <a:ext cx="1670050" cy="917575"/>
            </a:xfrm>
            <a:prstGeom prst="line">
              <a:avLst/>
            </a:prstGeom>
            <a:ln w="571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3249613" y="5103813"/>
              <a:ext cx="1697037" cy="917575"/>
            </a:xfrm>
            <a:prstGeom prst="line">
              <a:avLst/>
            </a:prstGeom>
            <a:ln w="571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 name="文本框 3"/>
          <p:cNvSpPr txBox="1">
            <a:spLocks noChangeArrowheads="1"/>
          </p:cNvSpPr>
          <p:nvPr/>
        </p:nvSpPr>
        <p:spPr bwMode="auto">
          <a:xfrm>
            <a:off x="44450" y="1044575"/>
            <a:ext cx="1620957" cy="523220"/>
          </a:xfrm>
          <a:prstGeom prst="rect">
            <a:avLst/>
          </a:prstGeom>
          <a:noFill/>
          <a:ln w="9525">
            <a:noFill/>
            <a:miter lim="800000"/>
            <a:headEnd/>
            <a:tailEnd/>
          </a:ln>
        </p:spPr>
        <p:txBody>
          <a:bodyPr wrap="none">
            <a:spAutoFit/>
          </a:bodyPr>
          <a:lstStyle/>
          <a:p>
            <a:r>
              <a:rPr lang="zh-CN" altLang="en-US" sz="2800" b="1" dirty="0">
                <a:solidFill>
                  <a:srgbClr val="FF0000"/>
                </a:solidFill>
                <a:latin typeface="微软雅黑" pitchFamily="34" charset="-122"/>
                <a:ea typeface="微软雅黑" pitchFamily="34" charset="-122"/>
              </a:rPr>
              <a:t>智者运动</a:t>
            </a:r>
          </a:p>
        </p:txBody>
      </p:sp>
      <p:sp>
        <p:nvSpPr>
          <p:cNvPr id="14" name="文本框 13"/>
          <p:cNvSpPr txBox="1">
            <a:spLocks noChangeArrowheads="1"/>
          </p:cNvSpPr>
          <p:nvPr/>
        </p:nvSpPr>
        <p:spPr bwMode="auto">
          <a:xfrm>
            <a:off x="0" y="3717032"/>
            <a:ext cx="2698750" cy="523875"/>
          </a:xfrm>
          <a:prstGeom prst="rect">
            <a:avLst/>
          </a:prstGeom>
          <a:noFill/>
          <a:ln w="9525">
            <a:noFill/>
            <a:miter lim="800000"/>
            <a:headEnd/>
            <a:tailEnd/>
          </a:ln>
        </p:spPr>
        <p:txBody>
          <a:bodyPr wrap="none">
            <a:spAutoFit/>
          </a:bodyPr>
          <a:lstStyle/>
          <a:p>
            <a:r>
              <a:rPr lang="zh-CN" altLang="en-US" sz="2800" dirty="0">
                <a:solidFill>
                  <a:srgbClr val="FF0000"/>
                </a:solidFill>
                <a:latin typeface="微软雅黑" pitchFamily="34" charset="-122"/>
                <a:ea typeface="微软雅黑" pitchFamily="34" charset="-122"/>
              </a:rPr>
              <a:t>人是万物的尺度</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4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347" grpId="0"/>
      <p:bldP spid="14351" grpId="0"/>
      <p:bldP spid="3" grpId="0"/>
      <p:bldP spid="5" grpId="0"/>
      <p:bldP spid="12" grpId="0"/>
      <p:bldP spid="15" grpId="0"/>
      <p:bldP spid="4"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57200" y="700088"/>
          <a:ext cx="8229600" cy="524351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1217903091"/>
                    </a:ext>
                  </a:extLst>
                </a:gridCol>
                <a:gridCol w="2743200">
                  <a:extLst>
                    <a:ext uri="{9D8B030D-6E8A-4147-A177-3AD203B41FA5}">
                      <a16:colId xmlns:a16="http://schemas.microsoft.com/office/drawing/2014/main" xmlns="" val="1247396034"/>
                    </a:ext>
                  </a:extLst>
                </a:gridCol>
                <a:gridCol w="2743200">
                  <a:extLst>
                    <a:ext uri="{9D8B030D-6E8A-4147-A177-3AD203B41FA5}">
                      <a16:colId xmlns:a16="http://schemas.microsoft.com/office/drawing/2014/main" xmlns="" val="3851750639"/>
                    </a:ext>
                  </a:extLst>
                </a:gridCol>
              </a:tblGrid>
              <a:tr h="1066994">
                <a:tc>
                  <a:txBody>
                    <a:bodyPr/>
                    <a:lstStyle/>
                    <a:p>
                      <a:pPr algn="ctr"/>
                      <a:r>
                        <a:rPr lang="zh-CN" altLang="en-US" sz="32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时期</a:t>
                      </a:r>
                      <a:endParaRPr lang="zh-CN" altLang="en-US" sz="32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txBody>
                  <a:tcPr marT="45728" marB="45728" anchor="ctr"/>
                </a:tc>
                <a:tc>
                  <a:txBody>
                    <a:bodyPr/>
                    <a:lstStyle/>
                    <a:p>
                      <a:pPr algn="ctr"/>
                      <a:r>
                        <a:rPr lang="zh-CN" altLang="en-US" sz="32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西方人文精神</a:t>
                      </a:r>
                      <a:endParaRPr lang="en-US" altLang="zh-CN" sz="32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r>
                        <a:rPr lang="zh-CN" altLang="en-US" sz="32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发展状况</a:t>
                      </a:r>
                      <a:endParaRPr lang="zh-CN" altLang="en-US" sz="32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txBody>
                  <a:tcPr marT="45728" marB="45728" anchor="ctr"/>
                </a:tc>
                <a:tc>
                  <a:txBody>
                    <a:bodyPr/>
                    <a:lstStyle/>
                    <a:p>
                      <a:pPr algn="ctr"/>
                      <a:r>
                        <a:rPr lang="zh-CN" altLang="en-US" sz="32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主要表现</a:t>
                      </a:r>
                      <a:endParaRPr lang="zh-CN" altLang="en-US" sz="32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txBody>
                  <a:tcPr marT="45728" marB="45728" anchor="ctr"/>
                </a:tc>
                <a:extLst>
                  <a:ext uri="{0D108BD9-81ED-4DB2-BD59-A6C34878D82A}">
                    <a16:rowId xmlns:a16="http://schemas.microsoft.com/office/drawing/2014/main" xmlns="" val="2563218260"/>
                  </a:ext>
                </a:extLst>
              </a:tr>
              <a:tr h="2530299">
                <a:tc>
                  <a:txBody>
                    <a:bodyPr/>
                    <a:lstStyle/>
                    <a:p>
                      <a:pPr algn="ctr"/>
                      <a:r>
                        <a:rPr lang="zh-CN" altLang="en-US" sz="32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公元前</a:t>
                      </a:r>
                      <a:r>
                        <a:rPr lang="en-US" altLang="zh-CN" sz="32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5</a:t>
                      </a:r>
                      <a:r>
                        <a:rPr lang="zh-CN" altLang="en-US" sz="32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世纪</a:t>
                      </a:r>
                      <a:endParaRPr lang="en-US" altLang="zh-CN" sz="32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r>
                        <a:rPr lang="zh-CN" altLang="en-US" sz="32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（古希腊）</a:t>
                      </a:r>
                      <a:endParaRPr lang="zh-CN" altLang="en-US" sz="32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txBody>
                  <a:tcPr marT="45728" marB="45728" anchor="ctr"/>
                </a:tc>
                <a:tc>
                  <a:txBody>
                    <a:bodyPr/>
                    <a:lstStyle/>
                    <a:p>
                      <a:pPr algn="ctr"/>
                      <a:r>
                        <a:rPr lang="zh-CN" altLang="en-US" sz="32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起源</a:t>
                      </a:r>
                      <a:endParaRPr lang="zh-CN" altLang="en-US" sz="32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txBody>
                  <a:tcPr marT="45728" marB="45728" anchor="ctr"/>
                </a:tc>
                <a:tc>
                  <a:txBody>
                    <a:bodyPr/>
                    <a:lstStyle/>
                    <a:p>
                      <a:pPr algn="l"/>
                      <a:r>
                        <a:rPr lang="zh-CN" altLang="en-US" sz="32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智者运动：人是万物的尺度</a:t>
                      </a:r>
                      <a:endParaRPr lang="en-US" altLang="zh-CN" sz="32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l"/>
                      <a:r>
                        <a:rPr lang="zh-CN" altLang="en-US" sz="32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苏格拉底：认识你自己；美德即知识</a:t>
                      </a:r>
                    </a:p>
                  </a:txBody>
                  <a:tcPr marT="45728" marB="45728" anchor="ctr"/>
                </a:tc>
                <a:extLst>
                  <a:ext uri="{0D108BD9-81ED-4DB2-BD59-A6C34878D82A}">
                    <a16:rowId xmlns:a16="http://schemas.microsoft.com/office/drawing/2014/main" xmlns="" val="3485024844"/>
                  </a:ext>
                </a:extLst>
              </a:tr>
              <a:tr h="1066994">
                <a:tc>
                  <a:txBody>
                    <a:bodyPr/>
                    <a:lstStyle/>
                    <a:p>
                      <a:pPr algn="ctr"/>
                      <a:r>
                        <a:rPr lang="zh-CN" altLang="en-US" sz="32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中世纪</a:t>
                      </a:r>
                      <a:endParaRPr lang="zh-CN" altLang="en-US" sz="32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txBody>
                  <a:tcPr marT="45728" marB="45728" anchor="ctr"/>
                </a:tc>
                <a:tc>
                  <a:txBody>
                    <a:bodyPr/>
                    <a:lstStyle/>
                    <a:p>
                      <a:pPr algn="ctr"/>
                      <a:r>
                        <a:rPr lang="zh-CN" altLang="en-US" sz="32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被压制</a:t>
                      </a:r>
                      <a:endParaRPr lang="zh-CN" altLang="en-US" sz="32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txBody>
                  <a:tcPr marT="45728" marB="45728" anchor="ctr"/>
                </a:tc>
                <a:tc>
                  <a:txBody>
                    <a:bodyPr/>
                    <a:lstStyle/>
                    <a:p>
                      <a:pPr algn="ctr"/>
                      <a:r>
                        <a:rPr lang="zh-CN" altLang="en-US" sz="32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禁欲苦行</a:t>
                      </a:r>
                      <a:endParaRPr lang="en-US" altLang="zh-CN" sz="32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r>
                        <a:rPr lang="zh-CN" altLang="en-US" sz="32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神权至上</a:t>
                      </a:r>
                    </a:p>
                  </a:txBody>
                  <a:tcPr marT="45728" marB="45728" anchor="ctr"/>
                </a:tc>
                <a:extLst>
                  <a:ext uri="{0D108BD9-81ED-4DB2-BD59-A6C34878D82A}">
                    <a16:rowId xmlns:a16="http://schemas.microsoft.com/office/drawing/2014/main" xmlns="" val="2229770702"/>
                  </a:ext>
                </a:extLst>
              </a:tr>
              <a:tr h="579225">
                <a:tc>
                  <a:txBody>
                    <a:bodyPr/>
                    <a:lstStyle/>
                    <a:p>
                      <a:pPr algn="ctr"/>
                      <a:r>
                        <a:rPr lang="zh-CN" altLang="en-US" sz="32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endParaRPr lang="zh-CN" altLang="en-US" sz="32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txBody>
                  <a:tcPr marT="45728" marB="45728" anchor="ctr"/>
                </a:tc>
                <a:tc>
                  <a:txBody>
                    <a:bodyPr/>
                    <a:lstStyle/>
                    <a:p>
                      <a:pPr algn="ctr"/>
                      <a:r>
                        <a:rPr lang="zh-CN" altLang="en-US" sz="32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endParaRPr lang="zh-CN" altLang="en-US" sz="32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txBody>
                  <a:tcPr marT="45728" marB="45728" anchor="ctr"/>
                </a:tc>
                <a:tc>
                  <a:txBody>
                    <a:bodyPr/>
                    <a:lstStyle/>
                    <a:p>
                      <a:pPr algn="ctr"/>
                      <a:r>
                        <a:rPr lang="zh-CN" altLang="en-US" sz="32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p>
                  </a:txBody>
                  <a:tcPr marT="45728" marB="45728" anchor="ctr"/>
                </a:tc>
                <a:extLst>
                  <a:ext uri="{0D108BD9-81ED-4DB2-BD59-A6C34878D82A}">
                    <a16:rowId xmlns:a16="http://schemas.microsoft.com/office/drawing/2014/main" xmlns="" val="1152666385"/>
                  </a:ext>
                </a:extLst>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3"/>
          <p:cNvSpPr txBox="1">
            <a:spLocks noChangeArrowheads="1"/>
          </p:cNvSpPr>
          <p:nvPr/>
        </p:nvSpPr>
        <p:spPr bwMode="auto">
          <a:xfrm>
            <a:off x="4864100" y="5591175"/>
            <a:ext cx="3717925" cy="868363"/>
          </a:xfrm>
          <a:prstGeom prst="rect">
            <a:avLst/>
          </a:prstGeom>
          <a:noFill/>
          <a:ln w="9525">
            <a:noFill/>
            <a:miter lim="800000"/>
            <a:headEnd/>
            <a:tailEnd/>
          </a:ln>
          <a:effectLst>
            <a:outerShdw dist="35921" dir="2700000" algn="ctr" rotWithShape="0">
              <a:srgbClr val="BEAB9C"/>
            </a:outerShdw>
          </a:effectLst>
        </p:spPr>
        <p:txBody>
          <a:bodyPr anchor="ctr">
            <a:spAutoFit/>
          </a:bodyPr>
          <a:lstStyle/>
          <a:p>
            <a:pPr algn="ctr" eaLnBrk="1" hangingPunct="1">
              <a:lnSpc>
                <a:spcPct val="90000"/>
              </a:lnSpc>
              <a:spcBef>
                <a:spcPts val="0"/>
              </a:spcBef>
              <a:defRPr/>
            </a:pPr>
            <a:r>
              <a:rPr kumimoji="1" lang="zh-CN" altLang="de-DE" sz="2800" b="1" dirty="0">
                <a:solidFill>
                  <a:srgbClr val="000000"/>
                </a:solidFill>
                <a:effectLst>
                  <a:outerShdw blurRad="38100" dist="38100" dir="2700000" algn="tl">
                    <a:srgbClr val="000000">
                      <a:alpha val="43137"/>
                    </a:srgbClr>
                  </a:outerShdw>
                </a:effectLst>
                <a:latin typeface="宋体" pitchFamily="2" charset="-122"/>
              </a:rPr>
              <a:t>拉斐尔</a:t>
            </a: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：西斯廷圣母</a:t>
            </a:r>
            <a:endParaRPr kumimoji="1" lang="en-US" altLang="zh-CN" sz="2800" b="1" dirty="0">
              <a:solidFill>
                <a:srgbClr val="000000"/>
              </a:solidFill>
              <a:effectLst>
                <a:outerShdw blurRad="38100" dist="38100" dir="2700000" algn="tl">
                  <a:srgbClr val="000000">
                    <a:alpha val="43137"/>
                  </a:srgbClr>
                </a:outerShdw>
              </a:effectLst>
              <a:latin typeface="宋体" pitchFamily="2" charset="-122"/>
            </a:endParaRPr>
          </a:p>
          <a:p>
            <a:pPr algn="ctr" eaLnBrk="1" hangingPunct="1">
              <a:lnSpc>
                <a:spcPct val="90000"/>
              </a:lnSpc>
              <a:spcBef>
                <a:spcPts val="0"/>
              </a:spcBef>
              <a:defRPr/>
            </a:pP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a:t>
            </a:r>
            <a:r>
              <a:rPr kumimoji="1" lang="en-US" altLang="zh-CN" sz="2800" b="1" dirty="0">
                <a:solidFill>
                  <a:srgbClr val="000000"/>
                </a:solidFill>
                <a:effectLst>
                  <a:outerShdw blurRad="38100" dist="38100" dir="2700000" algn="tl">
                    <a:srgbClr val="000000">
                      <a:alpha val="43137"/>
                    </a:srgbClr>
                  </a:outerShdw>
                </a:effectLst>
                <a:latin typeface="宋体" pitchFamily="2" charset="-122"/>
              </a:rPr>
              <a:t>1513</a:t>
            </a: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a:t>
            </a:r>
            <a:r>
              <a:rPr kumimoji="1" lang="en-US" altLang="zh-CN" sz="2800" b="1" dirty="0">
                <a:solidFill>
                  <a:srgbClr val="000000"/>
                </a:solidFill>
                <a:effectLst>
                  <a:outerShdw blurRad="38100" dist="38100" dir="2700000" algn="tl">
                    <a:srgbClr val="000000">
                      <a:alpha val="43137"/>
                    </a:srgbClr>
                  </a:outerShdw>
                </a:effectLst>
                <a:latin typeface="宋体" pitchFamily="2" charset="-122"/>
              </a:rPr>
              <a:t>1514</a:t>
            </a: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年）</a:t>
            </a:r>
            <a:endParaRPr kumimoji="1" lang="en-US" altLang="zh-CN" sz="2800" b="1" dirty="0">
              <a:solidFill>
                <a:srgbClr val="000000"/>
              </a:solidFill>
              <a:effectLst>
                <a:outerShdw blurRad="38100" dist="38100" dir="2700000" algn="tl">
                  <a:srgbClr val="000000">
                    <a:alpha val="43137"/>
                  </a:srgbClr>
                </a:outerShdw>
              </a:effectLst>
              <a:latin typeface="宋体" pitchFamily="2" charset="-122"/>
            </a:endParaRPr>
          </a:p>
        </p:txBody>
      </p:sp>
      <p:sp>
        <p:nvSpPr>
          <p:cNvPr id="84996" name="Text Box 4"/>
          <p:cNvSpPr txBox="1">
            <a:spLocks noChangeArrowheads="1"/>
          </p:cNvSpPr>
          <p:nvPr/>
        </p:nvSpPr>
        <p:spPr bwMode="auto">
          <a:xfrm>
            <a:off x="414338" y="5580063"/>
            <a:ext cx="3976687" cy="868362"/>
          </a:xfrm>
          <a:prstGeom prst="rect">
            <a:avLst/>
          </a:prstGeom>
          <a:noFill/>
          <a:ln w="9525">
            <a:noFill/>
            <a:miter lim="800000"/>
            <a:headEnd/>
            <a:tailEnd/>
          </a:ln>
          <a:effectLst>
            <a:outerShdw dist="35921" dir="2700000" algn="ctr" rotWithShape="0">
              <a:srgbClr val="BEAB9C"/>
            </a:outerShdw>
          </a:effectLst>
        </p:spPr>
        <p:txBody>
          <a:bodyPr anchor="ctr">
            <a:spAutoFit/>
          </a:bodyPr>
          <a:lstStyle/>
          <a:p>
            <a:pPr algn="ctr" eaLnBrk="1" hangingPunct="1">
              <a:lnSpc>
                <a:spcPct val="90000"/>
              </a:lnSpc>
              <a:spcBef>
                <a:spcPts val="0"/>
              </a:spcBef>
              <a:defRPr/>
            </a:pP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契马布耶：宝座圣母像</a:t>
            </a:r>
            <a:endParaRPr kumimoji="1" lang="en-US" altLang="zh-CN" sz="2800" b="1" dirty="0">
              <a:solidFill>
                <a:srgbClr val="000000"/>
              </a:solidFill>
              <a:effectLst>
                <a:outerShdw blurRad="38100" dist="38100" dir="2700000" algn="tl">
                  <a:srgbClr val="000000">
                    <a:alpha val="43137"/>
                  </a:srgbClr>
                </a:outerShdw>
              </a:effectLst>
              <a:latin typeface="宋体" pitchFamily="2" charset="-122"/>
            </a:endParaRPr>
          </a:p>
          <a:p>
            <a:pPr algn="ctr" eaLnBrk="1" hangingPunct="1">
              <a:lnSpc>
                <a:spcPct val="90000"/>
              </a:lnSpc>
              <a:spcBef>
                <a:spcPts val="0"/>
              </a:spcBef>
              <a:defRPr/>
            </a:pP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a:t>
            </a:r>
            <a:r>
              <a:rPr kumimoji="1" lang="en-US" altLang="zh-CN" sz="2800" b="1" dirty="0">
                <a:solidFill>
                  <a:srgbClr val="000000"/>
                </a:solidFill>
                <a:effectLst>
                  <a:outerShdw blurRad="38100" dist="38100" dir="2700000" algn="tl">
                    <a:srgbClr val="000000">
                      <a:alpha val="43137"/>
                    </a:srgbClr>
                  </a:outerShdw>
                </a:effectLst>
                <a:latin typeface="宋体" pitchFamily="2" charset="-122"/>
              </a:rPr>
              <a:t>1285</a:t>
            </a: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a:t>
            </a:r>
            <a:r>
              <a:rPr kumimoji="1" lang="en-US" altLang="zh-CN" sz="2800" b="1" dirty="0">
                <a:solidFill>
                  <a:srgbClr val="000000"/>
                </a:solidFill>
                <a:effectLst>
                  <a:outerShdw blurRad="38100" dist="38100" dir="2700000" algn="tl">
                    <a:srgbClr val="000000">
                      <a:alpha val="43137"/>
                    </a:srgbClr>
                  </a:outerShdw>
                </a:effectLst>
                <a:latin typeface="宋体" pitchFamily="2" charset="-122"/>
              </a:rPr>
              <a:t>1286</a:t>
            </a: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年</a:t>
            </a:r>
            <a:r>
              <a:rPr kumimoji="1" lang="en-US" altLang="zh-CN" sz="2800" b="1" dirty="0">
                <a:solidFill>
                  <a:srgbClr val="000000"/>
                </a:solidFill>
                <a:effectLst>
                  <a:outerShdw blurRad="38100" dist="38100" dir="2700000" algn="tl">
                    <a:srgbClr val="000000">
                      <a:alpha val="43137"/>
                    </a:srgbClr>
                  </a:outerShdw>
                </a:effectLst>
                <a:latin typeface="宋体" pitchFamily="2" charset="-122"/>
              </a:rPr>
              <a:t>)</a:t>
            </a:r>
            <a:endParaRPr kumimoji="1" lang="zh-CN" altLang="en-US" sz="2800" b="1" dirty="0">
              <a:solidFill>
                <a:srgbClr val="000000"/>
              </a:solidFill>
              <a:effectLst>
                <a:outerShdw blurRad="38100" dist="38100" dir="2700000" algn="tl">
                  <a:srgbClr val="000000">
                    <a:alpha val="43137"/>
                  </a:srgbClr>
                </a:outerShdw>
              </a:effectLst>
              <a:latin typeface="宋体" pitchFamily="2" charset="-122"/>
            </a:endParaRPr>
          </a:p>
        </p:txBody>
      </p:sp>
      <p:pic>
        <p:nvPicPr>
          <p:cNvPr id="79876" name="Picture 5" descr="庄严的圣母"/>
          <p:cNvPicPr>
            <a:picLocks noChangeAspect="1" noChangeArrowheads="1"/>
          </p:cNvPicPr>
          <p:nvPr/>
        </p:nvPicPr>
        <p:blipFill>
          <a:blip r:embed="rId3" cstate="print"/>
          <a:srcRect/>
          <a:stretch>
            <a:fillRect/>
          </a:stretch>
        </p:blipFill>
        <p:spPr bwMode="auto">
          <a:xfrm>
            <a:off x="358775" y="547688"/>
            <a:ext cx="4075113" cy="4954587"/>
          </a:xfrm>
          <a:prstGeom prst="rect">
            <a:avLst/>
          </a:prstGeom>
          <a:noFill/>
          <a:ln w="28575">
            <a:solidFill>
              <a:schemeClr val="tx2"/>
            </a:solidFill>
            <a:miter lim="800000"/>
            <a:headEnd/>
            <a:tailEnd/>
          </a:ln>
        </p:spPr>
      </p:pic>
      <p:pic>
        <p:nvPicPr>
          <p:cNvPr id="79877" name="Picture 7" descr="西斯廷圣母"/>
          <p:cNvPicPr>
            <a:picLocks noChangeAspect="1" noChangeArrowheads="1"/>
          </p:cNvPicPr>
          <p:nvPr/>
        </p:nvPicPr>
        <p:blipFill>
          <a:blip r:embed="rId4" cstate="print"/>
          <a:srcRect/>
          <a:stretch>
            <a:fillRect/>
          </a:stretch>
        </p:blipFill>
        <p:spPr bwMode="auto">
          <a:xfrm>
            <a:off x="4862513" y="547688"/>
            <a:ext cx="3717925" cy="4960937"/>
          </a:xfrm>
          <a:prstGeom prst="rect">
            <a:avLst/>
          </a:prstGeom>
          <a:noFill/>
          <a:ln w="9525">
            <a:noFill/>
            <a:miter lim="800000"/>
            <a:headEnd/>
            <a:tailEnd/>
          </a:ln>
        </p:spPr>
      </p:pic>
      <p:sp>
        <p:nvSpPr>
          <p:cNvPr id="3" name="矩形 2"/>
          <p:cNvSpPr/>
          <p:nvPr/>
        </p:nvSpPr>
        <p:spPr>
          <a:xfrm>
            <a:off x="600401" y="3627120"/>
            <a:ext cx="7943200" cy="1015663"/>
          </a:xfrm>
          <a:prstGeom prst="rect">
            <a:avLst/>
          </a:prstGeom>
          <a:noFill/>
        </p:spPr>
        <p:txBody>
          <a:bodyPr wrap="non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6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6">
                      <a:satMod val="175000"/>
                      <a:alpha val="40000"/>
                    </a:schemeClr>
                  </a:glow>
                  <a:outerShdw blurRad="76200" dist="50800" dir="5400000" algn="tl" rotWithShape="0">
                    <a:srgbClr val="000000">
                      <a:alpha val="65000"/>
                    </a:srgbClr>
                  </a:outerShdw>
                </a:effectLst>
                <a:latin typeface="华文行楷" panose="02010800040101010101" pitchFamily="2" charset="-122"/>
                <a:ea typeface="华文行楷" panose="02010800040101010101" pitchFamily="2" charset="-122"/>
              </a:rPr>
              <a:t>找一找：有什么不同？</a:t>
            </a:r>
          </a:p>
        </p:txBody>
      </p:sp>
      <p:sp>
        <p:nvSpPr>
          <p:cNvPr id="7" name="矩形 6"/>
          <p:cNvSpPr/>
          <p:nvPr/>
        </p:nvSpPr>
        <p:spPr>
          <a:xfrm>
            <a:off x="0" y="0"/>
            <a:ext cx="9144000" cy="2246769"/>
          </a:xfrm>
          <a:prstGeom prst="rect">
            <a:avLst/>
          </a:prstGeom>
          <a:solidFill>
            <a:schemeClr val="tx2">
              <a:lumMod val="50000"/>
            </a:schemeClr>
          </a:solidFill>
        </p:spPr>
        <p:txBody>
          <a:bodyPr wrap="square">
            <a:spAutoFit/>
          </a:bodyPr>
          <a:lstStyle/>
          <a:p>
            <a:r>
              <a:rPr lang="zh-CN" altLang="en-US" sz="2800" b="1" dirty="0" smtClean="0">
                <a:solidFill>
                  <a:srgbClr val="FF0000"/>
                </a:solidFill>
              </a:rPr>
              <a:t>（</a:t>
            </a:r>
            <a:r>
              <a:rPr lang="zh-CN" altLang="en-US" sz="2800" b="1" dirty="0" smtClean="0">
                <a:solidFill>
                  <a:srgbClr val="FF0000"/>
                </a:solidFill>
              </a:rPr>
              <a:t>中世纪圣母表情严肃，比较呆板，圣婴也是比较严肃。文艺复兴时期圣母非常柔美，圣婴具有了孩童般可爱的表情。）中世纪作品突出神的至高无上的这种气息，反映了在欧洲中世纪人是受神统治的。文艺复兴时期的作品将神人性化，反映了这个时期人们对人性的召唤。</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图片 1"/>
          <p:cNvPicPr>
            <a:picLocks noChangeAspect="1"/>
          </p:cNvPicPr>
          <p:nvPr/>
        </p:nvPicPr>
        <p:blipFill>
          <a:blip r:embed="rId3" cstate="print"/>
          <a:srcRect/>
          <a:stretch>
            <a:fillRect/>
          </a:stretch>
        </p:blipFill>
        <p:spPr bwMode="auto">
          <a:xfrm>
            <a:off x="5264150" y="549275"/>
            <a:ext cx="2935288" cy="4860925"/>
          </a:xfrm>
          <a:prstGeom prst="rect">
            <a:avLst/>
          </a:prstGeom>
          <a:noFill/>
          <a:ln w="9525">
            <a:noFill/>
            <a:miter lim="800000"/>
            <a:headEnd/>
            <a:tailEnd/>
          </a:ln>
        </p:spPr>
      </p:pic>
      <p:pic>
        <p:nvPicPr>
          <p:cNvPr id="81923" name="图片 2"/>
          <p:cNvPicPr>
            <a:picLocks noChangeAspect="1"/>
          </p:cNvPicPr>
          <p:nvPr/>
        </p:nvPicPr>
        <p:blipFill>
          <a:blip r:embed="rId4" cstate="print"/>
          <a:srcRect/>
          <a:stretch>
            <a:fillRect/>
          </a:stretch>
        </p:blipFill>
        <p:spPr bwMode="auto">
          <a:xfrm>
            <a:off x="676275" y="547688"/>
            <a:ext cx="3454400" cy="4876800"/>
          </a:xfrm>
          <a:prstGeom prst="rect">
            <a:avLst/>
          </a:prstGeom>
          <a:noFill/>
          <a:ln w="9525">
            <a:noFill/>
            <a:miter lim="800000"/>
            <a:headEnd/>
            <a:tailEnd/>
          </a:ln>
        </p:spPr>
      </p:pic>
      <p:sp>
        <p:nvSpPr>
          <p:cNvPr id="4" name="Text Box 4"/>
          <p:cNvSpPr txBox="1">
            <a:spLocks noChangeArrowheads="1"/>
          </p:cNvSpPr>
          <p:nvPr/>
        </p:nvSpPr>
        <p:spPr bwMode="auto">
          <a:xfrm>
            <a:off x="4587875" y="5594350"/>
            <a:ext cx="4267200" cy="866775"/>
          </a:xfrm>
          <a:prstGeom prst="rect">
            <a:avLst/>
          </a:prstGeom>
          <a:noFill/>
          <a:ln w="9525">
            <a:noFill/>
            <a:miter lim="800000"/>
            <a:headEnd/>
            <a:tailEnd/>
          </a:ln>
          <a:effectLst>
            <a:outerShdw dist="35921" dir="2700000" algn="ctr" rotWithShape="0">
              <a:srgbClr val="BEAB9C"/>
            </a:outerShdw>
          </a:effectLst>
        </p:spPr>
        <p:txBody>
          <a:bodyPr anchor="ctr">
            <a:spAutoFit/>
          </a:bodyPr>
          <a:lstStyle/>
          <a:p>
            <a:pPr algn="ctr" eaLnBrk="1" hangingPunct="1">
              <a:lnSpc>
                <a:spcPct val="90000"/>
              </a:lnSpc>
              <a:spcBef>
                <a:spcPts val="0"/>
              </a:spcBef>
              <a:defRPr/>
            </a:pPr>
            <a:r>
              <a:rPr kumimoji="1" lang="en-US" altLang="zh-CN" sz="2800" b="1" dirty="0">
                <a:solidFill>
                  <a:srgbClr val="000000"/>
                </a:solidFill>
                <a:effectLst>
                  <a:outerShdw blurRad="38100" dist="38100" dir="2700000" algn="tl">
                    <a:srgbClr val="000000">
                      <a:alpha val="43137"/>
                    </a:srgbClr>
                  </a:outerShdw>
                </a:effectLst>
                <a:latin typeface="宋体" pitchFamily="2" charset="-122"/>
              </a:rPr>
              <a:t>[</a:t>
            </a: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古希腊</a:t>
            </a:r>
            <a:r>
              <a:rPr kumimoji="1" lang="en-US" altLang="zh-CN" sz="2800" b="1" dirty="0">
                <a:solidFill>
                  <a:srgbClr val="000000"/>
                </a:solidFill>
                <a:effectLst>
                  <a:outerShdw blurRad="38100" dist="38100" dir="2700000" algn="tl">
                    <a:srgbClr val="000000">
                      <a:alpha val="43137"/>
                    </a:srgbClr>
                  </a:outerShdw>
                </a:effectLst>
                <a:latin typeface="宋体" pitchFamily="2" charset="-122"/>
              </a:rPr>
              <a:t>]</a:t>
            </a: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米隆：掷铁饼者</a:t>
            </a:r>
            <a:endParaRPr kumimoji="1" lang="en-US" altLang="zh-CN" sz="2800" b="1" dirty="0">
              <a:solidFill>
                <a:srgbClr val="000000"/>
              </a:solidFill>
              <a:effectLst>
                <a:outerShdw blurRad="38100" dist="38100" dir="2700000" algn="tl">
                  <a:srgbClr val="000000">
                    <a:alpha val="43137"/>
                  </a:srgbClr>
                </a:outerShdw>
              </a:effectLst>
              <a:latin typeface="宋体" pitchFamily="2" charset="-122"/>
            </a:endParaRPr>
          </a:p>
          <a:p>
            <a:pPr algn="ctr" eaLnBrk="1" hangingPunct="1">
              <a:lnSpc>
                <a:spcPct val="90000"/>
              </a:lnSpc>
              <a:spcBef>
                <a:spcPts val="0"/>
              </a:spcBef>
              <a:defRPr/>
            </a:pP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（公元前</a:t>
            </a:r>
            <a:r>
              <a:rPr kumimoji="1" lang="en-US" altLang="zh-CN" sz="2800" b="1" dirty="0">
                <a:solidFill>
                  <a:srgbClr val="000000"/>
                </a:solidFill>
                <a:effectLst>
                  <a:outerShdw blurRad="38100" dist="38100" dir="2700000" algn="tl">
                    <a:srgbClr val="000000">
                      <a:alpha val="43137"/>
                    </a:srgbClr>
                  </a:outerShdw>
                </a:effectLst>
                <a:latin typeface="宋体" pitchFamily="2" charset="-122"/>
              </a:rPr>
              <a:t>450</a:t>
            </a: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年</a:t>
            </a:r>
            <a:r>
              <a:rPr kumimoji="1" lang="en-US" altLang="zh-CN" sz="2800" b="1" dirty="0">
                <a:solidFill>
                  <a:srgbClr val="000000"/>
                </a:solidFill>
                <a:effectLst>
                  <a:outerShdw blurRad="38100" dist="38100" dir="2700000" algn="tl">
                    <a:srgbClr val="000000">
                      <a:alpha val="43137"/>
                    </a:srgbClr>
                  </a:outerShdw>
                </a:effectLst>
                <a:latin typeface="宋体" pitchFamily="2" charset="-122"/>
              </a:rPr>
              <a:t>)</a:t>
            </a:r>
            <a:endParaRPr kumimoji="1" lang="zh-CN" altLang="en-US" sz="2800" b="1" dirty="0">
              <a:solidFill>
                <a:srgbClr val="000000"/>
              </a:solidFill>
              <a:effectLst>
                <a:outerShdw blurRad="38100" dist="38100" dir="2700000" algn="tl">
                  <a:srgbClr val="000000">
                    <a:alpha val="43137"/>
                  </a:srgbClr>
                </a:outerShdw>
              </a:effectLst>
              <a:latin typeface="宋体" pitchFamily="2" charset="-122"/>
            </a:endParaRPr>
          </a:p>
        </p:txBody>
      </p:sp>
      <p:sp>
        <p:nvSpPr>
          <p:cNvPr id="5" name="Text Box 4"/>
          <p:cNvSpPr txBox="1">
            <a:spLocks noChangeArrowheads="1"/>
          </p:cNvSpPr>
          <p:nvPr/>
        </p:nvSpPr>
        <p:spPr bwMode="auto">
          <a:xfrm>
            <a:off x="579438" y="5592763"/>
            <a:ext cx="3657600" cy="868362"/>
          </a:xfrm>
          <a:prstGeom prst="rect">
            <a:avLst/>
          </a:prstGeom>
          <a:noFill/>
          <a:ln w="9525">
            <a:noFill/>
            <a:miter lim="800000"/>
            <a:headEnd/>
            <a:tailEnd/>
          </a:ln>
          <a:effectLst>
            <a:outerShdw dist="35921" dir="2700000" algn="ctr" rotWithShape="0">
              <a:srgbClr val="BEAB9C"/>
            </a:outerShdw>
          </a:effectLst>
        </p:spPr>
        <p:txBody>
          <a:bodyPr anchor="ctr">
            <a:spAutoFit/>
          </a:bodyPr>
          <a:lstStyle/>
          <a:p>
            <a:pPr algn="ctr" eaLnBrk="1" hangingPunct="1">
              <a:lnSpc>
                <a:spcPct val="90000"/>
              </a:lnSpc>
              <a:spcBef>
                <a:spcPts val="0"/>
              </a:spcBef>
              <a:defRPr/>
            </a:pP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米开朗琪罗：大卫</a:t>
            </a:r>
            <a:endParaRPr kumimoji="1" lang="en-US" altLang="zh-CN" sz="2800" b="1" dirty="0">
              <a:solidFill>
                <a:srgbClr val="000000"/>
              </a:solidFill>
              <a:effectLst>
                <a:outerShdw blurRad="38100" dist="38100" dir="2700000" algn="tl">
                  <a:srgbClr val="000000">
                    <a:alpha val="43137"/>
                  </a:srgbClr>
                </a:outerShdw>
              </a:effectLst>
              <a:latin typeface="宋体" pitchFamily="2" charset="-122"/>
            </a:endParaRPr>
          </a:p>
          <a:p>
            <a:pPr algn="ctr" eaLnBrk="1" hangingPunct="1">
              <a:lnSpc>
                <a:spcPct val="90000"/>
              </a:lnSpc>
              <a:spcBef>
                <a:spcPts val="0"/>
              </a:spcBef>
              <a:defRPr/>
            </a:pP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a:t>
            </a:r>
            <a:r>
              <a:rPr kumimoji="1" lang="en-US" altLang="zh-CN" sz="2800" b="1" dirty="0">
                <a:solidFill>
                  <a:srgbClr val="000000"/>
                </a:solidFill>
                <a:effectLst>
                  <a:outerShdw blurRad="38100" dist="38100" dir="2700000" algn="tl">
                    <a:srgbClr val="000000">
                      <a:alpha val="43137"/>
                    </a:srgbClr>
                  </a:outerShdw>
                </a:effectLst>
                <a:latin typeface="宋体" pitchFamily="2" charset="-122"/>
              </a:rPr>
              <a:t>1501</a:t>
            </a: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a:t>
            </a:r>
            <a:r>
              <a:rPr kumimoji="1" lang="en-US" altLang="zh-CN" sz="2800" b="1" dirty="0">
                <a:solidFill>
                  <a:srgbClr val="000000"/>
                </a:solidFill>
                <a:effectLst>
                  <a:outerShdw blurRad="38100" dist="38100" dir="2700000" algn="tl">
                    <a:srgbClr val="000000">
                      <a:alpha val="43137"/>
                    </a:srgbClr>
                  </a:outerShdw>
                </a:effectLst>
                <a:latin typeface="宋体" pitchFamily="2" charset="-122"/>
              </a:rPr>
              <a:t>1504</a:t>
            </a: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年）</a:t>
            </a:r>
          </a:p>
        </p:txBody>
      </p:sp>
      <p:sp>
        <p:nvSpPr>
          <p:cNvPr id="6" name="矩形 5"/>
          <p:cNvSpPr/>
          <p:nvPr/>
        </p:nvSpPr>
        <p:spPr>
          <a:xfrm>
            <a:off x="600400" y="3627120"/>
            <a:ext cx="7943201" cy="1015663"/>
          </a:xfrm>
          <a:prstGeom prst="rect">
            <a:avLst/>
          </a:prstGeom>
          <a:noFill/>
        </p:spPr>
        <p:txBody>
          <a:bodyPr wrap="non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6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6">
                      <a:satMod val="175000"/>
                      <a:alpha val="40000"/>
                    </a:schemeClr>
                  </a:glow>
                  <a:outerShdw blurRad="76200" dist="50800" dir="5400000" algn="tl" rotWithShape="0">
                    <a:srgbClr val="000000">
                      <a:alpha val="65000"/>
                    </a:srgbClr>
                  </a:outerShdw>
                </a:effectLst>
                <a:latin typeface="华文行楷" panose="02010800040101010101" pitchFamily="2" charset="-122"/>
                <a:ea typeface="华文行楷" panose="02010800040101010101" pitchFamily="2" charset="-122"/>
              </a:rPr>
              <a:t>找一找：有什么相同？</a:t>
            </a:r>
          </a:p>
        </p:txBody>
      </p:sp>
      <p:sp>
        <p:nvSpPr>
          <p:cNvPr id="7" name="矩形 6"/>
          <p:cNvSpPr/>
          <p:nvPr/>
        </p:nvSpPr>
        <p:spPr>
          <a:xfrm>
            <a:off x="179512" y="548680"/>
            <a:ext cx="8712968" cy="2246769"/>
          </a:xfrm>
          <a:prstGeom prst="rect">
            <a:avLst/>
          </a:prstGeom>
          <a:solidFill>
            <a:schemeClr val="tx2">
              <a:lumMod val="50000"/>
            </a:schemeClr>
          </a:solidFill>
        </p:spPr>
        <p:txBody>
          <a:bodyPr wrap="square">
            <a:spAutoFit/>
          </a:bodyPr>
          <a:lstStyle/>
          <a:p>
            <a:r>
              <a:rPr lang="zh-CN" altLang="en-US" sz="2800" b="1" dirty="0" smtClean="0">
                <a:solidFill>
                  <a:srgbClr val="FF0000"/>
                </a:solidFill>
              </a:rPr>
              <a:t>这两个雕塑有什么相同点？（都是裸体，都是男性，表现了一种力量之美，突出表现了人性的美。）从这两个不同时期的雕塑作品中，我们可以感受到青春、活力、健康、阳光向上的人性之美。这说明文艺复兴将起源于古希腊的人文主义思想进行了复兴并且发展。</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图片 2"/>
          <p:cNvPicPr>
            <a:picLocks noChangeAspect="1"/>
          </p:cNvPicPr>
          <p:nvPr/>
        </p:nvPicPr>
        <p:blipFill>
          <a:blip r:embed="rId3" cstate="print"/>
          <a:srcRect/>
          <a:stretch>
            <a:fillRect/>
          </a:stretch>
        </p:blipFill>
        <p:spPr bwMode="auto">
          <a:xfrm>
            <a:off x="676275" y="547688"/>
            <a:ext cx="3454400" cy="4876800"/>
          </a:xfrm>
          <a:prstGeom prst="rect">
            <a:avLst/>
          </a:prstGeom>
          <a:noFill/>
          <a:ln w="9525">
            <a:noFill/>
            <a:miter lim="800000"/>
            <a:headEnd/>
            <a:tailEnd/>
          </a:ln>
        </p:spPr>
      </p:pic>
      <p:sp>
        <p:nvSpPr>
          <p:cNvPr id="5" name="Text Box 4"/>
          <p:cNvSpPr txBox="1">
            <a:spLocks noChangeArrowheads="1"/>
          </p:cNvSpPr>
          <p:nvPr/>
        </p:nvSpPr>
        <p:spPr bwMode="auto">
          <a:xfrm>
            <a:off x="579438" y="5592763"/>
            <a:ext cx="3657600" cy="868362"/>
          </a:xfrm>
          <a:prstGeom prst="rect">
            <a:avLst/>
          </a:prstGeom>
          <a:noFill/>
          <a:ln w="9525">
            <a:noFill/>
            <a:miter lim="800000"/>
            <a:headEnd/>
            <a:tailEnd/>
          </a:ln>
          <a:effectLst>
            <a:outerShdw dist="35921" dir="2700000" algn="ctr" rotWithShape="0">
              <a:srgbClr val="BEAB9C"/>
            </a:outerShdw>
          </a:effectLst>
        </p:spPr>
        <p:txBody>
          <a:bodyPr anchor="ctr">
            <a:spAutoFit/>
          </a:bodyPr>
          <a:lstStyle/>
          <a:p>
            <a:pPr algn="ctr" eaLnBrk="1" hangingPunct="1">
              <a:lnSpc>
                <a:spcPct val="90000"/>
              </a:lnSpc>
              <a:spcBef>
                <a:spcPts val="0"/>
              </a:spcBef>
              <a:defRPr/>
            </a:pP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米开朗琪罗：大卫</a:t>
            </a:r>
            <a:endParaRPr kumimoji="1" lang="en-US" altLang="zh-CN" sz="2800" b="1" dirty="0">
              <a:solidFill>
                <a:srgbClr val="000000"/>
              </a:solidFill>
              <a:effectLst>
                <a:outerShdw blurRad="38100" dist="38100" dir="2700000" algn="tl">
                  <a:srgbClr val="000000">
                    <a:alpha val="43137"/>
                  </a:srgbClr>
                </a:outerShdw>
              </a:effectLst>
              <a:latin typeface="宋体" pitchFamily="2" charset="-122"/>
            </a:endParaRPr>
          </a:p>
          <a:p>
            <a:pPr algn="ctr" eaLnBrk="1" hangingPunct="1">
              <a:lnSpc>
                <a:spcPct val="90000"/>
              </a:lnSpc>
              <a:spcBef>
                <a:spcPts val="0"/>
              </a:spcBef>
              <a:defRPr/>
            </a:pP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a:t>
            </a:r>
            <a:r>
              <a:rPr kumimoji="1" lang="en-US" altLang="zh-CN" sz="2800" b="1" dirty="0">
                <a:solidFill>
                  <a:srgbClr val="000000"/>
                </a:solidFill>
                <a:effectLst>
                  <a:outerShdw blurRad="38100" dist="38100" dir="2700000" algn="tl">
                    <a:srgbClr val="000000">
                      <a:alpha val="43137"/>
                    </a:srgbClr>
                  </a:outerShdw>
                </a:effectLst>
                <a:latin typeface="宋体" pitchFamily="2" charset="-122"/>
              </a:rPr>
              <a:t>1501</a:t>
            </a: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a:t>
            </a:r>
            <a:r>
              <a:rPr kumimoji="1" lang="en-US" altLang="zh-CN" sz="2800" b="1" dirty="0">
                <a:solidFill>
                  <a:srgbClr val="000000"/>
                </a:solidFill>
                <a:effectLst>
                  <a:outerShdw blurRad="38100" dist="38100" dir="2700000" algn="tl">
                    <a:srgbClr val="000000">
                      <a:alpha val="43137"/>
                    </a:srgbClr>
                  </a:outerShdw>
                </a:effectLst>
                <a:latin typeface="宋体" pitchFamily="2" charset="-122"/>
              </a:rPr>
              <a:t>1504</a:t>
            </a: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年）</a:t>
            </a:r>
          </a:p>
        </p:txBody>
      </p:sp>
      <p:sp>
        <p:nvSpPr>
          <p:cNvPr id="6" name="Text Box 3"/>
          <p:cNvSpPr txBox="1">
            <a:spLocks noChangeArrowheads="1"/>
          </p:cNvSpPr>
          <p:nvPr/>
        </p:nvSpPr>
        <p:spPr bwMode="auto">
          <a:xfrm>
            <a:off x="4864100" y="5591175"/>
            <a:ext cx="3717925" cy="868363"/>
          </a:xfrm>
          <a:prstGeom prst="rect">
            <a:avLst/>
          </a:prstGeom>
          <a:noFill/>
          <a:ln w="9525">
            <a:noFill/>
            <a:miter lim="800000"/>
            <a:headEnd/>
            <a:tailEnd/>
          </a:ln>
          <a:effectLst>
            <a:outerShdw dist="35921" dir="2700000" algn="ctr" rotWithShape="0">
              <a:srgbClr val="BEAB9C"/>
            </a:outerShdw>
          </a:effectLst>
        </p:spPr>
        <p:txBody>
          <a:bodyPr anchor="ctr">
            <a:spAutoFit/>
          </a:bodyPr>
          <a:lstStyle/>
          <a:p>
            <a:pPr algn="ctr" eaLnBrk="1" hangingPunct="1">
              <a:lnSpc>
                <a:spcPct val="90000"/>
              </a:lnSpc>
              <a:spcBef>
                <a:spcPts val="0"/>
              </a:spcBef>
              <a:defRPr/>
            </a:pPr>
            <a:r>
              <a:rPr kumimoji="1" lang="zh-CN" altLang="de-DE" sz="2800" b="1" dirty="0">
                <a:solidFill>
                  <a:srgbClr val="000000"/>
                </a:solidFill>
                <a:effectLst>
                  <a:outerShdw blurRad="38100" dist="38100" dir="2700000" algn="tl">
                    <a:srgbClr val="000000">
                      <a:alpha val="43137"/>
                    </a:srgbClr>
                  </a:outerShdw>
                </a:effectLst>
                <a:latin typeface="宋体" pitchFamily="2" charset="-122"/>
              </a:rPr>
              <a:t>拉斐尔</a:t>
            </a: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：西斯廷圣母</a:t>
            </a:r>
            <a:endParaRPr kumimoji="1" lang="en-US" altLang="zh-CN" sz="2800" b="1" dirty="0">
              <a:solidFill>
                <a:srgbClr val="000000"/>
              </a:solidFill>
              <a:effectLst>
                <a:outerShdw blurRad="38100" dist="38100" dir="2700000" algn="tl">
                  <a:srgbClr val="000000">
                    <a:alpha val="43137"/>
                  </a:srgbClr>
                </a:outerShdw>
              </a:effectLst>
              <a:latin typeface="宋体" pitchFamily="2" charset="-122"/>
            </a:endParaRPr>
          </a:p>
          <a:p>
            <a:pPr algn="ctr" eaLnBrk="1" hangingPunct="1">
              <a:lnSpc>
                <a:spcPct val="90000"/>
              </a:lnSpc>
              <a:spcBef>
                <a:spcPts val="0"/>
              </a:spcBef>
              <a:defRPr/>
            </a:pP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a:t>
            </a:r>
            <a:r>
              <a:rPr kumimoji="1" lang="en-US" altLang="zh-CN" sz="2800" b="1" dirty="0">
                <a:solidFill>
                  <a:srgbClr val="000000"/>
                </a:solidFill>
                <a:effectLst>
                  <a:outerShdw blurRad="38100" dist="38100" dir="2700000" algn="tl">
                    <a:srgbClr val="000000">
                      <a:alpha val="43137"/>
                    </a:srgbClr>
                  </a:outerShdw>
                </a:effectLst>
                <a:latin typeface="宋体" pitchFamily="2" charset="-122"/>
              </a:rPr>
              <a:t>1513</a:t>
            </a: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a:t>
            </a:r>
            <a:r>
              <a:rPr kumimoji="1" lang="en-US" altLang="zh-CN" sz="2800" b="1" dirty="0">
                <a:solidFill>
                  <a:srgbClr val="000000"/>
                </a:solidFill>
                <a:effectLst>
                  <a:outerShdw blurRad="38100" dist="38100" dir="2700000" algn="tl">
                    <a:srgbClr val="000000">
                      <a:alpha val="43137"/>
                    </a:srgbClr>
                  </a:outerShdw>
                </a:effectLst>
                <a:latin typeface="宋体" pitchFamily="2" charset="-122"/>
              </a:rPr>
              <a:t>1514</a:t>
            </a:r>
            <a:r>
              <a:rPr kumimoji="1" lang="zh-CN" altLang="en-US" sz="2800" b="1" dirty="0">
                <a:solidFill>
                  <a:srgbClr val="000000"/>
                </a:solidFill>
                <a:effectLst>
                  <a:outerShdw blurRad="38100" dist="38100" dir="2700000" algn="tl">
                    <a:srgbClr val="000000">
                      <a:alpha val="43137"/>
                    </a:srgbClr>
                  </a:outerShdw>
                </a:effectLst>
                <a:latin typeface="宋体" pitchFamily="2" charset="-122"/>
              </a:rPr>
              <a:t>年）</a:t>
            </a:r>
            <a:endParaRPr kumimoji="1" lang="en-US" altLang="zh-CN" sz="2800" b="1" dirty="0">
              <a:solidFill>
                <a:srgbClr val="000000"/>
              </a:solidFill>
              <a:effectLst>
                <a:outerShdw blurRad="38100" dist="38100" dir="2700000" algn="tl">
                  <a:srgbClr val="000000">
                    <a:alpha val="43137"/>
                  </a:srgbClr>
                </a:outerShdw>
              </a:effectLst>
              <a:latin typeface="宋体" pitchFamily="2" charset="-122"/>
            </a:endParaRPr>
          </a:p>
        </p:txBody>
      </p:sp>
      <p:pic>
        <p:nvPicPr>
          <p:cNvPr id="83973" name="Picture 7" descr="西斯廷圣母"/>
          <p:cNvPicPr>
            <a:picLocks noChangeAspect="1" noChangeArrowheads="1"/>
          </p:cNvPicPr>
          <p:nvPr/>
        </p:nvPicPr>
        <p:blipFill>
          <a:blip r:embed="rId4" cstate="print"/>
          <a:srcRect/>
          <a:stretch>
            <a:fillRect/>
          </a:stretch>
        </p:blipFill>
        <p:spPr bwMode="auto">
          <a:xfrm>
            <a:off x="4892675" y="547688"/>
            <a:ext cx="3654425" cy="4876800"/>
          </a:xfrm>
          <a:prstGeom prst="rect">
            <a:avLst/>
          </a:prstGeom>
          <a:noFill/>
          <a:ln w="9525">
            <a:noFill/>
            <a:miter lim="800000"/>
            <a:headEnd/>
            <a:tailEnd/>
          </a:ln>
        </p:spPr>
      </p:pic>
      <p:sp>
        <p:nvSpPr>
          <p:cNvPr id="7" name="矩形 6"/>
          <p:cNvSpPr/>
          <p:nvPr/>
        </p:nvSpPr>
        <p:spPr>
          <a:xfrm>
            <a:off x="1376254" y="3627120"/>
            <a:ext cx="6391493" cy="1015663"/>
          </a:xfrm>
          <a:prstGeom prst="rect">
            <a:avLst/>
          </a:prstGeom>
          <a:noFill/>
        </p:spPr>
        <p:txBody>
          <a:bodyPr wrap="non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6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6">
                      <a:satMod val="175000"/>
                      <a:alpha val="40000"/>
                    </a:schemeClr>
                  </a:glow>
                  <a:outerShdw blurRad="76200" dist="50800" dir="5400000" algn="tl" rotWithShape="0">
                    <a:srgbClr val="000000">
                      <a:alpha val="65000"/>
                    </a:srgbClr>
                  </a:outerShdw>
                </a:effectLst>
                <a:latin typeface="华文行楷" panose="02010800040101010101" pitchFamily="2" charset="-122"/>
                <a:ea typeface="华文行楷" panose="02010800040101010101" pitchFamily="2" charset="-122"/>
              </a:rPr>
              <a:t>什么是文艺复兴？</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8"/>
          <p:cNvSpPr txBox="1">
            <a:spLocks noGrp="1"/>
          </p:cNvSpPr>
          <p:nvPr>
            <p:ph type="title"/>
          </p:nvPr>
        </p:nvSpPr>
        <p:spPr bwMode="auto">
          <a:xfrm>
            <a:off x="395536" y="0"/>
            <a:ext cx="8229600" cy="1314206"/>
          </a:xfrm>
          <a:prstGeom prst="rect">
            <a:avLst/>
          </a:prstGeom>
          <a:noFill/>
          <a:effectLst>
            <a:innerShdw blurRad="114300">
              <a:prstClr val="black"/>
            </a:innerShdw>
          </a:effectLst>
        </p:spPr>
        <p:txBody>
          <a:bodyPr>
            <a:spAutoFit/>
          </a:bodyPr>
          <a:lstStyle/>
          <a:p>
            <a:pPr algn="just" eaLnBrk="1" hangingPunct="1">
              <a:lnSpc>
                <a:spcPct val="150000"/>
              </a:lnSpc>
              <a:buFont typeface="Arial" panose="020B0604020202020204" pitchFamily="34" charset="0"/>
              <a:buNone/>
              <a:defRPr/>
            </a:pPr>
            <a:r>
              <a:rPr lang="en-US" altLang="zh-CN" sz="6000" b="1" noProof="1">
                <a:solidFill>
                  <a:srgbClr val="FF0000"/>
                </a:solidFill>
                <a:effectLst>
                  <a:innerShdw blurRad="63500" dist="50800" dir="8100000">
                    <a:prstClr val="black">
                      <a:alpha val="50000"/>
                    </a:prstClr>
                  </a:innerShdw>
                </a:effectLst>
                <a:latin typeface="微软雅黑" panose="020B0503020204020204" charset="-122"/>
                <a:ea typeface="微软雅黑" panose="020B0503020204020204" charset="-122"/>
                <a:cs typeface="微软雅黑" panose="020B0503020204020204" charset="-122"/>
              </a:rPr>
              <a:t>   </a:t>
            </a:r>
            <a:r>
              <a:rPr lang="zh-CN" altLang="en-US" sz="6000" b="1" noProof="1">
                <a:solidFill>
                  <a:srgbClr val="FF0000"/>
                </a:solidFill>
                <a:effectLst>
                  <a:innerShdw blurRad="63500" dist="50800" dir="8100000">
                    <a:prstClr val="black">
                      <a:alpha val="50000"/>
                    </a:prstClr>
                  </a:innerShdw>
                </a:effectLst>
                <a:latin typeface="微软雅黑" panose="020B0503020204020204" charset="-122"/>
                <a:ea typeface="微软雅黑" panose="020B0503020204020204" charset="-122"/>
                <a:cs typeface="微软雅黑" panose="020B0503020204020204" charset="-122"/>
              </a:rPr>
              <a:t>神 权 下 的 自 我</a:t>
            </a:r>
            <a:endParaRPr lang="zh-CN" altLang="en-US" sz="3200" b="1" noProof="1">
              <a:solidFill>
                <a:srgbClr val="FF0000"/>
              </a:solidFill>
              <a:effectLst>
                <a:innerShdw blurRad="63500" dist="50800" dir="8100000">
                  <a:prstClr val="black">
                    <a:alpha val="50000"/>
                  </a:prstClr>
                </a:innerShdw>
              </a:effectLst>
              <a:latin typeface="微软雅黑" panose="020B0503020204020204" charset="-122"/>
              <a:ea typeface="微软雅黑" panose="020B0503020204020204" charset="-122"/>
              <a:cs typeface="微软雅黑" panose="020B0503020204020204" charset="-122"/>
            </a:endParaRPr>
          </a:p>
        </p:txBody>
      </p:sp>
      <p:sp>
        <p:nvSpPr>
          <p:cNvPr id="5" name="TextBox 5"/>
          <p:cNvSpPr txBox="1">
            <a:spLocks noChangeArrowheads="1"/>
          </p:cNvSpPr>
          <p:nvPr/>
        </p:nvSpPr>
        <p:spPr bwMode="auto">
          <a:xfrm>
            <a:off x="0" y="4797152"/>
            <a:ext cx="9144000" cy="1754326"/>
          </a:xfrm>
          <a:prstGeom prst="rect">
            <a:avLst/>
          </a:prstGeom>
          <a:noFill/>
          <a:ln w="9525">
            <a:noFill/>
            <a:miter lim="800000"/>
            <a:headEnd/>
            <a:tailEnd/>
          </a:ln>
        </p:spPr>
        <p:txBody>
          <a:bodyPr wrap="square">
            <a:spAutoFit/>
          </a:bodyPr>
          <a:lstStyle/>
          <a:p>
            <a:pPr>
              <a:lnSpc>
                <a:spcPct val="90000"/>
              </a:lnSpc>
              <a:buFontTx/>
              <a:buNone/>
            </a:pPr>
            <a:r>
              <a:rPr lang="zh-CN" altLang="en-US" sz="3000" b="1" dirty="0">
                <a:solidFill>
                  <a:srgbClr val="FF0000"/>
                </a:solidFill>
              </a:rPr>
              <a:t>内容标准</a:t>
            </a:r>
            <a:r>
              <a:rPr lang="zh-CN" altLang="en-US" sz="3000" b="1" dirty="0" smtClean="0">
                <a:solidFill>
                  <a:srgbClr val="FF0000"/>
                </a:solidFill>
              </a:rPr>
              <a:t>：</a:t>
            </a:r>
            <a:r>
              <a:rPr lang="zh-CN" altLang="en-US" sz="3000" b="1" dirty="0" smtClean="0">
                <a:solidFill>
                  <a:srgbClr val="FF0000"/>
                </a:solidFill>
              </a:rPr>
              <a:t>了</a:t>
            </a:r>
            <a:r>
              <a:rPr lang="zh-CN" altLang="en-US" sz="3000" b="1" dirty="0" smtClean="0">
                <a:solidFill>
                  <a:srgbClr val="FF0000"/>
                </a:solidFill>
              </a:rPr>
              <a:t>解</a:t>
            </a:r>
            <a:r>
              <a:rPr lang="zh-CN" altLang="en-US" sz="3000" b="1" noProof="1" smtClean="0">
                <a:solidFill>
                  <a:srgbClr val="FF0000"/>
                </a:solidFill>
                <a:effectLst>
                  <a:outerShdw blurRad="38100" dist="38100" dir="2700000">
                    <a:srgbClr val="C0C0C0"/>
                  </a:outerShdw>
                </a:effectLst>
              </a:rPr>
              <a:t>文</a:t>
            </a:r>
            <a:r>
              <a:rPr lang="zh-CN" altLang="en-US" sz="3000" b="1" noProof="1" smtClean="0">
                <a:solidFill>
                  <a:srgbClr val="FF0000"/>
                </a:solidFill>
                <a:effectLst>
                  <a:outerShdw blurRad="38100" dist="38100" dir="2700000">
                    <a:srgbClr val="C0C0C0"/>
                  </a:outerShdw>
                </a:effectLst>
              </a:rPr>
              <a:t>艺复兴的背景、成就、影响，</a:t>
            </a:r>
            <a:r>
              <a:rPr lang="zh-CN" altLang="en-US" sz="3000" b="1" noProof="1" smtClean="0">
                <a:solidFill>
                  <a:srgbClr val="FF0000"/>
                </a:solidFill>
                <a:effectLst>
                  <a:outerShdw blurRad="38100" dist="38100" dir="2700000">
                    <a:srgbClr val="C0C0C0"/>
                  </a:outerShdw>
                </a:effectLst>
              </a:rPr>
              <a:t>人</a:t>
            </a:r>
            <a:r>
              <a:rPr lang="zh-CN" altLang="en-US" sz="3000" b="1" noProof="1" smtClean="0">
                <a:solidFill>
                  <a:srgbClr val="FF0000"/>
                </a:solidFill>
                <a:effectLst>
                  <a:outerShdw blurRad="38100" dist="38100" dir="2700000">
                    <a:srgbClr val="C0C0C0"/>
                  </a:outerShdw>
                </a:effectLst>
              </a:rPr>
              <a:t>文主</a:t>
            </a:r>
            <a:r>
              <a:rPr lang="zh-CN" altLang="en-US" sz="3000" b="1" noProof="1" smtClean="0">
                <a:solidFill>
                  <a:srgbClr val="FF0000"/>
                </a:solidFill>
                <a:effectLst>
                  <a:outerShdw blurRad="38100" dist="38100" dir="2700000">
                    <a:srgbClr val="C0C0C0"/>
                  </a:outerShdw>
                </a:effectLst>
              </a:rPr>
              <a:t>义的内</a:t>
            </a:r>
            <a:r>
              <a:rPr lang="zh-CN" altLang="en-US" sz="3000" b="1" noProof="1" smtClean="0">
                <a:solidFill>
                  <a:srgbClr val="FF0000"/>
                </a:solidFill>
                <a:effectLst>
                  <a:outerShdw blurRad="38100" dist="38100" dir="2700000">
                    <a:srgbClr val="C0C0C0"/>
                  </a:outerShdw>
                </a:effectLst>
              </a:rPr>
              <a:t>涵</a:t>
            </a:r>
            <a:r>
              <a:rPr lang="zh-CN" altLang="en-US" sz="3000" b="1" noProof="1" smtClean="0">
                <a:solidFill>
                  <a:srgbClr val="FF0000"/>
                </a:solidFill>
                <a:effectLst>
                  <a:outerShdw blurRad="38100" dist="38100" dir="2700000">
                    <a:srgbClr val="C0C0C0"/>
                  </a:outerShdw>
                </a:effectLst>
              </a:rPr>
              <a:t>。</a:t>
            </a:r>
            <a:r>
              <a:rPr lang="zh-CN" altLang="en-US" sz="3000" b="1" dirty="0" smtClean="0">
                <a:solidFill>
                  <a:srgbClr val="FF0000"/>
                </a:solidFill>
              </a:rPr>
              <a:t>知</a:t>
            </a:r>
            <a:r>
              <a:rPr lang="zh-CN" altLang="en-US" sz="3000" b="1" dirty="0">
                <a:solidFill>
                  <a:srgbClr val="FF0000"/>
                </a:solidFill>
              </a:rPr>
              <a:t>道薄伽丘等人的主要作品和马丁</a:t>
            </a:r>
            <a:r>
              <a:rPr lang="en-US" altLang="zh-CN" sz="3000" b="1" dirty="0">
                <a:solidFill>
                  <a:srgbClr val="FF0000"/>
                </a:solidFill>
              </a:rPr>
              <a:t>·</a:t>
            </a:r>
            <a:r>
              <a:rPr lang="zh-CN" altLang="en-US" sz="3000" b="1" dirty="0">
                <a:solidFill>
                  <a:srgbClr val="FF0000"/>
                </a:solidFill>
              </a:rPr>
              <a:t>路德等人的主要思想，认识文艺复兴和宗教改革时期人文主义的含义。</a:t>
            </a:r>
          </a:p>
        </p:txBody>
      </p:sp>
      <p:pic>
        <p:nvPicPr>
          <p:cNvPr id="7" name="图片 2"/>
          <p:cNvPicPr>
            <a:picLocks noChangeAspect="1"/>
          </p:cNvPicPr>
          <p:nvPr/>
        </p:nvPicPr>
        <p:blipFill>
          <a:blip r:embed="rId2" cstate="print"/>
          <a:srcRect/>
          <a:stretch>
            <a:fillRect/>
          </a:stretch>
        </p:blipFill>
        <p:spPr bwMode="auto">
          <a:xfrm>
            <a:off x="1547664" y="1196752"/>
            <a:ext cx="2421583" cy="3418705"/>
          </a:xfrm>
          <a:prstGeom prst="rect">
            <a:avLst/>
          </a:prstGeom>
          <a:noFill/>
          <a:ln w="9525">
            <a:noFill/>
            <a:miter lim="800000"/>
            <a:headEnd/>
            <a:tailEnd/>
          </a:ln>
        </p:spPr>
      </p:pic>
      <p:pic>
        <p:nvPicPr>
          <p:cNvPr id="8" name="Picture 7" descr="西斯廷圣母"/>
          <p:cNvPicPr>
            <a:picLocks noChangeAspect="1" noChangeArrowheads="1"/>
          </p:cNvPicPr>
          <p:nvPr/>
        </p:nvPicPr>
        <p:blipFill>
          <a:blip r:embed="rId3" cstate="print"/>
          <a:srcRect/>
          <a:stretch>
            <a:fillRect/>
          </a:stretch>
        </p:blipFill>
        <p:spPr bwMode="auto">
          <a:xfrm>
            <a:off x="3995936" y="1196752"/>
            <a:ext cx="2561803" cy="34187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1143000"/>
            <a:ext cx="9144000" cy="4211638"/>
          </a:xfrm>
          <a:prstGeom prst="rect">
            <a:avLst/>
          </a:prstGeom>
          <a:noFill/>
          <a:ln w="9525">
            <a:noFill/>
            <a:miter lim="800000"/>
            <a:headEnd/>
            <a:tailEnd/>
          </a:ln>
        </p:spPr>
        <p:txBody>
          <a:bodyPr>
            <a:spAutoFit/>
          </a:bodyPr>
          <a:lstStyle/>
          <a:p>
            <a:pPr>
              <a:lnSpc>
                <a:spcPct val="150000"/>
              </a:lnSpc>
            </a:pPr>
            <a:r>
              <a:rPr lang="en-US" sz="3600" b="1">
                <a:solidFill>
                  <a:srgbClr val="CC00FF"/>
                </a:solidFill>
                <a:latin typeface="宋体" pitchFamily="2" charset="-122"/>
              </a:rPr>
              <a:t>    </a:t>
            </a:r>
            <a:r>
              <a:rPr lang="zh-CN" altLang="en-US" sz="3600" b="1">
                <a:solidFill>
                  <a:srgbClr val="CC00FF"/>
                </a:solidFill>
                <a:latin typeface="宋体" pitchFamily="2" charset="-122"/>
              </a:rPr>
              <a:t>含义：</a:t>
            </a:r>
            <a:r>
              <a:rPr lang="zh-CN" altLang="en-US" sz="3600" b="1">
                <a:solidFill>
                  <a:srgbClr val="0000FF"/>
                </a:solidFill>
                <a:latin typeface="宋体" pitchFamily="2" charset="-122"/>
              </a:rPr>
              <a:t>文艺复兴发生于</a:t>
            </a:r>
            <a:r>
              <a:rPr lang="en-US" sz="3600" b="1">
                <a:solidFill>
                  <a:srgbClr val="0000FF"/>
                </a:solidFill>
                <a:latin typeface="宋体" pitchFamily="2" charset="-122"/>
              </a:rPr>
              <a:t>14～17</a:t>
            </a:r>
            <a:r>
              <a:rPr lang="zh-CN" altLang="en-US" sz="3600" b="1">
                <a:solidFill>
                  <a:srgbClr val="0000FF"/>
                </a:solidFill>
                <a:latin typeface="宋体" pitchFamily="2" charset="-122"/>
              </a:rPr>
              <a:t>世纪的欧洲，是资产阶级在复兴希腊罗马古典文化的名义下发起的弘扬资产阶级思想和文化运动。它发源于</a:t>
            </a:r>
            <a:r>
              <a:rPr lang="zh-CN" altLang="en-US" sz="3600" b="1">
                <a:solidFill>
                  <a:srgbClr val="FF0000"/>
                </a:solidFill>
                <a:latin typeface="宋体" pitchFamily="2" charset="-122"/>
              </a:rPr>
              <a:t>意大利</a:t>
            </a:r>
            <a:r>
              <a:rPr lang="zh-CN" altLang="en-US" sz="3600" b="1">
                <a:solidFill>
                  <a:srgbClr val="0000FF"/>
                </a:solidFill>
                <a:latin typeface="宋体" pitchFamily="2" charset="-122"/>
              </a:rPr>
              <a:t>，扩展到</a:t>
            </a:r>
            <a:r>
              <a:rPr lang="zh-CN" altLang="en-US" sz="3600" b="1">
                <a:solidFill>
                  <a:srgbClr val="FF0000"/>
                </a:solidFill>
                <a:latin typeface="宋体" pitchFamily="2" charset="-122"/>
              </a:rPr>
              <a:t>英、法、德</a:t>
            </a:r>
            <a:r>
              <a:rPr lang="zh-CN" altLang="en-US" sz="3600" b="1">
                <a:solidFill>
                  <a:srgbClr val="0000FF"/>
                </a:solidFill>
                <a:latin typeface="宋体" pitchFamily="2" charset="-122"/>
              </a:rPr>
              <a:t>等西欧国家。是欧洲历史上</a:t>
            </a:r>
            <a:r>
              <a:rPr lang="zh-CN" altLang="en-US" sz="3600" b="1">
                <a:solidFill>
                  <a:srgbClr val="FF0000"/>
                </a:solidFill>
                <a:latin typeface="宋体" pitchFamily="2" charset="-122"/>
              </a:rPr>
              <a:t>第二次思想解放运动</a:t>
            </a:r>
            <a:r>
              <a:rPr lang="zh-CN" altLang="en-US" sz="3600" b="1">
                <a:solidFill>
                  <a:srgbClr val="0000FF"/>
                </a:solidFill>
                <a:latin typeface="宋体"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395288" y="1557338"/>
            <a:ext cx="7345362" cy="1190625"/>
          </a:xfrm>
          <a:prstGeom prst="rect">
            <a:avLst/>
          </a:prstGeom>
          <a:noFill/>
          <a:ln w="9525">
            <a:noFill/>
            <a:miter lim="800000"/>
            <a:headEnd/>
            <a:tailEnd/>
          </a:ln>
        </p:spPr>
        <p:txBody>
          <a:bodyPr>
            <a:spAutoFit/>
          </a:bodyPr>
          <a:lstStyle/>
          <a:p>
            <a:r>
              <a:rPr lang="zh-CN" altLang="en-US" sz="3600" b="1">
                <a:latin typeface="黑体" pitchFamily="49" charset="-122"/>
                <a:ea typeface="黑体" pitchFamily="49" charset="-122"/>
              </a:rPr>
              <a:t>一、文艺复兴</a:t>
            </a:r>
          </a:p>
          <a:p>
            <a:r>
              <a:rPr lang="zh-CN" altLang="en-US" sz="3600" b="1">
                <a:latin typeface="黑体" pitchFamily="49" charset="-122"/>
                <a:ea typeface="黑体" pitchFamily="49" charset="-122"/>
              </a:rPr>
              <a:t>       </a:t>
            </a:r>
            <a:r>
              <a:rPr lang="en-US" altLang="zh-CN" sz="3600" b="1">
                <a:latin typeface="微软雅黑" pitchFamily="34" charset="-122"/>
                <a:ea typeface="微软雅黑" pitchFamily="34" charset="-122"/>
              </a:rPr>
              <a:t>——</a:t>
            </a:r>
            <a:r>
              <a:rPr lang="zh-CN" altLang="en-US" sz="3600" b="1">
                <a:latin typeface="微软雅黑" pitchFamily="34" charset="-122"/>
                <a:ea typeface="微软雅黑" pitchFamily="34" charset="-122"/>
              </a:rPr>
              <a:t>背景、内容、影响</a:t>
            </a:r>
          </a:p>
        </p:txBody>
      </p:sp>
      <p:sp>
        <p:nvSpPr>
          <p:cNvPr id="17411" name="TextBox 2"/>
          <p:cNvSpPr txBox="1">
            <a:spLocks noChangeArrowheads="1"/>
          </p:cNvSpPr>
          <p:nvPr/>
        </p:nvSpPr>
        <p:spPr bwMode="auto">
          <a:xfrm>
            <a:off x="395288" y="3068638"/>
            <a:ext cx="7416800" cy="1190625"/>
          </a:xfrm>
          <a:prstGeom prst="rect">
            <a:avLst/>
          </a:prstGeom>
          <a:noFill/>
          <a:ln w="9525">
            <a:noFill/>
            <a:miter lim="800000"/>
            <a:headEnd/>
            <a:tailEnd/>
          </a:ln>
        </p:spPr>
        <p:txBody>
          <a:bodyPr>
            <a:spAutoFit/>
          </a:bodyPr>
          <a:lstStyle/>
          <a:p>
            <a:r>
              <a:rPr lang="zh-CN" altLang="en-US" sz="3600" b="1">
                <a:ea typeface="黑体" pitchFamily="49" charset="-122"/>
              </a:rPr>
              <a:t>二、宗教改革</a:t>
            </a:r>
          </a:p>
          <a:p>
            <a:r>
              <a:rPr lang="zh-CN" altLang="en-US" sz="3600" b="1">
                <a:ea typeface="黑体" pitchFamily="49" charset="-122"/>
              </a:rPr>
              <a:t>       </a:t>
            </a:r>
            <a:r>
              <a:rPr lang="en-US" altLang="zh-CN" sz="3600" b="1">
                <a:latin typeface="微软雅黑" pitchFamily="34" charset="-122"/>
                <a:ea typeface="黑体" pitchFamily="49" charset="-122"/>
              </a:rPr>
              <a:t>——</a:t>
            </a:r>
            <a:r>
              <a:rPr lang="zh-CN" altLang="en-US" sz="3600" b="1">
                <a:ea typeface="黑体" pitchFamily="49" charset="-122"/>
              </a:rPr>
              <a:t>背景、过程、影响</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0" y="0"/>
            <a:ext cx="6732588" cy="579438"/>
          </a:xfrm>
          <a:prstGeom prst="rect">
            <a:avLst/>
          </a:prstGeom>
          <a:noFill/>
          <a:ln w="9525">
            <a:noFill/>
            <a:miter lim="800000"/>
            <a:headEnd/>
            <a:tailEnd/>
          </a:ln>
        </p:spPr>
        <p:txBody>
          <a:bodyPr>
            <a:spAutoFit/>
          </a:bodyPr>
          <a:lstStyle/>
          <a:p>
            <a:r>
              <a:rPr lang="zh-CN" altLang="en-US" sz="3200" b="1">
                <a:solidFill>
                  <a:srgbClr val="0000CC"/>
                </a:solidFill>
                <a:latin typeface="楷体" pitchFamily="49" charset="-122"/>
                <a:ea typeface="楷体" pitchFamily="49" charset="-122"/>
              </a:rPr>
              <a:t>一  文艺复兴（</a:t>
            </a:r>
            <a:r>
              <a:rPr lang="en-US" altLang="zh-CN" sz="3200" b="1">
                <a:solidFill>
                  <a:srgbClr val="0000CC"/>
                </a:solidFill>
                <a:latin typeface="楷体" pitchFamily="49" charset="-122"/>
                <a:ea typeface="楷体" pitchFamily="49" charset="-122"/>
              </a:rPr>
              <a:t>14-17</a:t>
            </a:r>
            <a:r>
              <a:rPr lang="zh-CN" altLang="en-US" sz="3200" b="1">
                <a:solidFill>
                  <a:srgbClr val="0000CC"/>
                </a:solidFill>
                <a:latin typeface="楷体" pitchFamily="49" charset="-122"/>
                <a:ea typeface="楷体" pitchFamily="49" charset="-122"/>
              </a:rPr>
              <a:t>世纪）</a:t>
            </a:r>
          </a:p>
        </p:txBody>
      </p:sp>
      <p:sp>
        <p:nvSpPr>
          <p:cNvPr id="21507" name="Rectangle 7">
            <a:hlinkClick r:id="" action="ppaction://hlinkshowjump?jump=nextslide"/>
          </p:cNvPr>
          <p:cNvSpPr>
            <a:spLocks noChangeArrowheads="1"/>
          </p:cNvSpPr>
          <p:nvPr/>
        </p:nvSpPr>
        <p:spPr bwMode="auto">
          <a:xfrm>
            <a:off x="0" y="838200"/>
            <a:ext cx="3059113" cy="579438"/>
          </a:xfrm>
          <a:prstGeom prst="rect">
            <a:avLst/>
          </a:prstGeom>
          <a:noFill/>
          <a:ln w="9525">
            <a:noFill/>
            <a:miter lim="800000"/>
            <a:headEnd/>
            <a:tailEnd/>
          </a:ln>
        </p:spPr>
        <p:txBody>
          <a:bodyPr>
            <a:spAutoFit/>
          </a:bodyPr>
          <a:lstStyle/>
          <a:p>
            <a:r>
              <a:rPr lang="en-US" altLang="zh-CN" sz="3200" b="1">
                <a:latin typeface="楷体" pitchFamily="49" charset="-122"/>
                <a:ea typeface="楷体" pitchFamily="49" charset="-122"/>
              </a:rPr>
              <a:t>1. </a:t>
            </a:r>
            <a:r>
              <a:rPr lang="zh-CN" altLang="en-US" sz="3200" b="1">
                <a:latin typeface="楷体" pitchFamily="49" charset="-122"/>
                <a:ea typeface="楷体" pitchFamily="49" charset="-122"/>
              </a:rPr>
              <a:t>背景</a:t>
            </a:r>
          </a:p>
        </p:txBody>
      </p:sp>
      <p:sp>
        <p:nvSpPr>
          <p:cNvPr id="21508" name="Rectangle 7"/>
          <p:cNvSpPr>
            <a:spLocks noChangeArrowheads="1"/>
          </p:cNvSpPr>
          <p:nvPr/>
        </p:nvSpPr>
        <p:spPr bwMode="auto">
          <a:xfrm>
            <a:off x="0" y="1447800"/>
            <a:ext cx="2987675" cy="519113"/>
          </a:xfrm>
          <a:prstGeom prst="rect">
            <a:avLst/>
          </a:prstGeom>
          <a:noFill/>
          <a:ln w="9525">
            <a:noFill/>
            <a:miter lim="800000"/>
            <a:headEnd/>
            <a:tailEnd/>
          </a:ln>
        </p:spPr>
        <p:txBody>
          <a:bodyPr>
            <a:spAutoFit/>
          </a:bodyPr>
          <a:lstStyle/>
          <a:p>
            <a:r>
              <a:rPr lang="zh-CN" altLang="en-US" sz="2800" b="1" dirty="0" smtClean="0">
                <a:solidFill>
                  <a:srgbClr val="0000CC"/>
                </a:solidFill>
                <a:latin typeface="楷体" pitchFamily="49" charset="-122"/>
                <a:ea typeface="楷体" pitchFamily="49" charset="-122"/>
              </a:rPr>
              <a:t>（</a:t>
            </a:r>
            <a:r>
              <a:rPr lang="en-US" altLang="zh-CN" sz="2800" b="1" dirty="0" smtClean="0">
                <a:solidFill>
                  <a:srgbClr val="0000CC"/>
                </a:solidFill>
                <a:latin typeface="楷体" pitchFamily="49" charset="-122"/>
                <a:ea typeface="楷体" pitchFamily="49" charset="-122"/>
              </a:rPr>
              <a:t>2</a:t>
            </a:r>
            <a:r>
              <a:rPr lang="zh-CN" altLang="en-US" sz="2800" b="1" dirty="0" smtClean="0">
                <a:solidFill>
                  <a:srgbClr val="0000CC"/>
                </a:solidFill>
                <a:latin typeface="楷体" pitchFamily="49" charset="-122"/>
                <a:ea typeface="楷体" pitchFamily="49" charset="-122"/>
              </a:rPr>
              <a:t>）</a:t>
            </a:r>
            <a:r>
              <a:rPr lang="zh-CN" altLang="en-US" sz="2800" b="1" dirty="0">
                <a:solidFill>
                  <a:srgbClr val="0000CC"/>
                </a:solidFill>
                <a:latin typeface="楷体" pitchFamily="49" charset="-122"/>
                <a:ea typeface="楷体" pitchFamily="49" charset="-122"/>
              </a:rPr>
              <a:t>经济基础：</a:t>
            </a:r>
          </a:p>
        </p:txBody>
      </p:sp>
      <p:sp>
        <p:nvSpPr>
          <p:cNvPr id="21509" name="Rectangle 8"/>
          <p:cNvSpPr>
            <a:spLocks noChangeArrowheads="1"/>
          </p:cNvSpPr>
          <p:nvPr/>
        </p:nvSpPr>
        <p:spPr bwMode="auto">
          <a:xfrm>
            <a:off x="0" y="2209800"/>
            <a:ext cx="2987675" cy="519113"/>
          </a:xfrm>
          <a:prstGeom prst="rect">
            <a:avLst/>
          </a:prstGeom>
          <a:noFill/>
          <a:ln w="9525">
            <a:noFill/>
            <a:miter lim="800000"/>
            <a:headEnd/>
            <a:tailEnd/>
          </a:ln>
        </p:spPr>
        <p:txBody>
          <a:bodyPr>
            <a:spAutoFit/>
          </a:bodyPr>
          <a:lstStyle/>
          <a:p>
            <a:r>
              <a:rPr lang="zh-CN" altLang="en-US" sz="2800" b="1" dirty="0" smtClean="0">
                <a:solidFill>
                  <a:srgbClr val="0000CC"/>
                </a:solidFill>
                <a:latin typeface="楷体" pitchFamily="49" charset="-122"/>
                <a:ea typeface="楷体" pitchFamily="49" charset="-122"/>
              </a:rPr>
              <a:t>（</a:t>
            </a:r>
            <a:r>
              <a:rPr lang="en-US" altLang="zh-CN" sz="2800" b="1" dirty="0" smtClean="0">
                <a:solidFill>
                  <a:srgbClr val="0000CC"/>
                </a:solidFill>
                <a:latin typeface="楷体" pitchFamily="49" charset="-122"/>
                <a:ea typeface="楷体" pitchFamily="49" charset="-122"/>
              </a:rPr>
              <a:t>3</a:t>
            </a:r>
            <a:r>
              <a:rPr lang="zh-CN" altLang="en-US" sz="2800" b="1" dirty="0" smtClean="0">
                <a:solidFill>
                  <a:srgbClr val="0000CC"/>
                </a:solidFill>
                <a:latin typeface="楷体" pitchFamily="49" charset="-122"/>
                <a:ea typeface="楷体" pitchFamily="49" charset="-122"/>
              </a:rPr>
              <a:t>）</a:t>
            </a:r>
            <a:r>
              <a:rPr lang="zh-CN" altLang="en-US" sz="2800" b="1" dirty="0">
                <a:solidFill>
                  <a:srgbClr val="0000CC"/>
                </a:solidFill>
                <a:latin typeface="楷体" pitchFamily="49" charset="-122"/>
                <a:ea typeface="楷体" pitchFamily="49" charset="-122"/>
              </a:rPr>
              <a:t>阶级基础：</a:t>
            </a:r>
          </a:p>
        </p:txBody>
      </p:sp>
      <p:sp>
        <p:nvSpPr>
          <p:cNvPr id="21510" name="Rectangle 9"/>
          <p:cNvSpPr>
            <a:spLocks noChangeArrowheads="1"/>
          </p:cNvSpPr>
          <p:nvPr/>
        </p:nvSpPr>
        <p:spPr bwMode="auto">
          <a:xfrm>
            <a:off x="0" y="3048000"/>
            <a:ext cx="3073400" cy="519113"/>
          </a:xfrm>
          <a:prstGeom prst="rect">
            <a:avLst/>
          </a:prstGeom>
          <a:noFill/>
          <a:ln w="9525">
            <a:noFill/>
            <a:miter lim="800000"/>
            <a:headEnd/>
            <a:tailEnd/>
          </a:ln>
        </p:spPr>
        <p:txBody>
          <a:bodyPr>
            <a:spAutoFit/>
          </a:bodyPr>
          <a:lstStyle/>
          <a:p>
            <a:r>
              <a:rPr lang="zh-CN" altLang="en-US" sz="2800" b="1" dirty="0" smtClean="0">
                <a:solidFill>
                  <a:srgbClr val="0000CC"/>
                </a:solidFill>
                <a:latin typeface="楷体" pitchFamily="49" charset="-122"/>
                <a:ea typeface="楷体" pitchFamily="49" charset="-122"/>
              </a:rPr>
              <a:t>（</a:t>
            </a:r>
            <a:r>
              <a:rPr lang="en-US" altLang="zh-CN" sz="2800" b="1" dirty="0" smtClean="0">
                <a:solidFill>
                  <a:srgbClr val="0000CC"/>
                </a:solidFill>
                <a:latin typeface="楷体" pitchFamily="49" charset="-122"/>
                <a:ea typeface="楷体" pitchFamily="49" charset="-122"/>
              </a:rPr>
              <a:t>4</a:t>
            </a:r>
            <a:r>
              <a:rPr lang="zh-CN" altLang="en-US" sz="2800" b="1" dirty="0" smtClean="0">
                <a:solidFill>
                  <a:srgbClr val="0000CC"/>
                </a:solidFill>
                <a:latin typeface="楷体" pitchFamily="49" charset="-122"/>
                <a:ea typeface="楷体" pitchFamily="49" charset="-122"/>
              </a:rPr>
              <a:t>）</a:t>
            </a:r>
            <a:r>
              <a:rPr lang="zh-CN" altLang="en-US" sz="2800" b="1" dirty="0">
                <a:solidFill>
                  <a:srgbClr val="0000CC"/>
                </a:solidFill>
                <a:latin typeface="楷体" pitchFamily="49" charset="-122"/>
                <a:ea typeface="楷体" pitchFamily="49" charset="-122"/>
              </a:rPr>
              <a:t>文化环境：</a:t>
            </a:r>
          </a:p>
        </p:txBody>
      </p:sp>
      <p:sp>
        <p:nvSpPr>
          <p:cNvPr id="21511" name="Rectangle 10"/>
          <p:cNvSpPr>
            <a:spLocks noChangeArrowheads="1"/>
          </p:cNvSpPr>
          <p:nvPr/>
        </p:nvSpPr>
        <p:spPr bwMode="auto">
          <a:xfrm>
            <a:off x="0" y="3810000"/>
            <a:ext cx="2593975" cy="519113"/>
          </a:xfrm>
          <a:prstGeom prst="rect">
            <a:avLst/>
          </a:prstGeom>
          <a:noFill/>
          <a:ln w="9525">
            <a:noFill/>
            <a:miter lim="800000"/>
            <a:headEnd/>
            <a:tailEnd/>
          </a:ln>
        </p:spPr>
        <p:txBody>
          <a:bodyPr>
            <a:spAutoFit/>
          </a:bodyPr>
          <a:lstStyle/>
          <a:p>
            <a:r>
              <a:rPr lang="zh-CN" altLang="en-US" sz="2800" b="1" dirty="0" smtClean="0">
                <a:solidFill>
                  <a:srgbClr val="0000CC"/>
                </a:solidFill>
                <a:latin typeface="楷体" pitchFamily="49" charset="-122"/>
                <a:ea typeface="楷体" pitchFamily="49" charset="-122"/>
              </a:rPr>
              <a:t>（</a:t>
            </a:r>
            <a:r>
              <a:rPr lang="en-US" altLang="zh-CN" sz="2800" b="1" dirty="0" smtClean="0">
                <a:solidFill>
                  <a:srgbClr val="0000CC"/>
                </a:solidFill>
                <a:latin typeface="楷体" pitchFamily="49" charset="-122"/>
                <a:ea typeface="楷体" pitchFamily="49" charset="-122"/>
              </a:rPr>
              <a:t>5</a:t>
            </a:r>
            <a:r>
              <a:rPr lang="zh-CN" altLang="en-US" sz="2800" b="1" dirty="0" smtClean="0">
                <a:solidFill>
                  <a:srgbClr val="0000CC"/>
                </a:solidFill>
                <a:latin typeface="楷体" pitchFamily="49" charset="-122"/>
                <a:ea typeface="楷体" pitchFamily="49" charset="-122"/>
              </a:rPr>
              <a:t>）</a:t>
            </a:r>
            <a:r>
              <a:rPr lang="zh-CN" altLang="en-US" sz="2800" b="1" dirty="0">
                <a:solidFill>
                  <a:srgbClr val="0000CC"/>
                </a:solidFill>
                <a:latin typeface="楷体" pitchFamily="49" charset="-122"/>
                <a:ea typeface="楷体" pitchFamily="49" charset="-122"/>
              </a:rPr>
              <a:t>社会原因：</a:t>
            </a:r>
          </a:p>
        </p:txBody>
      </p:sp>
      <p:sp>
        <p:nvSpPr>
          <p:cNvPr id="21512" name="Rectangle 11"/>
          <p:cNvSpPr>
            <a:spLocks noChangeArrowheads="1"/>
          </p:cNvSpPr>
          <p:nvPr/>
        </p:nvSpPr>
        <p:spPr bwMode="auto">
          <a:xfrm>
            <a:off x="0" y="4800600"/>
            <a:ext cx="2686050" cy="519113"/>
          </a:xfrm>
          <a:prstGeom prst="rect">
            <a:avLst/>
          </a:prstGeom>
          <a:noFill/>
          <a:ln w="9525">
            <a:noFill/>
            <a:miter lim="800000"/>
            <a:headEnd/>
            <a:tailEnd/>
          </a:ln>
        </p:spPr>
        <p:txBody>
          <a:bodyPr>
            <a:spAutoFit/>
          </a:bodyPr>
          <a:lstStyle/>
          <a:p>
            <a:r>
              <a:rPr lang="zh-CN" altLang="en-US" sz="2800" b="1" dirty="0" smtClean="0">
                <a:solidFill>
                  <a:srgbClr val="0000CC"/>
                </a:solidFill>
                <a:latin typeface="楷体" pitchFamily="49" charset="-122"/>
                <a:ea typeface="楷体" pitchFamily="49" charset="-122"/>
              </a:rPr>
              <a:t>（</a:t>
            </a:r>
            <a:r>
              <a:rPr lang="en-US" altLang="zh-CN" sz="2800" b="1" dirty="0" smtClean="0">
                <a:solidFill>
                  <a:srgbClr val="0000CC"/>
                </a:solidFill>
                <a:latin typeface="楷体" pitchFamily="49" charset="-122"/>
                <a:ea typeface="楷体" pitchFamily="49" charset="-122"/>
              </a:rPr>
              <a:t>6</a:t>
            </a:r>
            <a:r>
              <a:rPr lang="zh-CN" altLang="en-US" sz="2800" b="1" dirty="0" smtClean="0">
                <a:solidFill>
                  <a:srgbClr val="0000CC"/>
                </a:solidFill>
                <a:latin typeface="楷体" pitchFamily="49" charset="-122"/>
                <a:ea typeface="楷体" pitchFamily="49" charset="-122"/>
              </a:rPr>
              <a:t>）</a:t>
            </a:r>
            <a:r>
              <a:rPr lang="zh-CN" altLang="en-US" sz="2800" b="1" dirty="0">
                <a:solidFill>
                  <a:srgbClr val="0000CC"/>
                </a:solidFill>
                <a:latin typeface="楷体" pitchFamily="49" charset="-122"/>
                <a:ea typeface="楷体" pitchFamily="49" charset="-122"/>
              </a:rPr>
              <a:t>技术条件：</a:t>
            </a:r>
          </a:p>
        </p:txBody>
      </p:sp>
      <p:sp>
        <p:nvSpPr>
          <p:cNvPr id="86025" name="Text Box 3"/>
          <p:cNvSpPr txBox="1">
            <a:spLocks noChangeArrowheads="1"/>
          </p:cNvSpPr>
          <p:nvPr/>
        </p:nvSpPr>
        <p:spPr bwMode="auto">
          <a:xfrm>
            <a:off x="2590800" y="1447800"/>
            <a:ext cx="5940425" cy="519113"/>
          </a:xfrm>
          <a:prstGeom prst="rect">
            <a:avLst/>
          </a:prstGeom>
          <a:noFill/>
          <a:ln w="9525">
            <a:noFill/>
            <a:miter lim="800000"/>
            <a:headEnd/>
            <a:tailEnd/>
          </a:ln>
        </p:spPr>
        <p:txBody>
          <a:bodyPr>
            <a:spAutoFit/>
          </a:bodyPr>
          <a:lstStyle/>
          <a:p>
            <a:pPr>
              <a:spcBef>
                <a:spcPct val="50000"/>
              </a:spcBef>
            </a:pPr>
            <a:r>
              <a:rPr lang="zh-CN" altLang="en-US" sz="2800" b="1" dirty="0">
                <a:latin typeface="楷体" pitchFamily="49" charset="-122"/>
                <a:ea typeface="楷体" pitchFamily="49" charset="-122"/>
              </a:rPr>
              <a:t>意大利地区较早出现资本主义萌芽；</a:t>
            </a:r>
          </a:p>
        </p:txBody>
      </p:sp>
      <p:sp>
        <p:nvSpPr>
          <p:cNvPr id="86026" name="Text Box 3"/>
          <p:cNvSpPr txBox="1">
            <a:spLocks noChangeArrowheads="1"/>
          </p:cNvSpPr>
          <p:nvPr/>
        </p:nvSpPr>
        <p:spPr bwMode="auto">
          <a:xfrm>
            <a:off x="2771775" y="2057400"/>
            <a:ext cx="6372225" cy="946150"/>
          </a:xfrm>
          <a:prstGeom prst="rect">
            <a:avLst/>
          </a:prstGeom>
          <a:noFill/>
          <a:ln w="9525">
            <a:noFill/>
            <a:miter lim="800000"/>
            <a:headEnd/>
            <a:tailEnd/>
          </a:ln>
        </p:spPr>
        <p:txBody>
          <a:bodyPr>
            <a:spAutoFit/>
          </a:bodyPr>
          <a:lstStyle/>
          <a:p>
            <a:pPr>
              <a:spcBef>
                <a:spcPct val="50000"/>
              </a:spcBef>
            </a:pPr>
            <a:r>
              <a:rPr lang="zh-CN" altLang="en-US" sz="2800" b="1" dirty="0">
                <a:latin typeface="楷体" pitchFamily="49" charset="-122"/>
                <a:ea typeface="楷体" pitchFamily="49" charset="-122"/>
              </a:rPr>
              <a:t>新兴资产阶级要求摧毁教会的神学世界观，维护自身利益；</a:t>
            </a:r>
          </a:p>
        </p:txBody>
      </p:sp>
      <p:sp>
        <p:nvSpPr>
          <p:cNvPr id="86027" name="Text Box 5"/>
          <p:cNvSpPr txBox="1">
            <a:spLocks noChangeArrowheads="1"/>
          </p:cNvSpPr>
          <p:nvPr/>
        </p:nvSpPr>
        <p:spPr bwMode="auto">
          <a:xfrm>
            <a:off x="2819400" y="3124200"/>
            <a:ext cx="5832475" cy="519113"/>
          </a:xfrm>
          <a:prstGeom prst="rect">
            <a:avLst/>
          </a:prstGeom>
          <a:noFill/>
          <a:ln w="9525">
            <a:noFill/>
            <a:miter lim="800000"/>
            <a:headEnd/>
            <a:tailEnd/>
          </a:ln>
        </p:spPr>
        <p:txBody>
          <a:bodyPr>
            <a:spAutoFit/>
          </a:bodyPr>
          <a:lstStyle/>
          <a:p>
            <a:pPr>
              <a:spcBef>
                <a:spcPct val="50000"/>
              </a:spcBef>
            </a:pPr>
            <a:r>
              <a:rPr lang="zh-CN" altLang="en-US" sz="2800" b="1">
                <a:latin typeface="楷体" pitchFamily="49" charset="-122"/>
                <a:ea typeface="楷体" pitchFamily="49" charset="-122"/>
              </a:rPr>
              <a:t>保留了大量希腊罗马的文化遗产；</a:t>
            </a:r>
          </a:p>
        </p:txBody>
      </p:sp>
      <p:sp>
        <p:nvSpPr>
          <p:cNvPr id="86028" name="Text Box 11"/>
          <p:cNvSpPr txBox="1">
            <a:spLocks noChangeArrowheads="1"/>
          </p:cNvSpPr>
          <p:nvPr/>
        </p:nvSpPr>
        <p:spPr bwMode="auto">
          <a:xfrm>
            <a:off x="2743200" y="3810000"/>
            <a:ext cx="5762625" cy="954088"/>
          </a:xfrm>
          <a:prstGeom prst="rect">
            <a:avLst/>
          </a:prstGeom>
          <a:noFill/>
          <a:ln w="9525">
            <a:noFill/>
            <a:miter lim="800000"/>
            <a:headEnd/>
            <a:tailEnd/>
          </a:ln>
        </p:spPr>
        <p:txBody>
          <a:bodyPr>
            <a:spAutoFit/>
          </a:bodyPr>
          <a:lstStyle/>
          <a:p>
            <a:pPr>
              <a:spcBef>
                <a:spcPct val="50000"/>
              </a:spcBef>
            </a:pPr>
            <a:r>
              <a:rPr lang="zh-CN" altLang="en-US" sz="2800" b="1">
                <a:latin typeface="楷体" pitchFamily="49" charset="-122"/>
                <a:ea typeface="楷体" pitchFamily="49" charset="-122"/>
              </a:rPr>
              <a:t>黑死病流行，引发反省；人们开始追求世俗人生的乐趣</a:t>
            </a:r>
          </a:p>
        </p:txBody>
      </p:sp>
      <p:sp>
        <p:nvSpPr>
          <p:cNvPr id="86029" name="Rectangle 16"/>
          <p:cNvSpPr>
            <a:spLocks noChangeArrowheads="1"/>
          </p:cNvSpPr>
          <p:nvPr/>
        </p:nvSpPr>
        <p:spPr bwMode="auto">
          <a:xfrm>
            <a:off x="2916238" y="4724400"/>
            <a:ext cx="6227762" cy="946150"/>
          </a:xfrm>
          <a:prstGeom prst="rect">
            <a:avLst/>
          </a:prstGeom>
          <a:noFill/>
          <a:ln w="9525">
            <a:noFill/>
            <a:miter lim="800000"/>
            <a:headEnd/>
            <a:tailEnd/>
          </a:ln>
        </p:spPr>
        <p:txBody>
          <a:bodyPr>
            <a:spAutoFit/>
          </a:bodyPr>
          <a:lstStyle/>
          <a:p>
            <a:pPr>
              <a:spcBef>
                <a:spcPct val="50000"/>
              </a:spcBef>
            </a:pPr>
            <a:r>
              <a:rPr lang="zh-CN" altLang="en-US" sz="2800" b="1">
                <a:latin typeface="楷体" pitchFamily="49" charset="-122"/>
                <a:ea typeface="楷体" pitchFamily="49" charset="-122"/>
              </a:rPr>
              <a:t>造纸术和印刷术传入欧洲，极大地便利了文化的传播</a:t>
            </a:r>
          </a:p>
        </p:txBody>
      </p:sp>
      <p:sp>
        <p:nvSpPr>
          <p:cNvPr id="14" name="Text Box 103"/>
          <p:cNvSpPr txBox="1">
            <a:spLocks noChangeArrowheads="1"/>
          </p:cNvSpPr>
          <p:nvPr/>
        </p:nvSpPr>
        <p:spPr bwMode="auto">
          <a:xfrm>
            <a:off x="762000" y="5638800"/>
            <a:ext cx="7856538" cy="1006475"/>
          </a:xfrm>
          <a:prstGeom prst="rect">
            <a:avLst/>
          </a:prstGeom>
          <a:solidFill>
            <a:schemeClr val="bg1"/>
          </a:solidFill>
          <a:ln w="38100">
            <a:solidFill>
              <a:srgbClr val="000000"/>
            </a:solidFill>
            <a:miter lim="800000"/>
            <a:headEnd/>
            <a:tailEnd/>
          </a:ln>
          <a:effectLst>
            <a:outerShdw dist="107763" dir="18900000" algn="ctr" rotWithShape="0">
              <a:srgbClr val="BEAB9C">
                <a:alpha val="50000"/>
              </a:srgbClr>
            </a:outerShdw>
          </a:effectLst>
        </p:spPr>
        <p:txBody>
          <a:bodyPr>
            <a:spAutoFit/>
          </a:bodyPr>
          <a:lstStyle/>
          <a:p>
            <a:pPr>
              <a:lnSpc>
                <a:spcPct val="90000"/>
              </a:lnSpc>
              <a:spcBef>
                <a:spcPct val="50000"/>
              </a:spcBef>
              <a:defRPr/>
            </a:pPr>
            <a:r>
              <a:rPr kumimoji="1" lang="en-US" altLang="zh-CN" sz="3200" b="1" dirty="0">
                <a:solidFill>
                  <a:srgbClr val="FF0000"/>
                </a:solidFill>
                <a:effectLst>
                  <a:outerShdw blurRad="38100" dist="38100" dir="2700000" algn="tl">
                    <a:srgbClr val="000000">
                      <a:alpha val="43137"/>
                    </a:srgbClr>
                  </a:outerShdw>
                </a:effectLst>
                <a:latin typeface="+mn-ea"/>
                <a:ea typeface="+mn-ea"/>
              </a:rPr>
              <a:t>     </a:t>
            </a:r>
            <a:r>
              <a:rPr kumimoji="1" lang="zh-CN" altLang="en-US" sz="3200" b="1" dirty="0">
                <a:solidFill>
                  <a:srgbClr val="FF0000"/>
                </a:solidFill>
                <a:effectLst>
                  <a:outerShdw blurRad="38100" dist="38100" dir="2700000" algn="tl">
                    <a:srgbClr val="000000">
                      <a:alpha val="43137"/>
                    </a:srgbClr>
                  </a:outerShdw>
                </a:effectLst>
                <a:latin typeface="+mn-ea"/>
                <a:ea typeface="+mn-ea"/>
              </a:rPr>
              <a:t>一定的文化是一定的社会政治和经济在意识形态上的反映。</a:t>
            </a:r>
          </a:p>
        </p:txBody>
      </p:sp>
      <p:sp>
        <p:nvSpPr>
          <p:cNvPr id="15" name="TextBox 3"/>
          <p:cNvSpPr txBox="1"/>
          <p:nvPr/>
        </p:nvSpPr>
        <p:spPr>
          <a:xfrm>
            <a:off x="1475656" y="620688"/>
            <a:ext cx="7200800" cy="954107"/>
          </a:xfrm>
          <a:prstGeom prst="rect">
            <a:avLst/>
          </a:prstGeom>
          <a:noFill/>
          <a:ln w="9525">
            <a:noFill/>
          </a:ln>
        </p:spPr>
        <p:txBody>
          <a:bodyPr wrap="square">
            <a:spAutoFit/>
          </a:bodyPr>
          <a:lstStyle/>
          <a:p>
            <a:r>
              <a:rPr lang="zh-CN" altLang="en-US" sz="2800" b="1" noProof="1">
                <a:solidFill>
                  <a:srgbClr val="0000FF"/>
                </a:solidFill>
                <a:latin typeface="楷体" pitchFamily="49" charset="-122"/>
                <a:ea typeface="楷体" pitchFamily="49" charset="-122"/>
              </a:rPr>
              <a:t>（</a:t>
            </a:r>
            <a:r>
              <a:rPr lang="en-US" altLang="zh-CN" sz="2800" b="1" noProof="1">
                <a:solidFill>
                  <a:srgbClr val="0000FF"/>
                </a:solidFill>
                <a:latin typeface="楷体" pitchFamily="49" charset="-122"/>
                <a:ea typeface="楷体" pitchFamily="49" charset="-122"/>
              </a:rPr>
              <a:t>1</a:t>
            </a:r>
            <a:r>
              <a:rPr lang="zh-CN" altLang="en-US" sz="2800" b="1" noProof="1">
                <a:solidFill>
                  <a:srgbClr val="0000FF"/>
                </a:solidFill>
                <a:latin typeface="楷体" pitchFamily="49" charset="-122"/>
                <a:ea typeface="楷体" pitchFamily="49" charset="-122"/>
              </a:rPr>
              <a:t>）</a:t>
            </a:r>
            <a:r>
              <a:rPr lang="zh-CN" altLang="en-US" sz="2800" b="1" noProof="1">
                <a:solidFill>
                  <a:srgbClr val="0000FF"/>
                </a:solidFill>
                <a:effectLst>
                  <a:outerShdw blurRad="38100" dist="38100" dir="2700000">
                    <a:srgbClr val="C0C0C0"/>
                  </a:outerShdw>
                </a:effectLst>
                <a:latin typeface="楷体" pitchFamily="49" charset="-122"/>
                <a:ea typeface="楷体" pitchFamily="49" charset="-122"/>
                <a:sym typeface="+mn-ea"/>
              </a:rPr>
              <a:t>历史</a:t>
            </a:r>
            <a:r>
              <a:rPr lang="zh-CN" altLang="en-US" sz="2800" b="1" noProof="1">
                <a:solidFill>
                  <a:srgbClr val="0000FF"/>
                </a:solidFill>
                <a:latin typeface="楷体" pitchFamily="49" charset="-122"/>
                <a:ea typeface="楷体" pitchFamily="49" charset="-122"/>
                <a:sym typeface="+mn-ea"/>
              </a:rPr>
              <a:t>背景：</a:t>
            </a:r>
            <a:r>
              <a:rPr lang="zh-CN" altLang="en-US" sz="2800" b="1" noProof="1">
                <a:latin typeface="楷体" pitchFamily="49" charset="-122"/>
                <a:ea typeface="楷体" pitchFamily="49" charset="-122"/>
              </a:rPr>
              <a:t> 中世纪基督教在欧洲建立了神权统治；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6025"/>
                                        </p:tgtEl>
                                        <p:attrNameLst>
                                          <p:attrName>style.visibility</p:attrName>
                                        </p:attrNameLst>
                                      </p:cBhvr>
                                      <p:to>
                                        <p:strVal val="visible"/>
                                      </p:to>
                                    </p:set>
                                    <p:anim calcmode="lin" valueType="num">
                                      <p:cBhvr additive="base">
                                        <p:cTn id="13" dur="500" fill="hold"/>
                                        <p:tgtEl>
                                          <p:spTgt spid="86025"/>
                                        </p:tgtEl>
                                        <p:attrNameLst>
                                          <p:attrName>ppt_x</p:attrName>
                                        </p:attrNameLst>
                                      </p:cBhvr>
                                      <p:tavLst>
                                        <p:tav tm="0">
                                          <p:val>
                                            <p:strVal val="#ppt_x"/>
                                          </p:val>
                                        </p:tav>
                                        <p:tav tm="100000">
                                          <p:val>
                                            <p:strVal val="#ppt_x"/>
                                          </p:val>
                                        </p:tav>
                                      </p:tavLst>
                                    </p:anim>
                                    <p:anim calcmode="lin" valueType="num">
                                      <p:cBhvr additive="base">
                                        <p:cTn id="14" dur="500" fill="hold"/>
                                        <p:tgtEl>
                                          <p:spTgt spid="860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6026"/>
                                        </p:tgtEl>
                                        <p:attrNameLst>
                                          <p:attrName>style.visibility</p:attrName>
                                        </p:attrNameLst>
                                      </p:cBhvr>
                                      <p:to>
                                        <p:strVal val="visible"/>
                                      </p:to>
                                    </p:set>
                                    <p:anim calcmode="lin" valueType="num">
                                      <p:cBhvr additive="base">
                                        <p:cTn id="19" dur="500" fill="hold"/>
                                        <p:tgtEl>
                                          <p:spTgt spid="86026"/>
                                        </p:tgtEl>
                                        <p:attrNameLst>
                                          <p:attrName>ppt_x</p:attrName>
                                        </p:attrNameLst>
                                      </p:cBhvr>
                                      <p:tavLst>
                                        <p:tav tm="0">
                                          <p:val>
                                            <p:strVal val="#ppt_x"/>
                                          </p:val>
                                        </p:tav>
                                        <p:tav tm="100000">
                                          <p:val>
                                            <p:strVal val="#ppt_x"/>
                                          </p:val>
                                        </p:tav>
                                      </p:tavLst>
                                    </p:anim>
                                    <p:anim calcmode="lin" valueType="num">
                                      <p:cBhvr additive="base">
                                        <p:cTn id="20" dur="500" fill="hold"/>
                                        <p:tgtEl>
                                          <p:spTgt spid="86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6027"/>
                                        </p:tgtEl>
                                        <p:attrNameLst>
                                          <p:attrName>style.visibility</p:attrName>
                                        </p:attrNameLst>
                                      </p:cBhvr>
                                      <p:to>
                                        <p:strVal val="visible"/>
                                      </p:to>
                                    </p:set>
                                    <p:anim calcmode="lin" valueType="num">
                                      <p:cBhvr additive="base">
                                        <p:cTn id="25" dur="500" fill="hold"/>
                                        <p:tgtEl>
                                          <p:spTgt spid="86027"/>
                                        </p:tgtEl>
                                        <p:attrNameLst>
                                          <p:attrName>ppt_x</p:attrName>
                                        </p:attrNameLst>
                                      </p:cBhvr>
                                      <p:tavLst>
                                        <p:tav tm="0">
                                          <p:val>
                                            <p:strVal val="#ppt_x"/>
                                          </p:val>
                                        </p:tav>
                                        <p:tav tm="100000">
                                          <p:val>
                                            <p:strVal val="#ppt_x"/>
                                          </p:val>
                                        </p:tav>
                                      </p:tavLst>
                                    </p:anim>
                                    <p:anim calcmode="lin" valueType="num">
                                      <p:cBhvr additive="base">
                                        <p:cTn id="26" dur="500" fill="hold"/>
                                        <p:tgtEl>
                                          <p:spTgt spid="860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6028"/>
                                        </p:tgtEl>
                                        <p:attrNameLst>
                                          <p:attrName>style.visibility</p:attrName>
                                        </p:attrNameLst>
                                      </p:cBhvr>
                                      <p:to>
                                        <p:strVal val="visible"/>
                                      </p:to>
                                    </p:set>
                                    <p:anim calcmode="lin" valueType="num">
                                      <p:cBhvr additive="base">
                                        <p:cTn id="31" dur="500" fill="hold"/>
                                        <p:tgtEl>
                                          <p:spTgt spid="86028"/>
                                        </p:tgtEl>
                                        <p:attrNameLst>
                                          <p:attrName>ppt_x</p:attrName>
                                        </p:attrNameLst>
                                      </p:cBhvr>
                                      <p:tavLst>
                                        <p:tav tm="0">
                                          <p:val>
                                            <p:strVal val="#ppt_x"/>
                                          </p:val>
                                        </p:tav>
                                        <p:tav tm="100000">
                                          <p:val>
                                            <p:strVal val="#ppt_x"/>
                                          </p:val>
                                        </p:tav>
                                      </p:tavLst>
                                    </p:anim>
                                    <p:anim calcmode="lin" valueType="num">
                                      <p:cBhvr additive="base">
                                        <p:cTn id="32" dur="500" fill="hold"/>
                                        <p:tgtEl>
                                          <p:spTgt spid="860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6029"/>
                                        </p:tgtEl>
                                        <p:attrNameLst>
                                          <p:attrName>style.visibility</p:attrName>
                                        </p:attrNameLst>
                                      </p:cBhvr>
                                      <p:to>
                                        <p:strVal val="visible"/>
                                      </p:to>
                                    </p:set>
                                    <p:anim calcmode="lin" valueType="num">
                                      <p:cBhvr additive="base">
                                        <p:cTn id="37" dur="500" fill="hold"/>
                                        <p:tgtEl>
                                          <p:spTgt spid="86029"/>
                                        </p:tgtEl>
                                        <p:attrNameLst>
                                          <p:attrName>ppt_x</p:attrName>
                                        </p:attrNameLst>
                                      </p:cBhvr>
                                      <p:tavLst>
                                        <p:tav tm="0">
                                          <p:val>
                                            <p:strVal val="#ppt_x"/>
                                          </p:val>
                                        </p:tav>
                                        <p:tav tm="100000">
                                          <p:val>
                                            <p:strVal val="#ppt_x"/>
                                          </p:val>
                                        </p:tav>
                                      </p:tavLst>
                                    </p:anim>
                                    <p:anim calcmode="lin" valueType="num">
                                      <p:cBhvr additive="base">
                                        <p:cTn id="38" dur="500" fill="hold"/>
                                        <p:tgtEl>
                                          <p:spTgt spid="860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5" grpId="0"/>
      <p:bldP spid="86026" grpId="0"/>
      <p:bldP spid="86027" grpId="0"/>
      <p:bldP spid="86028" grpId="0"/>
      <p:bldP spid="86029" grpId="0"/>
      <p:bldP spid="14" grpId="0" animBg="1" autoUpdateAnimBg="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ubTitle" idx="4294967295"/>
          </p:nvPr>
        </p:nvSpPr>
        <p:spPr>
          <a:xfrm>
            <a:off x="323850" y="719138"/>
            <a:ext cx="8497888" cy="1079500"/>
          </a:xfrm>
          <a:effectLst>
            <a:outerShdw dist="107763" dir="2700000" algn="ctr" rotWithShape="0">
              <a:schemeClr val="bg2">
                <a:alpha val="50000"/>
              </a:schemeClr>
            </a:outerShdw>
          </a:effectLst>
        </p:spPr>
        <p:txBody>
          <a:bodyPr/>
          <a:lstStyle/>
          <a:p>
            <a:pPr marL="0" indent="0" eaLnBrk="1" hangingPunct="1">
              <a:buFontTx/>
              <a:buNone/>
              <a:defRPr/>
            </a:pPr>
            <a:r>
              <a:rPr lang="zh-CN" altLang="en-US" sz="2800" b="1" smtClean="0">
                <a:latin typeface="华文新魏" pitchFamily="2" charset="-122"/>
                <a:ea typeface="华文新魏" pitchFamily="2" charset="-122"/>
              </a:rPr>
              <a:t>文艺复兴最早发生在哪个国家？什么原因促成了文艺复兴运动的发生？</a:t>
            </a:r>
          </a:p>
        </p:txBody>
      </p:sp>
      <p:sp>
        <p:nvSpPr>
          <p:cNvPr id="18435" name="Text Box 3"/>
          <p:cNvSpPr txBox="1">
            <a:spLocks noChangeArrowheads="1"/>
          </p:cNvSpPr>
          <p:nvPr/>
        </p:nvSpPr>
        <p:spPr bwMode="auto">
          <a:xfrm>
            <a:off x="107950" y="68263"/>
            <a:ext cx="2089150" cy="588962"/>
          </a:xfrm>
          <a:prstGeom prst="rect">
            <a:avLst/>
          </a:prstGeom>
          <a:noFill/>
          <a:ln w="9525">
            <a:noFill/>
            <a:miter lim="800000"/>
            <a:headEnd/>
            <a:tailEnd/>
          </a:ln>
        </p:spPr>
        <p:txBody>
          <a:bodyPr>
            <a:spAutoFit/>
          </a:bodyPr>
          <a:lstStyle/>
          <a:p>
            <a:pPr>
              <a:spcBef>
                <a:spcPct val="50000"/>
              </a:spcBef>
            </a:pPr>
            <a:r>
              <a:rPr lang="zh-CN" altLang="en-US" sz="3200" b="1">
                <a:ea typeface="华文新魏" pitchFamily="2" charset="-122"/>
              </a:rPr>
              <a:t>问题探究</a:t>
            </a:r>
            <a:r>
              <a:rPr lang="en-US" altLang="zh-CN" sz="3200" b="1">
                <a:ea typeface="华文新魏" pitchFamily="2" charset="-122"/>
              </a:rPr>
              <a:t>1</a:t>
            </a:r>
          </a:p>
        </p:txBody>
      </p:sp>
      <p:sp>
        <p:nvSpPr>
          <p:cNvPr id="12292" name="Text Box 4"/>
          <p:cNvSpPr txBox="1">
            <a:spLocks noChangeArrowheads="1"/>
          </p:cNvSpPr>
          <p:nvPr/>
        </p:nvSpPr>
        <p:spPr bwMode="auto">
          <a:xfrm>
            <a:off x="179388" y="1552575"/>
            <a:ext cx="8496300" cy="3970338"/>
          </a:xfrm>
          <a:prstGeom prst="rect">
            <a:avLst/>
          </a:prstGeom>
          <a:noFill/>
          <a:ln>
            <a:noFill/>
          </a:ln>
          <a:effectLst/>
          <a:extLst>
            <a:ext uri="{909E8E84-426E-40DD-AFC4-6F175D3DCCD1}"/>
            <a:ext uri="{91240B29-F687-4F45-9708-019B960494DF}"/>
            <a:ext uri="{AF507438-7753-43E0-B8FC-AC1667EBCBE1}"/>
          </a:extLst>
        </p:spPr>
        <p:txBody>
          <a:bodyPr>
            <a:spAutoFit/>
          </a:bodyPr>
          <a:lstStyle/>
          <a:p>
            <a:pPr>
              <a:buFont typeface="Arial" panose="020B0604020202020204" pitchFamily="34" charset="0"/>
              <a:buNone/>
              <a:defRPr/>
            </a:pPr>
            <a:r>
              <a:rPr lang="zh-CN" altLang="en-US" sz="2800" b="1" u="sng" dirty="0">
                <a:solidFill>
                  <a:srgbClr val="FC210A"/>
                </a:solidFill>
                <a:effectLst>
                  <a:outerShdw blurRad="38100" dist="38100" dir="2700000" algn="tl">
                    <a:srgbClr val="C0C0C0"/>
                  </a:outerShdw>
                </a:effectLst>
              </a:rPr>
              <a:t>文艺复兴开始于意大利，这首先是由于那里最早出现资本主义萌芽。</a:t>
            </a:r>
            <a:r>
              <a:rPr lang="zh-CN" altLang="en-US" sz="2800" b="1" dirty="0"/>
              <a:t>那里的</a:t>
            </a:r>
            <a:r>
              <a:rPr lang="zh-CN" altLang="en-US" sz="2800" b="1" u="sng" dirty="0">
                <a:solidFill>
                  <a:srgbClr val="FC210A"/>
                </a:solidFill>
              </a:rPr>
              <a:t>新兴资产阶级</a:t>
            </a:r>
            <a:r>
              <a:rPr lang="en-US" altLang="zh-CN" sz="2800" b="1" dirty="0"/>
              <a:t>——</a:t>
            </a:r>
            <a:r>
              <a:rPr lang="zh-CN" altLang="en-US" sz="2800" b="1" dirty="0"/>
              <a:t>大商人、企业主、银行家</a:t>
            </a:r>
            <a:r>
              <a:rPr lang="zh-CN" altLang="en-US" sz="2800" b="1" u="sng" dirty="0">
                <a:solidFill>
                  <a:srgbClr val="FC210A"/>
                </a:solidFill>
              </a:rPr>
              <a:t>为了增加财富</a:t>
            </a:r>
            <a:r>
              <a:rPr lang="zh-CN" altLang="en-US" sz="2800" b="1" dirty="0"/>
              <a:t>，就需要扩大业务，改进经营，提高效率，因而也就</a:t>
            </a:r>
            <a:r>
              <a:rPr lang="zh-CN" altLang="en-US" sz="2800" b="1" u="sng" dirty="0">
                <a:solidFill>
                  <a:srgbClr val="FC210A"/>
                </a:solidFill>
                <a:effectLst>
                  <a:outerShdw blurRad="38100" dist="38100" dir="2700000" algn="tl">
                    <a:srgbClr val="C0C0C0"/>
                  </a:outerShdw>
                </a:effectLst>
              </a:rPr>
              <a:t>需要</a:t>
            </a:r>
            <a:r>
              <a:rPr lang="en-US" altLang="zh-CN" sz="2800" b="1" dirty="0"/>
              <a:t>……</a:t>
            </a:r>
            <a:r>
              <a:rPr lang="zh-CN" altLang="en-US" sz="2800" b="1" u="sng" dirty="0">
                <a:solidFill>
                  <a:srgbClr val="FC210A"/>
                </a:solidFill>
                <a:effectLst>
                  <a:outerShdw blurRad="38100" dist="38100" dir="2700000" algn="tl">
                    <a:srgbClr val="C0C0C0"/>
                  </a:outerShdw>
                </a:effectLst>
              </a:rPr>
              <a:t>各种人才</a:t>
            </a:r>
            <a:r>
              <a:rPr lang="zh-CN" altLang="en-US" sz="2800" b="1" dirty="0"/>
              <a:t>。他们</a:t>
            </a:r>
            <a:r>
              <a:rPr lang="zh-CN" altLang="en-US" sz="2800" b="1" u="sng" dirty="0">
                <a:solidFill>
                  <a:srgbClr val="FC210A"/>
                </a:solidFill>
                <a:effectLst>
                  <a:outerShdw blurRad="38100" dist="38100" dir="2700000" algn="tl">
                    <a:srgbClr val="C0C0C0"/>
                  </a:outerShdw>
                </a:effectLst>
              </a:rPr>
              <a:t>要求物质享受和优美的艺术欣赏</a:t>
            </a:r>
            <a:r>
              <a:rPr lang="zh-CN" altLang="en-US" sz="2800" b="1" dirty="0"/>
              <a:t>，这就需要为他们服务的教师，医生，建筑师，艺术家等</a:t>
            </a:r>
            <a:r>
              <a:rPr lang="zh-CN" altLang="en-US" sz="2800" b="1" u="sng" dirty="0">
                <a:solidFill>
                  <a:srgbClr val="FC210A"/>
                </a:solidFill>
                <a:effectLst>
                  <a:outerShdw blurRad="38100" dist="38100" dir="2700000" algn="tl">
                    <a:srgbClr val="C0C0C0"/>
                  </a:outerShdw>
                </a:effectLst>
              </a:rPr>
              <a:t>为他们的现实生活增添乐趣</a:t>
            </a:r>
            <a:r>
              <a:rPr lang="zh-CN" altLang="en-US" sz="2800" b="1" dirty="0"/>
              <a:t>。这</a:t>
            </a:r>
            <a:r>
              <a:rPr lang="zh-CN" altLang="en-US" sz="2800" b="1" dirty="0">
                <a:solidFill>
                  <a:srgbClr val="0033CC"/>
                </a:solidFill>
                <a:effectLst>
                  <a:outerShdw blurRad="38100" dist="38100" dir="2700000" algn="tl">
                    <a:srgbClr val="C0C0C0"/>
                  </a:outerShdw>
                </a:effectLst>
                <a:ea typeface="黑体" panose="02010609060101010101" pitchFamily="49" charset="-122"/>
              </a:rPr>
              <a:t>客观上需要促使一种不同于封建文化的新文化产生并且发展起来</a:t>
            </a:r>
            <a:r>
              <a:rPr lang="zh-CN" altLang="en-US" sz="2800" b="1" dirty="0"/>
              <a:t>。     </a:t>
            </a:r>
            <a:r>
              <a:rPr lang="en-US" altLang="zh-CN" sz="2800" b="1" dirty="0"/>
              <a:t>——</a:t>
            </a:r>
            <a:r>
              <a:rPr lang="zh-CN" altLang="en-US" sz="2800" b="1" dirty="0"/>
              <a:t>李纯武</a:t>
            </a:r>
            <a:r>
              <a:rPr lang="en-US" altLang="zh-CN" sz="2800" b="1" dirty="0"/>
              <a:t>《</a:t>
            </a:r>
            <a:r>
              <a:rPr lang="zh-CN" altLang="en-US" sz="2800" b="1" dirty="0"/>
              <a:t>简明世界通史</a:t>
            </a:r>
            <a:r>
              <a:rPr lang="en-US" altLang="zh-CN" sz="2800" b="1" dirty="0"/>
              <a:t>》</a:t>
            </a:r>
          </a:p>
        </p:txBody>
      </p:sp>
      <p:sp>
        <p:nvSpPr>
          <p:cNvPr id="12293" name="AutoShape 5"/>
          <p:cNvSpPr>
            <a:spLocks noChangeArrowheads="1"/>
          </p:cNvSpPr>
          <p:nvPr/>
        </p:nvSpPr>
        <p:spPr bwMode="auto">
          <a:xfrm>
            <a:off x="3708400" y="68263"/>
            <a:ext cx="2879725" cy="793750"/>
          </a:xfrm>
          <a:prstGeom prst="horizontalScroll">
            <a:avLst>
              <a:gd name="adj" fmla="val 12500"/>
            </a:avLst>
          </a:prstGeom>
          <a:noFill/>
          <a:ln w="9525">
            <a:noFill/>
            <a:round/>
            <a:headEnd/>
            <a:tailEnd/>
          </a:ln>
        </p:spPr>
        <p:txBody>
          <a:bodyPr wrap="none" anchor="ctr"/>
          <a:lstStyle/>
          <a:p>
            <a:pPr algn="ctr"/>
            <a:r>
              <a:rPr lang="zh-CN" altLang="en-US" sz="3200" b="1"/>
              <a:t>意大利</a:t>
            </a:r>
          </a:p>
        </p:txBody>
      </p:sp>
      <p:sp>
        <p:nvSpPr>
          <p:cNvPr id="12294" name="Text Box 6"/>
          <p:cNvSpPr txBox="1">
            <a:spLocks noChangeArrowheads="1"/>
          </p:cNvSpPr>
          <p:nvPr/>
        </p:nvSpPr>
        <p:spPr bwMode="auto">
          <a:xfrm>
            <a:off x="0" y="5410200"/>
            <a:ext cx="8512175" cy="528638"/>
          </a:xfrm>
          <a:prstGeom prst="rect">
            <a:avLst/>
          </a:prstGeom>
          <a:noFill/>
          <a:ln w="9525">
            <a:noFill/>
            <a:miter lim="800000"/>
            <a:headEnd/>
            <a:tailEnd/>
          </a:ln>
        </p:spPr>
        <p:txBody>
          <a:bodyPr>
            <a:spAutoFit/>
          </a:bodyPr>
          <a:lstStyle/>
          <a:p>
            <a:r>
              <a:rPr lang="zh-CN" altLang="en-US" sz="2800" b="1">
                <a:latin typeface="华文行楷" pitchFamily="2" charset="-122"/>
                <a:ea typeface="华文行楷" pitchFamily="2" charset="-122"/>
              </a:rPr>
              <a:t>（</a:t>
            </a:r>
            <a:r>
              <a:rPr lang="en-US" altLang="zh-CN" sz="2800" b="1">
                <a:latin typeface="华文行楷" pitchFamily="2" charset="-122"/>
                <a:ea typeface="华文行楷" pitchFamily="2" charset="-122"/>
              </a:rPr>
              <a:t>1</a:t>
            </a:r>
            <a:r>
              <a:rPr lang="zh-CN" altLang="en-US" sz="2800" b="1">
                <a:latin typeface="华文行楷" pitchFamily="2" charset="-122"/>
                <a:ea typeface="华文行楷" pitchFamily="2" charset="-122"/>
              </a:rPr>
              <a:t>）意大利最早出现了资本主义萌芽。（根本原因）</a:t>
            </a:r>
          </a:p>
        </p:txBody>
      </p:sp>
      <p:sp>
        <p:nvSpPr>
          <p:cNvPr id="12295" name="Text Box 7"/>
          <p:cNvSpPr txBox="1">
            <a:spLocks noChangeArrowheads="1"/>
          </p:cNvSpPr>
          <p:nvPr/>
        </p:nvSpPr>
        <p:spPr bwMode="auto">
          <a:xfrm>
            <a:off x="0" y="5943600"/>
            <a:ext cx="8207375" cy="647700"/>
          </a:xfrm>
          <a:prstGeom prst="rect">
            <a:avLst/>
          </a:prstGeom>
          <a:noFill/>
          <a:ln w="9525">
            <a:noFill/>
            <a:miter lim="800000"/>
            <a:headEnd/>
            <a:tailEnd/>
          </a:ln>
        </p:spPr>
        <p:txBody>
          <a:bodyPr/>
          <a:lstStyle/>
          <a:p>
            <a:pPr marL="342900" indent="-342900"/>
            <a:r>
              <a:rPr lang="zh-CN" altLang="en-US" sz="2800" b="1"/>
              <a:t>（</a:t>
            </a:r>
            <a:r>
              <a:rPr lang="en-US" altLang="zh-CN" sz="2800" b="1"/>
              <a:t>2</a:t>
            </a:r>
            <a:r>
              <a:rPr lang="zh-CN" altLang="en-US" sz="2800" b="1"/>
              <a:t>）人们开始追求世俗人生的乐趣。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2293"/>
                                        </p:tgtEl>
                                        <p:attrNameLst>
                                          <p:attrName>style.visibility</p:attrName>
                                        </p:attrNameLst>
                                      </p:cBhvr>
                                      <p:to>
                                        <p:strVal val="visible"/>
                                      </p:to>
                                    </p:set>
                                    <p:animEffect transition="in" filter="fade">
                                      <p:cBhvr>
                                        <p:cTn id="7" dur="1000"/>
                                        <p:tgtEl>
                                          <p:spTgt spid="12293"/>
                                        </p:tgtEl>
                                      </p:cBhvr>
                                    </p:animEffect>
                                    <p:anim calcmode="lin" valueType="num">
                                      <p:cBhvr>
                                        <p:cTn id="8" dur="1000" fill="hold"/>
                                        <p:tgtEl>
                                          <p:spTgt spid="12293"/>
                                        </p:tgtEl>
                                        <p:attrNameLst>
                                          <p:attrName>ppt_w</p:attrName>
                                        </p:attrNameLst>
                                      </p:cBhvr>
                                      <p:tavLst>
                                        <p:tav tm="0" fmla="#ppt_w*sin(2.5*pi*$)">
                                          <p:val>
                                            <p:fltVal val="0"/>
                                          </p:val>
                                        </p:tav>
                                        <p:tav tm="100000">
                                          <p:val>
                                            <p:fltVal val="1"/>
                                          </p:val>
                                        </p:tav>
                                      </p:tavLst>
                                    </p:anim>
                                    <p:anim calcmode="lin" valueType="num">
                                      <p:cBhvr>
                                        <p:cTn id="9" dur="1000" fill="hold"/>
                                        <p:tgtEl>
                                          <p:spTgt spid="12293"/>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2292"/>
                                        </p:tgtEl>
                                        <p:attrNameLst>
                                          <p:attrName>style.visibility</p:attrName>
                                        </p:attrNameLst>
                                      </p:cBhvr>
                                      <p:to>
                                        <p:strVal val="visible"/>
                                      </p:to>
                                    </p:set>
                                    <p:anim calcmode="lin" valueType="num">
                                      <p:cBhvr additive="base">
                                        <p:cTn id="14" dur="500" fill="hold"/>
                                        <p:tgtEl>
                                          <p:spTgt spid="12292"/>
                                        </p:tgtEl>
                                        <p:attrNameLst>
                                          <p:attrName>ppt_x</p:attrName>
                                        </p:attrNameLst>
                                      </p:cBhvr>
                                      <p:tavLst>
                                        <p:tav tm="0">
                                          <p:val>
                                            <p:strVal val="0-#ppt_w/2"/>
                                          </p:val>
                                        </p:tav>
                                        <p:tav tm="100000">
                                          <p:val>
                                            <p:strVal val="#ppt_x"/>
                                          </p:val>
                                        </p:tav>
                                      </p:tavLst>
                                    </p:anim>
                                    <p:anim calcmode="lin" valueType="num">
                                      <p:cBhvr additive="base">
                                        <p:cTn id="15"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2294"/>
                                        </p:tgtEl>
                                        <p:attrNameLst>
                                          <p:attrName>style.visibility</p:attrName>
                                        </p:attrNameLst>
                                      </p:cBhvr>
                                      <p:to>
                                        <p:strVal val="visible"/>
                                      </p:to>
                                    </p:set>
                                    <p:anim calcmode="lin" valueType="num">
                                      <p:cBhvr additive="base">
                                        <p:cTn id="20" dur="500" fill="hold"/>
                                        <p:tgtEl>
                                          <p:spTgt spid="12294"/>
                                        </p:tgtEl>
                                        <p:attrNameLst>
                                          <p:attrName>ppt_x</p:attrName>
                                        </p:attrNameLst>
                                      </p:cBhvr>
                                      <p:tavLst>
                                        <p:tav tm="0">
                                          <p:val>
                                            <p:strVal val="0-#ppt_w/2"/>
                                          </p:val>
                                        </p:tav>
                                        <p:tav tm="100000">
                                          <p:val>
                                            <p:strVal val="#ppt_x"/>
                                          </p:val>
                                        </p:tav>
                                      </p:tavLst>
                                    </p:anim>
                                    <p:anim calcmode="lin" valueType="num">
                                      <p:cBhvr additive="base">
                                        <p:cTn id="21"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2295"/>
                                        </p:tgtEl>
                                        <p:attrNameLst>
                                          <p:attrName>style.visibility</p:attrName>
                                        </p:attrNameLst>
                                      </p:cBhvr>
                                      <p:to>
                                        <p:strVal val="visible"/>
                                      </p:to>
                                    </p:set>
                                    <p:anim calcmode="lin" valueType="num">
                                      <p:cBhvr additive="base">
                                        <p:cTn id="26" dur="500" fill="hold"/>
                                        <p:tgtEl>
                                          <p:spTgt spid="12295"/>
                                        </p:tgtEl>
                                        <p:attrNameLst>
                                          <p:attrName>ppt_x</p:attrName>
                                        </p:attrNameLst>
                                      </p:cBhvr>
                                      <p:tavLst>
                                        <p:tav tm="0">
                                          <p:val>
                                            <p:strVal val="1+#ppt_w/2"/>
                                          </p:val>
                                        </p:tav>
                                        <p:tav tm="100000">
                                          <p:val>
                                            <p:strVal val="#ppt_x"/>
                                          </p:val>
                                        </p:tav>
                                      </p:tavLst>
                                    </p:anim>
                                    <p:anim calcmode="lin" valueType="num">
                                      <p:cBhvr additive="base">
                                        <p:cTn id="27" dur="500" fill="hold"/>
                                        <p:tgtEl>
                                          <p:spTgt spid="122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P spid="12294" grpId="0"/>
      <p:bldP spid="1229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9125" y="1384300"/>
            <a:ext cx="7924800" cy="4338638"/>
          </a:xfrm>
          <a:prstGeom prst="rect">
            <a:avLst/>
          </a:prstGeom>
        </p:spPr>
        <p:txBody>
          <a:bodyPr anchor="ctr">
            <a:spAutoFit/>
          </a:bodyPr>
          <a:lstStyle/>
          <a:p>
            <a:pPr>
              <a:defRPr/>
            </a:pPr>
            <a:r>
              <a:rPr lang="zh-CN" altLang="en-US" sz="32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材料一　在佛罗伦萨繁花似锦、蒸蒸日上的文艺复兴运动中，美第奇家族始终起着轴心的作用。</a:t>
            </a:r>
          </a:p>
          <a:p>
            <a:pPr algn="r">
              <a:defRPr/>
            </a:pPr>
            <a:r>
              <a:rPr lang="en-US" altLang="zh-CN"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张世华</a:t>
            </a:r>
            <a:r>
              <a:rPr lang="en-US" altLang="zh-CN"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意大利文学史</a:t>
            </a:r>
            <a:r>
              <a:rPr lang="en-US" altLang="zh-CN"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p>
          <a:p>
            <a:pPr>
              <a:defRPr/>
            </a:pPr>
            <a:r>
              <a:rPr lang="zh-CN" altLang="en-US" sz="32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材料二　达</a:t>
            </a:r>
            <a:r>
              <a:rPr lang="en-US" altLang="zh-CN" sz="32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32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芬奇说，美第奇家族创造了我，同时也毁灭了我。</a:t>
            </a:r>
          </a:p>
          <a:p>
            <a:pPr algn="r">
              <a:defRPr/>
            </a:pPr>
            <a:r>
              <a:rPr lang="en-US" altLang="zh-CN"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吴科平</a:t>
            </a:r>
            <a:r>
              <a:rPr lang="en-US" altLang="zh-CN"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美第奇家族兴亡史</a:t>
            </a:r>
            <a:r>
              <a:rPr lang="en-US" altLang="zh-CN"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p>
          <a:p>
            <a:pPr>
              <a:defRPr/>
            </a:pPr>
            <a:r>
              <a:rPr lang="zh-CN" altLang="en-US" sz="3200" b="1" dirty="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请根据材料指出，推动文艺复兴运动的重要力量是什么？</a:t>
            </a:r>
          </a:p>
        </p:txBody>
      </p:sp>
      <p:sp>
        <p:nvSpPr>
          <p:cNvPr id="3" name="圆角矩形 2"/>
          <p:cNvSpPr/>
          <p:nvPr/>
        </p:nvSpPr>
        <p:spPr>
          <a:xfrm>
            <a:off x="372140" y="365760"/>
            <a:ext cx="8424101" cy="646986"/>
          </a:xfrm>
          <a:prstGeom prst="roundRect">
            <a:avLst/>
          </a:prstGeom>
          <a:effectLst>
            <a:glow rad="139700">
              <a:schemeClr val="accent5">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none" anchor="ctr">
            <a:spAutoFit/>
            <a:sp3d extrusionH="57150">
              <a:bevelT w="38100" h="38100"/>
            </a:sp3d>
          </a:bodyPr>
          <a:lstStyle/>
          <a:p>
            <a:pPr algn="ctr">
              <a:defRPr/>
            </a:pPr>
            <a:r>
              <a:rPr lang="zh-CN" altLang="en-US" sz="3200" b="1" dirty="0">
                <a:ln w="0"/>
                <a:solidFill>
                  <a:schemeClr val="bg2"/>
                </a:solidFill>
                <a:effectLst>
                  <a:outerShdw blurRad="38100" dist="25400" dir="5400000" algn="ctr" rotWithShape="0">
                    <a:srgbClr val="6E747A">
                      <a:alpha val="43000"/>
                    </a:srgbClr>
                  </a:outerShdw>
                </a:effectLst>
                <a:latin typeface="方正姚体" panose="02010601030101010101" pitchFamily="2" charset="-122"/>
                <a:ea typeface="方正姚体" panose="02010601030101010101" pitchFamily="2" charset="-122"/>
              </a:rPr>
              <a:t>视角一：从美第奇家族的贡献看文艺复兴运动</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http://ls.nje.cn/jiushang/TPWY/D5K/901057.jpg"/>
          <p:cNvPicPr>
            <a:picLocks noChangeAspect="1" noChangeArrowheads="1"/>
          </p:cNvPicPr>
          <p:nvPr/>
        </p:nvPicPr>
        <p:blipFill>
          <a:blip r:embed="rId2" cstate="print"/>
          <a:srcRect/>
          <a:stretch>
            <a:fillRect/>
          </a:stretch>
        </p:blipFill>
        <p:spPr bwMode="auto">
          <a:xfrm>
            <a:off x="250825" y="908050"/>
            <a:ext cx="4537075" cy="3959225"/>
          </a:xfrm>
          <a:prstGeom prst="rect">
            <a:avLst/>
          </a:prstGeom>
          <a:noFill/>
          <a:ln w="9525">
            <a:noFill/>
            <a:miter lim="800000"/>
            <a:headEnd/>
            <a:tailEnd/>
          </a:ln>
        </p:spPr>
      </p:pic>
      <p:sp>
        <p:nvSpPr>
          <p:cNvPr id="6146" name="文本框 279554"/>
          <p:cNvSpPr txBox="1">
            <a:spLocks noChangeArrowheads="1"/>
          </p:cNvSpPr>
          <p:nvPr/>
        </p:nvSpPr>
        <p:spPr bwMode="auto">
          <a:xfrm>
            <a:off x="4787900" y="620713"/>
            <a:ext cx="4356100" cy="4830762"/>
          </a:xfrm>
          <a:prstGeom prst="rect">
            <a:avLst/>
          </a:prstGeom>
          <a:noFill/>
          <a:ln w="9525">
            <a:noFill/>
            <a:miter lim="800000"/>
            <a:headEnd/>
            <a:tailEnd/>
          </a:ln>
        </p:spPr>
        <p:txBody>
          <a:bodyPr>
            <a:spAutoFit/>
          </a:bodyPr>
          <a:lstStyle/>
          <a:p>
            <a:pPr>
              <a:spcBef>
                <a:spcPct val="50000"/>
              </a:spcBef>
            </a:pPr>
            <a:r>
              <a:rPr lang="en-US" altLang="zh-CN" b="1" dirty="0"/>
              <a:t>    </a:t>
            </a:r>
            <a:r>
              <a:rPr lang="en-US" altLang="zh-CN" sz="2800" b="1" dirty="0"/>
              <a:t>    </a:t>
            </a:r>
            <a:r>
              <a:rPr lang="zh-CN" altLang="en-US" sz="2800" b="1" dirty="0">
                <a:solidFill>
                  <a:srgbClr val="3366FF"/>
                </a:solidFill>
              </a:rPr>
              <a:t>中世纪</a:t>
            </a:r>
            <a:r>
              <a:rPr lang="zh-CN" altLang="en-US" sz="2800" b="1" dirty="0"/>
              <a:t>（约公元</a:t>
            </a:r>
            <a:r>
              <a:rPr lang="en-US" altLang="zh-CN" sz="2800" b="1" dirty="0"/>
              <a:t>476</a:t>
            </a:r>
            <a:r>
              <a:rPr lang="zh-CN" altLang="en-US" sz="2800" b="1" dirty="0"/>
              <a:t>年</a:t>
            </a:r>
            <a:r>
              <a:rPr lang="en-US" altLang="zh-CN" sz="2800" b="1" dirty="0"/>
              <a:t>~</a:t>
            </a:r>
            <a:r>
              <a:rPr lang="zh-CN" altLang="en-US" sz="2800" b="1" dirty="0"/>
              <a:t>公元</a:t>
            </a:r>
            <a:r>
              <a:rPr lang="en-US" altLang="zh-CN" sz="2800" b="1" dirty="0"/>
              <a:t>1453</a:t>
            </a:r>
            <a:r>
              <a:rPr lang="zh-CN" altLang="en-US" sz="2800" b="1" dirty="0"/>
              <a:t>年），是欧洲历史上的一个时代（主要是西欧），由西罗马帝国灭亡</a:t>
            </a:r>
            <a:r>
              <a:rPr lang="en-US" altLang="zh-CN" sz="2800" b="1" dirty="0"/>
              <a:t>(</a:t>
            </a:r>
            <a:r>
              <a:rPr lang="zh-CN" altLang="en-US" sz="2800" b="1" dirty="0"/>
              <a:t>公元</a:t>
            </a:r>
            <a:r>
              <a:rPr lang="en-US" altLang="zh-CN" sz="2800" b="1" dirty="0"/>
              <a:t>476</a:t>
            </a:r>
            <a:r>
              <a:rPr lang="zh-CN" altLang="en-US" sz="2800" b="1" dirty="0"/>
              <a:t>年</a:t>
            </a:r>
            <a:r>
              <a:rPr lang="en-US" altLang="zh-CN" sz="2800" b="1" dirty="0"/>
              <a:t>)</a:t>
            </a:r>
            <a:r>
              <a:rPr lang="zh-CN" altLang="en-US" sz="2800" b="1" dirty="0"/>
              <a:t>数百年后，在世界范围内，封建制度占统治地位的时期</a:t>
            </a:r>
            <a:r>
              <a:rPr lang="en-US" altLang="zh-CN" sz="2800" b="1" dirty="0"/>
              <a:t>,</a:t>
            </a:r>
            <a:r>
              <a:rPr lang="zh-CN" altLang="en-US" sz="2800" b="1" dirty="0"/>
              <a:t>直到文艺复兴时期</a:t>
            </a:r>
            <a:r>
              <a:rPr lang="en-US" altLang="zh-CN" sz="2800" b="1" dirty="0"/>
              <a:t>(</a:t>
            </a:r>
            <a:r>
              <a:rPr lang="zh-CN" altLang="en-US" sz="2800" b="1" dirty="0"/>
              <a:t>公元</a:t>
            </a:r>
            <a:r>
              <a:rPr lang="en-US" altLang="zh-CN" sz="2800" b="1" dirty="0"/>
              <a:t>1453</a:t>
            </a:r>
            <a:r>
              <a:rPr lang="zh-CN" altLang="en-US" sz="2800" b="1" dirty="0"/>
              <a:t>年</a:t>
            </a:r>
            <a:r>
              <a:rPr lang="en-US" altLang="zh-CN" sz="2800" b="1" dirty="0"/>
              <a:t>)</a:t>
            </a:r>
            <a:r>
              <a:rPr lang="zh-CN" altLang="en-US" sz="2800" b="1" dirty="0"/>
              <a:t>之后，资本主义抬头的时期为止。又称“</a:t>
            </a:r>
            <a:r>
              <a:rPr lang="zh-CN" altLang="en-US" sz="2800" b="1" dirty="0">
                <a:solidFill>
                  <a:srgbClr val="3333FF"/>
                </a:solidFill>
              </a:rPr>
              <a:t>黑暗的世纪</a:t>
            </a:r>
            <a:r>
              <a:rPr lang="zh-CN" altLang="en-US" sz="2800" b="1" dirty="0"/>
              <a:t>”</a:t>
            </a:r>
            <a:r>
              <a:rPr lang="zh-CN" altLang="en-US" b="1"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27784" y="0"/>
            <a:ext cx="3897221" cy="461665"/>
          </a:xfrm>
          <a:prstGeom prst="rect">
            <a:avLst/>
          </a:prstGeom>
        </p:spPr>
        <p:style>
          <a:lnRef idx="0">
            <a:schemeClr val="accent1"/>
          </a:lnRef>
          <a:fillRef idx="3">
            <a:schemeClr val="accent1"/>
          </a:fillRef>
          <a:effectRef idx="3">
            <a:schemeClr val="accent1"/>
          </a:effectRef>
          <a:fontRef idx="minor">
            <a:schemeClr val="lt1"/>
          </a:fontRef>
        </p:style>
        <p:txBody>
          <a:bodyPr wrap="none" anchor="ctr">
            <a:spAutoFit/>
          </a:bodyPr>
          <a:lstStyle/>
          <a:p>
            <a:pPr algn="ctr">
              <a:defRPr/>
            </a:pPr>
            <a:r>
              <a:rPr lang="zh-CN" altLang="en-US" sz="2400" b="1" dirty="0">
                <a:effectLst>
                  <a:outerShdw blurRad="38100" dist="38100" dir="2700000" algn="tl">
                    <a:srgbClr val="000000">
                      <a:alpha val="43137"/>
                    </a:srgbClr>
                  </a:outerShdw>
                </a:effectLst>
              </a:rPr>
              <a:t>佛罗伦萨美第奇家族的壁画</a:t>
            </a:r>
          </a:p>
        </p:txBody>
      </p:sp>
      <p:pic>
        <p:nvPicPr>
          <p:cNvPr id="4" name="图片 3" descr="t017dd8f654f5258ee5.jpg"/>
          <p:cNvPicPr>
            <a:picLocks noChangeAspect="1"/>
          </p:cNvPicPr>
          <p:nvPr/>
        </p:nvPicPr>
        <p:blipFill>
          <a:blip r:embed="rId3" cstate="print"/>
          <a:stretch>
            <a:fillRect/>
          </a:stretch>
        </p:blipFill>
        <p:spPr>
          <a:xfrm>
            <a:off x="0" y="548680"/>
            <a:ext cx="9144000" cy="6035040"/>
          </a:xfrm>
          <a:prstGeom prst="rect">
            <a:avLst/>
          </a:prstGeom>
        </p:spPr>
      </p:pic>
      <p:sp>
        <p:nvSpPr>
          <p:cNvPr id="5" name="矩形 4"/>
          <p:cNvSpPr/>
          <p:nvPr/>
        </p:nvSpPr>
        <p:spPr>
          <a:xfrm>
            <a:off x="755576" y="1988840"/>
            <a:ext cx="7540752" cy="3539430"/>
          </a:xfrm>
          <a:prstGeom prst="rect">
            <a:avLst/>
          </a:prstGeom>
          <a:solidFill>
            <a:schemeClr val="tx1">
              <a:alpha val="70000"/>
            </a:schemeClr>
          </a:solidFill>
          <a:scene3d>
            <a:camera prst="orthographicFront"/>
            <a:lightRig rig="threePt" dir="t"/>
          </a:scene3d>
          <a:sp3d>
            <a:bevelT w="114300" prst="artDeco"/>
          </a:sp3d>
        </p:spPr>
        <p:txBody>
          <a:bodyPr anchor="ctr">
            <a:spAutoFit/>
          </a:bodyPr>
          <a:lstStyle/>
          <a:p>
            <a:pPr>
              <a:defRPr/>
            </a:pPr>
            <a:r>
              <a:rPr lang="zh-CN" altLang="en-US" sz="3200" b="1" dirty="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美第奇家族资助过达</a:t>
            </a:r>
            <a:r>
              <a:rPr lang="en-US" altLang="zh-CN" sz="3200" b="1" dirty="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3200" b="1" dirty="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芬奇，还资助了拉斐尔、米开朗基罗和马基雅维利、伽利略等人。史料记载，美第奇家族仅在</a:t>
            </a:r>
            <a:r>
              <a:rPr lang="en-US" altLang="zh-CN" sz="3200" b="1" dirty="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1434-1471</a:t>
            </a:r>
            <a:r>
              <a:rPr lang="zh-CN" altLang="en-US" sz="3200" b="1" dirty="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年间就为文化公益事业捐赠了</a:t>
            </a:r>
            <a:r>
              <a:rPr lang="en-US" altLang="zh-CN" sz="3200" b="1" dirty="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663755</a:t>
            </a:r>
            <a:r>
              <a:rPr lang="zh-CN" altLang="en-US" sz="3200" b="1" dirty="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块金币，修建了许多令人叹为观止的建筑瑰宝。</a:t>
            </a:r>
            <a:endParaRPr lang="en-US" altLang="zh-CN" sz="3200" b="1" dirty="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a:p>
            <a:pPr>
              <a:defRPr/>
            </a:pP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美第奇家族的巨额资助金从何而来？</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6413" y="1393825"/>
            <a:ext cx="8153400" cy="5262563"/>
          </a:xfrm>
          <a:prstGeom prst="rect">
            <a:avLst/>
          </a:prstGeom>
        </p:spPr>
        <p:txBody>
          <a:bodyPr>
            <a:spAutoFit/>
          </a:bodyPr>
          <a:lstStyle/>
          <a:p>
            <a:pPr>
              <a:defRPr/>
            </a:pPr>
            <a:r>
              <a:rPr lang="zh-CN" altLang="en-US"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材料三　美第奇家族银行正式创建于</a:t>
            </a:r>
            <a:r>
              <a:rPr lang="en-US" altLang="zh-CN"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1397</a:t>
            </a:r>
            <a:r>
              <a:rPr lang="zh-CN" altLang="en-US"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年。</a:t>
            </a:r>
            <a:r>
              <a:rPr lang="en-US" altLang="zh-CN"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创建资本为</a:t>
            </a:r>
            <a:r>
              <a:rPr lang="en-US" altLang="zh-CN"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10000</a:t>
            </a:r>
            <a:r>
              <a:rPr lang="zh-CN" altLang="en-US"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弗罗林（一种重约</a:t>
            </a:r>
            <a:r>
              <a:rPr lang="en-US" altLang="zh-CN"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3.5</a:t>
            </a:r>
            <a:r>
              <a:rPr lang="zh-CN" altLang="en-US"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克的金币）</a:t>
            </a:r>
            <a:r>
              <a:rPr lang="en-US" altLang="zh-CN"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美第奇银行成立初年，业务开展得很顺利，银行资本不断扩大。</a:t>
            </a:r>
            <a:r>
              <a:rPr lang="en-US" altLang="zh-CN"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（美第奇家族）为了扩大自己的事业，依靠银行业的资本进军毛纺业市场。</a:t>
            </a:r>
            <a:r>
              <a:rPr lang="en-US" altLang="zh-CN"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以</a:t>
            </a:r>
            <a:r>
              <a:rPr lang="en-US" altLang="zh-CN"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1420</a:t>
            </a:r>
            <a:r>
              <a:rPr lang="zh-CN" altLang="en-US"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年为例</a:t>
            </a:r>
            <a:r>
              <a:rPr lang="en-US" altLang="zh-CN"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美第奇银行的总利润为</a:t>
            </a:r>
            <a:r>
              <a:rPr lang="en-US" altLang="zh-CN"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143348</a:t>
            </a:r>
            <a:r>
              <a:rPr lang="zh-CN" altLang="en-US"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弗罗林</a:t>
            </a:r>
            <a:r>
              <a:rPr lang="en-US" altLang="zh-CN"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p>
          <a:p>
            <a:pPr algn="r">
              <a:defRPr/>
            </a:pPr>
            <a:r>
              <a:rPr lang="en-US" altLang="zh-CN"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张宇靖</a:t>
            </a:r>
            <a:r>
              <a:rPr lang="en-US" altLang="zh-CN"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意大利美第奇家族银行的兴衰探析</a:t>
            </a:r>
            <a:r>
              <a:rPr lang="en-US" altLang="zh-CN"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p>
          <a:p>
            <a:pPr>
              <a:defRPr/>
            </a:pPr>
            <a:r>
              <a:rPr lang="zh-CN" altLang="en-US"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材料四　佛罗伦萨的经济繁荣产生了许多的富裕家族，他们靠着经商或经营银行贷款业务发家致富，而最显著的就是美第奇家族。</a:t>
            </a:r>
            <a:r>
              <a:rPr lang="en-US" altLang="zh-CN"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4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他们家族的企业不只银行，还有广大农场的经营，丝、毛织品的制造，以及远达俄国、西班牙、苏格兰、叙利亚等回教和基督教世界的各种贸易。</a:t>
            </a:r>
          </a:p>
          <a:p>
            <a:pPr algn="r">
              <a:defRPr/>
            </a:pPr>
            <a:r>
              <a:rPr lang="en-US" altLang="zh-CN"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姜军</a:t>
            </a:r>
            <a:r>
              <a:rPr lang="en-US" altLang="zh-CN"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试论文艺复兴时期意大利经济与文化的关系</a:t>
            </a:r>
            <a:r>
              <a:rPr lang="en-US" altLang="zh-CN"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p>
          <a:p>
            <a:pPr>
              <a:defRPr/>
            </a:pPr>
            <a:r>
              <a:rPr lang="zh-CN" altLang="en-US" sz="2400" b="1" dirty="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请思考：美第奇家族通过什么途径积累起了巨额财富？</a:t>
            </a:r>
          </a:p>
        </p:txBody>
      </p:sp>
      <p:sp>
        <p:nvSpPr>
          <p:cNvPr id="3" name="圆角矩形 2"/>
          <p:cNvSpPr/>
          <p:nvPr/>
        </p:nvSpPr>
        <p:spPr>
          <a:xfrm>
            <a:off x="372140" y="365760"/>
            <a:ext cx="8424101" cy="646986"/>
          </a:xfrm>
          <a:prstGeom prst="roundRect">
            <a:avLst/>
          </a:prstGeom>
          <a:effectLst>
            <a:glow rad="139700">
              <a:schemeClr val="accent5">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none" anchor="ctr">
            <a:spAutoFit/>
            <a:sp3d extrusionH="57150">
              <a:bevelT w="38100" h="38100"/>
            </a:sp3d>
          </a:bodyPr>
          <a:lstStyle/>
          <a:p>
            <a:pPr algn="ctr">
              <a:defRPr/>
            </a:pPr>
            <a:r>
              <a:rPr lang="zh-CN" altLang="en-US" sz="3200" b="1" dirty="0">
                <a:ln w="0"/>
                <a:solidFill>
                  <a:schemeClr val="bg2"/>
                </a:solidFill>
                <a:effectLst>
                  <a:outerShdw blurRad="38100" dist="25400" dir="5400000" algn="ctr" rotWithShape="0">
                    <a:srgbClr val="6E747A">
                      <a:alpha val="43000"/>
                    </a:srgbClr>
                  </a:outerShdw>
                </a:effectLst>
                <a:latin typeface="方正姚体" panose="02010601030101010101" pitchFamily="2" charset="-122"/>
                <a:ea typeface="方正姚体" panose="02010601030101010101" pitchFamily="2" charset="-122"/>
              </a:rPr>
              <a:t>视角一：从美第奇家族的贡献看文艺复兴运动</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1000" y="1385888"/>
            <a:ext cx="8382000" cy="5292725"/>
          </a:xfrm>
          <a:prstGeom prst="rect">
            <a:avLst/>
          </a:prstGeom>
        </p:spPr>
        <p:txBody>
          <a:bodyPr>
            <a:spAutoFit/>
          </a:bodyPr>
          <a:lstStyle/>
          <a:p>
            <a:pPr>
              <a:defRPr/>
            </a:pPr>
            <a:r>
              <a:rPr lang="zh-CN" altLang="en-US"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材料五　</a:t>
            </a:r>
            <a:r>
              <a:rPr lang="en-US" altLang="zh-CN"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15</a:t>
            </a:r>
            <a:r>
              <a:rPr lang="zh-CN" altLang="en-US"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世纪佛罗伦萨著名书商维斯帕香亚诺</a:t>
            </a:r>
            <a:r>
              <a:rPr lang="en-US" altLang="zh-CN"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达</a:t>
            </a:r>
            <a:r>
              <a:rPr lang="en-US" altLang="zh-CN"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比斯提西描述该城统治者科西莫</a:t>
            </a:r>
            <a:r>
              <a:rPr lang="en-US" altLang="zh-CN"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德</a:t>
            </a:r>
            <a:r>
              <a:rPr lang="en-US" altLang="zh-CN"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美第奇：“他好像认为自己有些钱，我不知道他的钱是从哪得来的，</a:t>
            </a:r>
            <a:r>
              <a:rPr lang="zh-CN" altLang="en-US" sz="2800" b="1" dirty="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这钱来得并不干净</a:t>
            </a:r>
            <a:r>
              <a:rPr lang="zh-CN" altLang="en-US"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。他急于卸下肩上的这一重负，于是便和教皇尤金尼斯四世陛下商谈。教皇告诉他</a:t>
            </a:r>
            <a:r>
              <a:rPr lang="en-US" altLang="zh-CN"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花一些钱用于建筑。”科西莫的敌对者可能都会乐意认为，他那些虔诚的赞助资金表现了他</a:t>
            </a:r>
            <a:r>
              <a:rPr lang="zh-CN" altLang="en-US" sz="2800" b="1" dirty="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对某些特定罪行的内疚</a:t>
            </a:r>
            <a:r>
              <a:rPr lang="zh-CN" altLang="en-US"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p>
          <a:p>
            <a:pPr algn="r">
              <a:defRPr/>
            </a:pPr>
            <a:r>
              <a:rPr lang="en-US" altLang="zh-CN" sz="20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0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摘编自</a:t>
            </a:r>
            <a:r>
              <a:rPr lang="en-US" altLang="zh-CN" sz="20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0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文艺复兴</a:t>
            </a:r>
            <a:r>
              <a:rPr lang="en-US" altLang="zh-CN" sz="20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0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西方艺术的伟大时代</a:t>
            </a:r>
            <a:r>
              <a:rPr lang="en-US" altLang="zh-CN" sz="20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0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，中国美术学院出版社</a:t>
            </a:r>
            <a:endParaRPr lang="en-US" altLang="zh-CN" sz="20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a:p>
            <a:pPr>
              <a:defRPr/>
            </a:pPr>
            <a:r>
              <a:rPr lang="zh-CN" altLang="en-US" sz="2400" b="1" dirty="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请思考：</a:t>
            </a:r>
            <a:endParaRPr lang="en-US" altLang="zh-CN" sz="2400" b="1" dirty="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zh-CN" altLang="en-US" sz="2400" b="1" dirty="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为什么当时人认为美第奇家族“钱来的不干净”、是“罪行”？</a:t>
            </a:r>
            <a:endParaRPr lang="en-US" altLang="zh-CN" sz="2400" b="1" dirty="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zh-CN" altLang="en-US" sz="2400" b="1" dirty="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为了摆脱这种精神负担，美第奇家族是如何做的？</a:t>
            </a:r>
          </a:p>
        </p:txBody>
      </p:sp>
      <p:sp>
        <p:nvSpPr>
          <p:cNvPr id="3" name="圆角矩形 2"/>
          <p:cNvSpPr/>
          <p:nvPr/>
        </p:nvSpPr>
        <p:spPr>
          <a:xfrm>
            <a:off x="372140" y="365760"/>
            <a:ext cx="8424101" cy="646986"/>
          </a:xfrm>
          <a:prstGeom prst="roundRect">
            <a:avLst/>
          </a:prstGeom>
          <a:effectLst>
            <a:glow rad="139700">
              <a:schemeClr val="accent5">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none" anchor="ctr">
            <a:spAutoFit/>
            <a:sp3d extrusionH="57150">
              <a:bevelT w="38100" h="38100"/>
            </a:sp3d>
          </a:bodyPr>
          <a:lstStyle/>
          <a:p>
            <a:pPr algn="ctr">
              <a:defRPr/>
            </a:pPr>
            <a:r>
              <a:rPr lang="zh-CN" altLang="en-US" sz="3200" b="1" dirty="0">
                <a:ln w="0"/>
                <a:solidFill>
                  <a:schemeClr val="bg2"/>
                </a:solidFill>
                <a:effectLst>
                  <a:outerShdw blurRad="38100" dist="25400" dir="5400000" algn="ctr" rotWithShape="0">
                    <a:srgbClr val="6E747A">
                      <a:alpha val="43000"/>
                    </a:srgbClr>
                  </a:outerShdw>
                </a:effectLst>
                <a:latin typeface="方正姚体" panose="02010601030101010101" pitchFamily="2" charset="-122"/>
                <a:ea typeface="方正姚体" panose="02010601030101010101" pitchFamily="2" charset="-122"/>
              </a:rPr>
              <a:t>视角一：从美第奇家族的贡献看文艺复兴运动</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p:cTn id="13"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2">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 calcmode="lin" valueType="num">
                                      <p:cBhvr>
                                        <p:cTn id="20"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8800" y="1395413"/>
            <a:ext cx="8051800" cy="5324475"/>
          </a:xfrm>
          <a:prstGeom prst="rect">
            <a:avLst/>
          </a:prstGeom>
        </p:spPr>
        <p:txBody>
          <a:bodyPr>
            <a:spAutoFit/>
          </a:bodyPr>
          <a:lstStyle/>
          <a:p>
            <a:pPr>
              <a:defRPr/>
            </a:pPr>
            <a:r>
              <a:rPr lang="zh-CN" altLang="en-US"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材料六　美第奇家族崇尚古典文化主要表现为对希腊和罗马古典作品的搜集和传播。在劳伦佐时代，专门派遣学者波利齐亚诺等人到意大利各个城市以及海外购买书稿。据记载，劳伦佐愿花巨资甚至抵押家产购买书籍。他雇用书记员抄写无法买到的书稿。劳伦佐死后，为后人留下各类古籍善本达</a:t>
            </a:r>
            <a:r>
              <a:rPr lang="en-US" altLang="zh-CN"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1039</a:t>
            </a:r>
            <a:r>
              <a:rPr lang="zh-CN" altLang="en-US"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册，其中希腊文书稿就达</a:t>
            </a:r>
            <a:r>
              <a:rPr lang="en-US" altLang="zh-CN"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460</a:t>
            </a:r>
            <a:r>
              <a:rPr lang="zh-CN" altLang="en-US"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册。</a:t>
            </a:r>
            <a:r>
              <a:rPr lang="en-US" altLang="zh-CN"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此外，劳伦佐</a:t>
            </a:r>
            <a:r>
              <a:rPr lang="en-US" altLang="zh-CN"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8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积极在佛罗伦萨宣扬罗马帝国时代的建筑形式。</a:t>
            </a:r>
          </a:p>
          <a:p>
            <a:pPr algn="r">
              <a:defRPr/>
            </a:pPr>
            <a:r>
              <a:rPr lang="en-US" altLang="zh-CN" sz="20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0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张宇靖</a:t>
            </a:r>
            <a:r>
              <a:rPr lang="en-US" altLang="zh-CN" sz="20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0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论美第奇家族对意大利文艺复兴的贡献</a:t>
            </a:r>
            <a:r>
              <a:rPr lang="en-US" altLang="zh-CN" sz="2000" b="1" dirty="0">
                <a:solidFill>
                  <a:srgbClr val="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p>
          <a:p>
            <a:pPr>
              <a:defRPr/>
            </a:pPr>
            <a:r>
              <a:rPr lang="zh-CN" altLang="en-US" sz="2800" b="1" dirty="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请思考：除了创建图书馆，美第奇家族是如何进一步满足人们对古典文化的需求的？</a:t>
            </a:r>
          </a:p>
        </p:txBody>
      </p:sp>
      <p:sp>
        <p:nvSpPr>
          <p:cNvPr id="3" name="圆角矩形 2"/>
          <p:cNvSpPr/>
          <p:nvPr/>
        </p:nvSpPr>
        <p:spPr>
          <a:xfrm>
            <a:off x="372140" y="365760"/>
            <a:ext cx="8424101" cy="646986"/>
          </a:xfrm>
          <a:prstGeom prst="roundRect">
            <a:avLst/>
          </a:prstGeom>
          <a:effectLst>
            <a:glow rad="139700">
              <a:schemeClr val="accent5">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none" anchor="ctr">
            <a:spAutoFit/>
            <a:sp3d extrusionH="57150">
              <a:bevelT w="38100" h="38100"/>
            </a:sp3d>
          </a:bodyPr>
          <a:lstStyle/>
          <a:p>
            <a:pPr algn="ctr">
              <a:defRPr/>
            </a:pPr>
            <a:r>
              <a:rPr lang="zh-CN" altLang="en-US" sz="3200" b="1" dirty="0">
                <a:ln w="0"/>
                <a:solidFill>
                  <a:schemeClr val="bg2"/>
                </a:solidFill>
                <a:effectLst>
                  <a:outerShdw blurRad="38100" dist="25400" dir="5400000" algn="ctr" rotWithShape="0">
                    <a:srgbClr val="6E747A">
                      <a:alpha val="43000"/>
                    </a:srgbClr>
                  </a:outerShdw>
                </a:effectLst>
                <a:latin typeface="方正姚体" panose="02010601030101010101" pitchFamily="2" charset="-122"/>
                <a:ea typeface="方正姚体" panose="02010601030101010101" pitchFamily="2" charset="-122"/>
              </a:rPr>
              <a:t>视角一：从美第奇家族的贡献看文艺复兴运动</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图片 1"/>
          <p:cNvPicPr>
            <a:picLocks noChangeAspect="1"/>
          </p:cNvPicPr>
          <p:nvPr/>
        </p:nvPicPr>
        <p:blipFill>
          <a:blip r:embed="rId3" cstate="print"/>
          <a:srcRect/>
          <a:stretch>
            <a:fillRect/>
          </a:stretch>
        </p:blipFill>
        <p:spPr bwMode="auto">
          <a:xfrm>
            <a:off x="563563" y="1397000"/>
            <a:ext cx="8021637" cy="4813300"/>
          </a:xfrm>
          <a:prstGeom prst="rect">
            <a:avLst/>
          </a:prstGeom>
          <a:noFill/>
          <a:ln w="9525">
            <a:noFill/>
            <a:miter lim="800000"/>
            <a:headEnd/>
            <a:tailEnd/>
          </a:ln>
        </p:spPr>
      </p:pic>
      <p:sp>
        <p:nvSpPr>
          <p:cNvPr id="3" name="圆角矩形 2"/>
          <p:cNvSpPr/>
          <p:nvPr/>
        </p:nvSpPr>
        <p:spPr>
          <a:xfrm>
            <a:off x="163882" y="368474"/>
            <a:ext cx="8836073" cy="646986"/>
          </a:xfrm>
          <a:prstGeom prst="roundRect">
            <a:avLst/>
          </a:prstGeom>
          <a:effectLst>
            <a:glow rad="139700">
              <a:schemeClr val="accent5">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none" anchor="ctr">
            <a:spAutoFit/>
            <a:sp3d extrusionH="57150">
              <a:bevelT w="38100" h="38100"/>
            </a:sp3d>
          </a:bodyPr>
          <a:lstStyle/>
          <a:p>
            <a:pPr algn="ctr">
              <a:defRPr/>
            </a:pPr>
            <a:r>
              <a:rPr lang="zh-CN" altLang="en-US" sz="3200" b="1" dirty="0">
                <a:ln w="0"/>
                <a:solidFill>
                  <a:schemeClr val="bg2"/>
                </a:solidFill>
                <a:effectLst>
                  <a:outerShdw blurRad="38100" dist="25400" dir="5400000" algn="ctr" rotWithShape="0">
                    <a:srgbClr val="6E747A">
                      <a:alpha val="43000"/>
                    </a:srgbClr>
                  </a:outerShdw>
                </a:effectLst>
                <a:latin typeface="方正姚体" panose="02010601030101010101" pitchFamily="2" charset="-122"/>
                <a:ea typeface="方正姚体" panose="02010601030101010101" pitchFamily="2" charset="-122"/>
              </a:rPr>
              <a:t>视角二：从黑死病的影响看欧洲人文主义的复苏</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63882" y="368474"/>
            <a:ext cx="8836073" cy="646986"/>
          </a:xfrm>
          <a:prstGeom prst="roundRect">
            <a:avLst/>
          </a:prstGeom>
          <a:effectLst>
            <a:glow rad="139700">
              <a:schemeClr val="accent5">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none" anchor="ctr">
            <a:spAutoFit/>
            <a:sp3d extrusionH="57150">
              <a:bevelT w="38100" h="38100"/>
            </a:sp3d>
          </a:bodyPr>
          <a:lstStyle/>
          <a:p>
            <a:pPr algn="ctr">
              <a:defRPr/>
            </a:pPr>
            <a:r>
              <a:rPr lang="zh-CN" altLang="en-US" sz="3200" b="1" dirty="0">
                <a:ln w="0"/>
                <a:solidFill>
                  <a:schemeClr val="bg2"/>
                </a:solidFill>
                <a:effectLst>
                  <a:outerShdw blurRad="38100" dist="25400" dir="5400000" algn="ctr" rotWithShape="0">
                    <a:srgbClr val="6E747A">
                      <a:alpha val="43000"/>
                    </a:srgbClr>
                  </a:outerShdw>
                </a:effectLst>
                <a:latin typeface="方正姚体" panose="02010601030101010101" pitchFamily="2" charset="-122"/>
                <a:ea typeface="方正姚体" panose="02010601030101010101" pitchFamily="2" charset="-122"/>
              </a:rPr>
              <a:t>视角二：从黑死病的影响看欧洲人文主义的复苏</a:t>
            </a:r>
          </a:p>
        </p:txBody>
      </p:sp>
      <p:sp>
        <p:nvSpPr>
          <p:cNvPr id="4" name="文本框 3"/>
          <p:cNvSpPr txBox="1"/>
          <p:nvPr/>
        </p:nvSpPr>
        <p:spPr>
          <a:xfrm>
            <a:off x="384175" y="1155700"/>
            <a:ext cx="8382000" cy="5448300"/>
          </a:xfrm>
          <a:prstGeom prst="rect">
            <a:avLst/>
          </a:prstGeom>
          <a:noFill/>
        </p:spPr>
        <p:txBody>
          <a:bodyPr anchor="ctr">
            <a:spAutoFit/>
          </a:bodyPr>
          <a:lstStyle/>
          <a:p>
            <a:pPr eaLnBrk="1" fontAlgn="auto" hangingPunct="1">
              <a:spcBef>
                <a:spcPts val="0"/>
              </a:spcBef>
              <a:spcAft>
                <a:spcPts val="0"/>
              </a:spcAft>
              <a:defRPr/>
            </a:pPr>
            <a:r>
              <a:rPr lang="zh-CN" altLang="en-US" sz="28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材料七　“人类的纵欲是多么可怕</a:t>
            </a:r>
            <a:r>
              <a:rPr lang="en-US" altLang="zh-CN" sz="28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8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如今它更加变本加厉，这理所当然地要激起神的愤怒”，“这场灾难（黑死病）就是神明对人类这众多罪恶的惩罚”。</a:t>
            </a:r>
            <a:endParaRPr lang="en-US" altLang="zh-CN" sz="28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a:p>
            <a:pPr algn="r" eaLnBrk="1" fontAlgn="auto" hangingPunct="1">
              <a:spcBef>
                <a:spcPts val="0"/>
              </a:spcBef>
              <a:spcAft>
                <a:spcPts val="0"/>
              </a:spcAft>
              <a:defRPr/>
            </a:pPr>
            <a:r>
              <a:rPr lang="en-US" altLang="zh-CN" sz="20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0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时任曼彻斯特大主教威廉姆斯</a:t>
            </a:r>
            <a:r>
              <a:rPr lang="en-US" altLang="zh-CN" sz="20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0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埃丁顿的信</a:t>
            </a:r>
            <a:endParaRPr lang="en-US" altLang="zh-CN" sz="20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a:p>
            <a:pPr eaLnBrk="1" fontAlgn="auto" hangingPunct="1">
              <a:spcBef>
                <a:spcPts val="0"/>
              </a:spcBef>
              <a:spcAft>
                <a:spcPts val="0"/>
              </a:spcAft>
              <a:defRPr/>
            </a:pPr>
            <a:r>
              <a:rPr lang="zh-CN" altLang="en-US" sz="2800" b="1" kern="0" dirty="0">
                <a:solidFill>
                  <a:sysClr val="windowText" lastClr="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教会是如何解释瘟疫爆发的原因？</a:t>
            </a:r>
            <a:endParaRPr lang="en-US" altLang="zh-CN" sz="2800" b="1" kern="0" dirty="0">
              <a:solidFill>
                <a:sysClr val="windowText" lastClr="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eaLnBrk="1" fontAlgn="auto" hangingPunct="1">
              <a:spcBef>
                <a:spcPts val="0"/>
              </a:spcBef>
              <a:spcAft>
                <a:spcPts val="0"/>
              </a:spcAft>
              <a:defRPr/>
            </a:pPr>
            <a:r>
              <a:rPr lang="zh-CN" altLang="en-US" sz="28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材料八　善男信女不止一次地组织宗教游行或其他活动，虔诚地祈求天主，但一切努力都徒劳无功。总之，那年刚一交春，瘟疫严重的后果可怕而奇特地开始显露出来。</a:t>
            </a:r>
            <a:endParaRPr lang="en-US" altLang="zh-CN" sz="28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a:p>
            <a:pPr algn="r" eaLnBrk="1" fontAlgn="auto" hangingPunct="1">
              <a:spcBef>
                <a:spcPts val="0"/>
              </a:spcBef>
              <a:spcAft>
                <a:spcPts val="0"/>
              </a:spcAft>
              <a:defRPr/>
            </a:pPr>
            <a:r>
              <a:rPr lang="en-US" altLang="zh-CN" sz="20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0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薄伽丘</a:t>
            </a:r>
            <a:r>
              <a:rPr lang="en-US" altLang="zh-CN" sz="20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0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十日谈</a:t>
            </a:r>
            <a:r>
              <a:rPr lang="en-US" altLang="zh-CN" sz="20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p>
          <a:p>
            <a:pPr eaLnBrk="1" fontAlgn="auto" hangingPunct="1">
              <a:spcBef>
                <a:spcPts val="0"/>
              </a:spcBef>
              <a:spcAft>
                <a:spcPts val="0"/>
              </a:spcAft>
              <a:defRPr/>
            </a:pPr>
            <a:r>
              <a:rPr lang="zh-CN" altLang="en-US" sz="2800" b="1" kern="0" dirty="0">
                <a:solidFill>
                  <a:sysClr val="windowText" lastClr="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无论人们怎么祈祷，上帝并没有大发慈悲。人们对上帝和教会的态度此时会发生怎样的变化？</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200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childTnLst>
                          </p:cTn>
                        </p:par>
                        <p:par>
                          <p:cTn id="17" fill="hold" nodeType="afterGroup">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p:cTn id="2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4">
                                            <p:txEl>
                                              <p:pRg st="4" end="4"/>
                                            </p:txEl>
                                          </p:spTgt>
                                        </p:tgtEl>
                                      </p:cBhvr>
                                    </p:animEffect>
                                  </p:childTnLst>
                                </p:cTn>
                              </p:par>
                            </p:childTnLst>
                          </p:cTn>
                        </p:par>
                        <p:par>
                          <p:cTn id="23" fill="hold" nodeType="afterGroup">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 calcmode="lin" valueType="num">
                                      <p:cBhvr>
                                        <p:cTn id="26"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图片 1"/>
          <p:cNvPicPr>
            <a:picLocks noChangeAspect="1"/>
          </p:cNvPicPr>
          <p:nvPr/>
        </p:nvPicPr>
        <p:blipFill>
          <a:blip r:embed="rId3" cstate="print"/>
          <a:srcRect/>
          <a:stretch>
            <a:fillRect/>
          </a:stretch>
        </p:blipFill>
        <p:spPr bwMode="auto">
          <a:xfrm>
            <a:off x="1541463" y="15875"/>
            <a:ext cx="6065837" cy="3533775"/>
          </a:xfrm>
          <a:prstGeom prst="rect">
            <a:avLst/>
          </a:prstGeom>
          <a:noFill/>
          <a:ln w="9525">
            <a:noFill/>
            <a:miter lim="800000"/>
            <a:headEnd/>
            <a:tailEnd/>
          </a:ln>
        </p:spPr>
      </p:pic>
      <p:sp>
        <p:nvSpPr>
          <p:cNvPr id="3" name="文本框 2"/>
          <p:cNvSpPr txBox="1"/>
          <p:nvPr/>
        </p:nvSpPr>
        <p:spPr>
          <a:xfrm>
            <a:off x="381000" y="3441700"/>
            <a:ext cx="8382000" cy="3108325"/>
          </a:xfrm>
          <a:prstGeom prst="rect">
            <a:avLst/>
          </a:prstGeom>
          <a:noFill/>
        </p:spPr>
        <p:txBody>
          <a:bodyPr anchor="ctr">
            <a:spAutoFit/>
          </a:bodyPr>
          <a:lstStyle/>
          <a:p>
            <a:pPr eaLnBrk="1" fontAlgn="auto" hangingPunct="1">
              <a:spcBef>
                <a:spcPts val="0"/>
              </a:spcBef>
              <a:spcAft>
                <a:spcPts val="0"/>
              </a:spcAft>
              <a:defRPr/>
            </a:pPr>
            <a:r>
              <a:rPr lang="zh-CN" altLang="en-US" sz="28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黑死病的肆虐，无情地否定了教会的解释，动摇了教会的权威。有些教士为避免传染，躲避垂死者的忏悔，逃跑时连俸禄都顾不得要，还有些乘机接受死者的捐赠，大发横财。所有这些都让人深感失望。</a:t>
            </a:r>
            <a:r>
              <a:rPr lang="zh-CN" altLang="en-US" sz="2800" b="1" u="sng" kern="0" dirty="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在死亡和瘟疫面前，普通人再怎么努力也是徒劳</a:t>
            </a:r>
            <a:r>
              <a:rPr lang="zh-CN" altLang="en-US" sz="28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。而主教、君主和贵族，他们会不会因为地位尊崇而得到神明的垂青，免遭瘟疫呢？</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63882" y="368474"/>
            <a:ext cx="8836073" cy="646986"/>
          </a:xfrm>
          <a:prstGeom prst="roundRect">
            <a:avLst/>
          </a:prstGeom>
          <a:effectLst>
            <a:glow rad="139700">
              <a:schemeClr val="accent5">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none" anchor="ctr">
            <a:spAutoFit/>
            <a:sp3d extrusionH="57150">
              <a:bevelT w="38100" h="38100"/>
            </a:sp3d>
          </a:bodyPr>
          <a:lstStyle/>
          <a:p>
            <a:pPr algn="ctr">
              <a:defRPr/>
            </a:pPr>
            <a:r>
              <a:rPr lang="zh-CN" altLang="en-US" sz="3200" b="1" dirty="0">
                <a:ln w="0"/>
                <a:solidFill>
                  <a:schemeClr val="bg2"/>
                </a:solidFill>
                <a:effectLst>
                  <a:outerShdw blurRad="38100" dist="25400" dir="5400000" algn="ctr" rotWithShape="0">
                    <a:srgbClr val="6E747A">
                      <a:alpha val="43000"/>
                    </a:srgbClr>
                  </a:outerShdw>
                </a:effectLst>
                <a:latin typeface="方正姚体" panose="02010601030101010101" pitchFamily="2" charset="-122"/>
                <a:ea typeface="方正姚体" panose="02010601030101010101" pitchFamily="2" charset="-122"/>
              </a:rPr>
              <a:t>视角二：从黑死病的影响看欧洲人文主义的复苏</a:t>
            </a:r>
          </a:p>
        </p:txBody>
      </p:sp>
      <p:sp>
        <p:nvSpPr>
          <p:cNvPr id="4" name="文本框 3"/>
          <p:cNvSpPr txBox="1"/>
          <p:nvPr/>
        </p:nvSpPr>
        <p:spPr>
          <a:xfrm>
            <a:off x="384175" y="855663"/>
            <a:ext cx="8382000" cy="6064250"/>
          </a:xfrm>
          <a:prstGeom prst="rect">
            <a:avLst/>
          </a:prstGeom>
          <a:noFill/>
        </p:spPr>
        <p:txBody>
          <a:bodyPr anchor="ctr">
            <a:spAutoFit/>
          </a:bodyPr>
          <a:lstStyle/>
          <a:p>
            <a:pPr eaLnBrk="1" fontAlgn="auto" hangingPunct="1">
              <a:spcBef>
                <a:spcPts val="0"/>
              </a:spcBef>
              <a:spcAft>
                <a:spcPts val="0"/>
              </a:spcAft>
              <a:defRPr/>
            </a:pPr>
            <a:r>
              <a:rPr lang="zh-CN" altLang="en-US" sz="28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卡斯提尔王国（现属西班牙）的阿尔丰沙十一世是在位的君主中唯一丧命于鼠疫的国君。但是他的邻邦阿拉贡（现属西班牙）的国王佩德罗却在六个月内失去了妻子丽奥诺拉王后、女儿玛丽和一个侄女。拜占廷皇帝约翰</a:t>
            </a:r>
            <a:r>
              <a:rPr lang="en-US" altLang="zh-CN" sz="28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8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坎特库欣失去了儿子。在法兰西，瘸腿的王后让娜和她的儿媳，多芬的妻子博娜</a:t>
            </a:r>
            <a:r>
              <a:rPr lang="en-US" altLang="zh-CN" sz="28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8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德</a:t>
            </a:r>
            <a:r>
              <a:rPr lang="en-US" altLang="zh-CN" sz="28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8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卢森堡两人和昂盖朗的母亲死于同一时期。路易十世的女儿，拿伐勒王后是又一个受难者。爱德华三世的二女儿若阿娜，在出嫁给卡斯提尔国王的后嗣佩德罗的途中，死于波尔多。</a:t>
            </a:r>
          </a:p>
          <a:p>
            <a:pPr algn="r" eaLnBrk="1" fontAlgn="auto" hangingPunct="1">
              <a:spcBef>
                <a:spcPts val="0"/>
              </a:spcBef>
              <a:spcAft>
                <a:spcPts val="0"/>
              </a:spcAft>
              <a:defRPr/>
            </a:pPr>
            <a:r>
              <a:rPr lang="en-US" altLang="zh-CN" sz="20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0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美</a:t>
            </a:r>
            <a:r>
              <a:rPr lang="en-US" altLang="zh-CN" sz="20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0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巴巴拉</a:t>
            </a:r>
            <a:r>
              <a:rPr lang="en-US" altLang="zh-CN" sz="20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0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塔却曼</a:t>
            </a:r>
            <a:r>
              <a:rPr lang="en-US" altLang="zh-CN" sz="20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0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世界之末日”</a:t>
            </a:r>
            <a:r>
              <a:rPr lang="en-US" altLang="zh-CN" sz="20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0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黑死病</a:t>
            </a:r>
            <a:r>
              <a:rPr lang="en-US" altLang="zh-CN" sz="20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p>
          <a:p>
            <a:pPr eaLnBrk="1" fontAlgn="auto" hangingPunct="1">
              <a:spcBef>
                <a:spcPts val="0"/>
              </a:spcBef>
              <a:spcAft>
                <a:spcPts val="0"/>
              </a:spcAft>
              <a:defRPr/>
            </a:pPr>
            <a:r>
              <a:rPr lang="zh-CN" altLang="en-US" sz="28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最讽刺的是，宣称“神谴说”的大主教埃丁顿，也染病身亡。</a:t>
            </a:r>
            <a:r>
              <a:rPr lang="zh-CN" altLang="en-US" sz="2800" b="1" kern="0" dirty="0">
                <a:solidFill>
                  <a:sysClr val="windowText" lastClr="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在瘟疫和死亡而前，有没有人有“免死”的特权？</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63882" y="368474"/>
            <a:ext cx="8836073" cy="646986"/>
          </a:xfrm>
          <a:prstGeom prst="roundRect">
            <a:avLst/>
          </a:prstGeom>
          <a:effectLst>
            <a:glow rad="139700">
              <a:schemeClr val="accent5">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none" anchor="ctr">
            <a:spAutoFit/>
            <a:sp3d extrusionH="57150">
              <a:bevelT w="38100" h="38100"/>
            </a:sp3d>
          </a:bodyPr>
          <a:lstStyle/>
          <a:p>
            <a:pPr algn="ctr">
              <a:defRPr/>
            </a:pPr>
            <a:r>
              <a:rPr lang="zh-CN" altLang="en-US" sz="3200" b="1" dirty="0">
                <a:ln w="0"/>
                <a:solidFill>
                  <a:schemeClr val="bg2"/>
                </a:solidFill>
                <a:effectLst>
                  <a:outerShdw blurRad="38100" dist="25400" dir="5400000" algn="ctr" rotWithShape="0">
                    <a:srgbClr val="6E747A">
                      <a:alpha val="43000"/>
                    </a:srgbClr>
                  </a:outerShdw>
                </a:effectLst>
                <a:latin typeface="方正姚体" panose="02010601030101010101" pitchFamily="2" charset="-122"/>
                <a:ea typeface="方正姚体" panose="02010601030101010101" pitchFamily="2" charset="-122"/>
              </a:rPr>
              <a:t>视角二：从黑死病的影响看欧洲人文主义的复苏</a:t>
            </a:r>
          </a:p>
        </p:txBody>
      </p:sp>
      <p:sp>
        <p:nvSpPr>
          <p:cNvPr id="5" name="文本框 4"/>
          <p:cNvSpPr txBox="1"/>
          <p:nvPr/>
        </p:nvSpPr>
        <p:spPr>
          <a:xfrm>
            <a:off x="384175" y="1397000"/>
            <a:ext cx="8382000" cy="5262563"/>
          </a:xfrm>
          <a:prstGeom prst="rect">
            <a:avLst/>
          </a:prstGeom>
          <a:noFill/>
        </p:spPr>
        <p:txBody>
          <a:bodyPr anchor="ctr">
            <a:spAutoFit/>
          </a:bodyPr>
          <a:lstStyle/>
          <a:p>
            <a:pPr eaLnBrk="1" fontAlgn="auto" hangingPunct="1">
              <a:spcBef>
                <a:spcPts val="0"/>
              </a:spcBef>
              <a:spcAft>
                <a:spcPts val="0"/>
              </a:spcAft>
              <a:defRPr/>
            </a:pPr>
            <a:r>
              <a:rPr lang="zh-CN" altLang="en-US" sz="32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材料九　</a:t>
            </a:r>
            <a:r>
              <a:rPr lang="en-US" altLang="zh-CN" sz="32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32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（有人）说只有开怀吃喝，自找快活，尽量满足自己的欲望，纵情玩笑，才是对付疫病的灵丹妙方。他们说到做到，尽力付诸实现，日以继日地从一家酒店转到另一家，肆无忌惮地纵酒狂饮</a:t>
            </a:r>
            <a:r>
              <a:rPr lang="en-US" altLang="zh-CN" sz="32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p>
          <a:p>
            <a:pPr eaLnBrk="1" fontAlgn="auto" hangingPunct="1">
              <a:spcBef>
                <a:spcPts val="0"/>
              </a:spcBef>
              <a:spcAft>
                <a:spcPts val="0"/>
              </a:spcAft>
              <a:defRPr/>
            </a:pPr>
            <a:r>
              <a:rPr lang="zh-CN" altLang="en-US" sz="32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我们的城市陷入如此深重的苦难和困扰，以致令人敬畏的法律和天条的权威开始土崩瓦解。</a:t>
            </a:r>
            <a:endParaRPr lang="en-US" altLang="zh-CN" sz="32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a:p>
            <a:pPr algn="r" eaLnBrk="1" fontAlgn="auto" hangingPunct="1">
              <a:spcBef>
                <a:spcPts val="0"/>
              </a:spcBef>
              <a:spcAft>
                <a:spcPts val="0"/>
              </a:spcAft>
              <a:defRPr/>
            </a:pPr>
            <a:r>
              <a:rPr lang="en-US" altLang="zh-CN" sz="24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4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薄伽丘</a:t>
            </a:r>
            <a:r>
              <a:rPr lang="en-US" altLang="zh-CN" sz="24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4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十日谈</a:t>
            </a:r>
            <a:r>
              <a:rPr lang="en-US" altLang="zh-CN" sz="2400" b="1" kern="0" dirty="0">
                <a:solidFill>
                  <a:sysClr val="windowText" lastClr="0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p>
          <a:p>
            <a:pPr eaLnBrk="1" fontAlgn="auto" hangingPunct="1">
              <a:spcBef>
                <a:spcPts val="0"/>
              </a:spcBef>
              <a:spcAft>
                <a:spcPts val="0"/>
              </a:spcAft>
              <a:defRPr/>
            </a:pPr>
            <a:r>
              <a:rPr lang="zh-CN" altLang="en-US" sz="2800" b="1" kern="0" dirty="0">
                <a:solidFill>
                  <a:sysClr val="windowText" lastClr="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黑死病带来的无所不在的死亡阴影，使人们的思想价值观念发生了哪些变化？</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200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0" y="0"/>
            <a:ext cx="9144000" cy="6858000"/>
          </a:xfrm>
        </p:spPr>
        <p:txBody>
          <a:bodyPr/>
          <a:lstStyle/>
          <a:p>
            <a:pPr marL="0" indent="0" algn="just" eaLnBrk="1" hangingPunct="1">
              <a:buFontTx/>
              <a:buNone/>
              <a:defRPr/>
            </a:pPr>
            <a:r>
              <a:rPr lang="zh-CN" altLang="en-US" b="1" smtClean="0">
                <a:effectLst>
                  <a:outerShdw blurRad="38100" dist="38100" dir="2700000" algn="tl">
                    <a:srgbClr val="C0C0C0"/>
                  </a:outerShdw>
                </a:effectLst>
                <a:ea typeface="宋体" pitchFamily="2" charset="-122"/>
              </a:rPr>
              <a:t>    </a:t>
            </a:r>
            <a:r>
              <a:rPr lang="zh-CN" altLang="en-US" b="1" smtClean="0">
                <a:solidFill>
                  <a:srgbClr val="FC210A"/>
                </a:solidFill>
                <a:effectLst>
                  <a:outerShdw blurRad="38100" dist="38100" dir="2700000" algn="tl">
                    <a:srgbClr val="C0C0C0"/>
                  </a:outerShdw>
                </a:effectLst>
                <a:ea typeface="宋体" pitchFamily="2" charset="-122"/>
              </a:rPr>
              <a:t>意大利是古罗马文化的中心和继承者，较多地保留了古罗马文化；</a:t>
            </a:r>
            <a:r>
              <a:rPr lang="zh-CN" altLang="en-US" b="1" smtClean="0">
                <a:effectLst>
                  <a:outerShdw blurRad="38100" dist="38100" dir="2700000" algn="tl">
                    <a:srgbClr val="C0C0C0"/>
                  </a:outerShdw>
                </a:effectLst>
                <a:ea typeface="宋体" pitchFamily="2" charset="-122"/>
              </a:rPr>
              <a:t>它那优越的地理位置和在地中海贸易中的特殊地位，有利于</a:t>
            </a:r>
            <a:r>
              <a:rPr lang="zh-CN" altLang="en-US" b="1" smtClean="0">
                <a:solidFill>
                  <a:srgbClr val="FC210A"/>
                </a:solidFill>
                <a:effectLst>
                  <a:outerShdw blurRad="38100" dist="38100" dir="2700000" algn="tl">
                    <a:srgbClr val="C0C0C0"/>
                  </a:outerShdw>
                </a:effectLst>
                <a:ea typeface="宋体" pitchFamily="2" charset="-122"/>
              </a:rPr>
              <a:t>直接吸收、或通过拜占廷和阿拉伯人吸收希腊文化</a:t>
            </a:r>
            <a:r>
              <a:rPr lang="zh-CN" altLang="en-US" b="1" smtClean="0">
                <a:effectLst>
                  <a:outerShdw blurRad="38100" dist="38100" dir="2700000" algn="tl">
                    <a:srgbClr val="C0C0C0"/>
                  </a:outerShdw>
                </a:effectLst>
                <a:ea typeface="宋体" pitchFamily="2" charset="-122"/>
              </a:rPr>
              <a:t>，这些也是意大利文艺复兴发生的一个有利条件。</a:t>
            </a:r>
          </a:p>
          <a:p>
            <a:pPr marL="0" indent="0" algn="just" eaLnBrk="1" hangingPunct="1">
              <a:buFontTx/>
              <a:buNone/>
              <a:defRPr/>
            </a:pPr>
            <a:r>
              <a:rPr lang="zh-CN" altLang="en-US" b="1" smtClean="0">
                <a:effectLst>
                  <a:outerShdw blurRad="38100" dist="38100" dir="2700000" algn="tl">
                    <a:srgbClr val="C0C0C0"/>
                  </a:outerShdw>
                </a:effectLst>
                <a:ea typeface="宋体" pitchFamily="2" charset="-122"/>
              </a:rPr>
              <a:t>                                    </a:t>
            </a:r>
            <a:r>
              <a:rPr lang="en-US" altLang="zh-CN" b="1" smtClean="0">
                <a:effectLst>
                  <a:outerShdw blurRad="38100" dist="38100" dir="2700000" algn="tl">
                    <a:srgbClr val="C0C0C0"/>
                  </a:outerShdw>
                </a:effectLst>
                <a:ea typeface="宋体" pitchFamily="2" charset="-122"/>
              </a:rPr>
              <a:t>——</a:t>
            </a:r>
            <a:r>
              <a:rPr lang="zh-CN" altLang="en-US" b="1" smtClean="0">
                <a:effectLst>
                  <a:outerShdw blurRad="38100" dist="38100" dir="2700000" algn="tl">
                    <a:srgbClr val="C0C0C0"/>
                  </a:outerShdw>
                </a:effectLst>
                <a:ea typeface="宋体" pitchFamily="2" charset="-122"/>
              </a:rPr>
              <a:t>孔祥民</a:t>
            </a:r>
            <a:r>
              <a:rPr lang="en-US" altLang="zh-CN" b="1" smtClean="0">
                <a:effectLst>
                  <a:outerShdw blurRad="38100" dist="38100" dir="2700000" algn="tl">
                    <a:srgbClr val="C0C0C0"/>
                  </a:outerShdw>
                </a:effectLst>
                <a:ea typeface="宋体" pitchFamily="2" charset="-122"/>
              </a:rPr>
              <a:t>《</a:t>
            </a:r>
            <a:r>
              <a:rPr lang="zh-CN" altLang="en-US" b="1" smtClean="0">
                <a:effectLst>
                  <a:outerShdw blurRad="38100" dist="38100" dir="2700000" algn="tl">
                    <a:srgbClr val="C0C0C0"/>
                  </a:outerShdw>
                </a:effectLst>
                <a:ea typeface="宋体" pitchFamily="2" charset="-122"/>
              </a:rPr>
              <a:t>世界中古史</a:t>
            </a:r>
            <a:r>
              <a:rPr lang="en-US" altLang="zh-CN" b="1" smtClean="0">
                <a:effectLst>
                  <a:outerShdw blurRad="38100" dist="38100" dir="2700000" algn="tl">
                    <a:srgbClr val="C0C0C0"/>
                  </a:outerShdw>
                </a:effectLst>
                <a:ea typeface="宋体" pitchFamily="2" charset="-122"/>
              </a:rPr>
              <a:t>》</a:t>
            </a:r>
          </a:p>
        </p:txBody>
      </p:sp>
      <p:sp>
        <p:nvSpPr>
          <p:cNvPr id="14339" name="Text Box 3"/>
          <p:cNvSpPr txBox="1">
            <a:spLocks noChangeArrowheads="1"/>
          </p:cNvSpPr>
          <p:nvPr/>
        </p:nvSpPr>
        <p:spPr bwMode="auto">
          <a:xfrm>
            <a:off x="468313" y="3068638"/>
            <a:ext cx="8207375" cy="588962"/>
          </a:xfrm>
          <a:prstGeom prst="rect">
            <a:avLst/>
          </a:prstGeom>
          <a:noFill/>
          <a:ln w="9525">
            <a:noFill/>
            <a:miter lim="800000"/>
            <a:headEnd/>
            <a:tailEnd/>
          </a:ln>
        </p:spPr>
        <p:txBody>
          <a:bodyPr>
            <a:spAutoFit/>
          </a:bodyPr>
          <a:lstStyle/>
          <a:p>
            <a:r>
              <a:rPr lang="zh-CN" altLang="en-US" sz="3200" b="1">
                <a:latin typeface="华文行楷" pitchFamily="2" charset="-122"/>
                <a:ea typeface="华文行楷" pitchFamily="2" charset="-122"/>
              </a:rPr>
              <a:t>（</a:t>
            </a:r>
            <a:r>
              <a:rPr lang="en-US" altLang="zh-CN" sz="3200" b="1">
                <a:latin typeface="华文行楷" pitchFamily="2" charset="-122"/>
                <a:ea typeface="华文行楷" pitchFamily="2" charset="-122"/>
              </a:rPr>
              <a:t>3</a:t>
            </a:r>
            <a:r>
              <a:rPr lang="zh-CN" altLang="en-US" sz="3200" b="1">
                <a:latin typeface="华文行楷" pitchFamily="2" charset="-122"/>
                <a:ea typeface="华文行楷" pitchFamily="2" charset="-122"/>
              </a:rPr>
              <a:t>）意大利保留了较多的希腊罗马古典文化。</a:t>
            </a:r>
          </a:p>
        </p:txBody>
      </p:sp>
      <p:sp>
        <p:nvSpPr>
          <p:cNvPr id="14340" name="Text Box 4"/>
          <p:cNvSpPr txBox="1">
            <a:spLocks noChangeArrowheads="1"/>
          </p:cNvSpPr>
          <p:nvPr/>
        </p:nvSpPr>
        <p:spPr bwMode="auto">
          <a:xfrm>
            <a:off x="468313" y="3716338"/>
            <a:ext cx="8207375" cy="1076325"/>
          </a:xfrm>
          <a:prstGeom prst="rect">
            <a:avLst/>
          </a:prstGeom>
          <a:noFill/>
          <a:ln w="9525">
            <a:noFill/>
            <a:miter lim="800000"/>
            <a:headEnd/>
            <a:tailEnd/>
          </a:ln>
        </p:spPr>
        <p:txBody>
          <a:bodyPr>
            <a:spAutoFit/>
          </a:bodyPr>
          <a:lstStyle/>
          <a:p>
            <a:r>
              <a:rPr lang="zh-CN" altLang="en-US" sz="3200" b="1">
                <a:solidFill>
                  <a:srgbClr val="0033CC"/>
                </a:solidFill>
                <a:latin typeface="华文行楷" pitchFamily="2" charset="-122"/>
                <a:ea typeface="华文行楷" pitchFamily="2" charset="-122"/>
              </a:rPr>
              <a:t>想一想，中国古代的四大发明与文艺复兴运动有关吗？</a:t>
            </a:r>
          </a:p>
        </p:txBody>
      </p:sp>
      <p:sp>
        <p:nvSpPr>
          <p:cNvPr id="14341" name="Text Box 5"/>
          <p:cNvSpPr txBox="1">
            <a:spLocks noChangeArrowheads="1"/>
          </p:cNvSpPr>
          <p:nvPr/>
        </p:nvSpPr>
        <p:spPr bwMode="auto">
          <a:xfrm>
            <a:off x="468313" y="4868863"/>
            <a:ext cx="8207375" cy="1076325"/>
          </a:xfrm>
          <a:prstGeom prst="rect">
            <a:avLst/>
          </a:prstGeom>
          <a:noFill/>
          <a:ln w="9525">
            <a:noFill/>
            <a:miter lim="800000"/>
            <a:headEnd/>
            <a:tailEnd/>
          </a:ln>
        </p:spPr>
        <p:txBody>
          <a:bodyPr>
            <a:spAutoFit/>
          </a:bodyPr>
          <a:lstStyle/>
          <a:p>
            <a:r>
              <a:rPr lang="zh-CN" altLang="en-US" sz="3200" b="1" dirty="0">
                <a:latin typeface="华文行楷" pitchFamily="2" charset="-122"/>
                <a:ea typeface="华文行楷" pitchFamily="2" charset="-122"/>
              </a:rPr>
              <a:t>（</a:t>
            </a:r>
            <a:r>
              <a:rPr lang="en-US" altLang="zh-CN" sz="3200" b="1" dirty="0">
                <a:latin typeface="华文行楷" pitchFamily="2" charset="-122"/>
                <a:ea typeface="华文行楷" pitchFamily="2" charset="-122"/>
              </a:rPr>
              <a:t>4</a:t>
            </a:r>
            <a:r>
              <a:rPr lang="zh-CN" altLang="en-US" sz="3200" b="1" dirty="0">
                <a:latin typeface="华文行楷" pitchFamily="2" charset="-122"/>
                <a:ea typeface="华文行楷" pitchFamily="2" charset="-122"/>
              </a:rPr>
              <a:t>）印刷术为欧洲走出黑暗的中世纪和文艺复兴运动准备了条件。</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0"/>
                                        </p:tgtEl>
                                        <p:attrNameLst>
                                          <p:attrName>style.visibility</p:attrName>
                                        </p:attrNameLst>
                                      </p:cBhvr>
                                      <p:to>
                                        <p:strVal val="visible"/>
                                      </p:to>
                                    </p:set>
                                    <p:anim calcmode="lin" valueType="num">
                                      <p:cBhvr additive="base">
                                        <p:cTn id="13" dur="500" fill="hold"/>
                                        <p:tgtEl>
                                          <p:spTgt spid="14340"/>
                                        </p:tgtEl>
                                        <p:attrNameLst>
                                          <p:attrName>ppt_x</p:attrName>
                                        </p:attrNameLst>
                                      </p:cBhvr>
                                      <p:tavLst>
                                        <p:tav tm="0">
                                          <p:val>
                                            <p:strVal val="#ppt_x"/>
                                          </p:val>
                                        </p:tav>
                                        <p:tav tm="100000">
                                          <p:val>
                                            <p:strVal val="#ppt_x"/>
                                          </p:val>
                                        </p:tav>
                                      </p:tavLst>
                                    </p:anim>
                                    <p:anim calcmode="lin" valueType="num">
                                      <p:cBhvr additive="base">
                                        <p:cTn id="14"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41"/>
                                        </p:tgtEl>
                                        <p:attrNameLst>
                                          <p:attrName>style.visibility</p:attrName>
                                        </p:attrNameLst>
                                      </p:cBhvr>
                                      <p:to>
                                        <p:strVal val="visible"/>
                                      </p:to>
                                    </p:set>
                                    <p:anim calcmode="lin" valueType="num">
                                      <p:cBhvr additive="base">
                                        <p:cTn id="19" dur="500" fill="hold"/>
                                        <p:tgtEl>
                                          <p:spTgt spid="14341"/>
                                        </p:tgtEl>
                                        <p:attrNameLst>
                                          <p:attrName>ppt_x</p:attrName>
                                        </p:attrNameLst>
                                      </p:cBhvr>
                                      <p:tavLst>
                                        <p:tav tm="0">
                                          <p:val>
                                            <p:strVal val="#ppt_x"/>
                                          </p:val>
                                        </p:tav>
                                        <p:tav tm="100000">
                                          <p:val>
                                            <p:strVal val="#ppt_x"/>
                                          </p:val>
                                        </p:tav>
                                      </p:tavLst>
                                    </p:anim>
                                    <p:anim calcmode="lin" valueType="num">
                                      <p:cBhvr additive="base">
                                        <p:cTn id="20"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P spid="143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4" descr="中世纪地图"/>
          <p:cNvPicPr>
            <a:picLocks noChangeAspect="1" noChangeArrowheads="1"/>
          </p:cNvPicPr>
          <p:nvPr/>
        </p:nvPicPr>
        <p:blipFill>
          <a:blip r:embed="rId2" cstate="print">
            <a:lum bright="8000" contrast="12000"/>
          </a:blip>
          <a:srcRect b="16389"/>
          <a:stretch>
            <a:fillRect/>
          </a:stretch>
        </p:blipFill>
        <p:spPr bwMode="auto">
          <a:xfrm>
            <a:off x="0" y="0"/>
            <a:ext cx="9144000" cy="6858000"/>
          </a:xfrm>
          <a:prstGeom prst="rect">
            <a:avLst/>
          </a:prstGeom>
          <a:noFill/>
          <a:ln w="9525">
            <a:noFill/>
            <a:miter lim="800000"/>
            <a:headEnd/>
            <a:tailEnd/>
          </a:ln>
        </p:spPr>
      </p:pic>
      <p:sp>
        <p:nvSpPr>
          <p:cNvPr id="7170" name="WordArt 5"/>
          <p:cNvSpPr>
            <a:spLocks noChangeArrowheads="1" noChangeShapeType="1" noTextEdit="1"/>
          </p:cNvSpPr>
          <p:nvPr/>
        </p:nvSpPr>
        <p:spPr bwMode="auto">
          <a:xfrm>
            <a:off x="0" y="188913"/>
            <a:ext cx="3132138" cy="1223962"/>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zh-CN" altLang="en-US" sz="3600">
                <a:ln w="9525">
                  <a:noFill/>
                  <a:round/>
                  <a:headEnd/>
                  <a:tailEnd/>
                </a:ln>
                <a:gradFill rotWithShape="1">
                  <a:gsLst>
                    <a:gs pos="0">
                      <a:srgbClr val="FFE701"/>
                    </a:gs>
                    <a:gs pos="100000">
                      <a:srgbClr val="FE3E02"/>
                    </a:gs>
                  </a:gsLst>
                  <a:lin ang="5400000" scaled="1"/>
                </a:gradFill>
                <a:latin typeface="宋体"/>
                <a:ea typeface="宋体"/>
              </a:rPr>
              <a:t>中世纪的欧洲</a:t>
            </a:r>
          </a:p>
        </p:txBody>
      </p:sp>
      <p:sp>
        <p:nvSpPr>
          <p:cNvPr id="16388" name="WordArt 9"/>
          <p:cNvSpPr>
            <a:spLocks noChangeArrowheads="1" noChangeShapeType="1" noTextEdit="1"/>
          </p:cNvSpPr>
          <p:nvPr/>
        </p:nvSpPr>
        <p:spPr bwMode="auto">
          <a:xfrm>
            <a:off x="3492500" y="2492375"/>
            <a:ext cx="5195888" cy="1419225"/>
          </a:xfrm>
          <a:prstGeom prst="rect">
            <a:avLst/>
          </a:prstGeom>
        </p:spPr>
        <p:txBody>
          <a:bodyPr wrap="none" fromWordArt="1">
            <a:prstTxWarp prst="textCanDown">
              <a:avLst>
                <a:gd name="adj" fmla="val 18458"/>
              </a:avLst>
            </a:prstTxWarp>
          </a:bodyPr>
          <a:lstStyle/>
          <a:p>
            <a:pPr algn="ctr"/>
            <a:r>
              <a:rPr lang="zh-CN" altLang="en-US" sz="3600" kern="10" dirty="0">
                <a:ln w="9525">
                  <a:solidFill>
                    <a:srgbClr val="000000"/>
                  </a:solidFill>
                  <a:round/>
                  <a:headEnd/>
                  <a:tailEnd/>
                </a:ln>
                <a:solidFill>
                  <a:srgbClr val="000000"/>
                </a:solidFill>
                <a:latin typeface="宋体"/>
                <a:ea typeface="宋体"/>
              </a:rPr>
              <a:t>小国林立，战乱不已</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500" fill="hold"/>
                                        <p:tgtEl>
                                          <p:spTgt spid="16388"/>
                                        </p:tgtEl>
                                        <p:attrNameLst>
                                          <p:attrName>ppt_x</p:attrName>
                                        </p:attrNameLst>
                                      </p:cBhvr>
                                      <p:tavLst>
                                        <p:tav tm="0">
                                          <p:val>
                                            <p:strVal val="#ppt_x"/>
                                          </p:val>
                                        </p:tav>
                                        <p:tav tm="100000">
                                          <p:val>
                                            <p:strVal val="#ppt_x"/>
                                          </p:val>
                                        </p:tav>
                                      </p:tavLst>
                                    </p:anim>
                                    <p:anim calcmode="lin" valueType="num">
                                      <p:cBhvr>
                                        <p:cTn id="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0"/>
            <a:ext cx="3338513" cy="7170738"/>
          </a:xfrm>
          <a:prstGeom prst="rect">
            <a:avLst/>
          </a:prstGeom>
          <a:noFill/>
          <a:ln w="9525">
            <a:noFill/>
            <a:miter lim="800000"/>
            <a:headEnd/>
            <a:tailEnd/>
          </a:ln>
          <a:effectLst/>
        </p:spPr>
        <p:txBody>
          <a:bodyPr>
            <a:spAutoFit/>
          </a:bodyPr>
          <a:lstStyle/>
          <a:p>
            <a:pPr>
              <a:spcBef>
                <a:spcPct val="50000"/>
              </a:spcBef>
              <a:defRPr/>
            </a:pPr>
            <a:r>
              <a:rPr lang="en-US" altLang="zh-CN" sz="4000" b="1" dirty="0">
                <a:solidFill>
                  <a:srgbClr val="0000FF"/>
                </a:solidFill>
                <a:effectLst>
                  <a:outerShdw blurRad="38100" dist="38100" dir="2700000" algn="tl">
                    <a:srgbClr val="C0C0C0"/>
                  </a:outerShdw>
                </a:effectLst>
                <a:ea typeface="黑体" pitchFamily="49" charset="-122"/>
              </a:rPr>
              <a:t>2</a:t>
            </a:r>
            <a:r>
              <a:rPr lang="zh-CN" altLang="en-US" sz="4000" b="1" dirty="0">
                <a:solidFill>
                  <a:srgbClr val="0000FF"/>
                </a:solidFill>
                <a:effectLst>
                  <a:outerShdw blurRad="38100" dist="38100" dir="2700000" algn="tl">
                    <a:srgbClr val="C0C0C0"/>
                  </a:outerShdw>
                </a:effectLst>
                <a:ea typeface="黑体" pitchFamily="49" charset="-122"/>
              </a:rPr>
              <a:t>、时间：</a:t>
            </a:r>
          </a:p>
          <a:p>
            <a:pPr>
              <a:spcBef>
                <a:spcPct val="50000"/>
              </a:spcBef>
              <a:defRPr/>
            </a:pPr>
            <a:r>
              <a:rPr lang="en-US" altLang="zh-CN" sz="4000" b="1" dirty="0">
                <a:solidFill>
                  <a:srgbClr val="0000FF"/>
                </a:solidFill>
                <a:effectLst>
                  <a:outerShdw blurRad="38100" dist="38100" dir="2700000" algn="tl">
                    <a:srgbClr val="C0C0C0"/>
                  </a:outerShdw>
                </a:effectLst>
                <a:ea typeface="黑体" pitchFamily="49" charset="-122"/>
              </a:rPr>
              <a:t>3</a:t>
            </a:r>
            <a:r>
              <a:rPr lang="zh-CN" altLang="en-US" sz="4000" b="1" dirty="0">
                <a:solidFill>
                  <a:srgbClr val="0000FF"/>
                </a:solidFill>
                <a:effectLst>
                  <a:outerShdw blurRad="38100" dist="38100" dir="2700000" algn="tl">
                    <a:srgbClr val="C0C0C0"/>
                  </a:outerShdw>
                </a:effectLst>
                <a:ea typeface="黑体" pitchFamily="49" charset="-122"/>
              </a:rPr>
              <a:t>、发源地：</a:t>
            </a:r>
          </a:p>
          <a:p>
            <a:pPr>
              <a:spcBef>
                <a:spcPct val="50000"/>
              </a:spcBef>
              <a:defRPr/>
            </a:pPr>
            <a:r>
              <a:rPr lang="en-US" altLang="zh-CN" sz="4000" b="1" dirty="0">
                <a:solidFill>
                  <a:srgbClr val="0000FF"/>
                </a:solidFill>
                <a:effectLst>
                  <a:outerShdw blurRad="38100" dist="38100" dir="2700000" algn="tl">
                    <a:srgbClr val="C0C0C0"/>
                  </a:outerShdw>
                </a:effectLst>
                <a:ea typeface="黑体" pitchFamily="49" charset="-122"/>
              </a:rPr>
              <a:t>4</a:t>
            </a:r>
            <a:r>
              <a:rPr lang="zh-CN" altLang="en-US" sz="4000" b="1" dirty="0">
                <a:solidFill>
                  <a:srgbClr val="0000FF"/>
                </a:solidFill>
                <a:effectLst>
                  <a:outerShdw blurRad="38100" dist="38100" dir="2700000" algn="tl">
                    <a:srgbClr val="C0C0C0"/>
                  </a:outerShdw>
                </a:effectLst>
                <a:ea typeface="黑体" pitchFamily="49" charset="-122"/>
              </a:rPr>
              <a:t>、含义：</a:t>
            </a:r>
          </a:p>
          <a:p>
            <a:pPr>
              <a:spcBef>
                <a:spcPct val="50000"/>
              </a:spcBef>
              <a:defRPr/>
            </a:pPr>
            <a:endParaRPr lang="en-US" altLang="zh-CN" sz="4000" b="1" dirty="0">
              <a:solidFill>
                <a:srgbClr val="0000FF"/>
              </a:solidFill>
              <a:effectLst>
                <a:outerShdw blurRad="38100" dist="38100" dir="2700000" algn="tl">
                  <a:srgbClr val="C0C0C0"/>
                </a:outerShdw>
              </a:effectLst>
              <a:ea typeface="黑体" pitchFamily="49" charset="-122"/>
            </a:endParaRPr>
          </a:p>
          <a:p>
            <a:pPr>
              <a:spcBef>
                <a:spcPct val="50000"/>
              </a:spcBef>
              <a:defRPr/>
            </a:pPr>
            <a:r>
              <a:rPr lang="en-US" altLang="zh-CN" sz="4000" b="1" dirty="0">
                <a:solidFill>
                  <a:srgbClr val="0000FF"/>
                </a:solidFill>
                <a:effectLst>
                  <a:outerShdw blurRad="38100" dist="38100" dir="2700000" algn="tl">
                    <a:srgbClr val="C0C0C0"/>
                  </a:outerShdw>
                </a:effectLst>
                <a:ea typeface="黑体" pitchFamily="49" charset="-122"/>
              </a:rPr>
              <a:t>5</a:t>
            </a:r>
            <a:r>
              <a:rPr lang="zh-CN" altLang="en-US" sz="4000" b="1" dirty="0">
                <a:solidFill>
                  <a:srgbClr val="0000FF"/>
                </a:solidFill>
                <a:effectLst>
                  <a:outerShdw blurRad="38100" dist="38100" dir="2700000" algn="tl">
                    <a:srgbClr val="C0C0C0"/>
                  </a:outerShdw>
                </a:effectLst>
                <a:ea typeface="黑体" pitchFamily="49" charset="-122"/>
              </a:rPr>
              <a:t>、性质：</a:t>
            </a:r>
          </a:p>
          <a:p>
            <a:pPr>
              <a:spcBef>
                <a:spcPct val="50000"/>
              </a:spcBef>
              <a:defRPr/>
            </a:pPr>
            <a:r>
              <a:rPr lang="en-US" altLang="zh-CN" sz="4000" b="1" dirty="0">
                <a:solidFill>
                  <a:srgbClr val="0000FF"/>
                </a:solidFill>
                <a:effectLst>
                  <a:outerShdw blurRad="38100" dist="38100" dir="2700000" algn="tl">
                    <a:srgbClr val="C0C0C0"/>
                  </a:outerShdw>
                </a:effectLst>
                <a:ea typeface="黑体" pitchFamily="49" charset="-122"/>
              </a:rPr>
              <a:t>6</a:t>
            </a:r>
            <a:r>
              <a:rPr lang="zh-CN" altLang="en-US" sz="4000" b="1" dirty="0">
                <a:solidFill>
                  <a:srgbClr val="0000FF"/>
                </a:solidFill>
                <a:effectLst>
                  <a:outerShdw blurRad="38100" dist="38100" dir="2700000" algn="tl">
                    <a:srgbClr val="C0C0C0"/>
                  </a:outerShdw>
                </a:effectLst>
                <a:ea typeface="黑体" pitchFamily="49" charset="-122"/>
              </a:rPr>
              <a:t>、实质：    </a:t>
            </a:r>
            <a:endParaRPr lang="en-US" altLang="zh-CN" sz="4000" b="1" dirty="0">
              <a:solidFill>
                <a:srgbClr val="0000FF"/>
              </a:solidFill>
              <a:effectLst>
                <a:outerShdw blurRad="38100" dist="38100" dir="2700000" algn="tl">
                  <a:srgbClr val="C0C0C0"/>
                </a:outerShdw>
              </a:effectLst>
              <a:ea typeface="黑体" pitchFamily="49" charset="-122"/>
            </a:endParaRPr>
          </a:p>
          <a:p>
            <a:pPr>
              <a:spcBef>
                <a:spcPct val="50000"/>
              </a:spcBef>
              <a:defRPr/>
            </a:pPr>
            <a:r>
              <a:rPr lang="en-US" altLang="zh-CN" sz="4000" b="1" dirty="0">
                <a:solidFill>
                  <a:srgbClr val="0000FF"/>
                </a:solidFill>
                <a:effectLst>
                  <a:outerShdw blurRad="38100" dist="38100" dir="2700000" algn="tl">
                    <a:srgbClr val="C0C0C0"/>
                  </a:outerShdw>
                </a:effectLst>
                <a:ea typeface="黑体" pitchFamily="49" charset="-122"/>
              </a:rPr>
              <a:t>7</a:t>
            </a:r>
            <a:r>
              <a:rPr lang="zh-CN" altLang="en-US" sz="4000" b="1" dirty="0">
                <a:solidFill>
                  <a:srgbClr val="0000FF"/>
                </a:solidFill>
                <a:effectLst>
                  <a:outerShdw blurRad="38100" dist="38100" dir="2700000" algn="tl">
                    <a:srgbClr val="C0C0C0"/>
                  </a:outerShdw>
                </a:effectLst>
                <a:ea typeface="黑体" pitchFamily="49" charset="-122"/>
              </a:rPr>
              <a:t>、表达形式：</a:t>
            </a:r>
            <a:endParaRPr lang="en-US" altLang="zh-CN" sz="4000" b="1" dirty="0">
              <a:solidFill>
                <a:srgbClr val="0000FF"/>
              </a:solidFill>
              <a:effectLst>
                <a:outerShdw blurRad="38100" dist="38100" dir="2700000" algn="tl">
                  <a:srgbClr val="C0C0C0"/>
                </a:outerShdw>
              </a:effectLst>
              <a:ea typeface="黑体" pitchFamily="49" charset="-122"/>
            </a:endParaRPr>
          </a:p>
          <a:p>
            <a:pPr>
              <a:spcBef>
                <a:spcPct val="50000"/>
              </a:spcBef>
              <a:defRPr/>
            </a:pPr>
            <a:endParaRPr lang="zh-CN" altLang="en-US" sz="4000" b="1" dirty="0">
              <a:solidFill>
                <a:srgbClr val="0000FF"/>
              </a:solidFill>
              <a:effectLst>
                <a:outerShdw blurRad="38100" dist="38100" dir="2700000" algn="tl">
                  <a:srgbClr val="C0C0C0"/>
                </a:outerShdw>
              </a:effectLst>
              <a:ea typeface="黑体" pitchFamily="49" charset="-122"/>
            </a:endParaRPr>
          </a:p>
        </p:txBody>
      </p:sp>
      <p:sp>
        <p:nvSpPr>
          <p:cNvPr id="3" name="Text Box 7"/>
          <p:cNvSpPr txBox="1">
            <a:spLocks noChangeArrowheads="1"/>
          </p:cNvSpPr>
          <p:nvPr/>
        </p:nvSpPr>
        <p:spPr bwMode="auto">
          <a:xfrm>
            <a:off x="2771800" y="0"/>
            <a:ext cx="3657600" cy="579438"/>
          </a:xfrm>
          <a:prstGeom prst="rect">
            <a:avLst/>
          </a:prstGeom>
          <a:noFill/>
          <a:ln w="9525">
            <a:noFill/>
            <a:miter lim="800000"/>
            <a:headEnd/>
            <a:tailEnd/>
          </a:ln>
          <a:effectLst/>
        </p:spPr>
        <p:txBody>
          <a:bodyPr>
            <a:spAutoFit/>
          </a:bodyPr>
          <a:lstStyle/>
          <a:p>
            <a:pPr>
              <a:spcBef>
                <a:spcPct val="50000"/>
              </a:spcBef>
              <a:defRPr/>
            </a:pPr>
            <a:r>
              <a:rPr lang="en-US" altLang="zh-CN" sz="3200" b="1" dirty="0">
                <a:solidFill>
                  <a:srgbClr val="FF0000"/>
                </a:solidFill>
                <a:effectLst>
                  <a:outerShdw blurRad="38100" dist="38100" dir="2700000" algn="tl">
                    <a:srgbClr val="C0C0C0"/>
                  </a:outerShdw>
                </a:effectLst>
                <a:ea typeface="黑体" pitchFamily="49" charset="-122"/>
              </a:rPr>
              <a:t>14</a:t>
            </a:r>
            <a:r>
              <a:rPr lang="zh-CN" altLang="en-US" sz="3200" b="1" dirty="0">
                <a:solidFill>
                  <a:srgbClr val="FF0000"/>
                </a:solidFill>
                <a:effectLst>
                  <a:outerShdw blurRad="38100" dist="38100" dir="2700000" algn="tl">
                    <a:srgbClr val="C0C0C0"/>
                  </a:outerShdw>
                </a:effectLst>
                <a:ea typeface="黑体" pitchFamily="49" charset="-122"/>
              </a:rPr>
              <a:t>世纪</a:t>
            </a:r>
            <a:r>
              <a:rPr lang="en-US" altLang="zh-CN" sz="3200" b="1" dirty="0">
                <a:solidFill>
                  <a:srgbClr val="FF0000"/>
                </a:solidFill>
                <a:effectLst>
                  <a:outerShdw blurRad="38100" dist="38100" dir="2700000" algn="tl">
                    <a:srgbClr val="C0C0C0"/>
                  </a:outerShdw>
                </a:effectLst>
                <a:ea typeface="黑体" pitchFamily="49" charset="-122"/>
              </a:rPr>
              <a:t>—17</a:t>
            </a:r>
            <a:r>
              <a:rPr lang="zh-CN" altLang="en-US" sz="3200" b="1" dirty="0">
                <a:solidFill>
                  <a:srgbClr val="FF0000"/>
                </a:solidFill>
                <a:effectLst>
                  <a:outerShdw blurRad="38100" dist="38100" dir="2700000" algn="tl">
                    <a:srgbClr val="C0C0C0"/>
                  </a:outerShdw>
                </a:effectLst>
                <a:ea typeface="黑体" pitchFamily="49" charset="-122"/>
              </a:rPr>
              <a:t>世纪。 </a:t>
            </a:r>
          </a:p>
        </p:txBody>
      </p:sp>
      <p:sp>
        <p:nvSpPr>
          <p:cNvPr id="4" name="Text Box 8"/>
          <p:cNvSpPr txBox="1">
            <a:spLocks noChangeArrowheads="1"/>
          </p:cNvSpPr>
          <p:nvPr/>
        </p:nvSpPr>
        <p:spPr bwMode="auto">
          <a:xfrm>
            <a:off x="2771800" y="836712"/>
            <a:ext cx="5257800" cy="579438"/>
          </a:xfrm>
          <a:prstGeom prst="rect">
            <a:avLst/>
          </a:prstGeom>
          <a:noFill/>
          <a:ln w="9525">
            <a:noFill/>
            <a:miter lim="800000"/>
            <a:headEnd/>
            <a:tailEnd/>
          </a:ln>
          <a:effectLst/>
        </p:spPr>
        <p:txBody>
          <a:bodyPr>
            <a:spAutoFit/>
          </a:bodyPr>
          <a:lstStyle/>
          <a:p>
            <a:pPr>
              <a:spcBef>
                <a:spcPct val="50000"/>
              </a:spcBef>
              <a:defRPr/>
            </a:pPr>
            <a:r>
              <a:rPr lang="zh-CN" altLang="en-US" sz="3200" b="1" dirty="0">
                <a:solidFill>
                  <a:srgbClr val="FF0000"/>
                </a:solidFill>
                <a:effectLst>
                  <a:outerShdw blurRad="38100" dist="38100" dir="2700000" algn="tl">
                    <a:srgbClr val="C0C0C0"/>
                  </a:outerShdw>
                </a:effectLst>
                <a:ea typeface="黑体" pitchFamily="49" charset="-122"/>
              </a:rPr>
              <a:t>意大利（发展到整个西欧）</a:t>
            </a:r>
          </a:p>
        </p:txBody>
      </p:sp>
      <p:sp>
        <p:nvSpPr>
          <p:cNvPr id="5" name="矩形 4"/>
          <p:cNvSpPr>
            <a:spLocks noChangeArrowheads="1"/>
          </p:cNvSpPr>
          <p:nvPr/>
        </p:nvSpPr>
        <p:spPr bwMode="auto">
          <a:xfrm>
            <a:off x="2627784" y="1412776"/>
            <a:ext cx="6096000" cy="2308225"/>
          </a:xfrm>
          <a:prstGeom prst="rect">
            <a:avLst/>
          </a:prstGeom>
          <a:noFill/>
          <a:ln w="9525">
            <a:noFill/>
            <a:miter lim="800000"/>
            <a:headEnd/>
            <a:tailEnd/>
          </a:ln>
        </p:spPr>
        <p:txBody>
          <a:bodyPr>
            <a:spAutoFit/>
          </a:bodyPr>
          <a:lstStyle/>
          <a:p>
            <a:r>
              <a:rPr lang="zh-CN" altLang="en-US" sz="2400" b="1" dirty="0">
                <a:solidFill>
                  <a:srgbClr val="FF0000"/>
                </a:solidFill>
                <a:latin typeface="微软雅黑" pitchFamily="34" charset="-122"/>
                <a:ea typeface="微软雅黑" pitchFamily="34" charset="-122"/>
              </a:rPr>
              <a:t>文艺复兴发生于</a:t>
            </a:r>
            <a:r>
              <a:rPr lang="en-US" altLang="zh-CN" sz="2400" b="1" dirty="0">
                <a:solidFill>
                  <a:srgbClr val="FF0000"/>
                </a:solidFill>
                <a:latin typeface="微软雅黑" pitchFamily="34" charset="-122"/>
                <a:ea typeface="微软雅黑" pitchFamily="34" charset="-122"/>
              </a:rPr>
              <a:t>14—17</a:t>
            </a:r>
            <a:r>
              <a:rPr lang="zh-CN" altLang="en-US" sz="2400" b="1" dirty="0">
                <a:solidFill>
                  <a:srgbClr val="FF0000"/>
                </a:solidFill>
                <a:latin typeface="微软雅黑" pitchFamily="34" charset="-122"/>
                <a:ea typeface="微软雅黑" pitchFamily="34" charset="-122"/>
              </a:rPr>
              <a:t>世纪的欧洲，它发源于意大利，传播和发展于英法等西欧国家。是资产阶级借助复兴古代希腊罗马文化的形式发起的宣传资产阶级文化主张的新文化运动，是自希腊的智者运动以来出现的第二次思想解放运动，高举人文主义旗帜。</a:t>
            </a:r>
          </a:p>
        </p:txBody>
      </p:sp>
      <p:sp>
        <p:nvSpPr>
          <p:cNvPr id="6" name="矩形 5"/>
          <p:cNvSpPr>
            <a:spLocks noChangeArrowheads="1"/>
          </p:cNvSpPr>
          <p:nvPr/>
        </p:nvSpPr>
        <p:spPr bwMode="auto">
          <a:xfrm>
            <a:off x="2699792" y="3789040"/>
            <a:ext cx="5715000" cy="830263"/>
          </a:xfrm>
          <a:prstGeom prst="rect">
            <a:avLst/>
          </a:prstGeom>
          <a:noFill/>
          <a:ln w="9525">
            <a:noFill/>
            <a:miter lim="800000"/>
            <a:headEnd/>
            <a:tailEnd/>
          </a:ln>
        </p:spPr>
        <p:txBody>
          <a:bodyPr>
            <a:spAutoFit/>
          </a:bodyPr>
          <a:lstStyle/>
          <a:p>
            <a:r>
              <a:rPr lang="zh-CN" altLang="en-US" sz="2400" b="1" dirty="0">
                <a:solidFill>
                  <a:srgbClr val="FF0000"/>
                </a:solidFill>
                <a:latin typeface="微软雅黑" pitchFamily="34" charset="-122"/>
                <a:ea typeface="微软雅黑" pitchFamily="34" charset="-122"/>
              </a:rPr>
              <a:t>文艺复兴是一场资产阶级反封建的新文化运动，欧洲出现的第二次思想解放运动</a:t>
            </a:r>
            <a:endParaRPr lang="zh-CN" altLang="en-US" sz="2400" dirty="0">
              <a:solidFill>
                <a:srgbClr val="FF0000"/>
              </a:solidFill>
              <a:latin typeface="微软雅黑" pitchFamily="34" charset="-122"/>
              <a:ea typeface="微软雅黑" pitchFamily="34" charset="-122"/>
            </a:endParaRPr>
          </a:p>
        </p:txBody>
      </p:sp>
      <p:sp>
        <p:nvSpPr>
          <p:cNvPr id="7" name="矩形 6"/>
          <p:cNvSpPr>
            <a:spLocks noChangeArrowheads="1"/>
          </p:cNvSpPr>
          <p:nvPr/>
        </p:nvSpPr>
        <p:spPr bwMode="auto">
          <a:xfrm>
            <a:off x="2699792" y="4581128"/>
            <a:ext cx="5562600" cy="830263"/>
          </a:xfrm>
          <a:prstGeom prst="rect">
            <a:avLst/>
          </a:prstGeom>
          <a:noFill/>
          <a:ln w="9525">
            <a:noFill/>
            <a:miter lim="800000"/>
            <a:headEnd/>
            <a:tailEnd/>
          </a:ln>
        </p:spPr>
        <p:txBody>
          <a:bodyPr>
            <a:spAutoFit/>
          </a:bodyPr>
          <a:lstStyle/>
          <a:p>
            <a:r>
              <a:rPr lang="zh-CN" altLang="en-US" sz="2400" b="1" dirty="0">
                <a:solidFill>
                  <a:srgbClr val="FF0000"/>
                </a:solidFill>
                <a:latin typeface="微软雅黑" pitchFamily="34" charset="-122"/>
                <a:ea typeface="微软雅黑" pitchFamily="34" charset="-122"/>
              </a:rPr>
              <a:t>宣传资产阶级思想文化的运动，要求把人和人性从宗教神学的束缚中解脱出来</a:t>
            </a:r>
            <a:endParaRPr lang="zh-CN" altLang="en-US" sz="2400" dirty="0">
              <a:solidFill>
                <a:srgbClr val="FF0000"/>
              </a:solidFill>
              <a:latin typeface="微软雅黑" pitchFamily="34" charset="-122"/>
              <a:ea typeface="微软雅黑" pitchFamily="34" charset="-122"/>
            </a:endParaRPr>
          </a:p>
        </p:txBody>
      </p:sp>
      <p:sp>
        <p:nvSpPr>
          <p:cNvPr id="8" name="Rectangle 7"/>
          <p:cNvSpPr>
            <a:spLocks noChangeArrowheads="1"/>
          </p:cNvSpPr>
          <p:nvPr/>
        </p:nvSpPr>
        <p:spPr bwMode="auto">
          <a:xfrm>
            <a:off x="3419872" y="5661248"/>
            <a:ext cx="4827588" cy="519113"/>
          </a:xfrm>
          <a:prstGeom prst="rect">
            <a:avLst/>
          </a:prstGeom>
          <a:noFill/>
          <a:ln w="9525">
            <a:noFill/>
            <a:miter lim="800000"/>
            <a:headEnd/>
            <a:tailEnd/>
          </a:ln>
        </p:spPr>
        <p:txBody>
          <a:bodyPr wrap="none">
            <a:spAutoFit/>
          </a:bodyPr>
          <a:lstStyle/>
          <a:p>
            <a:pPr eaLnBrk="0" hangingPunct="0"/>
            <a:r>
              <a:rPr lang="zh-CN" altLang="en-US" sz="2800" b="1" dirty="0">
                <a:solidFill>
                  <a:srgbClr val="FF0000"/>
                </a:solidFill>
                <a:latin typeface="微软雅黑" pitchFamily="34" charset="-122"/>
                <a:ea typeface="微软雅黑" pitchFamily="34" charset="-122"/>
              </a:rPr>
              <a:t>借助复兴古代希腊、罗马文化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2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20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allAtOnce"/>
      <p:bldP spid="6" grpId="0" build="allAtOnce"/>
      <p:bldP spid="7" grpId="0" build="allAtOnce"/>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0" y="228600"/>
            <a:ext cx="8763000" cy="1066800"/>
          </a:xfrm>
          <a:prstGeom prst="rect">
            <a:avLst/>
          </a:prstGeom>
          <a:noFill/>
          <a:ln w="9525">
            <a:noFill/>
            <a:miter lim="800000"/>
            <a:headEnd/>
            <a:tailEnd/>
          </a:ln>
        </p:spPr>
        <p:txBody>
          <a:bodyPr>
            <a:spAutoFit/>
          </a:bodyPr>
          <a:lstStyle/>
          <a:p>
            <a:r>
              <a:rPr lang="zh-CN" altLang="en-US" sz="3200" b="1">
                <a:solidFill>
                  <a:srgbClr val="1E00F8"/>
                </a:solidFill>
                <a:ea typeface="楷体_GB2312" pitchFamily="1" charset="-122"/>
              </a:rPr>
              <a:t>探究：文艺复兴为什么要借助复兴古代希腊、罗马文化的形式？</a:t>
            </a:r>
            <a:endParaRPr lang="zh-CN" altLang="en-US" sz="3200" b="1">
              <a:solidFill>
                <a:srgbClr val="1E00F8"/>
              </a:solidFill>
              <a:latin typeface="华文行楷" pitchFamily="2" charset="-122"/>
              <a:ea typeface="楷体_GB2312" pitchFamily="1" charset="-122"/>
            </a:endParaRPr>
          </a:p>
        </p:txBody>
      </p:sp>
      <p:sp>
        <p:nvSpPr>
          <p:cNvPr id="3" name="Rectangle 9"/>
          <p:cNvSpPr>
            <a:spLocks noChangeArrowheads="1"/>
          </p:cNvSpPr>
          <p:nvPr/>
        </p:nvSpPr>
        <p:spPr bwMode="auto">
          <a:xfrm>
            <a:off x="0" y="1447800"/>
            <a:ext cx="8839200" cy="1077913"/>
          </a:xfrm>
          <a:prstGeom prst="rect">
            <a:avLst/>
          </a:prstGeom>
          <a:noFill/>
          <a:ln w="9525">
            <a:noFill/>
            <a:miter lim="800000"/>
            <a:headEnd/>
            <a:tailEnd/>
          </a:ln>
        </p:spPr>
        <p:txBody>
          <a:bodyPr>
            <a:spAutoFit/>
          </a:bodyPr>
          <a:lstStyle/>
          <a:p>
            <a:pPr eaLnBrk="0" hangingPunct="0"/>
            <a:r>
              <a:rPr lang="en-US" altLang="zh-CN" sz="3200" b="1">
                <a:solidFill>
                  <a:srgbClr val="FF3300"/>
                </a:solidFill>
                <a:latin typeface="Tiepolo Book" pitchFamily="2" charset="0"/>
              </a:rPr>
              <a:t>    1</a:t>
            </a:r>
            <a:r>
              <a:rPr lang="zh-CN" altLang="en-US" sz="3200" b="1">
                <a:solidFill>
                  <a:srgbClr val="FF3300"/>
                </a:solidFill>
                <a:latin typeface="Tiepolo Book" pitchFamily="2" charset="0"/>
              </a:rPr>
              <a:t>、当时资产阶级力量弱小，没有成熟的文化体系取代基督教文化，无法于神学正面冲突 。</a:t>
            </a:r>
          </a:p>
        </p:txBody>
      </p:sp>
      <p:sp>
        <p:nvSpPr>
          <p:cNvPr id="22529" name="Rectangle 1"/>
          <p:cNvSpPr>
            <a:spLocks noChangeArrowheads="1"/>
          </p:cNvSpPr>
          <p:nvPr/>
        </p:nvSpPr>
        <p:spPr bwMode="auto">
          <a:xfrm>
            <a:off x="381000" y="3048000"/>
            <a:ext cx="8480425" cy="984250"/>
          </a:xfrm>
          <a:prstGeom prst="rect">
            <a:avLst/>
          </a:prstGeom>
          <a:solidFill>
            <a:srgbClr val="FFFFFF"/>
          </a:solidFill>
          <a:ln w="9525">
            <a:noFill/>
            <a:miter lim="800000"/>
            <a:headEnd/>
            <a:tailEnd/>
          </a:ln>
        </p:spPr>
        <p:txBody>
          <a:bodyPr wrap="none" lIns="0" tIns="0" rIns="0" bIns="0" anchor="ctr">
            <a:spAutoFit/>
          </a:bodyPr>
          <a:lstStyle/>
          <a:p>
            <a:pPr eaLnBrk="0" hangingPunct="0"/>
            <a:r>
              <a:rPr lang="en-US" altLang="zh-CN" sz="3200" b="1">
                <a:solidFill>
                  <a:srgbClr val="FF3300"/>
                </a:solidFill>
                <a:latin typeface="Tiepolo Book" pitchFamily="2" charset="0"/>
              </a:rPr>
              <a:t>2</a:t>
            </a:r>
            <a:r>
              <a:rPr lang="zh-CN" altLang="en-US" sz="3200" b="1">
                <a:solidFill>
                  <a:srgbClr val="FF3300"/>
                </a:solidFill>
                <a:latin typeface="Tiepolo Book" pitchFamily="2" charset="0"/>
              </a:rPr>
              <a:t>、当时封建神学占统治地位，教会势力强大，</a:t>
            </a:r>
            <a:endParaRPr lang="en-US" altLang="zh-CN" sz="3200" b="1">
              <a:solidFill>
                <a:srgbClr val="FF3300"/>
              </a:solidFill>
              <a:latin typeface="Tiepolo Book" pitchFamily="2" charset="0"/>
            </a:endParaRPr>
          </a:p>
          <a:p>
            <a:pPr eaLnBrk="0" hangingPunct="0"/>
            <a:r>
              <a:rPr lang="zh-CN" altLang="en-US" sz="3200" b="1">
                <a:solidFill>
                  <a:srgbClr val="FF3300"/>
                </a:solidFill>
                <a:latin typeface="Tiepolo Book" pitchFamily="2" charset="0"/>
              </a:rPr>
              <a:t>压制其他思想传播 </a:t>
            </a:r>
          </a:p>
        </p:txBody>
      </p:sp>
      <p:sp>
        <p:nvSpPr>
          <p:cNvPr id="5" name="Rectangle 1"/>
          <p:cNvSpPr>
            <a:spLocks noChangeArrowheads="1"/>
          </p:cNvSpPr>
          <p:nvPr/>
        </p:nvSpPr>
        <p:spPr bwMode="auto">
          <a:xfrm>
            <a:off x="304800" y="4495800"/>
            <a:ext cx="8534400" cy="984250"/>
          </a:xfrm>
          <a:prstGeom prst="rect">
            <a:avLst/>
          </a:prstGeom>
          <a:solidFill>
            <a:srgbClr val="FFFFFF"/>
          </a:solidFill>
          <a:ln w="9525">
            <a:noFill/>
            <a:miter lim="800000"/>
            <a:headEnd/>
            <a:tailEnd/>
          </a:ln>
        </p:spPr>
        <p:txBody>
          <a:bodyPr lIns="0" tIns="0" rIns="0" bIns="0" anchor="ctr">
            <a:spAutoFit/>
          </a:bodyPr>
          <a:lstStyle/>
          <a:p>
            <a:pPr eaLnBrk="0" hangingPunct="0"/>
            <a:r>
              <a:rPr lang="en-US" altLang="zh-CN" sz="3200" b="1">
                <a:solidFill>
                  <a:srgbClr val="FF3300"/>
                </a:solidFill>
                <a:latin typeface="Tiepolo Book" pitchFamily="2" charset="0"/>
              </a:rPr>
              <a:t>3</a:t>
            </a:r>
            <a:r>
              <a:rPr lang="zh-CN" altLang="en-US" sz="3200" b="1">
                <a:solidFill>
                  <a:srgbClr val="FF3300"/>
                </a:solidFill>
                <a:latin typeface="Tiepolo Book" pitchFamily="2" charset="0"/>
              </a:rPr>
              <a:t>、封建神学理论体系大多以古希腊、古罗马</a:t>
            </a:r>
            <a:endParaRPr lang="en-US" altLang="zh-CN" sz="3200" b="1">
              <a:solidFill>
                <a:srgbClr val="FF3300"/>
              </a:solidFill>
              <a:latin typeface="Tiepolo Book" pitchFamily="2" charset="0"/>
            </a:endParaRPr>
          </a:p>
          <a:p>
            <a:pPr eaLnBrk="0" hangingPunct="0"/>
            <a:r>
              <a:rPr lang="zh-CN" altLang="en-US" sz="3200" b="1">
                <a:solidFill>
                  <a:srgbClr val="FF3300"/>
                </a:solidFill>
                <a:latin typeface="Tiepolo Book" pitchFamily="2" charset="0"/>
              </a:rPr>
              <a:t>的文明成果为依据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529">
                                            <p:bg/>
                                          </p:spTgt>
                                        </p:tgtEl>
                                        <p:attrNameLst>
                                          <p:attrName>style.visibility</p:attrName>
                                        </p:attrNameLst>
                                      </p:cBhvr>
                                      <p:to>
                                        <p:strVal val="visible"/>
                                      </p:to>
                                    </p:set>
                                    <p:animEffect transition="in" filter="fade">
                                      <p:cBhvr>
                                        <p:cTn id="18" dur="2000"/>
                                        <p:tgtEl>
                                          <p:spTgt spid="22529">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529">
                                            <p:txEl>
                                              <p:pRg st="0" end="0"/>
                                            </p:txEl>
                                          </p:spTgt>
                                        </p:tgtEl>
                                        <p:attrNameLst>
                                          <p:attrName>style.visibility</p:attrName>
                                        </p:attrNameLst>
                                      </p:cBhvr>
                                      <p:to>
                                        <p:strVal val="visible"/>
                                      </p:to>
                                    </p:set>
                                    <p:animEffect transition="in" filter="fade">
                                      <p:cBhvr>
                                        <p:cTn id="21" dur="2000"/>
                                        <p:tgtEl>
                                          <p:spTgt spid="2252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529">
                                            <p:txEl>
                                              <p:pRg st="1" end="1"/>
                                            </p:txEl>
                                          </p:spTgt>
                                        </p:tgtEl>
                                        <p:attrNameLst>
                                          <p:attrName>style.visibility</p:attrName>
                                        </p:attrNameLst>
                                      </p:cBhvr>
                                      <p:to>
                                        <p:strVal val="visible"/>
                                      </p:to>
                                    </p:set>
                                    <p:animEffect transition="in" filter="fade">
                                      <p:cBhvr>
                                        <p:cTn id="24" dur="2000"/>
                                        <p:tgtEl>
                                          <p:spTgt spid="2252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bg/>
                                          </p:spTgt>
                                        </p:tgtEl>
                                        <p:attrNameLst>
                                          <p:attrName>style.visibility</p:attrName>
                                        </p:attrNameLst>
                                      </p:cBhvr>
                                      <p:to>
                                        <p:strVal val="visible"/>
                                      </p:to>
                                    </p:set>
                                    <p:animEffect transition="in" filter="wipe(down)">
                                      <p:cBhvr>
                                        <p:cTn id="29" dur="500"/>
                                        <p:tgtEl>
                                          <p:spTgt spid="5">
                                            <p:bg/>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down)">
                                      <p:cBhvr>
                                        <p:cTn id="32" dur="500"/>
                                        <p:tgtEl>
                                          <p:spTgt spid="5">
                                            <p:txEl>
                                              <p:pRg st="0" end="0"/>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wipe(down)">
                                      <p:cBhvr>
                                        <p:cTn id="3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2529" grpId="0" build="allAtOnce" animBg="1"/>
      <p:bldP spid="5"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Text Box 5"/>
          <p:cNvSpPr txBox="1">
            <a:spLocks noChangeArrowheads="1"/>
          </p:cNvSpPr>
          <p:nvPr/>
        </p:nvSpPr>
        <p:spPr bwMode="auto">
          <a:xfrm>
            <a:off x="468313" y="3733800"/>
            <a:ext cx="6781800" cy="708025"/>
          </a:xfrm>
          <a:prstGeom prst="rect">
            <a:avLst/>
          </a:prstGeom>
          <a:noFill/>
          <a:ln w="38100">
            <a:solidFill>
              <a:srgbClr val="0070C0"/>
            </a:solidFill>
            <a:miter lim="800000"/>
            <a:headEnd/>
            <a:tailEnd/>
          </a:ln>
          <a:effectLst/>
        </p:spPr>
        <p:txBody>
          <a:bodyPr>
            <a:spAutoFit/>
          </a:bodyPr>
          <a:lstStyle/>
          <a:p>
            <a:pPr>
              <a:spcBef>
                <a:spcPct val="50000"/>
              </a:spcBef>
              <a:defRPr/>
            </a:pPr>
            <a:r>
              <a:rPr lang="zh-CN" altLang="en-US" sz="4000" b="1" dirty="0">
                <a:solidFill>
                  <a:srgbClr val="0033CC"/>
                </a:solidFill>
                <a:effectLst>
                  <a:outerShdw blurRad="38100" dist="38100" dir="2700000" algn="tl">
                    <a:srgbClr val="C0C0C0"/>
                  </a:outerShdw>
                </a:effectLst>
                <a:latin typeface="黑体" pitchFamily="49" charset="-122"/>
                <a:ea typeface="黑体" pitchFamily="49" charset="-122"/>
              </a:rPr>
              <a:t>人文主义（</a:t>
            </a:r>
            <a:r>
              <a:rPr lang="en-US" altLang="zh-CN" sz="4000" b="1" dirty="0">
                <a:solidFill>
                  <a:srgbClr val="0033CC"/>
                </a:solidFill>
                <a:effectLst>
                  <a:outerShdw blurRad="38100" dist="38100" dir="2700000" algn="tl">
                    <a:srgbClr val="C0C0C0"/>
                  </a:outerShdw>
                </a:effectLst>
                <a:latin typeface="黑体" pitchFamily="49" charset="-122"/>
                <a:ea typeface="黑体" pitchFamily="49" charset="-122"/>
              </a:rPr>
              <a:t>humanism)</a:t>
            </a:r>
            <a:r>
              <a:rPr lang="zh-CN" altLang="en-US" sz="4000" b="1" dirty="0">
                <a:solidFill>
                  <a:srgbClr val="0033CC"/>
                </a:solidFill>
                <a:effectLst>
                  <a:outerShdw blurRad="38100" dist="38100" dir="2700000" algn="tl">
                    <a:srgbClr val="C0C0C0"/>
                  </a:outerShdw>
                </a:effectLst>
                <a:latin typeface="黑体" pitchFamily="49" charset="-122"/>
                <a:ea typeface="黑体" pitchFamily="49" charset="-122"/>
              </a:rPr>
              <a:t>的涵义</a:t>
            </a:r>
          </a:p>
        </p:txBody>
      </p:sp>
      <p:sp>
        <p:nvSpPr>
          <p:cNvPr id="106502" name="Text Box 6"/>
          <p:cNvSpPr txBox="1">
            <a:spLocks noChangeArrowheads="1"/>
          </p:cNvSpPr>
          <p:nvPr/>
        </p:nvSpPr>
        <p:spPr bwMode="auto">
          <a:xfrm>
            <a:off x="457200" y="4508500"/>
            <a:ext cx="8458200" cy="1920875"/>
          </a:xfrm>
          <a:prstGeom prst="rect">
            <a:avLst/>
          </a:prstGeom>
          <a:noFill/>
          <a:ln w="9525">
            <a:noFill/>
            <a:miter lim="800000"/>
            <a:headEnd/>
            <a:tailEnd/>
          </a:ln>
          <a:effectLst/>
        </p:spPr>
        <p:txBody>
          <a:bodyPr>
            <a:spAutoFit/>
          </a:bodyPr>
          <a:lstStyle/>
          <a:p>
            <a:pPr>
              <a:defRPr/>
            </a:pPr>
            <a:r>
              <a:rPr lang="en-US" altLang="zh-CN" sz="4000" b="1">
                <a:effectLst>
                  <a:outerShdw blurRad="38100" dist="38100" dir="2700000" algn="tl">
                    <a:srgbClr val="C0C0C0"/>
                  </a:outerShdw>
                </a:effectLst>
                <a:ea typeface="黑体" pitchFamily="49" charset="-122"/>
              </a:rPr>
              <a:t>   </a:t>
            </a:r>
            <a:r>
              <a:rPr lang="zh-CN" altLang="en-US" sz="4000" b="1">
                <a:effectLst>
                  <a:outerShdw blurRad="38100" dist="38100" dir="2700000" algn="tl">
                    <a:srgbClr val="C0C0C0"/>
                  </a:outerShdw>
                </a:effectLst>
                <a:ea typeface="黑体" pitchFamily="49" charset="-122"/>
              </a:rPr>
              <a:t>批判</a:t>
            </a:r>
            <a:r>
              <a:rPr lang="zh-CN" altLang="en-US" sz="4000" b="1" u="sng">
                <a:solidFill>
                  <a:srgbClr val="FF3300"/>
                </a:solidFill>
                <a:effectLst>
                  <a:outerShdw blurRad="38100" dist="38100" dir="2700000" algn="tl">
                    <a:srgbClr val="C0C0C0"/>
                  </a:outerShdw>
                </a:effectLst>
                <a:ea typeface="黑体" pitchFamily="49" charset="-122"/>
              </a:rPr>
              <a:t>神权统治</a:t>
            </a:r>
            <a:r>
              <a:rPr lang="zh-CN" altLang="en-US" sz="4000" b="1">
                <a:effectLst>
                  <a:outerShdw blurRad="38100" dist="38100" dir="2700000" algn="tl">
                    <a:srgbClr val="C0C0C0"/>
                  </a:outerShdw>
                </a:effectLst>
                <a:ea typeface="黑体" pitchFamily="49" charset="-122"/>
              </a:rPr>
              <a:t>，鼓吹</a:t>
            </a:r>
            <a:r>
              <a:rPr lang="zh-CN" altLang="en-US" sz="4000" b="1" u="sng">
                <a:solidFill>
                  <a:srgbClr val="FF3300"/>
                </a:solidFill>
                <a:effectLst>
                  <a:outerShdw blurRad="38100" dist="38100" dir="2700000" algn="tl">
                    <a:srgbClr val="C0C0C0"/>
                  </a:outerShdw>
                </a:effectLst>
                <a:ea typeface="黑体" pitchFamily="49" charset="-122"/>
              </a:rPr>
              <a:t>人性解放</a:t>
            </a:r>
            <a:r>
              <a:rPr lang="zh-CN" altLang="en-US" sz="4000" b="1">
                <a:effectLst>
                  <a:outerShdw blurRad="38100" dist="38100" dir="2700000" algn="tl">
                    <a:srgbClr val="C0C0C0"/>
                  </a:outerShdw>
                </a:effectLst>
                <a:ea typeface="黑体" pitchFamily="49" charset="-122"/>
              </a:rPr>
              <a:t>和</a:t>
            </a:r>
            <a:r>
              <a:rPr lang="zh-CN" altLang="en-US" sz="4000" b="1" u="sng">
                <a:solidFill>
                  <a:srgbClr val="FF3300"/>
                </a:solidFill>
                <a:effectLst>
                  <a:outerShdw blurRad="38100" dist="38100" dir="2700000" algn="tl">
                    <a:srgbClr val="C0C0C0"/>
                  </a:outerShdw>
                </a:effectLst>
                <a:ea typeface="黑体" pitchFamily="49" charset="-122"/>
              </a:rPr>
              <a:t>思想自由</a:t>
            </a:r>
            <a:r>
              <a:rPr lang="zh-CN" altLang="en-US" sz="4000" b="1">
                <a:effectLst>
                  <a:outerShdw blurRad="38100" dist="38100" dir="2700000" algn="tl">
                    <a:srgbClr val="C0C0C0"/>
                  </a:outerShdw>
                </a:effectLst>
                <a:ea typeface="黑体" pitchFamily="49" charset="-122"/>
              </a:rPr>
              <a:t>是文艺复兴及宗教改革时期人文主义的主要诉求。</a:t>
            </a:r>
          </a:p>
        </p:txBody>
      </p:sp>
      <p:sp>
        <p:nvSpPr>
          <p:cNvPr id="106503" name="Text Box 7"/>
          <p:cNvSpPr txBox="1">
            <a:spLocks noChangeArrowheads="1"/>
          </p:cNvSpPr>
          <p:nvPr/>
        </p:nvSpPr>
        <p:spPr bwMode="auto">
          <a:xfrm>
            <a:off x="0" y="4660900"/>
            <a:ext cx="9144000" cy="1939925"/>
          </a:xfrm>
          <a:prstGeom prst="rect">
            <a:avLst/>
          </a:prstGeom>
          <a:solidFill>
            <a:schemeClr val="bg1"/>
          </a:solidFill>
          <a:ln w="9525">
            <a:solidFill>
              <a:srgbClr val="000000"/>
            </a:solidFill>
            <a:miter lim="800000"/>
            <a:headEnd/>
            <a:tailEnd/>
          </a:ln>
          <a:effectLst>
            <a:outerShdw dist="107763" dir="18900000" algn="ctr" rotWithShape="0">
              <a:schemeClr val="bg2">
                <a:alpha val="50000"/>
              </a:schemeClr>
            </a:outerShdw>
          </a:effectLst>
        </p:spPr>
        <p:txBody>
          <a:bodyPr>
            <a:spAutoFit/>
          </a:bodyPr>
          <a:lstStyle/>
          <a:p>
            <a:pPr>
              <a:defRPr/>
            </a:pPr>
            <a:r>
              <a:rPr lang="en-US" altLang="zh-CN" sz="4000" b="1" dirty="0">
                <a:solidFill>
                  <a:srgbClr val="660066"/>
                </a:solidFill>
                <a:latin typeface="Times New Roman" pitchFamily="18" charset="0"/>
                <a:ea typeface="黑体" pitchFamily="49" charset="-122"/>
              </a:rPr>
              <a:t>  </a:t>
            </a:r>
            <a:r>
              <a:rPr lang="zh-CN" altLang="en-US" sz="4000" b="1" dirty="0">
                <a:solidFill>
                  <a:srgbClr val="FF3300"/>
                </a:solidFill>
                <a:effectLst>
                  <a:outerShdw blurRad="38100" dist="38100" dir="2700000" algn="tl">
                    <a:srgbClr val="000000"/>
                  </a:outerShdw>
                </a:effectLst>
                <a:latin typeface="Times New Roman" pitchFamily="18" charset="0"/>
                <a:ea typeface="黑体" pitchFamily="49" charset="-122"/>
              </a:rPr>
              <a:t>人文主义的核心</a:t>
            </a:r>
            <a:r>
              <a:rPr lang="zh-CN" altLang="en-US" sz="4000" b="1" dirty="0">
                <a:solidFill>
                  <a:srgbClr val="0033CC"/>
                </a:solidFill>
                <a:effectLst>
                  <a:outerShdw blurRad="38100" dist="38100" dir="2700000" algn="tl">
                    <a:srgbClr val="000000"/>
                  </a:outerShdw>
                </a:effectLst>
                <a:latin typeface="Times New Roman" pitchFamily="18" charset="0"/>
                <a:ea typeface="黑体" pitchFamily="49" charset="-122"/>
              </a:rPr>
              <a:t>是肯定人、注重人性，  把人从宗教束缚中解放出来，提倡追求自由、平等</a:t>
            </a:r>
            <a:r>
              <a:rPr lang="en-US" altLang="zh-CN" sz="4000" b="1" dirty="0">
                <a:solidFill>
                  <a:srgbClr val="0033CC"/>
                </a:solidFill>
                <a:effectLst>
                  <a:outerShdw blurRad="38100" dist="38100" dir="2700000" algn="tl">
                    <a:srgbClr val="000000"/>
                  </a:outerShdw>
                </a:effectLst>
                <a:latin typeface="Times New Roman" pitchFamily="18" charset="0"/>
                <a:ea typeface="黑体" pitchFamily="49" charset="-122"/>
              </a:rPr>
              <a:t>;</a:t>
            </a:r>
            <a:r>
              <a:rPr lang="zh-CN" altLang="en-US" sz="4000" b="1" dirty="0">
                <a:solidFill>
                  <a:srgbClr val="0033CC"/>
                </a:solidFill>
                <a:effectLst>
                  <a:outerShdw blurRad="38100" dist="38100" dir="2700000" algn="tl">
                    <a:srgbClr val="000000"/>
                  </a:outerShdw>
                </a:effectLst>
                <a:latin typeface="Times New Roman" pitchFamily="18" charset="0"/>
                <a:ea typeface="黑体" pitchFamily="49" charset="-122"/>
              </a:rPr>
              <a:t>崇尚理性和科学。 。</a:t>
            </a:r>
          </a:p>
        </p:txBody>
      </p:sp>
      <p:sp>
        <p:nvSpPr>
          <p:cNvPr id="106504" name="AutoShape 8"/>
          <p:cNvSpPr>
            <a:spLocks noChangeArrowheads="1"/>
          </p:cNvSpPr>
          <p:nvPr/>
        </p:nvSpPr>
        <p:spPr bwMode="auto">
          <a:xfrm>
            <a:off x="1981200" y="3048000"/>
            <a:ext cx="5286375" cy="1566863"/>
          </a:xfrm>
          <a:prstGeom prst="cloudCallout">
            <a:avLst>
              <a:gd name="adj1" fmla="val -2060"/>
              <a:gd name="adj2" fmla="val 155815"/>
            </a:avLst>
          </a:prstGeom>
          <a:solidFill>
            <a:schemeClr val="bg1"/>
          </a:solidFill>
          <a:ln w="9525">
            <a:solidFill>
              <a:schemeClr val="tx1"/>
            </a:solidFill>
            <a:round/>
            <a:headEnd/>
            <a:tailEnd/>
          </a:ln>
          <a:effectLst>
            <a:outerShdw dist="107763" dir="13500000" algn="ctr" rotWithShape="0">
              <a:schemeClr val="bg2">
                <a:alpha val="50000"/>
              </a:schemeClr>
            </a:outerShdw>
          </a:effectLst>
        </p:spPr>
        <p:txBody>
          <a:bodyPr/>
          <a:lstStyle/>
          <a:p>
            <a:pPr algn="ctr">
              <a:defRPr/>
            </a:pPr>
            <a:r>
              <a:rPr lang="zh-CN" altLang="en-US" sz="4400" b="1" dirty="0">
                <a:solidFill>
                  <a:srgbClr val="0033CC"/>
                </a:solidFill>
                <a:ea typeface="黑体" pitchFamily="49" charset="-122"/>
              </a:rPr>
              <a:t>文艺复兴的实质</a:t>
            </a:r>
          </a:p>
        </p:txBody>
      </p:sp>
      <p:graphicFrame>
        <p:nvGraphicFramePr>
          <p:cNvPr id="106525" name="Group 29"/>
          <p:cNvGraphicFramePr>
            <a:graphicFrameLocks noGrp="1"/>
          </p:cNvGraphicFramePr>
          <p:nvPr/>
        </p:nvGraphicFramePr>
        <p:xfrm>
          <a:off x="304800" y="1676400"/>
          <a:ext cx="8425506" cy="1812080"/>
        </p:xfrm>
        <a:graphic>
          <a:graphicData uri="http://schemas.openxmlformats.org/drawingml/2006/table">
            <a:tbl>
              <a:tblPr/>
              <a:tblGrid>
                <a:gridCol w="890939"/>
                <a:gridCol w="1985737"/>
                <a:gridCol w="2124662"/>
                <a:gridCol w="1780368"/>
                <a:gridCol w="1643800"/>
              </a:tblGrid>
              <a:tr h="9528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500" b="1" i="0" u="none" strike="noStrike" cap="none" normalizeH="0" baseline="0" dirty="0" smtClean="0">
                          <a:ln>
                            <a:noFill/>
                          </a:ln>
                          <a:solidFill>
                            <a:schemeClr val="tx1"/>
                          </a:solidFill>
                          <a:effectLst/>
                          <a:latin typeface="黑体" pitchFamily="2" charset="-122"/>
                          <a:ea typeface="黑体" pitchFamily="2" charset="-122"/>
                        </a:rPr>
                        <a:t>宗教神学 </a:t>
                      </a:r>
                    </a:p>
                  </a:txBody>
                  <a:tcPr marL="86980" marR="86980" marT="43490" marB="434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500" b="1" i="0" u="none" strike="noStrike" cap="none" normalizeH="0" baseline="0" dirty="0" smtClean="0">
                          <a:ln>
                            <a:noFill/>
                          </a:ln>
                          <a:solidFill>
                            <a:schemeClr val="tx1"/>
                          </a:solidFill>
                          <a:effectLst/>
                          <a:latin typeface="黑体" pitchFamily="2" charset="-122"/>
                          <a:ea typeface="黑体" pitchFamily="2" charset="-122"/>
                        </a:rPr>
                        <a:t>以    为中心 </a:t>
                      </a:r>
                    </a:p>
                  </a:txBody>
                  <a:tcPr marL="86980" marR="86980" marT="43490" marB="434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500" b="1" i="0" u="none" strike="noStrike" cap="none" normalizeH="0" baseline="0" dirty="0" smtClean="0">
                          <a:ln>
                            <a:noFill/>
                          </a:ln>
                          <a:solidFill>
                            <a:schemeClr val="tx1"/>
                          </a:solidFill>
                          <a:effectLst/>
                          <a:latin typeface="黑体" pitchFamily="2" charset="-122"/>
                          <a:ea typeface="黑体" pitchFamily="2" charset="-122"/>
                        </a:rPr>
                        <a:t>        </a:t>
                      </a:r>
                      <a:r>
                        <a:rPr kumimoji="0" lang="zh-CN" altLang="en-US" sz="2500" b="1" i="0" u="none" strike="noStrike" cap="none" normalizeH="0" baseline="0" dirty="0" smtClean="0">
                          <a:ln>
                            <a:noFill/>
                          </a:ln>
                          <a:solidFill>
                            <a:schemeClr val="tx1"/>
                          </a:solidFill>
                          <a:effectLst/>
                          <a:latin typeface="黑体" pitchFamily="2" charset="-122"/>
                          <a:ea typeface="黑体" pitchFamily="2" charset="-122"/>
                        </a:rPr>
                        <a:t>主义 </a:t>
                      </a:r>
                    </a:p>
                  </a:txBody>
                  <a:tcPr marL="86980" marR="86980" marT="43490" marB="434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500" b="1" i="0" u="none" strike="noStrike" cap="none" normalizeH="0" baseline="0" dirty="0" smtClean="0">
                          <a:ln>
                            <a:noFill/>
                          </a:ln>
                          <a:solidFill>
                            <a:schemeClr val="tx1"/>
                          </a:solidFill>
                          <a:effectLst/>
                          <a:latin typeface="黑体" pitchFamily="2" charset="-122"/>
                          <a:ea typeface="黑体" pitchFamily="2" charset="-122"/>
                        </a:rPr>
                        <a:t>     观念 </a:t>
                      </a:r>
                    </a:p>
                  </a:txBody>
                  <a:tcPr marL="86980" marR="86980" marT="43490" marB="434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500" b="1" i="0" u="none" strike="noStrike" cap="none" normalizeH="0" baseline="0" dirty="0" smtClean="0">
                          <a:ln>
                            <a:noFill/>
                          </a:ln>
                          <a:solidFill>
                            <a:schemeClr val="tx1"/>
                          </a:solidFill>
                          <a:effectLst/>
                          <a:latin typeface="黑体" pitchFamily="2" charset="-122"/>
                          <a:ea typeface="黑体" pitchFamily="2" charset="-122"/>
                        </a:rPr>
                        <a:t>             </a:t>
                      </a:r>
                      <a:r>
                        <a:rPr kumimoji="0" lang="zh-CN" altLang="en-US" sz="2500" b="1" i="0" u="none" strike="noStrike" cap="none" normalizeH="0" baseline="0" dirty="0" smtClean="0">
                          <a:ln>
                            <a:noFill/>
                          </a:ln>
                          <a:solidFill>
                            <a:schemeClr val="tx1"/>
                          </a:solidFill>
                          <a:effectLst/>
                          <a:latin typeface="黑体" pitchFamily="2" charset="-122"/>
                          <a:ea typeface="黑体" pitchFamily="2" charset="-122"/>
                        </a:rPr>
                        <a:t>主义 </a:t>
                      </a:r>
                    </a:p>
                  </a:txBody>
                  <a:tcPr marL="86980" marR="86980" marT="43490" marB="434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92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500" b="1" i="0" u="none" strike="noStrike" cap="none" normalizeH="0" baseline="0" smtClean="0">
                          <a:ln>
                            <a:noFill/>
                          </a:ln>
                          <a:solidFill>
                            <a:schemeClr val="tx1"/>
                          </a:solidFill>
                          <a:effectLst/>
                          <a:latin typeface="黑体" pitchFamily="2" charset="-122"/>
                          <a:ea typeface="黑体" pitchFamily="2" charset="-122"/>
                        </a:rPr>
                        <a:t>人文主义</a:t>
                      </a:r>
                    </a:p>
                  </a:txBody>
                  <a:tcPr marL="86980" marR="86980" marT="43490" marB="434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500" b="1" i="0" u="none" strike="noStrike" cap="none" normalizeH="0" baseline="0" dirty="0" smtClean="0">
                          <a:ln>
                            <a:noFill/>
                          </a:ln>
                          <a:solidFill>
                            <a:srgbClr val="FF3300"/>
                          </a:solidFill>
                          <a:effectLst/>
                          <a:latin typeface="黑体" pitchFamily="2" charset="-122"/>
                          <a:ea typeface="黑体" pitchFamily="2" charset="-122"/>
                        </a:rPr>
                        <a:t>以    为中心 </a:t>
                      </a:r>
                    </a:p>
                  </a:txBody>
                  <a:tcPr marL="86980" marR="86980" marT="43490" marB="434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500" b="1" i="0" u="none" strike="noStrike" cap="none" normalizeH="0" baseline="0" dirty="0" smtClean="0">
                          <a:ln>
                            <a:noFill/>
                          </a:ln>
                          <a:solidFill>
                            <a:srgbClr val="FF3300"/>
                          </a:solidFill>
                          <a:effectLst/>
                          <a:latin typeface="黑体" pitchFamily="2" charset="-122"/>
                          <a:ea typeface="黑体" pitchFamily="2" charset="-122"/>
                        </a:rPr>
                        <a:t>     </a:t>
                      </a:r>
                      <a:r>
                        <a:rPr kumimoji="0" lang="zh-CN" altLang="en-US" sz="2500" b="1" i="0" u="none" strike="noStrike" cap="none" normalizeH="0" baseline="0" dirty="0" smtClean="0">
                          <a:ln>
                            <a:noFill/>
                          </a:ln>
                          <a:solidFill>
                            <a:srgbClr val="FF3300"/>
                          </a:solidFill>
                          <a:effectLst/>
                          <a:latin typeface="黑体" pitchFamily="2" charset="-122"/>
                          <a:ea typeface="黑体" pitchFamily="2" charset="-122"/>
                        </a:rPr>
                        <a:t>的享受 </a:t>
                      </a:r>
                    </a:p>
                  </a:txBody>
                  <a:tcPr marL="86980" marR="86980" marT="43490" marB="434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500" b="1" i="0" u="none" strike="noStrike" cap="none" normalizeH="0" baseline="0" dirty="0" smtClean="0">
                          <a:ln>
                            <a:noFill/>
                          </a:ln>
                          <a:solidFill>
                            <a:srgbClr val="FF3300"/>
                          </a:solidFill>
                          <a:effectLst/>
                          <a:latin typeface="黑体" pitchFamily="2" charset="-122"/>
                          <a:ea typeface="黑体" pitchFamily="2" charset="-122"/>
                        </a:rPr>
                        <a:t>    平等 </a:t>
                      </a:r>
                    </a:p>
                  </a:txBody>
                  <a:tcPr marL="86980" marR="86980" marT="43490" marB="434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500" b="1" i="0" u="none" strike="noStrike" cap="none" normalizeH="0" baseline="0" dirty="0" smtClean="0">
                          <a:ln>
                            <a:noFill/>
                          </a:ln>
                          <a:solidFill>
                            <a:srgbClr val="FF3300"/>
                          </a:solidFill>
                          <a:effectLst/>
                          <a:latin typeface="黑体" pitchFamily="2" charset="-122"/>
                          <a:ea typeface="黑体" pitchFamily="2" charset="-122"/>
                        </a:rPr>
                        <a:t>理性和</a:t>
                      </a:r>
                    </a:p>
                  </a:txBody>
                  <a:tcPr marL="86980" marR="86980" marT="43490" marB="434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6526" name="Rectangle 30"/>
          <p:cNvSpPr>
            <a:spLocks noChangeArrowheads="1"/>
          </p:cNvSpPr>
          <p:nvPr/>
        </p:nvSpPr>
        <p:spPr bwMode="auto">
          <a:xfrm>
            <a:off x="1676400" y="1676400"/>
            <a:ext cx="420688" cy="400050"/>
          </a:xfrm>
          <a:prstGeom prst="rect">
            <a:avLst/>
          </a:prstGeom>
          <a:noFill/>
          <a:ln w="9525">
            <a:noFill/>
            <a:miter lim="800000"/>
            <a:headEnd/>
            <a:tailEnd/>
          </a:ln>
        </p:spPr>
        <p:txBody>
          <a:bodyPr>
            <a:spAutoFit/>
          </a:bodyPr>
          <a:lstStyle/>
          <a:p>
            <a:r>
              <a:rPr lang="zh-CN" altLang="en-US" sz="2000" b="1">
                <a:latin typeface="黑体" pitchFamily="49" charset="-122"/>
                <a:ea typeface="黑体" pitchFamily="49" charset="-122"/>
              </a:rPr>
              <a:t>神</a:t>
            </a:r>
          </a:p>
        </p:txBody>
      </p:sp>
      <p:sp>
        <p:nvSpPr>
          <p:cNvPr id="106527" name="Rectangle 31"/>
          <p:cNvSpPr>
            <a:spLocks noChangeArrowheads="1"/>
          </p:cNvSpPr>
          <p:nvPr/>
        </p:nvSpPr>
        <p:spPr bwMode="auto">
          <a:xfrm>
            <a:off x="1752600" y="2743200"/>
            <a:ext cx="420688" cy="400050"/>
          </a:xfrm>
          <a:prstGeom prst="rect">
            <a:avLst/>
          </a:prstGeom>
          <a:noFill/>
          <a:ln w="9525">
            <a:noFill/>
            <a:miter lim="800000"/>
            <a:headEnd/>
            <a:tailEnd/>
          </a:ln>
        </p:spPr>
        <p:txBody>
          <a:bodyPr>
            <a:spAutoFit/>
          </a:bodyPr>
          <a:lstStyle/>
          <a:p>
            <a:r>
              <a:rPr lang="zh-CN" altLang="en-US" sz="2000" b="1">
                <a:solidFill>
                  <a:srgbClr val="FF3300"/>
                </a:solidFill>
                <a:latin typeface="黑体" pitchFamily="49" charset="-122"/>
                <a:ea typeface="黑体" pitchFamily="49" charset="-122"/>
              </a:rPr>
              <a:t>人</a:t>
            </a:r>
          </a:p>
        </p:txBody>
      </p:sp>
      <p:sp>
        <p:nvSpPr>
          <p:cNvPr id="106528" name="Rectangle 32"/>
          <p:cNvSpPr>
            <a:spLocks noChangeArrowheads="1"/>
          </p:cNvSpPr>
          <p:nvPr/>
        </p:nvSpPr>
        <p:spPr bwMode="auto">
          <a:xfrm>
            <a:off x="3276600" y="1828800"/>
            <a:ext cx="1262063" cy="400050"/>
          </a:xfrm>
          <a:prstGeom prst="rect">
            <a:avLst/>
          </a:prstGeom>
          <a:noFill/>
          <a:ln w="9525">
            <a:noFill/>
            <a:miter lim="800000"/>
            <a:headEnd/>
            <a:tailEnd/>
          </a:ln>
        </p:spPr>
        <p:txBody>
          <a:bodyPr>
            <a:spAutoFit/>
          </a:bodyPr>
          <a:lstStyle/>
          <a:p>
            <a:r>
              <a:rPr lang="zh-CN" altLang="en-US" sz="2000" b="1">
                <a:latin typeface="黑体" pitchFamily="49" charset="-122"/>
                <a:ea typeface="黑体" pitchFamily="49" charset="-122"/>
              </a:rPr>
              <a:t>禁欲</a:t>
            </a:r>
          </a:p>
        </p:txBody>
      </p:sp>
      <p:sp>
        <p:nvSpPr>
          <p:cNvPr id="106529" name="Rectangle 33"/>
          <p:cNvSpPr>
            <a:spLocks noChangeArrowheads="1"/>
          </p:cNvSpPr>
          <p:nvPr/>
        </p:nvSpPr>
        <p:spPr bwMode="auto">
          <a:xfrm>
            <a:off x="3276600" y="2743200"/>
            <a:ext cx="1338263" cy="400050"/>
          </a:xfrm>
          <a:prstGeom prst="rect">
            <a:avLst/>
          </a:prstGeom>
          <a:noFill/>
          <a:ln w="9525">
            <a:noFill/>
            <a:miter lim="800000"/>
            <a:headEnd/>
            <a:tailEnd/>
          </a:ln>
        </p:spPr>
        <p:txBody>
          <a:bodyPr>
            <a:spAutoFit/>
          </a:bodyPr>
          <a:lstStyle/>
          <a:p>
            <a:r>
              <a:rPr lang="zh-CN" altLang="en-US" sz="2000" b="1">
                <a:solidFill>
                  <a:srgbClr val="FF3300"/>
                </a:solidFill>
                <a:latin typeface="黑体" pitchFamily="49" charset="-122"/>
                <a:ea typeface="黑体" pitchFamily="49" charset="-122"/>
              </a:rPr>
              <a:t>现世</a:t>
            </a:r>
          </a:p>
        </p:txBody>
      </p:sp>
      <p:sp>
        <p:nvSpPr>
          <p:cNvPr id="106530" name="Rectangle 34"/>
          <p:cNvSpPr>
            <a:spLocks noChangeArrowheads="1"/>
          </p:cNvSpPr>
          <p:nvPr/>
        </p:nvSpPr>
        <p:spPr bwMode="auto">
          <a:xfrm>
            <a:off x="5410200" y="1828800"/>
            <a:ext cx="1008063" cy="400050"/>
          </a:xfrm>
          <a:prstGeom prst="rect">
            <a:avLst/>
          </a:prstGeom>
          <a:noFill/>
          <a:ln w="9525">
            <a:noFill/>
            <a:miter lim="800000"/>
            <a:headEnd/>
            <a:tailEnd/>
          </a:ln>
        </p:spPr>
        <p:txBody>
          <a:bodyPr>
            <a:spAutoFit/>
          </a:bodyPr>
          <a:lstStyle/>
          <a:p>
            <a:r>
              <a:rPr lang="zh-CN" altLang="en-US" sz="2000" b="1">
                <a:latin typeface="黑体" pitchFamily="49" charset="-122"/>
                <a:ea typeface="黑体" pitchFamily="49" charset="-122"/>
              </a:rPr>
              <a:t>等级</a:t>
            </a:r>
          </a:p>
        </p:txBody>
      </p:sp>
      <p:sp>
        <p:nvSpPr>
          <p:cNvPr id="106531" name="Rectangle 35"/>
          <p:cNvSpPr>
            <a:spLocks noChangeArrowheads="1"/>
          </p:cNvSpPr>
          <p:nvPr/>
        </p:nvSpPr>
        <p:spPr bwMode="auto">
          <a:xfrm>
            <a:off x="5410200" y="2743200"/>
            <a:ext cx="1293813" cy="400050"/>
          </a:xfrm>
          <a:prstGeom prst="rect">
            <a:avLst/>
          </a:prstGeom>
          <a:noFill/>
          <a:ln w="9525">
            <a:noFill/>
            <a:miter lim="800000"/>
            <a:headEnd/>
            <a:tailEnd/>
          </a:ln>
        </p:spPr>
        <p:txBody>
          <a:bodyPr>
            <a:spAutoFit/>
          </a:bodyPr>
          <a:lstStyle/>
          <a:p>
            <a:r>
              <a:rPr lang="zh-CN" altLang="en-US" sz="2000" b="1">
                <a:solidFill>
                  <a:srgbClr val="FF3300"/>
                </a:solidFill>
                <a:latin typeface="黑体" pitchFamily="49" charset="-122"/>
                <a:ea typeface="黑体" pitchFamily="49" charset="-122"/>
              </a:rPr>
              <a:t>自由</a:t>
            </a:r>
          </a:p>
        </p:txBody>
      </p:sp>
      <p:sp>
        <p:nvSpPr>
          <p:cNvPr id="106532" name="Rectangle 36"/>
          <p:cNvSpPr>
            <a:spLocks noChangeArrowheads="1"/>
          </p:cNvSpPr>
          <p:nvPr/>
        </p:nvSpPr>
        <p:spPr bwMode="auto">
          <a:xfrm>
            <a:off x="7162800" y="1676400"/>
            <a:ext cx="1077913" cy="400050"/>
          </a:xfrm>
          <a:prstGeom prst="rect">
            <a:avLst/>
          </a:prstGeom>
          <a:noFill/>
          <a:ln w="9525">
            <a:noFill/>
            <a:miter lim="800000"/>
            <a:headEnd/>
            <a:tailEnd/>
          </a:ln>
        </p:spPr>
        <p:txBody>
          <a:bodyPr>
            <a:spAutoFit/>
          </a:bodyPr>
          <a:lstStyle/>
          <a:p>
            <a:r>
              <a:rPr lang="zh-CN" altLang="en-US" sz="2000" b="1">
                <a:latin typeface="黑体" pitchFamily="49" charset="-122"/>
                <a:ea typeface="黑体" pitchFamily="49" charset="-122"/>
              </a:rPr>
              <a:t>蒙昧</a:t>
            </a:r>
          </a:p>
        </p:txBody>
      </p:sp>
      <p:sp>
        <p:nvSpPr>
          <p:cNvPr id="106533" name="Rectangle 37"/>
          <p:cNvSpPr>
            <a:spLocks noChangeArrowheads="1"/>
          </p:cNvSpPr>
          <p:nvPr/>
        </p:nvSpPr>
        <p:spPr bwMode="auto">
          <a:xfrm>
            <a:off x="8153400" y="2667000"/>
            <a:ext cx="666750" cy="708025"/>
          </a:xfrm>
          <a:prstGeom prst="rect">
            <a:avLst/>
          </a:prstGeom>
          <a:noFill/>
          <a:ln w="9525">
            <a:noFill/>
            <a:miter lim="800000"/>
            <a:headEnd/>
            <a:tailEnd/>
          </a:ln>
        </p:spPr>
        <p:txBody>
          <a:bodyPr>
            <a:spAutoFit/>
          </a:bodyPr>
          <a:lstStyle/>
          <a:p>
            <a:r>
              <a:rPr lang="zh-CN" altLang="en-US" sz="2000" b="1">
                <a:solidFill>
                  <a:srgbClr val="FF3300"/>
                </a:solidFill>
                <a:latin typeface="黑体" pitchFamily="49" charset="-122"/>
                <a:ea typeface="黑体" pitchFamily="49" charset="-122"/>
              </a:rPr>
              <a:t>科学</a:t>
            </a:r>
          </a:p>
        </p:txBody>
      </p:sp>
      <p:sp>
        <p:nvSpPr>
          <p:cNvPr id="15" name="Text Box 4"/>
          <p:cNvSpPr txBox="1">
            <a:spLocks noChangeArrowheads="1"/>
          </p:cNvSpPr>
          <p:nvPr/>
        </p:nvSpPr>
        <p:spPr bwMode="auto">
          <a:xfrm>
            <a:off x="0" y="152400"/>
            <a:ext cx="3581400" cy="708025"/>
          </a:xfrm>
          <a:prstGeom prst="rect">
            <a:avLst/>
          </a:prstGeom>
          <a:noFill/>
          <a:ln w="9525">
            <a:noFill/>
            <a:miter lim="800000"/>
            <a:headEnd/>
            <a:tailEnd/>
          </a:ln>
          <a:effectLst/>
        </p:spPr>
        <p:txBody>
          <a:bodyPr>
            <a:spAutoFit/>
          </a:bodyPr>
          <a:lstStyle/>
          <a:p>
            <a:pPr>
              <a:spcBef>
                <a:spcPct val="50000"/>
              </a:spcBef>
              <a:defRPr/>
            </a:pPr>
            <a:r>
              <a:rPr lang="en-US" altLang="zh-CN" sz="4000" b="1" dirty="0">
                <a:solidFill>
                  <a:srgbClr val="0000FF"/>
                </a:solidFill>
                <a:latin typeface="+mn-ea"/>
                <a:ea typeface="+mn-ea"/>
              </a:rPr>
              <a:t>8</a:t>
            </a:r>
            <a:r>
              <a:rPr lang="zh-CN" altLang="en-US" sz="4000" b="1" dirty="0">
                <a:solidFill>
                  <a:srgbClr val="0000FF"/>
                </a:solidFill>
                <a:latin typeface="+mn-ea"/>
                <a:ea typeface="+mn-ea"/>
              </a:rPr>
              <a:t>、旗帜</a:t>
            </a:r>
            <a:r>
              <a:rPr lang="en-US" altLang="zh-CN" sz="4000" b="1" dirty="0">
                <a:solidFill>
                  <a:srgbClr val="0000FF"/>
                </a:solidFill>
                <a:latin typeface="+mn-ea"/>
                <a:ea typeface="+mn-ea"/>
              </a:rPr>
              <a:t>(</a:t>
            </a:r>
            <a:r>
              <a:rPr lang="zh-CN" altLang="en-US" sz="4000" b="1" dirty="0">
                <a:solidFill>
                  <a:srgbClr val="0000FF"/>
                </a:solidFill>
                <a:latin typeface="+mn-ea"/>
                <a:ea typeface="+mn-ea"/>
              </a:rPr>
              <a:t>核心</a:t>
            </a:r>
            <a:r>
              <a:rPr lang="en-US" altLang="zh-CN" sz="4000" b="1" dirty="0">
                <a:solidFill>
                  <a:srgbClr val="0000FF"/>
                </a:solidFill>
                <a:latin typeface="+mn-ea"/>
                <a:ea typeface="+mn-ea"/>
              </a:rPr>
              <a:t>)</a:t>
            </a:r>
            <a:r>
              <a:rPr lang="zh-CN" altLang="en-US" sz="4000" b="1" dirty="0">
                <a:solidFill>
                  <a:srgbClr val="0000FF"/>
                </a:solidFill>
                <a:latin typeface="+mn-ea"/>
                <a:ea typeface="+mn-ea"/>
              </a:rPr>
              <a:t>：</a:t>
            </a:r>
          </a:p>
        </p:txBody>
      </p:sp>
      <p:sp>
        <p:nvSpPr>
          <p:cNvPr id="16" name="Text Box 8"/>
          <p:cNvSpPr txBox="1">
            <a:spLocks noChangeArrowheads="1"/>
          </p:cNvSpPr>
          <p:nvPr/>
        </p:nvSpPr>
        <p:spPr bwMode="auto">
          <a:xfrm>
            <a:off x="3657600" y="152400"/>
            <a:ext cx="2438400" cy="708025"/>
          </a:xfrm>
          <a:prstGeom prst="rect">
            <a:avLst/>
          </a:prstGeom>
          <a:noFill/>
          <a:ln w="9525">
            <a:noFill/>
            <a:miter lim="800000"/>
            <a:headEnd/>
            <a:tailEnd/>
          </a:ln>
          <a:effectLst/>
        </p:spPr>
        <p:txBody>
          <a:bodyPr>
            <a:spAutoFit/>
          </a:bodyPr>
          <a:lstStyle/>
          <a:p>
            <a:pPr>
              <a:spcBef>
                <a:spcPct val="50000"/>
              </a:spcBef>
              <a:defRPr/>
            </a:pPr>
            <a:r>
              <a:rPr lang="zh-CN" altLang="en-US" sz="4000" b="1" dirty="0">
                <a:solidFill>
                  <a:srgbClr val="0000FF"/>
                </a:solidFill>
                <a:latin typeface="+mn-ea"/>
                <a:ea typeface="+mn-ea"/>
                <a:hlinkClick r:id="rId2" action="ppaction://hlinksldjump"/>
              </a:rPr>
              <a:t>人文主义</a:t>
            </a:r>
            <a:r>
              <a:rPr lang="zh-CN" altLang="en-US" sz="4000" b="1" dirty="0">
                <a:solidFill>
                  <a:srgbClr val="0000FF"/>
                </a:solidFill>
                <a:latin typeface="+mn-ea"/>
                <a:ea typeface="+mn-ea"/>
              </a:rPr>
              <a:t>。</a:t>
            </a:r>
            <a:r>
              <a:rPr lang="zh-CN" altLang="en-US" sz="3200" b="1" dirty="0">
                <a:solidFill>
                  <a:srgbClr val="660066"/>
                </a:solidFill>
                <a:latin typeface="+mn-ea"/>
                <a:ea typeface="+mn-ea"/>
              </a:rPr>
              <a:t> </a:t>
            </a:r>
          </a:p>
        </p:txBody>
      </p:sp>
      <p:sp>
        <p:nvSpPr>
          <p:cNvPr id="17" name="矩形 16"/>
          <p:cNvSpPr/>
          <p:nvPr/>
        </p:nvSpPr>
        <p:spPr>
          <a:xfrm>
            <a:off x="0" y="838200"/>
            <a:ext cx="2438400" cy="708025"/>
          </a:xfrm>
          <a:prstGeom prst="rect">
            <a:avLst/>
          </a:prstGeom>
        </p:spPr>
        <p:txBody>
          <a:bodyPr>
            <a:spAutoFit/>
          </a:bodyPr>
          <a:lstStyle/>
          <a:p>
            <a:pPr>
              <a:spcBef>
                <a:spcPct val="50000"/>
              </a:spcBef>
              <a:defRPr/>
            </a:pPr>
            <a:r>
              <a:rPr lang="zh-CN" altLang="en-US" sz="4000" b="1" dirty="0">
                <a:solidFill>
                  <a:srgbClr val="0000FF"/>
                </a:solidFill>
                <a:latin typeface="+mn-ea"/>
                <a:ea typeface="+mn-ea"/>
              </a:rPr>
              <a:t>９、矛头：</a:t>
            </a:r>
          </a:p>
        </p:txBody>
      </p:sp>
      <p:sp>
        <p:nvSpPr>
          <p:cNvPr id="18" name="Text Box 9"/>
          <p:cNvSpPr txBox="1">
            <a:spLocks noChangeArrowheads="1"/>
          </p:cNvSpPr>
          <p:nvPr/>
        </p:nvSpPr>
        <p:spPr bwMode="auto">
          <a:xfrm>
            <a:off x="2667000" y="914400"/>
            <a:ext cx="4800600" cy="708025"/>
          </a:xfrm>
          <a:prstGeom prst="rect">
            <a:avLst/>
          </a:prstGeom>
          <a:noFill/>
          <a:ln w="9525">
            <a:noFill/>
            <a:miter lim="800000"/>
            <a:headEnd/>
            <a:tailEnd/>
          </a:ln>
          <a:effectLst/>
        </p:spPr>
        <p:txBody>
          <a:bodyPr>
            <a:spAutoFit/>
          </a:bodyPr>
          <a:lstStyle/>
          <a:p>
            <a:pPr>
              <a:spcBef>
                <a:spcPct val="50000"/>
              </a:spcBef>
              <a:defRPr/>
            </a:pPr>
            <a:r>
              <a:rPr lang="zh-CN" altLang="en-US" sz="4000" b="1" dirty="0">
                <a:solidFill>
                  <a:srgbClr val="FF0000"/>
                </a:solidFill>
                <a:latin typeface="+mn-ea"/>
                <a:ea typeface="+mn-ea"/>
              </a:rPr>
              <a:t>指向基督教神学</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5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52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5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5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65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65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65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65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650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650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6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2" grpId="0"/>
      <p:bldP spid="106503" grpId="0" animBg="1"/>
      <p:bldP spid="106504" grpId="0" animBg="1"/>
      <p:bldP spid="106526" grpId="0"/>
      <p:bldP spid="106528" grpId="0"/>
      <p:bldP spid="106529" grpId="0"/>
      <p:bldP spid="106530" grpId="0"/>
      <p:bldP spid="106531" grpId="0"/>
      <p:bldP spid="106532" grpId="0"/>
      <p:bldP spid="106533" grpId="0"/>
      <p:bldP spid="16"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 y="76200"/>
            <a:ext cx="8763000" cy="3081338"/>
          </a:xfrm>
          <a:prstGeom prst="rect">
            <a:avLst/>
          </a:prstGeom>
          <a:noFill/>
          <a:ln w="9525">
            <a:noFill/>
            <a:miter lim="800000"/>
            <a:headEnd/>
            <a:tailEnd/>
          </a:ln>
        </p:spPr>
        <p:txBody>
          <a:bodyPr>
            <a:spAutoFit/>
          </a:bodyPr>
          <a:lstStyle/>
          <a:p>
            <a:r>
              <a:rPr lang="zh-CN" altLang="en-US" sz="2800" b="1"/>
              <a:t>在中世纪，人类意识的两方面</a:t>
            </a:r>
            <a:r>
              <a:rPr lang="en-US" altLang="zh-CN" sz="2800" b="1"/>
              <a:t>——</a:t>
            </a:r>
            <a:r>
              <a:rPr lang="zh-CN" altLang="en-US" sz="2800" b="1"/>
              <a:t>内心自省和外界观察都一样</a:t>
            </a:r>
            <a:r>
              <a:rPr lang="en-US" altLang="zh-CN" sz="2800" b="1"/>
              <a:t>——</a:t>
            </a:r>
            <a:r>
              <a:rPr lang="zh-CN" altLang="en-US" sz="2800" b="1"/>
              <a:t>一直处在一层共同的纱幕之下，处于睡眠或半醒状态。这层纱幕是由信仰、幻想和幼稚偏见织的，透过它向外看，世界和历史都罩上了一层奇怪的彩</a:t>
            </a:r>
            <a:r>
              <a:rPr lang="en-US" altLang="zh-CN" sz="2800" b="1"/>
              <a:t>……</a:t>
            </a:r>
            <a:r>
              <a:rPr lang="zh-CN" altLang="en-US" sz="2800" b="1"/>
              <a:t>在意大利，这层纱幕最先烟消云散。               </a:t>
            </a:r>
          </a:p>
          <a:p>
            <a:r>
              <a:rPr lang="zh-CN" altLang="en-US" sz="2800" b="1"/>
              <a:t>                          </a:t>
            </a:r>
            <a:r>
              <a:rPr lang="en-US" altLang="zh-CN" sz="2800" b="1"/>
              <a:t>——</a:t>
            </a:r>
            <a:r>
              <a:rPr lang="zh-CN" altLang="en-US" sz="2800" b="1"/>
              <a:t>（瑞士）不克哈特</a:t>
            </a:r>
            <a:r>
              <a:rPr lang="en-US" altLang="zh-CN" sz="2800" b="1"/>
              <a:t>《</a:t>
            </a:r>
            <a:r>
              <a:rPr lang="zh-CN" altLang="en-US" sz="2800" b="1"/>
              <a:t>意大利文艺</a:t>
            </a:r>
          </a:p>
          <a:p>
            <a:r>
              <a:rPr lang="zh-CN" altLang="en-US" sz="2800" b="1"/>
              <a:t>					           复兴时期的文化</a:t>
            </a:r>
            <a:r>
              <a:rPr lang="en-US" altLang="zh-CN" sz="2800" b="1"/>
              <a:t>》</a:t>
            </a:r>
          </a:p>
        </p:txBody>
      </p:sp>
      <p:sp>
        <p:nvSpPr>
          <p:cNvPr id="9219" name="Text Box 3"/>
          <p:cNvSpPr txBox="1">
            <a:spLocks noChangeArrowheads="1"/>
          </p:cNvSpPr>
          <p:nvPr/>
        </p:nvSpPr>
        <p:spPr bwMode="auto">
          <a:xfrm>
            <a:off x="381000" y="4114800"/>
            <a:ext cx="4038600" cy="641350"/>
          </a:xfrm>
          <a:prstGeom prst="rect">
            <a:avLst/>
          </a:prstGeom>
          <a:noFill/>
          <a:ln w="9525">
            <a:noFill/>
            <a:miter lim="800000"/>
            <a:headEnd/>
            <a:tailEnd/>
          </a:ln>
        </p:spPr>
        <p:txBody>
          <a:bodyPr>
            <a:spAutoFit/>
          </a:bodyPr>
          <a:lstStyle/>
          <a:p>
            <a:pPr>
              <a:spcBef>
                <a:spcPct val="50000"/>
              </a:spcBef>
            </a:pPr>
            <a:r>
              <a:rPr lang="zh-CN" altLang="en-US" sz="3600" b="1">
                <a:solidFill>
                  <a:srgbClr val="0000FF"/>
                </a:solidFill>
                <a:ea typeface="楷体_GB2312" pitchFamily="1" charset="-122"/>
              </a:rPr>
              <a:t>基督教神学世界观</a:t>
            </a:r>
          </a:p>
        </p:txBody>
      </p:sp>
      <p:sp>
        <p:nvSpPr>
          <p:cNvPr id="9220" name="Rectangle 4"/>
          <p:cNvSpPr>
            <a:spLocks noChangeArrowheads="1"/>
          </p:cNvSpPr>
          <p:nvPr/>
        </p:nvSpPr>
        <p:spPr bwMode="auto">
          <a:xfrm>
            <a:off x="228600" y="5715000"/>
            <a:ext cx="7754938" cy="641350"/>
          </a:xfrm>
          <a:prstGeom prst="rect">
            <a:avLst/>
          </a:prstGeom>
          <a:noFill/>
          <a:ln w="9525">
            <a:noFill/>
            <a:miter lim="800000"/>
            <a:headEnd/>
            <a:tailEnd/>
          </a:ln>
        </p:spPr>
        <p:txBody>
          <a:bodyPr wrap="none" anchor="ctr">
            <a:spAutoFit/>
          </a:bodyPr>
          <a:lstStyle/>
          <a:p>
            <a:r>
              <a:rPr lang="zh-CN" altLang="en-US" sz="3600" b="1">
                <a:solidFill>
                  <a:srgbClr val="0000FF"/>
                </a:solidFill>
                <a:latin typeface="楷体_GB2312" pitchFamily="1" charset="-122"/>
                <a:ea typeface="楷体_GB2312" pitchFamily="1" charset="-122"/>
              </a:rPr>
              <a:t>基督教会把文化置于神学的控制之下 </a:t>
            </a:r>
          </a:p>
        </p:txBody>
      </p:sp>
      <p:sp>
        <p:nvSpPr>
          <p:cNvPr id="25605" name="Rectangle 5"/>
          <p:cNvSpPr>
            <a:spLocks noChangeArrowheads="1"/>
          </p:cNvSpPr>
          <p:nvPr/>
        </p:nvSpPr>
        <p:spPr bwMode="auto">
          <a:xfrm>
            <a:off x="228600" y="3402013"/>
            <a:ext cx="6119813" cy="579437"/>
          </a:xfrm>
          <a:prstGeom prst="rect">
            <a:avLst/>
          </a:prstGeom>
          <a:noFill/>
          <a:ln w="9525">
            <a:noFill/>
            <a:miter lim="800000"/>
            <a:headEnd/>
            <a:tailEnd/>
          </a:ln>
        </p:spPr>
        <p:txBody>
          <a:bodyPr wrap="none">
            <a:spAutoFit/>
          </a:bodyPr>
          <a:lstStyle/>
          <a:p>
            <a:r>
              <a:rPr lang="en-US" altLang="zh-CN" sz="3200" b="1"/>
              <a:t>1</a:t>
            </a:r>
            <a:r>
              <a:rPr lang="zh-CN" altLang="en-US" sz="3200" b="1"/>
              <a:t>、材料中的“纱幕”指的是什么？</a:t>
            </a:r>
          </a:p>
        </p:txBody>
      </p:sp>
      <p:sp>
        <p:nvSpPr>
          <p:cNvPr id="25606" name="Rectangle 6"/>
          <p:cNvSpPr>
            <a:spLocks noChangeArrowheads="1"/>
          </p:cNvSpPr>
          <p:nvPr/>
        </p:nvSpPr>
        <p:spPr bwMode="auto">
          <a:xfrm>
            <a:off x="168275" y="5029200"/>
            <a:ext cx="8975725" cy="579438"/>
          </a:xfrm>
          <a:prstGeom prst="rect">
            <a:avLst/>
          </a:prstGeom>
          <a:noFill/>
          <a:ln w="9525">
            <a:noFill/>
            <a:miter lim="800000"/>
            <a:headEnd/>
            <a:tailEnd/>
          </a:ln>
        </p:spPr>
        <p:txBody>
          <a:bodyPr wrap="none">
            <a:spAutoFit/>
          </a:bodyPr>
          <a:lstStyle/>
          <a:p>
            <a:r>
              <a:rPr lang="en-US" altLang="zh-CN" sz="3200" b="1"/>
              <a:t>2“</a:t>
            </a:r>
            <a:r>
              <a:rPr lang="zh-CN" altLang="en-US" sz="3200" b="1"/>
              <a:t>人类意识处于睡眠与半醒状态”的原因是什么？</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diamond(in)">
                                      <p:cBhvr>
                                        <p:cTn id="7" dur="1000"/>
                                        <p:tgtEl>
                                          <p:spTgt spid="9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diamond(in)">
                                      <p:cBhvr>
                                        <p:cTn id="12"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04800" y="3078163"/>
            <a:ext cx="8610600" cy="579437"/>
          </a:xfrm>
          <a:prstGeom prst="rect">
            <a:avLst/>
          </a:prstGeom>
          <a:noFill/>
          <a:ln w="9525">
            <a:noFill/>
            <a:miter lim="800000"/>
            <a:headEnd/>
            <a:tailEnd/>
          </a:ln>
        </p:spPr>
        <p:txBody>
          <a:bodyPr>
            <a:spAutoFit/>
          </a:bodyPr>
          <a:lstStyle/>
          <a:p>
            <a:r>
              <a:rPr lang="en-US" altLang="zh-CN" sz="3200" b="1"/>
              <a:t>4</a:t>
            </a:r>
            <a:r>
              <a:rPr lang="zh-CN" altLang="en-US" sz="3200" b="1"/>
              <a:t>、为什么在意大利，这层纱幕最先烟消云散？</a:t>
            </a:r>
          </a:p>
        </p:txBody>
      </p:sp>
      <p:sp>
        <p:nvSpPr>
          <p:cNvPr id="10243" name="Text Box 3"/>
          <p:cNvSpPr txBox="1">
            <a:spLocks noChangeArrowheads="1"/>
          </p:cNvSpPr>
          <p:nvPr/>
        </p:nvSpPr>
        <p:spPr bwMode="auto">
          <a:xfrm>
            <a:off x="304800" y="1476375"/>
            <a:ext cx="8458200" cy="1190625"/>
          </a:xfrm>
          <a:prstGeom prst="rect">
            <a:avLst/>
          </a:prstGeom>
          <a:noFill/>
          <a:ln w="9525">
            <a:noFill/>
            <a:miter lim="800000"/>
            <a:headEnd/>
            <a:tailEnd/>
          </a:ln>
        </p:spPr>
        <p:txBody>
          <a:bodyPr>
            <a:spAutoFit/>
          </a:bodyPr>
          <a:lstStyle/>
          <a:p>
            <a:pPr>
              <a:spcBef>
                <a:spcPct val="50000"/>
              </a:spcBef>
            </a:pPr>
            <a:r>
              <a:rPr lang="en-US" altLang="zh-CN" sz="3600" b="1">
                <a:solidFill>
                  <a:srgbClr val="0000FF"/>
                </a:solidFill>
                <a:ea typeface="楷体_GB2312" pitchFamily="1" charset="-122"/>
              </a:rPr>
              <a:t>“</a:t>
            </a:r>
            <a:r>
              <a:rPr lang="zh-CN" altLang="en-US" sz="3600" b="1">
                <a:solidFill>
                  <a:srgbClr val="0000FF"/>
                </a:solidFill>
                <a:ea typeface="楷体_GB2312" pitchFamily="1" charset="-122"/>
              </a:rPr>
              <a:t>烟消云散”指的是神学世界观的束缚被冲破，人和人性从宗教的束缚下解放出来。</a:t>
            </a:r>
          </a:p>
        </p:txBody>
      </p:sp>
      <p:sp>
        <p:nvSpPr>
          <p:cNvPr id="26628" name="Rectangle 4"/>
          <p:cNvSpPr>
            <a:spLocks noChangeArrowheads="1"/>
          </p:cNvSpPr>
          <p:nvPr/>
        </p:nvSpPr>
        <p:spPr bwMode="auto">
          <a:xfrm>
            <a:off x="533400" y="457200"/>
            <a:ext cx="5303838" cy="579438"/>
          </a:xfrm>
          <a:prstGeom prst="rect">
            <a:avLst/>
          </a:prstGeom>
          <a:noFill/>
          <a:ln w="9525">
            <a:noFill/>
            <a:miter lim="800000"/>
            <a:headEnd/>
            <a:tailEnd/>
          </a:ln>
        </p:spPr>
        <p:txBody>
          <a:bodyPr wrap="none">
            <a:spAutoFit/>
          </a:bodyPr>
          <a:lstStyle/>
          <a:p>
            <a:r>
              <a:rPr lang="en-US" altLang="zh-CN" sz="3200" b="1"/>
              <a:t>3</a:t>
            </a:r>
            <a:r>
              <a:rPr lang="zh-CN" altLang="en-US" sz="3200" b="1"/>
              <a:t>、“烟消云散”指的是什么？</a:t>
            </a:r>
          </a:p>
        </p:txBody>
      </p:sp>
      <p:sp>
        <p:nvSpPr>
          <p:cNvPr id="10245" name="Rectangle 5"/>
          <p:cNvSpPr>
            <a:spLocks noChangeArrowheads="1"/>
          </p:cNvSpPr>
          <p:nvPr/>
        </p:nvSpPr>
        <p:spPr bwMode="auto">
          <a:xfrm>
            <a:off x="533400" y="4267200"/>
            <a:ext cx="8153400" cy="1739900"/>
          </a:xfrm>
          <a:prstGeom prst="rect">
            <a:avLst/>
          </a:prstGeom>
          <a:noFill/>
          <a:ln w="9525">
            <a:noFill/>
            <a:miter lim="800000"/>
            <a:headEnd/>
            <a:tailEnd/>
          </a:ln>
        </p:spPr>
        <p:txBody>
          <a:bodyPr>
            <a:spAutoFit/>
          </a:bodyPr>
          <a:lstStyle/>
          <a:p>
            <a:r>
              <a:rPr lang="zh-CN" altLang="en-US" sz="3600" b="1">
                <a:solidFill>
                  <a:srgbClr val="0000FF"/>
                </a:solidFill>
                <a:ea typeface="楷体_GB2312" pitchFamily="1" charset="-122"/>
              </a:rPr>
              <a:t>意大利最早出现了资本主义的萌芽，意大利更系统地保留了希腊、罗马的古典文化，最早发生了文艺复兴运动。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diamond(in)">
                                      <p:cBhvr>
                                        <p:cTn id="7" dur="2000"/>
                                        <p:tgtEl>
                                          <p:spTgt spid="10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diamond(in)">
                                      <p:cBhvr>
                                        <p:cTn id="12" dur="2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 y="76200"/>
            <a:ext cx="8763000" cy="3081338"/>
          </a:xfrm>
          <a:prstGeom prst="rect">
            <a:avLst/>
          </a:prstGeom>
          <a:noFill/>
          <a:ln w="9525">
            <a:noFill/>
            <a:miter lim="800000"/>
            <a:headEnd/>
            <a:tailEnd/>
          </a:ln>
        </p:spPr>
        <p:txBody>
          <a:bodyPr>
            <a:spAutoFit/>
          </a:bodyPr>
          <a:lstStyle/>
          <a:p>
            <a:r>
              <a:rPr lang="zh-CN" altLang="en-US" sz="2800" b="1"/>
              <a:t>在中世纪，人类意识的两方面</a:t>
            </a:r>
            <a:r>
              <a:rPr lang="en-US" altLang="zh-CN" sz="2800" b="1"/>
              <a:t>——</a:t>
            </a:r>
            <a:r>
              <a:rPr lang="zh-CN" altLang="en-US" sz="2800" b="1"/>
              <a:t>内心自省和外界观察都一样</a:t>
            </a:r>
            <a:r>
              <a:rPr lang="en-US" altLang="zh-CN" sz="2800" b="1"/>
              <a:t>——</a:t>
            </a:r>
            <a:r>
              <a:rPr lang="zh-CN" altLang="en-US" sz="2800" b="1"/>
              <a:t>一直处在一层共同的纱幕之下，处于睡眠或半醒状态。这层纱幕是由信仰、幻想和幼稚偏见织的，透过它向外看，世界和历史都罩上了一层奇怪的彩</a:t>
            </a:r>
            <a:r>
              <a:rPr lang="en-US" altLang="zh-CN" sz="2800" b="1"/>
              <a:t>……</a:t>
            </a:r>
            <a:r>
              <a:rPr lang="zh-CN" altLang="en-US" sz="2800" b="1"/>
              <a:t>在意大利，这层纱幕最先烟消云散。               </a:t>
            </a:r>
          </a:p>
          <a:p>
            <a:r>
              <a:rPr lang="zh-CN" altLang="en-US" sz="2800" b="1"/>
              <a:t>                          </a:t>
            </a:r>
            <a:r>
              <a:rPr lang="en-US" altLang="zh-CN" sz="2800" b="1"/>
              <a:t>——</a:t>
            </a:r>
            <a:r>
              <a:rPr lang="zh-CN" altLang="en-US" sz="2800" b="1"/>
              <a:t>（瑞士）不克哈特</a:t>
            </a:r>
            <a:r>
              <a:rPr lang="en-US" altLang="zh-CN" sz="2800" b="1"/>
              <a:t>《</a:t>
            </a:r>
            <a:r>
              <a:rPr lang="zh-CN" altLang="en-US" sz="2800" b="1"/>
              <a:t>意大利文艺</a:t>
            </a:r>
          </a:p>
          <a:p>
            <a:r>
              <a:rPr lang="zh-CN" altLang="en-US" sz="2800" b="1"/>
              <a:t>					           复兴时期的文化</a:t>
            </a:r>
            <a:r>
              <a:rPr lang="en-US" altLang="zh-CN" sz="2800" b="1"/>
              <a:t>》</a:t>
            </a:r>
          </a:p>
        </p:txBody>
      </p:sp>
      <p:sp>
        <p:nvSpPr>
          <p:cNvPr id="9219" name="Text Box 3"/>
          <p:cNvSpPr txBox="1">
            <a:spLocks noChangeArrowheads="1"/>
          </p:cNvSpPr>
          <p:nvPr/>
        </p:nvSpPr>
        <p:spPr bwMode="auto">
          <a:xfrm>
            <a:off x="381000" y="4114800"/>
            <a:ext cx="4038600" cy="641350"/>
          </a:xfrm>
          <a:prstGeom prst="rect">
            <a:avLst/>
          </a:prstGeom>
          <a:noFill/>
          <a:ln w="9525">
            <a:noFill/>
            <a:miter lim="800000"/>
            <a:headEnd/>
            <a:tailEnd/>
          </a:ln>
        </p:spPr>
        <p:txBody>
          <a:bodyPr>
            <a:spAutoFit/>
          </a:bodyPr>
          <a:lstStyle/>
          <a:p>
            <a:pPr>
              <a:spcBef>
                <a:spcPct val="50000"/>
              </a:spcBef>
            </a:pPr>
            <a:r>
              <a:rPr lang="zh-CN" altLang="en-US" sz="3600" b="1">
                <a:solidFill>
                  <a:srgbClr val="0000FF"/>
                </a:solidFill>
                <a:ea typeface="楷体_GB2312" pitchFamily="1" charset="-122"/>
              </a:rPr>
              <a:t>基督教神学世界观</a:t>
            </a:r>
          </a:p>
        </p:txBody>
      </p:sp>
      <p:sp>
        <p:nvSpPr>
          <p:cNvPr id="9220" name="Rectangle 4"/>
          <p:cNvSpPr>
            <a:spLocks noChangeArrowheads="1"/>
          </p:cNvSpPr>
          <p:nvPr/>
        </p:nvSpPr>
        <p:spPr bwMode="auto">
          <a:xfrm>
            <a:off x="228600" y="5715000"/>
            <a:ext cx="7754938" cy="641350"/>
          </a:xfrm>
          <a:prstGeom prst="rect">
            <a:avLst/>
          </a:prstGeom>
          <a:noFill/>
          <a:ln w="9525">
            <a:noFill/>
            <a:miter lim="800000"/>
            <a:headEnd/>
            <a:tailEnd/>
          </a:ln>
        </p:spPr>
        <p:txBody>
          <a:bodyPr wrap="none" anchor="ctr">
            <a:spAutoFit/>
          </a:bodyPr>
          <a:lstStyle/>
          <a:p>
            <a:r>
              <a:rPr lang="zh-CN" altLang="en-US" sz="3600" b="1">
                <a:solidFill>
                  <a:srgbClr val="0000FF"/>
                </a:solidFill>
                <a:latin typeface="楷体_GB2312" pitchFamily="1" charset="-122"/>
                <a:ea typeface="楷体_GB2312" pitchFamily="1" charset="-122"/>
              </a:rPr>
              <a:t>基督教会把文化置于神学的控制之下 </a:t>
            </a:r>
          </a:p>
        </p:txBody>
      </p:sp>
      <p:sp>
        <p:nvSpPr>
          <p:cNvPr id="25605" name="Rectangle 5"/>
          <p:cNvSpPr>
            <a:spLocks noChangeArrowheads="1"/>
          </p:cNvSpPr>
          <p:nvPr/>
        </p:nvSpPr>
        <p:spPr bwMode="auto">
          <a:xfrm>
            <a:off x="228600" y="3402013"/>
            <a:ext cx="6119813" cy="579437"/>
          </a:xfrm>
          <a:prstGeom prst="rect">
            <a:avLst/>
          </a:prstGeom>
          <a:noFill/>
          <a:ln w="9525">
            <a:noFill/>
            <a:miter lim="800000"/>
            <a:headEnd/>
            <a:tailEnd/>
          </a:ln>
        </p:spPr>
        <p:txBody>
          <a:bodyPr wrap="none">
            <a:spAutoFit/>
          </a:bodyPr>
          <a:lstStyle/>
          <a:p>
            <a:r>
              <a:rPr lang="en-US" altLang="zh-CN" sz="3200" b="1"/>
              <a:t>1</a:t>
            </a:r>
            <a:r>
              <a:rPr lang="zh-CN" altLang="en-US" sz="3200" b="1"/>
              <a:t>、材料中的“纱幕”指的是什么？</a:t>
            </a:r>
          </a:p>
        </p:txBody>
      </p:sp>
      <p:sp>
        <p:nvSpPr>
          <p:cNvPr id="25606" name="Rectangle 6"/>
          <p:cNvSpPr>
            <a:spLocks noChangeArrowheads="1"/>
          </p:cNvSpPr>
          <p:nvPr/>
        </p:nvSpPr>
        <p:spPr bwMode="auto">
          <a:xfrm>
            <a:off x="168275" y="5029200"/>
            <a:ext cx="8975725" cy="579438"/>
          </a:xfrm>
          <a:prstGeom prst="rect">
            <a:avLst/>
          </a:prstGeom>
          <a:noFill/>
          <a:ln w="9525">
            <a:noFill/>
            <a:miter lim="800000"/>
            <a:headEnd/>
            <a:tailEnd/>
          </a:ln>
        </p:spPr>
        <p:txBody>
          <a:bodyPr wrap="none">
            <a:spAutoFit/>
          </a:bodyPr>
          <a:lstStyle/>
          <a:p>
            <a:r>
              <a:rPr lang="en-US" altLang="zh-CN" sz="3200" b="1"/>
              <a:t>2“</a:t>
            </a:r>
            <a:r>
              <a:rPr lang="zh-CN" altLang="en-US" sz="3200" b="1"/>
              <a:t>人类意识处于睡眠与半醒状态”的原因是什么？</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diamond(in)">
                                      <p:cBhvr>
                                        <p:cTn id="7" dur="1000"/>
                                        <p:tgtEl>
                                          <p:spTgt spid="9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diamond(in)">
                                      <p:cBhvr>
                                        <p:cTn id="12"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04800" y="3078163"/>
            <a:ext cx="8610600" cy="579437"/>
          </a:xfrm>
          <a:prstGeom prst="rect">
            <a:avLst/>
          </a:prstGeom>
          <a:noFill/>
          <a:ln w="9525">
            <a:noFill/>
            <a:miter lim="800000"/>
            <a:headEnd/>
            <a:tailEnd/>
          </a:ln>
        </p:spPr>
        <p:txBody>
          <a:bodyPr>
            <a:spAutoFit/>
          </a:bodyPr>
          <a:lstStyle/>
          <a:p>
            <a:r>
              <a:rPr lang="en-US" altLang="zh-CN" sz="3200" b="1"/>
              <a:t>4</a:t>
            </a:r>
            <a:r>
              <a:rPr lang="zh-CN" altLang="en-US" sz="3200" b="1"/>
              <a:t>、为什么在意大利，这层纱幕最先烟消云散？</a:t>
            </a:r>
          </a:p>
        </p:txBody>
      </p:sp>
      <p:sp>
        <p:nvSpPr>
          <p:cNvPr id="10243" name="Text Box 3"/>
          <p:cNvSpPr txBox="1">
            <a:spLocks noChangeArrowheads="1"/>
          </p:cNvSpPr>
          <p:nvPr/>
        </p:nvSpPr>
        <p:spPr bwMode="auto">
          <a:xfrm>
            <a:off x="304800" y="1476375"/>
            <a:ext cx="8458200" cy="1190625"/>
          </a:xfrm>
          <a:prstGeom prst="rect">
            <a:avLst/>
          </a:prstGeom>
          <a:noFill/>
          <a:ln w="9525">
            <a:noFill/>
            <a:miter lim="800000"/>
            <a:headEnd/>
            <a:tailEnd/>
          </a:ln>
        </p:spPr>
        <p:txBody>
          <a:bodyPr>
            <a:spAutoFit/>
          </a:bodyPr>
          <a:lstStyle/>
          <a:p>
            <a:pPr>
              <a:spcBef>
                <a:spcPct val="50000"/>
              </a:spcBef>
            </a:pPr>
            <a:r>
              <a:rPr lang="en-US" altLang="zh-CN" sz="3600" b="1">
                <a:solidFill>
                  <a:srgbClr val="0000FF"/>
                </a:solidFill>
                <a:ea typeface="楷体_GB2312" pitchFamily="1" charset="-122"/>
              </a:rPr>
              <a:t>“</a:t>
            </a:r>
            <a:r>
              <a:rPr lang="zh-CN" altLang="en-US" sz="3600" b="1">
                <a:solidFill>
                  <a:srgbClr val="0000FF"/>
                </a:solidFill>
                <a:ea typeface="楷体_GB2312" pitchFamily="1" charset="-122"/>
              </a:rPr>
              <a:t>烟消云散”指的是神学世界观的束缚被冲破，人和人性从宗教的束缚下解放出来。</a:t>
            </a:r>
          </a:p>
        </p:txBody>
      </p:sp>
      <p:sp>
        <p:nvSpPr>
          <p:cNvPr id="26628" name="Rectangle 4"/>
          <p:cNvSpPr>
            <a:spLocks noChangeArrowheads="1"/>
          </p:cNvSpPr>
          <p:nvPr/>
        </p:nvSpPr>
        <p:spPr bwMode="auto">
          <a:xfrm>
            <a:off x="533400" y="457200"/>
            <a:ext cx="5303838" cy="579438"/>
          </a:xfrm>
          <a:prstGeom prst="rect">
            <a:avLst/>
          </a:prstGeom>
          <a:noFill/>
          <a:ln w="9525">
            <a:noFill/>
            <a:miter lim="800000"/>
            <a:headEnd/>
            <a:tailEnd/>
          </a:ln>
        </p:spPr>
        <p:txBody>
          <a:bodyPr wrap="none">
            <a:spAutoFit/>
          </a:bodyPr>
          <a:lstStyle/>
          <a:p>
            <a:r>
              <a:rPr lang="en-US" altLang="zh-CN" sz="3200" b="1"/>
              <a:t>3</a:t>
            </a:r>
            <a:r>
              <a:rPr lang="zh-CN" altLang="en-US" sz="3200" b="1"/>
              <a:t>、“烟消云散”指的是什么？</a:t>
            </a:r>
          </a:p>
        </p:txBody>
      </p:sp>
      <p:sp>
        <p:nvSpPr>
          <p:cNvPr id="10245" name="Rectangle 5"/>
          <p:cNvSpPr>
            <a:spLocks noChangeArrowheads="1"/>
          </p:cNvSpPr>
          <p:nvPr/>
        </p:nvSpPr>
        <p:spPr bwMode="auto">
          <a:xfrm>
            <a:off x="533400" y="4267200"/>
            <a:ext cx="8153400" cy="1739900"/>
          </a:xfrm>
          <a:prstGeom prst="rect">
            <a:avLst/>
          </a:prstGeom>
          <a:noFill/>
          <a:ln w="9525">
            <a:noFill/>
            <a:miter lim="800000"/>
            <a:headEnd/>
            <a:tailEnd/>
          </a:ln>
        </p:spPr>
        <p:txBody>
          <a:bodyPr>
            <a:spAutoFit/>
          </a:bodyPr>
          <a:lstStyle/>
          <a:p>
            <a:r>
              <a:rPr lang="zh-CN" altLang="en-US" sz="3600" b="1">
                <a:solidFill>
                  <a:srgbClr val="0000FF"/>
                </a:solidFill>
                <a:ea typeface="楷体_GB2312" pitchFamily="1" charset="-122"/>
              </a:rPr>
              <a:t>意大利最早出现了资本主义的萌芽，意大利更系统地保留了希腊、罗马的古典文化，最早发生了文艺复兴运动。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diamond(in)">
                                      <p:cBhvr>
                                        <p:cTn id="7" dur="2000"/>
                                        <p:tgtEl>
                                          <p:spTgt spid="10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diamond(in)">
                                      <p:cBhvr>
                                        <p:cTn id="12" dur="2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Rot="1" noChangeArrowheads="1"/>
          </p:cNvSpPr>
          <p:nvPr>
            <p:ph type="title" idx="4294967295"/>
          </p:nvPr>
        </p:nvSpPr>
        <p:spPr>
          <a:xfrm>
            <a:off x="-228600" y="228600"/>
            <a:ext cx="9372600" cy="1095375"/>
          </a:xfrm>
        </p:spPr>
        <p:txBody>
          <a:bodyPr/>
          <a:lstStyle/>
          <a:p>
            <a:r>
              <a:rPr lang="zh-CN" altLang="en-US" b="1" smtClean="0">
                <a:solidFill>
                  <a:srgbClr val="0033CC"/>
                </a:solidFill>
                <a:latin typeface="楷体" pitchFamily="49" charset="-122"/>
                <a:ea typeface="楷体" pitchFamily="49" charset="-122"/>
                <a:sym typeface="黑体" pitchFamily="49" charset="-122"/>
              </a:rPr>
              <a:t>１０、概况：文艺复兴初期</a:t>
            </a:r>
            <a:r>
              <a:rPr lang="zh-CN" altLang="en-US" b="1" smtClean="0">
                <a:solidFill>
                  <a:srgbClr val="0033CC"/>
                </a:solidFill>
                <a:latin typeface="楷体" pitchFamily="49" charset="-122"/>
                <a:ea typeface="楷体" pitchFamily="49" charset="-122"/>
                <a:sym typeface="Garamond" pitchFamily="2" charset="0"/>
              </a:rPr>
              <a:t>“</a:t>
            </a:r>
            <a:r>
              <a:rPr lang="zh-CN" altLang="en-US" b="1" smtClean="0">
                <a:solidFill>
                  <a:srgbClr val="0033CC"/>
                </a:solidFill>
                <a:latin typeface="楷体" pitchFamily="49" charset="-122"/>
                <a:ea typeface="楷体" pitchFamily="49" charset="-122"/>
                <a:sym typeface="黑体" pitchFamily="49" charset="-122"/>
              </a:rPr>
              <a:t>三杰</a:t>
            </a:r>
            <a:r>
              <a:rPr lang="zh-CN" altLang="en-US" b="1" smtClean="0">
                <a:solidFill>
                  <a:srgbClr val="0033CC"/>
                </a:solidFill>
                <a:latin typeface="楷体" pitchFamily="49" charset="-122"/>
                <a:ea typeface="楷体" pitchFamily="49" charset="-122"/>
                <a:sym typeface="Garamond" pitchFamily="2" charset="0"/>
              </a:rPr>
              <a:t>”</a:t>
            </a:r>
            <a:endParaRPr lang="zh-CN" altLang="en-US" b="1" smtClean="0">
              <a:solidFill>
                <a:srgbClr val="0033CC"/>
              </a:solidFill>
              <a:latin typeface="楷体" pitchFamily="49" charset="-122"/>
              <a:ea typeface="楷体" pitchFamily="49" charset="-122"/>
              <a:sym typeface="黑体" pitchFamily="49" charset="-122"/>
            </a:endParaRPr>
          </a:p>
        </p:txBody>
      </p:sp>
      <p:pic>
        <p:nvPicPr>
          <p:cNvPr id="27651" name="Picture 3" descr="但丁"/>
          <p:cNvPicPr preferRelativeResize="0">
            <a:picLocks noGrp="1" noChangeAspect="1" noChangeArrowheads="1"/>
          </p:cNvPicPr>
          <p:nvPr>
            <p:ph idx="4294967295"/>
          </p:nvPr>
        </p:nvPicPr>
        <p:blipFill>
          <a:blip r:embed="rId2" cstate="print"/>
          <a:srcRect/>
          <a:stretch>
            <a:fillRect/>
          </a:stretch>
        </p:blipFill>
        <p:spPr>
          <a:xfrm>
            <a:off x="608013" y="1539875"/>
            <a:ext cx="2644775" cy="3262313"/>
          </a:xfrm>
        </p:spPr>
      </p:pic>
      <p:pic>
        <p:nvPicPr>
          <p:cNvPr id="27652" name="Picture 4" descr="薄伽丘"/>
          <p:cNvPicPr>
            <a:picLocks noChangeAspect="1" noChangeArrowheads="1"/>
          </p:cNvPicPr>
          <p:nvPr/>
        </p:nvPicPr>
        <p:blipFill>
          <a:blip r:embed="rId3" cstate="print"/>
          <a:srcRect/>
          <a:stretch>
            <a:fillRect/>
          </a:stretch>
        </p:blipFill>
        <p:spPr bwMode="auto">
          <a:xfrm>
            <a:off x="5865813" y="1539875"/>
            <a:ext cx="2762250" cy="3222625"/>
          </a:xfrm>
          <a:prstGeom prst="rect">
            <a:avLst/>
          </a:prstGeom>
          <a:noFill/>
          <a:ln w="9525">
            <a:noFill/>
            <a:miter lim="800000"/>
            <a:headEnd/>
            <a:tailEnd/>
          </a:ln>
        </p:spPr>
      </p:pic>
      <p:pic>
        <p:nvPicPr>
          <p:cNvPr id="27653" name="Picture 5" descr="xin_a13de0ec984242e98a36c081e8bf84bb_2117A4"/>
          <p:cNvPicPr>
            <a:picLocks noChangeAspect="1" noChangeArrowheads="1"/>
          </p:cNvPicPr>
          <p:nvPr/>
        </p:nvPicPr>
        <p:blipFill>
          <a:blip r:embed="rId4" cstate="print"/>
          <a:srcRect/>
          <a:stretch>
            <a:fillRect/>
          </a:stretch>
        </p:blipFill>
        <p:spPr bwMode="auto">
          <a:xfrm>
            <a:off x="3252788" y="1516063"/>
            <a:ext cx="2590800" cy="3311525"/>
          </a:xfrm>
          <a:prstGeom prst="rect">
            <a:avLst/>
          </a:prstGeom>
          <a:noFill/>
          <a:ln w="9525">
            <a:noFill/>
            <a:miter lim="800000"/>
            <a:headEnd/>
            <a:tailEnd/>
          </a:ln>
        </p:spPr>
      </p:pic>
      <p:sp>
        <p:nvSpPr>
          <p:cNvPr id="27654" name="Text Box 6"/>
          <p:cNvSpPr>
            <a:spLocks noChangeArrowheads="1"/>
          </p:cNvSpPr>
          <p:nvPr/>
        </p:nvSpPr>
        <p:spPr bwMode="auto">
          <a:xfrm>
            <a:off x="538163" y="4886325"/>
            <a:ext cx="2879725" cy="1323975"/>
          </a:xfrm>
          <a:prstGeom prst="rect">
            <a:avLst/>
          </a:prstGeom>
          <a:noFill/>
          <a:ln w="9525">
            <a:noFill/>
            <a:miter lim="800000"/>
            <a:headEnd/>
            <a:tailEnd/>
          </a:ln>
        </p:spPr>
        <p:txBody>
          <a:bodyPr>
            <a:spAutoFit/>
          </a:bodyPr>
          <a:lstStyle/>
          <a:p>
            <a:pPr algn="ctr">
              <a:spcBef>
                <a:spcPct val="50000"/>
              </a:spcBef>
            </a:pPr>
            <a:r>
              <a:rPr lang="zh-CN" altLang="en-US" sz="3200" b="1">
                <a:solidFill>
                  <a:srgbClr val="000000"/>
                </a:solidFill>
                <a:latin typeface="楷体" pitchFamily="49" charset="-122"/>
                <a:ea typeface="楷体" pitchFamily="49" charset="-122"/>
                <a:sym typeface="黑体" pitchFamily="49" charset="-122"/>
              </a:rPr>
              <a:t>但丁</a:t>
            </a:r>
          </a:p>
          <a:p>
            <a:pPr algn="ctr">
              <a:spcBef>
                <a:spcPct val="50000"/>
              </a:spcBef>
            </a:pPr>
            <a:r>
              <a:rPr lang="en-US" altLang="zh-CN" sz="3200" b="1">
                <a:solidFill>
                  <a:srgbClr val="000000"/>
                </a:solidFill>
                <a:latin typeface="楷体" pitchFamily="49" charset="-122"/>
                <a:ea typeface="楷体" pitchFamily="49" charset="-122"/>
                <a:sym typeface="黑体" pitchFamily="49" charset="-122"/>
              </a:rPr>
              <a:t>(1265-1321)</a:t>
            </a:r>
            <a:endParaRPr lang="zh-CN" altLang="en-US" sz="1600" b="1">
              <a:latin typeface="楷体" pitchFamily="49" charset="-122"/>
              <a:ea typeface="楷体" pitchFamily="49" charset="-122"/>
            </a:endParaRPr>
          </a:p>
        </p:txBody>
      </p:sp>
      <p:sp>
        <p:nvSpPr>
          <p:cNvPr id="27655" name="Text Box 7"/>
          <p:cNvSpPr>
            <a:spLocks noChangeArrowheads="1"/>
          </p:cNvSpPr>
          <p:nvPr/>
        </p:nvSpPr>
        <p:spPr bwMode="auto">
          <a:xfrm>
            <a:off x="3181350" y="4886325"/>
            <a:ext cx="2743200" cy="1323975"/>
          </a:xfrm>
          <a:prstGeom prst="rect">
            <a:avLst/>
          </a:prstGeom>
          <a:noFill/>
          <a:ln w="9525">
            <a:noFill/>
            <a:miter lim="800000"/>
            <a:headEnd/>
            <a:tailEnd/>
          </a:ln>
        </p:spPr>
        <p:txBody>
          <a:bodyPr>
            <a:spAutoFit/>
          </a:bodyPr>
          <a:lstStyle/>
          <a:p>
            <a:pPr algn="ctr">
              <a:spcBef>
                <a:spcPct val="50000"/>
              </a:spcBef>
            </a:pPr>
            <a:r>
              <a:rPr lang="zh-CN" altLang="en-US" sz="3200" b="1">
                <a:solidFill>
                  <a:srgbClr val="000000"/>
                </a:solidFill>
                <a:latin typeface="楷体" pitchFamily="49" charset="-122"/>
                <a:ea typeface="楷体" pitchFamily="49" charset="-122"/>
                <a:sym typeface="黑体" pitchFamily="49" charset="-122"/>
              </a:rPr>
              <a:t>彼特拉克</a:t>
            </a:r>
          </a:p>
          <a:p>
            <a:pPr algn="ctr">
              <a:spcBef>
                <a:spcPct val="50000"/>
              </a:spcBef>
            </a:pPr>
            <a:r>
              <a:rPr lang="en-US" altLang="zh-CN" sz="3200" b="1">
                <a:solidFill>
                  <a:srgbClr val="000000"/>
                </a:solidFill>
                <a:latin typeface="楷体" pitchFamily="49" charset="-122"/>
                <a:ea typeface="楷体" pitchFamily="49" charset="-122"/>
                <a:sym typeface="黑体" pitchFamily="49" charset="-122"/>
              </a:rPr>
              <a:t>(1304-1374)</a:t>
            </a:r>
            <a:endParaRPr lang="zh-CN" altLang="en-US" sz="1600" b="1">
              <a:latin typeface="楷体" pitchFamily="49" charset="-122"/>
              <a:ea typeface="楷体" pitchFamily="49" charset="-122"/>
            </a:endParaRPr>
          </a:p>
        </p:txBody>
      </p:sp>
      <p:sp>
        <p:nvSpPr>
          <p:cNvPr id="27656" name="Text Box 8"/>
          <p:cNvSpPr>
            <a:spLocks noChangeArrowheads="1"/>
          </p:cNvSpPr>
          <p:nvPr/>
        </p:nvSpPr>
        <p:spPr bwMode="auto">
          <a:xfrm>
            <a:off x="5895975" y="4886325"/>
            <a:ext cx="2916238" cy="1323975"/>
          </a:xfrm>
          <a:prstGeom prst="rect">
            <a:avLst/>
          </a:prstGeom>
          <a:noFill/>
          <a:ln w="9525">
            <a:noFill/>
            <a:miter lim="800000"/>
            <a:headEnd/>
            <a:tailEnd/>
          </a:ln>
        </p:spPr>
        <p:txBody>
          <a:bodyPr>
            <a:spAutoFit/>
          </a:bodyPr>
          <a:lstStyle/>
          <a:p>
            <a:pPr algn="ctr">
              <a:spcBef>
                <a:spcPct val="50000"/>
              </a:spcBef>
            </a:pPr>
            <a:r>
              <a:rPr lang="zh-CN" altLang="en-US" sz="3200" b="1">
                <a:solidFill>
                  <a:srgbClr val="000000"/>
                </a:solidFill>
                <a:latin typeface="楷体" pitchFamily="49" charset="-122"/>
                <a:ea typeface="楷体" pitchFamily="49" charset="-122"/>
                <a:sym typeface="黑体" pitchFamily="49" charset="-122"/>
              </a:rPr>
              <a:t>薄伽丘</a:t>
            </a:r>
          </a:p>
          <a:p>
            <a:pPr algn="ctr">
              <a:spcBef>
                <a:spcPct val="50000"/>
              </a:spcBef>
            </a:pPr>
            <a:r>
              <a:rPr lang="en-US" altLang="zh-CN" sz="3200" b="1">
                <a:solidFill>
                  <a:srgbClr val="000000"/>
                </a:solidFill>
                <a:latin typeface="楷体" pitchFamily="49" charset="-122"/>
                <a:ea typeface="楷体" pitchFamily="49" charset="-122"/>
                <a:sym typeface="黑体" pitchFamily="49" charset="-122"/>
              </a:rPr>
              <a:t>(1313-1375)</a:t>
            </a:r>
            <a:endParaRPr lang="zh-CN" altLang="en-US" sz="1600" b="1">
              <a:latin typeface="楷体" pitchFamily="49" charset="-122"/>
              <a:ea typeface="楷体" pitchFamily="49" charset="-122"/>
            </a:endParaRP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92150" y="5127625"/>
            <a:ext cx="8072438" cy="1077913"/>
          </a:xfrm>
          <a:prstGeom prst="rect">
            <a:avLst/>
          </a:prstGeom>
          <a:noFill/>
          <a:ln w="9525">
            <a:noFill/>
            <a:miter lim="800000"/>
            <a:headEnd/>
            <a:tailEnd/>
          </a:ln>
        </p:spPr>
        <p:txBody>
          <a:bodyPr>
            <a:spAutoFit/>
          </a:bodyPr>
          <a:lstStyle/>
          <a:p>
            <a:r>
              <a:rPr lang="en-US" altLang="zh-CN" sz="2800" b="1">
                <a:solidFill>
                  <a:srgbClr val="0000FF"/>
                </a:solidFill>
                <a:latin typeface="楷体" pitchFamily="49" charset="-122"/>
                <a:ea typeface="楷体" pitchFamily="49" charset="-122"/>
                <a:sym typeface="Times New Roman" pitchFamily="18" charset="0"/>
              </a:rPr>
              <a:t>     </a:t>
            </a:r>
            <a:r>
              <a:rPr lang="zh-CN" altLang="en-US" sz="3200" b="1">
                <a:solidFill>
                  <a:srgbClr val="0000FF"/>
                </a:solidFill>
                <a:latin typeface="楷体" pitchFamily="49" charset="-122"/>
                <a:ea typeface="楷体" pitchFamily="49" charset="-122"/>
                <a:sym typeface="Times New Roman" pitchFamily="18" charset="0"/>
              </a:rPr>
              <a:t>但丁是中世纪的最后一位诗人，同时又是新时代的最初一位诗人。</a:t>
            </a:r>
            <a:endParaRPr lang="zh-CN" altLang="en-US">
              <a:latin typeface="楷体" pitchFamily="49" charset="-122"/>
              <a:ea typeface="楷体" pitchFamily="49" charset="-122"/>
            </a:endParaRPr>
          </a:p>
        </p:txBody>
      </p:sp>
      <p:sp>
        <p:nvSpPr>
          <p:cNvPr id="17411" name="Text Box 4"/>
          <p:cNvSpPr>
            <a:spLocks noChangeArrowheads="1"/>
          </p:cNvSpPr>
          <p:nvPr/>
        </p:nvSpPr>
        <p:spPr bwMode="auto">
          <a:xfrm>
            <a:off x="5562600" y="5626100"/>
            <a:ext cx="2305050" cy="579438"/>
          </a:xfrm>
          <a:prstGeom prst="rect">
            <a:avLst/>
          </a:prstGeom>
          <a:noFill/>
          <a:ln w="9525">
            <a:noFill/>
            <a:miter lim="800000"/>
            <a:headEnd/>
            <a:tailEnd/>
          </a:ln>
        </p:spPr>
        <p:txBody>
          <a:bodyPr>
            <a:spAutoFit/>
          </a:bodyPr>
          <a:lstStyle/>
          <a:p>
            <a:pPr>
              <a:spcBef>
                <a:spcPct val="50000"/>
              </a:spcBef>
            </a:pPr>
            <a:r>
              <a:rPr lang="en-US" altLang="zh-CN" sz="3200" b="1">
                <a:solidFill>
                  <a:srgbClr val="0000FF"/>
                </a:solidFill>
                <a:latin typeface="楷体" pitchFamily="49" charset="-122"/>
                <a:ea typeface="楷体" pitchFamily="49" charset="-122"/>
              </a:rPr>
              <a:t>——</a:t>
            </a:r>
            <a:r>
              <a:rPr lang="zh-CN" altLang="en-US" sz="3200" b="1">
                <a:solidFill>
                  <a:srgbClr val="0000FF"/>
                </a:solidFill>
                <a:latin typeface="楷体" pitchFamily="49" charset="-122"/>
                <a:ea typeface="楷体" pitchFamily="49" charset="-122"/>
              </a:rPr>
              <a:t>恩格斯</a:t>
            </a:r>
            <a:endParaRPr lang="zh-CN" altLang="en-US">
              <a:latin typeface="楷体" pitchFamily="49" charset="-122"/>
              <a:ea typeface="楷体" pitchFamily="49" charset="-122"/>
            </a:endParaRPr>
          </a:p>
        </p:txBody>
      </p:sp>
      <p:sp>
        <p:nvSpPr>
          <p:cNvPr id="28676" name="Text Box 5"/>
          <p:cNvSpPr>
            <a:spLocks noChangeArrowheads="1"/>
          </p:cNvSpPr>
          <p:nvPr/>
        </p:nvSpPr>
        <p:spPr bwMode="auto">
          <a:xfrm>
            <a:off x="3201988" y="754063"/>
            <a:ext cx="5562600" cy="3970337"/>
          </a:xfrm>
          <a:prstGeom prst="rect">
            <a:avLst/>
          </a:prstGeom>
          <a:noFill/>
          <a:ln w="9525">
            <a:noFill/>
            <a:miter lim="800000"/>
            <a:headEnd/>
            <a:tailEnd/>
          </a:ln>
        </p:spPr>
        <p:txBody>
          <a:bodyPr>
            <a:spAutoFit/>
          </a:bodyPr>
          <a:lstStyle/>
          <a:p>
            <a:r>
              <a:rPr lang="zh-CN" altLang="en-US" sz="2800" b="1">
                <a:solidFill>
                  <a:srgbClr val="CC0000"/>
                </a:solidFill>
                <a:latin typeface="楷体" pitchFamily="49" charset="-122"/>
                <a:ea typeface="楷体" pitchFamily="49" charset="-122"/>
              </a:rPr>
              <a:t>但丁</a:t>
            </a:r>
            <a:r>
              <a:rPr lang="zh-CN" altLang="en-US" sz="2800" b="1">
                <a:solidFill>
                  <a:srgbClr val="000000"/>
                </a:solidFill>
                <a:latin typeface="楷体" pitchFamily="49" charset="-122"/>
                <a:ea typeface="楷体" pitchFamily="49" charset="-122"/>
              </a:rPr>
              <a:t>（</a:t>
            </a:r>
            <a:r>
              <a:rPr lang="en-US" altLang="zh-CN" sz="2800" b="1">
                <a:solidFill>
                  <a:srgbClr val="000000"/>
                </a:solidFill>
                <a:latin typeface="楷体" pitchFamily="49" charset="-122"/>
                <a:ea typeface="楷体" pitchFamily="49" charset="-122"/>
              </a:rPr>
              <a:t>1265—1321</a:t>
            </a:r>
            <a:r>
              <a:rPr lang="zh-CN" altLang="en-US" sz="2800" b="1">
                <a:solidFill>
                  <a:srgbClr val="000000"/>
                </a:solidFill>
                <a:latin typeface="楷体" pitchFamily="49" charset="-122"/>
                <a:ea typeface="楷体" pitchFamily="49" charset="-122"/>
              </a:rPr>
              <a:t>）是意大利诗人，出生在佛罗伦萨一个没落贵族的家庭。他的不朽杰作</a:t>
            </a:r>
            <a:r>
              <a:rPr lang="en-US" altLang="zh-CN" sz="2800" b="1">
                <a:solidFill>
                  <a:srgbClr val="3300FF"/>
                </a:solidFill>
                <a:latin typeface="楷体" pitchFamily="49" charset="-122"/>
                <a:ea typeface="楷体" pitchFamily="49" charset="-122"/>
              </a:rPr>
              <a:t>《</a:t>
            </a:r>
            <a:r>
              <a:rPr lang="zh-CN" altLang="en-US" sz="2800" b="1">
                <a:solidFill>
                  <a:srgbClr val="3300FF"/>
                </a:solidFill>
                <a:latin typeface="楷体" pitchFamily="49" charset="-122"/>
                <a:ea typeface="楷体" pitchFamily="49" charset="-122"/>
              </a:rPr>
              <a:t>神曲</a:t>
            </a:r>
            <a:r>
              <a:rPr lang="en-US" altLang="zh-CN" sz="2800" b="1">
                <a:solidFill>
                  <a:srgbClr val="3300FF"/>
                </a:solidFill>
                <a:latin typeface="楷体" pitchFamily="49" charset="-122"/>
                <a:ea typeface="楷体" pitchFamily="49" charset="-122"/>
              </a:rPr>
              <a:t>》</a:t>
            </a:r>
            <a:r>
              <a:rPr lang="zh-CN" altLang="en-US" sz="2800" b="1">
                <a:solidFill>
                  <a:srgbClr val="000000"/>
                </a:solidFill>
                <a:latin typeface="楷体" pitchFamily="49" charset="-122"/>
                <a:ea typeface="楷体" pitchFamily="49" charset="-122"/>
              </a:rPr>
              <a:t>，一方面给中世纪文化以艺术性的总结，另一方面又显现出文艺复兴时代人文主义思想的曙光。但丁作为一位继往开来的诗人，</a:t>
            </a:r>
            <a:r>
              <a:rPr lang="zh-CN" altLang="en-US" sz="2800" b="1">
                <a:solidFill>
                  <a:srgbClr val="FF3300"/>
                </a:solidFill>
                <a:latin typeface="楷体" pitchFamily="49" charset="-122"/>
                <a:ea typeface="楷体" pitchFamily="49" charset="-122"/>
              </a:rPr>
              <a:t>他与莎士比亚、歌德一起被称为西欧文学史上的三大天才巨匠。</a:t>
            </a:r>
            <a:endParaRPr lang="zh-CN" altLang="en-US">
              <a:latin typeface="楷体" pitchFamily="49" charset="-122"/>
              <a:ea typeface="楷体" pitchFamily="49" charset="-122"/>
            </a:endParaRPr>
          </a:p>
        </p:txBody>
      </p:sp>
      <p:pic>
        <p:nvPicPr>
          <p:cNvPr id="28677" name="Picture 6" descr="但丁"/>
          <p:cNvPicPr>
            <a:picLocks noChangeAspect="1" noChangeArrowheads="1"/>
          </p:cNvPicPr>
          <p:nvPr/>
        </p:nvPicPr>
        <p:blipFill>
          <a:blip r:embed="rId2" cstate="print"/>
          <a:srcRect/>
          <a:stretch>
            <a:fillRect/>
          </a:stretch>
        </p:blipFill>
        <p:spPr bwMode="auto">
          <a:xfrm>
            <a:off x="433388" y="444500"/>
            <a:ext cx="2614612" cy="3241675"/>
          </a:xfrm>
          <a:prstGeom prst="rect">
            <a:avLst/>
          </a:prstGeom>
          <a:noFill/>
          <a:ln w="9525">
            <a:noFill/>
            <a:miter lim="800000"/>
            <a:headEnd/>
            <a:tailEnd/>
          </a:ln>
        </p:spPr>
      </p:pic>
      <p:sp>
        <p:nvSpPr>
          <p:cNvPr id="28678" name="Text Box 7"/>
          <p:cNvSpPr>
            <a:spLocks noChangeArrowheads="1"/>
          </p:cNvSpPr>
          <p:nvPr/>
        </p:nvSpPr>
        <p:spPr bwMode="auto">
          <a:xfrm>
            <a:off x="647700" y="3527425"/>
            <a:ext cx="2563813" cy="1601788"/>
          </a:xfrm>
          <a:prstGeom prst="rect">
            <a:avLst/>
          </a:prstGeom>
          <a:noFill/>
          <a:ln w="9525">
            <a:noFill/>
            <a:miter lim="800000"/>
            <a:headEnd/>
            <a:tailEnd/>
          </a:ln>
        </p:spPr>
        <p:txBody>
          <a:bodyPr>
            <a:spAutoFit/>
          </a:bodyPr>
          <a:lstStyle/>
          <a:p>
            <a:pPr algn="ctr">
              <a:spcBef>
                <a:spcPct val="50000"/>
              </a:spcBef>
            </a:pPr>
            <a:r>
              <a:rPr lang="en-US" altLang="zh-CN" sz="2800" b="1">
                <a:solidFill>
                  <a:srgbClr val="000000"/>
                </a:solidFill>
                <a:latin typeface="楷体" pitchFamily="49" charset="-122"/>
                <a:ea typeface="楷体" pitchFamily="49" charset="-122"/>
                <a:sym typeface="Monotype Corsiva" pitchFamily="66" charset="0"/>
              </a:rPr>
              <a:t>Dante Alighieri</a:t>
            </a:r>
            <a:endParaRPr lang="zh-CN" altLang="en-US" sz="2800" b="1">
              <a:solidFill>
                <a:srgbClr val="000000"/>
              </a:solidFill>
              <a:latin typeface="楷体" pitchFamily="49" charset="-122"/>
              <a:ea typeface="楷体" pitchFamily="49" charset="-122"/>
              <a:sym typeface="Monotype Corsiva" pitchFamily="66" charset="0"/>
            </a:endParaRPr>
          </a:p>
          <a:p>
            <a:pPr algn="ctr">
              <a:spcBef>
                <a:spcPct val="50000"/>
              </a:spcBef>
            </a:pPr>
            <a:r>
              <a:rPr lang="en-US" altLang="zh-CN" sz="2800" b="1">
                <a:solidFill>
                  <a:srgbClr val="000000"/>
                </a:solidFill>
                <a:latin typeface="楷体" pitchFamily="49" charset="-122"/>
                <a:ea typeface="楷体" pitchFamily="49" charset="-122"/>
                <a:sym typeface="黑体" pitchFamily="49" charset="-122"/>
              </a:rPr>
              <a:t>(1265-1321)</a:t>
            </a:r>
            <a:endParaRPr lang="zh-CN" altLang="en-US" sz="160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ppt_x</p:attrName>
                                        </p:attrNameLst>
                                      </p:cBhvr>
                                      <p:tavLst>
                                        <p:tav tm="0">
                                          <p:val>
                                            <p:strVal val="#ppt_x"/>
                                          </p:val>
                                        </p:tav>
                                        <p:tav tm="100000">
                                          <p:val>
                                            <p:strVal val="#ppt_x"/>
                                          </p:val>
                                        </p:tav>
                                      </p:tavLst>
                                    </p:anim>
                                    <p:anim calcmode="lin" valueType="num">
                                      <p:cBhvr>
                                        <p:cTn id="8" dur="500" fill="hold"/>
                                        <p:tgtEl>
                                          <p:spTgt spid="174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11"/>
                                        </p:tgtEl>
                                        <p:attrNameLst>
                                          <p:attrName>style.visibility</p:attrName>
                                        </p:attrNameLst>
                                      </p:cBhvr>
                                      <p:to>
                                        <p:strVal val="visible"/>
                                      </p:to>
                                    </p:set>
                                    <p:anim calcmode="lin" valueType="num">
                                      <p:cBhvr>
                                        <p:cTn id="11" dur="500" fill="hold"/>
                                        <p:tgtEl>
                                          <p:spTgt spid="17411"/>
                                        </p:tgtEl>
                                        <p:attrNameLst>
                                          <p:attrName>ppt_x</p:attrName>
                                        </p:attrNameLst>
                                      </p:cBhvr>
                                      <p:tavLst>
                                        <p:tav tm="0">
                                          <p:val>
                                            <p:strVal val="#ppt_x"/>
                                          </p:val>
                                        </p:tav>
                                        <p:tav tm="100000">
                                          <p:val>
                                            <p:strVal val="#ppt_x"/>
                                          </p:val>
                                        </p:tav>
                                      </p:tavLst>
                                    </p:anim>
                                    <p:anim calcmode="lin" valueType="num">
                                      <p:cBhvr>
                                        <p:cTn id="12"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utoUpdateAnimBg="0"/>
      <p:bldP spid="17411" grpId="0" bldLvl="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42875" y="285750"/>
            <a:ext cx="8786813" cy="5632450"/>
          </a:xfrm>
          <a:prstGeom prst="rect">
            <a:avLst/>
          </a:prstGeom>
          <a:solidFill>
            <a:schemeClr val="bg1"/>
          </a:solidFill>
          <a:ln w="9525">
            <a:noFill/>
            <a:miter lim="800000"/>
            <a:headEnd/>
            <a:tailEnd/>
          </a:ln>
        </p:spPr>
        <p:txBody>
          <a:bodyPr>
            <a:spAutoFit/>
          </a:bodyPr>
          <a:lstStyle/>
          <a:p>
            <a:r>
              <a:rPr lang="zh-CN" altLang="en-US" sz="3200" b="1">
                <a:latin typeface="华文中宋" pitchFamily="2" charset="-122"/>
                <a:ea typeface="华文中宋" pitchFamily="2" charset="-122"/>
              </a:rPr>
              <a:t>    我说：“我的老师，这些人是何许人，我左边的这些削发者是否都是神职人员？”</a:t>
            </a:r>
            <a:endParaRPr lang="en-US" altLang="zh-CN" sz="3200" b="1">
              <a:latin typeface="华文中宋" pitchFamily="2" charset="-122"/>
              <a:ea typeface="华文中宋" pitchFamily="2" charset="-122"/>
            </a:endParaRPr>
          </a:p>
          <a:p>
            <a:r>
              <a:rPr lang="zh-CN" altLang="en-US" sz="3200" b="1">
                <a:latin typeface="华文中宋" pitchFamily="2" charset="-122"/>
                <a:ea typeface="华文中宋" pitchFamily="2" charset="-122"/>
              </a:rPr>
              <a:t>    他对我说：“所有这些鬼魂生前都是缺乏头脑的人，他们不懂得适度地花销钱财</a:t>
            </a:r>
            <a:r>
              <a:rPr lang="en-US" altLang="zh-CN" sz="3200" b="1">
                <a:latin typeface="华文中宋" pitchFamily="2" charset="-122"/>
                <a:ea typeface="华文中宋" pitchFamily="2" charset="-122"/>
              </a:rPr>
              <a:t>……</a:t>
            </a:r>
            <a:r>
              <a:rPr lang="zh-CN" altLang="en-US" sz="3200" b="1">
                <a:latin typeface="华文中宋" pitchFamily="2" charset="-122"/>
                <a:ea typeface="华文中宋" pitchFamily="2" charset="-122"/>
              </a:rPr>
              <a:t>他们都是神职人员，有教皇和枢机主教，他们爱财如命达到无以复加之境</a:t>
            </a:r>
            <a:r>
              <a:rPr lang="en-US" altLang="zh-CN" sz="3200" b="1">
                <a:latin typeface="华文中宋" pitchFamily="2" charset="-122"/>
                <a:ea typeface="华文中宋" pitchFamily="2" charset="-122"/>
              </a:rPr>
              <a:t>……</a:t>
            </a:r>
            <a:r>
              <a:rPr lang="zh-CN" altLang="en-US" sz="3200" b="1">
                <a:latin typeface="华文中宋" pitchFamily="2" charset="-122"/>
                <a:ea typeface="华文中宋" pitchFamily="2" charset="-122"/>
              </a:rPr>
              <a:t>他们生前不分善恶，这曾使他们沾满罪恶泥污，现在也使他们面目全非，令人辨认不出</a:t>
            </a:r>
            <a:r>
              <a:rPr lang="en-US" altLang="zh-CN" sz="3200" b="1">
                <a:latin typeface="华文中宋" pitchFamily="2" charset="-122"/>
                <a:ea typeface="华文中宋" pitchFamily="2" charset="-122"/>
              </a:rPr>
              <a:t>……</a:t>
            </a:r>
            <a:r>
              <a:rPr lang="zh-CN" altLang="en-US" sz="3200" b="1">
                <a:latin typeface="华文中宋" pitchFamily="2" charset="-122"/>
                <a:ea typeface="华文中宋" pitchFamily="2" charset="-122"/>
              </a:rPr>
              <a:t>挥霍无度和一毛不拔使他们不能荣升天堂。”</a:t>
            </a:r>
          </a:p>
          <a:p>
            <a:r>
              <a:rPr lang="zh-CN" altLang="en-US" sz="3200" b="1">
                <a:latin typeface="华文中宋" pitchFamily="2" charset="-122"/>
                <a:ea typeface="华文中宋" pitchFamily="2" charset="-122"/>
              </a:rPr>
              <a:t>   “</a:t>
            </a:r>
            <a:r>
              <a:rPr lang="zh-CN" altLang="en-US" sz="3600" b="1">
                <a:solidFill>
                  <a:srgbClr val="0033CC"/>
                </a:solidFill>
                <a:latin typeface="华文中宋" pitchFamily="2" charset="-122"/>
                <a:ea typeface="华文中宋" pitchFamily="2" charset="-122"/>
              </a:rPr>
              <a:t>人的高贵，就其所完成的业绩而言，超过天神的高贵。</a:t>
            </a:r>
            <a:r>
              <a:rPr lang="zh-CN" altLang="en-US" sz="3200" b="1">
                <a:latin typeface="华文中宋" pitchFamily="2" charset="-122"/>
                <a:ea typeface="华文中宋" pitchFamily="2" charset="-122"/>
              </a:rPr>
              <a:t>”</a:t>
            </a:r>
            <a:endParaRPr lang="en-US" altLang="zh-CN" sz="3200" b="1">
              <a:latin typeface="华文中宋" pitchFamily="2" charset="-122"/>
              <a:ea typeface="华文中宋" pitchFamily="2" charset="-122"/>
            </a:endParaRPr>
          </a:p>
        </p:txBody>
      </p:sp>
      <p:sp>
        <p:nvSpPr>
          <p:cNvPr id="3" name="TextBox 2"/>
          <p:cNvSpPr txBox="1">
            <a:spLocks noChangeArrowheads="1"/>
          </p:cNvSpPr>
          <p:nvPr/>
        </p:nvSpPr>
        <p:spPr bwMode="auto">
          <a:xfrm>
            <a:off x="177800" y="1700213"/>
            <a:ext cx="8786813" cy="1190625"/>
          </a:xfrm>
          <a:prstGeom prst="rect">
            <a:avLst/>
          </a:prstGeom>
          <a:solidFill>
            <a:schemeClr val="bg1"/>
          </a:solidFill>
          <a:ln w="9525">
            <a:noFill/>
            <a:miter lim="800000"/>
            <a:headEnd/>
            <a:tailEnd/>
          </a:ln>
        </p:spPr>
        <p:txBody>
          <a:bodyPr>
            <a:spAutoFit/>
          </a:bodyPr>
          <a:lstStyle/>
          <a:p>
            <a:r>
              <a:rPr lang="zh-CN" altLang="en-US" sz="3600" b="1"/>
              <a:t>   </a:t>
            </a:r>
            <a:r>
              <a:rPr lang="zh-CN" altLang="en-US" sz="3600" b="1">
                <a:solidFill>
                  <a:srgbClr val="0033CC"/>
                </a:solidFill>
              </a:rPr>
              <a:t>但丁明确表达了自己对天主教会的厌恶，率先对教会提出批评。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8434">
                                            <p:txEl>
                                              <p:pRg st="2" end="2"/>
                                            </p:txEl>
                                          </p:spTgt>
                                        </p:tgtEl>
                                        <p:attrNameLst>
                                          <p:attrName>style.visibility</p:attrName>
                                        </p:attrNameLst>
                                      </p:cBhvr>
                                      <p:to>
                                        <p:strVal val="visible"/>
                                      </p:to>
                                    </p:set>
                                    <p:animEffect transition="in" filter="blinds(horizontal)">
                                      <p:cBhvr>
                                        <p:cTn id="14" dur="500"/>
                                        <p:tgtEl>
                                          <p:spTgt spid="184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280577"/>
          <p:cNvSpPr txBox="1">
            <a:spLocks noChangeArrowheads="1"/>
          </p:cNvSpPr>
          <p:nvPr/>
        </p:nvSpPr>
        <p:spPr bwMode="auto">
          <a:xfrm>
            <a:off x="250825" y="0"/>
            <a:ext cx="4968875" cy="946150"/>
          </a:xfrm>
          <a:prstGeom prst="rect">
            <a:avLst/>
          </a:prstGeom>
          <a:noFill/>
          <a:ln w="9525">
            <a:noFill/>
            <a:miter lim="800000"/>
            <a:headEnd/>
            <a:tailEnd/>
          </a:ln>
        </p:spPr>
        <p:txBody>
          <a:bodyPr>
            <a:spAutoFit/>
          </a:bodyPr>
          <a:lstStyle/>
          <a:p>
            <a:pPr>
              <a:spcBef>
                <a:spcPct val="50000"/>
              </a:spcBef>
            </a:pPr>
            <a:r>
              <a:rPr lang="zh-CN" altLang="en-US" b="1">
                <a:solidFill>
                  <a:srgbClr val="3333FF"/>
                </a:solidFill>
              </a:rPr>
              <a:t>图片反映了中世纪怎样的思想面貌？</a:t>
            </a:r>
          </a:p>
        </p:txBody>
      </p:sp>
      <p:pic>
        <p:nvPicPr>
          <p:cNvPr id="8194" name="Picture 24" descr="070620210172061"/>
          <p:cNvPicPr>
            <a:picLocks noChangeAspect="1" noChangeArrowheads="1"/>
          </p:cNvPicPr>
          <p:nvPr/>
        </p:nvPicPr>
        <p:blipFill>
          <a:blip r:embed="rId2" cstate="print"/>
          <a:srcRect/>
          <a:stretch>
            <a:fillRect/>
          </a:stretch>
        </p:blipFill>
        <p:spPr bwMode="auto">
          <a:xfrm>
            <a:off x="5292725" y="188913"/>
            <a:ext cx="3386138" cy="3816350"/>
          </a:xfrm>
          <a:prstGeom prst="rect">
            <a:avLst/>
          </a:prstGeom>
          <a:noFill/>
          <a:ln w="9525">
            <a:noFill/>
            <a:miter lim="800000"/>
            <a:headEnd/>
            <a:tailEnd/>
          </a:ln>
        </p:spPr>
      </p:pic>
      <p:sp>
        <p:nvSpPr>
          <p:cNvPr id="8195" name="Text Box 25"/>
          <p:cNvSpPr txBox="1">
            <a:spLocks noChangeArrowheads="1"/>
          </p:cNvSpPr>
          <p:nvPr/>
        </p:nvSpPr>
        <p:spPr bwMode="auto">
          <a:xfrm>
            <a:off x="6300788" y="3429000"/>
            <a:ext cx="1871662" cy="396875"/>
          </a:xfrm>
          <a:prstGeom prst="rect">
            <a:avLst/>
          </a:prstGeom>
          <a:solidFill>
            <a:schemeClr val="bg1"/>
          </a:solidFill>
          <a:ln w="9525">
            <a:noFill/>
            <a:miter lim="800000"/>
            <a:headEnd/>
            <a:tailEnd/>
          </a:ln>
        </p:spPr>
        <p:txBody>
          <a:bodyPr>
            <a:spAutoFit/>
          </a:bodyPr>
          <a:lstStyle/>
          <a:p>
            <a:r>
              <a:rPr lang="zh-CN" altLang="en-US" sz="2000" b="1"/>
              <a:t>梵蒂冈教皇国</a:t>
            </a:r>
          </a:p>
        </p:txBody>
      </p:sp>
      <p:pic>
        <p:nvPicPr>
          <p:cNvPr id="8196" name="Picture 30" descr="图片3"/>
          <p:cNvPicPr>
            <a:picLocks noChangeAspect="1" noChangeArrowheads="1"/>
          </p:cNvPicPr>
          <p:nvPr/>
        </p:nvPicPr>
        <p:blipFill>
          <a:blip r:embed="rId3" cstate="print"/>
          <a:srcRect/>
          <a:stretch>
            <a:fillRect/>
          </a:stretch>
        </p:blipFill>
        <p:spPr bwMode="auto">
          <a:xfrm>
            <a:off x="539750" y="1014413"/>
            <a:ext cx="3744913" cy="2701925"/>
          </a:xfrm>
          <a:prstGeom prst="rect">
            <a:avLst/>
          </a:prstGeom>
          <a:noFill/>
          <a:ln w="9525">
            <a:noFill/>
            <a:miter lim="800000"/>
            <a:headEnd/>
            <a:tailEnd/>
          </a:ln>
        </p:spPr>
      </p:pic>
      <p:sp>
        <p:nvSpPr>
          <p:cNvPr id="8197" name="Text Box 31"/>
          <p:cNvSpPr txBox="1">
            <a:spLocks noChangeArrowheads="1"/>
          </p:cNvSpPr>
          <p:nvPr/>
        </p:nvSpPr>
        <p:spPr bwMode="auto">
          <a:xfrm>
            <a:off x="1187450" y="3284538"/>
            <a:ext cx="2139950" cy="396875"/>
          </a:xfrm>
          <a:prstGeom prst="rect">
            <a:avLst/>
          </a:prstGeom>
          <a:solidFill>
            <a:schemeClr val="bg1"/>
          </a:solidFill>
          <a:ln w="9525">
            <a:noFill/>
            <a:miter lim="800000"/>
            <a:headEnd/>
            <a:tailEnd/>
          </a:ln>
        </p:spPr>
        <p:txBody>
          <a:bodyPr>
            <a:spAutoFit/>
          </a:bodyPr>
          <a:lstStyle/>
          <a:p>
            <a:r>
              <a:rPr lang="zh-CN" altLang="en-US" sz="2000" b="1"/>
              <a:t>教皇为国王加冕</a:t>
            </a:r>
          </a:p>
        </p:txBody>
      </p:sp>
      <p:pic>
        <p:nvPicPr>
          <p:cNvPr id="8198" name="Picture 32" descr="图片4"/>
          <p:cNvPicPr>
            <a:picLocks noChangeAspect="1" noChangeArrowheads="1"/>
          </p:cNvPicPr>
          <p:nvPr/>
        </p:nvPicPr>
        <p:blipFill>
          <a:blip r:embed="rId4" cstate="print"/>
          <a:srcRect/>
          <a:stretch>
            <a:fillRect/>
          </a:stretch>
        </p:blipFill>
        <p:spPr bwMode="auto">
          <a:xfrm>
            <a:off x="611188" y="3789363"/>
            <a:ext cx="3600450" cy="3068637"/>
          </a:xfrm>
          <a:prstGeom prst="rect">
            <a:avLst/>
          </a:prstGeom>
          <a:noFill/>
          <a:ln w="9525">
            <a:noFill/>
            <a:miter lim="800000"/>
            <a:headEnd/>
            <a:tailEnd/>
          </a:ln>
        </p:spPr>
      </p:pic>
      <p:sp>
        <p:nvSpPr>
          <p:cNvPr id="8199" name="Text Box 33"/>
          <p:cNvSpPr txBox="1">
            <a:spLocks noChangeArrowheads="1"/>
          </p:cNvSpPr>
          <p:nvPr/>
        </p:nvSpPr>
        <p:spPr bwMode="auto">
          <a:xfrm>
            <a:off x="1476375" y="6308725"/>
            <a:ext cx="1871663" cy="396875"/>
          </a:xfrm>
          <a:prstGeom prst="rect">
            <a:avLst/>
          </a:prstGeom>
          <a:solidFill>
            <a:schemeClr val="bg1"/>
          </a:solidFill>
          <a:ln w="9525">
            <a:noFill/>
            <a:miter lim="800000"/>
            <a:headEnd/>
            <a:tailEnd/>
          </a:ln>
        </p:spPr>
        <p:txBody>
          <a:bodyPr>
            <a:spAutoFit/>
          </a:bodyPr>
          <a:lstStyle/>
          <a:p>
            <a:r>
              <a:rPr lang="zh-CN" altLang="en-US" sz="2000" b="1"/>
              <a:t>教会焚烧书籍</a:t>
            </a:r>
          </a:p>
        </p:txBody>
      </p:sp>
      <p:pic>
        <p:nvPicPr>
          <p:cNvPr id="8200" name="Picture 41" descr="图片5"/>
          <p:cNvPicPr>
            <a:picLocks noChangeAspect="1" noChangeArrowheads="1"/>
          </p:cNvPicPr>
          <p:nvPr/>
        </p:nvPicPr>
        <p:blipFill>
          <a:blip r:embed="rId5" cstate="print"/>
          <a:srcRect/>
          <a:stretch>
            <a:fillRect/>
          </a:stretch>
        </p:blipFill>
        <p:spPr bwMode="auto">
          <a:xfrm>
            <a:off x="5003800" y="4097338"/>
            <a:ext cx="3924300" cy="2760662"/>
          </a:xfrm>
          <a:prstGeom prst="rect">
            <a:avLst/>
          </a:prstGeom>
          <a:noFill/>
          <a:ln w="9525">
            <a:noFill/>
            <a:miter lim="800000"/>
            <a:headEnd/>
            <a:tailEnd/>
          </a:ln>
        </p:spPr>
      </p:pic>
      <p:sp>
        <p:nvSpPr>
          <p:cNvPr id="8201" name="Text Box 42"/>
          <p:cNvSpPr txBox="1">
            <a:spLocks noChangeArrowheads="1"/>
          </p:cNvSpPr>
          <p:nvPr/>
        </p:nvSpPr>
        <p:spPr bwMode="auto">
          <a:xfrm>
            <a:off x="5905500" y="6127750"/>
            <a:ext cx="2770188" cy="396875"/>
          </a:xfrm>
          <a:prstGeom prst="rect">
            <a:avLst/>
          </a:prstGeom>
          <a:solidFill>
            <a:schemeClr val="bg1"/>
          </a:solidFill>
          <a:ln w="9525">
            <a:noFill/>
            <a:miter lim="800000"/>
            <a:headEnd/>
            <a:tailEnd/>
          </a:ln>
        </p:spPr>
        <p:txBody>
          <a:bodyPr>
            <a:spAutoFit/>
          </a:bodyPr>
          <a:lstStyle/>
          <a:p>
            <a:r>
              <a:rPr lang="zh-CN" altLang="en-US" sz="2000" b="1"/>
              <a:t>教会处死</a:t>
            </a:r>
            <a:r>
              <a:rPr lang="zh-CN" altLang="en-US" sz="2000" b="1">
                <a:latin typeface="宋体" pitchFamily="2" charset="-122"/>
              </a:rPr>
              <a:t>“</a:t>
            </a:r>
            <a:r>
              <a:rPr lang="zh-CN" altLang="en-US" sz="2000" b="1"/>
              <a:t>异端分子</a:t>
            </a:r>
            <a:r>
              <a:rPr lang="zh-CN" altLang="en-US" sz="2000" b="1">
                <a:latin typeface="宋体" pitchFamily="2" charset="-122"/>
              </a:rPr>
              <a:t>”</a:t>
            </a:r>
            <a:endParaRPr lang="zh-CN" altLang="en-US" sz="2000" b="1"/>
          </a:p>
        </p:txBody>
      </p:sp>
      <p:sp>
        <p:nvSpPr>
          <p:cNvPr id="280587" name="矩形 280586"/>
          <p:cNvSpPr>
            <a:spLocks noChangeArrowheads="1"/>
          </p:cNvSpPr>
          <p:nvPr/>
        </p:nvSpPr>
        <p:spPr bwMode="auto">
          <a:xfrm>
            <a:off x="250825" y="981075"/>
            <a:ext cx="8532813" cy="1076325"/>
          </a:xfrm>
          <a:prstGeom prst="rect">
            <a:avLst/>
          </a:prstGeom>
          <a:solidFill>
            <a:schemeClr val="bg1"/>
          </a:solidFill>
          <a:ln w="9525">
            <a:solidFill>
              <a:schemeClr val="accent2"/>
            </a:solidFill>
            <a:miter lim="800000"/>
            <a:headEnd/>
            <a:tailEnd/>
          </a:ln>
        </p:spPr>
        <p:txBody>
          <a:bodyPr>
            <a:spAutoFit/>
          </a:bodyPr>
          <a:lstStyle/>
          <a:p>
            <a:r>
              <a:rPr lang="zh-CN" altLang="en-US" sz="3200" b="1">
                <a:latin typeface="楷体_GB2312" charset="-122"/>
                <a:ea typeface="楷体_GB2312" charset="-122"/>
              </a:rPr>
              <a:t>中世纪只知道一种意识形态，即宗教和神学。</a:t>
            </a:r>
          </a:p>
          <a:p>
            <a:r>
              <a:rPr lang="zh-CN" altLang="en-US" sz="3200" b="1">
                <a:latin typeface="楷体_GB2312" charset="-122"/>
                <a:ea typeface="楷体_GB2312" charset="-122"/>
              </a:rPr>
              <a:t>                              </a:t>
            </a:r>
            <a:r>
              <a:rPr lang="en-US" altLang="zh-CN" sz="3200" b="1">
                <a:ea typeface="楷体_GB2312" charset="-122"/>
              </a:rPr>
              <a:t>——</a:t>
            </a:r>
            <a:r>
              <a:rPr lang="zh-CN" altLang="en-US" sz="3200" b="1">
                <a:latin typeface="楷体_GB2312" charset="-122"/>
                <a:ea typeface="楷体_GB2312" charset="-122"/>
              </a:rPr>
              <a:t>恩格斯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0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7"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685800"/>
            <a:ext cx="4953000" cy="4154488"/>
          </a:xfrm>
          <a:prstGeom prst="rect">
            <a:avLst/>
          </a:prstGeom>
          <a:noFill/>
          <a:ln w="9525">
            <a:noFill/>
            <a:miter lim="800000"/>
            <a:headEnd/>
            <a:tailEnd/>
          </a:ln>
        </p:spPr>
        <p:txBody>
          <a:bodyPr>
            <a:spAutoFit/>
          </a:bodyPr>
          <a:lstStyle/>
          <a:p>
            <a:pPr algn="ctr"/>
            <a:r>
              <a:rPr kumimoji="1" lang="en-US" altLang="zh-CN" sz="2400">
                <a:latin typeface="黑体" pitchFamily="49" charset="-122"/>
                <a:ea typeface="黑体" pitchFamily="49" charset="-122"/>
              </a:rPr>
              <a:t>(1304</a:t>
            </a:r>
            <a:r>
              <a:rPr kumimoji="1" lang="en-US" altLang="zh-CN" sz="2400">
                <a:latin typeface="Times New Roman" pitchFamily="18" charset="0"/>
                <a:ea typeface="黑体" pitchFamily="49" charset="-122"/>
              </a:rPr>
              <a:t>—</a:t>
            </a:r>
            <a:r>
              <a:rPr kumimoji="1" lang="en-US" altLang="zh-CN" sz="2400">
                <a:latin typeface="黑体" pitchFamily="49" charset="-122"/>
                <a:ea typeface="黑体" pitchFamily="49" charset="-122"/>
              </a:rPr>
              <a:t>1374)</a:t>
            </a:r>
          </a:p>
          <a:p>
            <a:r>
              <a:rPr kumimoji="1" lang="en-US" altLang="zh-CN" sz="2400">
                <a:latin typeface="黑体" pitchFamily="49" charset="-122"/>
                <a:ea typeface="黑体" pitchFamily="49" charset="-122"/>
              </a:rPr>
              <a:t>     </a:t>
            </a:r>
            <a:r>
              <a:rPr kumimoji="1" lang="zh-CN" altLang="en-US" sz="2400">
                <a:latin typeface="黑体" pitchFamily="49" charset="-122"/>
                <a:ea typeface="黑体" pitchFamily="49" charset="-122"/>
              </a:rPr>
              <a:t>意大利诗人，十四行诗首创者。出生于佛罗伦萨。被称为</a:t>
            </a:r>
            <a:r>
              <a:rPr kumimoji="1" lang="zh-CN" altLang="en-US" sz="2400">
                <a:latin typeface="Times New Roman" pitchFamily="18" charset="0"/>
                <a:ea typeface="黑体" pitchFamily="49" charset="-122"/>
              </a:rPr>
              <a:t>“</a:t>
            </a:r>
            <a:r>
              <a:rPr kumimoji="1" lang="zh-CN" altLang="en-US" sz="2400">
                <a:latin typeface="黑体" pitchFamily="49" charset="-122"/>
                <a:ea typeface="黑体" pitchFamily="49" charset="-122"/>
              </a:rPr>
              <a:t>人文主义之父</a:t>
            </a:r>
            <a:r>
              <a:rPr kumimoji="1" lang="zh-CN" altLang="en-US" sz="2400">
                <a:latin typeface="Times New Roman" pitchFamily="18" charset="0"/>
                <a:ea typeface="黑体" pitchFamily="49" charset="-122"/>
              </a:rPr>
              <a:t>”</a:t>
            </a:r>
            <a:r>
              <a:rPr kumimoji="1" lang="zh-CN" altLang="en-US" sz="2400">
                <a:latin typeface="黑体" pitchFamily="49" charset="-122"/>
                <a:ea typeface="黑体" pitchFamily="49" charset="-122"/>
              </a:rPr>
              <a:t>。</a:t>
            </a:r>
            <a:endParaRPr kumimoji="1" lang="en-US" altLang="zh-CN" sz="2400">
              <a:latin typeface="黑体" pitchFamily="49" charset="-122"/>
              <a:ea typeface="黑体" pitchFamily="49" charset="-122"/>
            </a:endParaRPr>
          </a:p>
          <a:p>
            <a:r>
              <a:rPr kumimoji="1" lang="en-US" altLang="zh-CN" sz="2400">
                <a:latin typeface="黑体" pitchFamily="49" charset="-122"/>
                <a:ea typeface="黑体" pitchFamily="49" charset="-122"/>
              </a:rPr>
              <a:t>     </a:t>
            </a:r>
            <a:r>
              <a:rPr kumimoji="1" lang="zh-CN" altLang="en-US" sz="2400">
                <a:latin typeface="黑体" pitchFamily="49" charset="-122"/>
                <a:ea typeface="黑体" pitchFamily="49" charset="-122"/>
              </a:rPr>
              <a:t>他最重要的作品抒情诗集</a:t>
            </a:r>
            <a:r>
              <a:rPr kumimoji="1" lang="en-US" altLang="zh-CN" sz="2400">
                <a:latin typeface="黑体" pitchFamily="49" charset="-122"/>
                <a:ea typeface="黑体" pitchFamily="49" charset="-122"/>
              </a:rPr>
              <a:t>《</a:t>
            </a:r>
            <a:r>
              <a:rPr kumimoji="1" lang="zh-CN" altLang="en-US" sz="2400">
                <a:latin typeface="黑体" pitchFamily="49" charset="-122"/>
                <a:ea typeface="黑体" pitchFamily="49" charset="-122"/>
              </a:rPr>
              <a:t>歌集</a:t>
            </a:r>
            <a:r>
              <a:rPr kumimoji="1" lang="en-US" altLang="zh-CN" sz="2400">
                <a:latin typeface="黑体" pitchFamily="49" charset="-122"/>
                <a:ea typeface="黑体" pitchFamily="49" charset="-122"/>
              </a:rPr>
              <a:t>》</a:t>
            </a:r>
            <a:r>
              <a:rPr kumimoji="1" lang="zh-CN" altLang="en-US" sz="2400">
                <a:latin typeface="黑体" pitchFamily="49" charset="-122"/>
                <a:ea typeface="黑体" pitchFamily="49" charset="-122"/>
              </a:rPr>
              <a:t>主要歌颂他对女友劳拉的爱情。诗人把劳拉写成美的化身，显示了爱情的崇高和圣洁，反映了新兴资产阶级要求摆脱禁欲主义和神秘主义的束缚，追求现世个人幸福的强烈愿望。</a:t>
            </a:r>
            <a:endParaRPr lang="zh-CN" altLang="en-US" sz="2400">
              <a:latin typeface="黑体" pitchFamily="49" charset="-122"/>
              <a:ea typeface="黑体" pitchFamily="49" charset="-122"/>
            </a:endParaRPr>
          </a:p>
        </p:txBody>
      </p:sp>
      <p:graphicFrame>
        <p:nvGraphicFramePr>
          <p:cNvPr id="1026" name="Object 2"/>
          <p:cNvGraphicFramePr>
            <a:graphicFrameLocks noChangeAspect="1"/>
          </p:cNvGraphicFramePr>
          <p:nvPr/>
        </p:nvGraphicFramePr>
        <p:xfrm>
          <a:off x="4972050" y="3476625"/>
          <a:ext cx="1998663" cy="2800350"/>
        </p:xfrm>
        <a:graphic>
          <a:graphicData uri="http://schemas.openxmlformats.org/presentationml/2006/ole">
            <p:oleObj spid="_x0000_s1026" name="Photo Editor 照片" r:id="rId3" imgW="1561905" imgH="2419048" progId="">
              <p:embed/>
            </p:oleObj>
          </a:graphicData>
        </a:graphic>
      </p:graphicFrame>
      <p:pic>
        <p:nvPicPr>
          <p:cNvPr id="1028" name="Picture 4" descr="petrarca"/>
          <p:cNvPicPr>
            <a:picLocks noChangeAspect="1" noChangeArrowheads="1"/>
          </p:cNvPicPr>
          <p:nvPr/>
        </p:nvPicPr>
        <p:blipFill>
          <a:blip r:embed="rId4" cstate="print">
            <a:lum contrast="12000"/>
          </a:blip>
          <a:srcRect/>
          <a:stretch>
            <a:fillRect/>
          </a:stretch>
        </p:blipFill>
        <p:spPr bwMode="auto">
          <a:xfrm>
            <a:off x="4976813" y="750888"/>
            <a:ext cx="2057400" cy="2657475"/>
          </a:xfrm>
          <a:prstGeom prst="rect">
            <a:avLst/>
          </a:prstGeom>
          <a:noFill/>
          <a:ln w="9525">
            <a:noFill/>
            <a:miter lim="800000"/>
            <a:headEnd/>
            <a:tailEnd/>
          </a:ln>
        </p:spPr>
      </p:pic>
      <p:sp>
        <p:nvSpPr>
          <p:cNvPr id="101381" name="Text Box 5"/>
          <p:cNvSpPr txBox="1">
            <a:spLocks noChangeArrowheads="1"/>
          </p:cNvSpPr>
          <p:nvPr/>
        </p:nvSpPr>
        <p:spPr bwMode="auto">
          <a:xfrm>
            <a:off x="1219200" y="0"/>
            <a:ext cx="2266950" cy="701675"/>
          </a:xfrm>
          <a:prstGeom prst="rect">
            <a:avLst/>
          </a:prstGeom>
          <a:noFill/>
          <a:ln w="9525">
            <a:noFill/>
            <a:miter lim="800000"/>
            <a:headEnd/>
            <a:tailEnd/>
          </a:ln>
          <a:effectLst/>
        </p:spPr>
        <p:txBody>
          <a:bodyPr>
            <a:spAutoFit/>
          </a:bodyPr>
          <a:lstStyle/>
          <a:p>
            <a:pPr>
              <a:spcBef>
                <a:spcPct val="50000"/>
              </a:spcBef>
              <a:defRPr/>
            </a:pPr>
            <a:r>
              <a:rPr lang="zh-CN" altLang="en-US" sz="4000" b="1" dirty="0">
                <a:solidFill>
                  <a:srgbClr val="FF0000"/>
                </a:solidFill>
                <a:effectLst>
                  <a:outerShdw blurRad="38100" dist="38100" dir="2700000" algn="tl">
                    <a:srgbClr val="C0C0C0"/>
                  </a:outerShdw>
                </a:effectLst>
                <a:ea typeface="黑体" pitchFamily="49" charset="-122"/>
              </a:rPr>
              <a:t>彼特拉克</a:t>
            </a:r>
          </a:p>
        </p:txBody>
      </p:sp>
      <p:sp>
        <p:nvSpPr>
          <p:cNvPr id="1030" name="Text Box 6"/>
          <p:cNvSpPr txBox="1">
            <a:spLocks noChangeArrowheads="1"/>
          </p:cNvSpPr>
          <p:nvPr/>
        </p:nvSpPr>
        <p:spPr bwMode="auto">
          <a:xfrm>
            <a:off x="7107238" y="741363"/>
            <a:ext cx="1568450" cy="5495925"/>
          </a:xfrm>
          <a:prstGeom prst="rect">
            <a:avLst/>
          </a:prstGeom>
          <a:solidFill>
            <a:schemeClr val="bg1"/>
          </a:solidFill>
          <a:ln w="9525">
            <a:noFill/>
            <a:miter lim="800000"/>
            <a:headEnd/>
            <a:tailEnd/>
          </a:ln>
        </p:spPr>
        <p:txBody>
          <a:bodyPr vert="eaVert">
            <a:spAutoFit/>
          </a:bodyPr>
          <a:lstStyle/>
          <a:p>
            <a:pPr algn="ctr">
              <a:spcBef>
                <a:spcPct val="50000"/>
              </a:spcBef>
            </a:pPr>
            <a:r>
              <a:rPr kumimoji="1" lang="zh-CN" altLang="en-US" sz="3600" b="1">
                <a:solidFill>
                  <a:schemeClr val="bg1"/>
                </a:solidFill>
                <a:latin typeface="黑体" pitchFamily="49" charset="-122"/>
              </a:rPr>
              <a:t>我</a:t>
            </a:r>
            <a:r>
              <a:rPr kumimoji="1" lang="zh-CN" altLang="en-US" sz="3600" b="1">
                <a:solidFill>
                  <a:srgbClr val="0033CC"/>
                </a:solidFill>
                <a:latin typeface="黑体" pitchFamily="49" charset="-122"/>
              </a:rPr>
              <a:t>只是凡人</a:t>
            </a:r>
          </a:p>
          <a:p>
            <a:pPr algn="ctr">
              <a:spcBef>
                <a:spcPct val="50000"/>
              </a:spcBef>
            </a:pPr>
            <a:r>
              <a:rPr kumimoji="1" lang="zh-CN" altLang="en-US" sz="3600" b="1">
                <a:solidFill>
                  <a:srgbClr val="0033CC"/>
                </a:solidFill>
                <a:latin typeface="黑体" pitchFamily="49" charset="-122"/>
              </a:rPr>
              <a:t>我只要凡人的幸福</a:t>
            </a:r>
          </a:p>
        </p:txBody>
      </p:sp>
      <p:sp>
        <p:nvSpPr>
          <p:cNvPr id="101383" name="AutoShape 7"/>
          <p:cNvSpPr>
            <a:spLocks noChangeArrowheads="1"/>
          </p:cNvSpPr>
          <p:nvPr/>
        </p:nvSpPr>
        <p:spPr bwMode="auto">
          <a:xfrm>
            <a:off x="533400" y="4495800"/>
            <a:ext cx="4214813" cy="2185988"/>
          </a:xfrm>
          <a:prstGeom prst="cloudCallout">
            <a:avLst>
              <a:gd name="adj1" fmla="val 62381"/>
              <a:gd name="adj2" fmla="val 10019"/>
            </a:avLst>
          </a:prstGeom>
          <a:solidFill>
            <a:schemeClr val="bg1"/>
          </a:solidFill>
          <a:ln w="9525">
            <a:solidFill>
              <a:schemeClr val="tx1"/>
            </a:solidFill>
            <a:round/>
            <a:headEnd/>
            <a:tailEnd/>
          </a:ln>
          <a:effectLst>
            <a:outerShdw dist="107763" dir="18900000" algn="ctr" rotWithShape="0">
              <a:schemeClr val="bg2">
                <a:alpha val="50000"/>
              </a:schemeClr>
            </a:outerShdw>
          </a:effectLst>
        </p:spPr>
        <p:txBody>
          <a:bodyPr/>
          <a:lstStyle/>
          <a:p>
            <a:pPr algn="ctr">
              <a:defRPr/>
            </a:pPr>
            <a:r>
              <a:rPr lang="zh-CN" altLang="en-US" sz="3200" b="1" dirty="0">
                <a:effectLst>
                  <a:outerShdw blurRad="38100" dist="38100" dir="2700000" algn="tl">
                    <a:srgbClr val="C0C0C0"/>
                  </a:outerShdw>
                </a:effectLst>
                <a:ea typeface="楷体_GB2312" pitchFamily="49" charset="-122"/>
              </a:rPr>
              <a:t>提出以“人的学问”代替“神的学问”</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4689475" y="673100"/>
          <a:ext cx="2114550" cy="2533650"/>
        </p:xfrm>
        <a:graphic>
          <a:graphicData uri="http://schemas.openxmlformats.org/presentationml/2006/ole">
            <p:oleObj spid="_x0000_s2050" name="Photo Editor 照片" r:id="rId3" imgW="2114845" imgH="2534004" progId="">
              <p:embed/>
            </p:oleObj>
          </a:graphicData>
        </a:graphic>
      </p:graphicFrame>
      <p:sp>
        <p:nvSpPr>
          <p:cNvPr id="102404" name="Rectangle 4"/>
          <p:cNvSpPr>
            <a:spLocks noChangeArrowheads="1"/>
          </p:cNvSpPr>
          <p:nvPr/>
        </p:nvSpPr>
        <p:spPr bwMode="auto">
          <a:xfrm>
            <a:off x="539750" y="3284538"/>
            <a:ext cx="7989888" cy="2678112"/>
          </a:xfrm>
          <a:prstGeom prst="rect">
            <a:avLst/>
          </a:prstGeom>
          <a:noFill/>
          <a:ln w="9525">
            <a:noFill/>
            <a:miter lim="800000"/>
            <a:headEnd/>
            <a:tailEnd/>
          </a:ln>
          <a:effectLst/>
        </p:spPr>
        <p:txBody>
          <a:bodyPr>
            <a:spAutoFit/>
          </a:bodyPr>
          <a:lstStyle/>
          <a:p>
            <a:pPr>
              <a:defRPr/>
            </a:pPr>
            <a:r>
              <a:rPr kumimoji="1" lang="en-US" altLang="zh-CN" sz="2400" b="1" dirty="0">
                <a:solidFill>
                  <a:srgbClr val="0070C0"/>
                </a:solidFill>
                <a:latin typeface="黑体" pitchFamily="49" charset="-122"/>
                <a:ea typeface="黑体" pitchFamily="49" charset="-122"/>
              </a:rPr>
              <a:t>  </a:t>
            </a:r>
            <a:r>
              <a:rPr kumimoji="1" lang="en-US" altLang="zh-CN" sz="2400" b="1" dirty="0">
                <a:solidFill>
                  <a:srgbClr val="0070C0"/>
                </a:solidFill>
                <a:effectLst>
                  <a:outerShdw blurRad="38100" dist="38100" dir="2700000" algn="tl">
                    <a:srgbClr val="C0C0C0"/>
                  </a:outerShdw>
                </a:effectLst>
                <a:latin typeface="黑体" pitchFamily="49" charset="-122"/>
                <a:ea typeface="黑体" pitchFamily="49" charset="-122"/>
              </a:rPr>
              <a:t>《</a:t>
            </a:r>
            <a:r>
              <a:rPr kumimoji="1" lang="zh-CN" altLang="en-US" sz="2400" b="1" dirty="0">
                <a:solidFill>
                  <a:srgbClr val="0070C0"/>
                </a:solidFill>
                <a:effectLst>
                  <a:outerShdw blurRad="38100" dist="38100" dir="2700000" algn="tl">
                    <a:srgbClr val="C0C0C0"/>
                  </a:outerShdw>
                </a:effectLst>
                <a:latin typeface="黑体" pitchFamily="49" charset="-122"/>
                <a:ea typeface="黑体" pitchFamily="49" charset="-122"/>
              </a:rPr>
              <a:t>十日谈</a:t>
            </a:r>
            <a:r>
              <a:rPr kumimoji="1" lang="en-US" altLang="zh-CN" sz="2400" b="1" dirty="0">
                <a:solidFill>
                  <a:srgbClr val="0070C0"/>
                </a:solidFill>
                <a:effectLst>
                  <a:outerShdw blurRad="38100" dist="38100" dir="2700000" algn="tl">
                    <a:srgbClr val="C0C0C0"/>
                  </a:outerShdw>
                </a:effectLst>
                <a:latin typeface="黑体" pitchFamily="49" charset="-122"/>
                <a:ea typeface="黑体" pitchFamily="49" charset="-122"/>
              </a:rPr>
              <a:t>》</a:t>
            </a:r>
            <a:r>
              <a:rPr kumimoji="1" lang="zh-CN" altLang="en-US" sz="2400" b="1" dirty="0">
                <a:solidFill>
                  <a:srgbClr val="0070C0"/>
                </a:solidFill>
                <a:effectLst>
                  <a:outerShdw blurRad="38100" dist="38100" dir="2700000" algn="tl">
                    <a:srgbClr val="C0C0C0"/>
                  </a:outerShdw>
                </a:effectLst>
                <a:latin typeface="黑体" pitchFamily="49" charset="-122"/>
                <a:ea typeface="黑体" pitchFamily="49" charset="-122"/>
              </a:rPr>
              <a:t>叙述了十个青年男女为躲避黑死病，在佛罗伦萨乡间一个别墅里住了十天，讲了一百个故事，故名</a:t>
            </a:r>
            <a:r>
              <a:rPr kumimoji="1" lang="en-US" altLang="zh-CN" sz="2400" b="1" dirty="0">
                <a:solidFill>
                  <a:srgbClr val="0070C0"/>
                </a:solidFill>
                <a:effectLst>
                  <a:outerShdw blurRad="38100" dist="38100" dir="2700000" algn="tl">
                    <a:srgbClr val="C0C0C0"/>
                  </a:outerShdw>
                </a:effectLst>
                <a:latin typeface="黑体" pitchFamily="49" charset="-122"/>
                <a:ea typeface="黑体" pitchFamily="49" charset="-122"/>
              </a:rPr>
              <a:t>《</a:t>
            </a:r>
            <a:r>
              <a:rPr kumimoji="1" lang="zh-CN" altLang="en-US" sz="2400" b="1" dirty="0">
                <a:solidFill>
                  <a:srgbClr val="0070C0"/>
                </a:solidFill>
                <a:effectLst>
                  <a:outerShdw blurRad="38100" dist="38100" dir="2700000" algn="tl">
                    <a:srgbClr val="C0C0C0"/>
                  </a:outerShdw>
                </a:effectLst>
                <a:latin typeface="黑体" pitchFamily="49" charset="-122"/>
                <a:ea typeface="黑体" pitchFamily="49" charset="-122"/>
              </a:rPr>
              <a:t>十日谈</a:t>
            </a:r>
            <a:r>
              <a:rPr kumimoji="1" lang="en-US" altLang="zh-CN" sz="2400" b="1" dirty="0">
                <a:solidFill>
                  <a:srgbClr val="0070C0"/>
                </a:solidFill>
                <a:effectLst>
                  <a:outerShdw blurRad="38100" dist="38100" dir="2700000" algn="tl">
                    <a:srgbClr val="C0C0C0"/>
                  </a:outerShdw>
                </a:effectLst>
                <a:latin typeface="黑体" pitchFamily="49" charset="-122"/>
                <a:ea typeface="黑体" pitchFamily="49" charset="-122"/>
              </a:rPr>
              <a:t>》</a:t>
            </a:r>
            <a:r>
              <a:rPr kumimoji="1" lang="zh-CN" altLang="en-US" sz="2400" b="1" dirty="0">
                <a:solidFill>
                  <a:srgbClr val="0070C0"/>
                </a:solidFill>
                <a:effectLst>
                  <a:outerShdw blurRad="38100" dist="38100" dir="2700000" algn="tl">
                    <a:srgbClr val="C0C0C0"/>
                  </a:outerShdw>
                </a:effectLst>
                <a:latin typeface="黑体" pitchFamily="49" charset="-122"/>
                <a:ea typeface="黑体" pitchFamily="49" charset="-122"/>
              </a:rPr>
              <a:t>。通过这些故事，作者揭露教会的黑暗和腐败，讽刺教士的奸诈和伪善，赞扬手工业者、商人的智慧和才干，歌颂真挚的爱情和高尚的情操。正如</a:t>
            </a:r>
            <a:r>
              <a:rPr kumimoji="1" lang="en-US" altLang="zh-CN" sz="2400" b="1" dirty="0">
                <a:solidFill>
                  <a:srgbClr val="0070C0"/>
                </a:solidFill>
                <a:effectLst>
                  <a:outerShdw blurRad="38100" dist="38100" dir="2700000" algn="tl">
                    <a:srgbClr val="C0C0C0"/>
                  </a:outerShdw>
                </a:effectLst>
                <a:latin typeface="黑体" pitchFamily="49" charset="-122"/>
                <a:ea typeface="黑体" pitchFamily="49" charset="-122"/>
              </a:rPr>
              <a:t>《</a:t>
            </a:r>
            <a:r>
              <a:rPr kumimoji="1" lang="zh-CN" altLang="en-US" sz="2400" b="1" dirty="0">
                <a:solidFill>
                  <a:srgbClr val="0070C0"/>
                </a:solidFill>
                <a:effectLst>
                  <a:outerShdw blurRad="38100" dist="38100" dir="2700000" algn="tl">
                    <a:srgbClr val="C0C0C0"/>
                  </a:outerShdw>
                </a:effectLst>
                <a:latin typeface="黑体" pitchFamily="49" charset="-122"/>
                <a:ea typeface="黑体" pitchFamily="49" charset="-122"/>
              </a:rPr>
              <a:t>神曲</a:t>
            </a:r>
            <a:r>
              <a:rPr kumimoji="1" lang="en-US" altLang="zh-CN" sz="2400" b="1" dirty="0">
                <a:solidFill>
                  <a:srgbClr val="0070C0"/>
                </a:solidFill>
                <a:effectLst>
                  <a:outerShdw blurRad="38100" dist="38100" dir="2700000" algn="tl">
                    <a:srgbClr val="C0C0C0"/>
                  </a:outerShdw>
                </a:effectLst>
                <a:latin typeface="黑体" pitchFamily="49" charset="-122"/>
                <a:ea typeface="黑体" pitchFamily="49" charset="-122"/>
              </a:rPr>
              <a:t>》</a:t>
            </a:r>
            <a:r>
              <a:rPr kumimoji="1" lang="zh-CN" altLang="en-US" sz="2400" b="1" dirty="0">
                <a:solidFill>
                  <a:srgbClr val="0070C0"/>
                </a:solidFill>
                <a:effectLst>
                  <a:outerShdw blurRad="38100" dist="38100" dir="2700000" algn="tl">
                    <a:srgbClr val="C0C0C0"/>
                  </a:outerShdw>
                </a:effectLst>
                <a:latin typeface="黑体" pitchFamily="49" charset="-122"/>
                <a:ea typeface="黑体" pitchFamily="49" charset="-122"/>
              </a:rPr>
              <a:t>为意大利诗歌奠定了基础一样，</a:t>
            </a:r>
            <a:r>
              <a:rPr kumimoji="1" lang="en-US" altLang="zh-CN" sz="2400" b="1" dirty="0">
                <a:solidFill>
                  <a:srgbClr val="0070C0"/>
                </a:solidFill>
                <a:effectLst>
                  <a:outerShdw blurRad="38100" dist="38100" dir="2700000" algn="tl">
                    <a:srgbClr val="C0C0C0"/>
                  </a:outerShdw>
                </a:effectLst>
                <a:latin typeface="黑体" pitchFamily="49" charset="-122"/>
                <a:ea typeface="黑体" pitchFamily="49" charset="-122"/>
              </a:rPr>
              <a:t>《</a:t>
            </a:r>
            <a:r>
              <a:rPr kumimoji="1" lang="zh-CN" altLang="en-US" sz="2400" b="1" dirty="0">
                <a:solidFill>
                  <a:srgbClr val="0070C0"/>
                </a:solidFill>
                <a:effectLst>
                  <a:outerShdw blurRad="38100" dist="38100" dir="2700000" algn="tl">
                    <a:srgbClr val="C0C0C0"/>
                  </a:outerShdw>
                </a:effectLst>
                <a:latin typeface="黑体" pitchFamily="49" charset="-122"/>
                <a:ea typeface="黑体" pitchFamily="49" charset="-122"/>
              </a:rPr>
              <a:t>十日谈</a:t>
            </a:r>
            <a:r>
              <a:rPr kumimoji="1" lang="en-US" altLang="zh-CN" sz="2400" b="1" dirty="0">
                <a:solidFill>
                  <a:srgbClr val="0070C0"/>
                </a:solidFill>
                <a:effectLst>
                  <a:outerShdw blurRad="38100" dist="38100" dir="2700000" algn="tl">
                    <a:srgbClr val="C0C0C0"/>
                  </a:outerShdw>
                </a:effectLst>
                <a:latin typeface="黑体" pitchFamily="49" charset="-122"/>
                <a:ea typeface="黑体" pitchFamily="49" charset="-122"/>
              </a:rPr>
              <a:t>》</a:t>
            </a:r>
            <a:r>
              <a:rPr kumimoji="1" lang="zh-CN" altLang="en-US" sz="2400" b="1" dirty="0">
                <a:solidFill>
                  <a:srgbClr val="0070C0"/>
                </a:solidFill>
                <a:effectLst>
                  <a:outerShdw blurRad="38100" dist="38100" dir="2700000" algn="tl">
                    <a:srgbClr val="C0C0C0"/>
                  </a:outerShdw>
                </a:effectLst>
                <a:latin typeface="黑体" pitchFamily="49" charset="-122"/>
                <a:ea typeface="黑体" pitchFamily="49" charset="-122"/>
              </a:rPr>
              <a:t>为欧洲近代短篇小说开了先河。</a:t>
            </a:r>
          </a:p>
        </p:txBody>
      </p:sp>
      <p:pic>
        <p:nvPicPr>
          <p:cNvPr id="2052" name="Picture 5" descr="8boccacc"/>
          <p:cNvPicPr>
            <a:picLocks noChangeAspect="1" noChangeArrowheads="1"/>
          </p:cNvPicPr>
          <p:nvPr/>
        </p:nvPicPr>
        <p:blipFill>
          <a:blip r:embed="rId4" cstate="print">
            <a:lum bright="12000" contrast="42000"/>
          </a:blip>
          <a:srcRect r="18549"/>
          <a:stretch>
            <a:fillRect/>
          </a:stretch>
        </p:blipFill>
        <p:spPr bwMode="auto">
          <a:xfrm>
            <a:off x="6875463" y="719138"/>
            <a:ext cx="1654175" cy="2411412"/>
          </a:xfrm>
          <a:prstGeom prst="rect">
            <a:avLst/>
          </a:prstGeom>
          <a:noFill/>
          <a:ln w="9525">
            <a:noFill/>
            <a:miter lim="800000"/>
            <a:headEnd/>
            <a:tailEnd/>
          </a:ln>
        </p:spPr>
      </p:pic>
      <p:sp>
        <p:nvSpPr>
          <p:cNvPr id="102406" name="Text Box 6"/>
          <p:cNvSpPr txBox="1">
            <a:spLocks noChangeArrowheads="1"/>
          </p:cNvSpPr>
          <p:nvPr/>
        </p:nvSpPr>
        <p:spPr bwMode="auto">
          <a:xfrm>
            <a:off x="533400" y="304800"/>
            <a:ext cx="1806575" cy="646113"/>
          </a:xfrm>
          <a:prstGeom prst="rect">
            <a:avLst/>
          </a:prstGeom>
          <a:noFill/>
          <a:ln w="9525">
            <a:noFill/>
            <a:miter lim="800000"/>
            <a:headEnd/>
            <a:tailEnd/>
          </a:ln>
          <a:effectLst/>
        </p:spPr>
        <p:txBody>
          <a:bodyPr>
            <a:spAutoFit/>
          </a:bodyPr>
          <a:lstStyle/>
          <a:p>
            <a:pPr>
              <a:spcBef>
                <a:spcPct val="50000"/>
              </a:spcBef>
              <a:defRPr/>
            </a:pPr>
            <a:r>
              <a:rPr kumimoji="1" lang="zh-CN" altLang="en-US" sz="3600" b="1" dirty="0">
                <a:solidFill>
                  <a:srgbClr val="FF0000"/>
                </a:solidFill>
                <a:effectLst>
                  <a:outerShdw blurRad="38100" dist="38100" dir="2700000" algn="tl">
                    <a:srgbClr val="C0C0C0"/>
                  </a:outerShdw>
                </a:effectLst>
                <a:ea typeface="黑体" pitchFamily="49" charset="-122"/>
              </a:rPr>
              <a:t>薄伽丘</a:t>
            </a:r>
          </a:p>
        </p:txBody>
      </p:sp>
      <p:sp>
        <p:nvSpPr>
          <p:cNvPr id="2054" name="Text Box 7"/>
          <p:cNvSpPr txBox="1">
            <a:spLocks noChangeArrowheads="1"/>
          </p:cNvSpPr>
          <p:nvPr/>
        </p:nvSpPr>
        <p:spPr bwMode="auto">
          <a:xfrm>
            <a:off x="381000" y="990600"/>
            <a:ext cx="3889375" cy="1938338"/>
          </a:xfrm>
          <a:prstGeom prst="rect">
            <a:avLst/>
          </a:prstGeom>
          <a:noFill/>
          <a:ln w="9525">
            <a:noFill/>
            <a:miter lim="800000"/>
            <a:headEnd/>
            <a:tailEnd/>
          </a:ln>
        </p:spPr>
        <p:txBody>
          <a:bodyPr>
            <a:spAutoFit/>
          </a:bodyPr>
          <a:lstStyle/>
          <a:p>
            <a:r>
              <a:rPr kumimoji="1" lang="en-US" altLang="zh-CN" sz="2400" b="1">
                <a:solidFill>
                  <a:srgbClr val="0070C0"/>
                </a:solidFill>
                <a:ea typeface="黑体" pitchFamily="49" charset="-122"/>
              </a:rPr>
              <a:t>(1313—1375)</a:t>
            </a:r>
            <a:r>
              <a:rPr kumimoji="1" lang="zh-CN" altLang="en-US" sz="2400" b="1">
                <a:solidFill>
                  <a:srgbClr val="0070C0"/>
                </a:solidFill>
                <a:ea typeface="黑体" pitchFamily="49" charset="-122"/>
              </a:rPr>
              <a:t>意大利作家</a:t>
            </a:r>
          </a:p>
          <a:p>
            <a:r>
              <a:rPr kumimoji="1" lang="zh-CN" altLang="en-US" sz="2400" b="1">
                <a:solidFill>
                  <a:srgbClr val="0070C0"/>
                </a:solidFill>
                <a:ea typeface="黑体" pitchFamily="49" charset="-122"/>
              </a:rPr>
              <a:t> </a:t>
            </a:r>
            <a:r>
              <a:rPr kumimoji="1" lang="en-US" altLang="zh-CN" sz="2400" b="1">
                <a:solidFill>
                  <a:srgbClr val="0070C0"/>
                </a:solidFill>
                <a:latin typeface="华文新魏" pitchFamily="2" charset="-122"/>
                <a:ea typeface="黑体" pitchFamily="49" charset="-122"/>
              </a:rPr>
              <a:t>1348</a:t>
            </a:r>
            <a:r>
              <a:rPr kumimoji="1" lang="zh-CN" altLang="en-US" sz="2400" b="1">
                <a:solidFill>
                  <a:srgbClr val="0070C0"/>
                </a:solidFill>
                <a:latin typeface="华文新魏" pitchFamily="2" charset="-122"/>
                <a:ea typeface="黑体" pitchFamily="49" charset="-122"/>
              </a:rPr>
              <a:t>年，鼠疫（人称</a:t>
            </a:r>
            <a:r>
              <a:rPr kumimoji="1" lang="zh-CN" altLang="en-US" sz="2400" b="1">
                <a:solidFill>
                  <a:srgbClr val="0070C0"/>
                </a:solidFill>
                <a:ea typeface="黑体" pitchFamily="49" charset="-122"/>
              </a:rPr>
              <a:t>“</a:t>
            </a:r>
            <a:r>
              <a:rPr kumimoji="1" lang="zh-CN" altLang="en-US" sz="2400" b="1">
                <a:solidFill>
                  <a:srgbClr val="0070C0"/>
                </a:solidFill>
                <a:latin typeface="华文新魏" pitchFamily="2" charset="-122"/>
                <a:ea typeface="黑体" pitchFamily="49" charset="-122"/>
              </a:rPr>
              <a:t>黑死病</a:t>
            </a:r>
            <a:r>
              <a:rPr kumimoji="1" lang="zh-CN" altLang="en-US" sz="2400" b="1">
                <a:solidFill>
                  <a:srgbClr val="0070C0"/>
                </a:solidFill>
                <a:ea typeface="黑体" pitchFamily="49" charset="-122"/>
              </a:rPr>
              <a:t>”</a:t>
            </a:r>
            <a:r>
              <a:rPr kumimoji="1" lang="zh-CN" altLang="en-US" sz="2400" b="1">
                <a:solidFill>
                  <a:srgbClr val="0070C0"/>
                </a:solidFill>
                <a:latin typeface="华文新魏" pitchFamily="2" charset="-122"/>
                <a:ea typeface="黑体" pitchFamily="49" charset="-122"/>
              </a:rPr>
              <a:t>）肆虐欧洲，意大利、法国、英国等国人口锐减，大有世界末日来临之感。</a:t>
            </a:r>
          </a:p>
        </p:txBody>
      </p:sp>
      <p:sp>
        <p:nvSpPr>
          <p:cNvPr id="102408" name="AutoShape 8"/>
          <p:cNvSpPr>
            <a:spLocks noChangeArrowheads="1"/>
          </p:cNvSpPr>
          <p:nvPr/>
        </p:nvSpPr>
        <p:spPr bwMode="auto">
          <a:xfrm>
            <a:off x="1525588" y="2708275"/>
            <a:ext cx="5278437" cy="2667000"/>
          </a:xfrm>
          <a:prstGeom prst="cloudCallout">
            <a:avLst>
              <a:gd name="adj1" fmla="val -43690"/>
              <a:gd name="adj2" fmla="val 84634"/>
            </a:avLst>
          </a:prstGeom>
          <a:solidFill>
            <a:schemeClr val="bg1"/>
          </a:solidFill>
          <a:ln w="9525">
            <a:solidFill>
              <a:schemeClr val="tx1"/>
            </a:solidFill>
            <a:round/>
            <a:headEnd/>
            <a:tailEnd/>
          </a:ln>
          <a:effectLst>
            <a:outerShdw dist="107763" dir="18900000" algn="ctr" rotWithShape="0">
              <a:schemeClr val="bg2">
                <a:alpha val="50000"/>
              </a:schemeClr>
            </a:outerShdw>
          </a:effectLst>
        </p:spPr>
        <p:txBody>
          <a:bodyPr/>
          <a:lstStyle/>
          <a:p>
            <a:pPr>
              <a:spcBef>
                <a:spcPct val="25000"/>
              </a:spcBef>
              <a:defRPr/>
            </a:pPr>
            <a:r>
              <a:rPr kumimoji="1" lang="en-US" altLang="zh-CN" sz="3200" b="1" dirty="0">
                <a:latin typeface="黑体" pitchFamily="2" charset="-122"/>
                <a:ea typeface="黑体" pitchFamily="2" charset="-122"/>
              </a:rPr>
              <a:t> </a:t>
            </a:r>
            <a:r>
              <a:rPr kumimoji="1" lang="zh-CN" altLang="en-US" sz="3200" b="1" dirty="0">
                <a:latin typeface="黑体" pitchFamily="2" charset="-122"/>
                <a:ea typeface="黑体" pitchFamily="2" charset="-122"/>
              </a:rPr>
              <a:t>薄伽丘因此博得 </a:t>
            </a:r>
            <a:r>
              <a:rPr kumimoji="1" lang="zh-CN" altLang="en-US" sz="3200" b="1" dirty="0">
                <a:solidFill>
                  <a:srgbClr val="660066"/>
                </a:solidFill>
                <a:latin typeface="黑体" pitchFamily="2" charset="-122"/>
                <a:ea typeface="黑体" pitchFamily="2" charset="-122"/>
              </a:rPr>
              <a:t>“欧洲短篇小说之父”</a:t>
            </a:r>
            <a:r>
              <a:rPr kumimoji="1" lang="zh-CN" altLang="en-US" sz="3200" b="1" dirty="0">
                <a:latin typeface="黑体" pitchFamily="2" charset="-122"/>
                <a:ea typeface="黑体" pitchFamily="2" charset="-122"/>
              </a:rPr>
              <a:t>的不朽名声。</a:t>
            </a:r>
            <a:r>
              <a:rPr kumimoji="1" lang="zh-CN" altLang="en-US" sz="1600" b="1" dirty="0">
                <a:solidFill>
                  <a:srgbClr val="000099"/>
                </a:solidFill>
                <a:latin typeface="黑体" pitchFamily="2" charset="-122"/>
                <a:ea typeface="黑体" pitchFamily="2" charset="-122"/>
              </a:rPr>
              <a:t> </a:t>
            </a:r>
          </a:p>
          <a:p>
            <a:pPr algn="ctr">
              <a:defRPr/>
            </a:pPr>
            <a:endParaRPr lang="en-US" altLang="zh-CN" sz="1600" dirty="0">
              <a:latin typeface="黑体" pitchFamily="2" charset="-122"/>
              <a:ea typeface="黑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02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8" grpId="0" animBg="1"/>
      <p:bldP spid="102408"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68313" y="4538663"/>
            <a:ext cx="8353425" cy="1077912"/>
          </a:xfrm>
          <a:prstGeom prst="rect">
            <a:avLst/>
          </a:prstGeom>
          <a:noFill/>
          <a:ln w="9525">
            <a:noFill/>
            <a:miter lim="800000"/>
            <a:headEnd/>
            <a:tailEnd/>
          </a:ln>
        </p:spPr>
        <p:txBody>
          <a:bodyPr>
            <a:spAutoFit/>
          </a:bodyPr>
          <a:lstStyle/>
          <a:p>
            <a:pPr>
              <a:spcBef>
                <a:spcPct val="50000"/>
              </a:spcBef>
            </a:pPr>
            <a:r>
              <a:rPr lang="en-US" altLang="zh-CN" sz="3600" b="1">
                <a:solidFill>
                  <a:srgbClr val="0000FF"/>
                </a:solidFill>
                <a:latin typeface="黑体" pitchFamily="49" charset="-122"/>
                <a:ea typeface="黑体" pitchFamily="49" charset="-122"/>
              </a:rPr>
              <a:t>**</a:t>
            </a:r>
            <a:r>
              <a:rPr lang="zh-CN" altLang="en-US" sz="2800" b="1">
                <a:ea typeface="黑体" pitchFamily="49" charset="-122"/>
              </a:rPr>
              <a:t>为什么有人把</a:t>
            </a:r>
            <a:r>
              <a:rPr lang="en-US" altLang="zh-CN" sz="2800" b="1">
                <a:ea typeface="黑体" pitchFamily="49" charset="-122"/>
              </a:rPr>
              <a:t>《</a:t>
            </a:r>
            <a:r>
              <a:rPr lang="zh-CN" altLang="en-US" sz="2800" b="1">
                <a:ea typeface="黑体" pitchFamily="49" charset="-122"/>
              </a:rPr>
              <a:t>十日谈</a:t>
            </a:r>
            <a:r>
              <a:rPr lang="en-US" altLang="zh-CN" sz="2800" b="1">
                <a:ea typeface="黑体" pitchFamily="49" charset="-122"/>
              </a:rPr>
              <a:t>》</a:t>
            </a:r>
            <a:r>
              <a:rPr lang="zh-CN" altLang="en-US" sz="2800" b="1">
                <a:ea typeface="黑体" pitchFamily="49" charset="-122"/>
              </a:rPr>
              <a:t>和但丁的</a:t>
            </a:r>
            <a:r>
              <a:rPr lang="en-US" altLang="zh-CN" sz="2800" b="1">
                <a:ea typeface="黑体" pitchFamily="49" charset="-122"/>
              </a:rPr>
              <a:t>《</a:t>
            </a:r>
            <a:r>
              <a:rPr lang="zh-CN" altLang="en-US" sz="2800" b="1">
                <a:ea typeface="黑体" pitchFamily="49" charset="-122"/>
              </a:rPr>
              <a:t>神曲</a:t>
            </a:r>
            <a:r>
              <a:rPr lang="en-US" altLang="zh-CN" sz="2800" b="1">
                <a:ea typeface="黑体" pitchFamily="49" charset="-122"/>
              </a:rPr>
              <a:t>》</a:t>
            </a:r>
            <a:r>
              <a:rPr lang="zh-CN" altLang="en-US" sz="2800" b="1">
                <a:ea typeface="黑体" pitchFamily="49" charset="-122"/>
              </a:rPr>
              <a:t>并称为“人曲”？</a:t>
            </a:r>
          </a:p>
        </p:txBody>
      </p:sp>
      <p:pic>
        <p:nvPicPr>
          <p:cNvPr id="30723" name="Picture 3" descr="神曲"/>
          <p:cNvPicPr>
            <a:picLocks noChangeAspect="1" noChangeArrowheads="1"/>
          </p:cNvPicPr>
          <p:nvPr/>
        </p:nvPicPr>
        <p:blipFill>
          <a:blip r:embed="rId2" cstate="print"/>
          <a:srcRect/>
          <a:stretch>
            <a:fillRect/>
          </a:stretch>
        </p:blipFill>
        <p:spPr bwMode="auto">
          <a:xfrm>
            <a:off x="179388" y="476250"/>
            <a:ext cx="4500562" cy="4176713"/>
          </a:xfrm>
          <a:prstGeom prst="rect">
            <a:avLst/>
          </a:prstGeom>
          <a:noFill/>
          <a:ln w="9525">
            <a:noFill/>
            <a:miter lim="800000"/>
            <a:headEnd/>
            <a:tailEnd/>
          </a:ln>
        </p:spPr>
      </p:pic>
      <p:sp>
        <p:nvSpPr>
          <p:cNvPr id="35844" name="Text Box 4"/>
          <p:cNvSpPr txBox="1">
            <a:spLocks noChangeArrowheads="1"/>
          </p:cNvSpPr>
          <p:nvPr/>
        </p:nvSpPr>
        <p:spPr bwMode="auto">
          <a:xfrm>
            <a:off x="3851275" y="1700213"/>
            <a:ext cx="1655763" cy="579437"/>
          </a:xfrm>
          <a:prstGeom prst="rect">
            <a:avLst/>
          </a:prstGeom>
          <a:noFill/>
          <a:ln w="9525">
            <a:noFill/>
            <a:miter lim="800000"/>
            <a:headEnd/>
            <a:tailEnd/>
          </a:ln>
        </p:spPr>
        <p:txBody>
          <a:bodyPr>
            <a:spAutoFit/>
          </a:bodyPr>
          <a:lstStyle/>
          <a:p>
            <a:pPr>
              <a:spcBef>
                <a:spcPct val="50000"/>
              </a:spcBef>
            </a:pPr>
            <a:r>
              <a:rPr lang="en-US" altLang="zh-CN" sz="3200" b="1">
                <a:solidFill>
                  <a:srgbClr val="FF0000"/>
                </a:solidFill>
                <a:ea typeface="黑体" pitchFamily="49" charset="-122"/>
              </a:rPr>
              <a:t>“</a:t>
            </a:r>
            <a:r>
              <a:rPr lang="zh-CN" altLang="en-US" sz="3200" b="1">
                <a:solidFill>
                  <a:srgbClr val="FF0000"/>
                </a:solidFill>
                <a:ea typeface="黑体" pitchFamily="49" charset="-122"/>
              </a:rPr>
              <a:t>人曲”</a:t>
            </a:r>
          </a:p>
        </p:txBody>
      </p:sp>
      <p:pic>
        <p:nvPicPr>
          <p:cNvPr id="30725" name="Picture 30" descr="薄伽丘的作品《十日谈》中译本封面"/>
          <p:cNvPicPr>
            <a:picLocks noChangeAspect="1" noChangeArrowheads="1"/>
          </p:cNvPicPr>
          <p:nvPr/>
        </p:nvPicPr>
        <p:blipFill>
          <a:blip r:embed="rId3" cstate="print"/>
          <a:srcRect/>
          <a:stretch>
            <a:fillRect/>
          </a:stretch>
        </p:blipFill>
        <p:spPr bwMode="auto">
          <a:xfrm>
            <a:off x="5219700" y="260350"/>
            <a:ext cx="3673475" cy="4176713"/>
          </a:xfrm>
          <a:prstGeom prst="rect">
            <a:avLst/>
          </a:prstGeom>
          <a:noFill/>
          <a:ln w="9525">
            <a:noFill/>
            <a:miter lim="800000"/>
            <a:headEnd/>
            <a:tailEnd/>
          </a:ln>
        </p:spPr>
      </p:pic>
      <p:sp>
        <p:nvSpPr>
          <p:cNvPr id="6" name="Text Box 4"/>
          <p:cNvSpPr txBox="1">
            <a:spLocks noChangeArrowheads="1"/>
          </p:cNvSpPr>
          <p:nvPr/>
        </p:nvSpPr>
        <p:spPr bwMode="auto">
          <a:xfrm>
            <a:off x="990600" y="5562600"/>
            <a:ext cx="7158038" cy="1079500"/>
          </a:xfrm>
          <a:prstGeom prst="rect">
            <a:avLst/>
          </a:prstGeom>
          <a:noFill/>
          <a:ln w="9525">
            <a:solidFill>
              <a:srgbClr val="800080"/>
            </a:solidFill>
            <a:miter lim="800000"/>
            <a:headEnd/>
            <a:tailEnd/>
          </a:ln>
        </p:spPr>
        <p:txBody>
          <a:bodyPr wrap="none">
            <a:spAutoFit/>
          </a:bodyPr>
          <a:lstStyle/>
          <a:p>
            <a:r>
              <a:rPr lang="zh-CN" altLang="en-US" sz="3200" b="1" u="sng">
                <a:ea typeface="华文新魏" pitchFamily="2" charset="-122"/>
              </a:rPr>
              <a:t>肯定人的欲望，歌颂自然的人性，</a:t>
            </a:r>
            <a:endParaRPr lang="en-US" altLang="zh-CN" sz="3200" b="1" u="sng">
              <a:ea typeface="华文新魏" pitchFamily="2" charset="-122"/>
            </a:endParaRPr>
          </a:p>
          <a:p>
            <a:r>
              <a:rPr lang="zh-CN" altLang="en-US" sz="3200" b="1" u="sng">
                <a:ea typeface="华文新魏" pitchFamily="2" charset="-122"/>
              </a:rPr>
              <a:t>充分肯定人的价值与尊严，关注点是人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800" decel="100000"/>
                                        <p:tgtEl>
                                          <p:spTgt spid="35844"/>
                                        </p:tgtEl>
                                      </p:cBhvr>
                                    </p:animEffect>
                                    <p:anim calcmode="lin" valueType="num">
                                      <p:cBhvr>
                                        <p:cTn id="8" dur="800" decel="100000" fill="hold"/>
                                        <p:tgtEl>
                                          <p:spTgt spid="35844"/>
                                        </p:tgtEl>
                                        <p:attrNameLst>
                                          <p:attrName>style.rotation</p:attrName>
                                        </p:attrNameLst>
                                      </p:cBhvr>
                                      <p:tavLst>
                                        <p:tav tm="0">
                                          <p:val>
                                            <p:fltVal val="-90"/>
                                          </p:val>
                                        </p:tav>
                                        <p:tav tm="100000">
                                          <p:val>
                                            <p:fltVal val="0"/>
                                          </p:val>
                                        </p:tav>
                                      </p:tavLst>
                                    </p:anim>
                                    <p:anim calcmode="lin" valueType="num">
                                      <p:cBhvr>
                                        <p:cTn id="9" dur="800" decel="100000" fill="hold"/>
                                        <p:tgtEl>
                                          <p:spTgt spid="35844"/>
                                        </p:tgtEl>
                                        <p:attrNameLst>
                                          <p:attrName>ppt_x</p:attrName>
                                        </p:attrNameLst>
                                      </p:cBhvr>
                                      <p:tavLst>
                                        <p:tav tm="0">
                                          <p:val>
                                            <p:strVal val="#ppt_x+0.4"/>
                                          </p:val>
                                        </p:tav>
                                        <p:tav tm="100000">
                                          <p:val>
                                            <p:strVal val="#ppt_x-0.05"/>
                                          </p:val>
                                        </p:tav>
                                      </p:tavLst>
                                    </p:anim>
                                    <p:anim calcmode="lin" valueType="num">
                                      <p:cBhvr>
                                        <p:cTn id="10" dur="800" decel="100000" fill="hold"/>
                                        <p:tgtEl>
                                          <p:spTgt spid="3584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584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584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5842">
                                            <p:txEl>
                                              <p:pRg st="0" end="0"/>
                                            </p:txEl>
                                          </p:spTgt>
                                        </p:tgtEl>
                                        <p:attrNameLst>
                                          <p:attrName>style.visibility</p:attrName>
                                        </p:attrNameLst>
                                      </p:cBhvr>
                                      <p:to>
                                        <p:strVal val="visible"/>
                                      </p:to>
                                    </p:set>
                                    <p:animEffect transition="in" filter="wipe(left)">
                                      <p:cBhvr>
                                        <p:cTn id="17" dur="500"/>
                                        <p:tgtEl>
                                          <p:spTgt spid="3584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fade">
                                      <p:cBhvr>
                                        <p:cTn id="22" dur="2000"/>
                                        <p:tgtEl>
                                          <p:spTgt spid="6">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2000"/>
                                        <p:tgtEl>
                                          <p:spTgt spid="6">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6" grpId="0" build="allAtOnce"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14338" y="457200"/>
            <a:ext cx="8729662" cy="3459163"/>
          </a:xfrm>
          <a:prstGeom prst="rect">
            <a:avLst/>
          </a:prstGeom>
          <a:noFill/>
          <a:ln w="9525">
            <a:noFill/>
            <a:miter lim="800000"/>
            <a:headEnd/>
            <a:tailEnd/>
          </a:ln>
        </p:spPr>
        <p:txBody>
          <a:bodyPr/>
          <a:lstStyle/>
          <a:p>
            <a:pPr indent="630238">
              <a:lnSpc>
                <a:spcPct val="90000"/>
              </a:lnSpc>
              <a:spcBef>
                <a:spcPct val="20000"/>
              </a:spcBef>
              <a:buClr>
                <a:schemeClr val="hlink"/>
              </a:buClr>
              <a:buSzPct val="65000"/>
              <a:buFont typeface="Wingdings" pitchFamily="2" charset="2"/>
              <a:buNone/>
            </a:pPr>
            <a:r>
              <a:rPr lang="zh-CN" altLang="en-US" sz="3200" b="1">
                <a:latin typeface="黑体" pitchFamily="49" charset="-122"/>
                <a:ea typeface="黑体" pitchFamily="49" charset="-122"/>
              </a:rPr>
              <a:t>郡主（绮思梦达）冲破封建门第观念，与仆人相恋，事情败露后，父亲暴跳如雷，将仆人关入地牢，痛骂女儿不顾身份，竟与下贱的奴仆相爱。绮思梦达却宁死不屈，并愤然驳斥</a:t>
            </a:r>
            <a:r>
              <a:rPr lang="zh-CN" altLang="en-US" sz="3200" b="1">
                <a:solidFill>
                  <a:srgbClr val="FF0066"/>
                </a:solidFill>
                <a:latin typeface="黑体" pitchFamily="49" charset="-122"/>
                <a:ea typeface="黑体" pitchFamily="49" charset="-122"/>
              </a:rPr>
              <a:t>父亲：</a:t>
            </a:r>
            <a:r>
              <a:rPr lang="zh-CN" altLang="en-US" sz="3200" b="1">
                <a:solidFill>
                  <a:srgbClr val="FF0066"/>
                </a:solidFill>
                <a:latin typeface="Tahoma" pitchFamily="34" charset="0"/>
                <a:ea typeface="黑体" pitchFamily="49" charset="-122"/>
              </a:rPr>
              <a:t>“</a:t>
            </a:r>
            <a:r>
              <a:rPr lang="zh-CN" altLang="en-US" sz="3200" b="1">
                <a:solidFill>
                  <a:srgbClr val="FF0066"/>
                </a:solidFill>
                <a:latin typeface="黑体" pitchFamily="49" charset="-122"/>
                <a:ea typeface="黑体" pitchFamily="49" charset="-122"/>
              </a:rPr>
              <a:t>我们人类的骨肉都是用同样的物质造成的，我们的灵魂都是天主赐给的，具备着同样的机能和一样的效用。我们人类是天生一律平等的，只有品德才是区分人类的标准。</a:t>
            </a:r>
            <a:r>
              <a:rPr lang="zh-CN" altLang="en-US" sz="3200" b="1">
                <a:solidFill>
                  <a:srgbClr val="FF0066"/>
                </a:solidFill>
                <a:latin typeface="Tahoma" pitchFamily="34" charset="0"/>
                <a:ea typeface="黑体" pitchFamily="49" charset="-122"/>
              </a:rPr>
              <a:t>”</a:t>
            </a:r>
            <a:endParaRPr lang="zh-CN" altLang="en-US" sz="3200" b="1">
              <a:solidFill>
                <a:srgbClr val="FF0066"/>
              </a:solidFill>
              <a:latin typeface="黑体" pitchFamily="49" charset="-122"/>
              <a:ea typeface="黑体" pitchFamily="49" charset="-122"/>
            </a:endParaRPr>
          </a:p>
          <a:p>
            <a:pPr indent="630238">
              <a:lnSpc>
                <a:spcPct val="90000"/>
              </a:lnSpc>
              <a:spcBef>
                <a:spcPct val="20000"/>
              </a:spcBef>
              <a:buClr>
                <a:schemeClr val="hlink"/>
              </a:buClr>
              <a:buSzPct val="65000"/>
              <a:buFont typeface="Wingdings" pitchFamily="2" charset="2"/>
              <a:buNone/>
            </a:pPr>
            <a:r>
              <a:rPr lang="zh-CN" altLang="en-US" sz="3600" b="1">
                <a:latin typeface="黑体" pitchFamily="49" charset="-122"/>
                <a:ea typeface="黑体" pitchFamily="49" charset="-122"/>
              </a:rPr>
              <a:t>                     </a:t>
            </a:r>
            <a:r>
              <a:rPr lang="en-US" altLang="zh-CN" sz="2400" b="1">
                <a:latin typeface="Tahoma" pitchFamily="34" charset="0"/>
                <a:ea typeface="黑体" pitchFamily="49" charset="-122"/>
              </a:rPr>
              <a:t>——</a:t>
            </a:r>
            <a:r>
              <a:rPr lang="zh-CN" altLang="en-US" sz="2400" b="1">
                <a:latin typeface="黑体" pitchFamily="49" charset="-122"/>
                <a:ea typeface="黑体" pitchFamily="49" charset="-122"/>
              </a:rPr>
              <a:t>薄伽丘</a:t>
            </a:r>
            <a:r>
              <a:rPr lang="en-US" altLang="zh-CN" sz="2400" b="1">
                <a:latin typeface="黑体" pitchFamily="49" charset="-122"/>
                <a:ea typeface="黑体" pitchFamily="49" charset="-122"/>
              </a:rPr>
              <a:t>《</a:t>
            </a:r>
            <a:r>
              <a:rPr lang="zh-CN" altLang="en-US" sz="2400" b="1">
                <a:latin typeface="黑体" pitchFamily="49" charset="-122"/>
                <a:ea typeface="黑体" pitchFamily="49" charset="-122"/>
              </a:rPr>
              <a:t>十日谈</a:t>
            </a:r>
            <a:r>
              <a:rPr lang="en-US" altLang="zh-CN" sz="2400" b="1">
                <a:latin typeface="黑体" pitchFamily="49" charset="-122"/>
                <a:ea typeface="黑体" pitchFamily="49" charset="-122"/>
              </a:rPr>
              <a:t>》</a:t>
            </a:r>
            <a:r>
              <a:rPr lang="zh-CN" altLang="en-US" sz="2800" b="1">
                <a:latin typeface="黑体" pitchFamily="49" charset="-122"/>
                <a:ea typeface="黑体" pitchFamily="49" charset="-122"/>
              </a:rPr>
              <a:t>（</a:t>
            </a:r>
            <a:r>
              <a:rPr lang="en-US" altLang="zh-CN" sz="2800" b="1">
                <a:latin typeface="黑体" pitchFamily="49" charset="-122"/>
                <a:ea typeface="黑体" pitchFamily="49" charset="-122"/>
              </a:rPr>
              <a:t>1</a:t>
            </a:r>
            <a:r>
              <a:rPr lang="zh-CN" altLang="en-US" sz="2800" b="1">
                <a:latin typeface="黑体" pitchFamily="49" charset="-122"/>
                <a:ea typeface="黑体" pitchFamily="49" charset="-122"/>
              </a:rPr>
              <a:t>）材料歌颂了绮思梦达的什么精神？</a:t>
            </a:r>
          </a:p>
          <a:p>
            <a:pPr indent="630238">
              <a:lnSpc>
                <a:spcPct val="90000"/>
              </a:lnSpc>
              <a:spcBef>
                <a:spcPct val="20000"/>
              </a:spcBef>
              <a:buClr>
                <a:schemeClr val="hlink"/>
              </a:buClr>
              <a:buSzPct val="65000"/>
              <a:buFont typeface="Wingdings" pitchFamily="2" charset="2"/>
              <a:buNone/>
            </a:pPr>
            <a:endParaRPr lang="zh-CN" altLang="en-US" sz="2800" b="1">
              <a:latin typeface="黑体" pitchFamily="49" charset="-122"/>
              <a:ea typeface="黑体" pitchFamily="49" charset="-122"/>
            </a:endParaRPr>
          </a:p>
          <a:p>
            <a:pPr indent="630238">
              <a:lnSpc>
                <a:spcPct val="90000"/>
              </a:lnSpc>
              <a:spcBef>
                <a:spcPct val="30000"/>
              </a:spcBef>
              <a:spcAft>
                <a:spcPct val="15000"/>
              </a:spcAft>
              <a:buClr>
                <a:schemeClr val="hlink"/>
              </a:buClr>
              <a:buSzPct val="65000"/>
              <a:buFont typeface="Wingdings" pitchFamily="2" charset="2"/>
              <a:buNone/>
            </a:pPr>
            <a:r>
              <a:rPr lang="zh-CN" altLang="en-US" sz="2800" b="1">
                <a:latin typeface="黑体" pitchFamily="49" charset="-122"/>
                <a:ea typeface="黑体" pitchFamily="49" charset="-122"/>
              </a:rPr>
              <a:t>（</a:t>
            </a:r>
            <a:r>
              <a:rPr lang="en-US" altLang="zh-CN" sz="2800" b="1">
                <a:latin typeface="黑体" pitchFamily="49" charset="-122"/>
                <a:ea typeface="黑体" pitchFamily="49" charset="-122"/>
              </a:rPr>
              <a:t>2</a:t>
            </a:r>
            <a:r>
              <a:rPr lang="zh-CN" altLang="en-US" sz="2800" b="1">
                <a:latin typeface="黑体" pitchFamily="49" charset="-122"/>
                <a:ea typeface="黑体" pitchFamily="49" charset="-122"/>
              </a:rPr>
              <a:t>）材料反映了作者怎样的思想？</a:t>
            </a:r>
          </a:p>
          <a:p>
            <a:pPr indent="630238">
              <a:lnSpc>
                <a:spcPct val="90000"/>
              </a:lnSpc>
              <a:spcBef>
                <a:spcPct val="30000"/>
              </a:spcBef>
              <a:spcAft>
                <a:spcPct val="15000"/>
              </a:spcAft>
              <a:buClr>
                <a:schemeClr val="hlink"/>
              </a:buClr>
              <a:buSzPct val="65000"/>
              <a:buFont typeface="Wingdings" pitchFamily="2" charset="2"/>
              <a:buNone/>
            </a:pPr>
            <a:endParaRPr lang="en-US" altLang="zh-CN" sz="3200" b="1">
              <a:latin typeface="黑体" pitchFamily="49" charset="-122"/>
              <a:ea typeface="黑体" pitchFamily="49" charset="-122"/>
            </a:endParaRPr>
          </a:p>
        </p:txBody>
      </p:sp>
      <p:sp>
        <p:nvSpPr>
          <p:cNvPr id="14339" name="Text Box 3"/>
          <p:cNvSpPr txBox="1">
            <a:spLocks noChangeArrowheads="1"/>
          </p:cNvSpPr>
          <p:nvPr/>
        </p:nvSpPr>
        <p:spPr bwMode="auto">
          <a:xfrm>
            <a:off x="762000" y="4953000"/>
            <a:ext cx="6553200" cy="519113"/>
          </a:xfrm>
          <a:prstGeom prst="rect">
            <a:avLst/>
          </a:prstGeom>
          <a:noFill/>
          <a:ln w="9525">
            <a:noFill/>
            <a:miter lim="800000"/>
            <a:headEnd/>
            <a:tailEnd/>
          </a:ln>
        </p:spPr>
        <p:txBody>
          <a:bodyPr>
            <a:spAutoFit/>
          </a:bodyPr>
          <a:lstStyle/>
          <a:p>
            <a:pPr>
              <a:spcBef>
                <a:spcPct val="50000"/>
              </a:spcBef>
            </a:pPr>
            <a:r>
              <a:rPr lang="zh-CN" altLang="en-US" sz="2800" b="1">
                <a:solidFill>
                  <a:srgbClr val="0000FF"/>
                </a:solidFill>
                <a:latin typeface="Tahoma" pitchFamily="34" charset="0"/>
                <a:ea typeface="楷体_GB2312" pitchFamily="1" charset="-122"/>
              </a:rPr>
              <a:t>冲破封建教条，追求爱情幸福的精神。</a:t>
            </a:r>
          </a:p>
        </p:txBody>
      </p:sp>
      <p:sp>
        <p:nvSpPr>
          <p:cNvPr id="14340" name="Text Box 4"/>
          <p:cNvSpPr txBox="1">
            <a:spLocks noChangeArrowheads="1"/>
          </p:cNvSpPr>
          <p:nvPr/>
        </p:nvSpPr>
        <p:spPr bwMode="auto">
          <a:xfrm>
            <a:off x="381000" y="5903913"/>
            <a:ext cx="8763000" cy="954087"/>
          </a:xfrm>
          <a:prstGeom prst="rect">
            <a:avLst/>
          </a:prstGeom>
          <a:noFill/>
          <a:ln w="9525">
            <a:noFill/>
            <a:miter lim="800000"/>
            <a:headEnd/>
            <a:tailEnd/>
          </a:ln>
        </p:spPr>
        <p:txBody>
          <a:bodyPr>
            <a:spAutoFit/>
          </a:bodyPr>
          <a:lstStyle/>
          <a:p>
            <a:pPr>
              <a:spcBef>
                <a:spcPct val="50000"/>
              </a:spcBef>
            </a:pPr>
            <a:r>
              <a:rPr lang="zh-CN" altLang="en-US" sz="2800" b="1">
                <a:solidFill>
                  <a:srgbClr val="0000FF"/>
                </a:solidFill>
                <a:ea typeface="黑体" pitchFamily="49" charset="-122"/>
              </a:rPr>
              <a:t>反对等级观念，主张自由平等，</a:t>
            </a:r>
            <a:r>
              <a:rPr lang="zh-CN" altLang="en-US" sz="2800" b="1">
                <a:solidFill>
                  <a:srgbClr val="0000FF"/>
                </a:solidFill>
                <a:latin typeface="Tahoma" pitchFamily="34" charset="0"/>
                <a:ea typeface="楷体_GB2312" pitchFamily="1" charset="-122"/>
              </a:rPr>
              <a:t>肯定人的欲望，歌颂自然的人性的人文主义思想</a:t>
            </a:r>
          </a:p>
        </p:txBody>
      </p:sp>
      <p:pic>
        <p:nvPicPr>
          <p:cNvPr id="31749" name="Picture 5" descr="kuang27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760538" cy="533400"/>
          </a:xfrm>
          <a:prstGeom prst="rect">
            <a:avLst/>
          </a:prstGeom>
          <a:noFill/>
          <a:ln w="9525">
            <a:noFill/>
            <a:miter lim="800000"/>
            <a:headEnd/>
            <a:tailEnd/>
          </a:ln>
        </p:spPr>
      </p:pic>
      <p:sp>
        <p:nvSpPr>
          <p:cNvPr id="31750" name="Text Box 6"/>
          <p:cNvSpPr txBox="1">
            <a:spLocks noChangeArrowheads="1"/>
          </p:cNvSpPr>
          <p:nvPr/>
        </p:nvSpPr>
        <p:spPr bwMode="auto">
          <a:xfrm>
            <a:off x="0" y="0"/>
            <a:ext cx="1809750" cy="579438"/>
          </a:xfrm>
          <a:prstGeom prst="rect">
            <a:avLst/>
          </a:prstGeom>
          <a:noFill/>
          <a:ln w="9525">
            <a:noFill/>
            <a:miter lim="800000"/>
            <a:headEnd/>
            <a:tailEnd/>
          </a:ln>
        </p:spPr>
        <p:txBody>
          <a:bodyPr wrap="none">
            <a:spAutoFit/>
          </a:bodyPr>
          <a:lstStyle/>
          <a:p>
            <a:r>
              <a:rPr lang="zh-CN" altLang="en-US" sz="3200" b="1">
                <a:latin typeface="Times New Roman" pitchFamily="18" charset="0"/>
                <a:ea typeface="华文行楷" pitchFamily="2" charset="-122"/>
              </a:rPr>
              <a:t>感受名著</a:t>
            </a:r>
          </a:p>
        </p:txBody>
      </p:sp>
      <p:sp>
        <p:nvSpPr>
          <p:cNvPr id="14343" name="AutoShape 7"/>
          <p:cNvSpPr>
            <a:spLocks noChangeArrowheads="1"/>
          </p:cNvSpPr>
          <p:nvPr/>
        </p:nvSpPr>
        <p:spPr bwMode="auto">
          <a:xfrm>
            <a:off x="0" y="1295400"/>
            <a:ext cx="9144000" cy="3886200"/>
          </a:xfrm>
          <a:prstGeom prst="horizontalScroll">
            <a:avLst>
              <a:gd name="adj" fmla="val 12500"/>
            </a:avLst>
          </a:prstGeom>
          <a:pattFill prst="pct5">
            <a:fgClr>
              <a:schemeClr val="accent1"/>
            </a:fgClr>
            <a:bgClr>
              <a:schemeClr val="bg1"/>
            </a:bgClr>
          </a:pattFill>
          <a:ln w="9525">
            <a:solidFill>
              <a:schemeClr val="tx1"/>
            </a:solidFill>
            <a:round/>
            <a:headEnd/>
            <a:tailEnd/>
          </a:ln>
        </p:spPr>
        <p:txBody>
          <a:bodyPr wrap="none" anchor="ctr"/>
          <a:lstStyle/>
          <a:p>
            <a:pPr algn="ctr"/>
            <a:r>
              <a:rPr lang="zh-CN" altLang="en-US" sz="4000" b="1">
                <a:latin typeface="Times New Roman" pitchFamily="18" charset="0"/>
                <a:ea typeface="楷体_GB2312" pitchFamily="1" charset="-122"/>
              </a:rPr>
              <a:t>文艺复兴时期，人文主义的表现形式</a:t>
            </a:r>
          </a:p>
          <a:p>
            <a:pPr algn="ctr"/>
            <a:r>
              <a:rPr lang="zh-CN" altLang="en-US" sz="4000" b="1">
                <a:latin typeface="Times New Roman" pitchFamily="18" charset="0"/>
                <a:ea typeface="楷体_GB2312" pitchFamily="1" charset="-122"/>
              </a:rPr>
              <a:t>是从肯定人的欲望和歌颂自然的人性</a:t>
            </a:r>
          </a:p>
          <a:p>
            <a:pPr algn="ctr"/>
            <a:r>
              <a:rPr lang="zh-CN" altLang="en-US" sz="4000" b="1">
                <a:latin typeface="Times New Roman" pitchFamily="18" charset="0"/>
                <a:ea typeface="楷体_GB2312" pitchFamily="1" charset="-122"/>
              </a:rPr>
              <a:t>开始的。</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slide(fromBottom)">
                                      <p:cBhvr>
                                        <p:cTn id="7" dur="500"/>
                                        <p:tgtEl>
                                          <p:spTgt spid="14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slide(fromBottom)">
                                      <p:cBhvr>
                                        <p:cTn id="12" dur="500"/>
                                        <p:tgtEl>
                                          <p:spTgt spid="143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4343"/>
                                        </p:tgtEl>
                                        <p:attrNameLst>
                                          <p:attrName>style.visibility</p:attrName>
                                        </p:attrNameLst>
                                      </p:cBhvr>
                                      <p:to>
                                        <p:strVal val="visible"/>
                                      </p:to>
                                    </p:set>
                                    <p:animEffect transition="in" filter="barn(outVertical)">
                                      <p:cBhvr>
                                        <p:cTn id="17"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P spid="14343"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144463" y="393700"/>
            <a:ext cx="8748712" cy="3503613"/>
          </a:xfrm>
          <a:prstGeom prst="rect">
            <a:avLst/>
          </a:prstGeom>
          <a:noFill/>
          <a:ln w="9525">
            <a:noFill/>
            <a:miter lim="800000"/>
            <a:headEnd/>
            <a:tailEnd/>
          </a:ln>
        </p:spPr>
        <p:txBody>
          <a:bodyPr>
            <a:spAutoFit/>
          </a:bodyPr>
          <a:lstStyle/>
          <a:p>
            <a:r>
              <a:rPr kumimoji="1" lang="zh-CN" altLang="en-US" sz="3200" b="1">
                <a:solidFill>
                  <a:srgbClr val="000000"/>
                </a:solidFill>
                <a:latin typeface="楷体_GB2312" pitchFamily="1" charset="-122"/>
                <a:ea typeface="楷体_GB2312" pitchFamily="1" charset="-122"/>
              </a:rPr>
              <a:t>   有一位死心塌地皈依天主的教徒将儿子从小带至深山中隐修，以杜绝人欲横流的尘世生活的诱惑。从小与世隔绝的青年，跟着父亲下山进城，路遇一群漂亮的姑娘。青年问父亲这些是什么东西，虔诚信教的父亲把妇女看作洪水猛兽，吓唬说她们都是祸水，叫</a:t>
            </a:r>
            <a:r>
              <a:rPr kumimoji="1" lang="zh-CN" altLang="en-US" sz="3200" b="1">
                <a:solidFill>
                  <a:srgbClr val="000000"/>
                </a:solidFill>
                <a:ea typeface="楷体_GB2312" pitchFamily="1" charset="-122"/>
              </a:rPr>
              <a:t>“</a:t>
            </a:r>
            <a:r>
              <a:rPr kumimoji="1" lang="zh-CN" altLang="en-US" sz="3200" b="1">
                <a:solidFill>
                  <a:srgbClr val="000000"/>
                </a:solidFill>
                <a:latin typeface="楷体_GB2312" pitchFamily="1" charset="-122"/>
                <a:ea typeface="楷体_GB2312" pitchFamily="1" charset="-122"/>
              </a:rPr>
              <a:t>绿鹅</a:t>
            </a:r>
            <a:r>
              <a:rPr kumimoji="1" lang="zh-CN" altLang="en-US" sz="3200" b="1">
                <a:solidFill>
                  <a:srgbClr val="000000"/>
                </a:solidFill>
                <a:ea typeface="楷体_GB2312" pitchFamily="1" charset="-122"/>
              </a:rPr>
              <a:t>”</a:t>
            </a:r>
            <a:r>
              <a:rPr kumimoji="1" lang="zh-CN" altLang="en-US" sz="3200" b="1">
                <a:solidFill>
                  <a:srgbClr val="000000"/>
                </a:solidFill>
                <a:latin typeface="楷体_GB2312" pitchFamily="1" charset="-122"/>
                <a:ea typeface="楷体_GB2312" pitchFamily="1" charset="-122"/>
              </a:rPr>
              <a:t> 。谁知儿子却说： </a:t>
            </a:r>
            <a:r>
              <a:rPr kumimoji="1" lang="zh-CN" altLang="en-US" sz="3200" b="1">
                <a:solidFill>
                  <a:srgbClr val="000000"/>
                </a:solidFill>
                <a:ea typeface="楷体_GB2312" pitchFamily="1" charset="-122"/>
              </a:rPr>
              <a:t>“</a:t>
            </a:r>
            <a:r>
              <a:rPr kumimoji="1" lang="zh-CN" altLang="en-US" sz="3200" b="1">
                <a:solidFill>
                  <a:srgbClr val="000000"/>
                </a:solidFill>
                <a:latin typeface="楷体_GB2312" pitchFamily="1" charset="-122"/>
                <a:ea typeface="楷体_GB2312" pitchFamily="1" charset="-122"/>
              </a:rPr>
              <a:t>爸爸，让我带一只绿鹅回去吧！</a:t>
            </a:r>
            <a:r>
              <a:rPr kumimoji="1" lang="zh-CN" altLang="en-US" sz="3200" b="1">
                <a:solidFill>
                  <a:srgbClr val="000000"/>
                </a:solidFill>
                <a:ea typeface="楷体_GB2312" pitchFamily="1" charset="-122"/>
              </a:rPr>
              <a:t>”</a:t>
            </a:r>
            <a:endParaRPr kumimoji="1" lang="zh-CN" altLang="en-US" sz="3200" b="1">
              <a:solidFill>
                <a:srgbClr val="000000"/>
              </a:solidFill>
              <a:latin typeface="楷体_GB2312" pitchFamily="1" charset="-122"/>
              <a:ea typeface="楷体_GB2312" pitchFamily="1" charset="-122"/>
            </a:endParaRPr>
          </a:p>
        </p:txBody>
      </p:sp>
      <p:sp>
        <p:nvSpPr>
          <p:cNvPr id="32771" name="Rectangle 6"/>
          <p:cNvSpPr>
            <a:spLocks noChangeArrowheads="1"/>
          </p:cNvSpPr>
          <p:nvPr/>
        </p:nvSpPr>
        <p:spPr bwMode="auto">
          <a:xfrm>
            <a:off x="219075" y="4235450"/>
            <a:ext cx="8785225" cy="579438"/>
          </a:xfrm>
          <a:prstGeom prst="rect">
            <a:avLst/>
          </a:prstGeom>
          <a:noFill/>
          <a:ln w="9525">
            <a:noFill/>
            <a:miter lim="800000"/>
            <a:headEnd/>
            <a:tailEnd/>
          </a:ln>
        </p:spPr>
        <p:txBody>
          <a:bodyPr>
            <a:spAutoFit/>
          </a:bodyPr>
          <a:lstStyle/>
          <a:p>
            <a:r>
              <a:rPr kumimoji="1" lang="zh-CN" altLang="en-US" sz="3200" b="1">
                <a:solidFill>
                  <a:srgbClr val="0033CC"/>
                </a:solidFill>
                <a:ea typeface="楷体_GB2312" pitchFamily="1" charset="-122"/>
              </a:rPr>
              <a:t>薄伽丘通过这则故事主要反对什么？肯定什么？</a:t>
            </a:r>
          </a:p>
        </p:txBody>
      </p:sp>
      <p:sp>
        <p:nvSpPr>
          <p:cNvPr id="4" name="Rectangle 7"/>
          <p:cNvSpPr>
            <a:spLocks noChangeArrowheads="1"/>
          </p:cNvSpPr>
          <p:nvPr/>
        </p:nvSpPr>
        <p:spPr bwMode="auto">
          <a:xfrm>
            <a:off x="381000" y="4800600"/>
            <a:ext cx="8286750" cy="579438"/>
          </a:xfrm>
          <a:prstGeom prst="rect">
            <a:avLst/>
          </a:prstGeom>
          <a:noFill/>
          <a:ln w="9525">
            <a:noFill/>
            <a:miter lim="800000"/>
            <a:headEnd/>
            <a:tailEnd/>
          </a:ln>
        </p:spPr>
        <p:txBody>
          <a:bodyPr>
            <a:spAutoFit/>
          </a:bodyPr>
          <a:lstStyle/>
          <a:p>
            <a:r>
              <a:rPr kumimoji="1" lang="zh-CN" altLang="en-US" sz="3200" b="1">
                <a:solidFill>
                  <a:srgbClr val="CC0000"/>
                </a:solidFill>
                <a:latin typeface="黑体" pitchFamily="49" charset="-122"/>
                <a:ea typeface="黑体" pitchFamily="49" charset="-122"/>
              </a:rPr>
              <a:t>反对封建教会的禁欲主义，肯定自然人性。</a:t>
            </a:r>
          </a:p>
        </p:txBody>
      </p:sp>
      <p:sp>
        <p:nvSpPr>
          <p:cNvPr id="5" name="矩形 1"/>
          <p:cNvSpPr>
            <a:spLocks noChangeArrowheads="1"/>
          </p:cNvSpPr>
          <p:nvPr/>
        </p:nvSpPr>
        <p:spPr bwMode="auto">
          <a:xfrm>
            <a:off x="990600" y="5334000"/>
            <a:ext cx="6605588" cy="1322388"/>
          </a:xfrm>
          <a:prstGeom prst="rect">
            <a:avLst/>
          </a:prstGeom>
          <a:pattFill prst="pct5">
            <a:fgClr>
              <a:schemeClr val="accent1"/>
            </a:fgClr>
            <a:bgClr>
              <a:schemeClr val="bg1"/>
            </a:bgClr>
          </a:pattFill>
          <a:ln w="9525">
            <a:noFill/>
            <a:miter lim="800000"/>
            <a:headEnd/>
            <a:tailEnd/>
          </a:ln>
        </p:spPr>
        <p:txBody>
          <a:bodyPr>
            <a:spAutoFit/>
          </a:bodyPr>
          <a:lstStyle/>
          <a:p>
            <a:r>
              <a:rPr lang="zh-CN" altLang="en-US" sz="4000">
                <a:latin typeface="Hiragino Sans GB W3" charset="-122"/>
                <a:ea typeface="Hiragino Sans GB W3" charset="-122"/>
              </a:rPr>
              <a:t>父亲这才明白</a:t>
            </a:r>
            <a:r>
              <a:rPr lang="en-US" altLang="zh-CN" sz="4000">
                <a:latin typeface="Hiragino Sans GB W3" charset="-122"/>
                <a:ea typeface="Hiragino Sans GB W3" charset="-122"/>
              </a:rPr>
              <a:t>……</a:t>
            </a:r>
            <a:r>
              <a:rPr lang="zh-CN" altLang="en-US" sz="4000">
                <a:latin typeface="Hiragino Sans GB W3" charset="-122"/>
                <a:ea typeface="Hiragino Sans GB W3" charset="-122"/>
              </a:rPr>
              <a:t>   </a:t>
            </a:r>
            <a:endParaRPr lang="en-US" altLang="zh-CN" sz="4000">
              <a:latin typeface="Hiragino Sans GB W3" charset="-122"/>
              <a:ea typeface="Hiragino Sans GB W3" charset="-122"/>
            </a:endParaRPr>
          </a:p>
          <a:p>
            <a:r>
              <a:rPr lang="zh-CN" altLang="en-US" sz="4000">
                <a:solidFill>
                  <a:srgbClr val="0000CC"/>
                </a:solidFill>
                <a:latin typeface="Hiragino Sans GB W3" charset="-122"/>
                <a:ea typeface="Hiragino Sans GB W3" charset="-122"/>
              </a:rPr>
              <a:t>人性无所不在，无从回避</a:t>
            </a:r>
          </a:p>
        </p:txBody>
      </p:sp>
      <p:sp>
        <p:nvSpPr>
          <p:cNvPr id="6" name="Rectangle 6"/>
          <p:cNvSpPr>
            <a:spLocks noChangeArrowheads="1"/>
          </p:cNvSpPr>
          <p:nvPr/>
        </p:nvSpPr>
        <p:spPr bwMode="auto">
          <a:xfrm>
            <a:off x="2895600" y="0"/>
            <a:ext cx="4114800" cy="517525"/>
          </a:xfrm>
          <a:prstGeom prst="rect">
            <a:avLst/>
          </a:prstGeom>
          <a:noFill/>
          <a:ln w="9525">
            <a:noFill/>
            <a:miter lim="800000"/>
            <a:headEnd/>
            <a:tailEnd/>
          </a:ln>
        </p:spPr>
        <p:txBody>
          <a:bodyPr>
            <a:spAutoFit/>
          </a:bodyPr>
          <a:lstStyle/>
          <a:p>
            <a:pPr algn="ctr"/>
            <a:r>
              <a:rPr lang="zh-CN" altLang="en-US" sz="2800" b="1">
                <a:solidFill>
                  <a:srgbClr val="FF0000"/>
                </a:solidFill>
                <a:ea typeface="黑体" pitchFamily="49" charset="-122"/>
              </a:rPr>
              <a:t>从禁欲苦行到顺从人性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ext Box 2"/>
          <p:cNvSpPr>
            <a:spLocks noChangeArrowheads="1"/>
          </p:cNvSpPr>
          <p:nvPr/>
        </p:nvSpPr>
        <p:spPr bwMode="auto">
          <a:xfrm>
            <a:off x="3810000" y="663575"/>
            <a:ext cx="5041900" cy="5692775"/>
          </a:xfrm>
          <a:prstGeom prst="rect">
            <a:avLst/>
          </a:prstGeom>
          <a:noFill/>
          <a:ln w="9525">
            <a:noFill/>
            <a:miter lim="800000"/>
            <a:headEnd/>
            <a:tailEnd/>
          </a:ln>
        </p:spPr>
        <p:txBody>
          <a:bodyPr>
            <a:spAutoFit/>
          </a:bodyPr>
          <a:lstStyle/>
          <a:p>
            <a:r>
              <a:rPr lang="zh-CN" altLang="en-US" sz="2800" b="1">
                <a:solidFill>
                  <a:srgbClr val="0000FF"/>
                </a:solidFill>
                <a:latin typeface="楷体" pitchFamily="49" charset="-122"/>
                <a:ea typeface="楷体" pitchFamily="49" charset="-122"/>
                <a:sym typeface="楷体_GB2312" pitchFamily="1" charset="-122"/>
              </a:rPr>
              <a:t>文艺复兴时期伟大的戏剧家和诗人。</a:t>
            </a:r>
            <a:r>
              <a:rPr lang="zh-CN" altLang="en-US" sz="2800" b="1">
                <a:solidFill>
                  <a:srgbClr val="000000"/>
                </a:solidFill>
                <a:latin typeface="楷体" pitchFamily="49" charset="-122"/>
                <a:ea typeface="楷体" pitchFamily="49" charset="-122"/>
                <a:sym typeface="楷体_GB2312" pitchFamily="1" charset="-122"/>
              </a:rPr>
              <a:t>他的作品深刻反映了英国由封建制度进入资本主义原始积累时期的社会生活，揭露了资本主义的发展引起的新矛盾，充分表达了他的人文主义世界观。</a:t>
            </a:r>
            <a:endParaRPr lang="zh-CN" altLang="en-US" sz="2400" b="1">
              <a:solidFill>
                <a:srgbClr val="000000"/>
              </a:solidFill>
              <a:latin typeface="楷体" pitchFamily="49" charset="-122"/>
              <a:ea typeface="楷体" pitchFamily="49" charset="-122"/>
              <a:sym typeface="Garamond" pitchFamily="2" charset="0"/>
            </a:endParaRPr>
          </a:p>
          <a:p>
            <a:r>
              <a:rPr lang="zh-CN" altLang="en-US" sz="2800" b="1">
                <a:solidFill>
                  <a:srgbClr val="0000FF"/>
                </a:solidFill>
                <a:latin typeface="楷体" pitchFamily="49" charset="-122"/>
                <a:ea typeface="楷体" pitchFamily="49" charset="-122"/>
                <a:sym typeface="Times New Roman" pitchFamily="18" charset="0"/>
              </a:rPr>
              <a:t>四大悲剧：</a:t>
            </a:r>
            <a:r>
              <a:rPr lang="zh-CN" altLang="en-US" sz="2800" b="1">
                <a:solidFill>
                  <a:srgbClr val="000000"/>
                </a:solidFill>
                <a:latin typeface="楷体" pitchFamily="49" charset="-122"/>
                <a:ea typeface="楷体" pitchFamily="49" charset="-122"/>
                <a:sym typeface="Times New Roman" pitchFamily="18" charset="0"/>
              </a:rPr>
              <a:t> </a:t>
            </a:r>
            <a:endParaRPr lang="en-US" altLang="zh-CN" sz="2800" b="1">
              <a:solidFill>
                <a:srgbClr val="000000"/>
              </a:solidFill>
              <a:latin typeface="楷体" pitchFamily="49" charset="-122"/>
              <a:ea typeface="楷体" pitchFamily="49" charset="-122"/>
              <a:sym typeface="Times New Roman" pitchFamily="18" charset="0"/>
            </a:endParaRPr>
          </a:p>
          <a:p>
            <a:r>
              <a:rPr lang="en-US" altLang="zh-CN" sz="2800" b="1">
                <a:solidFill>
                  <a:srgbClr val="660066"/>
                </a:solidFill>
                <a:latin typeface="楷体" pitchFamily="49" charset="-122"/>
                <a:ea typeface="楷体" pitchFamily="49" charset="-122"/>
                <a:sym typeface="Monotype Corsiva" pitchFamily="66" charset="0"/>
              </a:rPr>
              <a:t>《</a:t>
            </a:r>
            <a:r>
              <a:rPr lang="en-US" altLang="zh-CN" sz="2800" b="1">
                <a:solidFill>
                  <a:srgbClr val="000000"/>
                </a:solidFill>
                <a:latin typeface="楷体" pitchFamily="49" charset="-122"/>
                <a:ea typeface="楷体" pitchFamily="49" charset="-122"/>
                <a:sym typeface="Monotype Corsiva" pitchFamily="66" charset="0"/>
              </a:rPr>
              <a:t> </a:t>
            </a:r>
            <a:r>
              <a:rPr lang="zh-CN" altLang="en-US" sz="2800" b="1">
                <a:solidFill>
                  <a:srgbClr val="000000"/>
                </a:solidFill>
                <a:latin typeface="楷体" pitchFamily="49" charset="-122"/>
                <a:ea typeface="楷体" pitchFamily="49" charset="-122"/>
                <a:sym typeface="Monotype Corsiva" pitchFamily="66" charset="0"/>
              </a:rPr>
              <a:t>奥赛罗</a:t>
            </a:r>
            <a:r>
              <a:rPr lang="en-US" altLang="zh-CN" sz="2800" b="1">
                <a:solidFill>
                  <a:srgbClr val="660066"/>
                </a:solidFill>
                <a:latin typeface="楷体" pitchFamily="49" charset="-122"/>
                <a:ea typeface="楷体" pitchFamily="49" charset="-122"/>
                <a:sym typeface="Monotype Corsiva" pitchFamily="66" charset="0"/>
              </a:rPr>
              <a:t>》《</a:t>
            </a:r>
            <a:r>
              <a:rPr lang="zh-CN" altLang="en-US" sz="2800" b="1">
                <a:solidFill>
                  <a:srgbClr val="000000"/>
                </a:solidFill>
                <a:latin typeface="楷体" pitchFamily="49" charset="-122"/>
                <a:ea typeface="楷体" pitchFamily="49" charset="-122"/>
                <a:sym typeface="Monotype Corsiva" pitchFamily="66" charset="0"/>
              </a:rPr>
              <a:t>李尔王</a:t>
            </a:r>
            <a:r>
              <a:rPr lang="en-US" altLang="zh-CN" sz="2800" b="1">
                <a:solidFill>
                  <a:srgbClr val="660066"/>
                </a:solidFill>
                <a:latin typeface="楷体" pitchFamily="49" charset="-122"/>
                <a:ea typeface="楷体" pitchFamily="49" charset="-122"/>
                <a:sym typeface="Monotype Corsiva" pitchFamily="66" charset="0"/>
              </a:rPr>
              <a:t>》</a:t>
            </a:r>
            <a:endParaRPr lang="zh-CN" altLang="en-US" sz="2800" b="1">
              <a:solidFill>
                <a:srgbClr val="660066"/>
              </a:solidFill>
              <a:latin typeface="楷体" pitchFamily="49" charset="-122"/>
              <a:ea typeface="楷体" pitchFamily="49" charset="-122"/>
              <a:sym typeface="Monotype Corsiva" pitchFamily="66" charset="0"/>
            </a:endParaRPr>
          </a:p>
          <a:p>
            <a:r>
              <a:rPr lang="en-US" altLang="zh-CN" sz="2800" b="1">
                <a:solidFill>
                  <a:srgbClr val="660066"/>
                </a:solidFill>
                <a:latin typeface="楷体" pitchFamily="49" charset="-122"/>
                <a:ea typeface="楷体" pitchFamily="49" charset="-122"/>
                <a:sym typeface="Monotype Corsiva" pitchFamily="66" charset="0"/>
              </a:rPr>
              <a:t> 《</a:t>
            </a:r>
            <a:r>
              <a:rPr lang="en-US" altLang="zh-CN" sz="2800" b="1">
                <a:solidFill>
                  <a:srgbClr val="000000"/>
                </a:solidFill>
                <a:latin typeface="楷体" pitchFamily="49" charset="-122"/>
                <a:ea typeface="楷体" pitchFamily="49" charset="-122"/>
                <a:sym typeface="Monotype Corsiva" pitchFamily="66" charset="0"/>
              </a:rPr>
              <a:t> </a:t>
            </a:r>
            <a:r>
              <a:rPr lang="zh-CN" altLang="en-US" sz="2800" b="1">
                <a:solidFill>
                  <a:srgbClr val="000000"/>
                </a:solidFill>
                <a:latin typeface="楷体" pitchFamily="49" charset="-122"/>
                <a:ea typeface="楷体" pitchFamily="49" charset="-122"/>
                <a:sym typeface="Monotype Corsiva" pitchFamily="66" charset="0"/>
              </a:rPr>
              <a:t>麦克白</a:t>
            </a:r>
            <a:r>
              <a:rPr lang="en-US" altLang="zh-CN" sz="2800" b="1">
                <a:solidFill>
                  <a:srgbClr val="660066"/>
                </a:solidFill>
                <a:latin typeface="楷体" pitchFamily="49" charset="-122"/>
                <a:ea typeface="楷体" pitchFamily="49" charset="-122"/>
                <a:sym typeface="Monotype Corsiva" pitchFamily="66" charset="0"/>
              </a:rPr>
              <a:t>》《</a:t>
            </a:r>
            <a:r>
              <a:rPr lang="en-US" altLang="zh-CN" sz="2800" b="1">
                <a:solidFill>
                  <a:srgbClr val="000000"/>
                </a:solidFill>
                <a:latin typeface="楷体" pitchFamily="49" charset="-122"/>
                <a:ea typeface="楷体" pitchFamily="49" charset="-122"/>
                <a:sym typeface="Monotype Corsiva" pitchFamily="66" charset="0"/>
              </a:rPr>
              <a:t> </a:t>
            </a:r>
            <a:r>
              <a:rPr lang="zh-CN" altLang="en-US" sz="2800" b="1">
                <a:solidFill>
                  <a:srgbClr val="000000"/>
                </a:solidFill>
                <a:latin typeface="楷体" pitchFamily="49" charset="-122"/>
                <a:ea typeface="楷体" pitchFamily="49" charset="-122"/>
                <a:sym typeface="Monotype Corsiva" pitchFamily="66" charset="0"/>
              </a:rPr>
              <a:t>哈姆雷特</a:t>
            </a:r>
            <a:r>
              <a:rPr lang="en-US" altLang="zh-CN" sz="2800" b="1">
                <a:solidFill>
                  <a:srgbClr val="000000"/>
                </a:solidFill>
                <a:latin typeface="楷体" pitchFamily="49" charset="-122"/>
                <a:ea typeface="楷体" pitchFamily="49" charset="-122"/>
                <a:sym typeface="Monotype Corsiva" pitchFamily="66" charset="0"/>
              </a:rPr>
              <a:t> </a:t>
            </a:r>
            <a:r>
              <a:rPr lang="en-US" altLang="zh-CN" sz="2800" b="1">
                <a:solidFill>
                  <a:srgbClr val="660066"/>
                </a:solidFill>
                <a:latin typeface="楷体" pitchFamily="49" charset="-122"/>
                <a:ea typeface="楷体" pitchFamily="49" charset="-122"/>
                <a:sym typeface="Monotype Corsiva" pitchFamily="66" charset="0"/>
              </a:rPr>
              <a:t>》</a:t>
            </a:r>
          </a:p>
          <a:p>
            <a:r>
              <a:rPr lang="zh-CN" altLang="en-US" sz="2800" b="1">
                <a:solidFill>
                  <a:srgbClr val="0000FF"/>
                </a:solidFill>
                <a:latin typeface="楷体" pitchFamily="49" charset="-122"/>
                <a:ea typeface="楷体" pitchFamily="49" charset="-122"/>
                <a:sym typeface="Monotype Corsiva" pitchFamily="66" charset="0"/>
              </a:rPr>
              <a:t>喜剧：</a:t>
            </a:r>
            <a:endParaRPr lang="en-US" altLang="zh-CN" sz="2800" b="1">
              <a:solidFill>
                <a:srgbClr val="0000FF"/>
              </a:solidFill>
              <a:latin typeface="楷体" pitchFamily="49" charset="-122"/>
              <a:ea typeface="楷体" pitchFamily="49" charset="-122"/>
              <a:sym typeface="Monotype Corsiva" pitchFamily="66" charset="0"/>
            </a:endParaRPr>
          </a:p>
          <a:p>
            <a:r>
              <a:rPr lang="en-US" altLang="zh-CN" sz="2800" b="1">
                <a:solidFill>
                  <a:srgbClr val="660066"/>
                </a:solidFill>
                <a:latin typeface="楷体" pitchFamily="49" charset="-122"/>
                <a:ea typeface="楷体" pitchFamily="49" charset="-122"/>
                <a:sym typeface="Monotype Corsiva" pitchFamily="66" charset="0"/>
              </a:rPr>
              <a:t>《</a:t>
            </a:r>
            <a:r>
              <a:rPr lang="zh-CN" altLang="en-US" sz="2800" b="1">
                <a:solidFill>
                  <a:srgbClr val="000000"/>
                </a:solidFill>
                <a:latin typeface="楷体" pitchFamily="49" charset="-122"/>
                <a:ea typeface="楷体" pitchFamily="49" charset="-122"/>
                <a:sym typeface="Monotype Corsiva" pitchFamily="66" charset="0"/>
              </a:rPr>
              <a:t>仲夏夜之梦</a:t>
            </a:r>
            <a:r>
              <a:rPr lang="en-US" altLang="zh-CN" sz="2800" b="1">
                <a:solidFill>
                  <a:srgbClr val="660066"/>
                </a:solidFill>
                <a:latin typeface="楷体" pitchFamily="49" charset="-122"/>
                <a:ea typeface="楷体" pitchFamily="49" charset="-122"/>
                <a:sym typeface="Monotype Corsiva" pitchFamily="66" charset="0"/>
              </a:rPr>
              <a:t>》</a:t>
            </a:r>
          </a:p>
          <a:p>
            <a:r>
              <a:rPr lang="en-US" altLang="zh-CN" sz="2800" b="1">
                <a:solidFill>
                  <a:srgbClr val="660066"/>
                </a:solidFill>
                <a:latin typeface="楷体" pitchFamily="49" charset="-122"/>
                <a:ea typeface="楷体" pitchFamily="49" charset="-122"/>
                <a:sym typeface="Monotype Corsiva" pitchFamily="66" charset="0"/>
              </a:rPr>
              <a:t>  《</a:t>
            </a:r>
            <a:r>
              <a:rPr lang="en-US" altLang="zh-CN" sz="2800" b="1">
                <a:solidFill>
                  <a:srgbClr val="000000"/>
                </a:solidFill>
                <a:latin typeface="楷体" pitchFamily="49" charset="-122"/>
                <a:ea typeface="楷体" pitchFamily="49" charset="-122"/>
                <a:sym typeface="Monotype Corsiva" pitchFamily="66" charset="0"/>
              </a:rPr>
              <a:t> </a:t>
            </a:r>
            <a:r>
              <a:rPr lang="zh-CN" altLang="en-US" sz="2800" b="1">
                <a:solidFill>
                  <a:srgbClr val="000000"/>
                </a:solidFill>
                <a:latin typeface="楷体" pitchFamily="49" charset="-122"/>
                <a:ea typeface="楷体" pitchFamily="49" charset="-122"/>
                <a:sym typeface="Monotype Corsiva" pitchFamily="66" charset="0"/>
              </a:rPr>
              <a:t>威尼斯商人</a:t>
            </a:r>
            <a:r>
              <a:rPr lang="en-US" altLang="zh-CN" sz="2800" b="1">
                <a:solidFill>
                  <a:srgbClr val="660066"/>
                </a:solidFill>
                <a:latin typeface="楷体" pitchFamily="49" charset="-122"/>
                <a:ea typeface="楷体" pitchFamily="49" charset="-122"/>
                <a:sym typeface="Monotype Corsiva" pitchFamily="66" charset="0"/>
              </a:rPr>
              <a:t>》</a:t>
            </a:r>
          </a:p>
        </p:txBody>
      </p:sp>
      <p:pic>
        <p:nvPicPr>
          <p:cNvPr id="33795" name="Picture 3" descr="莎士比亚"/>
          <p:cNvPicPr>
            <a:picLocks noChangeAspect="1" noChangeArrowheads="1"/>
          </p:cNvPicPr>
          <p:nvPr/>
        </p:nvPicPr>
        <p:blipFill>
          <a:blip r:embed="rId2" cstate="print"/>
          <a:srcRect/>
          <a:stretch>
            <a:fillRect/>
          </a:stretch>
        </p:blipFill>
        <p:spPr bwMode="auto">
          <a:xfrm>
            <a:off x="457200" y="1227138"/>
            <a:ext cx="2890838" cy="3786187"/>
          </a:xfrm>
          <a:prstGeom prst="rect">
            <a:avLst/>
          </a:prstGeom>
          <a:noFill/>
          <a:ln w="9525">
            <a:noFill/>
            <a:miter lim="800000"/>
            <a:headEnd/>
            <a:tailEnd/>
          </a:ln>
        </p:spPr>
      </p:pic>
      <p:sp>
        <p:nvSpPr>
          <p:cNvPr id="33796" name="Text Box 4"/>
          <p:cNvSpPr>
            <a:spLocks noChangeArrowheads="1"/>
          </p:cNvSpPr>
          <p:nvPr/>
        </p:nvSpPr>
        <p:spPr bwMode="auto">
          <a:xfrm>
            <a:off x="395288" y="381000"/>
            <a:ext cx="3348037" cy="708025"/>
          </a:xfrm>
          <a:prstGeom prst="rect">
            <a:avLst/>
          </a:prstGeom>
          <a:solidFill>
            <a:srgbClr val="FFFFFF"/>
          </a:solidFill>
          <a:ln w="9525">
            <a:noFill/>
            <a:miter lim="800000"/>
            <a:headEnd/>
            <a:tailEnd/>
          </a:ln>
        </p:spPr>
        <p:txBody>
          <a:bodyPr>
            <a:spAutoFit/>
          </a:bodyPr>
          <a:lstStyle/>
          <a:p>
            <a:pPr algn="ctr"/>
            <a:r>
              <a:rPr lang="zh-CN" altLang="en-US" sz="4000" b="1">
                <a:solidFill>
                  <a:srgbClr val="FF3300"/>
                </a:solidFill>
                <a:latin typeface="楷体" pitchFamily="49" charset="-122"/>
                <a:ea typeface="楷体" pitchFamily="49" charset="-122"/>
              </a:rPr>
              <a:t>高潮时期代表</a:t>
            </a:r>
          </a:p>
        </p:txBody>
      </p:sp>
      <p:sp>
        <p:nvSpPr>
          <p:cNvPr id="33797" name="矩形 4"/>
          <p:cNvSpPr>
            <a:spLocks noChangeArrowheads="1"/>
          </p:cNvSpPr>
          <p:nvPr/>
        </p:nvSpPr>
        <p:spPr bwMode="auto">
          <a:xfrm>
            <a:off x="838200" y="4986338"/>
            <a:ext cx="3643313" cy="1384300"/>
          </a:xfrm>
          <a:prstGeom prst="rect">
            <a:avLst/>
          </a:prstGeom>
          <a:noFill/>
          <a:ln w="9525">
            <a:noFill/>
            <a:miter lim="800000"/>
            <a:headEnd/>
            <a:tailEnd/>
          </a:ln>
        </p:spPr>
        <p:txBody>
          <a:bodyPr>
            <a:spAutoFit/>
          </a:bodyPr>
          <a:lstStyle/>
          <a:p>
            <a:r>
              <a:rPr lang="en-US" altLang="zh-CN" sz="2800" b="1">
                <a:solidFill>
                  <a:srgbClr val="000000"/>
                </a:solidFill>
                <a:latin typeface="楷体" pitchFamily="49" charset="-122"/>
                <a:ea typeface="楷体" pitchFamily="49" charset="-122"/>
                <a:sym typeface="Monotype Corsiva" pitchFamily="66" charset="0"/>
              </a:rPr>
              <a:t>William </a:t>
            </a:r>
          </a:p>
          <a:p>
            <a:r>
              <a:rPr lang="en-US" altLang="zh-CN" sz="2800" b="1">
                <a:solidFill>
                  <a:srgbClr val="000000"/>
                </a:solidFill>
                <a:latin typeface="楷体" pitchFamily="49" charset="-122"/>
                <a:ea typeface="楷体" pitchFamily="49" charset="-122"/>
                <a:sym typeface="Monotype Corsiva" pitchFamily="66" charset="0"/>
              </a:rPr>
              <a:t>Shakespeare</a:t>
            </a:r>
            <a:endParaRPr lang="zh-CN" altLang="en-US" sz="2800" b="1">
              <a:solidFill>
                <a:srgbClr val="000000"/>
              </a:solidFill>
              <a:latin typeface="楷体" pitchFamily="49" charset="-122"/>
              <a:ea typeface="楷体" pitchFamily="49" charset="-122"/>
              <a:sym typeface="Monotype Corsiva" pitchFamily="66" charset="0"/>
            </a:endParaRPr>
          </a:p>
          <a:p>
            <a:r>
              <a:rPr lang="en-US" altLang="zh-CN" sz="2800">
                <a:solidFill>
                  <a:srgbClr val="000000"/>
                </a:solidFill>
                <a:latin typeface="楷体" pitchFamily="49" charset="-122"/>
                <a:ea typeface="楷体" pitchFamily="49" charset="-122"/>
                <a:sym typeface="Trebuchet MS" pitchFamily="34" charset="0"/>
              </a:rPr>
              <a:t>1564</a:t>
            </a:r>
            <a:r>
              <a:rPr lang="zh-CN" altLang="en-US" sz="2800">
                <a:solidFill>
                  <a:srgbClr val="000000"/>
                </a:solidFill>
                <a:latin typeface="楷体" pitchFamily="49" charset="-122"/>
                <a:ea typeface="楷体" pitchFamily="49" charset="-122"/>
                <a:sym typeface="华文新魏" pitchFamily="2" charset="-122"/>
              </a:rPr>
              <a:t>～</a:t>
            </a:r>
            <a:r>
              <a:rPr lang="en-US" altLang="zh-CN" sz="2800">
                <a:solidFill>
                  <a:srgbClr val="000000"/>
                </a:solidFill>
                <a:latin typeface="楷体" pitchFamily="49" charset="-122"/>
                <a:ea typeface="楷体" pitchFamily="49" charset="-122"/>
                <a:sym typeface="Trebuchet MS" pitchFamily="34" charset="0"/>
              </a:rPr>
              <a:t>1616</a:t>
            </a:r>
            <a:endParaRPr lang="zh-CN" altLang="en-US" sz="2800" b="1">
              <a:solidFill>
                <a:srgbClr val="000000"/>
              </a:solidFill>
              <a:latin typeface="楷体" pitchFamily="49" charset="-122"/>
              <a:ea typeface="楷体" pitchFamily="49" charset="-122"/>
              <a:sym typeface="Monotype Corsiva" pitchFamily="66" charset="0"/>
            </a:endParaRPr>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2" descr="U105P28T3D672711F326DT20050309120654"/>
          <p:cNvPicPr>
            <a:picLocks noChangeAspect="1" noChangeArrowheads="1"/>
          </p:cNvPicPr>
          <p:nvPr/>
        </p:nvPicPr>
        <p:blipFill>
          <a:blip r:embed="rId2" cstate="print"/>
          <a:srcRect/>
          <a:stretch>
            <a:fillRect/>
          </a:stretch>
        </p:blipFill>
        <p:spPr bwMode="auto">
          <a:xfrm>
            <a:off x="0" y="0"/>
            <a:ext cx="9144000" cy="4508500"/>
          </a:xfrm>
          <a:prstGeom prst="rect">
            <a:avLst/>
          </a:prstGeom>
          <a:noFill/>
          <a:ln w="9525">
            <a:noFill/>
            <a:miter lim="800000"/>
            <a:headEnd/>
            <a:tailEnd/>
          </a:ln>
        </p:spPr>
      </p:pic>
      <p:sp>
        <p:nvSpPr>
          <p:cNvPr id="34819" name="Text Box 3"/>
          <p:cNvSpPr txBox="1">
            <a:spLocks noChangeArrowheads="1"/>
          </p:cNvSpPr>
          <p:nvPr/>
        </p:nvSpPr>
        <p:spPr bwMode="auto">
          <a:xfrm>
            <a:off x="0" y="5013325"/>
            <a:ext cx="9144000" cy="1800225"/>
          </a:xfrm>
          <a:prstGeom prst="rect">
            <a:avLst/>
          </a:prstGeom>
          <a:noFill/>
          <a:ln w="9525">
            <a:noFill/>
            <a:miter lim="800000"/>
            <a:headEnd/>
            <a:tailEnd/>
          </a:ln>
        </p:spPr>
        <p:txBody>
          <a:bodyPr>
            <a:spAutoFit/>
          </a:bodyPr>
          <a:lstStyle/>
          <a:p>
            <a:r>
              <a:rPr lang="en-US" altLang="zh-CN" sz="2400" b="1">
                <a:latin typeface="楷体_GB2312" pitchFamily="1" charset="-122"/>
                <a:ea typeface="楷体_GB2312" pitchFamily="1" charset="-122"/>
              </a:rPr>
              <a:t>   《</a:t>
            </a:r>
            <a:r>
              <a:rPr lang="zh-CN" altLang="en-US" sz="2800" b="1">
                <a:latin typeface="华文中宋" pitchFamily="2" charset="-122"/>
                <a:ea typeface="华文中宋" pitchFamily="2" charset="-122"/>
              </a:rPr>
              <a:t>哈姆雷特</a:t>
            </a:r>
            <a:r>
              <a:rPr lang="en-US" altLang="zh-CN" sz="2800" b="1">
                <a:latin typeface="华文中宋" pitchFamily="2" charset="-122"/>
                <a:ea typeface="华文中宋" pitchFamily="2" charset="-122"/>
              </a:rPr>
              <a:t>》</a:t>
            </a:r>
            <a:r>
              <a:rPr lang="zh-CN" altLang="en-US" sz="2800" b="1">
                <a:latin typeface="华文中宋" pitchFamily="2" charset="-122"/>
                <a:ea typeface="华文中宋" pitchFamily="2" charset="-122"/>
              </a:rPr>
              <a:t>写于</a:t>
            </a:r>
            <a:r>
              <a:rPr lang="en-US" altLang="zh-CN" sz="2800" b="1">
                <a:latin typeface="华文中宋" pitchFamily="2" charset="-122"/>
                <a:ea typeface="华文中宋" pitchFamily="2" charset="-122"/>
              </a:rPr>
              <a:t>1610</a:t>
            </a:r>
            <a:r>
              <a:rPr lang="zh-CN" altLang="en-US" sz="2800" b="1">
                <a:latin typeface="华文中宋" pitchFamily="2" charset="-122"/>
                <a:ea typeface="华文中宋" pitchFamily="2" charset="-122"/>
              </a:rPr>
              <a:t>年，描写的是古丹麦王子哈姆雷特为父报仇的故事。这部作品不但反映了英国社会的政治现实，更重要的是通过哈姆雷特这一形象，反映了当时先进知识分子的人文主义主张。</a:t>
            </a:r>
          </a:p>
        </p:txBody>
      </p:sp>
      <p:sp>
        <p:nvSpPr>
          <p:cNvPr id="34820" name="Text Box 4"/>
          <p:cNvSpPr txBox="1">
            <a:spLocks noChangeArrowheads="1"/>
          </p:cNvSpPr>
          <p:nvPr/>
        </p:nvSpPr>
        <p:spPr bwMode="auto">
          <a:xfrm>
            <a:off x="3203575" y="4581525"/>
            <a:ext cx="2740025" cy="396875"/>
          </a:xfrm>
          <a:prstGeom prst="rect">
            <a:avLst/>
          </a:prstGeom>
          <a:noFill/>
          <a:ln w="9525">
            <a:noFill/>
            <a:miter lim="800000"/>
            <a:headEnd/>
            <a:tailEnd/>
          </a:ln>
        </p:spPr>
        <p:txBody>
          <a:bodyPr wrap="none">
            <a:spAutoFit/>
          </a:bodyPr>
          <a:lstStyle/>
          <a:p>
            <a:r>
              <a:rPr lang="zh-CN" altLang="en-US" sz="2000" b="1">
                <a:solidFill>
                  <a:srgbClr val="0000FF"/>
                </a:solidFill>
                <a:latin typeface="Times New Roman" pitchFamily="18" charset="0"/>
              </a:rPr>
              <a:t>电影</a:t>
            </a:r>
            <a:r>
              <a:rPr lang="en-US" altLang="zh-CN" sz="2000" b="1">
                <a:solidFill>
                  <a:srgbClr val="0000FF"/>
                </a:solidFill>
                <a:latin typeface="Times New Roman" pitchFamily="18" charset="0"/>
              </a:rPr>
              <a:t>《</a:t>
            </a:r>
            <a:r>
              <a:rPr lang="zh-CN" altLang="en-US" sz="2000" b="1">
                <a:solidFill>
                  <a:srgbClr val="0000FF"/>
                </a:solidFill>
                <a:latin typeface="Times New Roman" pitchFamily="18" charset="0"/>
              </a:rPr>
              <a:t>哈姆雷特</a:t>
            </a:r>
            <a:r>
              <a:rPr lang="en-US" altLang="zh-CN" sz="2000" b="1">
                <a:solidFill>
                  <a:srgbClr val="0000FF"/>
                </a:solidFill>
                <a:latin typeface="Times New Roman" pitchFamily="18" charset="0"/>
              </a:rPr>
              <a:t>》</a:t>
            </a:r>
            <a:r>
              <a:rPr lang="zh-CN" altLang="en-US" sz="2000" b="1">
                <a:solidFill>
                  <a:srgbClr val="0000FF"/>
                </a:solidFill>
                <a:latin typeface="Times New Roman" pitchFamily="18" charset="0"/>
              </a:rPr>
              <a:t>剧照</a:t>
            </a:r>
            <a:endParaRPr lang="zh-CN" altLang="en-US" sz="2000" b="1">
              <a:solidFill>
                <a:srgbClr val="0000FF"/>
              </a:solidFill>
              <a:latin typeface="Tahoma" pitchFamily="34" charset="0"/>
            </a:endParaRPr>
          </a:p>
        </p:txBody>
      </p:sp>
      <p:sp>
        <p:nvSpPr>
          <p:cNvPr id="18437" name="Rectangle 5"/>
          <p:cNvSpPr>
            <a:spLocks noChangeArrowheads="1"/>
          </p:cNvSpPr>
          <p:nvPr/>
        </p:nvSpPr>
        <p:spPr bwMode="auto">
          <a:xfrm>
            <a:off x="0" y="2590800"/>
            <a:ext cx="9144000" cy="1800225"/>
          </a:xfrm>
          <a:prstGeom prst="rect">
            <a:avLst/>
          </a:prstGeom>
          <a:solidFill>
            <a:schemeClr val="bg1"/>
          </a:solidFill>
          <a:ln w="9525">
            <a:noFill/>
            <a:miter lim="800000"/>
            <a:headEnd/>
            <a:tailEnd/>
          </a:ln>
        </p:spPr>
        <p:txBody>
          <a:bodyPr>
            <a:spAutoFit/>
          </a:bodyPr>
          <a:lstStyle/>
          <a:p>
            <a:r>
              <a:rPr lang="en-US" altLang="zh-CN"/>
              <a:t> </a:t>
            </a:r>
            <a:r>
              <a:rPr lang="en-US" altLang="zh-CN" sz="2800" b="1">
                <a:solidFill>
                  <a:schemeClr val="bg1"/>
                </a:solidFill>
              </a:rPr>
              <a:t>“</a:t>
            </a:r>
            <a:r>
              <a:rPr lang="zh-CN" altLang="en-US" sz="2800" b="1">
                <a:solidFill>
                  <a:srgbClr val="0033CC"/>
                </a:solidFill>
              </a:rPr>
              <a:t>人是一件多么了不起的杰作！在理性上多么高贵！在才能上多么无限！多么文雅的举动！在行为上多么像一个天使！在智慧上多么像一个天神！宇宙的精华！万物的灵长！”</a:t>
            </a:r>
          </a:p>
        </p:txBody>
      </p:sp>
      <p:sp>
        <p:nvSpPr>
          <p:cNvPr id="6" name="Text Box 4"/>
          <p:cNvSpPr txBox="1">
            <a:spLocks noChangeArrowheads="1"/>
          </p:cNvSpPr>
          <p:nvPr/>
        </p:nvSpPr>
        <p:spPr bwMode="auto">
          <a:xfrm>
            <a:off x="228600" y="5029200"/>
            <a:ext cx="8702675" cy="885825"/>
          </a:xfrm>
          <a:prstGeom prst="rect">
            <a:avLst/>
          </a:prstGeom>
          <a:solidFill>
            <a:schemeClr val="bg1"/>
          </a:solidFill>
          <a:ln w="9525">
            <a:noFill/>
            <a:miter lim="800000"/>
            <a:headEnd/>
            <a:tailEnd/>
          </a:ln>
        </p:spPr>
        <p:txBody>
          <a:bodyPr>
            <a:spAutoFit/>
          </a:bodyPr>
          <a:lstStyle/>
          <a:p>
            <a:pPr>
              <a:spcBef>
                <a:spcPct val="25000"/>
              </a:spcBef>
            </a:pPr>
            <a:r>
              <a:rPr lang="zh-CN" altLang="en-US" sz="2600" b="1">
                <a:solidFill>
                  <a:srgbClr val="003300"/>
                </a:solidFill>
                <a:ea typeface="黑体" pitchFamily="49" charset="-122"/>
              </a:rPr>
              <a:t>   </a:t>
            </a:r>
            <a:r>
              <a:rPr lang="zh-CN" altLang="en-US" sz="2600" b="1">
                <a:solidFill>
                  <a:srgbClr val="FF0000"/>
                </a:solidFill>
                <a:ea typeface="黑体" pitchFamily="49" charset="-122"/>
              </a:rPr>
              <a:t>  人文主义。  认为人高于一切，肯定人的价值，颂扬人的力量，提倡人性的发展。</a:t>
            </a:r>
            <a:endParaRPr lang="zh-CN" altLang="en-US" sz="2600" b="1">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additive="base">
                                        <p:cTn id="7" dur="500" fill="hold"/>
                                        <p:tgtEl>
                                          <p:spTgt spid="18437"/>
                                        </p:tgtEl>
                                        <p:attrNameLst>
                                          <p:attrName>ppt_x</p:attrName>
                                        </p:attrNameLst>
                                      </p:cBhvr>
                                      <p:tavLst>
                                        <p:tav tm="0">
                                          <p:val>
                                            <p:strVal val="#ppt_x"/>
                                          </p:val>
                                        </p:tav>
                                        <p:tav tm="100000">
                                          <p:val>
                                            <p:strVal val="#ppt_x"/>
                                          </p:val>
                                        </p:tav>
                                      </p:tavLst>
                                    </p:anim>
                                    <p:anim calcmode="lin" valueType="num">
                                      <p:cBhvr additive="base">
                                        <p:cTn id="8"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6"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4"/>
          <p:cNvSpPr>
            <a:spLocks noChangeArrowheads="1" noChangeShapeType="1" noTextEdit="1"/>
          </p:cNvSpPr>
          <p:nvPr/>
        </p:nvSpPr>
        <p:spPr bwMode="auto">
          <a:xfrm>
            <a:off x="8153400" y="1371600"/>
            <a:ext cx="685800" cy="3124200"/>
          </a:xfrm>
          <a:prstGeom prst="rect">
            <a:avLst/>
          </a:prstGeom>
        </p:spPr>
        <p:txBody>
          <a:bodyPr wrap="none" fromWordArt="1">
            <a:prstTxWarp prst="textPlain">
              <a:avLst>
                <a:gd name="adj" fmla="val 50000"/>
              </a:avLst>
            </a:prstTxWarp>
          </a:bodyPr>
          <a:lstStyle/>
          <a:p>
            <a:pPr algn="ctr"/>
            <a:r>
              <a:rPr lang="zh-CN" altLang="en-US" sz="2800" kern="10">
                <a:ln w="38100">
                  <a:solidFill>
                    <a:srgbClr val="FF0000"/>
                  </a:solidFill>
                  <a:round/>
                  <a:headEnd/>
                  <a:tailEnd/>
                </a:ln>
                <a:solidFill>
                  <a:srgbClr val="FF0000"/>
                </a:solidFill>
                <a:latin typeface="宋体"/>
                <a:ea typeface="宋体"/>
              </a:rPr>
              <a:t>探</a:t>
            </a:r>
          </a:p>
          <a:p>
            <a:pPr algn="ctr"/>
            <a:r>
              <a:rPr lang="zh-CN" altLang="en-US" sz="2800" kern="10">
                <a:ln w="38100">
                  <a:solidFill>
                    <a:srgbClr val="FF0000"/>
                  </a:solidFill>
                  <a:round/>
                  <a:headEnd/>
                  <a:tailEnd/>
                </a:ln>
                <a:solidFill>
                  <a:srgbClr val="FF0000"/>
                </a:solidFill>
                <a:latin typeface="宋体"/>
                <a:ea typeface="宋体"/>
              </a:rPr>
              <a:t>究</a:t>
            </a:r>
          </a:p>
          <a:p>
            <a:pPr algn="ctr"/>
            <a:r>
              <a:rPr lang="zh-CN" altLang="en-US" sz="2800" kern="10">
                <a:ln w="38100">
                  <a:solidFill>
                    <a:srgbClr val="FF0000"/>
                  </a:solidFill>
                  <a:round/>
                  <a:headEnd/>
                  <a:tailEnd/>
                </a:ln>
                <a:solidFill>
                  <a:srgbClr val="FF0000"/>
                </a:solidFill>
                <a:latin typeface="宋体"/>
                <a:ea typeface="宋体"/>
              </a:rPr>
              <a:t>深</a:t>
            </a:r>
          </a:p>
          <a:p>
            <a:pPr algn="ctr"/>
            <a:r>
              <a:rPr lang="zh-CN" altLang="en-US" sz="2800" kern="10">
                <a:ln w="38100">
                  <a:solidFill>
                    <a:srgbClr val="FF0000"/>
                  </a:solidFill>
                  <a:round/>
                  <a:headEnd/>
                  <a:tailEnd/>
                </a:ln>
                <a:solidFill>
                  <a:srgbClr val="FF0000"/>
                </a:solidFill>
                <a:latin typeface="宋体"/>
                <a:ea typeface="宋体"/>
              </a:rPr>
              <a:t>入</a:t>
            </a:r>
          </a:p>
        </p:txBody>
      </p:sp>
      <p:pic>
        <p:nvPicPr>
          <p:cNvPr id="35843" name="Picture 7" descr="study-speaking"/>
          <p:cNvPicPr>
            <a:picLocks noChangeAspect="1" noChangeArrowheads="1"/>
          </p:cNvPicPr>
          <p:nvPr/>
        </p:nvPicPr>
        <p:blipFill>
          <a:blip r:embed="rId2" cstate="print"/>
          <a:srcRect/>
          <a:stretch>
            <a:fillRect/>
          </a:stretch>
        </p:blipFill>
        <p:spPr bwMode="auto">
          <a:xfrm>
            <a:off x="7475538" y="4724400"/>
            <a:ext cx="1668462" cy="1738313"/>
          </a:xfrm>
          <a:prstGeom prst="rect">
            <a:avLst/>
          </a:prstGeom>
          <a:noFill/>
          <a:ln w="9525">
            <a:noFill/>
            <a:miter lim="800000"/>
            <a:headEnd/>
            <a:tailEnd/>
          </a:ln>
        </p:spPr>
      </p:pic>
      <p:sp>
        <p:nvSpPr>
          <p:cNvPr id="35844" name="Text Box 9"/>
          <p:cNvSpPr txBox="1">
            <a:spLocks noChangeArrowheads="1"/>
          </p:cNvSpPr>
          <p:nvPr/>
        </p:nvSpPr>
        <p:spPr bwMode="auto">
          <a:xfrm>
            <a:off x="0" y="228600"/>
            <a:ext cx="7907338" cy="4881563"/>
          </a:xfrm>
          <a:prstGeom prst="rect">
            <a:avLst/>
          </a:prstGeom>
          <a:noFill/>
          <a:ln w="9525">
            <a:noFill/>
            <a:miter lim="800000"/>
            <a:headEnd/>
            <a:tailEnd/>
          </a:ln>
        </p:spPr>
        <p:txBody>
          <a:bodyPr>
            <a:spAutoFit/>
          </a:bodyPr>
          <a:lstStyle/>
          <a:p>
            <a:r>
              <a:rPr lang="en-US" altLang="zh-CN" sz="3200" b="1">
                <a:solidFill>
                  <a:srgbClr val="660066"/>
                </a:solidFill>
                <a:latin typeface="黑体" pitchFamily="49" charset="-122"/>
                <a:ea typeface="黑体" pitchFamily="49" charset="-122"/>
              </a:rPr>
              <a:t>◆</a:t>
            </a:r>
            <a:r>
              <a:rPr lang="zh-CN" altLang="en-US" sz="3200" b="1">
                <a:solidFill>
                  <a:srgbClr val="660066"/>
                </a:solidFill>
                <a:ea typeface="黑体" pitchFamily="49" charset="-122"/>
              </a:rPr>
              <a:t>初期薄伽丘与晚期莎士比亚的比较？</a:t>
            </a:r>
            <a:r>
              <a:rPr lang="zh-CN" altLang="en-US" sz="3200" b="1">
                <a:ea typeface="黑体" pitchFamily="49" charset="-122"/>
              </a:rPr>
              <a:t>       </a:t>
            </a:r>
            <a:r>
              <a:rPr lang="en-US" altLang="zh-CN" sz="2800" b="1">
                <a:solidFill>
                  <a:srgbClr val="0000FF"/>
                </a:solidFill>
                <a:latin typeface="Times New Roman" pitchFamily="18" charset="0"/>
                <a:ea typeface="楷体_GB2312" pitchFamily="1" charset="-122"/>
              </a:rPr>
              <a:t>(《</a:t>
            </a:r>
            <a:r>
              <a:rPr lang="zh-CN" altLang="en-US" sz="2800" b="1">
                <a:solidFill>
                  <a:srgbClr val="0000FF"/>
                </a:solidFill>
                <a:latin typeface="Times New Roman" pitchFamily="18" charset="0"/>
                <a:ea typeface="楷体_GB2312" pitchFamily="1" charset="-122"/>
              </a:rPr>
              <a:t>十日谈</a:t>
            </a:r>
            <a:r>
              <a:rPr lang="en-US" altLang="zh-CN" sz="2800" b="1">
                <a:solidFill>
                  <a:srgbClr val="0000FF"/>
                </a:solidFill>
                <a:latin typeface="Times New Roman" pitchFamily="18" charset="0"/>
                <a:ea typeface="楷体_GB2312" pitchFamily="1" charset="-122"/>
              </a:rPr>
              <a:t>》</a:t>
            </a:r>
            <a:r>
              <a:rPr lang="zh-CN" altLang="en-US" sz="2800" b="1">
                <a:solidFill>
                  <a:srgbClr val="0000FF"/>
                </a:solidFill>
                <a:latin typeface="Times New Roman" pitchFamily="18" charset="0"/>
                <a:ea typeface="楷体_GB2312" pitchFamily="1" charset="-122"/>
              </a:rPr>
              <a:t>与</a:t>
            </a:r>
            <a:r>
              <a:rPr lang="en-US" altLang="zh-CN" sz="2800" b="1">
                <a:solidFill>
                  <a:srgbClr val="0000FF"/>
                </a:solidFill>
                <a:latin typeface="Times New Roman" pitchFamily="18" charset="0"/>
                <a:ea typeface="楷体_GB2312" pitchFamily="1" charset="-122"/>
              </a:rPr>
              <a:t>《</a:t>
            </a:r>
            <a:r>
              <a:rPr lang="zh-CN" altLang="en-US" sz="2800" b="1">
                <a:solidFill>
                  <a:srgbClr val="0000FF"/>
                </a:solidFill>
                <a:latin typeface="Times New Roman" pitchFamily="18" charset="0"/>
                <a:ea typeface="楷体_GB2312" pitchFamily="1" charset="-122"/>
              </a:rPr>
              <a:t>哈姆雷特</a:t>
            </a:r>
            <a:r>
              <a:rPr lang="en-US" altLang="zh-CN" sz="2800" b="1">
                <a:solidFill>
                  <a:srgbClr val="0000FF"/>
                </a:solidFill>
                <a:latin typeface="Times New Roman" pitchFamily="18" charset="0"/>
                <a:ea typeface="楷体_GB2312" pitchFamily="1" charset="-122"/>
              </a:rPr>
              <a:t>》)</a:t>
            </a:r>
          </a:p>
          <a:p>
            <a:pPr>
              <a:lnSpc>
                <a:spcPct val="135000"/>
              </a:lnSpc>
              <a:buClr>
                <a:srgbClr val="00FFFF"/>
              </a:buClr>
              <a:buFont typeface="Wingdings" pitchFamily="2" charset="2"/>
              <a:buNone/>
            </a:pPr>
            <a:r>
              <a:rPr lang="zh-CN" altLang="en-US" sz="3200" b="1">
                <a:latin typeface="Times New Roman" pitchFamily="18" charset="0"/>
                <a:ea typeface="黑体" pitchFamily="49" charset="-122"/>
              </a:rPr>
              <a:t>共同：</a:t>
            </a:r>
          </a:p>
          <a:p>
            <a:pPr>
              <a:lnSpc>
                <a:spcPct val="125000"/>
              </a:lnSpc>
              <a:buClr>
                <a:srgbClr val="00FFFF"/>
              </a:buClr>
              <a:buFont typeface="Wingdings" pitchFamily="2" charset="2"/>
              <a:buNone/>
            </a:pPr>
            <a:endParaRPr lang="zh-CN" altLang="en-US" sz="3200" b="1">
              <a:latin typeface="Times New Roman" pitchFamily="18" charset="0"/>
              <a:ea typeface="黑体" pitchFamily="49" charset="-122"/>
            </a:endParaRPr>
          </a:p>
          <a:p>
            <a:pPr>
              <a:lnSpc>
                <a:spcPct val="125000"/>
              </a:lnSpc>
              <a:buClr>
                <a:srgbClr val="00FFFF"/>
              </a:buClr>
              <a:buFont typeface="Wingdings" pitchFamily="2" charset="2"/>
              <a:buNone/>
            </a:pPr>
            <a:r>
              <a:rPr lang="zh-CN" altLang="en-US" sz="3200" b="1">
                <a:latin typeface="Times New Roman" pitchFamily="18" charset="0"/>
                <a:ea typeface="黑体" pitchFamily="49" charset="-122"/>
              </a:rPr>
              <a:t>差异：</a:t>
            </a:r>
          </a:p>
          <a:p>
            <a:pPr>
              <a:buClr>
                <a:srgbClr val="00FFFF"/>
              </a:buClr>
              <a:buFont typeface="Wingdings" pitchFamily="2" charset="2"/>
              <a:buNone/>
            </a:pPr>
            <a:endParaRPr lang="en-US" altLang="zh-CN" sz="3200" b="1">
              <a:latin typeface="Times New Roman" pitchFamily="18" charset="0"/>
              <a:ea typeface="黑体" pitchFamily="49" charset="-122"/>
            </a:endParaRPr>
          </a:p>
          <a:p>
            <a:pPr>
              <a:buClr>
                <a:srgbClr val="00FFFF"/>
              </a:buClr>
              <a:buFont typeface="Wingdings" pitchFamily="2" charset="2"/>
              <a:buNone/>
            </a:pPr>
            <a:endParaRPr lang="en-US" altLang="zh-CN" sz="3200" b="1">
              <a:latin typeface="Times New Roman" pitchFamily="18" charset="0"/>
              <a:ea typeface="黑体" pitchFamily="49" charset="-122"/>
            </a:endParaRPr>
          </a:p>
          <a:p>
            <a:pPr>
              <a:buClr>
                <a:srgbClr val="00FFFF"/>
              </a:buClr>
              <a:buFont typeface="Wingdings" pitchFamily="2" charset="2"/>
              <a:buNone/>
            </a:pPr>
            <a:endParaRPr lang="zh-CN" altLang="en-US" sz="3200" b="1">
              <a:latin typeface="Times New Roman" pitchFamily="18" charset="0"/>
              <a:ea typeface="黑体" pitchFamily="49" charset="-122"/>
            </a:endParaRPr>
          </a:p>
          <a:p>
            <a:pPr>
              <a:buClr>
                <a:srgbClr val="00FFFF"/>
              </a:buClr>
              <a:buFont typeface="Wingdings" pitchFamily="2" charset="2"/>
              <a:buNone/>
            </a:pPr>
            <a:r>
              <a:rPr lang="zh-CN" altLang="en-US" sz="3200" b="1">
                <a:latin typeface="Times New Roman" pitchFamily="18" charset="0"/>
                <a:ea typeface="黑体" pitchFamily="49" charset="-122"/>
              </a:rPr>
              <a:t>反映了什么？</a:t>
            </a:r>
          </a:p>
        </p:txBody>
      </p:sp>
      <p:sp>
        <p:nvSpPr>
          <p:cNvPr id="118794" name="Text Box 10"/>
          <p:cNvSpPr txBox="1">
            <a:spLocks noChangeArrowheads="1"/>
          </p:cNvSpPr>
          <p:nvPr/>
        </p:nvSpPr>
        <p:spPr bwMode="auto">
          <a:xfrm>
            <a:off x="1524000" y="1371600"/>
            <a:ext cx="5105400" cy="523875"/>
          </a:xfrm>
          <a:prstGeom prst="rect">
            <a:avLst/>
          </a:prstGeom>
          <a:noFill/>
          <a:ln w="9525">
            <a:noFill/>
            <a:miter lim="800000"/>
            <a:headEnd/>
            <a:tailEnd/>
          </a:ln>
        </p:spPr>
        <p:txBody>
          <a:bodyPr>
            <a:spAutoFit/>
          </a:bodyPr>
          <a:lstStyle/>
          <a:p>
            <a:r>
              <a:rPr lang="zh-CN" altLang="en-US" sz="2800" b="1">
                <a:solidFill>
                  <a:srgbClr val="FF0000"/>
                </a:solidFill>
              </a:rPr>
              <a:t>宣扬人性、歌颂人的价值、</a:t>
            </a:r>
          </a:p>
        </p:txBody>
      </p:sp>
      <p:sp>
        <p:nvSpPr>
          <p:cNvPr id="118795" name="Text Box 11"/>
          <p:cNvSpPr txBox="1">
            <a:spLocks noChangeArrowheads="1"/>
          </p:cNvSpPr>
          <p:nvPr/>
        </p:nvSpPr>
        <p:spPr bwMode="auto">
          <a:xfrm>
            <a:off x="1066800" y="2057400"/>
            <a:ext cx="7239000" cy="2246313"/>
          </a:xfrm>
          <a:prstGeom prst="rect">
            <a:avLst/>
          </a:prstGeom>
          <a:noFill/>
          <a:ln w="9525">
            <a:noFill/>
            <a:miter lim="800000"/>
            <a:headEnd/>
            <a:tailEnd/>
          </a:ln>
        </p:spPr>
        <p:txBody>
          <a:bodyPr>
            <a:spAutoFit/>
          </a:bodyPr>
          <a:lstStyle/>
          <a:p>
            <a:r>
              <a:rPr lang="zh-CN" altLang="en-US" sz="2800" b="1">
                <a:solidFill>
                  <a:srgbClr val="FF0000"/>
                </a:solidFill>
              </a:rPr>
              <a:t>前者注重人性中的本能；</a:t>
            </a:r>
            <a:r>
              <a:rPr lang="zh-CN" altLang="en-US" sz="2800" b="1">
                <a:solidFill>
                  <a:srgbClr val="FF0000"/>
                </a:solidFill>
                <a:latin typeface="Tahoma" pitchFamily="34" charset="0"/>
              </a:rPr>
              <a:t>内容主要是男欢女爱。</a:t>
            </a:r>
            <a:endParaRPr lang="zh-CN" altLang="en-US" sz="2800" b="1">
              <a:solidFill>
                <a:srgbClr val="FF0000"/>
              </a:solidFill>
            </a:endParaRPr>
          </a:p>
          <a:p>
            <a:r>
              <a:rPr lang="zh-CN" altLang="en-US" sz="2800" b="1">
                <a:solidFill>
                  <a:srgbClr val="0033CC"/>
                </a:solidFill>
              </a:rPr>
              <a:t>后者更崇尚人的理性；</a:t>
            </a:r>
            <a:r>
              <a:rPr lang="en-US" altLang="en-US" sz="2800" b="1">
                <a:solidFill>
                  <a:srgbClr val="0033CC"/>
                </a:solidFill>
                <a:latin typeface="Tahoma" pitchFamily="34" charset="0"/>
              </a:rPr>
              <a:t> 刻画复杂的人类内心世界，歌颂人间仁爱，提升人性的高尚和尊严</a:t>
            </a:r>
            <a:endParaRPr lang="zh-CN" altLang="en-US" sz="2800" b="1">
              <a:solidFill>
                <a:srgbClr val="0033CC"/>
              </a:solidFill>
            </a:endParaRPr>
          </a:p>
        </p:txBody>
      </p:sp>
      <p:grpSp>
        <p:nvGrpSpPr>
          <p:cNvPr id="2" name="Group 15"/>
          <p:cNvGrpSpPr>
            <a:grpSpLocks/>
          </p:cNvGrpSpPr>
          <p:nvPr/>
        </p:nvGrpSpPr>
        <p:grpSpPr bwMode="auto">
          <a:xfrm>
            <a:off x="2362200" y="4419600"/>
            <a:ext cx="5638800" cy="1816100"/>
            <a:chOff x="1431" y="2896"/>
            <a:chExt cx="3552" cy="1144"/>
          </a:xfrm>
        </p:grpSpPr>
        <p:sp>
          <p:nvSpPr>
            <p:cNvPr id="118797" name="Text Box 13"/>
            <p:cNvSpPr txBox="1">
              <a:spLocks noChangeArrowheads="1"/>
            </p:cNvSpPr>
            <p:nvPr/>
          </p:nvSpPr>
          <p:spPr bwMode="auto">
            <a:xfrm>
              <a:off x="1431" y="2896"/>
              <a:ext cx="3552" cy="1144"/>
            </a:xfrm>
            <a:prstGeom prst="rect">
              <a:avLst/>
            </a:prstGeom>
            <a:noFill/>
            <a:ln w="9525">
              <a:noFill/>
              <a:miter lim="800000"/>
              <a:headEnd/>
              <a:tailEnd/>
            </a:ln>
            <a:effectLst/>
          </p:spPr>
          <p:txBody>
            <a:bodyPr>
              <a:spAutoFit/>
            </a:bodyPr>
            <a:lstStyle/>
            <a:p>
              <a:pPr>
                <a:defRPr/>
              </a:pPr>
              <a:r>
                <a:rPr lang="zh-CN" altLang="en-US" sz="2800" b="1" dirty="0">
                  <a:solidFill>
                    <a:srgbClr val="FF3300"/>
                  </a:solidFill>
                  <a:effectLst>
                    <a:outerShdw blurRad="38100" dist="38100" dir="2700000" algn="tl">
                      <a:srgbClr val="C0C0C0"/>
                    </a:outerShdw>
                  </a:effectLst>
                  <a:ea typeface="黑体" pitchFamily="49" charset="-122"/>
                </a:rPr>
                <a:t>文艺复兴从初级</a:t>
              </a:r>
              <a:r>
                <a:rPr lang="en-US" altLang="zh-CN" sz="2800" b="1" dirty="0">
                  <a:solidFill>
                    <a:srgbClr val="FF3300"/>
                  </a:solidFill>
                  <a:effectLst>
                    <a:outerShdw blurRad="38100" dist="38100" dir="2700000" algn="tl">
                      <a:srgbClr val="C0C0C0"/>
                    </a:outerShdw>
                  </a:effectLst>
                  <a:latin typeface="Times New Roman" pitchFamily="18" charset="0"/>
                  <a:ea typeface="黑体" pitchFamily="49" charset="-122"/>
                </a:rPr>
                <a:t>(</a:t>
              </a:r>
              <a:r>
                <a:rPr lang="zh-CN" altLang="en-US" sz="2800" b="1" dirty="0">
                  <a:solidFill>
                    <a:srgbClr val="FF3300"/>
                  </a:solidFill>
                  <a:effectLst>
                    <a:outerShdw blurRad="38100" dist="38100" dir="2700000" algn="tl">
                      <a:srgbClr val="C0C0C0"/>
                    </a:outerShdw>
                  </a:effectLst>
                  <a:latin typeface="Times New Roman" pitchFamily="18" charset="0"/>
                  <a:ea typeface="黑体" pitchFamily="49" charset="-122"/>
                </a:rPr>
                <a:t>质朴</a:t>
              </a:r>
              <a:r>
                <a:rPr lang="en-US" altLang="zh-CN" sz="2800" b="1" dirty="0">
                  <a:solidFill>
                    <a:srgbClr val="FF3300"/>
                  </a:solidFill>
                  <a:effectLst>
                    <a:outerShdw blurRad="38100" dist="38100" dir="2700000" algn="tl">
                      <a:srgbClr val="C0C0C0"/>
                    </a:outerShdw>
                  </a:effectLst>
                  <a:latin typeface="Times New Roman" pitchFamily="18" charset="0"/>
                  <a:ea typeface="黑体" pitchFamily="49" charset="-122"/>
                </a:rPr>
                <a:t>)    </a:t>
              </a:r>
            </a:p>
            <a:p>
              <a:pPr>
                <a:defRPr/>
              </a:pPr>
              <a:r>
                <a:rPr lang="en-US" altLang="zh-CN" sz="2800" b="1" dirty="0">
                  <a:solidFill>
                    <a:srgbClr val="FF3300"/>
                  </a:solidFill>
                  <a:effectLst>
                    <a:outerShdw blurRad="38100" dist="38100" dir="2700000" algn="tl">
                      <a:srgbClr val="C0C0C0"/>
                    </a:outerShdw>
                  </a:effectLst>
                  <a:latin typeface="Times New Roman" pitchFamily="18" charset="0"/>
                  <a:ea typeface="黑体" pitchFamily="49" charset="-122"/>
                </a:rPr>
                <a:t>    </a:t>
              </a:r>
            </a:p>
            <a:p>
              <a:pPr>
                <a:defRPr/>
              </a:pPr>
              <a:endParaRPr lang="en-US" altLang="zh-CN" sz="2800" b="1" dirty="0">
                <a:solidFill>
                  <a:srgbClr val="FF3300"/>
                </a:solidFill>
                <a:effectLst>
                  <a:outerShdw blurRad="38100" dist="38100" dir="2700000" algn="tl">
                    <a:srgbClr val="C0C0C0"/>
                  </a:outerShdw>
                </a:effectLst>
                <a:latin typeface="Times New Roman" pitchFamily="18" charset="0"/>
                <a:ea typeface="黑体" pitchFamily="49" charset="-122"/>
              </a:endParaRPr>
            </a:p>
            <a:p>
              <a:pPr>
                <a:defRPr/>
              </a:pPr>
              <a:r>
                <a:rPr lang="en-US" altLang="zh-CN" sz="2800" b="1" dirty="0">
                  <a:solidFill>
                    <a:srgbClr val="FF3300"/>
                  </a:solidFill>
                  <a:effectLst>
                    <a:outerShdw blurRad="38100" dist="38100" dir="2700000" algn="tl">
                      <a:srgbClr val="C0C0C0"/>
                    </a:outerShdw>
                  </a:effectLst>
                  <a:latin typeface="Times New Roman" pitchFamily="18" charset="0"/>
                  <a:ea typeface="黑体" pitchFamily="49" charset="-122"/>
                </a:rPr>
                <a:t>              </a:t>
              </a:r>
              <a:r>
                <a:rPr lang="zh-CN" altLang="en-US" sz="2800" b="1" dirty="0">
                  <a:solidFill>
                    <a:srgbClr val="FF3300"/>
                  </a:solidFill>
                  <a:effectLst>
                    <a:outerShdw blurRad="38100" dist="38100" dir="2700000" algn="tl">
                      <a:srgbClr val="C0C0C0"/>
                    </a:outerShdw>
                  </a:effectLst>
                  <a:latin typeface="Times New Roman" pitchFamily="18" charset="0"/>
                  <a:ea typeface="黑体" pitchFamily="49" charset="-122"/>
                </a:rPr>
                <a:t>高级</a:t>
              </a:r>
              <a:r>
                <a:rPr lang="en-US" altLang="zh-CN" sz="2800" b="1" dirty="0">
                  <a:solidFill>
                    <a:srgbClr val="FF3300"/>
                  </a:solidFill>
                  <a:effectLst>
                    <a:outerShdw blurRad="38100" dist="38100" dir="2700000" algn="tl">
                      <a:srgbClr val="C0C0C0"/>
                    </a:outerShdw>
                  </a:effectLst>
                  <a:latin typeface="Times New Roman" pitchFamily="18" charset="0"/>
                  <a:ea typeface="黑体" pitchFamily="49" charset="-122"/>
                </a:rPr>
                <a:t>(</a:t>
              </a:r>
              <a:r>
                <a:rPr lang="zh-CN" altLang="en-US" sz="2800" b="1" dirty="0">
                  <a:solidFill>
                    <a:srgbClr val="FF3300"/>
                  </a:solidFill>
                  <a:effectLst>
                    <a:outerShdw blurRad="38100" dist="38100" dir="2700000" algn="tl">
                      <a:srgbClr val="C0C0C0"/>
                    </a:outerShdw>
                  </a:effectLst>
                  <a:latin typeface="Times New Roman" pitchFamily="18" charset="0"/>
                  <a:ea typeface="黑体" pitchFamily="49" charset="-122"/>
                </a:rPr>
                <a:t>高雅精致</a:t>
              </a:r>
              <a:r>
                <a:rPr lang="en-US" altLang="zh-CN" sz="2800" b="1" dirty="0">
                  <a:solidFill>
                    <a:srgbClr val="FF3300"/>
                  </a:solidFill>
                  <a:effectLst>
                    <a:outerShdw blurRad="38100" dist="38100" dir="2700000" algn="tl">
                      <a:srgbClr val="C0C0C0"/>
                    </a:outerShdw>
                  </a:effectLst>
                  <a:latin typeface="Times New Roman" pitchFamily="18" charset="0"/>
                  <a:ea typeface="黑体" pitchFamily="49" charset="-122"/>
                </a:rPr>
                <a:t>)</a:t>
              </a:r>
              <a:r>
                <a:rPr lang="zh-CN" altLang="en-US" sz="2800" b="1" dirty="0">
                  <a:solidFill>
                    <a:srgbClr val="FF3300"/>
                  </a:solidFill>
                  <a:effectLst>
                    <a:outerShdw blurRad="38100" dist="38100" dir="2700000" algn="tl">
                      <a:srgbClr val="C0C0C0"/>
                    </a:outerShdw>
                  </a:effectLst>
                  <a:latin typeface="Times New Roman" pitchFamily="18" charset="0"/>
                  <a:ea typeface="黑体" pitchFamily="49" charset="-122"/>
                </a:rPr>
                <a:t>发展历程</a:t>
              </a:r>
            </a:p>
          </p:txBody>
        </p:sp>
        <p:sp>
          <p:nvSpPr>
            <p:cNvPr id="35849" name="Line 14"/>
            <p:cNvSpPr>
              <a:spLocks noChangeShapeType="1"/>
            </p:cNvSpPr>
            <p:nvPr/>
          </p:nvSpPr>
          <p:spPr bwMode="auto">
            <a:xfrm>
              <a:off x="2439" y="3280"/>
              <a:ext cx="228" cy="298"/>
            </a:xfrm>
            <a:prstGeom prst="line">
              <a:avLst/>
            </a:prstGeom>
            <a:noFill/>
            <a:ln w="76200">
              <a:solidFill>
                <a:srgbClr val="FF0000"/>
              </a:solidFill>
              <a:round/>
              <a:headEnd/>
              <a:tailEnd type="triangle" w="med" len="med"/>
            </a:ln>
          </p:spPr>
          <p:txBody>
            <a:body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7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4" grpId="0"/>
      <p:bldP spid="11879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a:spLocks noChangeArrowheads="1"/>
          </p:cNvSpPr>
          <p:nvPr/>
        </p:nvSpPr>
        <p:spPr bwMode="auto">
          <a:xfrm>
            <a:off x="3200400" y="609600"/>
            <a:ext cx="3352800" cy="646113"/>
          </a:xfrm>
          <a:prstGeom prst="rect">
            <a:avLst/>
          </a:prstGeom>
          <a:noFill/>
          <a:ln w="9525">
            <a:noFill/>
            <a:miter lim="800000"/>
            <a:headEnd/>
            <a:tailEnd/>
          </a:ln>
        </p:spPr>
        <p:txBody>
          <a:bodyPr>
            <a:spAutoFit/>
          </a:bodyPr>
          <a:lstStyle/>
          <a:p>
            <a:pPr>
              <a:spcBef>
                <a:spcPct val="50000"/>
              </a:spcBef>
            </a:pPr>
            <a:r>
              <a:rPr lang="en-US" altLang="zh-CN" sz="3600" b="1">
                <a:solidFill>
                  <a:srgbClr val="FF3300"/>
                </a:solidFill>
                <a:latin typeface="Arial Unicode MS" charset="0"/>
                <a:sym typeface="Monotype Corsiva" pitchFamily="66" charset="0"/>
              </a:rPr>
              <a:t>Renaissance</a:t>
            </a:r>
            <a:endParaRPr lang="zh-CN" altLang="en-US" sz="3600" b="1">
              <a:solidFill>
                <a:srgbClr val="FF3300"/>
              </a:solidFill>
              <a:latin typeface="Arial Unicode MS" charset="0"/>
              <a:sym typeface="Monotype Corsiva" pitchFamily="66" charset="0"/>
            </a:endParaRPr>
          </a:p>
        </p:txBody>
      </p:sp>
      <p:graphicFrame>
        <p:nvGraphicFramePr>
          <p:cNvPr id="25603" name="Group 3"/>
          <p:cNvGraphicFramePr>
            <a:graphicFrameLocks noGrp="1"/>
          </p:cNvGraphicFramePr>
          <p:nvPr/>
        </p:nvGraphicFramePr>
        <p:xfrm>
          <a:off x="200025" y="1365250"/>
          <a:ext cx="8839200" cy="5132388"/>
        </p:xfrm>
        <a:graphic>
          <a:graphicData uri="http://schemas.openxmlformats.org/drawingml/2006/table">
            <a:tbl>
              <a:tblPr/>
              <a:tblGrid>
                <a:gridCol w="1049020">
                  <a:extLst>
                    <a:ext uri="{9D8B030D-6E8A-4147-A177-3AD203B41FA5}"/>
                  </a:extLst>
                </a:gridCol>
                <a:gridCol w="1198880">
                  <a:extLst>
                    <a:ext uri="{9D8B030D-6E8A-4147-A177-3AD203B41FA5}"/>
                  </a:extLst>
                </a:gridCol>
                <a:gridCol w="1348740">
                  <a:extLst>
                    <a:ext uri="{9D8B030D-6E8A-4147-A177-3AD203B41FA5}"/>
                  </a:extLst>
                </a:gridCol>
                <a:gridCol w="1049020">
                  <a:extLst>
                    <a:ext uri="{9D8B030D-6E8A-4147-A177-3AD203B41FA5}"/>
                  </a:extLst>
                </a:gridCol>
                <a:gridCol w="2697480">
                  <a:extLst>
                    <a:ext uri="{9D8B030D-6E8A-4147-A177-3AD203B41FA5}"/>
                  </a:extLst>
                </a:gridCol>
                <a:gridCol w="1496060">
                  <a:extLst>
                    <a:ext uri="{9D8B030D-6E8A-4147-A177-3AD203B41FA5}"/>
                  </a:extLst>
                </a:gridCol>
              </a:tblGrid>
              <a:tr h="1066800">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sym typeface="Arial" panose="020B0604020202020204" pitchFamily="34" charset="0"/>
                        </a:rPr>
                        <a:t>阶段</a:t>
                      </a:r>
                      <a:endParaRPr kumimoji="0" lang="zh-CN" altLang="zh-CN" sz="2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sym typeface="Calibri" panose="020F050202020403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sym typeface="Arial" panose="020B0604020202020204" pitchFamily="34" charset="0"/>
                        </a:rPr>
                        <a:t>人物</a:t>
                      </a:r>
                      <a:endParaRPr kumimoji="0" lang="zh-CN" altLang="zh-CN" sz="2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sym typeface="Calibri" panose="020F050202020403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sym typeface="Arial" panose="020B0604020202020204" pitchFamily="34" charset="0"/>
                        </a:rPr>
                        <a:t>作品</a:t>
                      </a:r>
                      <a:endParaRPr kumimoji="0" lang="zh-CN" altLang="zh-CN" sz="2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sym typeface="Calibri" panose="020F050202020403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zh-CN" sz="28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sym typeface="Arial" panose="020B0604020202020204" pitchFamily="34" charset="0"/>
                        </a:rPr>
                        <a:t>国籍</a:t>
                      </a:r>
                      <a:endParaRPr kumimoji="0" lang="zh-CN" altLang="zh-CN"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sym typeface="Calibri" panose="020F050202020403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zh-CN" sz="28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sym typeface="Arial" panose="020B0604020202020204" pitchFamily="34" charset="0"/>
                        </a:rPr>
                        <a:t>地位</a:t>
                      </a:r>
                      <a:endParaRPr kumimoji="0" lang="zh-CN" altLang="zh-CN"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sym typeface="Calibri" panose="020F050202020403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zh-CN" sz="28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sym typeface="Arial" panose="020B0604020202020204" pitchFamily="34" charset="0"/>
                        </a:rPr>
                        <a:t>人性的反映</a:t>
                      </a:r>
                      <a:endParaRPr kumimoji="0" lang="zh-CN" altLang="zh-CN"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sym typeface="Calibri" panose="020F050202020403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812800">
                <a:tc rowSpan="3">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zh-CN" sz="2800" b="1" i="0" u="none" strike="noStrike" cap="none" normalizeH="0" baseline="0" smtClean="0">
                          <a:ln>
                            <a:noFill/>
                          </a:ln>
                          <a:solidFill>
                            <a:srgbClr val="FF3300"/>
                          </a:solidFill>
                          <a:effectLst/>
                          <a:latin typeface="楷体" panose="02010609060101010101" pitchFamily="49" charset="-122"/>
                          <a:ea typeface="楷体" panose="02010609060101010101" pitchFamily="49" charset="-122"/>
                          <a:sym typeface="Arial" panose="020B0604020202020204" pitchFamily="34" charset="0"/>
                        </a:rPr>
                        <a:t>开始</a:t>
                      </a:r>
                      <a:endParaRPr kumimoji="0" lang="zh-CN" altLang="zh-CN"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sym typeface="Calibri" panose="020F050202020403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zh-CN" sz="28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sym typeface="Arial" panose="020B0604020202020204" pitchFamily="34" charset="0"/>
                        </a:rPr>
                        <a:t>但丁</a:t>
                      </a:r>
                      <a:endParaRPr kumimoji="0" lang="zh-CN" altLang="zh-CN"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sym typeface="Calibri" panose="020F050202020403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zh-CN" sz="28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sym typeface="Arial" panose="020B0604020202020204" pitchFamily="34" charset="0"/>
                        </a:rPr>
                        <a:t>神曲</a:t>
                      </a:r>
                      <a:endParaRPr kumimoji="0" lang="zh-CN" altLang="zh-CN"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sym typeface="Calibri" panose="020F050202020403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zh-CN" sz="2800" b="1" i="0" u="none" strike="noStrike" cap="none" normalizeH="0" baseline="0" dirty="0" smtClean="0">
                          <a:ln>
                            <a:noFill/>
                          </a:ln>
                          <a:solidFill>
                            <a:srgbClr val="0000FF"/>
                          </a:solidFill>
                          <a:effectLst/>
                          <a:latin typeface="楷体" panose="02010609060101010101" pitchFamily="49" charset="-122"/>
                          <a:ea typeface="楷体" panose="02010609060101010101" pitchFamily="49" charset="-122"/>
                          <a:sym typeface="Arial" panose="020B0604020202020204" pitchFamily="34" charset="0"/>
                        </a:rPr>
                        <a:t>意大利</a:t>
                      </a:r>
                      <a:endParaRPr kumimoji="0" lang="zh-CN" altLang="zh-CN" sz="2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sym typeface="Calibri" panose="020F050202020403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zh-CN" sz="2800" b="1" i="0" u="none" strike="noStrike" cap="none" normalizeH="0" baseline="0" dirty="0" smtClean="0">
                          <a:ln>
                            <a:noFill/>
                          </a:ln>
                          <a:solidFill>
                            <a:srgbClr val="A50021"/>
                          </a:solidFill>
                          <a:effectLst/>
                          <a:latin typeface="楷体" panose="02010609060101010101" pitchFamily="49" charset="-122"/>
                          <a:ea typeface="楷体" panose="02010609060101010101" pitchFamily="49" charset="-122"/>
                          <a:sym typeface="Arial" panose="020B0604020202020204" pitchFamily="34" charset="0"/>
                        </a:rPr>
                        <a:t>文艺复兴先驱</a:t>
                      </a:r>
                      <a:endParaRPr kumimoji="0" lang="zh-CN" altLang="zh-CN" sz="2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sym typeface="Calibri" panose="020F050202020403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zh-CN" altLang="zh-CN" sz="28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sym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1119188">
                <a:tc vMerge="1">
                  <a:txBody>
                    <a:bodyPr/>
                    <a:lstStyle/>
                    <a:p>
                      <a:endParaRPr lang="zh-CN" altLang="en-US"/>
                    </a:p>
                  </a:txBody>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zh-CN" sz="28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sym typeface="Arial" panose="020B0604020202020204" pitchFamily="34" charset="0"/>
                        </a:rPr>
                        <a:t>彼得拉克</a:t>
                      </a:r>
                      <a:endParaRPr kumimoji="0" lang="zh-CN" altLang="zh-CN"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sym typeface="Calibri" panose="020F050202020403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zh-CN" sz="28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sym typeface="Arial" panose="020B0604020202020204" pitchFamily="34" charset="0"/>
                        </a:rPr>
                        <a:t>歌集</a:t>
                      </a:r>
                      <a:endParaRPr kumimoji="0" lang="zh-CN" altLang="zh-CN"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sym typeface="Calibri" panose="020F050202020403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zh-CN" sz="2800" b="1" i="0" u="none" strike="noStrike" cap="none" normalizeH="0" baseline="0" dirty="0" smtClean="0">
                          <a:ln>
                            <a:noFill/>
                          </a:ln>
                          <a:solidFill>
                            <a:srgbClr val="A50021"/>
                          </a:solidFill>
                          <a:effectLst/>
                          <a:latin typeface="楷体" panose="02010609060101010101" pitchFamily="49" charset="-122"/>
                          <a:ea typeface="楷体" panose="02010609060101010101" pitchFamily="49" charset="-122"/>
                          <a:sym typeface="Arial" panose="020B0604020202020204" pitchFamily="34" charset="0"/>
                        </a:rPr>
                        <a:t>人文主义之父</a:t>
                      </a:r>
                      <a:endParaRPr kumimoji="0" lang="zh-CN" altLang="zh-CN" sz="2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sym typeface="Calibri" panose="020F050202020403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extLst>
                  <a:ext uri="{0D108BD9-81ED-4DB2-BD59-A6C34878D82A}"/>
                </a:extLst>
              </a:tr>
              <a:tr h="1066800">
                <a:tc vMerge="1">
                  <a:txBody>
                    <a:bodyPr/>
                    <a:lstStyle/>
                    <a:p>
                      <a:endParaRPr lang="zh-CN" altLang="en-US"/>
                    </a:p>
                  </a:txBody>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zh-CN" sz="28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sym typeface="Arial" panose="020B0604020202020204" pitchFamily="34" charset="0"/>
                        </a:rPr>
                        <a:t>薄伽丘</a:t>
                      </a:r>
                      <a:endParaRPr kumimoji="0" lang="zh-CN" altLang="zh-CN"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sym typeface="Calibri" panose="020F050202020403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zh-CN" sz="28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sym typeface="Arial" panose="020B0604020202020204" pitchFamily="34" charset="0"/>
                        </a:rPr>
                        <a:t>十日谈</a:t>
                      </a:r>
                      <a:endParaRPr kumimoji="0" lang="zh-CN" altLang="zh-CN"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sym typeface="Calibri" panose="020F050202020403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zh-CN" sz="2800" b="1" i="0" u="none" strike="noStrike" cap="none" normalizeH="0" baseline="0" dirty="0" smtClean="0">
                          <a:ln>
                            <a:noFill/>
                          </a:ln>
                          <a:solidFill>
                            <a:srgbClr val="A50021"/>
                          </a:solidFill>
                          <a:effectLst/>
                          <a:latin typeface="楷体" panose="02010609060101010101" pitchFamily="49" charset="-122"/>
                          <a:ea typeface="楷体" panose="02010609060101010101" pitchFamily="49" charset="-122"/>
                          <a:sym typeface="Arial" panose="020B0604020202020204" pitchFamily="34" charset="0"/>
                        </a:rPr>
                        <a:t>欧洲短篇小说之父</a:t>
                      </a:r>
                      <a:endParaRPr kumimoji="0" lang="zh-CN" altLang="zh-CN" sz="2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sym typeface="Calibri" panose="020F050202020403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extLst>
                  <a:ext uri="{0D108BD9-81ED-4DB2-BD59-A6C34878D82A}"/>
                </a:extLst>
              </a:tr>
              <a:tr h="1066800">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en-US" sz="2800" b="1" i="0" u="none" strike="noStrike" cap="none" normalizeH="0" baseline="0" smtClean="0">
                          <a:ln>
                            <a:noFill/>
                          </a:ln>
                          <a:solidFill>
                            <a:srgbClr val="FF3300"/>
                          </a:solidFill>
                          <a:effectLst/>
                          <a:latin typeface="楷体" panose="02010609060101010101" pitchFamily="49" charset="-122"/>
                          <a:ea typeface="楷体" panose="02010609060101010101" pitchFamily="49" charset="-122"/>
                          <a:sym typeface="Arial" panose="020B0604020202020204" pitchFamily="34" charset="0"/>
                        </a:rPr>
                        <a:t>高潮</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zh-CN" sz="28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sym typeface="Arial" panose="020B0604020202020204" pitchFamily="34" charset="0"/>
                        </a:rPr>
                        <a:t>莎士比亚</a:t>
                      </a:r>
                      <a:endParaRPr kumimoji="0" lang="zh-CN" altLang="zh-CN"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sym typeface="Calibri" panose="020F050202020403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zh-CN" sz="28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sym typeface="Arial" panose="020B0604020202020204" pitchFamily="34" charset="0"/>
                        </a:rPr>
                        <a:t>哈姆雷特</a:t>
                      </a:r>
                      <a:endParaRPr kumimoji="0" lang="zh-CN" altLang="zh-CN"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sym typeface="Calibri" panose="020F050202020403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zh-CN" sz="28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sym typeface="Arial" panose="020B0604020202020204" pitchFamily="34" charset="0"/>
                        </a:rPr>
                        <a:t>英国</a:t>
                      </a:r>
                      <a:endParaRPr kumimoji="0" lang="zh-CN" altLang="zh-CN"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sym typeface="Calibri" panose="020F050202020403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zh-CN" sz="2800" b="1" i="0" u="none" strike="noStrike" cap="none" normalizeH="0" baseline="0" smtClean="0">
                          <a:ln>
                            <a:noFill/>
                          </a:ln>
                          <a:solidFill>
                            <a:srgbClr val="A50021"/>
                          </a:solidFill>
                          <a:effectLst/>
                          <a:latin typeface="楷体" panose="02010609060101010101" pitchFamily="49" charset="-122"/>
                          <a:ea typeface="楷体" panose="02010609060101010101" pitchFamily="49" charset="-122"/>
                          <a:sym typeface="Arial" panose="020B0604020202020204" pitchFamily="34" charset="0"/>
                        </a:rPr>
                        <a:t>英国最伟大的剧作家</a:t>
                      </a:r>
                      <a:endParaRPr kumimoji="0" lang="zh-CN" altLang="zh-CN"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sym typeface="Calibri" panose="020F050202020403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zh-CN"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sym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25643" name="Text Box 45"/>
          <p:cNvSpPr>
            <a:spLocks noChangeArrowheads="1"/>
          </p:cNvSpPr>
          <p:nvPr/>
        </p:nvSpPr>
        <p:spPr bwMode="auto">
          <a:xfrm>
            <a:off x="7515225" y="2662238"/>
            <a:ext cx="1524000" cy="2538412"/>
          </a:xfrm>
          <a:prstGeom prst="rect">
            <a:avLst/>
          </a:prstGeom>
          <a:gradFill rotWithShape="1">
            <a:gsLst>
              <a:gs pos="0">
                <a:srgbClr val="CCFFFF"/>
              </a:gs>
              <a:gs pos="50000">
                <a:srgbClr val="FFFFFF"/>
              </a:gs>
              <a:gs pos="100000">
                <a:srgbClr val="CCFFFF"/>
              </a:gs>
            </a:gsLst>
            <a:lin ang="5400000" scaled="1"/>
          </a:gradFill>
          <a:ln w="9525">
            <a:solidFill>
              <a:schemeClr val="tx1"/>
            </a:solidFill>
            <a:miter lim="800000"/>
            <a:headEnd/>
            <a:tailEnd/>
          </a:ln>
        </p:spPr>
        <p:txBody>
          <a:bodyPr>
            <a:spAutoFit/>
          </a:bodyPr>
          <a:lstStyle/>
          <a:p>
            <a:pPr algn="ctr">
              <a:spcBef>
                <a:spcPct val="50000"/>
              </a:spcBef>
            </a:pPr>
            <a:r>
              <a:rPr lang="zh-CN" altLang="en-US" sz="3200" b="1">
                <a:solidFill>
                  <a:srgbClr val="FF3300"/>
                </a:solidFill>
                <a:latin typeface="楷体" pitchFamily="49" charset="-122"/>
                <a:ea typeface="楷体" pitchFamily="49" charset="-122"/>
              </a:rPr>
              <a:t>肯定人的欲望和歌颂自然的人性 </a:t>
            </a:r>
            <a:endParaRPr lang="zh-CN" altLang="en-US">
              <a:latin typeface="楷体" pitchFamily="49" charset="-122"/>
              <a:ea typeface="楷体" pitchFamily="49" charset="-122"/>
            </a:endParaRPr>
          </a:p>
        </p:txBody>
      </p:sp>
      <p:sp>
        <p:nvSpPr>
          <p:cNvPr id="25644" name="Text Box 46"/>
          <p:cNvSpPr>
            <a:spLocks noChangeArrowheads="1"/>
          </p:cNvSpPr>
          <p:nvPr/>
        </p:nvSpPr>
        <p:spPr bwMode="auto">
          <a:xfrm>
            <a:off x="4876800" y="5419725"/>
            <a:ext cx="4162425" cy="1077913"/>
          </a:xfrm>
          <a:prstGeom prst="rect">
            <a:avLst/>
          </a:prstGeom>
          <a:gradFill rotWithShape="1">
            <a:gsLst>
              <a:gs pos="0">
                <a:srgbClr val="CCFFFF"/>
              </a:gs>
              <a:gs pos="50000">
                <a:srgbClr val="FFFFFF"/>
              </a:gs>
              <a:gs pos="100000">
                <a:srgbClr val="CCFFFF"/>
              </a:gs>
            </a:gsLst>
            <a:lin ang="5400000" scaled="1"/>
          </a:gradFill>
          <a:ln w="9525">
            <a:solidFill>
              <a:schemeClr val="tx1"/>
            </a:solidFill>
            <a:miter lim="800000"/>
            <a:headEnd/>
            <a:tailEnd/>
          </a:ln>
        </p:spPr>
        <p:txBody>
          <a:bodyPr>
            <a:spAutoFit/>
          </a:bodyPr>
          <a:lstStyle/>
          <a:p>
            <a:pPr algn="ctr">
              <a:spcBef>
                <a:spcPct val="50000"/>
              </a:spcBef>
            </a:pPr>
            <a:r>
              <a:rPr lang="zh-CN" altLang="en-US" sz="3200" b="1">
                <a:solidFill>
                  <a:srgbClr val="FF3300"/>
                </a:solidFill>
                <a:latin typeface="楷体" pitchFamily="49" charset="-122"/>
                <a:ea typeface="楷体" pitchFamily="49" charset="-122"/>
              </a:rPr>
              <a:t>歌颂了仁爱，提升了人性的高尚与尊严</a:t>
            </a:r>
            <a:r>
              <a:rPr lang="zh-CN" altLang="en-US" sz="3200">
                <a:solidFill>
                  <a:srgbClr val="000000"/>
                </a:solidFill>
                <a:latin typeface="楷体" pitchFamily="49" charset="-122"/>
                <a:ea typeface="楷体" pitchFamily="49" charset="-122"/>
                <a:sym typeface="宋体" pitchFamily="2" charset="-122"/>
              </a:rPr>
              <a:t> </a:t>
            </a:r>
            <a:endParaRPr lang="zh-CN" altLang="en-US">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5643"/>
                                        </p:tgtEl>
                                        <p:attrNameLst>
                                          <p:attrName>style.visibility</p:attrName>
                                        </p:attrNameLst>
                                      </p:cBhvr>
                                      <p:to>
                                        <p:strVal val="visible"/>
                                      </p:to>
                                    </p:set>
                                    <p:animEffect>
                                      <p:cBhvr>
                                        <p:cTn id="7" dur="770" decel="100000"/>
                                        <p:tgtEl>
                                          <p:spTgt spid="25643"/>
                                        </p:tgtEl>
                                      </p:cBhvr>
                                    </p:animEffect>
                                    <p:animScale>
                                      <p:cBhvr>
                                        <p:cTn id="8" dur="770" decel="100000"/>
                                        <p:tgtEl>
                                          <p:spTgt spid="25643"/>
                                        </p:tgtEl>
                                      </p:cBhvr>
                                      <p:from x="10000" y="10000"/>
                                      <p:to x="200000" y="450000"/>
                                    </p:animScale>
                                    <p:animScale>
                                      <p:cBhvr>
                                        <p:cTn id="9" dur="1230" accel="100000" fill="hold">
                                          <p:stCondLst>
                                            <p:cond delay="770"/>
                                          </p:stCondLst>
                                        </p:cTn>
                                        <p:tgtEl>
                                          <p:spTgt spid="25643"/>
                                        </p:tgtEl>
                                      </p:cBhvr>
                                      <p:from x="200000" y="450000"/>
                                      <p:to x="100000" y="100000"/>
                                    </p:animScale>
                                    <p:set>
                                      <p:cBhvr>
                                        <p:cTn id="10" dur="770" fill="hold"/>
                                        <p:tgtEl>
                                          <p:spTgt spid="25643"/>
                                        </p:tgtEl>
                                        <p:attrNameLst>
                                          <p:attrName>ppt_x</p:attrName>
                                        </p:attrNameLst>
                                      </p:cBhvr>
                                      <p:to>
                                        <p:strVal val="(0.5)"/>
                                      </p:to>
                                    </p:set>
                                    <p:anim to="(#ppt_x)" calcmode="lin" valueType="num">
                                      <p:cBhvr>
                                        <p:cTn id="11" dur="1230" accel="100000" fill="hold">
                                          <p:stCondLst>
                                            <p:cond delay="770"/>
                                          </p:stCondLst>
                                        </p:cTn>
                                        <p:tgtEl>
                                          <p:spTgt spid="25643"/>
                                        </p:tgtEl>
                                        <p:attrNameLst>
                                          <p:attrName>ppt_x</p:attrName>
                                        </p:attrNameLst>
                                      </p:cBhvr>
                                    </p:anim>
                                    <p:set>
                                      <p:cBhvr>
                                        <p:cTn id="12" dur="770" fill="hold"/>
                                        <p:tgtEl>
                                          <p:spTgt spid="25643"/>
                                        </p:tgtEl>
                                        <p:attrNameLst>
                                          <p:attrName>ppt_y</p:attrName>
                                        </p:attrNameLst>
                                      </p:cBhvr>
                                      <p:to>
                                        <p:strVal val="(#ppt_y+0.4)"/>
                                      </p:to>
                                    </p:set>
                                    <p:anim to="(#ppt_y)" calcmode="lin" valueType="num">
                                      <p:cBhvr>
                                        <p:cTn id="13" dur="1230" accel="100000" fill="hold">
                                          <p:stCondLst>
                                            <p:cond delay="770"/>
                                          </p:stCondLst>
                                        </p:cTn>
                                        <p:tgtEl>
                                          <p:spTgt spid="25643"/>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25644"/>
                                        </p:tgtEl>
                                        <p:attrNameLst>
                                          <p:attrName>style.visibility</p:attrName>
                                        </p:attrNameLst>
                                      </p:cBhvr>
                                      <p:to>
                                        <p:strVal val="visible"/>
                                      </p:to>
                                    </p:set>
                                    <p:animEffect>
                                      <p:cBhvr>
                                        <p:cTn id="18" dur="770" decel="100000"/>
                                        <p:tgtEl>
                                          <p:spTgt spid="25644"/>
                                        </p:tgtEl>
                                      </p:cBhvr>
                                    </p:animEffect>
                                    <p:animScale>
                                      <p:cBhvr>
                                        <p:cTn id="19" dur="770" decel="100000"/>
                                        <p:tgtEl>
                                          <p:spTgt spid="25644"/>
                                        </p:tgtEl>
                                      </p:cBhvr>
                                      <p:from x="10000" y="10000"/>
                                      <p:to x="200000" y="450000"/>
                                    </p:animScale>
                                    <p:animScale>
                                      <p:cBhvr>
                                        <p:cTn id="20" dur="1230" accel="100000" fill="hold">
                                          <p:stCondLst>
                                            <p:cond delay="770"/>
                                          </p:stCondLst>
                                        </p:cTn>
                                        <p:tgtEl>
                                          <p:spTgt spid="25644"/>
                                        </p:tgtEl>
                                      </p:cBhvr>
                                      <p:from x="200000" y="450000"/>
                                      <p:to x="100000" y="100000"/>
                                    </p:animScale>
                                    <p:set>
                                      <p:cBhvr>
                                        <p:cTn id="21" dur="770" fill="hold"/>
                                        <p:tgtEl>
                                          <p:spTgt spid="25644"/>
                                        </p:tgtEl>
                                        <p:attrNameLst>
                                          <p:attrName>ppt_x</p:attrName>
                                        </p:attrNameLst>
                                      </p:cBhvr>
                                      <p:to>
                                        <p:strVal val="(0.5)"/>
                                      </p:to>
                                    </p:set>
                                    <p:anim to="(#ppt_x)" calcmode="lin" valueType="num">
                                      <p:cBhvr>
                                        <p:cTn id="22" dur="1230" accel="100000" fill="hold">
                                          <p:stCondLst>
                                            <p:cond delay="770"/>
                                          </p:stCondLst>
                                        </p:cTn>
                                        <p:tgtEl>
                                          <p:spTgt spid="25644"/>
                                        </p:tgtEl>
                                        <p:attrNameLst>
                                          <p:attrName>ppt_x</p:attrName>
                                        </p:attrNameLst>
                                      </p:cBhvr>
                                    </p:anim>
                                    <p:set>
                                      <p:cBhvr>
                                        <p:cTn id="23" dur="770" fill="hold"/>
                                        <p:tgtEl>
                                          <p:spTgt spid="25644"/>
                                        </p:tgtEl>
                                        <p:attrNameLst>
                                          <p:attrName>ppt_y</p:attrName>
                                        </p:attrNameLst>
                                      </p:cBhvr>
                                      <p:to>
                                        <p:strVal val="(#ppt_y+0.4)"/>
                                      </p:to>
                                    </p:set>
                                    <p:anim to="(#ppt_y)" calcmode="lin" valueType="num">
                                      <p:cBhvr>
                                        <p:cTn id="24" dur="1230" accel="100000" fill="hold">
                                          <p:stCondLst>
                                            <p:cond delay="770"/>
                                          </p:stCondLst>
                                        </p:cTn>
                                        <p:tgtEl>
                                          <p:spTgt spid="2564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3" grpId="0" bldLvl="0" animBg="1" autoUpdateAnimBg="0"/>
      <p:bldP spid="25644" grpId="0" bldLvl="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270"/>
          <p:cNvPicPr>
            <a:picLocks noChangeAspect="1" noChangeArrowheads="1"/>
          </p:cNvPicPr>
          <p:nvPr/>
        </p:nvPicPr>
        <p:blipFill>
          <a:blip r:embed="rId2" cstate="print"/>
          <a:srcRect l="2527" t="2701" r="3673" b="12163"/>
          <a:stretch>
            <a:fillRect/>
          </a:stretch>
        </p:blipFill>
        <p:spPr bwMode="auto">
          <a:xfrm>
            <a:off x="3146425" y="1454150"/>
            <a:ext cx="3000375" cy="3838575"/>
          </a:xfrm>
          <a:prstGeom prst="rect">
            <a:avLst/>
          </a:prstGeom>
          <a:noFill/>
          <a:ln w="9525">
            <a:noFill/>
            <a:miter lim="800000"/>
            <a:headEnd/>
            <a:tailEnd/>
          </a:ln>
        </p:spPr>
      </p:pic>
      <p:pic>
        <p:nvPicPr>
          <p:cNvPr id="37891" name="Picture 3" descr="p270"/>
          <p:cNvPicPr>
            <a:picLocks noChangeAspect="1" noChangeArrowheads="1"/>
          </p:cNvPicPr>
          <p:nvPr/>
        </p:nvPicPr>
        <p:blipFill>
          <a:blip r:embed="rId2" cstate="print"/>
          <a:srcRect l="2527" t="2701" r="3673" b="12163"/>
          <a:stretch>
            <a:fillRect/>
          </a:stretch>
        </p:blipFill>
        <p:spPr bwMode="auto">
          <a:xfrm>
            <a:off x="6088063" y="2038350"/>
            <a:ext cx="2928937" cy="3733800"/>
          </a:xfrm>
          <a:prstGeom prst="rect">
            <a:avLst/>
          </a:prstGeom>
          <a:noFill/>
          <a:ln w="9525">
            <a:noFill/>
            <a:miter lim="800000"/>
            <a:headEnd/>
            <a:tailEnd/>
          </a:ln>
        </p:spPr>
      </p:pic>
      <p:pic>
        <p:nvPicPr>
          <p:cNvPr id="37892" name="Picture 4" descr="p270"/>
          <p:cNvPicPr>
            <a:picLocks noChangeAspect="1" noChangeArrowheads="1"/>
          </p:cNvPicPr>
          <p:nvPr/>
        </p:nvPicPr>
        <p:blipFill>
          <a:blip r:embed="rId2" cstate="print"/>
          <a:srcRect l="2527" t="2701" r="3673" b="12163"/>
          <a:stretch>
            <a:fillRect/>
          </a:stretch>
        </p:blipFill>
        <p:spPr bwMode="auto">
          <a:xfrm>
            <a:off x="215900" y="1989138"/>
            <a:ext cx="2913063" cy="3725862"/>
          </a:xfrm>
          <a:prstGeom prst="rect">
            <a:avLst/>
          </a:prstGeom>
          <a:noFill/>
          <a:ln w="9525">
            <a:noFill/>
            <a:miter lim="800000"/>
            <a:headEnd/>
            <a:tailEnd/>
          </a:ln>
        </p:spPr>
      </p:pic>
      <p:pic>
        <p:nvPicPr>
          <p:cNvPr id="37893" name="Picture 5" descr="达芬奇的自画像"/>
          <p:cNvPicPr>
            <a:picLocks noChangeAspect="1" noChangeArrowheads="1"/>
          </p:cNvPicPr>
          <p:nvPr/>
        </p:nvPicPr>
        <p:blipFill>
          <a:blip r:embed="rId3" cstate="print"/>
          <a:srcRect/>
          <a:stretch>
            <a:fillRect/>
          </a:stretch>
        </p:blipFill>
        <p:spPr bwMode="auto">
          <a:xfrm>
            <a:off x="3884613" y="2373313"/>
            <a:ext cx="1524000" cy="2133600"/>
          </a:xfrm>
          <a:prstGeom prst="rect">
            <a:avLst/>
          </a:prstGeom>
          <a:noFill/>
          <a:ln w="9525">
            <a:noFill/>
            <a:miter lim="800000"/>
            <a:headEnd/>
            <a:tailEnd/>
          </a:ln>
        </p:spPr>
      </p:pic>
      <p:pic>
        <p:nvPicPr>
          <p:cNvPr id="37894" name="Picture 6" descr="6303501087">
            <a:hlinkClick r:id="rId4" action="ppaction://hlinksldjump"/>
          </p:cNvPr>
          <p:cNvPicPr>
            <a:picLocks noChangeAspect="1" noChangeArrowheads="1"/>
          </p:cNvPicPr>
          <p:nvPr/>
        </p:nvPicPr>
        <p:blipFill>
          <a:blip r:embed="rId5" cstate="print"/>
          <a:srcRect l="7841" t="18245" r="8495" b="17194"/>
          <a:stretch>
            <a:fillRect/>
          </a:stretch>
        </p:blipFill>
        <p:spPr bwMode="auto">
          <a:xfrm>
            <a:off x="909638" y="2819400"/>
            <a:ext cx="1558925" cy="2097088"/>
          </a:xfrm>
          <a:prstGeom prst="rect">
            <a:avLst/>
          </a:prstGeom>
          <a:noFill/>
          <a:ln w="9525">
            <a:noFill/>
            <a:miter lim="800000"/>
            <a:headEnd/>
            <a:tailEnd/>
          </a:ln>
        </p:spPr>
      </p:pic>
      <p:pic>
        <p:nvPicPr>
          <p:cNvPr id="37895" name="Picture 7" descr="Raphael: Self-Portrait">
            <a:hlinkClick r:id="rId6" action="ppaction://hlinksldjump"/>
          </p:cNvPr>
          <p:cNvPicPr>
            <a:picLocks noChangeAspect="1" noChangeArrowheads="1"/>
          </p:cNvPicPr>
          <p:nvPr/>
        </p:nvPicPr>
        <p:blipFill>
          <a:blip r:embed="rId7" cstate="print"/>
          <a:srcRect l="7526" t="4761" r="17859" b="22220"/>
          <a:stretch>
            <a:fillRect/>
          </a:stretch>
        </p:blipFill>
        <p:spPr bwMode="auto">
          <a:xfrm>
            <a:off x="6808788" y="2892425"/>
            <a:ext cx="1709737" cy="2293938"/>
          </a:xfrm>
          <a:prstGeom prst="rect">
            <a:avLst/>
          </a:prstGeom>
          <a:noFill/>
          <a:ln w="9525">
            <a:noFill/>
            <a:miter lim="800000"/>
            <a:headEnd/>
            <a:tailEnd/>
          </a:ln>
        </p:spPr>
      </p:pic>
      <p:sp>
        <p:nvSpPr>
          <p:cNvPr id="37896" name="Text Box 8"/>
          <p:cNvSpPr>
            <a:spLocks noChangeArrowheads="1"/>
          </p:cNvSpPr>
          <p:nvPr/>
        </p:nvSpPr>
        <p:spPr bwMode="auto">
          <a:xfrm>
            <a:off x="3367088" y="5237163"/>
            <a:ext cx="2244725" cy="584200"/>
          </a:xfrm>
          <a:prstGeom prst="rect">
            <a:avLst/>
          </a:prstGeom>
          <a:noFill/>
          <a:ln w="9525">
            <a:noFill/>
            <a:miter lim="800000"/>
            <a:headEnd/>
            <a:tailEnd/>
          </a:ln>
        </p:spPr>
        <p:txBody>
          <a:bodyPr wrap="none">
            <a:spAutoFit/>
          </a:bodyPr>
          <a:lstStyle/>
          <a:p>
            <a:r>
              <a:rPr lang="zh-CN" altLang="en-US" sz="3200" b="1">
                <a:solidFill>
                  <a:srgbClr val="0000FF"/>
                </a:solidFill>
                <a:latin typeface="楷体" pitchFamily="49" charset="-122"/>
                <a:ea typeface="楷体" pitchFamily="49" charset="-122"/>
                <a:sym typeface="Times New Roman" pitchFamily="18" charset="0"/>
              </a:rPr>
              <a:t>达 </a:t>
            </a:r>
            <a:r>
              <a:rPr lang="en-US" altLang="zh-CN" sz="3200" b="1">
                <a:solidFill>
                  <a:srgbClr val="0000FF"/>
                </a:solidFill>
                <a:latin typeface="楷体" pitchFamily="49" charset="-122"/>
                <a:ea typeface="楷体" pitchFamily="49" charset="-122"/>
                <a:sym typeface="Times New Roman" pitchFamily="18" charset="0"/>
              </a:rPr>
              <a:t>· </a:t>
            </a:r>
            <a:r>
              <a:rPr lang="zh-CN" altLang="en-US" sz="3200" b="1">
                <a:solidFill>
                  <a:srgbClr val="0000FF"/>
                </a:solidFill>
                <a:latin typeface="楷体" pitchFamily="49" charset="-122"/>
                <a:ea typeface="楷体" pitchFamily="49" charset="-122"/>
                <a:sym typeface="Times New Roman" pitchFamily="18" charset="0"/>
              </a:rPr>
              <a:t>芬奇</a:t>
            </a:r>
            <a:endParaRPr lang="zh-CN" altLang="en-US" sz="1200">
              <a:latin typeface="楷体" pitchFamily="49" charset="-122"/>
              <a:ea typeface="楷体" pitchFamily="49" charset="-122"/>
            </a:endParaRPr>
          </a:p>
        </p:txBody>
      </p:sp>
      <p:sp>
        <p:nvSpPr>
          <p:cNvPr id="37897" name="Text Box 9"/>
          <p:cNvSpPr>
            <a:spLocks noChangeArrowheads="1"/>
          </p:cNvSpPr>
          <p:nvPr/>
        </p:nvSpPr>
        <p:spPr bwMode="auto">
          <a:xfrm>
            <a:off x="377825" y="5710238"/>
            <a:ext cx="2244725" cy="584200"/>
          </a:xfrm>
          <a:prstGeom prst="rect">
            <a:avLst/>
          </a:prstGeom>
          <a:noFill/>
          <a:ln w="9525">
            <a:noFill/>
            <a:miter lim="800000"/>
            <a:headEnd/>
            <a:tailEnd/>
          </a:ln>
        </p:spPr>
        <p:txBody>
          <a:bodyPr wrap="none">
            <a:spAutoFit/>
          </a:bodyPr>
          <a:lstStyle/>
          <a:p>
            <a:r>
              <a:rPr lang="zh-CN" altLang="en-US" sz="3200" b="1">
                <a:solidFill>
                  <a:srgbClr val="000099"/>
                </a:solidFill>
                <a:latin typeface="楷体" pitchFamily="49" charset="-122"/>
                <a:ea typeface="楷体" pitchFamily="49" charset="-122"/>
                <a:sym typeface="Times New Roman" pitchFamily="18" charset="0"/>
              </a:rPr>
              <a:t>米开朗琪罗</a:t>
            </a:r>
            <a:endParaRPr lang="zh-CN" altLang="en-US" sz="1200">
              <a:latin typeface="楷体" pitchFamily="49" charset="-122"/>
              <a:ea typeface="楷体" pitchFamily="49" charset="-122"/>
            </a:endParaRPr>
          </a:p>
        </p:txBody>
      </p:sp>
      <p:sp>
        <p:nvSpPr>
          <p:cNvPr id="37898" name="Text Box 10"/>
          <p:cNvSpPr>
            <a:spLocks noChangeArrowheads="1"/>
          </p:cNvSpPr>
          <p:nvPr/>
        </p:nvSpPr>
        <p:spPr bwMode="auto">
          <a:xfrm>
            <a:off x="6842125" y="5715000"/>
            <a:ext cx="1420813" cy="584200"/>
          </a:xfrm>
          <a:prstGeom prst="rect">
            <a:avLst/>
          </a:prstGeom>
          <a:noFill/>
          <a:ln w="9525">
            <a:noFill/>
            <a:miter lim="800000"/>
            <a:headEnd/>
            <a:tailEnd/>
          </a:ln>
        </p:spPr>
        <p:txBody>
          <a:bodyPr wrap="none">
            <a:spAutoFit/>
          </a:bodyPr>
          <a:lstStyle/>
          <a:p>
            <a:r>
              <a:rPr lang="zh-CN" altLang="en-US" sz="3200" b="1">
                <a:solidFill>
                  <a:srgbClr val="0000FF"/>
                </a:solidFill>
                <a:latin typeface="楷体" pitchFamily="49" charset="-122"/>
                <a:ea typeface="楷体" pitchFamily="49" charset="-122"/>
                <a:sym typeface="Times New Roman" pitchFamily="18" charset="0"/>
              </a:rPr>
              <a:t>拉斐尔</a:t>
            </a:r>
          </a:p>
        </p:txBody>
      </p:sp>
      <p:sp>
        <p:nvSpPr>
          <p:cNvPr id="37899" name="Rectangle 11"/>
          <p:cNvSpPr>
            <a:spLocks noChangeArrowheads="1"/>
          </p:cNvSpPr>
          <p:nvPr/>
        </p:nvSpPr>
        <p:spPr bwMode="auto">
          <a:xfrm>
            <a:off x="609600" y="304800"/>
            <a:ext cx="8072438" cy="1077913"/>
          </a:xfrm>
          <a:prstGeom prst="rect">
            <a:avLst/>
          </a:prstGeom>
          <a:noFill/>
          <a:ln w="9525">
            <a:noFill/>
            <a:miter lim="800000"/>
            <a:headEnd/>
            <a:tailEnd/>
          </a:ln>
        </p:spPr>
        <p:txBody>
          <a:bodyPr>
            <a:spAutoFit/>
          </a:bodyPr>
          <a:lstStyle/>
          <a:p>
            <a:pPr algn="ctr"/>
            <a:r>
              <a:rPr lang="zh-CN" altLang="en-US" sz="3200" b="1">
                <a:solidFill>
                  <a:srgbClr val="FF3300"/>
                </a:solidFill>
                <a:latin typeface="楷体" pitchFamily="49" charset="-122"/>
                <a:ea typeface="楷体" pitchFamily="49" charset="-122"/>
                <a:sym typeface="Times New Roman" pitchFamily="18" charset="0"/>
              </a:rPr>
              <a:t>意大利文艺复兴后三杰</a:t>
            </a:r>
          </a:p>
          <a:p>
            <a:pPr algn="ctr"/>
            <a:r>
              <a:rPr lang="zh-CN" altLang="en-US" sz="3200" b="1">
                <a:solidFill>
                  <a:srgbClr val="FF3300"/>
                </a:solidFill>
                <a:latin typeface="楷体" pitchFamily="49" charset="-122"/>
                <a:ea typeface="楷体" pitchFamily="49" charset="-122"/>
                <a:sym typeface="Times New Roman" pitchFamily="18" charset="0"/>
              </a:rPr>
              <a:t> </a:t>
            </a:r>
            <a:r>
              <a:rPr lang="zh-CN" altLang="en-US" sz="3200" b="1">
                <a:solidFill>
                  <a:srgbClr val="0000FF"/>
                </a:solidFill>
                <a:latin typeface="楷体" pitchFamily="49" charset="-122"/>
                <a:ea typeface="楷体" pitchFamily="49" charset="-122"/>
                <a:sym typeface="Times New Roman" pitchFamily="18" charset="0"/>
              </a:rPr>
              <a:t>（美术三杰）</a:t>
            </a:r>
            <a:endParaRPr lang="zh-CN" altLang="en-US" sz="1200">
              <a:latin typeface="楷体" pitchFamily="49" charset="-122"/>
              <a:ea typeface="楷体" pitchFamily="49"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图片 1"/>
          <p:cNvPicPr>
            <a:picLocks noChangeAspect="1"/>
          </p:cNvPicPr>
          <p:nvPr/>
        </p:nvPicPr>
        <p:blipFill>
          <a:blip r:embed="rId3" cstate="print"/>
          <a:srcRect/>
          <a:stretch>
            <a:fillRect/>
          </a:stretch>
        </p:blipFill>
        <p:spPr bwMode="auto">
          <a:xfrm>
            <a:off x="320675" y="533400"/>
            <a:ext cx="2743200" cy="2057400"/>
          </a:xfrm>
          <a:prstGeom prst="rect">
            <a:avLst/>
          </a:prstGeom>
          <a:noFill/>
          <a:ln w="9525">
            <a:noFill/>
            <a:miter lim="800000"/>
            <a:headEnd/>
            <a:tailEnd/>
          </a:ln>
        </p:spPr>
      </p:pic>
      <p:pic>
        <p:nvPicPr>
          <p:cNvPr id="100355" name="图片 2"/>
          <p:cNvPicPr>
            <a:picLocks noChangeAspect="1"/>
          </p:cNvPicPr>
          <p:nvPr/>
        </p:nvPicPr>
        <p:blipFill>
          <a:blip r:embed="rId4" cstate="print"/>
          <a:srcRect r="9688"/>
          <a:stretch>
            <a:fillRect/>
          </a:stretch>
        </p:blipFill>
        <p:spPr bwMode="auto">
          <a:xfrm>
            <a:off x="473075" y="3429000"/>
            <a:ext cx="2422525" cy="2667000"/>
          </a:xfrm>
          <a:prstGeom prst="rect">
            <a:avLst/>
          </a:prstGeom>
          <a:noFill/>
          <a:ln w="9525">
            <a:noFill/>
            <a:miter lim="800000"/>
            <a:headEnd/>
            <a:tailEnd/>
          </a:ln>
        </p:spPr>
      </p:pic>
      <p:sp>
        <p:nvSpPr>
          <p:cNvPr id="4" name="矩形 3"/>
          <p:cNvSpPr/>
          <p:nvPr/>
        </p:nvSpPr>
        <p:spPr>
          <a:xfrm>
            <a:off x="811213" y="2706688"/>
            <a:ext cx="1730375" cy="461962"/>
          </a:xfrm>
          <a:prstGeom prst="rect">
            <a:avLst/>
          </a:prstGeom>
        </p:spPr>
        <p:txBody>
          <a:bodyPr wrap="none" anchor="ctr">
            <a:spAutoFit/>
          </a:bodyPr>
          <a:lstStyle/>
          <a:p>
            <a:pPr algn="ctr" eaLnBrk="1" fontAlgn="auto" hangingPunct="1">
              <a:spcBef>
                <a:spcPts val="0"/>
              </a:spcBef>
              <a:spcAft>
                <a:spcPts val="0"/>
              </a:spcAft>
              <a:defRPr/>
            </a:pPr>
            <a:r>
              <a:rPr lang="zh-CN" altLang="en-US" sz="2400" b="1" kern="0" dirty="0">
                <a:solidFill>
                  <a:srgbClr val="000000"/>
                </a:solidFill>
                <a:effectLst>
                  <a:outerShdw blurRad="38100" dist="38100" dir="2700000" algn="tl">
                    <a:srgbClr val="000000">
                      <a:alpha val="43137"/>
                    </a:srgbClr>
                  </a:outerShdw>
                </a:effectLst>
              </a:rPr>
              <a:t>梵蒂冈国旗</a:t>
            </a:r>
          </a:p>
        </p:txBody>
      </p:sp>
      <p:sp>
        <p:nvSpPr>
          <p:cNvPr id="5" name="矩形 4"/>
          <p:cNvSpPr/>
          <p:nvPr/>
        </p:nvSpPr>
        <p:spPr>
          <a:xfrm>
            <a:off x="822325" y="6308725"/>
            <a:ext cx="1731963" cy="461963"/>
          </a:xfrm>
          <a:prstGeom prst="rect">
            <a:avLst/>
          </a:prstGeom>
        </p:spPr>
        <p:txBody>
          <a:bodyPr wrap="none" anchor="ctr">
            <a:spAutoFit/>
          </a:bodyPr>
          <a:lstStyle/>
          <a:p>
            <a:pPr algn="ctr" eaLnBrk="1" fontAlgn="auto" hangingPunct="1">
              <a:spcBef>
                <a:spcPts val="0"/>
              </a:spcBef>
              <a:spcAft>
                <a:spcPts val="0"/>
              </a:spcAft>
              <a:defRPr/>
            </a:pPr>
            <a:r>
              <a:rPr lang="zh-CN" altLang="en-US" sz="2400" b="1" kern="0" dirty="0">
                <a:solidFill>
                  <a:srgbClr val="000000"/>
                </a:solidFill>
                <a:effectLst>
                  <a:outerShdw blurRad="38100" dist="38100" dir="2700000" algn="tl">
                    <a:srgbClr val="000000">
                      <a:alpha val="43137"/>
                    </a:srgbClr>
                  </a:outerShdw>
                </a:effectLst>
              </a:rPr>
              <a:t>梵蒂冈国徽</a:t>
            </a:r>
          </a:p>
        </p:txBody>
      </p:sp>
      <p:pic>
        <p:nvPicPr>
          <p:cNvPr id="6" name="图片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368040" y="182880"/>
            <a:ext cx="3810000" cy="648286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TextBox 6"/>
          <p:cNvSpPr txBox="1"/>
          <p:nvPr/>
        </p:nvSpPr>
        <p:spPr>
          <a:xfrm>
            <a:off x="7578725" y="3070225"/>
            <a:ext cx="1169988" cy="3543300"/>
          </a:xfrm>
          <a:prstGeom prst="rect">
            <a:avLst/>
          </a:prstGeom>
          <a:noFill/>
        </p:spPr>
        <p:txBody>
          <a:bodyPr vert="eaVert" anchor="ctr">
            <a:spAutoFit/>
          </a:bodyPr>
          <a:lstStyle/>
          <a:p>
            <a:pPr algn="ctr" eaLnBrk="1" fontAlgn="auto" hangingPunct="1">
              <a:spcBef>
                <a:spcPts val="0"/>
              </a:spcBef>
              <a:spcAft>
                <a:spcPts val="0"/>
              </a:spcAft>
              <a:defRPr/>
            </a:pPr>
            <a:r>
              <a:rPr lang="zh-CN" altLang="en-US" sz="3200" b="1" kern="0" dirty="0">
                <a:solidFill>
                  <a:srgbClr val="000000"/>
                </a:solidFill>
                <a:effectLst>
                  <a:outerShdw blurRad="38100" dist="38100" dir="2700000" algn="tl">
                    <a:srgbClr val="000000">
                      <a:alpha val="43137"/>
                    </a:srgbClr>
                  </a:outerShdw>
                </a:effectLst>
              </a:rPr>
              <a:t>象征罗马教皇至高权力的三重冠</a:t>
            </a:r>
          </a:p>
        </p:txBody>
      </p:sp>
      <p:sp>
        <p:nvSpPr>
          <p:cNvPr id="8" name="矩形 7"/>
          <p:cNvSpPr/>
          <p:nvPr/>
        </p:nvSpPr>
        <p:spPr>
          <a:xfrm>
            <a:off x="5889469" y="960120"/>
            <a:ext cx="3102131" cy="584775"/>
          </a:xfrm>
          <a:prstGeom prst="rect">
            <a:avLst/>
          </a:prstGeom>
          <a:scene3d>
            <a:camera prst="orthographicFront"/>
            <a:lightRig rig="soft" dir="tl">
              <a:rot lat="0" lon="0" rev="0"/>
            </a:lightRig>
          </a:scene3d>
          <a:sp3d>
            <a:bevelT w="114300" prst="artDeco"/>
          </a:sp3d>
        </p:spPr>
        <p:style>
          <a:lnRef idx="1">
            <a:schemeClr val="accent2"/>
          </a:lnRef>
          <a:fillRef idx="2">
            <a:schemeClr val="accent2"/>
          </a:fillRef>
          <a:effectRef idx="1">
            <a:schemeClr val="accent2"/>
          </a:effectRef>
          <a:fontRef idx="minor">
            <a:schemeClr val="dk1"/>
          </a:fontRef>
        </p:style>
        <p:txBody>
          <a:bodyPr wrap="none" anchor="ctr">
            <a:spAutoFit/>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zh-CN" altLang="en-US" sz="3200" b="1" kern="0" spc="50" dirty="0">
                <a:ln w="11430"/>
                <a:solidFill>
                  <a:srgbClr val="FF0000"/>
                </a:solidFill>
                <a:effectLst>
                  <a:outerShdw blurRad="76200" dist="50800" dir="5400000" algn="tl" rotWithShape="0">
                    <a:srgbClr val="000000">
                      <a:alpha val="65000"/>
                    </a:srgbClr>
                  </a:outerShdw>
                </a:effectLst>
                <a:latin typeface="隶书" panose="02010509060101010101" pitchFamily="49" charset="-122"/>
                <a:ea typeface="隶书" panose="02010509060101010101" pitchFamily="49" charset="-122"/>
              </a:rPr>
              <a:t>神职人员的首领</a:t>
            </a:r>
          </a:p>
        </p:txBody>
      </p:sp>
      <p:sp>
        <p:nvSpPr>
          <p:cNvPr id="9" name="矩形 8"/>
          <p:cNvSpPr/>
          <p:nvPr/>
        </p:nvSpPr>
        <p:spPr>
          <a:xfrm>
            <a:off x="5897880" y="1691640"/>
            <a:ext cx="3102132" cy="584775"/>
          </a:xfrm>
          <a:prstGeom prst="rect">
            <a:avLst/>
          </a:prstGeom>
          <a:scene3d>
            <a:camera prst="orthographicFront"/>
            <a:lightRig rig="soft" dir="tl">
              <a:rot lat="0" lon="0" rev="0"/>
            </a:lightRig>
          </a:scene3d>
          <a:sp3d>
            <a:bevelT w="114300" prst="artDeco"/>
          </a:sp3d>
        </p:spPr>
        <p:style>
          <a:lnRef idx="1">
            <a:schemeClr val="accent2"/>
          </a:lnRef>
          <a:fillRef idx="2">
            <a:schemeClr val="accent2"/>
          </a:fillRef>
          <a:effectRef idx="1">
            <a:schemeClr val="accent2"/>
          </a:effectRef>
          <a:fontRef idx="minor">
            <a:schemeClr val="dk1"/>
          </a:fontRef>
        </p:style>
        <p:txBody>
          <a:bodyPr wrap="none" anchor="ctr">
            <a:spAutoFit/>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zh-CN" altLang="en-US" sz="3200" b="1" kern="0" spc="50" dirty="0">
                <a:ln w="11430"/>
                <a:solidFill>
                  <a:srgbClr val="FF0000"/>
                </a:solidFill>
                <a:effectLst>
                  <a:outerShdw blurRad="76200" dist="50800" dir="5400000" algn="tl" rotWithShape="0">
                    <a:srgbClr val="000000">
                      <a:alpha val="65000"/>
                    </a:srgbClr>
                  </a:outerShdw>
                </a:effectLst>
                <a:latin typeface="隶书" panose="02010509060101010101" pitchFamily="49" charset="-122"/>
                <a:ea typeface="隶书" panose="02010509060101010101" pitchFamily="49" charset="-122"/>
              </a:rPr>
              <a:t>全体信徒的国王</a:t>
            </a:r>
          </a:p>
        </p:txBody>
      </p:sp>
      <p:sp>
        <p:nvSpPr>
          <p:cNvPr id="10" name="矩形 9"/>
          <p:cNvSpPr/>
          <p:nvPr/>
        </p:nvSpPr>
        <p:spPr>
          <a:xfrm>
            <a:off x="5897879" y="2417505"/>
            <a:ext cx="3102132" cy="584775"/>
          </a:xfrm>
          <a:prstGeom prst="rect">
            <a:avLst/>
          </a:prstGeom>
          <a:scene3d>
            <a:camera prst="orthographicFront"/>
            <a:lightRig rig="soft" dir="tl">
              <a:rot lat="0" lon="0" rev="0"/>
            </a:lightRig>
          </a:scene3d>
          <a:sp3d>
            <a:bevelT w="114300" prst="artDeco"/>
          </a:sp3d>
        </p:spPr>
        <p:style>
          <a:lnRef idx="1">
            <a:schemeClr val="accent2"/>
          </a:lnRef>
          <a:fillRef idx="2">
            <a:schemeClr val="accent2"/>
          </a:fillRef>
          <a:effectRef idx="1">
            <a:schemeClr val="accent2"/>
          </a:effectRef>
          <a:fontRef idx="minor">
            <a:schemeClr val="dk1"/>
          </a:fontRef>
        </p:style>
        <p:txBody>
          <a:bodyPr wrap="none" anchor="ctr">
            <a:spAutoFit/>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zh-CN" altLang="en-US" sz="3200" b="1" kern="0" spc="50" dirty="0">
                <a:ln w="11430"/>
                <a:solidFill>
                  <a:srgbClr val="FF0000"/>
                </a:solidFill>
                <a:effectLst>
                  <a:outerShdw blurRad="76200" dist="50800" dir="5400000" algn="tl" rotWithShape="0">
                    <a:srgbClr val="000000">
                      <a:alpha val="65000"/>
                    </a:srgbClr>
                  </a:outerShdw>
                </a:effectLst>
                <a:latin typeface="隶书" panose="02010509060101010101" pitchFamily="49" charset="-122"/>
                <a:ea typeface="隶书" panose="02010509060101010101" pitchFamily="49" charset="-122"/>
              </a:rPr>
              <a:t>皇帝之上的皇帝</a:t>
            </a:r>
          </a:p>
        </p:txBody>
      </p:sp>
      <p:sp>
        <p:nvSpPr>
          <p:cNvPr id="11" name="矩形 10"/>
          <p:cNvSpPr/>
          <p:nvPr/>
        </p:nvSpPr>
        <p:spPr>
          <a:xfrm>
            <a:off x="0" y="260648"/>
            <a:ext cx="9036496" cy="1815882"/>
          </a:xfrm>
          <a:prstGeom prst="rect">
            <a:avLst/>
          </a:prstGeom>
          <a:blipFill>
            <a:blip r:embed="rId6" cstate="print"/>
            <a:tile tx="0" ty="0" sx="100000" sy="100000" flip="none" algn="tl"/>
          </a:blipFill>
          <a:scene3d>
            <a:camera prst="orthographicFront"/>
            <a:lightRig rig="threePt" dir="t"/>
          </a:scene3d>
          <a:sp3d>
            <a:bevelT w="114300" prst="artDeco"/>
            <a:bevelB w="114300" prst="artDeco"/>
          </a:sp3d>
        </p:spPr>
        <p:txBody>
          <a:bodyPr wrap="square">
            <a:spAutoFit/>
          </a:bodyPr>
          <a:lstStyle/>
          <a:p>
            <a:pPr eaLnBrk="1" fontAlgn="auto" hangingPunct="1">
              <a:spcBef>
                <a:spcPts val="0"/>
              </a:spcBef>
              <a:spcAft>
                <a:spcPts val="0"/>
              </a:spcAft>
              <a:defRPr/>
            </a:pPr>
            <a:r>
              <a:rPr lang="zh-CN" altLang="en-US" sz="2800" b="1" kern="0" dirty="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梵蒂冈城国是世界上</a:t>
            </a:r>
            <a:r>
              <a:rPr lang="zh-CN" altLang="en-US" sz="2800" b="1" u="sng" kern="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最小</a:t>
            </a:r>
            <a:r>
              <a:rPr lang="zh-CN" altLang="en-US" sz="2800" b="1" kern="0" dirty="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的主权国家（面积只有</a:t>
            </a:r>
            <a:r>
              <a:rPr lang="en-US" altLang="zh-CN" sz="2800" b="1" kern="0" dirty="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0.44</a:t>
            </a:r>
            <a:r>
              <a:rPr lang="zh-CN" altLang="en-US" sz="2800" b="1" kern="0" dirty="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平方公里，仅相当于北京故宫五分之三），也是世界上</a:t>
            </a:r>
            <a:r>
              <a:rPr lang="zh-CN" altLang="en-US" sz="2800" b="1" u="sng" kern="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人口最少</a:t>
            </a:r>
            <a:r>
              <a:rPr lang="zh-CN" altLang="en-US" sz="2800" b="1" kern="0" dirty="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的国家（</a:t>
            </a:r>
            <a:r>
              <a:rPr lang="en-US" altLang="zh-CN" sz="2800" b="1" kern="0" dirty="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2013</a:t>
            </a:r>
            <a:r>
              <a:rPr lang="zh-CN" altLang="en-US" sz="2800" b="1" kern="0" dirty="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年仅有</a:t>
            </a:r>
            <a:r>
              <a:rPr lang="en-US" altLang="zh-CN" sz="2800" b="1" kern="0" dirty="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428</a:t>
            </a:r>
            <a:r>
              <a:rPr lang="zh-CN" altLang="en-US" sz="2800" b="1" kern="0" dirty="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人）。天主教教宗为梵蒂冈国家元首，当选后终身任职。</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ppt_w</p:attrName>
                                        </p:attrNameLst>
                                      </p:cBhvr>
                                      <p:tavLst>
                                        <p:tav tm="0" fmla="#ppt_w*sin(2.5*pi*$)">
                                          <p:val>
                                            <p:fltVal val="0"/>
                                          </p:val>
                                        </p:tav>
                                        <p:tav tm="100000">
                                          <p:val>
                                            <p:fltVal val="1"/>
                                          </p:val>
                                        </p:tav>
                                      </p:tavLst>
                                    </p:anim>
                                    <p:anim calcmode="lin" valueType="num">
                                      <p:cBhvr>
                                        <p:cTn id="9" dur="1000" fill="hold"/>
                                        <p:tgtEl>
                                          <p:spTgt spid="6"/>
                                        </p:tgtEl>
                                        <p:attrNameLst>
                                          <p:attrName>ppt_h</p:attrName>
                                        </p:attrNameLst>
                                      </p:cBhvr>
                                      <p:tavLst>
                                        <p:tav tm="0">
                                          <p:val>
                                            <p:strVal val="#ppt_h"/>
                                          </p:val>
                                        </p:tav>
                                        <p:tav tm="100000">
                                          <p:val>
                                            <p:strVal val="#ppt_h"/>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linds(horizontal)">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a:spLocks noChangeArrowheads="1"/>
          </p:cNvSpPr>
          <p:nvPr/>
        </p:nvSpPr>
        <p:spPr bwMode="auto">
          <a:xfrm>
            <a:off x="8305800" y="1536700"/>
            <a:ext cx="671513" cy="3784600"/>
          </a:xfrm>
          <a:prstGeom prst="rect">
            <a:avLst/>
          </a:prstGeom>
          <a:noFill/>
          <a:ln w="9525">
            <a:noFill/>
            <a:miter lim="800000"/>
            <a:headEnd/>
            <a:tailEnd/>
          </a:ln>
        </p:spPr>
        <p:txBody>
          <a:bodyPr>
            <a:spAutoFit/>
          </a:bodyPr>
          <a:lstStyle/>
          <a:p>
            <a:r>
              <a:rPr lang="zh-CN" altLang="en-US" sz="2400" b="1">
                <a:solidFill>
                  <a:srgbClr val="000000"/>
                </a:solidFill>
                <a:latin typeface="楷体" pitchFamily="49" charset="-122"/>
                <a:ea typeface="楷体" pitchFamily="49" charset="-122"/>
              </a:rPr>
              <a:t>达芬奇的</a:t>
            </a:r>
            <a:r>
              <a:rPr lang="en-US" altLang="zh-CN" sz="2400" b="1">
                <a:solidFill>
                  <a:srgbClr val="000000"/>
                </a:solidFill>
                <a:latin typeface="楷体" pitchFamily="49" charset="-122"/>
                <a:ea typeface="楷体" pitchFamily="49" charset="-122"/>
              </a:rPr>
              <a:t>《</a:t>
            </a:r>
            <a:r>
              <a:rPr lang="zh-CN" altLang="en-US" sz="2400" b="1">
                <a:solidFill>
                  <a:srgbClr val="000000"/>
                </a:solidFill>
                <a:latin typeface="楷体" pitchFamily="49" charset="-122"/>
                <a:ea typeface="楷体" pitchFamily="49" charset="-122"/>
              </a:rPr>
              <a:t>蒙娜丽莎</a:t>
            </a:r>
            <a:r>
              <a:rPr lang="en-US" altLang="zh-CN" sz="2400" b="1">
                <a:solidFill>
                  <a:srgbClr val="000000"/>
                </a:solidFill>
                <a:latin typeface="楷体" pitchFamily="49" charset="-122"/>
                <a:ea typeface="楷体" pitchFamily="49" charset="-122"/>
              </a:rPr>
              <a:t>》</a:t>
            </a:r>
            <a:endParaRPr lang="zh-CN" altLang="en-US" sz="1400">
              <a:latin typeface="楷体" pitchFamily="49" charset="-122"/>
              <a:ea typeface="楷体" pitchFamily="49" charset="-122"/>
            </a:endParaRPr>
          </a:p>
        </p:txBody>
      </p:sp>
      <p:sp>
        <p:nvSpPr>
          <p:cNvPr id="28676" name="Text Box 5"/>
          <p:cNvSpPr>
            <a:spLocks noChangeArrowheads="1"/>
          </p:cNvSpPr>
          <p:nvPr/>
        </p:nvSpPr>
        <p:spPr bwMode="auto">
          <a:xfrm>
            <a:off x="401638" y="766763"/>
            <a:ext cx="4953000" cy="5324475"/>
          </a:xfrm>
          <a:prstGeom prst="rect">
            <a:avLst/>
          </a:prstGeom>
          <a:solidFill>
            <a:schemeClr val="bg1"/>
          </a:solidFill>
          <a:ln w="9525">
            <a:noFill/>
            <a:miter lim="800000"/>
            <a:headEnd/>
            <a:tailEnd/>
          </a:ln>
        </p:spPr>
        <p:txBody>
          <a:bodyPr>
            <a:spAutoFit/>
          </a:bodyPr>
          <a:lstStyle/>
          <a:p>
            <a:r>
              <a:rPr lang="en-US" altLang="zh-CN" sz="4000" b="1">
                <a:solidFill>
                  <a:srgbClr val="C00000"/>
                </a:solidFill>
                <a:latin typeface="楷体" pitchFamily="49" charset="-122"/>
                <a:ea typeface="楷体" pitchFamily="49" charset="-122"/>
                <a:sym typeface="华文中宋" pitchFamily="2" charset="-122"/>
              </a:rPr>
              <a:t>《</a:t>
            </a:r>
            <a:r>
              <a:rPr lang="en-US" altLang="zh-CN" sz="4000" b="1">
                <a:solidFill>
                  <a:srgbClr val="C00000"/>
                </a:solidFill>
                <a:latin typeface="楷体" pitchFamily="49" charset="-122"/>
                <a:ea typeface="楷体" pitchFamily="49" charset="-122"/>
                <a:sym typeface="Monotype Corsiva" pitchFamily="66" charset="0"/>
              </a:rPr>
              <a:t>Mona Lisa Smile</a:t>
            </a:r>
            <a:r>
              <a:rPr lang="en-US" altLang="zh-CN" sz="3200" b="1">
                <a:solidFill>
                  <a:srgbClr val="C00000"/>
                </a:solidFill>
                <a:latin typeface="楷体" pitchFamily="49" charset="-122"/>
                <a:ea typeface="楷体" pitchFamily="49" charset="-122"/>
                <a:sym typeface="华文中宋" pitchFamily="2" charset="-122"/>
              </a:rPr>
              <a:t>》</a:t>
            </a:r>
            <a:endParaRPr lang="zh-CN" altLang="en-US" sz="3200" b="1">
              <a:solidFill>
                <a:srgbClr val="C00000"/>
              </a:solidFill>
              <a:latin typeface="楷体" pitchFamily="49" charset="-122"/>
              <a:ea typeface="楷体" pitchFamily="49" charset="-122"/>
              <a:sym typeface="华文中宋" pitchFamily="2" charset="-122"/>
            </a:endParaRPr>
          </a:p>
          <a:p>
            <a:r>
              <a:rPr lang="zh-CN" altLang="en-US" sz="3000" b="1">
                <a:latin typeface="楷体" pitchFamily="49" charset="-122"/>
                <a:ea typeface="楷体" pitchFamily="49" charset="-122"/>
                <a:sym typeface="华文中宋" pitchFamily="2" charset="-122"/>
              </a:rPr>
              <a:t>（ 高</a:t>
            </a:r>
            <a:r>
              <a:rPr lang="en-US" altLang="zh-CN" sz="3000" b="1">
                <a:latin typeface="楷体" pitchFamily="49" charset="-122"/>
                <a:ea typeface="楷体" pitchFamily="49" charset="-122"/>
                <a:sym typeface="华文中宋" pitchFamily="2" charset="-122"/>
              </a:rPr>
              <a:t>77</a:t>
            </a:r>
            <a:r>
              <a:rPr lang="zh-CN" altLang="en-US" sz="3000" b="1">
                <a:latin typeface="楷体" pitchFamily="49" charset="-122"/>
                <a:ea typeface="楷体" pitchFamily="49" charset="-122"/>
                <a:sym typeface="华文中宋" pitchFamily="2" charset="-122"/>
              </a:rPr>
              <a:t>厘米，宽</a:t>
            </a:r>
            <a:r>
              <a:rPr lang="en-US" altLang="zh-CN" sz="3000" b="1">
                <a:latin typeface="楷体" pitchFamily="49" charset="-122"/>
                <a:ea typeface="楷体" pitchFamily="49" charset="-122"/>
                <a:sym typeface="华文中宋" pitchFamily="2" charset="-122"/>
              </a:rPr>
              <a:t>53</a:t>
            </a:r>
            <a:r>
              <a:rPr lang="zh-CN" altLang="en-US" sz="3000" b="1">
                <a:latin typeface="楷体" pitchFamily="49" charset="-122"/>
                <a:ea typeface="楷体" pitchFamily="49" charset="-122"/>
                <a:sym typeface="华文中宋" pitchFamily="2" charset="-122"/>
              </a:rPr>
              <a:t>厘米，现藏于巴黎的卢浮宫）是一幅享有盛誉的肖像画杰作，画中人物坐姿优雅， 笑容神妙，背景山水幽深茫茫， 使人物内心丰富的感情和美丽的外形达到巧妙的结合。这种臻于完美的生动肖像作品，实为人文主义关于人的崇高理想的光辉体现。</a:t>
            </a:r>
            <a:endParaRPr lang="zh-CN" altLang="en-US">
              <a:latin typeface="楷体" pitchFamily="49" charset="-122"/>
              <a:ea typeface="楷体" pitchFamily="49" charset="-122"/>
            </a:endParaRPr>
          </a:p>
        </p:txBody>
      </p:sp>
      <p:pic>
        <p:nvPicPr>
          <p:cNvPr id="38916" name="Picture 4" descr="蒙娜丽莎2"/>
          <p:cNvPicPr>
            <a:picLocks noChangeAspect="1" noChangeArrowheads="1"/>
          </p:cNvPicPr>
          <p:nvPr/>
        </p:nvPicPr>
        <p:blipFill>
          <a:blip r:embed="rId2" cstate="print"/>
          <a:srcRect/>
          <a:stretch>
            <a:fillRect/>
          </a:stretch>
        </p:blipFill>
        <p:spPr bwMode="auto">
          <a:xfrm>
            <a:off x="5381625" y="609600"/>
            <a:ext cx="2895600" cy="563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1000" fill="hold"/>
                                        <p:tgtEl>
                                          <p:spTgt spid="28676"/>
                                        </p:tgtEl>
                                        <p:attrNameLst>
                                          <p:attrName>ppt_w</p:attrName>
                                        </p:attrNameLst>
                                      </p:cBhvr>
                                      <p:tavLst>
                                        <p:tav tm="0">
                                          <p:val>
                                            <p:strVal val="#ppt_w*0.70"/>
                                          </p:val>
                                        </p:tav>
                                        <p:tav tm="100000">
                                          <p:val>
                                            <p:strVal val="#ppt_w"/>
                                          </p:val>
                                        </p:tav>
                                      </p:tavLst>
                                    </p:anim>
                                    <p:anim calcmode="lin" valueType="num">
                                      <p:cBhvr>
                                        <p:cTn id="8" dur="1000" fill="hold"/>
                                        <p:tgtEl>
                                          <p:spTgt spid="28676"/>
                                        </p:tgtEl>
                                        <p:attrNameLst>
                                          <p:attrName>ppt_h</p:attrName>
                                        </p:attrNameLst>
                                      </p:cBhvr>
                                      <p:tavLst>
                                        <p:tav tm="0">
                                          <p:val>
                                            <p:strVal val="#ppt_h"/>
                                          </p:val>
                                        </p:tav>
                                        <p:tav tm="100000">
                                          <p:val>
                                            <p:strVal val="#ppt_h"/>
                                          </p:val>
                                        </p:tav>
                                      </p:tavLst>
                                    </p:anim>
                                    <p:animEffect>
                                      <p:cBhvr>
                                        <p:cTn id="9" dur="1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ldLvl="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最后的晚餐  达"/>
          <p:cNvPicPr>
            <a:picLocks noChangeAspect="1" noChangeArrowheads="1"/>
          </p:cNvPicPr>
          <p:nvPr/>
        </p:nvPicPr>
        <p:blipFill>
          <a:blip r:embed="rId2" cstate="print"/>
          <a:srcRect b="4283"/>
          <a:stretch>
            <a:fillRect/>
          </a:stretch>
        </p:blipFill>
        <p:spPr bwMode="auto">
          <a:xfrm>
            <a:off x="457200" y="457200"/>
            <a:ext cx="8153400" cy="2895600"/>
          </a:xfrm>
          <a:prstGeom prst="rect">
            <a:avLst/>
          </a:prstGeom>
          <a:noFill/>
          <a:ln w="9525">
            <a:noFill/>
            <a:miter lim="800000"/>
            <a:headEnd/>
            <a:tailEnd/>
          </a:ln>
        </p:spPr>
      </p:pic>
      <p:sp>
        <p:nvSpPr>
          <p:cNvPr id="39939" name="Text Box 3"/>
          <p:cNvSpPr txBox="1">
            <a:spLocks noChangeArrowheads="1"/>
          </p:cNvSpPr>
          <p:nvPr/>
        </p:nvSpPr>
        <p:spPr bwMode="auto">
          <a:xfrm>
            <a:off x="609600" y="3505200"/>
            <a:ext cx="8305800" cy="2678113"/>
          </a:xfrm>
          <a:prstGeom prst="rect">
            <a:avLst/>
          </a:prstGeom>
          <a:noFill/>
          <a:ln w="9525">
            <a:noFill/>
            <a:miter lim="800000"/>
            <a:headEnd/>
            <a:tailEnd/>
          </a:ln>
        </p:spPr>
        <p:txBody>
          <a:bodyPr>
            <a:spAutoFit/>
          </a:bodyPr>
          <a:lstStyle/>
          <a:p>
            <a:r>
              <a:rPr lang="zh-CN" altLang="en-US" sz="2000" b="1">
                <a:solidFill>
                  <a:schemeClr val="hlink"/>
                </a:solidFill>
                <a:latin typeface="Times New Roman" pitchFamily="18" charset="0"/>
              </a:rPr>
              <a:t>  </a:t>
            </a:r>
            <a:r>
              <a:rPr lang="en-US" altLang="zh-CN" sz="2800" b="1">
                <a:solidFill>
                  <a:srgbClr val="0000FF"/>
                </a:solidFill>
                <a:latin typeface="楷体" pitchFamily="49" charset="-122"/>
                <a:ea typeface="楷体" pitchFamily="49" charset="-122"/>
              </a:rPr>
              <a:t>《</a:t>
            </a:r>
            <a:r>
              <a:rPr lang="zh-CN" altLang="en-US" sz="2800" b="1">
                <a:solidFill>
                  <a:srgbClr val="0000FF"/>
                </a:solidFill>
                <a:latin typeface="楷体" pitchFamily="49" charset="-122"/>
                <a:ea typeface="楷体" pitchFamily="49" charset="-122"/>
              </a:rPr>
              <a:t>最后的晚餐</a:t>
            </a:r>
            <a:r>
              <a:rPr lang="en-US" altLang="zh-CN" sz="2800" b="1">
                <a:solidFill>
                  <a:srgbClr val="0000FF"/>
                </a:solidFill>
                <a:latin typeface="楷体" pitchFamily="49" charset="-122"/>
                <a:ea typeface="楷体" pitchFamily="49" charset="-122"/>
              </a:rPr>
              <a:t>》</a:t>
            </a:r>
            <a:r>
              <a:rPr lang="zh-CN" altLang="en-US" sz="2800" b="1">
                <a:latin typeface="楷体" pitchFamily="49" charset="-122"/>
                <a:ea typeface="楷体" pitchFamily="49" charset="-122"/>
              </a:rPr>
              <a:t>（高</a:t>
            </a:r>
            <a:r>
              <a:rPr lang="en-US" altLang="zh-CN" sz="2800" b="1">
                <a:latin typeface="楷体" pitchFamily="49" charset="-122"/>
                <a:ea typeface="楷体" pitchFamily="49" charset="-122"/>
              </a:rPr>
              <a:t>420</a:t>
            </a:r>
            <a:r>
              <a:rPr lang="zh-CN" altLang="en-US" sz="2800" b="1">
                <a:latin typeface="楷体" pitchFamily="49" charset="-122"/>
                <a:ea typeface="楷体" pitchFamily="49" charset="-122"/>
              </a:rPr>
              <a:t>厘米，宽</a:t>
            </a:r>
            <a:r>
              <a:rPr lang="en-US" altLang="zh-CN" sz="2800" b="1">
                <a:latin typeface="楷体" pitchFamily="49" charset="-122"/>
                <a:ea typeface="楷体" pitchFamily="49" charset="-122"/>
              </a:rPr>
              <a:t>910</a:t>
            </a:r>
            <a:r>
              <a:rPr lang="zh-CN" altLang="en-US" sz="2800" b="1">
                <a:latin typeface="楷体" pitchFamily="49" charset="-122"/>
                <a:ea typeface="楷体" pitchFamily="49" charset="-122"/>
              </a:rPr>
              <a:t>厘米，现藏米兰圣玛丽亚</a:t>
            </a:r>
            <a:r>
              <a:rPr lang="en-US" altLang="zh-CN" sz="2800" b="1">
                <a:latin typeface="楷体" pitchFamily="49" charset="-122"/>
                <a:ea typeface="楷体" pitchFamily="49" charset="-122"/>
              </a:rPr>
              <a:t>·</a:t>
            </a:r>
            <a:r>
              <a:rPr lang="zh-CN" altLang="en-US" sz="2800" b="1">
                <a:latin typeface="楷体" pitchFamily="49" charset="-122"/>
                <a:ea typeface="楷体" pitchFamily="49" charset="-122"/>
              </a:rPr>
              <a:t>戴列</a:t>
            </a:r>
            <a:r>
              <a:rPr lang="en-US" altLang="zh-CN" sz="2800" b="1">
                <a:latin typeface="楷体" pitchFamily="49" charset="-122"/>
                <a:ea typeface="楷体" pitchFamily="49" charset="-122"/>
              </a:rPr>
              <a:t>·</a:t>
            </a:r>
            <a:r>
              <a:rPr lang="zh-CN" altLang="en-US" sz="2800" b="1">
                <a:latin typeface="楷体" pitchFamily="49" charset="-122"/>
                <a:ea typeface="楷体" pitchFamily="49" charset="-122"/>
              </a:rPr>
              <a:t>格拉契修道院）反映了基督教传说中最重要的故事之一。整个画面严整、均衡，而富于变化，无论从构思的完美、情节的紧凑，人物形象的典型塑造以及表现手法的纯熟上都堪称达</a:t>
            </a:r>
            <a:r>
              <a:rPr lang="en-US" altLang="zh-CN" sz="2800" b="1">
                <a:latin typeface="楷体" pitchFamily="49" charset="-122"/>
                <a:ea typeface="楷体" pitchFamily="49" charset="-122"/>
              </a:rPr>
              <a:t>·</a:t>
            </a:r>
            <a:r>
              <a:rPr lang="zh-CN" altLang="en-US" sz="2800" b="1">
                <a:latin typeface="楷体" pitchFamily="49" charset="-122"/>
                <a:ea typeface="楷体" pitchFamily="49" charset="-122"/>
              </a:rPr>
              <a:t>芬奇艺术的代表。</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body" idx="4294967295"/>
          </p:nvPr>
        </p:nvSpPr>
        <p:spPr>
          <a:xfrm>
            <a:off x="0" y="1371600"/>
            <a:ext cx="8229600" cy="4114800"/>
          </a:xfrm>
        </p:spPr>
        <p:txBody>
          <a:bodyPr/>
          <a:lstStyle/>
          <a:p>
            <a:pPr>
              <a:buFont typeface="Wingdings 2" charset="0"/>
              <a:buNone/>
            </a:pPr>
            <a:r>
              <a:rPr lang="zh-CN" altLang="zh-CN" sz="2800" b="1" smtClean="0">
                <a:solidFill>
                  <a:srgbClr val="000000"/>
                </a:solidFill>
                <a:latin typeface="楷体_GB2312" pitchFamily="1" charset="-122"/>
                <a:ea typeface="楷体_GB2312" pitchFamily="1" charset="-122"/>
              </a:rPr>
              <a:t> </a:t>
            </a:r>
          </a:p>
        </p:txBody>
      </p:sp>
      <p:pic>
        <p:nvPicPr>
          <p:cNvPr id="40963" name="Picture 3" descr="米开朗基罗"/>
          <p:cNvPicPr>
            <a:picLocks noChangeAspect="1" noChangeArrowheads="1"/>
          </p:cNvPicPr>
          <p:nvPr/>
        </p:nvPicPr>
        <p:blipFill>
          <a:blip r:embed="rId2" cstate="print"/>
          <a:srcRect/>
          <a:stretch>
            <a:fillRect/>
          </a:stretch>
        </p:blipFill>
        <p:spPr bwMode="auto">
          <a:xfrm>
            <a:off x="428625" y="420688"/>
            <a:ext cx="2847975" cy="5065712"/>
          </a:xfrm>
          <a:prstGeom prst="rect">
            <a:avLst/>
          </a:prstGeom>
          <a:noFill/>
          <a:ln w="9525">
            <a:noFill/>
            <a:miter lim="800000"/>
            <a:headEnd/>
            <a:tailEnd/>
          </a:ln>
        </p:spPr>
      </p:pic>
      <p:sp>
        <p:nvSpPr>
          <p:cNvPr id="40964" name="Text Box 4"/>
          <p:cNvSpPr txBox="1">
            <a:spLocks noChangeArrowheads="1"/>
          </p:cNvSpPr>
          <p:nvPr/>
        </p:nvSpPr>
        <p:spPr bwMode="auto">
          <a:xfrm>
            <a:off x="685800" y="5486400"/>
            <a:ext cx="2438400" cy="954088"/>
          </a:xfrm>
          <a:prstGeom prst="rect">
            <a:avLst/>
          </a:prstGeom>
          <a:noFill/>
          <a:ln w="9525">
            <a:noFill/>
            <a:miter lim="800000"/>
            <a:headEnd/>
            <a:tailEnd/>
          </a:ln>
        </p:spPr>
        <p:txBody>
          <a:bodyPr>
            <a:spAutoFit/>
          </a:bodyPr>
          <a:lstStyle/>
          <a:p>
            <a:r>
              <a:rPr lang="zh-CN" altLang="en-US" sz="2800" b="1">
                <a:solidFill>
                  <a:srgbClr val="FF0000"/>
                </a:solidFill>
                <a:latin typeface="楷体" pitchFamily="49" charset="-122"/>
                <a:ea typeface="楷体" pitchFamily="49" charset="-122"/>
              </a:rPr>
              <a:t>米开朗琪罗</a:t>
            </a:r>
            <a:endParaRPr lang="en-US" altLang="zh-CN" sz="2800" b="1">
              <a:solidFill>
                <a:srgbClr val="FF0000"/>
              </a:solidFill>
              <a:latin typeface="楷体" pitchFamily="49" charset="-122"/>
              <a:ea typeface="楷体" pitchFamily="49" charset="-122"/>
            </a:endParaRPr>
          </a:p>
          <a:p>
            <a:r>
              <a:rPr lang="en-US" altLang="zh-CN" sz="2800" b="1">
                <a:solidFill>
                  <a:srgbClr val="FF0000"/>
                </a:solidFill>
                <a:latin typeface="楷体" pitchFamily="49" charset="-122"/>
                <a:ea typeface="楷体" pitchFamily="49" charset="-122"/>
              </a:rPr>
              <a:t>《</a:t>
            </a:r>
            <a:r>
              <a:rPr lang="zh-CN" altLang="en-US" sz="2800" b="1">
                <a:solidFill>
                  <a:srgbClr val="FF0000"/>
                </a:solidFill>
                <a:latin typeface="楷体" pitchFamily="49" charset="-122"/>
                <a:ea typeface="楷体" pitchFamily="49" charset="-122"/>
              </a:rPr>
              <a:t>自画像</a:t>
            </a:r>
            <a:r>
              <a:rPr lang="en-US" altLang="zh-CN" sz="2800" b="1">
                <a:solidFill>
                  <a:srgbClr val="FF0000"/>
                </a:solidFill>
                <a:latin typeface="楷体" pitchFamily="49" charset="-122"/>
                <a:ea typeface="楷体" pitchFamily="49" charset="-122"/>
              </a:rPr>
              <a:t>》</a:t>
            </a:r>
          </a:p>
        </p:txBody>
      </p:sp>
      <p:sp>
        <p:nvSpPr>
          <p:cNvPr id="40965" name="Text Box 5"/>
          <p:cNvSpPr txBox="1">
            <a:spLocks noChangeArrowheads="1"/>
          </p:cNvSpPr>
          <p:nvPr/>
        </p:nvSpPr>
        <p:spPr bwMode="auto">
          <a:xfrm>
            <a:off x="3276600" y="582613"/>
            <a:ext cx="5610225" cy="5692775"/>
          </a:xfrm>
          <a:prstGeom prst="rect">
            <a:avLst/>
          </a:prstGeom>
          <a:noFill/>
          <a:ln w="9525">
            <a:noFill/>
            <a:miter lim="800000"/>
            <a:headEnd/>
            <a:tailEnd/>
          </a:ln>
        </p:spPr>
        <p:txBody>
          <a:bodyPr>
            <a:spAutoFit/>
          </a:bodyPr>
          <a:lstStyle/>
          <a:p>
            <a:r>
              <a:rPr lang="zh-CN" altLang="en-US" sz="2000" b="1">
                <a:latin typeface="楷体" pitchFamily="49" charset="-122"/>
                <a:ea typeface="楷体" pitchFamily="49" charset="-122"/>
              </a:rPr>
              <a:t>     </a:t>
            </a:r>
            <a:r>
              <a:rPr lang="zh-CN" altLang="en-US" sz="2800" b="1">
                <a:latin typeface="楷体" pitchFamily="49" charset="-122"/>
                <a:ea typeface="楷体" pitchFamily="49" charset="-122"/>
              </a:rPr>
              <a:t>米开朗琪罗，</a:t>
            </a:r>
            <a:r>
              <a:rPr lang="en-US" altLang="zh-CN" sz="2800" b="1">
                <a:latin typeface="楷体" pitchFamily="49" charset="-122"/>
                <a:ea typeface="楷体" pitchFamily="49" charset="-122"/>
              </a:rPr>
              <a:t>1475</a:t>
            </a:r>
            <a:r>
              <a:rPr lang="zh-CN" altLang="en-US" sz="2800" b="1">
                <a:latin typeface="楷体" pitchFamily="49" charset="-122"/>
                <a:ea typeface="楷体" pitchFamily="49" charset="-122"/>
              </a:rPr>
              <a:t>年</a:t>
            </a:r>
            <a:r>
              <a:rPr lang="en-US" altLang="zh-CN" sz="2800" b="1">
                <a:latin typeface="楷体" pitchFamily="49" charset="-122"/>
                <a:ea typeface="楷体" pitchFamily="49" charset="-122"/>
              </a:rPr>
              <a:t>3</a:t>
            </a:r>
            <a:r>
              <a:rPr lang="zh-CN" altLang="en-US" sz="2800" b="1">
                <a:latin typeface="楷体" pitchFamily="49" charset="-122"/>
                <a:ea typeface="楷体" pitchFamily="49" charset="-122"/>
              </a:rPr>
              <a:t>月</a:t>
            </a:r>
            <a:r>
              <a:rPr lang="en-US" altLang="zh-CN" sz="2800" b="1">
                <a:latin typeface="楷体" pitchFamily="49" charset="-122"/>
                <a:ea typeface="楷体" pitchFamily="49" charset="-122"/>
              </a:rPr>
              <a:t>6</a:t>
            </a:r>
            <a:r>
              <a:rPr lang="zh-CN" altLang="en-US" sz="2800" b="1">
                <a:latin typeface="楷体" pitchFamily="49" charset="-122"/>
                <a:ea typeface="楷体" pitchFamily="49" charset="-122"/>
              </a:rPr>
              <a:t>日出生于佛罗伦萨，是意大利文艺复兴时期著名的雕塑家、画家、建筑师和诗人。他的艺术创作深受人文主义思想和萨伏那罗拉宗教改革运动的影响，以现实主义方法和浪漫主义的幻想，表现当时市民阶层的爱国主义和为个人而奋斗的精神面貌，富于人性和人的情感，在艺术上具有坚强的毅力和雄伟的气魄。</a:t>
            </a:r>
          </a:p>
          <a:p>
            <a:r>
              <a:rPr lang="zh-CN" altLang="en-US" sz="2800" b="1">
                <a:latin typeface="楷体" pitchFamily="49" charset="-122"/>
                <a:ea typeface="楷体" pitchFamily="49" charset="-122"/>
              </a:rPr>
              <a:t>    代表作品有雕塑</a:t>
            </a:r>
            <a:r>
              <a:rPr lang="en-US" altLang="zh-CN" sz="2800" b="1">
                <a:latin typeface="楷体" pitchFamily="49" charset="-122"/>
                <a:ea typeface="楷体" pitchFamily="49" charset="-122"/>
              </a:rPr>
              <a:t>《</a:t>
            </a:r>
            <a:r>
              <a:rPr lang="zh-CN" altLang="en-US" sz="2800" b="1">
                <a:latin typeface="楷体" pitchFamily="49" charset="-122"/>
                <a:ea typeface="楷体" pitchFamily="49" charset="-122"/>
              </a:rPr>
              <a:t>大卫</a:t>
            </a:r>
            <a:r>
              <a:rPr lang="en-US" altLang="zh-CN" sz="2800" b="1">
                <a:latin typeface="楷体" pitchFamily="49" charset="-122"/>
                <a:ea typeface="楷体" pitchFamily="49" charset="-122"/>
              </a:rPr>
              <a:t>》《</a:t>
            </a:r>
            <a:r>
              <a:rPr lang="zh-CN" altLang="en-US" sz="2800" b="1">
                <a:latin typeface="楷体" pitchFamily="49" charset="-122"/>
                <a:ea typeface="楷体" pitchFamily="49" charset="-122"/>
              </a:rPr>
              <a:t>摩西</a:t>
            </a:r>
            <a:r>
              <a:rPr lang="en-US" altLang="zh-CN" sz="2800" b="1">
                <a:latin typeface="楷体" pitchFamily="49" charset="-122"/>
                <a:ea typeface="楷体" pitchFamily="49" charset="-122"/>
              </a:rPr>
              <a:t>》</a:t>
            </a:r>
            <a:r>
              <a:rPr lang="zh-CN" altLang="en-US" sz="2800" b="1">
                <a:latin typeface="楷体" pitchFamily="49" charset="-122"/>
                <a:ea typeface="楷体" pitchFamily="49" charset="-122"/>
              </a:rPr>
              <a:t>和梵蒂冈西斯廷教堂壁画</a:t>
            </a:r>
            <a:r>
              <a:rPr lang="en-US" altLang="zh-CN" sz="2800" b="1">
                <a:latin typeface="楷体" pitchFamily="49" charset="-122"/>
                <a:ea typeface="楷体" pitchFamily="49" charset="-122"/>
              </a:rPr>
              <a:t>《</a:t>
            </a:r>
            <a:r>
              <a:rPr lang="zh-CN" altLang="en-US" sz="2800" b="1">
                <a:latin typeface="楷体" pitchFamily="49" charset="-122"/>
                <a:ea typeface="楷体" pitchFamily="49" charset="-122"/>
              </a:rPr>
              <a:t>创世纪</a:t>
            </a:r>
            <a:r>
              <a:rPr lang="en-US" altLang="zh-CN" sz="2800" b="1">
                <a:latin typeface="楷体" pitchFamily="49" charset="-122"/>
                <a:ea typeface="楷体" pitchFamily="49" charset="-122"/>
              </a:rPr>
              <a:t>》</a:t>
            </a:r>
            <a:r>
              <a:rPr lang="zh-CN" altLang="en-US" sz="2800" b="1">
                <a:latin typeface="楷体" pitchFamily="49" charset="-122"/>
                <a:ea typeface="楷体" pitchFamily="49" charset="-122"/>
              </a:rPr>
              <a:t>、</a:t>
            </a:r>
            <a:r>
              <a:rPr lang="en-US" altLang="zh-CN" sz="2800" b="1">
                <a:latin typeface="楷体" pitchFamily="49" charset="-122"/>
                <a:ea typeface="楷体" pitchFamily="49" charset="-122"/>
              </a:rPr>
              <a:t>《</a:t>
            </a:r>
            <a:r>
              <a:rPr lang="zh-CN" altLang="en-US" sz="2800" b="1">
                <a:latin typeface="楷体" pitchFamily="49" charset="-122"/>
                <a:ea typeface="楷体" pitchFamily="49" charset="-122"/>
              </a:rPr>
              <a:t>末日审判</a:t>
            </a:r>
            <a:r>
              <a:rPr lang="en-US" altLang="zh-CN" sz="2800" b="1">
                <a:latin typeface="楷体" pitchFamily="49" charset="-122"/>
                <a:ea typeface="楷体" pitchFamily="49" charset="-122"/>
              </a:rPr>
              <a:t>》</a:t>
            </a:r>
            <a:r>
              <a:rPr lang="zh-CN" altLang="en-US" sz="2800" b="1">
                <a:latin typeface="楷体" pitchFamily="49" charset="-122"/>
                <a:ea typeface="楷体" pitchFamily="49" charset="-122"/>
              </a:rPr>
              <a:t>等。</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米开朗琪罗广场大卫塑像1"/>
          <p:cNvPicPr>
            <a:picLocks noChangeAspect="1" noChangeArrowheads="1"/>
          </p:cNvPicPr>
          <p:nvPr/>
        </p:nvPicPr>
        <p:blipFill>
          <a:blip r:embed="rId2" cstate="print"/>
          <a:srcRect l="-2705" t="-5032" r="148" b="-1350"/>
          <a:stretch>
            <a:fillRect/>
          </a:stretch>
        </p:blipFill>
        <p:spPr bwMode="auto">
          <a:xfrm>
            <a:off x="0" y="0"/>
            <a:ext cx="8763000" cy="6629400"/>
          </a:xfrm>
          <a:prstGeom prst="rect">
            <a:avLst/>
          </a:prstGeom>
          <a:noFill/>
          <a:ln w="9525">
            <a:noFill/>
            <a:miter lim="800000"/>
            <a:headEnd/>
            <a:tailEnd/>
          </a:ln>
        </p:spPr>
      </p:pic>
      <p:sp>
        <p:nvSpPr>
          <p:cNvPr id="31747" name="Rectangle 3"/>
          <p:cNvSpPr>
            <a:spLocks noChangeArrowheads="1"/>
          </p:cNvSpPr>
          <p:nvPr/>
        </p:nvSpPr>
        <p:spPr bwMode="auto">
          <a:xfrm>
            <a:off x="827088" y="908050"/>
            <a:ext cx="2632075" cy="579438"/>
          </a:xfrm>
          <a:prstGeom prst="rect">
            <a:avLst/>
          </a:prstGeom>
          <a:noFill/>
          <a:ln w="9525">
            <a:noFill/>
            <a:miter lim="800000"/>
            <a:headEnd/>
            <a:tailEnd/>
          </a:ln>
        </p:spPr>
        <p:txBody>
          <a:bodyPr wrap="none">
            <a:spAutoFit/>
          </a:bodyPr>
          <a:lstStyle/>
          <a:p>
            <a:pPr algn="ctr">
              <a:spcBef>
                <a:spcPct val="50000"/>
              </a:spcBef>
            </a:pPr>
            <a:r>
              <a:rPr lang="zh-CN" altLang="en-US" sz="3200" b="1">
                <a:solidFill>
                  <a:srgbClr val="001010"/>
                </a:solidFill>
                <a:latin typeface="楷体" pitchFamily="49" charset="-122"/>
                <a:ea typeface="楷体" pitchFamily="49" charset="-122"/>
              </a:rPr>
              <a:t>雕塑《大卫》</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747"/>
                                        </p:tgtEl>
                                        <p:attrNameLst>
                                          <p:attrName>style.visibility</p:attrName>
                                        </p:attrNameLst>
                                      </p:cBhvr>
                                      <p:to>
                                        <p:strVal val="visible"/>
                                      </p:to>
                                    </p:set>
                                    <p:anim calcmode="lin" valueType="num">
                                      <p:cBhvr additive="base">
                                        <p:cTn id="11" dur="500" fill="hold"/>
                                        <p:tgtEl>
                                          <p:spTgt spid="31747"/>
                                        </p:tgtEl>
                                        <p:attrNameLst>
                                          <p:attrName>ppt_x</p:attrName>
                                        </p:attrNameLst>
                                      </p:cBhvr>
                                      <p:tavLst>
                                        <p:tav tm="0">
                                          <p:val>
                                            <p:strVal val="#ppt_x"/>
                                          </p:val>
                                        </p:tav>
                                        <p:tav tm="100000">
                                          <p:val>
                                            <p:strVal val="#ppt_x"/>
                                          </p:val>
                                        </p:tav>
                                      </p:tavLst>
                                    </p:anim>
                                    <p:anim calcmode="lin" valueType="num">
                                      <p:cBhvr additive="base">
                                        <p:cTn id="12" dur="500" fill="hold"/>
                                        <p:tgtEl>
                                          <p:spTgt spid="317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拉飞尔 拉飞尔自画像（局）1506 油彩·画板"/>
          <p:cNvPicPr>
            <a:picLocks noChangeAspect="1" noChangeArrowheads="1"/>
          </p:cNvPicPr>
          <p:nvPr/>
        </p:nvPicPr>
        <p:blipFill>
          <a:blip r:embed="rId2" cstate="print"/>
          <a:srcRect l="1642" t="1540" r="1642" b="1540"/>
          <a:stretch>
            <a:fillRect/>
          </a:stretch>
        </p:blipFill>
        <p:spPr bwMode="auto">
          <a:xfrm>
            <a:off x="5029200" y="457200"/>
            <a:ext cx="3695700" cy="5943600"/>
          </a:xfrm>
          <a:prstGeom prst="rect">
            <a:avLst/>
          </a:prstGeom>
          <a:noFill/>
          <a:ln w="9525">
            <a:noFill/>
            <a:miter lim="800000"/>
            <a:headEnd/>
            <a:tailEnd/>
          </a:ln>
        </p:spPr>
      </p:pic>
      <p:sp>
        <p:nvSpPr>
          <p:cNvPr id="43011" name="Text Box 3"/>
          <p:cNvSpPr>
            <a:spLocks noChangeArrowheads="1"/>
          </p:cNvSpPr>
          <p:nvPr/>
        </p:nvSpPr>
        <p:spPr bwMode="auto">
          <a:xfrm>
            <a:off x="762000" y="457200"/>
            <a:ext cx="4267200" cy="6124575"/>
          </a:xfrm>
          <a:prstGeom prst="rect">
            <a:avLst/>
          </a:prstGeom>
          <a:noFill/>
          <a:ln w="9525">
            <a:noFill/>
            <a:miter lim="800000"/>
            <a:headEnd/>
            <a:tailEnd/>
          </a:ln>
        </p:spPr>
        <p:txBody>
          <a:bodyPr>
            <a:spAutoFit/>
          </a:bodyPr>
          <a:lstStyle/>
          <a:p>
            <a:r>
              <a:rPr lang="zh-CN" altLang="en-US" sz="2800" b="1">
                <a:solidFill>
                  <a:srgbClr val="0000FF"/>
                </a:solidFill>
                <a:latin typeface="楷体" pitchFamily="49" charset="-122"/>
                <a:ea typeface="楷体" pitchFamily="49" charset="-122"/>
                <a:sym typeface="楷体_GB2312" pitchFamily="1" charset="-122"/>
              </a:rPr>
              <a:t>拉斐尔</a:t>
            </a:r>
            <a:r>
              <a:rPr lang="en-US" altLang="zh-CN" sz="2800" b="1">
                <a:solidFill>
                  <a:srgbClr val="000000"/>
                </a:solidFill>
                <a:latin typeface="楷体" pitchFamily="49" charset="-122"/>
                <a:ea typeface="楷体" pitchFamily="49" charset="-122"/>
                <a:sym typeface="楷体_GB2312" pitchFamily="1" charset="-122"/>
              </a:rPr>
              <a:t> </a:t>
            </a:r>
            <a:r>
              <a:rPr lang="zh-CN" altLang="en-US" sz="2800" b="1">
                <a:latin typeface="楷体" pitchFamily="49" charset="-122"/>
                <a:ea typeface="楷体" pitchFamily="49" charset="-122"/>
                <a:sym typeface="楷体_GB2312" pitchFamily="1" charset="-122"/>
              </a:rPr>
              <a:t>（</a:t>
            </a:r>
            <a:r>
              <a:rPr lang="en-US" altLang="zh-CN" sz="2800" b="1">
                <a:latin typeface="楷体" pitchFamily="49" charset="-122"/>
                <a:ea typeface="楷体" pitchFamily="49" charset="-122"/>
                <a:sym typeface="楷体_GB2312" pitchFamily="1" charset="-122"/>
              </a:rPr>
              <a:t>1483-1520</a:t>
            </a:r>
            <a:r>
              <a:rPr lang="zh-CN" altLang="en-US" sz="2800" b="1">
                <a:latin typeface="楷体" pitchFamily="49" charset="-122"/>
                <a:ea typeface="楷体" pitchFamily="49" charset="-122"/>
                <a:sym typeface="楷体_GB2312" pitchFamily="1" charset="-122"/>
              </a:rPr>
              <a:t>），文艺复兴意大利</a:t>
            </a:r>
            <a:r>
              <a:rPr lang="zh-CN" altLang="en-US" sz="2800" b="1">
                <a:latin typeface="楷体" pitchFamily="49" charset="-122"/>
                <a:ea typeface="楷体" pitchFamily="49" charset="-122"/>
                <a:sym typeface="Arial" pitchFamily="34" charset="0"/>
              </a:rPr>
              <a:t>“</a:t>
            </a:r>
            <a:r>
              <a:rPr lang="zh-CN" altLang="en-US" sz="2800" b="1">
                <a:latin typeface="楷体" pitchFamily="49" charset="-122"/>
                <a:ea typeface="楷体" pitchFamily="49" charset="-122"/>
                <a:sym typeface="楷体_GB2312" pitchFamily="1" charset="-122"/>
              </a:rPr>
              <a:t>艺坛三杰</a:t>
            </a:r>
            <a:r>
              <a:rPr lang="zh-CN" altLang="en-US" sz="2800" b="1">
                <a:latin typeface="楷体" pitchFamily="49" charset="-122"/>
                <a:ea typeface="楷体" pitchFamily="49" charset="-122"/>
                <a:sym typeface="Arial" pitchFamily="34" charset="0"/>
              </a:rPr>
              <a:t>”</a:t>
            </a:r>
            <a:r>
              <a:rPr lang="zh-CN" altLang="en-US" sz="2800" b="1">
                <a:latin typeface="楷体" pitchFamily="49" charset="-122"/>
                <a:ea typeface="楷体" pitchFamily="49" charset="-122"/>
                <a:sym typeface="楷体_GB2312" pitchFamily="1" charset="-122"/>
              </a:rPr>
              <a:t>之一。从</a:t>
            </a:r>
            <a:r>
              <a:rPr lang="en-US" altLang="zh-CN" sz="2800" b="1">
                <a:latin typeface="楷体" pitchFamily="49" charset="-122"/>
                <a:ea typeface="楷体" pitchFamily="49" charset="-122"/>
                <a:sym typeface="楷体_GB2312" pitchFamily="1" charset="-122"/>
              </a:rPr>
              <a:t>22</a:t>
            </a:r>
            <a:r>
              <a:rPr lang="zh-CN" altLang="en-US" sz="2800" b="1">
                <a:latin typeface="楷体" pitchFamily="49" charset="-122"/>
                <a:ea typeface="楷体" pitchFamily="49" charset="-122"/>
                <a:sym typeface="楷体_GB2312" pitchFamily="1" charset="-122"/>
              </a:rPr>
              <a:t>岁到</a:t>
            </a:r>
            <a:r>
              <a:rPr lang="en-US" altLang="zh-CN" sz="2800" b="1">
                <a:latin typeface="楷体" pitchFamily="49" charset="-122"/>
                <a:ea typeface="楷体" pitchFamily="49" charset="-122"/>
                <a:sym typeface="楷体_GB2312" pitchFamily="1" charset="-122"/>
              </a:rPr>
              <a:t>25</a:t>
            </a:r>
            <a:r>
              <a:rPr lang="zh-CN" altLang="en-US" sz="2800" b="1">
                <a:latin typeface="楷体" pitchFamily="49" charset="-122"/>
                <a:ea typeface="楷体" pitchFamily="49" charset="-122"/>
                <a:sym typeface="楷体_GB2312" pitchFamily="1" charset="-122"/>
              </a:rPr>
              <a:t>岁，他创作了大量圣母像，他没有达</a:t>
            </a:r>
            <a:r>
              <a:rPr lang="en-US" altLang="zh-CN" sz="2800" b="1">
                <a:latin typeface="楷体" pitchFamily="49" charset="-122"/>
                <a:ea typeface="楷体" pitchFamily="49" charset="-122"/>
                <a:sym typeface="Arial" pitchFamily="34" charset="0"/>
              </a:rPr>
              <a:t>·</a:t>
            </a:r>
            <a:r>
              <a:rPr lang="zh-CN" altLang="en-US" sz="2800" b="1">
                <a:latin typeface="楷体" pitchFamily="49" charset="-122"/>
                <a:ea typeface="楷体" pitchFamily="49" charset="-122"/>
                <a:sym typeface="楷体_GB2312" pitchFamily="1" charset="-122"/>
              </a:rPr>
              <a:t>芬奇那样经验丰富博学深思，也没有米开朗琪罗的雄强伟健的英雄气概。可是，他创造出最合乎当时人们的口味、被特称为一种</a:t>
            </a:r>
            <a:r>
              <a:rPr lang="zh-CN" altLang="en-US" sz="2800" b="1">
                <a:latin typeface="楷体" pitchFamily="49" charset="-122"/>
                <a:ea typeface="楷体" pitchFamily="49" charset="-122"/>
                <a:sym typeface="Arial" pitchFamily="34" charset="0"/>
              </a:rPr>
              <a:t>“</a:t>
            </a:r>
            <a:r>
              <a:rPr lang="zh-CN" altLang="en-US" sz="2800" b="1">
                <a:latin typeface="楷体" pitchFamily="49" charset="-122"/>
                <a:ea typeface="楷体" pitchFamily="49" charset="-122"/>
                <a:sym typeface="楷体_GB2312" pitchFamily="1" charset="-122"/>
              </a:rPr>
              <a:t>秀美</a:t>
            </a:r>
            <a:r>
              <a:rPr lang="zh-CN" altLang="en-US" sz="2800" b="1">
                <a:latin typeface="楷体" pitchFamily="49" charset="-122"/>
                <a:ea typeface="楷体" pitchFamily="49" charset="-122"/>
                <a:sym typeface="Arial" pitchFamily="34" charset="0"/>
              </a:rPr>
              <a:t>”</a:t>
            </a:r>
            <a:r>
              <a:rPr lang="zh-CN" altLang="en-US" sz="2800" b="1">
                <a:latin typeface="楷体" pitchFamily="49" charset="-122"/>
                <a:ea typeface="楷体" pitchFamily="49" charset="-122"/>
                <a:sym typeface="楷体_GB2312" pitchFamily="1" charset="-122"/>
              </a:rPr>
              <a:t>的风格，不仅使当时人倾倒，并且延续了</a:t>
            </a:r>
            <a:r>
              <a:rPr lang="en-US" altLang="zh-CN" sz="2800" b="1">
                <a:latin typeface="楷体" pitchFamily="49" charset="-122"/>
                <a:ea typeface="楷体" pitchFamily="49" charset="-122"/>
                <a:sym typeface="楷体_GB2312" pitchFamily="1" charset="-122"/>
              </a:rPr>
              <a:t>400</a:t>
            </a:r>
            <a:r>
              <a:rPr lang="zh-CN" altLang="en-US" sz="2800" b="1">
                <a:latin typeface="楷体" pitchFamily="49" charset="-122"/>
                <a:ea typeface="楷体" pitchFamily="49" charset="-122"/>
                <a:sym typeface="楷体_GB2312" pitchFamily="1" charset="-122"/>
              </a:rPr>
              <a:t>年之久，成为后世古典主义者认为不可企及的典范。</a:t>
            </a:r>
            <a:endParaRPr lang="zh-CN" altLang="en-US">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200092"/>
          <p:cNvPicPr>
            <a:picLocks noChangeAspect="1" noChangeArrowheads="1"/>
          </p:cNvPicPr>
          <p:nvPr/>
        </p:nvPicPr>
        <p:blipFill>
          <a:blip r:embed="rId2" cstate="print">
            <a:lum bright="6000" contrast="12000"/>
          </a:blip>
          <a:srcRect/>
          <a:stretch>
            <a:fillRect/>
          </a:stretch>
        </p:blipFill>
        <p:spPr bwMode="auto">
          <a:xfrm>
            <a:off x="5257800" y="820738"/>
            <a:ext cx="3352800" cy="5275262"/>
          </a:xfrm>
          <a:prstGeom prst="rect">
            <a:avLst/>
          </a:prstGeom>
          <a:noFill/>
          <a:ln w="9525">
            <a:noFill/>
            <a:miter lim="800000"/>
            <a:headEnd/>
            <a:tailEnd/>
          </a:ln>
        </p:spPr>
      </p:pic>
      <p:sp>
        <p:nvSpPr>
          <p:cNvPr id="44035" name="Text Box 3"/>
          <p:cNvSpPr>
            <a:spLocks noChangeArrowheads="1"/>
          </p:cNvSpPr>
          <p:nvPr/>
        </p:nvSpPr>
        <p:spPr bwMode="auto">
          <a:xfrm>
            <a:off x="609600" y="820738"/>
            <a:ext cx="4648200" cy="5140325"/>
          </a:xfrm>
          <a:prstGeom prst="rect">
            <a:avLst/>
          </a:prstGeom>
          <a:noFill/>
          <a:ln w="9525">
            <a:noFill/>
            <a:miter lim="800000"/>
            <a:headEnd/>
            <a:tailEnd/>
          </a:ln>
        </p:spPr>
        <p:txBody>
          <a:bodyPr>
            <a:spAutoFit/>
          </a:bodyPr>
          <a:lstStyle/>
          <a:p>
            <a:r>
              <a:rPr lang="en-US" altLang="zh-CN" sz="2800" b="1">
                <a:solidFill>
                  <a:srgbClr val="000000"/>
                </a:solidFill>
                <a:latin typeface="楷体_GB2312" pitchFamily="1" charset="-122"/>
                <a:ea typeface="楷体_GB2312" pitchFamily="1" charset="-122"/>
                <a:sym typeface="楷体_GB2312" pitchFamily="1" charset="-122"/>
              </a:rPr>
              <a:t> </a:t>
            </a:r>
            <a:r>
              <a:rPr lang="en-US" altLang="zh-CN" sz="2400" b="1">
                <a:solidFill>
                  <a:srgbClr val="000000"/>
                </a:solidFill>
                <a:latin typeface="楷体" pitchFamily="49" charset="-122"/>
                <a:ea typeface="楷体" pitchFamily="49" charset="-122"/>
                <a:sym typeface="楷体_GB2312" pitchFamily="1" charset="-122"/>
              </a:rPr>
              <a:t>《</a:t>
            </a:r>
            <a:r>
              <a:rPr lang="en-US" altLang="zh-CN" sz="2400" b="1">
                <a:solidFill>
                  <a:srgbClr val="000000"/>
                </a:solidFill>
                <a:latin typeface="楷体" pitchFamily="49" charset="-122"/>
                <a:ea typeface="楷体" pitchFamily="49" charset="-122"/>
                <a:sym typeface="Trebuchet MS" pitchFamily="34" charset="0"/>
              </a:rPr>
              <a:t> </a:t>
            </a:r>
            <a:r>
              <a:rPr lang="en-US" altLang="zh-CN" sz="3200" b="1">
                <a:solidFill>
                  <a:srgbClr val="000000"/>
                </a:solidFill>
                <a:latin typeface="楷体" pitchFamily="49" charset="-122"/>
                <a:ea typeface="楷体" pitchFamily="49" charset="-122"/>
                <a:sym typeface="Monotype Corsiva" pitchFamily="66" charset="0"/>
              </a:rPr>
              <a:t>The Sistine Madonna </a:t>
            </a:r>
            <a:r>
              <a:rPr lang="en-US" altLang="zh-CN" sz="2400" b="1">
                <a:solidFill>
                  <a:srgbClr val="000000"/>
                </a:solidFill>
                <a:latin typeface="楷体" pitchFamily="49" charset="-122"/>
                <a:ea typeface="楷体" pitchFamily="49" charset="-122"/>
                <a:sym typeface="楷体_GB2312" pitchFamily="1" charset="-122"/>
              </a:rPr>
              <a:t>》</a:t>
            </a:r>
            <a:r>
              <a:rPr lang="zh-CN" altLang="en-US" sz="2400" b="1">
                <a:solidFill>
                  <a:srgbClr val="000000"/>
                </a:solidFill>
                <a:latin typeface="楷体" pitchFamily="49" charset="-122"/>
                <a:ea typeface="楷体" pitchFamily="49" charset="-122"/>
                <a:sym typeface="楷体_GB2312" pitchFamily="1" charset="-122"/>
              </a:rPr>
              <a:t>是意大利画家拉斐尔在</a:t>
            </a:r>
            <a:r>
              <a:rPr lang="en-US" altLang="zh-CN" sz="2400" b="1">
                <a:solidFill>
                  <a:srgbClr val="000000"/>
                </a:solidFill>
                <a:latin typeface="楷体" pitchFamily="49" charset="-122"/>
                <a:ea typeface="楷体" pitchFamily="49" charset="-122"/>
                <a:sym typeface="楷体_GB2312" pitchFamily="1" charset="-122"/>
              </a:rPr>
              <a:t>1512</a:t>
            </a:r>
            <a:r>
              <a:rPr lang="en-US" altLang="zh-CN" sz="2400" b="1">
                <a:solidFill>
                  <a:srgbClr val="000000"/>
                </a:solidFill>
                <a:latin typeface="楷体" pitchFamily="49" charset="-122"/>
                <a:ea typeface="楷体" pitchFamily="49" charset="-122"/>
                <a:sym typeface="Times New Roman" pitchFamily="18" charset="0"/>
              </a:rPr>
              <a:t>—</a:t>
            </a:r>
            <a:r>
              <a:rPr lang="en-US" altLang="zh-CN" sz="2400" b="1">
                <a:solidFill>
                  <a:srgbClr val="000000"/>
                </a:solidFill>
                <a:latin typeface="楷体" pitchFamily="49" charset="-122"/>
                <a:ea typeface="楷体" pitchFamily="49" charset="-122"/>
                <a:sym typeface="楷体_GB2312" pitchFamily="1" charset="-122"/>
              </a:rPr>
              <a:t>1513</a:t>
            </a:r>
            <a:r>
              <a:rPr lang="zh-CN" altLang="en-US" sz="2400" b="1">
                <a:solidFill>
                  <a:srgbClr val="000000"/>
                </a:solidFill>
                <a:latin typeface="楷体" pitchFamily="49" charset="-122"/>
                <a:ea typeface="楷体" pitchFamily="49" charset="-122"/>
                <a:sym typeface="楷体_GB2312" pitchFamily="1" charset="-122"/>
              </a:rPr>
              <a:t>年间为罗马西斯廷教堂绘制的。是一幅布面油画，画中人物和真人大小相仿。他成功地塑造了一位人类的救世主形象：她决心以牺牲自己的孩子，来拯救苦难深重的世界。 他画笔下的圣母温柔美丽，眉宇间洋溢着母性的慈爱和幸福，像是一位普通的母亲，不像以前的圣母像那样神情呆滞、不可亲近。此画现藏于德累斯顿。 </a:t>
            </a:r>
            <a:endParaRPr lang="zh-CN" altLang="en-US" sz="1600" b="1">
              <a:latin typeface="楷体" pitchFamily="49" charset="-122"/>
              <a:ea typeface="楷体" pitchFamily="49" charset="-122"/>
            </a:endParaRPr>
          </a:p>
        </p:txBody>
      </p:sp>
    </p:spTree>
  </p:cSld>
  <p:clrMapOvr>
    <a:masterClrMapping/>
  </p:clrMapOvr>
  <p:transition advTm="3000">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5"/>
          <p:cNvSpPr>
            <a:spLocks noGrp="1"/>
          </p:cNvSpPr>
          <p:nvPr>
            <p:ph type="sldNum" sz="quarter" idx="12"/>
          </p:nvPr>
        </p:nvSpPr>
        <p:spPr>
          <a:noFill/>
        </p:spPr>
        <p:txBody>
          <a:bodyPr/>
          <a:lstStyle/>
          <a:p>
            <a:fld id="{7F4CBD3F-047D-4EA1-942B-0BC3321B635C}" type="slidenum">
              <a:rPr lang="zh-CN" altLang="en-US" smtClean="0"/>
              <a:pPr/>
              <a:t>56</a:t>
            </a:fld>
            <a:endParaRPr lang="en-US" altLang="zh-CN" sz="1800" smtClean="0"/>
          </a:p>
        </p:txBody>
      </p:sp>
      <p:pic>
        <p:nvPicPr>
          <p:cNvPr id="45059" name="Picture 5" descr="庄严的圣母"/>
          <p:cNvPicPr>
            <a:picLocks noChangeAspect="1" noChangeArrowheads="1"/>
          </p:cNvPicPr>
          <p:nvPr/>
        </p:nvPicPr>
        <p:blipFill>
          <a:blip r:embed="rId2" cstate="print"/>
          <a:srcRect/>
          <a:stretch>
            <a:fillRect/>
          </a:stretch>
        </p:blipFill>
        <p:spPr bwMode="auto">
          <a:xfrm>
            <a:off x="1066800" y="1100138"/>
            <a:ext cx="3505200" cy="4827587"/>
          </a:xfrm>
          <a:prstGeom prst="rect">
            <a:avLst/>
          </a:prstGeom>
          <a:noFill/>
          <a:ln w="28575">
            <a:solidFill>
              <a:schemeClr val="tx2"/>
            </a:solidFill>
            <a:miter lim="800000"/>
            <a:headEnd/>
            <a:tailEnd/>
          </a:ln>
        </p:spPr>
      </p:pic>
      <p:pic>
        <p:nvPicPr>
          <p:cNvPr id="45060" name="Picture 2" descr="lafeier圣母子"/>
          <p:cNvPicPr>
            <a:picLocks noChangeAspect="1" noChangeArrowheads="1"/>
          </p:cNvPicPr>
          <p:nvPr/>
        </p:nvPicPr>
        <p:blipFill>
          <a:blip r:embed="rId3" cstate="print"/>
          <a:srcRect/>
          <a:stretch>
            <a:fillRect/>
          </a:stretch>
        </p:blipFill>
        <p:spPr bwMode="auto">
          <a:xfrm>
            <a:off x="5029200" y="1079500"/>
            <a:ext cx="3287713" cy="4827588"/>
          </a:xfrm>
          <a:prstGeom prst="rect">
            <a:avLst/>
          </a:prstGeom>
          <a:noFill/>
          <a:ln w="76200">
            <a:solidFill>
              <a:srgbClr val="000000"/>
            </a:solid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a:spLocks noChangeArrowheads="1"/>
          </p:cNvSpPr>
          <p:nvPr/>
        </p:nvSpPr>
        <p:spPr bwMode="auto">
          <a:xfrm>
            <a:off x="685800" y="762000"/>
            <a:ext cx="8143875" cy="1077913"/>
          </a:xfrm>
          <a:prstGeom prst="rect">
            <a:avLst/>
          </a:prstGeom>
          <a:noFill/>
          <a:ln w="9525">
            <a:noFill/>
            <a:miter lim="800000"/>
            <a:headEnd/>
            <a:tailEnd/>
          </a:ln>
        </p:spPr>
        <p:txBody>
          <a:bodyPr>
            <a:spAutoFit/>
          </a:bodyPr>
          <a:lstStyle/>
          <a:p>
            <a:pPr>
              <a:spcBef>
                <a:spcPct val="50000"/>
              </a:spcBef>
            </a:pPr>
            <a:r>
              <a:rPr lang="zh-CN" altLang="en-US" sz="3200" b="1">
                <a:solidFill>
                  <a:srgbClr val="FF0000"/>
                </a:solidFill>
                <a:latin typeface="楷体" pitchFamily="49" charset="-122"/>
                <a:ea typeface="楷体" pitchFamily="49" charset="-122"/>
                <a:sym typeface="Tahoma" pitchFamily="34" charset="0"/>
              </a:rPr>
              <a:t>疑难解析：文艺复兴艺坛三杰怎样在作品中体现人文主义</a:t>
            </a:r>
            <a:endParaRPr lang="zh-CN" altLang="en-US" sz="3200">
              <a:latin typeface="楷体" pitchFamily="49" charset="-122"/>
              <a:ea typeface="楷体" pitchFamily="49" charset="-122"/>
            </a:endParaRPr>
          </a:p>
        </p:txBody>
      </p:sp>
      <p:sp>
        <p:nvSpPr>
          <p:cNvPr id="36867" name="Text Box 3"/>
          <p:cNvSpPr>
            <a:spLocks noChangeArrowheads="1"/>
          </p:cNvSpPr>
          <p:nvPr/>
        </p:nvSpPr>
        <p:spPr bwMode="auto">
          <a:xfrm>
            <a:off x="668338" y="1981200"/>
            <a:ext cx="8018462" cy="4032250"/>
          </a:xfrm>
          <a:prstGeom prst="rect">
            <a:avLst/>
          </a:prstGeom>
          <a:noFill/>
          <a:ln w="9525">
            <a:noFill/>
            <a:miter lim="800000"/>
            <a:headEnd/>
            <a:tailEnd/>
          </a:ln>
        </p:spPr>
        <p:txBody>
          <a:bodyPr>
            <a:spAutoFit/>
          </a:bodyPr>
          <a:lstStyle/>
          <a:p>
            <a:pPr>
              <a:spcBef>
                <a:spcPct val="50000"/>
              </a:spcBef>
            </a:pPr>
            <a:r>
              <a:rPr lang="en-US" altLang="zh-CN" sz="3200" b="1">
                <a:solidFill>
                  <a:srgbClr val="000000"/>
                </a:solidFill>
                <a:latin typeface="楷体" pitchFamily="49" charset="-122"/>
                <a:ea typeface="楷体" pitchFamily="49" charset="-122"/>
                <a:sym typeface="Tahoma" pitchFamily="34" charset="0"/>
              </a:rPr>
              <a:t>    </a:t>
            </a:r>
            <a:r>
              <a:rPr lang="zh-CN" altLang="en-US" sz="3200" b="1">
                <a:solidFill>
                  <a:srgbClr val="FF3300"/>
                </a:solidFill>
                <a:latin typeface="楷体" pitchFamily="49" charset="-122"/>
                <a:ea typeface="楷体" pitchFamily="49" charset="-122"/>
                <a:sym typeface="Tahoma" pitchFamily="34" charset="0"/>
              </a:rPr>
              <a:t>达</a:t>
            </a:r>
            <a:r>
              <a:rPr lang="en-US" altLang="zh-CN" sz="3200" b="1">
                <a:solidFill>
                  <a:srgbClr val="FF3300"/>
                </a:solidFill>
                <a:latin typeface="楷体" pitchFamily="49" charset="-122"/>
                <a:ea typeface="楷体" pitchFamily="49" charset="-122"/>
                <a:sym typeface="Tahoma" pitchFamily="34" charset="0"/>
              </a:rPr>
              <a:t>·</a:t>
            </a:r>
            <a:r>
              <a:rPr lang="zh-CN" altLang="en-US" sz="3200" b="1">
                <a:solidFill>
                  <a:srgbClr val="FF3300"/>
                </a:solidFill>
                <a:latin typeface="楷体" pitchFamily="49" charset="-122"/>
                <a:ea typeface="楷体" pitchFamily="49" charset="-122"/>
                <a:sym typeface="Tahoma" pitchFamily="34" charset="0"/>
              </a:rPr>
              <a:t>芬奇</a:t>
            </a:r>
            <a:r>
              <a:rPr lang="zh-CN" altLang="en-US" sz="3200" b="1">
                <a:solidFill>
                  <a:srgbClr val="000000"/>
                </a:solidFill>
                <a:latin typeface="楷体" pitchFamily="49" charset="-122"/>
                <a:ea typeface="楷体" pitchFamily="49" charset="-122"/>
                <a:sym typeface="Tahoma" pitchFamily="34" charset="0"/>
              </a:rPr>
              <a:t>用写实的绘画揭示人性的善恶，</a:t>
            </a:r>
            <a:r>
              <a:rPr lang="en-US" altLang="zh-CN" sz="3200" b="1">
                <a:solidFill>
                  <a:srgbClr val="000000"/>
                </a:solidFill>
                <a:latin typeface="楷体" pitchFamily="49" charset="-122"/>
                <a:ea typeface="楷体" pitchFamily="49" charset="-122"/>
                <a:sym typeface="Tahoma" pitchFamily="34" charset="0"/>
              </a:rPr>
              <a:t>《</a:t>
            </a:r>
            <a:r>
              <a:rPr lang="zh-CN" altLang="en-US" sz="3200" b="1">
                <a:solidFill>
                  <a:srgbClr val="000000"/>
                </a:solidFill>
                <a:latin typeface="楷体" pitchFamily="49" charset="-122"/>
                <a:ea typeface="楷体" pitchFamily="49" charset="-122"/>
                <a:sym typeface="Tahoma" pitchFamily="34" charset="0"/>
              </a:rPr>
              <a:t>最后的晚餐</a:t>
            </a:r>
            <a:r>
              <a:rPr lang="en-US" altLang="zh-CN" sz="3200" b="1">
                <a:solidFill>
                  <a:srgbClr val="000000"/>
                </a:solidFill>
                <a:latin typeface="楷体" pitchFamily="49" charset="-122"/>
                <a:ea typeface="楷体" pitchFamily="49" charset="-122"/>
                <a:sym typeface="Tahoma" pitchFamily="34" charset="0"/>
              </a:rPr>
              <a:t>》</a:t>
            </a:r>
            <a:r>
              <a:rPr lang="zh-CN" altLang="en-US" sz="3200" b="1">
                <a:solidFill>
                  <a:srgbClr val="000000"/>
                </a:solidFill>
                <a:latin typeface="楷体" pitchFamily="49" charset="-122"/>
                <a:ea typeface="楷体" pitchFamily="49" charset="-122"/>
                <a:sym typeface="Tahoma" pitchFamily="34" charset="0"/>
              </a:rPr>
              <a:t>是典型的例证。</a:t>
            </a:r>
          </a:p>
          <a:p>
            <a:pPr>
              <a:spcBef>
                <a:spcPct val="50000"/>
              </a:spcBef>
            </a:pPr>
            <a:r>
              <a:rPr lang="zh-CN" altLang="en-US" sz="3200" b="1">
                <a:solidFill>
                  <a:srgbClr val="000000"/>
                </a:solidFill>
                <a:latin typeface="楷体" pitchFamily="49" charset="-122"/>
                <a:ea typeface="楷体" pitchFamily="49" charset="-122"/>
                <a:sym typeface="Tahoma" pitchFamily="34" charset="0"/>
              </a:rPr>
              <a:t>   </a:t>
            </a:r>
            <a:r>
              <a:rPr lang="zh-CN" altLang="en-US" sz="3200" b="1">
                <a:solidFill>
                  <a:srgbClr val="FF3300"/>
                </a:solidFill>
                <a:latin typeface="楷体" pitchFamily="49" charset="-122"/>
                <a:ea typeface="楷体" pitchFamily="49" charset="-122"/>
                <a:sym typeface="Tahoma" pitchFamily="34" charset="0"/>
              </a:rPr>
              <a:t>米开朗琪罗</a:t>
            </a:r>
            <a:r>
              <a:rPr lang="zh-CN" altLang="en-US" sz="3200" b="1">
                <a:solidFill>
                  <a:srgbClr val="000000"/>
                </a:solidFill>
                <a:latin typeface="楷体" pitchFamily="49" charset="-122"/>
                <a:ea typeface="楷体" pitchFamily="49" charset="-122"/>
                <a:sym typeface="Tahoma" pitchFamily="34" charset="0"/>
              </a:rPr>
              <a:t>的</a:t>
            </a:r>
            <a:r>
              <a:rPr lang="en-US" altLang="zh-CN" sz="3200" b="1">
                <a:solidFill>
                  <a:srgbClr val="000000"/>
                </a:solidFill>
                <a:latin typeface="楷体" pitchFamily="49" charset="-122"/>
                <a:ea typeface="楷体" pitchFamily="49" charset="-122"/>
                <a:sym typeface="Tahoma" pitchFamily="34" charset="0"/>
              </a:rPr>
              <a:t>《</a:t>
            </a:r>
            <a:r>
              <a:rPr lang="zh-CN" altLang="en-US" sz="3200" b="1">
                <a:solidFill>
                  <a:srgbClr val="000000"/>
                </a:solidFill>
                <a:latin typeface="楷体" pitchFamily="49" charset="-122"/>
                <a:ea typeface="楷体" pitchFamily="49" charset="-122"/>
                <a:sym typeface="Tahoma" pitchFamily="34" charset="0"/>
              </a:rPr>
              <a:t>大卫</a:t>
            </a:r>
            <a:r>
              <a:rPr lang="en-US" altLang="zh-CN" sz="3200" b="1">
                <a:solidFill>
                  <a:srgbClr val="000000"/>
                </a:solidFill>
                <a:latin typeface="楷体" pitchFamily="49" charset="-122"/>
                <a:ea typeface="楷体" pitchFamily="49" charset="-122"/>
                <a:sym typeface="Tahoma" pitchFamily="34" charset="0"/>
              </a:rPr>
              <a:t>》</a:t>
            </a:r>
            <a:r>
              <a:rPr lang="zh-CN" altLang="en-US" sz="3200" b="1">
                <a:solidFill>
                  <a:srgbClr val="000000"/>
                </a:solidFill>
                <a:latin typeface="楷体" pitchFamily="49" charset="-122"/>
                <a:ea typeface="楷体" pitchFamily="49" charset="-122"/>
                <a:sym typeface="Tahoma" pitchFamily="34" charset="0"/>
              </a:rPr>
              <a:t>和</a:t>
            </a:r>
            <a:r>
              <a:rPr lang="en-US" altLang="zh-CN" sz="3200" b="1">
                <a:solidFill>
                  <a:srgbClr val="000000"/>
                </a:solidFill>
                <a:latin typeface="楷体" pitchFamily="49" charset="-122"/>
                <a:ea typeface="楷体" pitchFamily="49" charset="-122"/>
                <a:sym typeface="Tahoma" pitchFamily="34" charset="0"/>
              </a:rPr>
              <a:t>《</a:t>
            </a:r>
            <a:r>
              <a:rPr lang="zh-CN" altLang="en-US" sz="3200" b="1">
                <a:solidFill>
                  <a:srgbClr val="000000"/>
                </a:solidFill>
                <a:latin typeface="楷体" pitchFamily="49" charset="-122"/>
                <a:ea typeface="楷体" pitchFamily="49" charset="-122"/>
                <a:sym typeface="Tahoma" pitchFamily="34" charset="0"/>
              </a:rPr>
              <a:t>摩西</a:t>
            </a:r>
            <a:r>
              <a:rPr lang="en-US" altLang="zh-CN" sz="3200" b="1">
                <a:solidFill>
                  <a:srgbClr val="000000"/>
                </a:solidFill>
                <a:latin typeface="楷体" pitchFamily="49" charset="-122"/>
                <a:ea typeface="楷体" pitchFamily="49" charset="-122"/>
                <a:sym typeface="Tahoma" pitchFamily="34" charset="0"/>
              </a:rPr>
              <a:t>》</a:t>
            </a:r>
            <a:r>
              <a:rPr lang="zh-CN" altLang="en-US" sz="3200" b="1">
                <a:solidFill>
                  <a:srgbClr val="000000"/>
                </a:solidFill>
                <a:latin typeface="楷体" pitchFamily="49" charset="-122"/>
                <a:ea typeface="楷体" pitchFamily="49" charset="-122"/>
                <a:sym typeface="Tahoma" pitchFamily="34" charset="0"/>
              </a:rPr>
              <a:t>等作品，反映出一种震撼人心的英雄主义气概，反映了人的伟大。</a:t>
            </a:r>
          </a:p>
          <a:p>
            <a:pPr>
              <a:spcBef>
                <a:spcPct val="50000"/>
              </a:spcBef>
            </a:pPr>
            <a:r>
              <a:rPr lang="zh-CN" altLang="en-US" sz="3200" b="1">
                <a:solidFill>
                  <a:srgbClr val="000000"/>
                </a:solidFill>
                <a:latin typeface="楷体" pitchFamily="49" charset="-122"/>
                <a:ea typeface="楷体" pitchFamily="49" charset="-122"/>
                <a:sym typeface="Tahoma" pitchFamily="34" charset="0"/>
              </a:rPr>
              <a:t>   </a:t>
            </a:r>
            <a:r>
              <a:rPr lang="zh-CN" altLang="en-US" sz="3200" b="1">
                <a:solidFill>
                  <a:srgbClr val="FF3300"/>
                </a:solidFill>
                <a:latin typeface="楷体" pitchFamily="49" charset="-122"/>
                <a:ea typeface="楷体" pitchFamily="49" charset="-122"/>
                <a:sym typeface="Tahoma" pitchFamily="34" charset="0"/>
              </a:rPr>
              <a:t>拉斐尔</a:t>
            </a:r>
            <a:r>
              <a:rPr lang="zh-CN" altLang="en-US" sz="3200" b="1">
                <a:solidFill>
                  <a:srgbClr val="000000"/>
                </a:solidFill>
                <a:latin typeface="楷体" pitchFamily="49" charset="-122"/>
                <a:ea typeface="楷体" pitchFamily="49" charset="-122"/>
                <a:sym typeface="Tahoma" pitchFamily="34" charset="0"/>
              </a:rPr>
              <a:t>的</a:t>
            </a:r>
            <a:r>
              <a:rPr lang="en-US" altLang="zh-CN" sz="3200" b="1">
                <a:solidFill>
                  <a:srgbClr val="000000"/>
                </a:solidFill>
                <a:latin typeface="楷体" pitchFamily="49" charset="-122"/>
                <a:ea typeface="楷体" pitchFamily="49" charset="-122"/>
                <a:sym typeface="Tahoma" pitchFamily="34" charset="0"/>
              </a:rPr>
              <a:t>《</a:t>
            </a:r>
            <a:r>
              <a:rPr lang="zh-CN" altLang="en-US" sz="3200" b="1">
                <a:solidFill>
                  <a:srgbClr val="000000"/>
                </a:solidFill>
                <a:latin typeface="楷体" pitchFamily="49" charset="-122"/>
                <a:ea typeface="楷体" pitchFamily="49" charset="-122"/>
                <a:sym typeface="Tahoma" pitchFamily="34" charset="0"/>
              </a:rPr>
              <a:t>西斯廷圣母</a:t>
            </a:r>
            <a:r>
              <a:rPr lang="en-US" altLang="zh-CN" sz="3200" b="1">
                <a:solidFill>
                  <a:srgbClr val="000000"/>
                </a:solidFill>
                <a:latin typeface="楷体" pitchFamily="49" charset="-122"/>
                <a:ea typeface="楷体" pitchFamily="49" charset="-122"/>
                <a:sym typeface="Tahoma" pitchFamily="34" charset="0"/>
              </a:rPr>
              <a:t>》</a:t>
            </a:r>
            <a:r>
              <a:rPr lang="zh-CN" altLang="en-US" sz="3200" b="1">
                <a:solidFill>
                  <a:srgbClr val="000000"/>
                </a:solidFill>
                <a:latin typeface="楷体" pitchFamily="49" charset="-122"/>
                <a:ea typeface="楷体" pitchFamily="49" charset="-122"/>
                <a:sym typeface="Tahoma" pitchFamily="34" charset="0"/>
              </a:rPr>
              <a:t>等作品则表现圣母的温柔美丽、慈爱幸福，充满人情味。</a:t>
            </a:r>
            <a:endParaRPr lang="zh-CN" altLang="en-US" sz="320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p:cBhvr>
                                        <p:cTn id="7"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ldLvl="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5"/>
          <p:cNvSpPr>
            <a:spLocks noChangeArrowheads="1"/>
          </p:cNvSpPr>
          <p:nvPr/>
        </p:nvSpPr>
        <p:spPr bwMode="auto">
          <a:xfrm>
            <a:off x="685800" y="838200"/>
            <a:ext cx="7858125" cy="584200"/>
          </a:xfrm>
          <a:prstGeom prst="rect">
            <a:avLst/>
          </a:prstGeom>
          <a:solidFill>
            <a:schemeClr val="bg1"/>
          </a:solidFill>
          <a:ln w="38100">
            <a:solidFill>
              <a:srgbClr val="800000"/>
            </a:solidFill>
            <a:miter lim="800000"/>
            <a:headEnd/>
            <a:tailEnd/>
          </a:ln>
        </p:spPr>
        <p:txBody>
          <a:bodyPr>
            <a:spAutoFit/>
          </a:bodyPr>
          <a:lstStyle/>
          <a:p>
            <a:pPr>
              <a:spcBef>
                <a:spcPct val="50000"/>
              </a:spcBef>
            </a:pPr>
            <a:r>
              <a:rPr lang="zh-CN" altLang="en-US" sz="3200" b="1">
                <a:solidFill>
                  <a:srgbClr val="0033CC"/>
                </a:solidFill>
                <a:latin typeface="楷体" pitchFamily="49" charset="-122"/>
                <a:ea typeface="楷体" pitchFamily="49" charset="-122"/>
              </a:rPr>
              <a:t>思考：“文艺复兴”是一场复古运动吗</a:t>
            </a:r>
            <a:r>
              <a:rPr lang="en-US" altLang="zh-CN" sz="3200" b="1">
                <a:solidFill>
                  <a:srgbClr val="0033CC"/>
                </a:solidFill>
                <a:latin typeface="楷体" pitchFamily="49" charset="-122"/>
                <a:ea typeface="楷体" pitchFamily="49" charset="-122"/>
              </a:rPr>
              <a:t>?</a:t>
            </a:r>
            <a:endParaRPr lang="zh-CN" altLang="en-US">
              <a:solidFill>
                <a:srgbClr val="0033CC"/>
              </a:solidFill>
              <a:latin typeface="楷体" pitchFamily="49" charset="-122"/>
              <a:ea typeface="楷体" pitchFamily="49" charset="-122"/>
            </a:endParaRPr>
          </a:p>
        </p:txBody>
      </p:sp>
      <p:sp>
        <p:nvSpPr>
          <p:cNvPr id="10246" name="TextBox 6"/>
          <p:cNvSpPr>
            <a:spLocks noChangeArrowheads="1"/>
          </p:cNvSpPr>
          <p:nvPr/>
        </p:nvSpPr>
        <p:spPr bwMode="auto">
          <a:xfrm>
            <a:off x="358775" y="1509713"/>
            <a:ext cx="8380413" cy="3540125"/>
          </a:xfrm>
          <a:prstGeom prst="rect">
            <a:avLst/>
          </a:prstGeom>
          <a:noFill/>
          <a:ln w="9525">
            <a:noFill/>
            <a:miter lim="800000"/>
            <a:headEnd/>
            <a:tailEnd/>
          </a:ln>
        </p:spPr>
        <p:txBody>
          <a:bodyPr>
            <a:spAutoFit/>
          </a:bodyPr>
          <a:lstStyle/>
          <a:p>
            <a:r>
              <a:rPr lang="zh-CN" altLang="en-US" sz="2800" b="1">
                <a:solidFill>
                  <a:srgbClr val="000000"/>
                </a:solidFill>
                <a:latin typeface="楷体" pitchFamily="49" charset="-122"/>
                <a:ea typeface="楷体" pitchFamily="49" charset="-122"/>
                <a:sym typeface="宋体" pitchFamily="2" charset="-122"/>
              </a:rPr>
              <a:t>从表面的含义来看，它是一种复兴古希腊罗马时期哲学、文艺的活动，是一种复古运动，但从深层含义看，它却是</a:t>
            </a:r>
            <a:r>
              <a:rPr lang="zh-CN" altLang="en-US" sz="2800" b="1">
                <a:solidFill>
                  <a:srgbClr val="FF0000"/>
                </a:solidFill>
                <a:latin typeface="楷体" pitchFamily="49" charset="-122"/>
                <a:ea typeface="楷体" pitchFamily="49" charset="-122"/>
                <a:sym typeface="宋体" pitchFamily="2" charset="-122"/>
              </a:rPr>
              <a:t>一场思想解放运动，是一次思想领域里的变革，是新兴市民阶层借复兴古代理性主义文化来反对非理性主义、神秘主义宗教文化的运动，是一场以人本主义反对神本主义的运动。</a:t>
            </a:r>
            <a:r>
              <a:rPr lang="zh-CN" altLang="en-US" sz="2800" b="1">
                <a:solidFill>
                  <a:srgbClr val="000000"/>
                </a:solidFill>
                <a:latin typeface="楷体" pitchFamily="49" charset="-122"/>
                <a:ea typeface="楷体" pitchFamily="49" charset="-122"/>
                <a:sym typeface="宋体" pitchFamily="2" charset="-122"/>
              </a:rPr>
              <a:t>是资产阶级借助复兴古希腊罗马文化进而弘扬资产阶级文化思想的文化运动。</a:t>
            </a:r>
            <a:r>
              <a:rPr lang="zh-CN" altLang="en-US" sz="2800">
                <a:solidFill>
                  <a:srgbClr val="000000"/>
                </a:solidFill>
                <a:latin typeface="楷体" pitchFamily="49" charset="-122"/>
                <a:ea typeface="楷体" pitchFamily="49" charset="-122"/>
                <a:sym typeface="宋体" pitchFamily="2" charset="-122"/>
              </a:rPr>
              <a:t> </a:t>
            </a:r>
            <a:endParaRPr lang="zh-CN" altLang="en-US" sz="2800" b="1">
              <a:solidFill>
                <a:srgbClr val="000000"/>
              </a:solidFill>
              <a:latin typeface="楷体" pitchFamily="49" charset="-122"/>
              <a:ea typeface="楷体" pitchFamily="49" charset="-122"/>
              <a:sym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p:cBhvr>
                                        <p:cTn id="7" dur="2000"/>
                                        <p:tgtEl>
                                          <p:spTgt spid="10244"/>
                                        </p:tgtEl>
                                      </p:cBhvr>
                                    </p:animEffect>
                                    <p:anim calcmode="lin" valueType="num">
                                      <p:cBhvr>
                                        <p:cTn id="8" dur="2000" fill="hold"/>
                                        <p:tgtEl>
                                          <p:spTgt spid="10244"/>
                                        </p:tgtEl>
                                        <p:attrNameLst>
                                          <p:attrName>style.rotation</p:attrName>
                                        </p:attrNameLst>
                                      </p:cBhvr>
                                      <p:tavLst>
                                        <p:tav tm="0">
                                          <p:val>
                                            <p:fltVal val="720"/>
                                          </p:val>
                                        </p:tav>
                                        <p:tav tm="100000">
                                          <p:val>
                                            <p:fltVal val="0"/>
                                          </p:val>
                                        </p:tav>
                                      </p:tavLst>
                                    </p:anim>
                                    <p:anim calcmode="lin" valueType="num">
                                      <p:cBhvr>
                                        <p:cTn id="9" dur="2000" fill="hold"/>
                                        <p:tgtEl>
                                          <p:spTgt spid="10244"/>
                                        </p:tgtEl>
                                        <p:attrNameLst>
                                          <p:attrName>ppt_h</p:attrName>
                                        </p:attrNameLst>
                                      </p:cBhvr>
                                      <p:tavLst>
                                        <p:tav tm="0">
                                          <p:val>
                                            <p:fltVal val="0"/>
                                          </p:val>
                                        </p:tav>
                                        <p:tav tm="100000">
                                          <p:val>
                                            <p:strVal val="#ppt_h"/>
                                          </p:val>
                                        </p:tav>
                                      </p:tavLst>
                                    </p:anim>
                                    <p:anim calcmode="lin" valueType="num">
                                      <p:cBhvr>
                                        <p:cTn id="10" dur="2000" fill="hold"/>
                                        <p:tgtEl>
                                          <p:spTgt spid="10244"/>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246"/>
                                        </p:tgtEl>
                                        <p:attrNameLst>
                                          <p:attrName>style.visibility</p:attrName>
                                        </p:attrNameLst>
                                      </p:cBhvr>
                                      <p:to>
                                        <p:strVal val="visible"/>
                                      </p:to>
                                    </p:set>
                                    <p:anim calcmode="lin" valueType="num">
                                      <p:cBhvr>
                                        <p:cTn id="15" dur="500" fill="hold"/>
                                        <p:tgtEl>
                                          <p:spTgt spid="10246"/>
                                        </p:tgtEl>
                                        <p:attrNameLst>
                                          <p:attrName>ppt_x</p:attrName>
                                        </p:attrNameLst>
                                      </p:cBhvr>
                                      <p:tavLst>
                                        <p:tav tm="0">
                                          <p:val>
                                            <p:strVal val="#ppt_x"/>
                                          </p:val>
                                        </p:tav>
                                        <p:tav tm="100000">
                                          <p:val>
                                            <p:strVal val="#ppt_x"/>
                                          </p:val>
                                        </p:tav>
                                      </p:tavLst>
                                    </p:anim>
                                    <p:anim calcmode="lin" valueType="num">
                                      <p:cBhvr>
                                        <p:cTn id="16"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ldLvl="0" animBg="1" autoUpdateAnimBg="0"/>
      <p:bldP spid="10246" grpId="0" bldLvl="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425450" y="1050925"/>
            <a:ext cx="8250238" cy="4968875"/>
          </a:xfrm>
          <a:prstGeom prst="rect">
            <a:avLst/>
          </a:prstGeom>
          <a:solidFill>
            <a:schemeClr val="bg1"/>
          </a:solidFill>
          <a:ln w="9525">
            <a:noFill/>
            <a:miter lim="800000"/>
            <a:headEnd/>
            <a:tailEnd/>
          </a:ln>
        </p:spPr>
        <p:txBody>
          <a:bodyPr anchor="ctr">
            <a:spAutoFit/>
          </a:bodyPr>
          <a:lstStyle/>
          <a:p>
            <a:r>
              <a:rPr lang="en-US" altLang="zh-CN" sz="2800" b="1">
                <a:solidFill>
                  <a:srgbClr val="003366"/>
                </a:solidFill>
                <a:latin typeface="黑体" pitchFamily="49" charset="-122"/>
                <a:ea typeface="黑体" pitchFamily="49" charset="-122"/>
              </a:rPr>
              <a:t> </a:t>
            </a:r>
            <a:r>
              <a:rPr lang="zh-CN" altLang="en-US" sz="4000" b="1">
                <a:solidFill>
                  <a:srgbClr val="003366"/>
                </a:solidFill>
                <a:latin typeface="黑体" pitchFamily="49" charset="-122"/>
                <a:ea typeface="黑体" pitchFamily="49" charset="-122"/>
              </a:rPr>
              <a:t>近代自然科学是以天文学的革命为开端的。</a:t>
            </a:r>
          </a:p>
          <a:p>
            <a:r>
              <a:rPr lang="en-US" altLang="zh-CN" sz="4000" b="1">
                <a:solidFill>
                  <a:srgbClr val="003366"/>
                </a:solidFill>
                <a:latin typeface="黑体" pitchFamily="49" charset="-122"/>
                <a:ea typeface="黑体" pitchFamily="49" charset="-122"/>
              </a:rPr>
              <a:t>①</a:t>
            </a:r>
            <a:r>
              <a:rPr lang="zh-CN" altLang="en-US" sz="4000" b="1">
                <a:solidFill>
                  <a:srgbClr val="003366"/>
                </a:solidFill>
                <a:latin typeface="黑体" pitchFamily="49" charset="-122"/>
                <a:ea typeface="黑体" pitchFamily="49" charset="-122"/>
              </a:rPr>
              <a:t>哥白尼：太阳中心说 </a:t>
            </a:r>
          </a:p>
          <a:p>
            <a:r>
              <a:rPr lang="en-US" altLang="zh-CN" sz="4000" b="1">
                <a:solidFill>
                  <a:srgbClr val="003366"/>
                </a:solidFill>
                <a:latin typeface="黑体" pitchFamily="49" charset="-122"/>
                <a:ea typeface="黑体" pitchFamily="49" charset="-122"/>
              </a:rPr>
              <a:t>②</a:t>
            </a:r>
            <a:r>
              <a:rPr lang="zh-CN" altLang="en-US" sz="4000" b="1">
                <a:solidFill>
                  <a:srgbClr val="003366"/>
                </a:solidFill>
                <a:latin typeface="黑体" pitchFamily="49" charset="-122"/>
                <a:ea typeface="黑体" pitchFamily="49" charset="-122"/>
              </a:rPr>
              <a:t>开普勒：行星沿椭圆形轨道绕太阳运行</a:t>
            </a:r>
          </a:p>
          <a:p>
            <a:r>
              <a:rPr lang="en-US" altLang="zh-CN" sz="4000" b="1">
                <a:solidFill>
                  <a:srgbClr val="003366"/>
                </a:solidFill>
                <a:latin typeface="黑体" pitchFamily="49" charset="-122"/>
                <a:ea typeface="黑体" pitchFamily="49" charset="-122"/>
              </a:rPr>
              <a:t>③</a:t>
            </a:r>
            <a:r>
              <a:rPr lang="zh-CN" altLang="en-US" sz="4000" b="1">
                <a:solidFill>
                  <a:srgbClr val="003366"/>
                </a:solidFill>
                <a:latin typeface="黑体" pitchFamily="49" charset="-122"/>
                <a:ea typeface="黑体" pitchFamily="49" charset="-122"/>
              </a:rPr>
              <a:t>伽利略：自制天文望远镜进行天文观察</a:t>
            </a:r>
          </a:p>
          <a:p>
            <a:r>
              <a:rPr lang="en-US" altLang="zh-CN" sz="4000" b="1">
                <a:solidFill>
                  <a:srgbClr val="003366"/>
                </a:solidFill>
                <a:latin typeface="黑体" pitchFamily="49" charset="-122"/>
                <a:ea typeface="黑体" pitchFamily="49" charset="-122"/>
              </a:rPr>
              <a:t>④</a:t>
            </a:r>
            <a:r>
              <a:rPr lang="zh-CN" altLang="en-US" sz="4000" b="1">
                <a:solidFill>
                  <a:srgbClr val="003366"/>
                </a:solidFill>
                <a:latin typeface="黑体" pitchFamily="49" charset="-122"/>
                <a:ea typeface="黑体" pitchFamily="49" charset="-122"/>
              </a:rPr>
              <a:t>布鲁诺：宇宙无中心</a:t>
            </a:r>
          </a:p>
        </p:txBody>
      </p:sp>
      <p:sp>
        <p:nvSpPr>
          <p:cNvPr id="14" name="Rectangle 7"/>
          <p:cNvSpPr>
            <a:spLocks noChangeArrowheads="1"/>
          </p:cNvSpPr>
          <p:nvPr/>
        </p:nvSpPr>
        <p:spPr bwMode="auto">
          <a:xfrm>
            <a:off x="533400" y="6096000"/>
            <a:ext cx="8207375" cy="458788"/>
          </a:xfrm>
          <a:prstGeom prst="rect">
            <a:avLst/>
          </a:prstGeom>
          <a:solidFill>
            <a:schemeClr val="bg1"/>
          </a:solidFill>
          <a:ln w="9525">
            <a:noFill/>
            <a:miter lim="800000"/>
            <a:headEnd/>
            <a:tailEnd/>
          </a:ln>
        </p:spPr>
        <p:txBody>
          <a:bodyPr anchor="ctr">
            <a:spAutoFit/>
          </a:bodyPr>
          <a:lstStyle/>
          <a:p>
            <a:pPr algn="ctr">
              <a:lnSpc>
                <a:spcPct val="85000"/>
              </a:lnSpc>
              <a:spcBef>
                <a:spcPct val="50000"/>
              </a:spcBef>
            </a:pPr>
            <a:r>
              <a:rPr lang="zh-CN" altLang="en-US" sz="2800" b="1">
                <a:solidFill>
                  <a:srgbClr val="FF0000"/>
                </a:solidFill>
                <a:latin typeface="Tahoma" pitchFamily="34" charset="0"/>
                <a:ea typeface="黑体" pitchFamily="49" charset="-122"/>
              </a:rPr>
              <a:t>重视科学实验，追求知识。</a:t>
            </a:r>
            <a:endParaRPr lang="zh-CN" altLang="en-US" sz="2800" b="1">
              <a:solidFill>
                <a:srgbClr val="FF0000"/>
              </a:solidFill>
              <a:latin typeface="黑体" pitchFamily="49" charset="-122"/>
              <a:ea typeface="黑体" pitchFamily="49" charset="-122"/>
            </a:endParaRPr>
          </a:p>
        </p:txBody>
      </p:sp>
      <p:sp>
        <p:nvSpPr>
          <p:cNvPr id="48132" name="Text Box 6"/>
          <p:cNvSpPr txBox="1">
            <a:spLocks noChangeArrowheads="1"/>
          </p:cNvSpPr>
          <p:nvPr/>
        </p:nvSpPr>
        <p:spPr bwMode="auto">
          <a:xfrm>
            <a:off x="0" y="363538"/>
            <a:ext cx="5486400" cy="701675"/>
          </a:xfrm>
          <a:prstGeom prst="rect">
            <a:avLst/>
          </a:prstGeom>
          <a:solidFill>
            <a:schemeClr val="bg1"/>
          </a:solidFill>
          <a:ln w="9525">
            <a:noFill/>
            <a:miter lim="800000"/>
            <a:headEnd/>
            <a:tailEnd/>
          </a:ln>
        </p:spPr>
        <p:txBody>
          <a:bodyPr anchor="ctr">
            <a:spAutoFit/>
          </a:bodyPr>
          <a:lstStyle/>
          <a:p>
            <a:r>
              <a:rPr lang="zh-CN" altLang="en-US" sz="4000" b="1">
                <a:solidFill>
                  <a:srgbClr val="0000FF"/>
                </a:solidFill>
                <a:latin typeface="黑体" pitchFamily="49" charset="-122"/>
                <a:ea typeface="黑体" pitchFamily="49" charset="-122"/>
              </a:rPr>
              <a:t>（</a:t>
            </a:r>
            <a:r>
              <a:rPr lang="en-US" altLang="zh-CN" sz="4000" b="1">
                <a:solidFill>
                  <a:srgbClr val="0000FF"/>
                </a:solidFill>
                <a:latin typeface="黑体" pitchFamily="49" charset="-122"/>
                <a:ea typeface="黑体" pitchFamily="49" charset="-122"/>
              </a:rPr>
              <a:t>2</a:t>
            </a:r>
            <a:r>
              <a:rPr lang="zh-CN" altLang="en-US" sz="4000" b="1">
                <a:solidFill>
                  <a:srgbClr val="0000FF"/>
                </a:solidFill>
                <a:latin typeface="黑体" pitchFamily="49" charset="-122"/>
                <a:ea typeface="黑体" pitchFamily="49" charset="-122"/>
              </a:rPr>
              <a:t>）科学领域</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矩形 125955"/>
          <p:cNvSpPr/>
          <p:nvPr/>
        </p:nvSpPr>
        <p:spPr>
          <a:xfrm>
            <a:off x="107504" y="1"/>
            <a:ext cx="8712968" cy="2936188"/>
          </a:xfrm>
          <a:prstGeom prst="rect">
            <a:avLst/>
          </a:prstGeom>
          <a:noFill/>
          <a:ln w="9525">
            <a:noFill/>
          </a:ln>
        </p:spPr>
        <p:txBody>
          <a:bodyPr wrap="square">
            <a:spAutoFit/>
          </a:bodyPr>
          <a:lstStyle/>
          <a:p>
            <a:pPr>
              <a:lnSpc>
                <a:spcPct val="110000"/>
              </a:lnSpc>
              <a:spcBef>
                <a:spcPct val="20000"/>
              </a:spcBef>
              <a:buClr>
                <a:schemeClr val="bg1"/>
              </a:buClr>
            </a:pPr>
            <a:r>
              <a:rPr lang="en-US" altLang="zh-CN" sz="2800" b="1" noProof="1">
                <a:latin typeface="楷体_GB2312" pitchFamily="1" charset="-122"/>
                <a:ea typeface="楷体_GB2312" pitchFamily="1" charset="-122"/>
              </a:rPr>
              <a:t>    </a:t>
            </a:r>
            <a:r>
              <a:rPr lang="zh-CN" altLang="en-US" sz="2800" b="1" noProof="1">
                <a:latin typeface="楷体_GB2312" pitchFamily="1" charset="-122"/>
                <a:ea typeface="楷体_GB2312" pitchFamily="1" charset="-122"/>
              </a:rPr>
              <a:t>基督教对人的观点是：亚当、夏娃偷吃禁果，证明</a:t>
            </a:r>
            <a:r>
              <a:rPr lang="zh-CN" altLang="en-US" sz="2800" b="1" u="heavy" noProof="1">
                <a:latin typeface="楷体_GB2312" charset="0"/>
                <a:ea typeface="楷体_GB2312" pitchFamily="1" charset="-122"/>
              </a:rPr>
              <a:t>肉体是罪恶</a:t>
            </a:r>
            <a:r>
              <a:rPr lang="zh-CN" altLang="en-US" sz="2800" b="1" noProof="1">
                <a:latin typeface="楷体_GB2312" pitchFamily="1" charset="-122"/>
                <a:ea typeface="楷体_GB2312" pitchFamily="1" charset="-122"/>
              </a:rPr>
              <a:t>的王国。上帝将人类的始祖逐出伊甸园，罚其在满是荆棘的大地上终身劳苦。人间不是幸福，人只有抑制自己的情欲和欢乐，忏悔错误，走完人生痛苦的历程，才能接近上帝，获得永恒的幸福。总之，</a:t>
            </a:r>
            <a:r>
              <a:rPr lang="zh-CN" altLang="en-US" sz="2800" b="1" u="wavyHeavy" noProof="1">
                <a:uFill>
                  <a:solidFill>
                    <a:srgbClr val="FF3300"/>
                  </a:solidFill>
                </a:uFill>
                <a:latin typeface="楷体_GB2312" charset="0"/>
                <a:ea typeface="楷体_GB2312" pitchFamily="1" charset="-122"/>
              </a:rPr>
              <a:t>人本身是鄙贱的，应该消极处世，把一切寄托于来世。</a:t>
            </a:r>
          </a:p>
        </p:txBody>
      </p:sp>
      <p:sp>
        <p:nvSpPr>
          <p:cNvPr id="125957" name="文本框 125956"/>
          <p:cNvSpPr txBox="1">
            <a:spLocks noChangeArrowheads="1"/>
          </p:cNvSpPr>
          <p:nvPr/>
        </p:nvSpPr>
        <p:spPr bwMode="auto">
          <a:xfrm>
            <a:off x="467544" y="2924944"/>
            <a:ext cx="6519863" cy="1160382"/>
          </a:xfrm>
          <a:prstGeom prst="rect">
            <a:avLst/>
          </a:prstGeom>
          <a:noFill/>
          <a:ln w="9525">
            <a:noFill/>
            <a:miter lim="800000"/>
            <a:headEnd/>
            <a:tailEnd/>
          </a:ln>
        </p:spPr>
        <p:txBody>
          <a:bodyPr>
            <a:spAutoFit/>
          </a:bodyPr>
          <a:lstStyle/>
          <a:p>
            <a:pPr>
              <a:lnSpc>
                <a:spcPct val="130000"/>
              </a:lnSpc>
            </a:pPr>
            <a:r>
              <a:rPr lang="en-US" altLang="zh-CN" sz="2800" b="1" dirty="0">
                <a:solidFill>
                  <a:srgbClr val="FF0000"/>
                </a:solidFill>
                <a:latin typeface="+mn-ea"/>
              </a:rPr>
              <a:t>    </a:t>
            </a:r>
            <a:r>
              <a:rPr lang="zh-CN" altLang="en-US" sz="2800" b="1" dirty="0">
                <a:solidFill>
                  <a:srgbClr val="FF0000"/>
                </a:solidFill>
                <a:latin typeface="+mn-ea"/>
              </a:rPr>
              <a:t>阅读上述材料，说明基督教统治时期如何看待人？</a:t>
            </a:r>
          </a:p>
        </p:txBody>
      </p:sp>
      <p:pic>
        <p:nvPicPr>
          <p:cNvPr id="9219" name="图片 125957" descr="願人們都以您的名為聖"/>
          <p:cNvPicPr>
            <a:picLocks noChangeAspect="1" noChangeArrowheads="1"/>
          </p:cNvPicPr>
          <p:nvPr/>
        </p:nvPicPr>
        <p:blipFill>
          <a:blip r:embed="rId2" cstate="print"/>
          <a:srcRect/>
          <a:stretch>
            <a:fillRect/>
          </a:stretch>
        </p:blipFill>
        <p:spPr bwMode="auto">
          <a:xfrm>
            <a:off x="6300788" y="3500438"/>
            <a:ext cx="2320925" cy="3070225"/>
          </a:xfrm>
          <a:prstGeom prst="rect">
            <a:avLst/>
          </a:prstGeom>
          <a:noFill/>
          <a:ln w="9525">
            <a:noFill/>
            <a:miter lim="800000"/>
            <a:headEnd/>
            <a:tailEnd/>
          </a:ln>
        </p:spPr>
      </p:pic>
      <p:sp>
        <p:nvSpPr>
          <p:cNvPr id="2" name="文本框 1"/>
          <p:cNvSpPr txBox="1"/>
          <p:nvPr/>
        </p:nvSpPr>
        <p:spPr>
          <a:xfrm>
            <a:off x="0" y="4189413"/>
            <a:ext cx="6516216" cy="1729704"/>
          </a:xfrm>
          <a:prstGeom prst="rect">
            <a:avLst/>
          </a:prstGeom>
          <a:noFill/>
        </p:spPr>
        <p:txBody>
          <a:bodyPr wrap="square">
            <a:spAutoFit/>
          </a:bodyPr>
          <a:lstStyle/>
          <a:p>
            <a:pPr marL="342900" indent="-342900" eaLnBrk="0" hangingPunct="0">
              <a:spcBef>
                <a:spcPct val="40000"/>
              </a:spcBef>
            </a:pPr>
            <a:r>
              <a:rPr lang="zh-CN" altLang="en-US" sz="2800" b="1" noProof="1">
                <a:solidFill>
                  <a:srgbClr val="FC210A"/>
                </a:solidFill>
                <a:effectLst>
                  <a:outerShdw blurRad="38100" dist="38100" dir="2700000">
                    <a:srgbClr val="C0C0C0"/>
                  </a:outerShdw>
                </a:effectLst>
                <a:latin typeface="微软雅黑" pitchFamily="34" charset="-122"/>
                <a:ea typeface="微软雅黑" pitchFamily="34" charset="-122"/>
                <a:sym typeface="+mn-ea"/>
              </a:rPr>
              <a:t>（</a:t>
            </a:r>
            <a:r>
              <a:rPr lang="en-US" altLang="x-none" sz="2800" b="1" noProof="1">
                <a:solidFill>
                  <a:srgbClr val="FC210A"/>
                </a:solidFill>
                <a:effectLst>
                  <a:outerShdw blurRad="38100" dist="38100" dir="2700000">
                    <a:srgbClr val="C0C0C0"/>
                  </a:outerShdw>
                </a:effectLst>
                <a:latin typeface="微软雅黑" pitchFamily="34" charset="-122"/>
                <a:ea typeface="微软雅黑" pitchFamily="34" charset="-122"/>
                <a:sym typeface="+mn-ea"/>
              </a:rPr>
              <a:t>1</a:t>
            </a:r>
            <a:r>
              <a:rPr lang="zh-CN" altLang="en-US" sz="2800" b="1" noProof="1">
                <a:solidFill>
                  <a:srgbClr val="FC210A"/>
                </a:solidFill>
                <a:effectLst>
                  <a:outerShdw blurRad="38100" dist="38100" dir="2700000">
                    <a:srgbClr val="C0C0C0"/>
                  </a:outerShdw>
                </a:effectLst>
                <a:latin typeface="微软雅黑" pitchFamily="34" charset="-122"/>
                <a:ea typeface="微软雅黑" pitchFamily="34" charset="-122"/>
                <a:sym typeface="+mn-ea"/>
              </a:rPr>
              <a:t>）神”高于一切，主宰一切；</a:t>
            </a:r>
            <a:endParaRPr lang="zh-CN" altLang="en-US" sz="2800" b="1" noProof="1">
              <a:solidFill>
                <a:srgbClr val="FC210A"/>
              </a:solidFill>
              <a:effectLst>
                <a:outerShdw blurRad="38100" dist="38100" dir="2700000">
                  <a:srgbClr val="C0C0C0"/>
                </a:outerShdw>
              </a:effectLst>
              <a:latin typeface="微软雅黑" pitchFamily="34" charset="-122"/>
              <a:ea typeface="微软雅黑" pitchFamily="34" charset="-122"/>
            </a:endParaRPr>
          </a:p>
          <a:p>
            <a:pPr marL="342900" indent="-342900" eaLnBrk="0" hangingPunct="0">
              <a:spcBef>
                <a:spcPct val="40000"/>
              </a:spcBef>
            </a:pPr>
            <a:r>
              <a:rPr lang="zh-CN" altLang="en-US" sz="2800" b="1" noProof="1">
                <a:solidFill>
                  <a:srgbClr val="FC210A"/>
                </a:solidFill>
                <a:effectLst>
                  <a:outerShdw blurRad="38100" dist="38100" dir="2700000">
                    <a:srgbClr val="C0C0C0"/>
                  </a:outerShdw>
                </a:effectLst>
                <a:latin typeface="微软雅黑" pitchFamily="34" charset="-122"/>
                <a:ea typeface="微软雅黑" pitchFamily="34" charset="-122"/>
                <a:sym typeface="+mn-ea"/>
              </a:rPr>
              <a:t>（</a:t>
            </a:r>
            <a:r>
              <a:rPr lang="en-US" altLang="x-none" sz="2800" b="1" noProof="1">
                <a:solidFill>
                  <a:srgbClr val="FC210A"/>
                </a:solidFill>
                <a:effectLst>
                  <a:outerShdw blurRad="38100" dist="38100" dir="2700000">
                    <a:srgbClr val="C0C0C0"/>
                  </a:outerShdw>
                </a:effectLst>
                <a:latin typeface="微软雅黑" pitchFamily="34" charset="-122"/>
                <a:ea typeface="微软雅黑" pitchFamily="34" charset="-122"/>
                <a:sym typeface="+mn-ea"/>
              </a:rPr>
              <a:t>2</a:t>
            </a:r>
            <a:r>
              <a:rPr lang="zh-CN" altLang="en-US" sz="2800" b="1" noProof="1">
                <a:solidFill>
                  <a:srgbClr val="FC210A"/>
                </a:solidFill>
                <a:effectLst>
                  <a:outerShdw blurRad="38100" dist="38100" dir="2700000">
                    <a:srgbClr val="C0C0C0"/>
                  </a:outerShdw>
                </a:effectLst>
                <a:latin typeface="微软雅黑" pitchFamily="34" charset="-122"/>
                <a:ea typeface="微软雅黑" pitchFamily="34" charset="-122"/>
                <a:sym typeface="+mn-ea"/>
              </a:rPr>
              <a:t>）人是神的附属品</a:t>
            </a:r>
            <a:r>
              <a:rPr lang="zh-CN" altLang="en-US" sz="2800" b="1" noProof="1" smtClean="0">
                <a:solidFill>
                  <a:srgbClr val="FC210A"/>
                </a:solidFill>
                <a:effectLst>
                  <a:outerShdw blurRad="38100" dist="38100" dir="2700000">
                    <a:srgbClr val="C0C0C0"/>
                  </a:outerShdw>
                </a:effectLst>
                <a:latin typeface="微软雅黑" pitchFamily="34" charset="-122"/>
                <a:ea typeface="微软雅黑" pitchFamily="34" charset="-122"/>
                <a:sym typeface="+mn-ea"/>
              </a:rPr>
              <a:t>；</a:t>
            </a:r>
            <a:r>
              <a:rPr lang="zh-CN" altLang="en-US" sz="2800" b="1" dirty="0" smtClean="0">
                <a:solidFill>
                  <a:srgbClr val="FF0000"/>
                </a:solidFill>
                <a:latin typeface="微软雅黑" pitchFamily="34" charset="-122"/>
                <a:ea typeface="微软雅黑" pitchFamily="34" charset="-122"/>
              </a:rPr>
              <a:t>为信仰而生活。</a:t>
            </a:r>
            <a:endParaRPr lang="zh-CN" altLang="en-US" sz="2800" b="1" u="sng" noProof="1">
              <a:solidFill>
                <a:srgbClr val="FF0000"/>
              </a:solidFill>
              <a:effectLst>
                <a:outerShdw blurRad="38100" dist="38100" dir="2700000">
                  <a:srgbClr val="C0C0C0"/>
                </a:outerShdw>
              </a:effectLst>
              <a:latin typeface="微软雅黑" pitchFamily="34" charset="-122"/>
              <a:ea typeface="微软雅黑" pitchFamily="34" charset="-122"/>
            </a:endParaRPr>
          </a:p>
          <a:p>
            <a:pPr marL="342900" indent="-342900" eaLnBrk="0" hangingPunct="0">
              <a:spcBef>
                <a:spcPct val="40000"/>
              </a:spcBef>
            </a:pPr>
            <a:r>
              <a:rPr lang="zh-CN" altLang="en-US" sz="2800" b="1" noProof="1">
                <a:solidFill>
                  <a:srgbClr val="FC210A"/>
                </a:solidFill>
                <a:effectLst>
                  <a:outerShdw blurRad="38100" dist="38100" dir="2700000">
                    <a:srgbClr val="C0C0C0"/>
                  </a:outerShdw>
                </a:effectLst>
                <a:latin typeface="微软雅黑" pitchFamily="34" charset="-122"/>
                <a:ea typeface="微软雅黑" pitchFamily="34" charset="-122"/>
                <a:sym typeface="+mn-ea"/>
              </a:rPr>
              <a:t>（</a:t>
            </a:r>
            <a:r>
              <a:rPr lang="en-US" altLang="x-none" sz="2800" b="1" noProof="1">
                <a:solidFill>
                  <a:srgbClr val="FC210A"/>
                </a:solidFill>
                <a:effectLst>
                  <a:outerShdw blurRad="38100" dist="38100" dir="2700000">
                    <a:srgbClr val="C0C0C0"/>
                  </a:outerShdw>
                </a:effectLst>
                <a:latin typeface="微软雅黑" pitchFamily="34" charset="-122"/>
                <a:ea typeface="微软雅黑" pitchFamily="34" charset="-122"/>
                <a:sym typeface="+mn-ea"/>
              </a:rPr>
              <a:t>3</a:t>
            </a:r>
            <a:r>
              <a:rPr lang="zh-CN" altLang="en-US" sz="2800" b="1" noProof="1">
                <a:solidFill>
                  <a:srgbClr val="FC210A"/>
                </a:solidFill>
                <a:effectLst>
                  <a:outerShdw blurRad="38100" dist="38100" dir="2700000">
                    <a:srgbClr val="C0C0C0"/>
                  </a:outerShdw>
                </a:effectLst>
                <a:latin typeface="微软雅黑" pitchFamily="34" charset="-122"/>
                <a:ea typeface="微软雅黑" pitchFamily="34" charset="-122"/>
                <a:sym typeface="+mn-ea"/>
              </a:rPr>
              <a:t>）禁欲主义，人性被湮灭；</a:t>
            </a:r>
            <a:endParaRPr lang="zh-CN" altLang="en-US" sz="2800" noProof="1">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25957"/>
                                        </p:tgtEl>
                                        <p:attrNameLst>
                                          <p:attrName>style.visibility</p:attrName>
                                        </p:attrNameLst>
                                      </p:cBhvr>
                                      <p:to>
                                        <p:strVal val="visible"/>
                                      </p:to>
                                    </p:set>
                                    <p:animEffect transition="in" filter="slide(fromLeft)">
                                      <p:cBhvr>
                                        <p:cTn id="7" dur="500"/>
                                        <p:tgtEl>
                                          <p:spTgt spid="12595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95288" y="333375"/>
            <a:ext cx="6696075" cy="650875"/>
          </a:xfrm>
          <a:prstGeom prst="rect">
            <a:avLst/>
          </a:prstGeom>
          <a:noFill/>
          <a:ln w="9525">
            <a:noFill/>
            <a:miter lim="800000"/>
            <a:headEnd/>
            <a:tailEnd/>
          </a:ln>
        </p:spPr>
        <p:txBody>
          <a:bodyPr>
            <a:spAutoFit/>
          </a:bodyPr>
          <a:lstStyle/>
          <a:p>
            <a:pPr>
              <a:spcBef>
                <a:spcPct val="50000"/>
              </a:spcBef>
            </a:pPr>
            <a:r>
              <a:rPr lang="zh-CN" altLang="en-US" sz="3600" b="1">
                <a:ea typeface="华文新魏" pitchFamily="2" charset="-122"/>
              </a:rPr>
              <a:t>你是如何看待文艺复兴运动的？</a:t>
            </a:r>
          </a:p>
        </p:txBody>
      </p:sp>
      <p:sp>
        <p:nvSpPr>
          <p:cNvPr id="49155" name="Text Box 3"/>
          <p:cNvSpPr txBox="1">
            <a:spLocks noChangeArrowheads="1"/>
          </p:cNvSpPr>
          <p:nvPr/>
        </p:nvSpPr>
        <p:spPr bwMode="auto">
          <a:xfrm>
            <a:off x="468313" y="1196975"/>
            <a:ext cx="8675687" cy="4432300"/>
          </a:xfrm>
          <a:prstGeom prst="rect">
            <a:avLst/>
          </a:prstGeom>
          <a:noFill/>
          <a:ln w="9525">
            <a:noFill/>
            <a:miter lim="800000"/>
            <a:headEnd/>
            <a:tailEnd/>
          </a:ln>
        </p:spPr>
        <p:txBody>
          <a:bodyPr>
            <a:spAutoFit/>
          </a:bodyPr>
          <a:lstStyle/>
          <a:p>
            <a:r>
              <a:rPr lang="zh-CN" altLang="en-US" sz="3200" b="1">
                <a:solidFill>
                  <a:schemeClr val="tx2"/>
                </a:solidFill>
              </a:rPr>
              <a:t>  </a:t>
            </a:r>
            <a:r>
              <a:rPr lang="zh-CN" altLang="en-US" sz="2800" b="1">
                <a:solidFill>
                  <a:schemeClr val="tx2"/>
                </a:solidFill>
              </a:rPr>
              <a:t>材料一  </a:t>
            </a:r>
            <a:r>
              <a:rPr lang="zh-CN" altLang="en-US" sz="2800" b="1"/>
              <a:t>文艺复兴是一个承“前”启“后”的时代。正如恩格斯所说：“</a:t>
            </a:r>
            <a:r>
              <a:rPr lang="zh-CN" altLang="en-US" sz="2800" b="1">
                <a:solidFill>
                  <a:srgbClr val="FC210A"/>
                </a:solidFill>
              </a:rPr>
              <a:t>在人文主义的伟大思想光辉和永恒艺术魅力面前，</a:t>
            </a:r>
            <a:r>
              <a:rPr lang="zh-CN" altLang="en-US" sz="2800" b="1" u="sng">
                <a:solidFill>
                  <a:srgbClr val="0033CC"/>
                </a:solidFill>
              </a:rPr>
              <a:t>中世纪的幽灵</a:t>
            </a:r>
            <a:r>
              <a:rPr lang="zh-CN" altLang="en-US" sz="2800" b="1">
                <a:solidFill>
                  <a:srgbClr val="FC210A"/>
                </a:solidFill>
              </a:rPr>
              <a:t>消失了</a:t>
            </a:r>
            <a:r>
              <a:rPr lang="zh-CN" altLang="en-US" sz="2800" b="1"/>
              <a:t>。”</a:t>
            </a:r>
          </a:p>
          <a:p>
            <a:r>
              <a:rPr lang="zh-CN" altLang="en-US" sz="2800" b="1">
                <a:solidFill>
                  <a:schemeClr val="tx2"/>
                </a:solidFill>
              </a:rPr>
              <a:t>  材料二  </a:t>
            </a:r>
            <a:r>
              <a:rPr lang="zh-CN" altLang="en-US" sz="2800" b="1">
                <a:solidFill>
                  <a:srgbClr val="FC210A"/>
                </a:solidFill>
              </a:rPr>
              <a:t>文艺复兴解放了人们思想，为</a:t>
            </a:r>
            <a:r>
              <a:rPr lang="zh-CN" altLang="en-US" sz="2800" b="1" u="sng">
                <a:solidFill>
                  <a:srgbClr val="0033CC"/>
                </a:solidFill>
              </a:rPr>
              <a:t>近代科学</a:t>
            </a:r>
            <a:r>
              <a:rPr lang="zh-CN" altLang="en-US" sz="2800" b="1">
                <a:solidFill>
                  <a:srgbClr val="FC210A"/>
                </a:solidFill>
              </a:rPr>
              <a:t>的兴起奠定思想基础，</a:t>
            </a:r>
            <a:r>
              <a:rPr lang="zh-CN" altLang="en-US" sz="2800" b="1"/>
              <a:t>文艺复兴后出现哥白尼的太阳中心说，开普勒发现行星运动三定律，伽利略自制望远镜观察天体等。</a:t>
            </a:r>
          </a:p>
          <a:p>
            <a:r>
              <a:rPr lang="zh-CN" altLang="en-US" sz="2800" b="1"/>
              <a:t>  </a:t>
            </a:r>
            <a:r>
              <a:rPr lang="zh-CN" altLang="en-US" sz="2800" b="1">
                <a:solidFill>
                  <a:schemeClr val="tx2"/>
                </a:solidFill>
              </a:rPr>
              <a:t>材料三</a:t>
            </a:r>
            <a:r>
              <a:rPr lang="zh-CN" altLang="en-US" sz="2800" b="1"/>
              <a:t>  在</a:t>
            </a:r>
            <a:r>
              <a:rPr lang="en-US" altLang="zh-CN" sz="2800" b="1"/>
              <a:t>16</a:t>
            </a:r>
            <a:r>
              <a:rPr lang="zh-CN" altLang="en-US" sz="2800" b="1"/>
              <a:t>世纪初，当文艺复兴时期的文化已经达到高峰的时候，</a:t>
            </a:r>
            <a:r>
              <a:rPr lang="zh-CN" altLang="en-US" sz="2800" b="1" u="sng">
                <a:solidFill>
                  <a:srgbClr val="0033CC"/>
                </a:solidFill>
              </a:rPr>
              <a:t>道德堕落</a:t>
            </a:r>
            <a:r>
              <a:rPr lang="zh-CN" altLang="en-US" sz="2800" b="1">
                <a:solidFill>
                  <a:srgbClr val="FC210A"/>
                </a:solidFill>
              </a:rPr>
              <a:t>跟随个性的高度发展成为了一种流行。</a:t>
            </a:r>
            <a:r>
              <a:rPr lang="zh-CN" altLang="en-US" sz="2800" b="1"/>
              <a:t>这种精神常常表现出肆无忌惮的</a:t>
            </a:r>
            <a:r>
              <a:rPr lang="zh-CN" altLang="en-US" sz="2800" b="1" u="sng">
                <a:solidFill>
                  <a:srgbClr val="0033CC"/>
                </a:solidFill>
              </a:rPr>
              <a:t>利己主</a:t>
            </a:r>
            <a:r>
              <a:rPr lang="zh-CN" altLang="en-US" sz="2800" u="sng">
                <a:solidFill>
                  <a:srgbClr val="0033CC"/>
                </a:solidFill>
              </a:rPr>
              <a:t>义</a:t>
            </a:r>
            <a:r>
              <a:rPr lang="zh-CN" altLang="en-US" sz="2800"/>
              <a:t>。</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1295400" y="304800"/>
            <a:ext cx="6264275" cy="641350"/>
          </a:xfrm>
          <a:prstGeom prst="rect">
            <a:avLst/>
          </a:prstGeom>
          <a:noFill/>
          <a:ln w="9525">
            <a:noFill/>
            <a:miter lim="800000"/>
            <a:headEnd/>
            <a:tailEnd/>
          </a:ln>
        </p:spPr>
        <p:txBody>
          <a:bodyPr>
            <a:spAutoFit/>
          </a:bodyPr>
          <a:lstStyle/>
          <a:p>
            <a:r>
              <a:rPr lang="zh-CN" altLang="en-US" sz="3600" b="1">
                <a:solidFill>
                  <a:srgbClr val="0033CC"/>
                </a:solidFill>
              </a:rPr>
              <a:t>文艺复兴运动的历史意义</a:t>
            </a:r>
          </a:p>
        </p:txBody>
      </p:sp>
      <p:sp>
        <p:nvSpPr>
          <p:cNvPr id="5" name="Text Box 12"/>
          <p:cNvSpPr txBox="1">
            <a:spLocks noChangeArrowheads="1"/>
          </p:cNvSpPr>
          <p:nvPr/>
        </p:nvSpPr>
        <p:spPr bwMode="auto">
          <a:xfrm>
            <a:off x="179388" y="1371600"/>
            <a:ext cx="8964612" cy="4438650"/>
          </a:xfrm>
          <a:prstGeom prst="rect">
            <a:avLst/>
          </a:prstGeom>
          <a:noFill/>
          <a:ln w="9525" algn="ctr">
            <a:noFill/>
            <a:miter lim="800000"/>
            <a:headEnd/>
            <a:tailEnd/>
          </a:ln>
        </p:spPr>
        <p:txBody>
          <a:bodyPr>
            <a:spAutoFit/>
          </a:bodyPr>
          <a:lstStyle/>
          <a:p>
            <a:pPr>
              <a:lnSpc>
                <a:spcPct val="80000"/>
              </a:lnSpc>
              <a:spcBef>
                <a:spcPct val="50000"/>
              </a:spcBef>
            </a:pPr>
            <a:r>
              <a:rPr kumimoji="1" lang="en-US" altLang="en-US" sz="3200" b="1">
                <a:solidFill>
                  <a:srgbClr val="FF3300"/>
                </a:solidFill>
                <a:ea typeface="黑体" pitchFamily="49" charset="-122"/>
              </a:rPr>
              <a:t>①</a:t>
            </a:r>
            <a:r>
              <a:rPr kumimoji="1" lang="zh-CN" altLang="en-US" sz="3200" b="1">
                <a:solidFill>
                  <a:srgbClr val="FF3300"/>
                </a:solidFill>
                <a:ea typeface="黑体" pitchFamily="49" charset="-122"/>
              </a:rPr>
              <a:t>经济：</a:t>
            </a:r>
            <a:r>
              <a:rPr kumimoji="1" lang="zh-CN" altLang="en-US" sz="3200" b="1">
                <a:solidFill>
                  <a:srgbClr val="000000"/>
                </a:solidFill>
                <a:ea typeface="黑体" pitchFamily="49" charset="-122"/>
              </a:rPr>
              <a:t>为资本主义发展解除精神枷锁；</a:t>
            </a:r>
          </a:p>
          <a:p>
            <a:pPr>
              <a:lnSpc>
                <a:spcPct val="80000"/>
              </a:lnSpc>
              <a:spcBef>
                <a:spcPct val="50000"/>
              </a:spcBef>
            </a:pPr>
            <a:r>
              <a:rPr kumimoji="1" lang="zh-CN" altLang="en-US" sz="3200" b="1">
                <a:solidFill>
                  <a:srgbClr val="FF3300"/>
                </a:solidFill>
                <a:ea typeface="黑体" pitchFamily="49" charset="-122"/>
              </a:rPr>
              <a:t>②政治：</a:t>
            </a:r>
            <a:r>
              <a:rPr kumimoji="1" lang="zh-CN" altLang="en-US" sz="3200" b="1">
                <a:solidFill>
                  <a:srgbClr val="000000"/>
                </a:solidFill>
                <a:ea typeface="黑体" pitchFamily="49" charset="-122"/>
              </a:rPr>
              <a:t>沉重地打击天主教会势力；</a:t>
            </a:r>
          </a:p>
          <a:p>
            <a:pPr>
              <a:lnSpc>
                <a:spcPct val="80000"/>
              </a:lnSpc>
              <a:spcBef>
                <a:spcPct val="50000"/>
              </a:spcBef>
            </a:pPr>
            <a:r>
              <a:rPr kumimoji="1" lang="zh-CN" altLang="en-US" sz="3200" b="1">
                <a:solidFill>
                  <a:srgbClr val="FF3300"/>
                </a:solidFill>
                <a:ea typeface="黑体" pitchFamily="49" charset="-122"/>
              </a:rPr>
              <a:t>③思想：</a:t>
            </a:r>
            <a:r>
              <a:rPr kumimoji="1" lang="zh-CN" altLang="en-US" sz="3200" b="1">
                <a:solidFill>
                  <a:srgbClr val="000000"/>
                </a:solidFill>
                <a:ea typeface="黑体" pitchFamily="49" charset="-122"/>
              </a:rPr>
              <a:t>是欧洲的第二次思想解放运动；</a:t>
            </a:r>
          </a:p>
          <a:p>
            <a:pPr>
              <a:lnSpc>
                <a:spcPct val="80000"/>
              </a:lnSpc>
              <a:spcBef>
                <a:spcPct val="50000"/>
              </a:spcBef>
            </a:pPr>
            <a:r>
              <a:rPr kumimoji="1" lang="zh-CN" altLang="en-US" sz="3200" b="1">
                <a:solidFill>
                  <a:srgbClr val="FF3300"/>
                </a:solidFill>
                <a:ea typeface="黑体" pitchFamily="49" charset="-122"/>
              </a:rPr>
              <a:t>④文艺：</a:t>
            </a:r>
            <a:r>
              <a:rPr kumimoji="1" lang="zh-CN" altLang="en-US" sz="3200" b="1">
                <a:solidFill>
                  <a:srgbClr val="000000"/>
                </a:solidFill>
                <a:ea typeface="黑体" pitchFamily="49" charset="-122"/>
              </a:rPr>
              <a:t>促进文学艺术的发展，产生众多的文化巨人和名著</a:t>
            </a:r>
          </a:p>
          <a:p>
            <a:pPr>
              <a:lnSpc>
                <a:spcPct val="80000"/>
              </a:lnSpc>
              <a:spcBef>
                <a:spcPct val="50000"/>
              </a:spcBef>
            </a:pPr>
            <a:r>
              <a:rPr kumimoji="1" lang="zh-CN" altLang="en-US" sz="3200" b="1">
                <a:solidFill>
                  <a:srgbClr val="FF3300"/>
                </a:solidFill>
                <a:ea typeface="黑体" pitchFamily="49" charset="-122"/>
              </a:rPr>
              <a:t>⑤科学：</a:t>
            </a:r>
            <a:r>
              <a:rPr kumimoji="1" lang="zh-CN" altLang="en-US" sz="3200" b="1">
                <a:solidFill>
                  <a:srgbClr val="000000"/>
                </a:solidFill>
                <a:ea typeface="黑体" pitchFamily="49" charset="-122"/>
              </a:rPr>
              <a:t>促进近代自然科学的产生与发展；</a:t>
            </a:r>
          </a:p>
          <a:p>
            <a:pPr>
              <a:lnSpc>
                <a:spcPct val="80000"/>
              </a:lnSpc>
              <a:spcBef>
                <a:spcPct val="50000"/>
              </a:spcBef>
            </a:pPr>
            <a:r>
              <a:rPr kumimoji="1" lang="zh-CN" altLang="en-US" sz="3200" b="1">
                <a:solidFill>
                  <a:srgbClr val="000000"/>
                </a:solidFill>
                <a:ea typeface="黑体" pitchFamily="49" charset="-122"/>
              </a:rPr>
              <a:t>⑥为新航路开辟提供精神动力，为宗教改革奠定基础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with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with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with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withGroup">
                            <p:stCondLst>
                              <p:cond delay="2500"/>
                            </p:stCondLst>
                            <p:childTnLst>
                              <p:par>
                                <p:cTn id="30" presetID="2" presetClass="entr" presetSubtype="4" fill="hold"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10"/>
          <p:cNvSpPr txBox="1">
            <a:spLocks noChangeArrowheads="1"/>
          </p:cNvSpPr>
          <p:nvPr/>
        </p:nvSpPr>
        <p:spPr bwMode="auto">
          <a:xfrm>
            <a:off x="0" y="1052513"/>
            <a:ext cx="9144000" cy="1144929"/>
          </a:xfrm>
          <a:prstGeom prst="rect">
            <a:avLst/>
          </a:prstGeom>
          <a:noFill/>
          <a:ln w="9525">
            <a:noFill/>
            <a:miter lim="800000"/>
            <a:headEnd/>
            <a:tailEnd/>
          </a:ln>
        </p:spPr>
        <p:txBody>
          <a:bodyPr>
            <a:spAutoFit/>
          </a:bodyPr>
          <a:lstStyle/>
          <a:p>
            <a:pPr>
              <a:lnSpc>
                <a:spcPct val="95000"/>
              </a:lnSpc>
            </a:pPr>
            <a:r>
              <a:rPr lang="en-US" altLang="zh-CN" sz="3600" b="1" dirty="0">
                <a:solidFill>
                  <a:srgbClr val="0000CC"/>
                </a:solidFill>
                <a:latin typeface="微软雅黑" pitchFamily="34" charset="-122"/>
                <a:ea typeface="微软雅黑" pitchFamily="34" charset="-122"/>
              </a:rPr>
              <a:t>    </a:t>
            </a:r>
            <a:r>
              <a:rPr lang="zh-CN" altLang="en-US" sz="3600" b="1" dirty="0">
                <a:solidFill>
                  <a:srgbClr val="0000CC"/>
                </a:solidFill>
                <a:latin typeface="微软雅黑" pitchFamily="34" charset="-122"/>
                <a:ea typeface="微软雅黑" pitchFamily="34" charset="-122"/>
              </a:rPr>
              <a:t>过分推崇人文主义，造成运动后期个人私欲的膨胀、泛滥和社会混乱。 </a:t>
            </a:r>
          </a:p>
        </p:txBody>
      </p:sp>
      <p:sp>
        <p:nvSpPr>
          <p:cNvPr id="51203" name="Rectangle 3"/>
          <p:cNvSpPr>
            <a:spLocks noChangeArrowheads="1"/>
          </p:cNvSpPr>
          <p:nvPr/>
        </p:nvSpPr>
        <p:spPr bwMode="auto">
          <a:xfrm>
            <a:off x="0" y="333375"/>
            <a:ext cx="2881313" cy="646331"/>
          </a:xfrm>
          <a:prstGeom prst="rect">
            <a:avLst/>
          </a:prstGeom>
          <a:noFill/>
          <a:ln w="9525">
            <a:noFill/>
            <a:miter lim="800000"/>
            <a:headEnd/>
            <a:tailEnd/>
          </a:ln>
        </p:spPr>
        <p:txBody>
          <a:bodyPr>
            <a:spAutoFit/>
          </a:bodyPr>
          <a:lstStyle/>
          <a:p>
            <a:r>
              <a:rPr lang="zh-CN" altLang="en-US" sz="3600" b="1" dirty="0">
                <a:latin typeface="微软雅黑" pitchFamily="34" charset="-122"/>
                <a:ea typeface="微软雅黑" pitchFamily="34" charset="-122"/>
              </a:rPr>
              <a:t>局限性：</a:t>
            </a:r>
          </a:p>
        </p:txBody>
      </p:sp>
      <p:sp>
        <p:nvSpPr>
          <p:cNvPr id="88068" name="矩形 88067"/>
          <p:cNvSpPr>
            <a:spLocks noChangeArrowheads="1"/>
          </p:cNvSpPr>
          <p:nvPr/>
        </p:nvSpPr>
        <p:spPr bwMode="auto">
          <a:xfrm>
            <a:off x="0" y="3645024"/>
            <a:ext cx="9144000" cy="1144929"/>
          </a:xfrm>
          <a:prstGeom prst="rect">
            <a:avLst/>
          </a:prstGeom>
          <a:noFill/>
          <a:ln w="9525">
            <a:noFill/>
            <a:miter lim="800000"/>
            <a:headEnd/>
            <a:tailEnd/>
          </a:ln>
        </p:spPr>
        <p:txBody>
          <a:bodyPr>
            <a:spAutoFit/>
          </a:bodyPr>
          <a:lstStyle/>
          <a:p>
            <a:pPr>
              <a:lnSpc>
                <a:spcPct val="95000"/>
              </a:lnSpc>
            </a:pPr>
            <a:r>
              <a:rPr lang="en-US" altLang="zh-CN" sz="3600" b="1" dirty="0">
                <a:solidFill>
                  <a:srgbClr val="0000CC"/>
                </a:solidFill>
                <a:latin typeface="微软雅黑" pitchFamily="34" charset="-122"/>
                <a:ea typeface="微软雅黑" pitchFamily="34" charset="-122"/>
              </a:rPr>
              <a:t>    </a:t>
            </a:r>
            <a:r>
              <a:rPr lang="zh-CN" altLang="en-US" sz="3600" b="1" dirty="0">
                <a:solidFill>
                  <a:srgbClr val="0000CC"/>
                </a:solidFill>
                <a:latin typeface="微软雅黑" pitchFamily="34" charset="-122"/>
                <a:ea typeface="微软雅黑" pitchFamily="34" charset="-122"/>
              </a:rPr>
              <a:t>没有完全否定王权、教权、没有合理的改变现实社会的方案</a:t>
            </a:r>
          </a:p>
        </p:txBody>
      </p:sp>
      <p:sp>
        <p:nvSpPr>
          <p:cNvPr id="88069" name="矩形 88068"/>
          <p:cNvSpPr>
            <a:spLocks noChangeArrowheads="1"/>
          </p:cNvSpPr>
          <p:nvPr/>
        </p:nvSpPr>
        <p:spPr bwMode="auto">
          <a:xfrm>
            <a:off x="468313" y="2564904"/>
            <a:ext cx="8675687" cy="618631"/>
          </a:xfrm>
          <a:prstGeom prst="rect">
            <a:avLst/>
          </a:prstGeom>
          <a:noFill/>
          <a:ln w="9525">
            <a:noFill/>
            <a:miter lim="800000"/>
            <a:headEnd/>
            <a:tailEnd/>
          </a:ln>
        </p:spPr>
        <p:txBody>
          <a:bodyPr>
            <a:spAutoFit/>
          </a:bodyPr>
          <a:lstStyle/>
          <a:p>
            <a:pPr>
              <a:lnSpc>
                <a:spcPct val="95000"/>
              </a:lnSpc>
            </a:pPr>
            <a:r>
              <a:rPr lang="en-US" altLang="zh-CN" sz="3600" b="1" dirty="0">
                <a:solidFill>
                  <a:srgbClr val="0000CC"/>
                </a:solidFill>
                <a:latin typeface="微软雅黑" pitchFamily="34" charset="-122"/>
                <a:ea typeface="微软雅黑" pitchFamily="34" charset="-122"/>
              </a:rPr>
              <a:t> </a:t>
            </a:r>
            <a:r>
              <a:rPr lang="zh-CN" altLang="en-US" sz="3600" b="1" dirty="0">
                <a:solidFill>
                  <a:srgbClr val="0000CC"/>
                </a:solidFill>
                <a:latin typeface="微软雅黑" pitchFamily="34" charset="-122"/>
                <a:ea typeface="微软雅黑" pitchFamily="34" charset="-122"/>
              </a:rPr>
              <a:t>仅局限于上流社会和知识阶层；</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additive="base">
                                        <p:cTn id="7" dur="500" fill="hold"/>
                                        <p:tgtEl>
                                          <p:spTgt spid="88066"/>
                                        </p:tgtEl>
                                        <p:attrNameLst>
                                          <p:attrName>ppt_x</p:attrName>
                                        </p:attrNameLst>
                                      </p:cBhvr>
                                      <p:tavLst>
                                        <p:tav tm="0">
                                          <p:val>
                                            <p:strVal val="#ppt_x"/>
                                          </p:val>
                                        </p:tav>
                                        <p:tav tm="100000">
                                          <p:val>
                                            <p:strVal val="#ppt_x"/>
                                          </p:val>
                                        </p:tav>
                                      </p:tavLst>
                                    </p:anim>
                                    <p:anim calcmode="lin" valueType="num">
                                      <p:cBhvr additive="base">
                                        <p:cTn id="8" dur="500" fill="hold"/>
                                        <p:tgtEl>
                                          <p:spTgt spid="880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8069"/>
                                        </p:tgtEl>
                                        <p:attrNameLst>
                                          <p:attrName>style.visibility</p:attrName>
                                        </p:attrNameLst>
                                      </p:cBhvr>
                                      <p:to>
                                        <p:strVal val="visible"/>
                                      </p:to>
                                    </p:set>
                                    <p:animEffect transition="in" filter="blinds(horizontal)">
                                      <p:cBhvr>
                                        <p:cTn id="13" dur="500"/>
                                        <p:tgtEl>
                                          <p:spTgt spid="8806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8068"/>
                                        </p:tgtEl>
                                        <p:attrNameLst>
                                          <p:attrName>style.visibility</p:attrName>
                                        </p:attrNameLst>
                                      </p:cBhvr>
                                      <p:to>
                                        <p:strVal val="visible"/>
                                      </p:to>
                                    </p:set>
                                    <p:animEffect transition="in" filter="blinds(horizontal)">
                                      <p:cBhvr>
                                        <p:cTn id="18" dur="5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8" grpId="0"/>
      <p:bldP spid="8806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23528" y="188640"/>
            <a:ext cx="882047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4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4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40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r>
              <a:rPr kumimoji="0" lang="en-US" altLang="zh-CN" sz="40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2018</a:t>
            </a:r>
            <a:r>
              <a:rPr kumimoji="0" lang="en-US" altLang="zh-CN" sz="40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rPr>
              <a:t>.</a:t>
            </a:r>
            <a:r>
              <a:rPr kumimoji="0" lang="en-US" altLang="zh-CN" sz="40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4</a:t>
            </a:r>
            <a:r>
              <a:rPr kumimoji="0" lang="en-US" altLang="zh-CN" sz="4000" b="1" i="0" u="none" strike="noStrike" cap="none" normalizeH="0" baseline="0" dirty="0" smtClean="0">
                <a:ln>
                  <a:noFill/>
                </a:ln>
                <a:solidFill>
                  <a:srgbClr val="FF0000"/>
                </a:solidFill>
                <a:effectLst/>
                <a:latin typeface="Arial"/>
                <a:ea typeface="宋体" pitchFamily="2" charset="-122"/>
                <a:cs typeface="Times New Roman" pitchFamily="18" charset="0"/>
              </a:rPr>
              <a:t>·</a:t>
            </a:r>
            <a:r>
              <a:rPr kumimoji="0" lang="zh-CN" altLang="en-US" sz="40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浙江高考</a:t>
            </a:r>
            <a:r>
              <a:rPr kumimoji="0" lang="en-US" altLang="zh-CN" sz="4000" b="1" i="0" u="none" strike="noStrike" cap="none" normalizeH="0" baseline="0" dirty="0" smtClean="0">
                <a:ln>
                  <a:noFill/>
                </a:ln>
                <a:solidFill>
                  <a:srgbClr val="FF0000"/>
                </a:solidFill>
                <a:effectLst/>
                <a:latin typeface="Arial"/>
                <a:ea typeface="宋体" pitchFamily="2" charset="-122"/>
                <a:cs typeface="Times New Roman" pitchFamily="18" charset="0"/>
              </a:rPr>
              <a:t>·</a:t>
            </a:r>
            <a:r>
              <a:rPr kumimoji="0" lang="en-US" altLang="zh-CN" sz="40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19</a:t>
            </a:r>
            <a:r>
              <a:rPr kumimoji="0" lang="zh-CN" altLang="en-US" sz="40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r>
              <a:rPr kumimoji="0" lang="zh-CN" altLang="en-US" sz="4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针对中世</a:t>
            </a:r>
            <a:r>
              <a:rPr kumimoji="0" lang="zh-CN" altLang="en-US" sz="4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纪经院哲学家推崇教会文本的权威，崇拜圣徒，有学者批判道：他们</a:t>
            </a:r>
            <a:r>
              <a:rPr kumimoji="0" lang="zh-CN" altLang="en-US" sz="4000" b="1" i="0" u="none" strike="noStrike" cap="none" normalizeH="0" baseline="0" dirty="0" smtClean="0">
                <a:ln>
                  <a:noFill/>
                </a:ln>
                <a:solidFill>
                  <a:schemeClr val="tx1"/>
                </a:solidFill>
                <a:effectLst/>
                <a:latin typeface="Arial"/>
                <a:ea typeface="宋体" pitchFamily="2" charset="-122"/>
                <a:cs typeface="Times New Roman" pitchFamily="18" charset="0"/>
              </a:rPr>
              <a:t>“</a:t>
            </a:r>
            <a:r>
              <a:rPr kumimoji="0" lang="zh-CN" altLang="en-US" sz="4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轻视人的本质，不知道我们生下来是为了什么、我们从哪里来又要往哪里去</a:t>
            </a:r>
            <a:r>
              <a:rPr kumimoji="0" lang="zh-CN" altLang="en-US" sz="4000" b="1" i="0" u="none" strike="noStrike" cap="none" normalizeH="0" baseline="0" dirty="0" smtClean="0">
                <a:ln>
                  <a:noFill/>
                </a:ln>
                <a:solidFill>
                  <a:schemeClr val="tx1"/>
                </a:solidFill>
                <a:effectLst/>
                <a:latin typeface="Arial"/>
                <a:ea typeface="宋体" pitchFamily="2" charset="-122"/>
                <a:cs typeface="Times New Roman" pitchFamily="18" charset="0"/>
              </a:rPr>
              <a:t>”</a:t>
            </a:r>
            <a:r>
              <a:rPr kumimoji="0" lang="zh-CN" altLang="en-US" sz="4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。这反映了该学者主张</a:t>
            </a:r>
            <a:r>
              <a:rPr kumimoji="0" lang="en-US" altLang="zh-CN" sz="4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4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4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en-US" altLang="zh-CN" sz="40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zh-CN" sz="4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a:t>
            </a:r>
            <a:r>
              <a:rPr kumimoji="0" lang="zh-CN" altLang="en-US" sz="4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．人性解放       </a:t>
            </a:r>
            <a:r>
              <a:rPr kumimoji="0" lang="en-US" altLang="zh-CN" sz="4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4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．政治启蒙      </a:t>
            </a:r>
            <a:endParaRPr kumimoji="0" lang="en-US" altLang="zh-CN" sz="4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zh-CN" sz="4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C</a:t>
            </a:r>
            <a:r>
              <a:rPr kumimoji="0" lang="zh-CN" altLang="en-US" sz="4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．禁欲主义         </a:t>
            </a:r>
            <a:r>
              <a:rPr kumimoji="0" lang="en-US" altLang="zh-CN" sz="4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D</a:t>
            </a:r>
            <a:r>
              <a:rPr kumimoji="0" lang="zh-CN" altLang="en-US" sz="4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．与上帝对话</a:t>
            </a:r>
            <a:endParaRPr kumimoji="0" lang="zh-CN" altLang="en-US" sz="40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 name="矩形 2"/>
          <p:cNvSpPr/>
          <p:nvPr/>
        </p:nvSpPr>
        <p:spPr>
          <a:xfrm>
            <a:off x="5724128" y="5085184"/>
            <a:ext cx="925253" cy="1323439"/>
          </a:xfrm>
          <a:prstGeom prst="rect">
            <a:avLst/>
          </a:prstGeom>
        </p:spPr>
        <p:txBody>
          <a:bodyPr wrap="none">
            <a:spAutoFit/>
          </a:bodyPr>
          <a:lstStyle/>
          <a:p>
            <a:r>
              <a:rPr lang="en-US" altLang="zh-CN" sz="8000" dirty="0" smtClean="0">
                <a:solidFill>
                  <a:srgbClr val="FF0000"/>
                </a:solidFill>
                <a:latin typeface="Times New Roman" pitchFamily="18" charset="0"/>
                <a:ea typeface="宋体" pitchFamily="2" charset="-122"/>
                <a:cs typeface="Times New Roman" pitchFamily="18" charset="0"/>
              </a:rPr>
              <a:t>A</a:t>
            </a:r>
            <a:endParaRPr lang="zh-CN" altLang="en-US" sz="8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8640"/>
            <a:ext cx="9036496" cy="5016758"/>
          </a:xfrm>
          <a:prstGeom prst="rect">
            <a:avLst/>
          </a:prstGeom>
        </p:spPr>
        <p:txBody>
          <a:bodyPr wrap="square">
            <a:spAutoFit/>
          </a:bodyPr>
          <a:lstStyle/>
          <a:p>
            <a:r>
              <a:rPr lang="en-US" altLang="zh-CN" sz="3200" b="1" dirty="0" smtClean="0"/>
              <a:t>2</a:t>
            </a:r>
            <a:r>
              <a:rPr lang="zh-CN" altLang="zh-CN" sz="3200" b="1" dirty="0" smtClean="0"/>
              <a:t>．（</a:t>
            </a:r>
            <a:r>
              <a:rPr lang="en-US" altLang="zh-CN" sz="3200" b="1" dirty="0" smtClean="0"/>
              <a:t>2018</a:t>
            </a:r>
            <a:r>
              <a:rPr lang="zh-CN" altLang="zh-CN" sz="3200" b="1" dirty="0" smtClean="0"/>
              <a:t>·海南高考·</a:t>
            </a:r>
            <a:r>
              <a:rPr lang="en-US" altLang="zh-CN" sz="3200" b="1" dirty="0" smtClean="0"/>
              <a:t>15</a:t>
            </a:r>
            <a:r>
              <a:rPr lang="zh-CN" altLang="zh-CN" sz="3200" b="1" dirty="0" smtClean="0"/>
              <a:t>）意大利艺术史家瓦萨里在</a:t>
            </a:r>
            <a:r>
              <a:rPr lang="en-US" altLang="zh-CN" sz="3200" b="1" dirty="0" smtClean="0"/>
              <a:t>1550</a:t>
            </a:r>
            <a:r>
              <a:rPr lang="zh-CN" altLang="zh-CN" sz="3200" b="1" dirty="0" smtClean="0"/>
              <a:t>年出版的人物传记中，记述了</a:t>
            </a:r>
            <a:r>
              <a:rPr lang="en-US" altLang="zh-CN" sz="3200" b="1" dirty="0" smtClean="0"/>
              <a:t>13</a:t>
            </a:r>
            <a:r>
              <a:rPr lang="zh-CN" altLang="zh-CN" sz="3200" b="1" dirty="0" smtClean="0"/>
              <a:t>～</a:t>
            </a:r>
            <a:r>
              <a:rPr lang="en-US" altLang="zh-CN" sz="3200" b="1" dirty="0" smtClean="0"/>
              <a:t>16</a:t>
            </a:r>
            <a:r>
              <a:rPr lang="zh-CN" altLang="zh-CN" sz="3200" b="1" dirty="0" smtClean="0"/>
              <a:t>世纪意大利许多杰出的建筑师、画家和雕刻家。欧洲北部城市的一位读者在写给瓦萨里的信中说：虽然我未到过意大利，但感谢上帝，我已经能阅读您的大作了。这表明</a:t>
            </a:r>
            <a:r>
              <a:rPr lang="en-US" altLang="zh-CN" sz="3200" b="1" dirty="0" smtClean="0"/>
              <a:t>(</a:t>
            </a:r>
            <a:r>
              <a:rPr lang="zh-CN" altLang="zh-CN" sz="3200" b="1" dirty="0" smtClean="0"/>
              <a:t>　　</a:t>
            </a:r>
            <a:r>
              <a:rPr lang="en-US" altLang="zh-CN" sz="3200" b="1" dirty="0" smtClean="0"/>
              <a:t>)</a:t>
            </a:r>
            <a:endParaRPr lang="zh-CN" altLang="zh-CN" sz="3200" b="1" dirty="0" smtClean="0"/>
          </a:p>
          <a:p>
            <a:r>
              <a:rPr lang="en-US" altLang="zh-CN" sz="3200" b="1" dirty="0" smtClean="0"/>
              <a:t>A</a:t>
            </a:r>
            <a:r>
              <a:rPr lang="zh-CN" altLang="zh-CN" sz="3200" b="1" dirty="0" smtClean="0"/>
              <a:t>．浪漫主义艺术在欧洲各地盛行</a:t>
            </a:r>
            <a:r>
              <a:rPr lang="en-US" altLang="zh-CN" sz="3200" b="1" dirty="0" smtClean="0"/>
              <a:t>	</a:t>
            </a:r>
            <a:endParaRPr lang="en-US" altLang="zh-CN" sz="3200" b="1" dirty="0" smtClean="0"/>
          </a:p>
          <a:p>
            <a:r>
              <a:rPr lang="en-US" altLang="zh-CN" sz="3200" b="1" dirty="0" smtClean="0"/>
              <a:t>B</a:t>
            </a:r>
            <a:r>
              <a:rPr lang="zh-CN" altLang="zh-CN" sz="3200" b="1" dirty="0" smtClean="0"/>
              <a:t>．宗教改革促进了思想觉醒</a:t>
            </a:r>
          </a:p>
          <a:p>
            <a:r>
              <a:rPr lang="en-US" altLang="zh-CN" sz="3200" b="1" dirty="0" smtClean="0"/>
              <a:t>C</a:t>
            </a:r>
            <a:r>
              <a:rPr lang="zh-CN" altLang="zh-CN" sz="3200" b="1" dirty="0" smtClean="0"/>
              <a:t>．人文主义传播到欧洲其他地区</a:t>
            </a:r>
            <a:r>
              <a:rPr lang="en-US" altLang="zh-CN" sz="3200" b="1" dirty="0" smtClean="0"/>
              <a:t>	</a:t>
            </a:r>
            <a:endParaRPr lang="en-US" altLang="zh-CN" sz="3200" b="1" dirty="0" smtClean="0"/>
          </a:p>
          <a:p>
            <a:r>
              <a:rPr lang="en-US" altLang="zh-CN" sz="3200" b="1" dirty="0" smtClean="0"/>
              <a:t>D</a:t>
            </a:r>
            <a:r>
              <a:rPr lang="zh-CN" altLang="zh-CN" sz="3200" b="1" dirty="0" smtClean="0"/>
              <a:t>．理性原则获得了普遍认同</a:t>
            </a:r>
            <a:endParaRPr lang="zh-CN" altLang="zh-CN" sz="3200" b="1" dirty="0"/>
          </a:p>
        </p:txBody>
      </p:sp>
      <p:sp>
        <p:nvSpPr>
          <p:cNvPr id="3" name="矩形 2"/>
          <p:cNvSpPr/>
          <p:nvPr/>
        </p:nvSpPr>
        <p:spPr>
          <a:xfrm>
            <a:off x="5724128" y="5085184"/>
            <a:ext cx="869149" cy="1323439"/>
          </a:xfrm>
          <a:prstGeom prst="rect">
            <a:avLst/>
          </a:prstGeom>
        </p:spPr>
        <p:txBody>
          <a:bodyPr wrap="none">
            <a:spAutoFit/>
          </a:bodyPr>
          <a:lstStyle/>
          <a:p>
            <a:r>
              <a:rPr lang="en-US" altLang="zh-CN" sz="8000" dirty="0" smtClean="0">
                <a:solidFill>
                  <a:srgbClr val="FF0000"/>
                </a:solidFill>
                <a:latin typeface="Times New Roman" pitchFamily="18" charset="0"/>
                <a:ea typeface="宋体" pitchFamily="2" charset="-122"/>
                <a:cs typeface="Times New Roman" pitchFamily="18" charset="0"/>
              </a:rPr>
              <a:t>C</a:t>
            </a:r>
            <a:endParaRPr lang="zh-CN" altLang="en-US" sz="8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8640"/>
            <a:ext cx="9144000" cy="5632311"/>
          </a:xfrm>
          <a:prstGeom prst="rect">
            <a:avLst/>
          </a:prstGeom>
        </p:spPr>
        <p:txBody>
          <a:bodyPr wrap="square">
            <a:spAutoFit/>
          </a:bodyPr>
          <a:lstStyle/>
          <a:p>
            <a:r>
              <a:rPr lang="en-US" altLang="zh-CN" sz="3600" b="1" dirty="0" smtClean="0"/>
              <a:t>3</a:t>
            </a:r>
            <a:r>
              <a:rPr lang="zh-CN" altLang="zh-CN" sz="3600" b="1" dirty="0" smtClean="0"/>
              <a:t>．（</a:t>
            </a:r>
            <a:r>
              <a:rPr lang="en-US" altLang="zh-CN" sz="3600" b="1" dirty="0" smtClean="0"/>
              <a:t>2017.4·</a:t>
            </a:r>
            <a:r>
              <a:rPr lang="zh-CN" altLang="zh-CN" sz="3600" b="1" dirty="0" smtClean="0"/>
              <a:t>浙江高考</a:t>
            </a:r>
            <a:r>
              <a:rPr lang="en-US" altLang="zh-CN" sz="3600" b="1" dirty="0" smtClean="0"/>
              <a:t>·18</a:t>
            </a:r>
            <a:r>
              <a:rPr lang="zh-CN" altLang="zh-CN" sz="3600" b="1" dirty="0" smtClean="0"/>
              <a:t>）意大利人文主义者兴办的精英教育学校，女性数量很少，她们学习为教土所反对的“一文不值的事物</a:t>
            </a:r>
            <a:r>
              <a:rPr lang="en-US" altLang="zh-CN" sz="3600" b="1" dirty="0" smtClean="0"/>
              <a:t>——</a:t>
            </a:r>
            <a:r>
              <a:rPr lang="zh-CN" altLang="zh-CN" sz="3600" b="1" dirty="0" smtClean="0"/>
              <a:t>古典学”，也被鼓励掌握历史，学习骑马、跳舞、唱歌以及诗歌鉴赏等，但是她们不能学习算术和修辞。这类学校兴起于</a:t>
            </a:r>
            <a:r>
              <a:rPr lang="en-US" altLang="zh-CN" sz="3600" b="1" dirty="0" smtClean="0"/>
              <a:t>(</a:t>
            </a:r>
            <a:r>
              <a:rPr lang="zh-CN" altLang="zh-CN" sz="3600" b="1" dirty="0" smtClean="0"/>
              <a:t>　　</a:t>
            </a:r>
            <a:r>
              <a:rPr lang="en-US" altLang="zh-CN" sz="3600" b="1" dirty="0" smtClean="0"/>
              <a:t>)</a:t>
            </a:r>
            <a:endParaRPr lang="zh-CN" altLang="zh-CN" sz="3600" b="1" dirty="0" smtClean="0"/>
          </a:p>
          <a:p>
            <a:r>
              <a:rPr lang="en-US" altLang="zh-CN" sz="3600" b="1" dirty="0" smtClean="0"/>
              <a:t>A</a:t>
            </a:r>
            <a:r>
              <a:rPr lang="zh-CN" altLang="zh-CN" sz="3600" b="1" dirty="0" smtClean="0"/>
              <a:t>．古罗马时期</a:t>
            </a:r>
            <a:r>
              <a:rPr lang="en-US" altLang="zh-CN" sz="3600" b="1" dirty="0" smtClean="0"/>
              <a:t>                        </a:t>
            </a:r>
            <a:endParaRPr lang="en-US" altLang="zh-CN" sz="3600" b="1" dirty="0" smtClean="0"/>
          </a:p>
          <a:p>
            <a:r>
              <a:rPr lang="en-US" altLang="zh-CN" sz="3600" b="1" dirty="0" smtClean="0"/>
              <a:t>B</a:t>
            </a:r>
            <a:r>
              <a:rPr lang="zh-CN" altLang="zh-CN" sz="3600" b="1" dirty="0" smtClean="0"/>
              <a:t>．文艺复兴时期</a:t>
            </a:r>
          </a:p>
          <a:p>
            <a:r>
              <a:rPr lang="en-US" altLang="zh-CN" sz="3600" b="1" dirty="0" smtClean="0"/>
              <a:t>C</a:t>
            </a:r>
            <a:r>
              <a:rPr lang="zh-CN" altLang="zh-CN" sz="3600" b="1" dirty="0" smtClean="0"/>
              <a:t>．启蒙运动时期</a:t>
            </a:r>
            <a:r>
              <a:rPr lang="en-US" altLang="zh-CN" sz="3600" b="1" dirty="0" smtClean="0"/>
              <a:t>                      </a:t>
            </a:r>
            <a:endParaRPr lang="en-US" altLang="zh-CN" sz="3600" b="1" dirty="0" smtClean="0"/>
          </a:p>
          <a:p>
            <a:r>
              <a:rPr lang="en-US" altLang="zh-CN" sz="3600" b="1" dirty="0" smtClean="0"/>
              <a:t>D</a:t>
            </a:r>
            <a:r>
              <a:rPr lang="zh-CN" altLang="zh-CN" sz="3600" b="1" dirty="0" smtClean="0"/>
              <a:t>．工业革命时期</a:t>
            </a:r>
            <a:endParaRPr lang="zh-CN" altLang="zh-CN" sz="3600" b="1" dirty="0"/>
          </a:p>
        </p:txBody>
      </p:sp>
      <p:sp>
        <p:nvSpPr>
          <p:cNvPr id="3" name="矩形 2"/>
          <p:cNvSpPr/>
          <p:nvPr/>
        </p:nvSpPr>
        <p:spPr>
          <a:xfrm>
            <a:off x="5724128" y="5085184"/>
            <a:ext cx="869149" cy="1323439"/>
          </a:xfrm>
          <a:prstGeom prst="rect">
            <a:avLst/>
          </a:prstGeom>
        </p:spPr>
        <p:txBody>
          <a:bodyPr wrap="none">
            <a:spAutoFit/>
          </a:bodyPr>
          <a:lstStyle/>
          <a:p>
            <a:r>
              <a:rPr lang="en-US" altLang="zh-CN" sz="8000" dirty="0" smtClean="0">
                <a:solidFill>
                  <a:srgbClr val="FF0000"/>
                </a:solidFill>
                <a:latin typeface="Times New Roman" pitchFamily="18" charset="0"/>
                <a:ea typeface="宋体" pitchFamily="2" charset="-122"/>
                <a:cs typeface="Times New Roman" pitchFamily="18" charset="0"/>
              </a:rPr>
              <a:t>B</a:t>
            </a:r>
            <a:endParaRPr lang="zh-CN" altLang="en-US" sz="8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188641"/>
            <a:ext cx="8712968" cy="5078313"/>
          </a:xfrm>
          <a:prstGeom prst="rect">
            <a:avLst/>
          </a:prstGeom>
        </p:spPr>
        <p:txBody>
          <a:bodyPr wrap="square">
            <a:spAutoFit/>
          </a:bodyPr>
          <a:lstStyle/>
          <a:p>
            <a:r>
              <a:rPr lang="en-US" altLang="zh-CN" sz="3600" b="1" dirty="0" smtClean="0"/>
              <a:t>4</a:t>
            </a:r>
            <a:r>
              <a:rPr lang="zh-CN" altLang="zh-CN" sz="3600" b="1" dirty="0" smtClean="0"/>
              <a:t>．（</a:t>
            </a:r>
            <a:r>
              <a:rPr lang="en-US" altLang="zh-CN" sz="3600" b="1" dirty="0" smtClean="0"/>
              <a:t>2017</a:t>
            </a:r>
            <a:r>
              <a:rPr lang="zh-CN" altLang="zh-CN" sz="3600" b="1" dirty="0" smtClean="0"/>
              <a:t>·海南高考·</a:t>
            </a:r>
            <a:r>
              <a:rPr lang="en-US" altLang="zh-CN" sz="3600" b="1" dirty="0" smtClean="0"/>
              <a:t>15</a:t>
            </a:r>
            <a:r>
              <a:rPr lang="zh-CN" altLang="zh-CN" sz="3600" b="1" dirty="0" smtClean="0"/>
              <a:t>）达·芬奇在绘画时常思考，一个人哭时看起来是什么样；笑的时候，身体内在的情形</a:t>
            </a:r>
            <a:r>
              <a:rPr lang="en-US" altLang="zh-CN" sz="3600" b="1" dirty="0" smtClean="0"/>
              <a:t>——</a:t>
            </a:r>
            <a:r>
              <a:rPr lang="zh-CN" altLang="zh-CN" sz="3600" b="1" dirty="0" smtClean="0"/>
              <a:t>肌肉、骨头和筋</a:t>
            </a:r>
            <a:r>
              <a:rPr lang="en-US" altLang="zh-CN" sz="3600" b="1" dirty="0" smtClean="0"/>
              <a:t>——</a:t>
            </a:r>
            <a:r>
              <a:rPr lang="zh-CN" altLang="zh-CN" sz="3600" b="1" dirty="0" smtClean="0"/>
              <a:t>又是什么样子。于是，他对人的遗体进行解剖和研究。这表明，达·芬</a:t>
            </a:r>
            <a:r>
              <a:rPr lang="zh-CN" altLang="zh-CN" sz="3600" b="1" dirty="0" smtClean="0"/>
              <a:t>奇</a:t>
            </a:r>
            <a:r>
              <a:rPr lang="zh-CN" altLang="zh-CN" sz="3600" b="1" dirty="0" smtClean="0"/>
              <a:t>　　</a:t>
            </a:r>
          </a:p>
          <a:p>
            <a:r>
              <a:rPr lang="en-US" altLang="zh-CN" sz="3600" b="1" dirty="0" smtClean="0"/>
              <a:t>A</a:t>
            </a:r>
            <a:r>
              <a:rPr lang="zh-CN" altLang="zh-CN" sz="3600" b="1" dirty="0" smtClean="0"/>
              <a:t>．旨在进行实验科学研究</a:t>
            </a:r>
            <a:r>
              <a:rPr lang="en-US" altLang="zh-CN" sz="3600" b="1" dirty="0" smtClean="0"/>
              <a:t>             </a:t>
            </a:r>
            <a:endParaRPr lang="en-US" altLang="zh-CN" sz="3600" b="1" dirty="0" smtClean="0"/>
          </a:p>
          <a:p>
            <a:r>
              <a:rPr lang="en-US" altLang="zh-CN" sz="3600" b="1" dirty="0" smtClean="0"/>
              <a:t>B</a:t>
            </a:r>
            <a:r>
              <a:rPr lang="zh-CN" altLang="zh-CN" sz="3600" b="1" dirty="0" smtClean="0"/>
              <a:t>．刻意表现奔放情感</a:t>
            </a:r>
          </a:p>
          <a:p>
            <a:r>
              <a:rPr lang="en-US" altLang="zh-CN" sz="3600" b="1" dirty="0" smtClean="0"/>
              <a:t>C</a:t>
            </a:r>
            <a:r>
              <a:rPr lang="zh-CN" altLang="zh-CN" sz="3600" b="1" dirty="0" smtClean="0"/>
              <a:t>．探求对人体的理性认识</a:t>
            </a:r>
            <a:r>
              <a:rPr lang="en-US" altLang="zh-CN" sz="3600" b="1" dirty="0" smtClean="0"/>
              <a:t>             </a:t>
            </a:r>
            <a:endParaRPr lang="en-US" altLang="zh-CN" sz="3600" b="1" dirty="0" smtClean="0"/>
          </a:p>
          <a:p>
            <a:r>
              <a:rPr lang="en-US" altLang="zh-CN" sz="3600" b="1" dirty="0" smtClean="0"/>
              <a:t>D</a:t>
            </a:r>
            <a:r>
              <a:rPr lang="zh-CN" altLang="zh-CN" sz="3600" b="1" dirty="0" smtClean="0"/>
              <a:t>．否定天主教神学理论</a:t>
            </a:r>
            <a:endParaRPr lang="zh-CN" altLang="zh-CN" sz="3600" b="1" dirty="0"/>
          </a:p>
        </p:txBody>
      </p:sp>
      <p:sp>
        <p:nvSpPr>
          <p:cNvPr id="3" name="矩形 2"/>
          <p:cNvSpPr/>
          <p:nvPr/>
        </p:nvSpPr>
        <p:spPr>
          <a:xfrm>
            <a:off x="6660232" y="4509120"/>
            <a:ext cx="869149" cy="1323439"/>
          </a:xfrm>
          <a:prstGeom prst="rect">
            <a:avLst/>
          </a:prstGeom>
        </p:spPr>
        <p:txBody>
          <a:bodyPr wrap="none">
            <a:spAutoFit/>
          </a:bodyPr>
          <a:lstStyle/>
          <a:p>
            <a:r>
              <a:rPr lang="en-US" altLang="zh-CN" sz="8000" dirty="0" smtClean="0">
                <a:solidFill>
                  <a:srgbClr val="FF0000"/>
                </a:solidFill>
                <a:latin typeface="Times New Roman" pitchFamily="18" charset="0"/>
                <a:ea typeface="宋体" pitchFamily="2" charset="-122"/>
                <a:cs typeface="Times New Roman" pitchFamily="18" charset="0"/>
              </a:rPr>
              <a:t>C</a:t>
            </a:r>
            <a:endParaRPr lang="zh-CN" altLang="en-US" sz="8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179512" y="332656"/>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tab pos="2628900" algn="l"/>
              </a:tabLst>
            </a:pPr>
            <a:r>
              <a:rPr kumimoji="0" lang="en-US" altLang="zh-CN"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3</a:t>
            </a:r>
            <a:r>
              <a:rPr kumimoji="0" lang="zh-CN" altLang="en-US"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36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rPr>
              <a:t>（</a:t>
            </a:r>
            <a:r>
              <a:rPr kumimoji="0" lang="en-US" altLang="zh-CN" sz="36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2013</a:t>
            </a:r>
            <a:r>
              <a:rPr kumimoji="0" lang="en-US" altLang="zh-CN" sz="3600" b="1" i="0" u="none" strike="noStrike" cap="none" normalizeH="0" baseline="0" dirty="0" smtClean="0">
                <a:ln>
                  <a:noFill/>
                </a:ln>
                <a:solidFill>
                  <a:srgbClr val="FF0000"/>
                </a:solidFill>
                <a:effectLst/>
                <a:latin typeface="Arial"/>
                <a:ea typeface="宋体" pitchFamily="2" charset="-122"/>
                <a:cs typeface="Times New Roman" pitchFamily="18" charset="0"/>
              </a:rPr>
              <a:t>·</a:t>
            </a:r>
            <a:r>
              <a:rPr kumimoji="0" lang="zh-CN" altLang="en-US" sz="36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上海高考</a:t>
            </a:r>
            <a:r>
              <a:rPr kumimoji="0" lang="en-US" altLang="zh-CN" sz="3600" b="1" i="0" u="none" strike="noStrike" cap="none" normalizeH="0" baseline="0" dirty="0" smtClean="0">
                <a:ln>
                  <a:noFill/>
                </a:ln>
                <a:solidFill>
                  <a:srgbClr val="FF0000"/>
                </a:solidFill>
                <a:effectLst/>
                <a:latin typeface="Arial"/>
                <a:ea typeface="宋体" pitchFamily="2" charset="-122"/>
                <a:cs typeface="Times New Roman" pitchFamily="18" charset="0"/>
              </a:rPr>
              <a:t>·</a:t>
            </a:r>
            <a:r>
              <a:rPr kumimoji="0" lang="en-US" altLang="zh-CN" sz="36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12</a:t>
            </a:r>
            <a:r>
              <a:rPr kumimoji="0" lang="zh-CN" altLang="en-US" sz="36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rPr>
              <a:t>）</a:t>
            </a:r>
            <a:r>
              <a:rPr kumimoji="0" lang="en-US" altLang="zh-CN"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15</a:t>
            </a:r>
            <a:r>
              <a:rPr kumimoji="0" lang="zh-CN" altLang="en-US"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至</a:t>
            </a:r>
            <a:r>
              <a:rPr kumimoji="0" lang="en-US" altLang="zh-CN"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16</a:t>
            </a:r>
            <a:r>
              <a:rPr kumimoji="0" lang="zh-CN" altLang="en-US"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世纪发生的一系列重大变化，如君主专制的建立、文艺复兴运动的发展和宗教改革的兴起等显示了</a:t>
            </a:r>
            <a:r>
              <a:rPr kumimoji="0" lang="en-US" altLang="zh-CN"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en-US" altLang="zh-CN" sz="36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00025" algn="l" defTabSz="914400" rtl="0" eaLnBrk="0" fontAlgn="base" latinLnBrk="0" hangingPunct="0">
              <a:lnSpc>
                <a:spcPct val="100000"/>
              </a:lnSpc>
              <a:spcBef>
                <a:spcPct val="0"/>
              </a:spcBef>
              <a:spcAft>
                <a:spcPct val="0"/>
              </a:spcAft>
              <a:buClrTx/>
              <a:buSzTx/>
              <a:buFontTx/>
              <a:buNone/>
              <a:tabLst>
                <a:tab pos="2628900" algn="l"/>
              </a:tabLst>
            </a:pPr>
            <a:r>
              <a:rPr kumimoji="0" lang="en-US" altLang="zh-CN"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a:t>
            </a:r>
            <a:r>
              <a:rPr kumimoji="0" lang="zh-CN" altLang="en-US"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．资本主义制度的确立               </a:t>
            </a:r>
            <a:endParaRPr kumimoji="0" lang="en-US" altLang="zh-CN"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200025" algn="l" defTabSz="914400" rtl="0" eaLnBrk="0" fontAlgn="base" latinLnBrk="0" hangingPunct="0">
              <a:lnSpc>
                <a:spcPct val="100000"/>
              </a:lnSpc>
              <a:spcBef>
                <a:spcPct val="0"/>
              </a:spcBef>
              <a:spcAft>
                <a:spcPct val="0"/>
              </a:spcAft>
              <a:buClrTx/>
              <a:buSzTx/>
              <a:buFontTx/>
              <a:buNone/>
              <a:tabLst>
                <a:tab pos="2628900" algn="l"/>
              </a:tabLst>
            </a:pPr>
            <a:r>
              <a:rPr kumimoji="0" lang="en-US" altLang="zh-CN"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．西欧社会的转型</a:t>
            </a:r>
            <a:endParaRPr kumimoji="0" lang="zh-CN" altLang="en-US" sz="36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00025" algn="l" defTabSz="914400" rtl="0" eaLnBrk="0" fontAlgn="base" latinLnBrk="0" hangingPunct="0">
              <a:lnSpc>
                <a:spcPct val="100000"/>
              </a:lnSpc>
              <a:spcBef>
                <a:spcPct val="0"/>
              </a:spcBef>
              <a:spcAft>
                <a:spcPct val="0"/>
              </a:spcAft>
              <a:buClrTx/>
              <a:buSzTx/>
              <a:buFontTx/>
              <a:buNone/>
              <a:tabLst>
                <a:tab pos="2628900" algn="l"/>
              </a:tabLst>
            </a:pPr>
            <a:r>
              <a:rPr kumimoji="0" lang="en-US" altLang="zh-CN"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C</a:t>
            </a:r>
            <a:r>
              <a:rPr kumimoji="0" lang="zh-CN" altLang="en-US"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．国际政治体系的初建               </a:t>
            </a:r>
            <a:endParaRPr kumimoji="0" lang="en-US" altLang="zh-CN"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200025" algn="l" defTabSz="914400" rtl="0" eaLnBrk="0" fontAlgn="base" latinLnBrk="0" hangingPunct="0">
              <a:lnSpc>
                <a:spcPct val="100000"/>
              </a:lnSpc>
              <a:spcBef>
                <a:spcPct val="0"/>
              </a:spcBef>
              <a:spcAft>
                <a:spcPct val="0"/>
              </a:spcAft>
              <a:buClrTx/>
              <a:buSzTx/>
              <a:buFontTx/>
              <a:buNone/>
              <a:tabLst>
                <a:tab pos="2628900" algn="l"/>
              </a:tabLst>
            </a:pPr>
            <a:r>
              <a:rPr kumimoji="0" lang="en-US" altLang="zh-CN"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D</a:t>
            </a:r>
            <a:r>
              <a:rPr kumimoji="0" lang="zh-CN" altLang="en-US"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．整体世界的形成</a:t>
            </a:r>
            <a:endParaRPr kumimoji="0" lang="zh-CN" altLang="en-US" sz="36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 name="矩形 2"/>
          <p:cNvSpPr/>
          <p:nvPr/>
        </p:nvSpPr>
        <p:spPr>
          <a:xfrm>
            <a:off x="5724128" y="5085184"/>
            <a:ext cx="869149" cy="1323439"/>
          </a:xfrm>
          <a:prstGeom prst="rect">
            <a:avLst/>
          </a:prstGeom>
        </p:spPr>
        <p:txBody>
          <a:bodyPr wrap="none">
            <a:spAutoFit/>
          </a:bodyPr>
          <a:lstStyle/>
          <a:p>
            <a:r>
              <a:rPr lang="en-US" altLang="zh-CN" sz="8000" dirty="0" smtClean="0">
                <a:solidFill>
                  <a:srgbClr val="FF0000"/>
                </a:solidFill>
                <a:latin typeface="Times New Roman" pitchFamily="18" charset="0"/>
                <a:ea typeface="宋体" pitchFamily="2" charset="-122"/>
                <a:cs typeface="Times New Roman" pitchFamily="18" charset="0"/>
              </a:rPr>
              <a:t>B</a:t>
            </a:r>
            <a:endParaRPr lang="zh-CN" altLang="en-US" sz="8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文本框 139265"/>
          <p:cNvSpPr txBox="1">
            <a:spLocks noChangeArrowheads="1"/>
          </p:cNvSpPr>
          <p:nvPr/>
        </p:nvSpPr>
        <p:spPr bwMode="auto">
          <a:xfrm>
            <a:off x="552450" y="2133600"/>
            <a:ext cx="8340725" cy="2559050"/>
          </a:xfrm>
          <a:prstGeom prst="rect">
            <a:avLst/>
          </a:prstGeom>
          <a:solidFill>
            <a:srgbClr val="99CCFF">
              <a:alpha val="31000"/>
            </a:srgbClr>
          </a:solidFill>
          <a:ln w="28575">
            <a:solidFill>
              <a:srgbClr val="FF99CC"/>
            </a:solidFill>
            <a:prstDash val="dash"/>
            <a:miter lim="800000"/>
            <a:headEnd/>
            <a:tailEnd/>
          </a:ln>
        </p:spPr>
        <p:txBody>
          <a:bodyPr>
            <a:spAutoFit/>
          </a:bodyPr>
          <a:lstStyle/>
          <a:p>
            <a:pPr marL="342900" indent="-342900"/>
            <a:r>
              <a:rPr lang="zh-CN" altLang="en-US" sz="4000" b="1">
                <a:latin typeface="楷体_GB2312" pitchFamily="1" charset="-122"/>
                <a:ea typeface="楷体_GB2312" pitchFamily="1" charset="-122"/>
              </a:rPr>
              <a:t>随心所欲   禁欲苦行    无拘无束    </a:t>
            </a:r>
          </a:p>
          <a:p>
            <a:pPr marL="342900" indent="-342900"/>
            <a:r>
              <a:rPr lang="zh-CN" altLang="en-US" sz="4000" b="1">
                <a:latin typeface="楷体_GB2312" pitchFamily="1" charset="-122"/>
                <a:ea typeface="楷体_GB2312" pitchFamily="1" charset="-122"/>
              </a:rPr>
              <a:t>压抑人性   张扬个性    麻木顺从 </a:t>
            </a:r>
          </a:p>
          <a:p>
            <a:pPr marL="342900" indent="-342900"/>
            <a:r>
              <a:rPr lang="zh-CN" altLang="en-US" sz="4000" b="1">
                <a:latin typeface="楷体_GB2312" pitchFamily="1" charset="-122"/>
                <a:ea typeface="楷体_GB2312" pitchFamily="1" charset="-122"/>
              </a:rPr>
              <a:t>思想开放   愚昧迷信    以人为本   </a:t>
            </a:r>
          </a:p>
          <a:p>
            <a:pPr marL="342900" indent="-342900"/>
            <a:r>
              <a:rPr lang="zh-CN" altLang="en-US" sz="4000" b="1">
                <a:latin typeface="楷体_GB2312" pitchFamily="1" charset="-122"/>
                <a:ea typeface="楷体_GB2312" pitchFamily="1" charset="-122"/>
              </a:rPr>
              <a:t>言论自由   神权至上    追求享乐</a:t>
            </a:r>
            <a:r>
              <a:rPr lang="zh-CN" altLang="en-US" sz="4000" b="1">
                <a:latin typeface="宋体" pitchFamily="2" charset="-122"/>
              </a:rPr>
              <a:t>     </a:t>
            </a:r>
          </a:p>
        </p:txBody>
      </p:sp>
      <p:sp>
        <p:nvSpPr>
          <p:cNvPr id="139267" name="文本框 139266"/>
          <p:cNvSpPr txBox="1"/>
          <p:nvPr/>
        </p:nvSpPr>
        <p:spPr>
          <a:xfrm>
            <a:off x="900113" y="404813"/>
            <a:ext cx="7461250" cy="1260475"/>
          </a:xfrm>
          <a:prstGeom prst="rect">
            <a:avLst/>
          </a:prstGeom>
          <a:solidFill>
            <a:schemeClr val="bg1">
              <a:alpha val="60001"/>
            </a:schemeClr>
          </a:solidFill>
          <a:ln w="9525">
            <a:noFill/>
          </a:ln>
        </p:spPr>
        <p:txBody>
          <a:bodyPr>
            <a:spAutoFit/>
          </a:bodyPr>
          <a:lstStyle/>
          <a:p>
            <a:pPr>
              <a:lnSpc>
                <a:spcPct val="120000"/>
              </a:lnSpc>
              <a:spcBef>
                <a:spcPct val="50000"/>
              </a:spcBef>
            </a:pPr>
            <a:r>
              <a:rPr lang="en-US" altLang="zh-CN" sz="3200" b="1" noProof="1">
                <a:solidFill>
                  <a:srgbClr val="FF0066"/>
                </a:solidFill>
                <a:effectLst>
                  <a:outerShdw blurRad="38100" dist="38100" dir="2700000">
                    <a:srgbClr val="000000"/>
                  </a:outerShdw>
                </a:effectLst>
                <a:latin typeface="黑体" panose="02010609060101010101" pitchFamily="1" charset="-122"/>
                <a:ea typeface="黑体" panose="02010609060101010101" pitchFamily="1" charset="-122"/>
              </a:rPr>
              <a:t>   </a:t>
            </a:r>
            <a:r>
              <a:rPr lang="zh-CN" altLang="en-US" sz="3200" b="1" noProof="1">
                <a:solidFill>
                  <a:srgbClr val="FF0066"/>
                </a:solidFill>
                <a:effectLst>
                  <a:outerShdw blurRad="38100" dist="38100" dir="2700000">
                    <a:srgbClr val="000000"/>
                  </a:outerShdw>
                </a:effectLst>
                <a:latin typeface="黑体" panose="02010609060101010101" pitchFamily="1" charset="-122"/>
                <a:ea typeface="黑体" panose="02010609060101010101" pitchFamily="1" charset="-122"/>
              </a:rPr>
              <a:t>下面哪些词汇可以反映中世纪人们的精神状态</a:t>
            </a:r>
            <a:r>
              <a:rPr lang="en-US" altLang="zh-CN" sz="3200" b="1" noProof="1">
                <a:solidFill>
                  <a:srgbClr val="FF0066"/>
                </a:solidFill>
                <a:effectLst>
                  <a:outerShdw blurRad="38100" dist="38100" dir="2700000">
                    <a:srgbClr val="000000"/>
                  </a:outerShdw>
                </a:effectLst>
                <a:latin typeface="黑体" panose="02010609060101010101" pitchFamily="1" charset="-122"/>
                <a:ea typeface="黑体" panose="02010609060101010101" pitchFamily="1" charset="-122"/>
              </a:rPr>
              <a: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220161"/>
          <p:cNvSpPr txBox="1">
            <a:spLocks noChangeArrowheads="1"/>
          </p:cNvSpPr>
          <p:nvPr/>
        </p:nvSpPr>
        <p:spPr bwMode="auto">
          <a:xfrm>
            <a:off x="552450" y="2133600"/>
            <a:ext cx="8340725" cy="2559050"/>
          </a:xfrm>
          <a:prstGeom prst="rect">
            <a:avLst/>
          </a:prstGeom>
          <a:solidFill>
            <a:srgbClr val="99CCFF">
              <a:alpha val="31000"/>
            </a:srgbClr>
          </a:solidFill>
          <a:ln w="28575">
            <a:solidFill>
              <a:srgbClr val="FF99CC"/>
            </a:solidFill>
            <a:prstDash val="dash"/>
            <a:miter lim="800000"/>
            <a:headEnd/>
            <a:tailEnd/>
          </a:ln>
        </p:spPr>
        <p:txBody>
          <a:bodyPr>
            <a:spAutoFit/>
          </a:bodyPr>
          <a:lstStyle/>
          <a:p>
            <a:pPr marL="342900" indent="-342900"/>
            <a:r>
              <a:rPr lang="en-US" altLang="zh-CN" sz="4000" b="1">
                <a:latin typeface="楷体_GB2312" pitchFamily="1" charset="-122"/>
                <a:ea typeface="楷体_GB2312" pitchFamily="1" charset="-122"/>
              </a:rPr>
              <a:t>           </a:t>
            </a:r>
            <a:r>
              <a:rPr lang="zh-CN" altLang="en-US" sz="4000" b="1">
                <a:latin typeface="楷体_GB2312" pitchFamily="1" charset="-122"/>
                <a:ea typeface="楷体_GB2312" pitchFamily="1" charset="-122"/>
              </a:rPr>
              <a:t>禁欲苦行</a:t>
            </a:r>
          </a:p>
          <a:p>
            <a:pPr marL="342900" indent="-342900"/>
            <a:r>
              <a:rPr lang="zh-CN" altLang="en-US" sz="4000" b="1">
                <a:latin typeface="楷体_GB2312" pitchFamily="1" charset="-122"/>
                <a:ea typeface="楷体_GB2312" pitchFamily="1" charset="-122"/>
              </a:rPr>
              <a:t>压抑人性               麻木顺从 </a:t>
            </a:r>
          </a:p>
          <a:p>
            <a:pPr marL="342900" indent="-342900"/>
            <a:r>
              <a:rPr lang="zh-CN" altLang="en-US" sz="4000" b="1">
                <a:latin typeface="楷体_GB2312" pitchFamily="1" charset="-122"/>
                <a:ea typeface="楷体_GB2312" pitchFamily="1" charset="-122"/>
              </a:rPr>
              <a:t>           愚昧迷信</a:t>
            </a:r>
          </a:p>
          <a:p>
            <a:pPr marL="342900" indent="-342900"/>
            <a:r>
              <a:rPr lang="zh-CN" altLang="en-US" sz="4000" b="1">
                <a:latin typeface="楷体_GB2312" pitchFamily="1" charset="-122"/>
                <a:ea typeface="楷体_GB2312" pitchFamily="1" charset="-122"/>
              </a:rPr>
              <a:t>           神权至上</a:t>
            </a:r>
            <a:endParaRPr lang="zh-CN" altLang="en-US" sz="4000" b="1">
              <a:latin typeface="宋体" pitchFamily="2" charset="-122"/>
            </a:endParaRPr>
          </a:p>
        </p:txBody>
      </p:sp>
      <p:sp>
        <p:nvSpPr>
          <p:cNvPr id="220163" name="文本框 220162"/>
          <p:cNvSpPr txBox="1"/>
          <p:nvPr/>
        </p:nvSpPr>
        <p:spPr>
          <a:xfrm>
            <a:off x="900113" y="404813"/>
            <a:ext cx="7461250" cy="1260475"/>
          </a:xfrm>
          <a:prstGeom prst="rect">
            <a:avLst/>
          </a:prstGeom>
          <a:solidFill>
            <a:schemeClr val="bg1">
              <a:alpha val="60001"/>
            </a:schemeClr>
          </a:solidFill>
          <a:ln w="9525">
            <a:noFill/>
          </a:ln>
        </p:spPr>
        <p:txBody>
          <a:bodyPr>
            <a:spAutoFit/>
          </a:bodyPr>
          <a:lstStyle/>
          <a:p>
            <a:pPr>
              <a:lnSpc>
                <a:spcPct val="120000"/>
              </a:lnSpc>
              <a:spcBef>
                <a:spcPct val="50000"/>
              </a:spcBef>
            </a:pPr>
            <a:r>
              <a:rPr lang="en-US" altLang="zh-CN" sz="3200" b="1" noProof="1">
                <a:solidFill>
                  <a:srgbClr val="FF0066"/>
                </a:solidFill>
                <a:effectLst>
                  <a:outerShdw blurRad="38100" dist="38100" dir="2700000">
                    <a:srgbClr val="000000"/>
                  </a:outerShdw>
                </a:effectLst>
                <a:latin typeface="黑体" panose="02010609060101010101" pitchFamily="1" charset="-122"/>
                <a:ea typeface="黑体" panose="02010609060101010101" pitchFamily="1" charset="-122"/>
              </a:rPr>
              <a:t>   </a:t>
            </a:r>
            <a:r>
              <a:rPr lang="zh-CN" altLang="en-US" sz="3200" b="1" noProof="1">
                <a:solidFill>
                  <a:srgbClr val="FF0066"/>
                </a:solidFill>
                <a:effectLst>
                  <a:outerShdw blurRad="38100" dist="38100" dir="2700000">
                    <a:srgbClr val="000000"/>
                  </a:outerShdw>
                </a:effectLst>
                <a:latin typeface="黑体" panose="02010609060101010101" pitchFamily="1" charset="-122"/>
                <a:ea typeface="黑体" panose="02010609060101010101" pitchFamily="1" charset="-122"/>
              </a:rPr>
              <a:t>下面哪些词汇可以反映中世纪人们的精神状态</a:t>
            </a:r>
            <a:r>
              <a:rPr lang="en-US" altLang="zh-CN" sz="3200" b="1" noProof="1">
                <a:solidFill>
                  <a:srgbClr val="FF0066"/>
                </a:solidFill>
                <a:effectLst>
                  <a:outerShdw blurRad="38100" dist="38100" dir="2700000">
                    <a:srgbClr val="000000"/>
                  </a:outerShdw>
                </a:effectLst>
                <a:latin typeface="黑体" panose="02010609060101010101" pitchFamily="1" charset="-122"/>
                <a:ea typeface="黑体" panose="02010609060101010101" pitchFamily="1" charset="-122"/>
              </a:rPr>
              <a:t>?</a:t>
            </a:r>
          </a:p>
        </p:txBody>
      </p:sp>
      <p:sp>
        <p:nvSpPr>
          <p:cNvPr id="220164" name="云形标注 220163"/>
          <p:cNvSpPr>
            <a:spLocks noChangeArrowheads="1"/>
          </p:cNvSpPr>
          <p:nvPr/>
        </p:nvSpPr>
        <p:spPr bwMode="auto">
          <a:xfrm>
            <a:off x="5435600" y="3213100"/>
            <a:ext cx="2438400" cy="1797050"/>
          </a:xfrm>
          <a:prstGeom prst="cloudCallout">
            <a:avLst>
              <a:gd name="adj1" fmla="val -103319"/>
              <a:gd name="adj2" fmla="val 14486"/>
            </a:avLst>
          </a:prstGeom>
          <a:solidFill>
            <a:schemeClr val="accent1"/>
          </a:solidFill>
          <a:ln w="9525">
            <a:solidFill>
              <a:schemeClr val="tx1"/>
            </a:solidFill>
            <a:round/>
            <a:headEnd/>
            <a:tailEnd/>
          </a:ln>
        </p:spPr>
        <p:txBody>
          <a:bodyPr anchor="ctr" anchorCtr="1"/>
          <a:lstStyle/>
          <a:p>
            <a:pPr eaLnBrk="0" hangingPunct="0"/>
            <a:r>
              <a:rPr lang="zh-CN" altLang="en-US" sz="4000">
                <a:ea typeface="隶书" pitchFamily="1" charset="-122"/>
              </a:rPr>
              <a:t>核心</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20164"/>
                                        </p:tgtEl>
                                        <p:attrNameLst>
                                          <p:attrName>style.visibility</p:attrName>
                                        </p:attrNameLst>
                                      </p:cBhvr>
                                      <p:to>
                                        <p:strVal val="visible"/>
                                      </p:to>
                                    </p:set>
                                    <p:anim calcmode="lin" valueType="num">
                                      <p:cBhvr>
                                        <p:cTn id="7" dur="1000" fill="hold"/>
                                        <p:tgtEl>
                                          <p:spTgt spid="220164"/>
                                        </p:tgtEl>
                                        <p:attrNameLst>
                                          <p:attrName>ppt_w</p:attrName>
                                        </p:attrNameLst>
                                      </p:cBhvr>
                                      <p:tavLst>
                                        <p:tav tm="0">
                                          <p:val>
                                            <p:fltVal val="0"/>
                                          </p:val>
                                        </p:tav>
                                        <p:tav tm="100000">
                                          <p:val>
                                            <p:strVal val="#ppt_w"/>
                                          </p:val>
                                        </p:tav>
                                      </p:tavLst>
                                    </p:anim>
                                    <p:anim calcmode="lin" valueType="num">
                                      <p:cBhvr>
                                        <p:cTn id="8" dur="1000" fill="hold"/>
                                        <p:tgtEl>
                                          <p:spTgt spid="220164"/>
                                        </p:tgtEl>
                                        <p:attrNameLst>
                                          <p:attrName>ppt_h</p:attrName>
                                        </p:attrNameLst>
                                      </p:cBhvr>
                                      <p:tavLst>
                                        <p:tav tm="0">
                                          <p:val>
                                            <p:fltVal val="0"/>
                                          </p:val>
                                        </p:tav>
                                        <p:tav tm="100000">
                                          <p:val>
                                            <p:strVal val="#ppt_h"/>
                                          </p:val>
                                        </p:tav>
                                      </p:tavLst>
                                    </p:anim>
                                    <p:anim calcmode="lin" valueType="num">
                                      <p:cBhvr>
                                        <p:cTn id="9" dur="1000" fill="hold"/>
                                        <p:tgtEl>
                                          <p:spTgt spid="220164"/>
                                        </p:tgtEl>
                                        <p:attrNameLst>
                                          <p:attrName>style.rotation</p:attrName>
                                        </p:attrNameLst>
                                      </p:cBhvr>
                                      <p:tavLst>
                                        <p:tav tm="0">
                                          <p:val>
                                            <p:fltVal val="90"/>
                                          </p:val>
                                        </p:tav>
                                        <p:tav tm="100000">
                                          <p:val>
                                            <p:fltVal val="0"/>
                                          </p:val>
                                        </p:tav>
                                      </p:tavLst>
                                    </p:anim>
                                    <p:animEffect transition="in" filter="fade">
                                      <p:cBhvr>
                                        <p:cTn id="10" dur="1000"/>
                                        <p:tgtEl>
                                          <p:spTgt spid="220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0" y="381000"/>
            <a:ext cx="9144000" cy="2289175"/>
          </a:xfrm>
          <a:prstGeom prst="rect">
            <a:avLst/>
          </a:prstGeom>
          <a:noFill/>
          <a:ln w="9525">
            <a:noFill/>
            <a:miter lim="800000"/>
            <a:headEnd/>
            <a:tailEnd/>
          </a:ln>
        </p:spPr>
        <p:txBody>
          <a:bodyPr>
            <a:spAutoFit/>
          </a:bodyPr>
          <a:lstStyle/>
          <a:p>
            <a:r>
              <a:rPr lang="en-US" sz="3600" b="1"/>
              <a:t>      </a:t>
            </a:r>
            <a:r>
              <a:rPr lang="zh-CN" altLang="en-US" sz="3600" b="1"/>
              <a:t>有人说，西欧封建社会末期</a:t>
            </a:r>
            <a:r>
              <a:rPr lang="en-US" sz="3600" b="1"/>
              <a:t>(14～17</a:t>
            </a:r>
            <a:r>
              <a:rPr lang="zh-CN" altLang="en-US" sz="3600" b="1"/>
              <a:t>世纪）是“</a:t>
            </a:r>
            <a:r>
              <a:rPr lang="zh-CN" altLang="en-US" sz="3600" b="1">
                <a:solidFill>
                  <a:srgbClr val="FF0000"/>
                </a:solidFill>
              </a:rPr>
              <a:t>人”</a:t>
            </a:r>
            <a:r>
              <a:rPr lang="zh-CN" altLang="en-US" sz="3600" b="1"/>
              <a:t>和</a:t>
            </a:r>
            <a:r>
              <a:rPr lang="zh-CN" altLang="en-US" sz="3600" b="1">
                <a:solidFill>
                  <a:srgbClr val="FF0000"/>
                </a:solidFill>
              </a:rPr>
              <a:t>“世界”</a:t>
            </a:r>
            <a:r>
              <a:rPr lang="zh-CN" altLang="en-US" sz="3600" b="1"/>
              <a:t>被发现的时代。思考，这里的</a:t>
            </a:r>
            <a:r>
              <a:rPr lang="zh-CN" altLang="en-US" sz="3600" b="1">
                <a:solidFill>
                  <a:srgbClr val="FF0000"/>
                </a:solidFill>
              </a:rPr>
              <a:t>“人”</a:t>
            </a:r>
            <a:r>
              <a:rPr lang="zh-CN" altLang="en-US" sz="3600" b="1"/>
              <a:t>被发现和</a:t>
            </a:r>
            <a:r>
              <a:rPr lang="zh-CN" altLang="en-US" sz="3600" b="1">
                <a:solidFill>
                  <a:srgbClr val="FF0000"/>
                </a:solidFill>
              </a:rPr>
              <a:t>“世界”</a:t>
            </a:r>
            <a:r>
              <a:rPr lang="zh-CN" altLang="en-US" sz="3600" b="1"/>
              <a:t>被发现分别指的是什么事件？</a:t>
            </a:r>
          </a:p>
        </p:txBody>
      </p:sp>
      <p:sp>
        <p:nvSpPr>
          <p:cNvPr id="5123" name="TextBox 4"/>
          <p:cNvSpPr txBox="1">
            <a:spLocks noChangeArrowheads="1"/>
          </p:cNvSpPr>
          <p:nvPr/>
        </p:nvSpPr>
        <p:spPr bwMode="auto">
          <a:xfrm>
            <a:off x="533400" y="2819400"/>
            <a:ext cx="4572000" cy="3387725"/>
          </a:xfrm>
          <a:prstGeom prst="rect">
            <a:avLst/>
          </a:prstGeom>
          <a:noFill/>
          <a:ln w="9525">
            <a:noFill/>
            <a:miter lim="800000"/>
            <a:headEnd/>
            <a:tailEnd/>
          </a:ln>
        </p:spPr>
        <p:txBody>
          <a:bodyPr>
            <a:spAutoFit/>
          </a:bodyPr>
          <a:lstStyle/>
          <a:p>
            <a:r>
              <a:rPr lang="en-US" sz="3600" b="1">
                <a:solidFill>
                  <a:srgbClr val="0000FF"/>
                </a:solidFill>
                <a:latin typeface="楷体_GB2312" pitchFamily="1" charset="-122"/>
                <a:ea typeface="楷体_GB2312" pitchFamily="1" charset="-122"/>
              </a:rPr>
              <a:t>    </a:t>
            </a:r>
            <a:r>
              <a:rPr lang="en-US" sz="3600" b="1">
                <a:solidFill>
                  <a:srgbClr val="0000FF"/>
                </a:solidFill>
                <a:latin typeface="Times New Roman" pitchFamily="18" charset="0"/>
                <a:ea typeface="楷体_GB2312" pitchFamily="1" charset="-122"/>
              </a:rPr>
              <a:t>“</a:t>
            </a:r>
            <a:r>
              <a:rPr lang="zh-CN" altLang="en-US" sz="3600" b="1">
                <a:solidFill>
                  <a:srgbClr val="0000FF"/>
                </a:solidFill>
                <a:latin typeface="楷体_GB2312" pitchFamily="1" charset="-122"/>
                <a:ea typeface="楷体_GB2312" pitchFamily="1" charset="-122"/>
              </a:rPr>
              <a:t>世界</a:t>
            </a:r>
            <a:r>
              <a:rPr lang="zh-CN" altLang="en-US" sz="3600" b="1">
                <a:solidFill>
                  <a:srgbClr val="0000FF"/>
                </a:solidFill>
                <a:latin typeface="Times New Roman" pitchFamily="18" charset="0"/>
                <a:ea typeface="楷体_GB2312" pitchFamily="1" charset="-122"/>
              </a:rPr>
              <a:t>”</a:t>
            </a:r>
            <a:r>
              <a:rPr lang="zh-CN" altLang="en-US" sz="3600" b="1">
                <a:solidFill>
                  <a:srgbClr val="0000FF"/>
                </a:solidFill>
                <a:latin typeface="楷体_GB2312" pitchFamily="1" charset="-122"/>
                <a:ea typeface="楷体_GB2312" pitchFamily="1" charset="-122"/>
              </a:rPr>
              <a:t>被发现指的是</a:t>
            </a:r>
            <a:r>
              <a:rPr lang="en-US" sz="3600" b="1">
                <a:solidFill>
                  <a:srgbClr val="0000FF"/>
                </a:solidFill>
                <a:latin typeface="楷体_GB2312" pitchFamily="1" charset="-122"/>
                <a:ea typeface="楷体_GB2312" pitchFamily="1" charset="-122"/>
              </a:rPr>
              <a:t>15</a:t>
            </a:r>
            <a:r>
              <a:rPr lang="zh-CN" altLang="en-US" sz="3600" b="1">
                <a:solidFill>
                  <a:srgbClr val="0000FF"/>
                </a:solidFill>
                <a:latin typeface="楷体_GB2312" pitchFamily="1" charset="-122"/>
                <a:ea typeface="楷体_GB2312" pitchFamily="1" charset="-122"/>
              </a:rPr>
              <a:t>世纪末的新航路的开辟；　</a:t>
            </a:r>
          </a:p>
          <a:p>
            <a:r>
              <a:rPr lang="zh-CN" altLang="en-US" sz="3600" b="1">
                <a:solidFill>
                  <a:srgbClr val="0000FF"/>
                </a:solidFill>
                <a:latin typeface="楷体_GB2312" pitchFamily="1" charset="-122"/>
                <a:ea typeface="楷体_GB2312" pitchFamily="1" charset="-122"/>
              </a:rPr>
              <a:t>    </a:t>
            </a:r>
            <a:r>
              <a:rPr lang="zh-CN" altLang="en-US" sz="3600" b="1">
                <a:solidFill>
                  <a:srgbClr val="0000FF"/>
                </a:solidFill>
                <a:ea typeface="楷体_GB2312" pitchFamily="1" charset="-122"/>
              </a:rPr>
              <a:t>“</a:t>
            </a:r>
            <a:r>
              <a:rPr lang="zh-CN" altLang="en-US" sz="3600" b="1">
                <a:solidFill>
                  <a:srgbClr val="0000FF"/>
                </a:solidFill>
                <a:latin typeface="楷体_GB2312" pitchFamily="1" charset="-122"/>
                <a:ea typeface="楷体_GB2312" pitchFamily="1" charset="-122"/>
              </a:rPr>
              <a:t>人</a:t>
            </a:r>
            <a:r>
              <a:rPr lang="zh-CN" altLang="en-US" sz="3600" b="1">
                <a:solidFill>
                  <a:srgbClr val="0000FF"/>
                </a:solidFill>
                <a:ea typeface="楷体_GB2312" pitchFamily="1" charset="-122"/>
              </a:rPr>
              <a:t>”</a:t>
            </a:r>
            <a:r>
              <a:rPr lang="zh-CN" altLang="en-US" sz="3600" b="1">
                <a:solidFill>
                  <a:srgbClr val="0000FF"/>
                </a:solidFill>
                <a:latin typeface="楷体_GB2312" pitchFamily="1" charset="-122"/>
                <a:ea typeface="楷体_GB2312" pitchFamily="1" charset="-122"/>
              </a:rPr>
              <a:t>被发现指的是</a:t>
            </a:r>
            <a:r>
              <a:rPr lang="en-US" sz="3600" b="1">
                <a:solidFill>
                  <a:srgbClr val="0000FF"/>
                </a:solidFill>
                <a:latin typeface="楷体_GB2312" pitchFamily="1" charset="-122"/>
                <a:ea typeface="楷体_GB2312" pitchFamily="1" charset="-122"/>
              </a:rPr>
              <a:t>14</a:t>
            </a:r>
            <a:r>
              <a:rPr lang="zh-CN" altLang="en-US" sz="3600" b="1">
                <a:solidFill>
                  <a:srgbClr val="0000FF"/>
                </a:solidFill>
                <a:latin typeface="楷体_GB2312" pitchFamily="1" charset="-122"/>
                <a:ea typeface="楷体_GB2312" pitchFamily="1" charset="-122"/>
              </a:rPr>
              <a:t>至</a:t>
            </a:r>
            <a:r>
              <a:rPr lang="en-US" sz="3600" b="1">
                <a:solidFill>
                  <a:srgbClr val="0000FF"/>
                </a:solidFill>
                <a:latin typeface="楷体_GB2312" pitchFamily="1" charset="-122"/>
                <a:ea typeface="楷体_GB2312" pitchFamily="1" charset="-122"/>
              </a:rPr>
              <a:t>17</a:t>
            </a:r>
            <a:r>
              <a:rPr lang="zh-CN" altLang="en-US" sz="3600" b="1">
                <a:solidFill>
                  <a:srgbClr val="0000FF"/>
                </a:solidFill>
                <a:latin typeface="楷体_GB2312" pitchFamily="1" charset="-122"/>
                <a:ea typeface="楷体_GB2312" pitchFamily="1" charset="-122"/>
              </a:rPr>
              <a:t>世纪的文艺复兴运动；</a:t>
            </a:r>
          </a:p>
        </p:txBody>
      </p:sp>
      <p:pic>
        <p:nvPicPr>
          <p:cNvPr id="14339" name="Picture 6" descr="图片2"/>
          <p:cNvPicPr>
            <a:picLocks noChangeAspect="1" noChangeArrowheads="1"/>
          </p:cNvPicPr>
          <p:nvPr/>
        </p:nvPicPr>
        <p:blipFill>
          <a:blip r:embed="rId2" cstate="print"/>
          <a:srcRect/>
          <a:stretch>
            <a:fillRect/>
          </a:stretch>
        </p:blipFill>
        <p:spPr bwMode="auto">
          <a:xfrm>
            <a:off x="5257800" y="2819400"/>
            <a:ext cx="3425825"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1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left)">
                                      <p:cBhvr>
                                        <p:cTn id="12" dur="10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8524</Words>
  <Application>Microsoft Office PowerPoint</Application>
  <PresentationFormat>全屏显示(4:3)</PresentationFormat>
  <Paragraphs>442</Paragraphs>
  <Slides>67</Slides>
  <Notes>21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67</vt:i4>
      </vt:variant>
    </vt:vector>
  </HeadingPairs>
  <TitlesOfParts>
    <vt:vector size="69" baseType="lpstr">
      <vt:lpstr>Office 主题</vt:lpstr>
      <vt:lpstr>Photo Editor 照片</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   神 权 下 的 自 我</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１０、概况：文艺复兴初期“三杰”</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Administrator</cp:lastModifiedBy>
  <cp:revision>44</cp:revision>
  <dcterms:modified xsi:type="dcterms:W3CDTF">2018-09-17T02:04:11Z</dcterms:modified>
</cp:coreProperties>
</file>