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339" r:id="rId4"/>
    <p:sldId id="267" r:id="rId5"/>
    <p:sldId id="257" r:id="rId6"/>
    <p:sldId id="268" r:id="rId7"/>
    <p:sldId id="340" r:id="rId8"/>
    <p:sldId id="260" r:id="rId9"/>
    <p:sldId id="284" r:id="rId10"/>
    <p:sldId id="270" r:id="rId11"/>
    <p:sldId id="286" r:id="rId12"/>
    <p:sldId id="285" r:id="rId13"/>
    <p:sldId id="287" r:id="rId14"/>
    <p:sldId id="293" r:id="rId15"/>
    <p:sldId id="307" r:id="rId16"/>
    <p:sldId id="311" r:id="rId17"/>
    <p:sldId id="312" r:id="rId18"/>
    <p:sldId id="327" r:id="rId19"/>
    <p:sldId id="330" r:id="rId20"/>
    <p:sldId id="273" r:id="rId21"/>
    <p:sldId id="294" r:id="rId22"/>
    <p:sldId id="338" r:id="rId23"/>
    <p:sldId id="341" r:id="rId24"/>
    <p:sldId id="265" r:id="rId25"/>
    <p:sldId id="315" r:id="rId26"/>
    <p:sldId id="316" r:id="rId27"/>
    <p:sldId id="305" r:id="rId28"/>
    <p:sldId id="314" r:id="rId29"/>
    <p:sldId id="319" r:id="rId30"/>
    <p:sldId id="320" r:id="rId31"/>
    <p:sldId id="322" r:id="rId32"/>
    <p:sldId id="324" r:id="rId33"/>
    <p:sldId id="325" r:id="rId34"/>
    <p:sldId id="326" r:id="rId35"/>
    <p:sldId id="328" r:id="rId36"/>
    <p:sldId id="331" r:id="rId37"/>
    <p:sldId id="332" r:id="rId38"/>
    <p:sldId id="333" r:id="rId39"/>
    <p:sldId id="334" r:id="rId40"/>
    <p:sldId id="335" r:id="rId41"/>
    <p:sldId id="336" r:id="rId42"/>
    <p:sldId id="337" r:id="rId43"/>
  </p:sldIdLst>
  <p:sldSz cx="9144000" cy="6858000" type="screen4x3"/>
  <p:notesSz cx="6858000" cy="9144000"/>
  <p:defaultTextStyle>
    <a:defPPr>
      <a:defRPr lang="zh-CN"/>
    </a:defPPr>
    <a:lvl1pPr marL="0" lvl="0" indent="0" algn="ctr" defTabSz="914400" rtl="0" eaLnBrk="1" fontAlgn="base" latinLnBrk="0" hangingPunct="1">
      <a:lnSpc>
        <a:spcPct val="100000"/>
      </a:lnSpc>
      <a:spcBef>
        <a:spcPct val="0"/>
      </a:spcBef>
      <a:spcAft>
        <a:spcPct val="0"/>
      </a:spcAft>
      <a:buNone/>
      <a:defRPr sz="4000" b="1" i="0" u="none" kern="1200" baseline="0">
        <a:solidFill>
          <a:schemeClr val="tx1"/>
        </a:solidFill>
        <a:latin typeface="Arial" panose="020B0604020202020204" pitchFamily="34" charset="0"/>
        <a:ea typeface="黑体" panose="02010609060101010101" pitchFamily="2" charset="-122"/>
        <a:cs typeface="+mn-cs"/>
      </a:defRPr>
    </a:lvl1pPr>
    <a:lvl2pPr marL="457200" lvl="1" indent="0" algn="ctr" defTabSz="914400" rtl="0" eaLnBrk="1" fontAlgn="base" latinLnBrk="0" hangingPunct="1">
      <a:lnSpc>
        <a:spcPct val="100000"/>
      </a:lnSpc>
      <a:spcBef>
        <a:spcPct val="0"/>
      </a:spcBef>
      <a:spcAft>
        <a:spcPct val="0"/>
      </a:spcAft>
      <a:buNone/>
      <a:defRPr sz="4000" b="1" i="0" u="none" kern="1200" baseline="0">
        <a:solidFill>
          <a:schemeClr val="tx1"/>
        </a:solidFill>
        <a:latin typeface="Arial" panose="020B0604020202020204" pitchFamily="34" charset="0"/>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000" b="1" i="0" u="none" kern="1200" baseline="0">
        <a:solidFill>
          <a:schemeClr val="tx1"/>
        </a:solidFill>
        <a:latin typeface="Arial" panose="020B0604020202020204" pitchFamily="34" charset="0"/>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000" b="1" i="0" u="none" kern="1200" baseline="0">
        <a:solidFill>
          <a:schemeClr val="tx1"/>
        </a:solidFill>
        <a:latin typeface="Arial" panose="020B0604020202020204" pitchFamily="34" charset="0"/>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000" b="1" i="0" u="none" kern="1200" baseline="0">
        <a:solidFill>
          <a:schemeClr val="tx1"/>
        </a:solidFill>
        <a:latin typeface="Arial" panose="020B0604020202020204" pitchFamily="34" charset="0"/>
        <a:ea typeface="黑体" panose="0201060906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4000" b="1" i="0" u="none" kern="1200" baseline="0">
        <a:solidFill>
          <a:schemeClr val="tx1"/>
        </a:solidFill>
        <a:latin typeface="Arial" panose="020B0604020202020204" pitchFamily="34" charset="0"/>
        <a:ea typeface="黑体" panose="0201060906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4000" b="1" i="0" u="none" kern="1200" baseline="0">
        <a:solidFill>
          <a:schemeClr val="tx1"/>
        </a:solidFill>
        <a:latin typeface="Arial" panose="020B0604020202020204" pitchFamily="34" charset="0"/>
        <a:ea typeface="黑体" panose="0201060906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4000" b="1" i="0" u="none" kern="1200" baseline="0">
        <a:solidFill>
          <a:schemeClr val="tx1"/>
        </a:solidFill>
        <a:latin typeface="Arial" panose="020B0604020202020204" pitchFamily="34" charset="0"/>
        <a:ea typeface="黑体" panose="0201060906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4000" b="1" i="0" u="none" kern="1200" baseline="0">
        <a:solidFill>
          <a:schemeClr val="tx1"/>
        </a:solidFill>
        <a:latin typeface="Arial" panose="020B0604020202020204" pitchFamily="34" charset="0"/>
        <a:ea typeface="黑体" panose="0201060906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66"/>
    <a:srgbClr val="FF9999"/>
    <a:srgbClr val="FF66FF"/>
    <a:srgbClr val="FF6600"/>
    <a:srgbClr val="99FF99"/>
    <a:srgbClr val="FFFF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8" d="100"/>
          <a:sy n="68" d="100"/>
        </p:scale>
        <p:origin x="-1656" y="-96"/>
      </p:cViewPr>
      <p:guideLst>
        <p:guide orient="horz" pos="2160"/>
        <p:guide pos="2880"/>
      </p:guideLst>
    </p:cSldViewPr>
  </p:slid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7" Type="http://schemas.openxmlformats.org/officeDocument/2006/relationships/commentAuthors" Target="commentAuthors.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FBD1B99-05DF-4EF7-BF08-3D845CFFD10E}" type="doc">
      <dgm:prSet loTypeId="urn:microsoft.com/office/officeart/2005/8/layout/orgChart1" qsTypeId="urn:microsoft.com/office/officeart/2005/8/quickstyle/simple1" csTypeId="urn:microsoft.com/office/officeart/2005/8/colors/accent1_2"/>
      <dgm:spPr/>
    </dgm:pt>
    <dgm:pt modelId="{5461FB07-DB45-427B-9FD5-D1CDF61601A9}">
      <dgm:prSet/>
      <dgm:spPr/>
      <dgm:t>
        <a:bodyPr vert="horz" wrap="square" lIns="0" tIns="0" rIns="0" bIns="0" anchor="ctr"/>
        <a:p>
          <a:r>
            <a:rPr lang="zh-CN" altLang="en-US" dirty="0">
              <a:solidFill>
                <a:schemeClr val="tx1"/>
              </a:solidFill>
              <a:latin typeface="Arial" panose="020B0604020202020204" pitchFamily="34" charset="0"/>
              <a:ea typeface="黑体" panose="02010609060101010101" pitchFamily="2" charset="-122"/>
            </a:rPr>
            <a:t>唯物史观</a:t>
          </a:r>
          <a:endParaRPr lang="zh-CN" altLang="en-US" dirty="0">
            <a:solidFill>
              <a:schemeClr val="tx1"/>
            </a:solidFill>
            <a:latin typeface="Arial" panose="020B0604020202020204" pitchFamily="34" charset="0"/>
            <a:ea typeface="黑体" panose="02010609060101010101" pitchFamily="2" charset="-122"/>
          </a:endParaRPr>
        </a:p>
      </dgm:t>
    </dgm:pt>
    <dgm:pt modelId="{A100E5C4-77C9-453E-9D47-E57EE419D3B2}" cxnId="{2610AFF9-25FA-480B-BE83-E472FB26AA21}" type="parTrans">
      <dgm:prSet/>
      <dgm:spPr/>
    </dgm:pt>
    <dgm:pt modelId="{996CADC4-FD24-4C80-8C65-1B901766DC46}" cxnId="{2610AFF9-25FA-480B-BE83-E472FB26AA21}" type="sibTrans">
      <dgm:prSet/>
      <dgm:spPr/>
    </dgm:pt>
    <dgm:pt modelId="{B3A72078-6958-4F07-ABB4-658FF73A2156}">
      <dgm:prSet/>
      <dgm:spPr/>
      <dgm:t>
        <a:bodyPr vert="horz" wrap="square" lIns="0" tIns="0" rIns="0" bIns="0" anchor="ctr"/>
        <a:p>
          <a:r>
            <a:rPr lang="zh-CN" altLang="en-US" dirty="0">
              <a:solidFill>
                <a:schemeClr val="tx1"/>
              </a:solidFill>
              <a:latin typeface="Arial" panose="020B0604020202020204" pitchFamily="34" charset="0"/>
              <a:ea typeface="黑体" panose="02010609060101010101" pitchFamily="2" charset="-122"/>
            </a:rPr>
            <a:t>全球史观</a:t>
          </a:r>
          <a:endParaRPr lang="zh-CN" altLang="en-US" dirty="0">
            <a:solidFill>
              <a:schemeClr val="tx1"/>
            </a:solidFill>
            <a:latin typeface="Arial" panose="020B0604020202020204" pitchFamily="34" charset="0"/>
            <a:ea typeface="黑体" panose="02010609060101010101" pitchFamily="2" charset="-122"/>
          </a:endParaRPr>
        </a:p>
      </dgm:t>
    </dgm:pt>
    <dgm:pt modelId="{B089B4BB-20E2-432F-9D48-82175F39A958}" cxnId="{6BAC39B8-9B62-436D-B398-E1379FF28592}" type="parTrans">
      <dgm:prSet/>
      <dgm:spPr/>
    </dgm:pt>
    <dgm:pt modelId="{B1E76B5B-7674-4E9D-B9F5-20C2A3474F5A}" cxnId="{6BAC39B8-9B62-436D-B398-E1379FF28592}" type="sibTrans">
      <dgm:prSet/>
      <dgm:spPr/>
    </dgm:pt>
    <dgm:pt modelId="{C7C9753E-A00D-4B3D-94A3-42F4836BE4F1}">
      <dgm:prSet/>
      <dgm:spPr/>
      <dgm:t>
        <a:bodyPr vert="horz" wrap="square" lIns="0" tIns="0" rIns="0" bIns="0" anchor="ctr"/>
        <a:p>
          <a:r>
            <a:rPr lang="zh-CN" altLang="en-US" dirty="0">
              <a:solidFill>
                <a:schemeClr val="tx1"/>
              </a:solidFill>
              <a:latin typeface="Arial" panose="020B0604020202020204" pitchFamily="34" charset="0"/>
              <a:ea typeface="黑体" panose="02010609060101010101" pitchFamily="2" charset="-122"/>
            </a:rPr>
            <a:t>文明史观</a:t>
          </a:r>
          <a:endParaRPr lang="zh-CN" altLang="en-US" dirty="0">
            <a:solidFill>
              <a:schemeClr val="tx1"/>
            </a:solidFill>
            <a:latin typeface="Arial" panose="020B0604020202020204" pitchFamily="34" charset="0"/>
            <a:ea typeface="黑体" panose="02010609060101010101" pitchFamily="2" charset="-122"/>
          </a:endParaRPr>
        </a:p>
      </dgm:t>
    </dgm:pt>
    <dgm:pt modelId="{14FA2EF5-6076-47BA-877C-67ECB9E5DF03}" cxnId="{7401919E-4842-4060-A459-86D0233257B1}" type="parTrans">
      <dgm:prSet/>
      <dgm:spPr/>
    </dgm:pt>
    <dgm:pt modelId="{E94F3AEB-9163-4A25-90DF-805B3B56B664}" cxnId="{7401919E-4842-4060-A459-86D0233257B1}" type="sibTrans">
      <dgm:prSet/>
      <dgm:spPr/>
    </dgm:pt>
    <dgm:pt modelId="{3B188425-BB4A-4A86-BBC3-AF9FEB8C87A1}">
      <dgm:prSet/>
      <dgm:spPr/>
      <dgm:t>
        <a:bodyPr vert="horz" wrap="square" lIns="0" tIns="0" rIns="0" bIns="0" anchor="ctr"/>
        <a:p>
          <a:r>
            <a:rPr lang="zh-CN" altLang="en-US" dirty="0">
              <a:solidFill>
                <a:schemeClr val="tx1"/>
              </a:solidFill>
              <a:latin typeface="Arial" panose="020B0604020202020204" pitchFamily="34" charset="0"/>
              <a:ea typeface="黑体" panose="02010609060101010101" pitchFamily="2" charset="-122"/>
            </a:rPr>
            <a:t>现代化史观</a:t>
          </a:r>
          <a:endParaRPr lang="zh-CN" altLang="en-US" dirty="0">
            <a:solidFill>
              <a:schemeClr val="tx1"/>
            </a:solidFill>
            <a:latin typeface="Arial" panose="020B0604020202020204" pitchFamily="34" charset="0"/>
            <a:ea typeface="黑体" panose="02010609060101010101" pitchFamily="2" charset="-122"/>
          </a:endParaRPr>
        </a:p>
      </dgm:t>
    </dgm:pt>
    <dgm:pt modelId="{78636353-96B0-4396-B429-E9335CF15E23}" cxnId="{4883ED07-3746-4C54-AA86-D6F1D6E49067}" type="parTrans">
      <dgm:prSet/>
      <dgm:spPr/>
    </dgm:pt>
    <dgm:pt modelId="{AE82A6CF-C65F-49E1-BF97-59F05ADC4A6F}" cxnId="{4883ED07-3746-4C54-AA86-D6F1D6E49067}" type="sibTrans">
      <dgm:prSet/>
      <dgm:spPr/>
    </dgm:pt>
    <dgm:pt modelId="{1305E226-9B53-4200-BD00-5D17130DCA5C}">
      <dgm:prSet/>
      <dgm:spPr/>
      <dgm:t>
        <a:bodyPr vert="horz" wrap="square" lIns="0" tIns="0" rIns="0" bIns="0" anchor="ctr"/>
        <a:p>
          <a:r>
            <a:rPr lang="zh-CN" altLang="en-US" dirty="0">
              <a:solidFill>
                <a:schemeClr val="tx1"/>
              </a:solidFill>
              <a:latin typeface="Arial" panose="020B0604020202020204" pitchFamily="34" charset="0"/>
              <a:ea typeface="黑体" panose="02010609060101010101" pitchFamily="2" charset="-122"/>
            </a:rPr>
            <a:t>社会史观</a:t>
          </a:r>
          <a:endParaRPr lang="zh-CN" altLang="en-US" dirty="0">
            <a:solidFill>
              <a:schemeClr val="tx1"/>
            </a:solidFill>
            <a:latin typeface="Arial" panose="020B0604020202020204" pitchFamily="34" charset="0"/>
            <a:ea typeface="黑体" panose="02010609060101010101" pitchFamily="2" charset="-122"/>
          </a:endParaRPr>
        </a:p>
      </dgm:t>
    </dgm:pt>
    <dgm:pt modelId="{B90CF0B9-8B8F-47CC-8DFA-FAFC93C2521A}" cxnId="{4E8B11D2-8AF9-4FAC-896B-3EF7D3F94C9A}" type="parTrans">
      <dgm:prSet/>
      <dgm:spPr/>
    </dgm:pt>
    <dgm:pt modelId="{0CC8E54F-CB15-465E-A547-6EC0D0971788}" cxnId="{4E8B11D2-8AF9-4FAC-896B-3EF7D3F94C9A}" type="sibTrans">
      <dgm:prSet/>
      <dgm:spPr/>
    </dgm:pt>
    <dgm:pt modelId="{3F05DC65-4D12-4672-888F-92CC8C4B028B}">
      <dgm:prSet/>
      <dgm:spPr/>
      <dgm:t>
        <a:bodyPr vert="horz" wrap="square" lIns="0" tIns="0" rIns="0" bIns="0" anchor="ctr"/>
        <a:p>
          <a:r>
            <a:rPr lang="zh-CN" altLang="en-US" dirty="0">
              <a:solidFill>
                <a:schemeClr val="tx1"/>
              </a:solidFill>
              <a:latin typeface="Arial" panose="020B0604020202020204" pitchFamily="34" charset="0"/>
              <a:ea typeface="黑体" panose="02010609060101010101" pitchFamily="2" charset="-122"/>
            </a:rPr>
            <a:t>革命史观</a:t>
          </a:r>
          <a:endParaRPr lang="zh-CN" altLang="en-US" dirty="0">
            <a:solidFill>
              <a:schemeClr val="tx1"/>
            </a:solidFill>
            <a:latin typeface="Arial" panose="020B0604020202020204" pitchFamily="34" charset="0"/>
            <a:ea typeface="黑体" panose="02010609060101010101" pitchFamily="2" charset="-122"/>
          </a:endParaRPr>
        </a:p>
      </dgm:t>
    </dgm:pt>
    <dgm:pt modelId="{C5130771-484A-4304-99BB-BDBAA7F44694}" cxnId="{BB135348-833C-4289-8D61-29431DCB812E}" type="parTrans">
      <dgm:prSet/>
      <dgm:spPr/>
    </dgm:pt>
    <dgm:pt modelId="{460CF8DC-9FEC-4C48-B3D5-8A0BD45054B9}" cxnId="{BB135348-833C-4289-8D61-29431DCB812E}" type="sibTrans">
      <dgm:prSet/>
      <dgm:spPr/>
    </dgm:pt>
    <dgm:pt modelId="{20C16085-EBF5-402F-8136-7B6FE4CD9C1A}" type="pres">
      <dgm:prSet presAssocID="{AFBD1B99-05DF-4EF7-BF08-3D845CFFD10E}" presName="hierChild1">
        <dgm:presLayoutVars>
          <dgm:orgChart val="1"/>
          <dgm:chPref val="1"/>
          <dgm:dir/>
          <dgm:animOne val="branch"/>
          <dgm:animLvl val="lvl"/>
          <dgm:resizeHandles/>
        </dgm:presLayoutVars>
      </dgm:prSet>
      <dgm:spPr/>
    </dgm:pt>
    <dgm:pt modelId="{F5F8D3DC-1071-46BC-BF3A-87FBE3C309E2}" type="pres">
      <dgm:prSet presAssocID="{5461FB07-DB45-427B-9FD5-D1CDF61601A9}" presName="hierRoot1">
        <dgm:presLayoutVars>
          <dgm:hierBranch/>
        </dgm:presLayoutVars>
      </dgm:prSet>
      <dgm:spPr/>
    </dgm:pt>
    <dgm:pt modelId="{D1B819D3-3439-4CC9-9125-A8B8216B0433}" type="pres">
      <dgm:prSet presAssocID="{5461FB07-DB45-427B-9FD5-D1CDF61601A9}" presName="rootComposite1"/>
      <dgm:spPr/>
    </dgm:pt>
    <dgm:pt modelId="{F6B0DE2F-49CC-4E63-ABC9-E54541D3A4D4}" type="pres">
      <dgm:prSet presAssocID="{5461FB07-DB45-427B-9FD5-D1CDF61601A9}" presName="hierChild2"/>
      <dgm:spPr/>
    </dgm:pt>
    <dgm:pt modelId="{37F62AB3-E327-475C-AEE8-A0250BA41E57}" type="pres">
      <dgm:prSet presAssocID="{5461FB07-DB45-427B-9FD5-D1CDF61601A9}" presName="hierChild3"/>
      <dgm:spPr/>
    </dgm:pt>
    <dgm:pt modelId="{20237979-6E61-49C1-8426-016709C285F1}" type="pres">
      <dgm:prSet presAssocID="{5461FB07-DB45-427B-9FD5-D1CDF61601A9}" presName="rootText1" presStyleLbl="node0" presStyleIdx="0" presStyleCnt="1">
        <dgm:presLayoutVars>
          <dgm:chPref val="3"/>
        </dgm:presLayoutVars>
      </dgm:prSet>
      <dgm:spPr/>
    </dgm:pt>
    <dgm:pt modelId="{41EBE8FA-C8F6-485A-B94D-EA1B8055923F}" type="pres">
      <dgm:prSet presAssocID="{5461FB07-DB45-427B-9FD5-D1CDF61601A9}" presName="rootConnector1" presStyleLbl="node1"/>
      <dgm:spPr/>
    </dgm:pt>
    <dgm:pt modelId="{216C9515-1E38-4B16-B78F-E769FD0AFBA7}" type="pres">
      <dgm:prSet presAssocID="{B089B4BB-20E2-432F-9D48-82175F39A958}" presName="Name35" presStyleLbl="parChTrans1D2" presStyleIdx="0" presStyleCnt="5"/>
      <dgm:spPr/>
    </dgm:pt>
    <dgm:pt modelId="{6E07390F-465C-4CCF-855F-1FE33777C2A8}" type="pres">
      <dgm:prSet presAssocID="{B3A72078-6958-4F07-ABB4-658FF73A2156}" presName="hierRoot2">
        <dgm:presLayoutVars>
          <dgm:hierBranch/>
        </dgm:presLayoutVars>
      </dgm:prSet>
      <dgm:spPr/>
    </dgm:pt>
    <dgm:pt modelId="{DAC580D2-5413-4080-99A9-2C91409849D7}" type="pres">
      <dgm:prSet presAssocID="{B3A72078-6958-4F07-ABB4-658FF73A2156}" presName="rootComposite"/>
      <dgm:spPr/>
    </dgm:pt>
    <dgm:pt modelId="{128EBE30-0D3E-4445-A0EA-97BA06E24408}" type="pres">
      <dgm:prSet presAssocID="{B3A72078-6958-4F07-ABB4-658FF73A2156}" presName="hierChild4"/>
      <dgm:spPr/>
    </dgm:pt>
    <dgm:pt modelId="{AFDDC5B4-987B-4CD3-AC68-A9E0AC6A2182}" type="pres">
      <dgm:prSet presAssocID="{B3A72078-6958-4F07-ABB4-658FF73A2156}" presName="hierChild5"/>
      <dgm:spPr/>
    </dgm:pt>
    <dgm:pt modelId="{4021D345-676E-4ECC-AD4E-121A84F7FDB6}" type="pres">
      <dgm:prSet presAssocID="{B3A72078-6958-4F07-ABB4-658FF73A2156}" presName="rootText" presStyleLbl="node2" presStyleIdx="0" presStyleCnt="5">
        <dgm:presLayoutVars>
          <dgm:chPref val="3"/>
        </dgm:presLayoutVars>
      </dgm:prSet>
      <dgm:spPr/>
    </dgm:pt>
    <dgm:pt modelId="{5FCE247A-53C6-446F-BE05-D8B5ADD03E85}" type="pres">
      <dgm:prSet presAssocID="{B3A72078-6958-4F07-ABB4-658FF73A2156}" presName="rootConnector" presStyleLbl="node2" presStyleIdx="0" presStyleCnt="5"/>
      <dgm:spPr/>
    </dgm:pt>
    <dgm:pt modelId="{666C0B68-59CE-44C9-8CA8-E1AD63C69132}" type="pres">
      <dgm:prSet presAssocID="{14FA2EF5-6076-47BA-877C-67ECB9E5DF03}" presName="Name35" presStyleLbl="parChTrans1D2" presStyleIdx="1" presStyleCnt="5"/>
      <dgm:spPr/>
    </dgm:pt>
    <dgm:pt modelId="{5F8A1716-9F6B-42FF-AE74-8A24444F73EF}" type="pres">
      <dgm:prSet presAssocID="{C7C9753E-A00D-4B3D-94A3-42F4836BE4F1}" presName="hierRoot2">
        <dgm:presLayoutVars>
          <dgm:hierBranch/>
        </dgm:presLayoutVars>
      </dgm:prSet>
      <dgm:spPr/>
    </dgm:pt>
    <dgm:pt modelId="{BF38275D-F740-485C-B52F-0D35677A27E5}" type="pres">
      <dgm:prSet presAssocID="{C7C9753E-A00D-4B3D-94A3-42F4836BE4F1}" presName="rootComposite"/>
      <dgm:spPr/>
    </dgm:pt>
    <dgm:pt modelId="{17892670-1494-4DE5-92CC-82867305037E}" type="pres">
      <dgm:prSet presAssocID="{C7C9753E-A00D-4B3D-94A3-42F4836BE4F1}" presName="hierChild4"/>
      <dgm:spPr/>
    </dgm:pt>
    <dgm:pt modelId="{D8EF9C4A-94E0-4CB5-AEFA-2C8347B6CFDB}" type="pres">
      <dgm:prSet presAssocID="{C7C9753E-A00D-4B3D-94A3-42F4836BE4F1}" presName="hierChild5"/>
      <dgm:spPr/>
    </dgm:pt>
    <dgm:pt modelId="{9E1FAB2D-5ECE-4915-BA59-0C36B7758A83}" type="pres">
      <dgm:prSet presAssocID="{C7C9753E-A00D-4B3D-94A3-42F4836BE4F1}" presName="rootText" presStyleLbl="node2" presStyleIdx="1" presStyleCnt="5">
        <dgm:presLayoutVars>
          <dgm:chPref val="3"/>
        </dgm:presLayoutVars>
      </dgm:prSet>
      <dgm:spPr/>
    </dgm:pt>
    <dgm:pt modelId="{0BAAB6A5-7749-4EC0-9F5E-97370DB5F449}" type="pres">
      <dgm:prSet presAssocID="{C7C9753E-A00D-4B3D-94A3-42F4836BE4F1}" presName="rootConnector" presStyleLbl="node2" presStyleIdx="1" presStyleCnt="5"/>
      <dgm:spPr/>
    </dgm:pt>
    <dgm:pt modelId="{5805BB11-37FC-4DEF-8976-20105ADD40ED}" type="pres">
      <dgm:prSet presAssocID="{78636353-96B0-4396-B429-E9335CF15E23}" presName="Name35" presStyleLbl="parChTrans1D2" presStyleIdx="2" presStyleCnt="5"/>
      <dgm:spPr/>
    </dgm:pt>
    <dgm:pt modelId="{D2B4F3F4-B242-4E2B-9440-8925D4C0170E}" type="pres">
      <dgm:prSet presAssocID="{3B188425-BB4A-4A86-BBC3-AF9FEB8C87A1}" presName="hierRoot2">
        <dgm:presLayoutVars>
          <dgm:hierBranch/>
        </dgm:presLayoutVars>
      </dgm:prSet>
      <dgm:spPr/>
    </dgm:pt>
    <dgm:pt modelId="{437F5BC7-1BFA-4FD5-9949-C267EDF8025E}" type="pres">
      <dgm:prSet presAssocID="{3B188425-BB4A-4A86-BBC3-AF9FEB8C87A1}" presName="rootComposite"/>
      <dgm:spPr/>
    </dgm:pt>
    <dgm:pt modelId="{882A211A-1F72-4343-AA45-89E97AD2CA9D}" type="pres">
      <dgm:prSet presAssocID="{3B188425-BB4A-4A86-BBC3-AF9FEB8C87A1}" presName="hierChild4"/>
      <dgm:spPr/>
    </dgm:pt>
    <dgm:pt modelId="{9FB0F3D9-0885-4975-8F83-FD03AE6301B2}" type="pres">
      <dgm:prSet presAssocID="{3B188425-BB4A-4A86-BBC3-AF9FEB8C87A1}" presName="hierChild5"/>
      <dgm:spPr/>
    </dgm:pt>
    <dgm:pt modelId="{632C5EDE-0526-4847-BB49-CE637CC1C50B}" type="pres">
      <dgm:prSet presAssocID="{3B188425-BB4A-4A86-BBC3-AF9FEB8C87A1}" presName="rootText" presStyleLbl="node2" presStyleIdx="2" presStyleCnt="5">
        <dgm:presLayoutVars>
          <dgm:chPref val="3"/>
        </dgm:presLayoutVars>
      </dgm:prSet>
      <dgm:spPr/>
    </dgm:pt>
    <dgm:pt modelId="{02F41CED-A1EF-4A8C-ACD7-2150CE61DF2F}" type="pres">
      <dgm:prSet presAssocID="{3B188425-BB4A-4A86-BBC3-AF9FEB8C87A1}" presName="rootConnector" presStyleLbl="node2" presStyleIdx="2" presStyleCnt="5"/>
      <dgm:spPr/>
    </dgm:pt>
    <dgm:pt modelId="{E9988F5B-16C0-491A-ADFE-39B585E21303}" type="pres">
      <dgm:prSet presAssocID="{B90CF0B9-8B8F-47CC-8DFA-FAFC93C2521A}" presName="Name35" presStyleLbl="parChTrans1D2" presStyleIdx="3" presStyleCnt="5"/>
      <dgm:spPr/>
    </dgm:pt>
    <dgm:pt modelId="{79F873D0-0C5E-4C0E-8F61-3E29CD5D9B78}" type="pres">
      <dgm:prSet presAssocID="{1305E226-9B53-4200-BD00-5D17130DCA5C}" presName="hierRoot2">
        <dgm:presLayoutVars>
          <dgm:hierBranch/>
        </dgm:presLayoutVars>
      </dgm:prSet>
      <dgm:spPr/>
    </dgm:pt>
    <dgm:pt modelId="{7E66E9FC-9980-4739-978D-9A325399650D}" type="pres">
      <dgm:prSet presAssocID="{1305E226-9B53-4200-BD00-5D17130DCA5C}" presName="rootComposite"/>
      <dgm:spPr/>
    </dgm:pt>
    <dgm:pt modelId="{B8ED09B2-6992-46C0-B6A2-96202FA4EA6A}" type="pres">
      <dgm:prSet presAssocID="{1305E226-9B53-4200-BD00-5D17130DCA5C}" presName="hierChild4"/>
      <dgm:spPr/>
    </dgm:pt>
    <dgm:pt modelId="{50402F8B-22C2-4E2D-A0A4-7052DDD025AE}" type="pres">
      <dgm:prSet presAssocID="{1305E226-9B53-4200-BD00-5D17130DCA5C}" presName="hierChild5"/>
      <dgm:spPr/>
    </dgm:pt>
    <dgm:pt modelId="{1B65C8BD-F980-4662-8782-80BDEDDA8704}" type="pres">
      <dgm:prSet presAssocID="{1305E226-9B53-4200-BD00-5D17130DCA5C}" presName="rootText" presStyleLbl="node2" presStyleIdx="3" presStyleCnt="5">
        <dgm:presLayoutVars>
          <dgm:chPref val="3"/>
        </dgm:presLayoutVars>
      </dgm:prSet>
      <dgm:spPr/>
    </dgm:pt>
    <dgm:pt modelId="{A04850C5-E3D0-4B2E-B9EE-24C6F0591187}" type="pres">
      <dgm:prSet presAssocID="{1305E226-9B53-4200-BD00-5D17130DCA5C}" presName="rootConnector" presStyleLbl="node2" presStyleIdx="3" presStyleCnt="5"/>
      <dgm:spPr/>
    </dgm:pt>
    <dgm:pt modelId="{349F1C82-84C9-44BC-9F4B-13CDC0655C58}" type="pres">
      <dgm:prSet presAssocID="{C5130771-484A-4304-99BB-BDBAA7F44694}" presName="Name35" presStyleLbl="parChTrans1D2" presStyleIdx="4" presStyleCnt="5"/>
      <dgm:spPr/>
    </dgm:pt>
    <dgm:pt modelId="{C57FA3C6-489C-4319-8F8A-F28D46ED9775}" type="pres">
      <dgm:prSet presAssocID="{3F05DC65-4D12-4672-888F-92CC8C4B028B}" presName="hierRoot2">
        <dgm:presLayoutVars>
          <dgm:hierBranch/>
        </dgm:presLayoutVars>
      </dgm:prSet>
      <dgm:spPr/>
    </dgm:pt>
    <dgm:pt modelId="{A88A043F-8BBB-4186-82AA-7F2DE30BDD39}" type="pres">
      <dgm:prSet presAssocID="{3F05DC65-4D12-4672-888F-92CC8C4B028B}" presName="rootComposite"/>
      <dgm:spPr/>
    </dgm:pt>
    <dgm:pt modelId="{4151CCD6-04E2-42AC-84DC-55750D2F7EC1}" type="pres">
      <dgm:prSet presAssocID="{3F05DC65-4D12-4672-888F-92CC8C4B028B}" presName="hierChild4"/>
      <dgm:spPr/>
    </dgm:pt>
    <dgm:pt modelId="{21612BD3-A3A8-4EA6-B15F-F13DCD56B66C}" type="pres">
      <dgm:prSet presAssocID="{3F05DC65-4D12-4672-888F-92CC8C4B028B}" presName="hierChild5"/>
      <dgm:spPr/>
    </dgm:pt>
    <dgm:pt modelId="{DC974E7A-BA91-4702-8C13-02C5F4226937}" type="pres">
      <dgm:prSet presAssocID="{3F05DC65-4D12-4672-888F-92CC8C4B028B}" presName="rootText" presStyleLbl="node2" presStyleIdx="4" presStyleCnt="5">
        <dgm:presLayoutVars>
          <dgm:chPref val="3"/>
        </dgm:presLayoutVars>
      </dgm:prSet>
      <dgm:spPr/>
    </dgm:pt>
    <dgm:pt modelId="{9188D233-28AC-4FD1-8782-037206794DC8}" type="pres">
      <dgm:prSet presAssocID="{3F05DC65-4D12-4672-888F-92CC8C4B028B}" presName="rootConnector" presStyleLbl="node2" presStyleIdx="4" presStyleCnt="5"/>
      <dgm:spPr/>
    </dgm:pt>
  </dgm:ptLst>
  <dgm:cxnLst>
    <dgm:cxn modelId="{2610AFF9-25FA-480B-BE83-E472FB26AA21}" srcId="{AFBD1B99-05DF-4EF7-BF08-3D845CFFD10E}" destId="{5461FB07-DB45-427B-9FD5-D1CDF61601A9}" srcOrd="0" destOrd="0" parTransId="{A100E5C4-77C9-453E-9D47-E57EE419D3B2}" sibTransId="{996CADC4-FD24-4C80-8C65-1B901766DC46}"/>
    <dgm:cxn modelId="{6BAC39B8-9B62-436D-B398-E1379FF28592}" srcId="{5461FB07-DB45-427B-9FD5-D1CDF61601A9}" destId="{B3A72078-6958-4F07-ABB4-658FF73A2156}" srcOrd="0" destOrd="0" parTransId="{B089B4BB-20E2-432F-9D48-82175F39A958}" sibTransId="{B1E76B5B-7674-4E9D-B9F5-20C2A3474F5A}"/>
    <dgm:cxn modelId="{7401919E-4842-4060-A459-86D0233257B1}" srcId="{5461FB07-DB45-427B-9FD5-D1CDF61601A9}" destId="{C7C9753E-A00D-4B3D-94A3-42F4836BE4F1}" srcOrd="1" destOrd="0" parTransId="{14FA2EF5-6076-47BA-877C-67ECB9E5DF03}" sibTransId="{E94F3AEB-9163-4A25-90DF-805B3B56B664}"/>
    <dgm:cxn modelId="{4883ED07-3746-4C54-AA86-D6F1D6E49067}" srcId="{5461FB07-DB45-427B-9FD5-D1CDF61601A9}" destId="{3B188425-BB4A-4A86-BBC3-AF9FEB8C87A1}" srcOrd="2" destOrd="0" parTransId="{78636353-96B0-4396-B429-E9335CF15E23}" sibTransId="{AE82A6CF-C65F-49E1-BF97-59F05ADC4A6F}"/>
    <dgm:cxn modelId="{4E8B11D2-8AF9-4FAC-896B-3EF7D3F94C9A}" srcId="{5461FB07-DB45-427B-9FD5-D1CDF61601A9}" destId="{1305E226-9B53-4200-BD00-5D17130DCA5C}" srcOrd="3" destOrd="0" parTransId="{B90CF0B9-8B8F-47CC-8DFA-FAFC93C2521A}" sibTransId="{0CC8E54F-CB15-465E-A547-6EC0D0971788}"/>
    <dgm:cxn modelId="{BB135348-833C-4289-8D61-29431DCB812E}" srcId="{5461FB07-DB45-427B-9FD5-D1CDF61601A9}" destId="{3F05DC65-4D12-4672-888F-92CC8C4B028B}" srcOrd="4" destOrd="0" parTransId="{C5130771-484A-4304-99BB-BDBAA7F44694}" sibTransId="{460CF8DC-9FEC-4C48-B3D5-8A0BD45054B9}"/>
    <dgm:cxn modelId="{6586E59B-5209-4C36-8B7A-A17B3AD28C3E}" type="presOf" srcId="{AFBD1B99-05DF-4EF7-BF08-3D845CFFD10E}" destId="{20C16085-EBF5-402F-8136-7B6FE4CD9C1A}" srcOrd="0" destOrd="0"/>
    <dgm:cxn modelId="{102F8DCA-4363-46FA-8CC4-7F14652CAA9F}" type="presParOf" srcId="{20C16085-EBF5-402F-8136-7B6FE4CD9C1A}" destId="{F5F8D3DC-1071-46BC-BF3A-87FBE3C309E2}" srcOrd="0" destOrd="0"/>
    <dgm:cxn modelId="{9FF8311D-C5C7-47D6-824C-1118DC9C449F}" type="presParOf" srcId="{F5F8D3DC-1071-46BC-BF3A-87FBE3C309E2}" destId="{D1B819D3-3439-4CC9-9125-A8B8216B0433}" srcOrd="0" destOrd="0"/>
    <dgm:cxn modelId="{1DEF8E20-CDFF-4E14-B070-A08BA7289958}" type="presParOf" srcId="{F5F8D3DC-1071-46BC-BF3A-87FBE3C309E2}" destId="{F6B0DE2F-49CC-4E63-ABC9-E54541D3A4D4}" srcOrd="1" destOrd="0"/>
    <dgm:cxn modelId="{8CDDD32A-82CD-43ED-84F7-277C1D11A657}" type="presParOf" srcId="{F5F8D3DC-1071-46BC-BF3A-87FBE3C309E2}" destId="{37F62AB3-E327-475C-AEE8-A0250BA41E57}" srcOrd="2" destOrd="0"/>
    <dgm:cxn modelId="{EECDDC90-D6E3-4B52-A1FD-AD45B252DE6D}" type="presParOf" srcId="{D1B819D3-3439-4CC9-9125-A8B8216B0433}" destId="{20237979-6E61-49C1-8426-016709C285F1}" srcOrd="0" destOrd="0"/>
    <dgm:cxn modelId="{8830E0EC-BF88-4763-9E83-8856595F04A9}" type="presOf" srcId="{5461FB07-DB45-427B-9FD5-D1CDF61601A9}" destId="{20237979-6E61-49C1-8426-016709C285F1}" srcOrd="0" destOrd="0"/>
    <dgm:cxn modelId="{BE209F83-4357-4A82-B3D6-004D946B448A}" type="presParOf" srcId="{D1B819D3-3439-4CC9-9125-A8B8216B0433}" destId="{41EBE8FA-C8F6-485A-B94D-EA1B8055923F}" srcOrd="1" destOrd="0"/>
    <dgm:cxn modelId="{D5048F88-CB68-4B4F-B204-1CCE93471969}" type="presOf" srcId="{5461FB07-DB45-427B-9FD5-D1CDF61601A9}" destId="{41EBE8FA-C8F6-485A-B94D-EA1B8055923F}" srcOrd="0" destOrd="0"/>
    <dgm:cxn modelId="{63F9B38D-639B-4432-9C3D-442786B1D02C}" type="presParOf" srcId="{F6B0DE2F-49CC-4E63-ABC9-E54541D3A4D4}" destId="{216C9515-1E38-4B16-B78F-E769FD0AFBA7}" srcOrd="0" destOrd="0"/>
    <dgm:cxn modelId="{9AFB2852-3A47-46A5-926A-E8B0B951255A}" type="presOf" srcId="{B089B4BB-20E2-432F-9D48-82175F39A958}" destId="{216C9515-1E38-4B16-B78F-E769FD0AFBA7}" srcOrd="0" destOrd="0"/>
    <dgm:cxn modelId="{5176A544-4B55-42B0-A9CC-57D90184E676}" type="presParOf" srcId="{F6B0DE2F-49CC-4E63-ABC9-E54541D3A4D4}" destId="{6E07390F-465C-4CCF-855F-1FE33777C2A8}" srcOrd="1" destOrd="0"/>
    <dgm:cxn modelId="{6D6CF031-3FB5-4C82-946E-FF64933B45FA}" type="presParOf" srcId="{6E07390F-465C-4CCF-855F-1FE33777C2A8}" destId="{DAC580D2-5413-4080-99A9-2C91409849D7}" srcOrd="0" destOrd="0"/>
    <dgm:cxn modelId="{311EE0C6-95BE-4B2F-92D2-52A77A0B7E17}" type="presParOf" srcId="{6E07390F-465C-4CCF-855F-1FE33777C2A8}" destId="{128EBE30-0D3E-4445-A0EA-97BA06E24408}" srcOrd="1" destOrd="0"/>
    <dgm:cxn modelId="{B6A4EA52-916C-4438-A0CA-B3192CCF1098}" type="presParOf" srcId="{6E07390F-465C-4CCF-855F-1FE33777C2A8}" destId="{AFDDC5B4-987B-4CD3-AC68-A9E0AC6A2182}" srcOrd="2" destOrd="0"/>
    <dgm:cxn modelId="{F545B9EF-25ED-4581-8867-5F2857678053}" type="presParOf" srcId="{DAC580D2-5413-4080-99A9-2C91409849D7}" destId="{4021D345-676E-4ECC-AD4E-121A84F7FDB6}" srcOrd="0" destOrd="0"/>
    <dgm:cxn modelId="{E1060841-018A-44C7-9523-661B0153F3A3}" type="presOf" srcId="{B3A72078-6958-4F07-ABB4-658FF73A2156}" destId="{4021D345-676E-4ECC-AD4E-121A84F7FDB6}" srcOrd="0" destOrd="0"/>
    <dgm:cxn modelId="{778CD28A-5C30-4105-BB1E-4E970B6AD825}" type="presParOf" srcId="{DAC580D2-5413-4080-99A9-2C91409849D7}" destId="{5FCE247A-53C6-446F-BE05-D8B5ADD03E85}" srcOrd="1" destOrd="0"/>
    <dgm:cxn modelId="{99B6095B-6AB7-45F6-A1BD-0361BCF5B00A}" type="presOf" srcId="{B3A72078-6958-4F07-ABB4-658FF73A2156}" destId="{5FCE247A-53C6-446F-BE05-D8B5ADD03E85}" srcOrd="0" destOrd="0"/>
    <dgm:cxn modelId="{A7688C37-560A-41D0-8B9C-B4475B895650}" type="presParOf" srcId="{F6B0DE2F-49CC-4E63-ABC9-E54541D3A4D4}" destId="{666C0B68-59CE-44C9-8CA8-E1AD63C69132}" srcOrd="2" destOrd="0"/>
    <dgm:cxn modelId="{B8024C9D-4961-4A80-9148-C430B8F4F778}" type="presOf" srcId="{14FA2EF5-6076-47BA-877C-67ECB9E5DF03}" destId="{666C0B68-59CE-44C9-8CA8-E1AD63C69132}" srcOrd="0" destOrd="0"/>
    <dgm:cxn modelId="{6A7A48E1-CF69-44B6-9907-6A65001D2A20}" type="presParOf" srcId="{F6B0DE2F-49CC-4E63-ABC9-E54541D3A4D4}" destId="{5F8A1716-9F6B-42FF-AE74-8A24444F73EF}" srcOrd="3" destOrd="0"/>
    <dgm:cxn modelId="{33EC4966-577B-4C98-B402-A571B5515F65}" type="presParOf" srcId="{5F8A1716-9F6B-42FF-AE74-8A24444F73EF}" destId="{BF38275D-F740-485C-B52F-0D35677A27E5}" srcOrd="0" destOrd="0"/>
    <dgm:cxn modelId="{6245E3E1-AFA2-49D6-A2C2-2555C3E2E314}" type="presParOf" srcId="{5F8A1716-9F6B-42FF-AE74-8A24444F73EF}" destId="{17892670-1494-4DE5-92CC-82867305037E}" srcOrd="1" destOrd="0"/>
    <dgm:cxn modelId="{B0FD1971-CACF-43C6-9442-D22518B0B535}" type="presParOf" srcId="{5F8A1716-9F6B-42FF-AE74-8A24444F73EF}" destId="{D8EF9C4A-94E0-4CB5-AEFA-2C8347B6CFDB}" srcOrd="2" destOrd="0"/>
    <dgm:cxn modelId="{B06C5EA1-9185-4721-8102-9BE1C6CCE8EF}" type="presParOf" srcId="{BF38275D-F740-485C-B52F-0D35677A27E5}" destId="{9E1FAB2D-5ECE-4915-BA59-0C36B7758A83}" srcOrd="0" destOrd="0"/>
    <dgm:cxn modelId="{81873F47-115A-48F3-B913-E8C17C2AE5C6}" type="presOf" srcId="{C7C9753E-A00D-4B3D-94A3-42F4836BE4F1}" destId="{9E1FAB2D-5ECE-4915-BA59-0C36B7758A83}" srcOrd="0" destOrd="0"/>
    <dgm:cxn modelId="{345D65E1-6DA7-4C0D-B3BF-59786528094C}" type="presParOf" srcId="{BF38275D-F740-485C-B52F-0D35677A27E5}" destId="{0BAAB6A5-7749-4EC0-9F5E-97370DB5F449}" srcOrd="1" destOrd="0"/>
    <dgm:cxn modelId="{C310961F-F01A-4F15-A0E6-63B9374518CC}" type="presOf" srcId="{C7C9753E-A00D-4B3D-94A3-42F4836BE4F1}" destId="{0BAAB6A5-7749-4EC0-9F5E-97370DB5F449}" srcOrd="0" destOrd="0"/>
    <dgm:cxn modelId="{D40E868B-8340-44C8-ADF1-1F11D0A383FE}" type="presParOf" srcId="{F6B0DE2F-49CC-4E63-ABC9-E54541D3A4D4}" destId="{5805BB11-37FC-4DEF-8976-20105ADD40ED}" srcOrd="4" destOrd="0"/>
    <dgm:cxn modelId="{02F43E80-0A6B-4496-8F17-D1CF10810599}" type="presOf" srcId="{78636353-96B0-4396-B429-E9335CF15E23}" destId="{5805BB11-37FC-4DEF-8976-20105ADD40ED}" srcOrd="0" destOrd="0"/>
    <dgm:cxn modelId="{E76D8405-D106-49F2-9628-52B7D7D68F2F}" type="presParOf" srcId="{F6B0DE2F-49CC-4E63-ABC9-E54541D3A4D4}" destId="{D2B4F3F4-B242-4E2B-9440-8925D4C0170E}" srcOrd="5" destOrd="0"/>
    <dgm:cxn modelId="{422EB8D3-F2B6-4256-B2A0-1DEF249A4017}" type="presParOf" srcId="{D2B4F3F4-B242-4E2B-9440-8925D4C0170E}" destId="{437F5BC7-1BFA-4FD5-9949-C267EDF8025E}" srcOrd="0" destOrd="0"/>
    <dgm:cxn modelId="{04AA2423-2C71-434F-9CCE-DE2A7370CAC3}" type="presParOf" srcId="{D2B4F3F4-B242-4E2B-9440-8925D4C0170E}" destId="{882A211A-1F72-4343-AA45-89E97AD2CA9D}" srcOrd="1" destOrd="0"/>
    <dgm:cxn modelId="{F930078F-35BB-409E-9770-04DF96389689}" type="presParOf" srcId="{D2B4F3F4-B242-4E2B-9440-8925D4C0170E}" destId="{9FB0F3D9-0885-4975-8F83-FD03AE6301B2}" srcOrd="2" destOrd="0"/>
    <dgm:cxn modelId="{C2180992-1C24-433E-BE38-19C9899903C8}" type="presParOf" srcId="{437F5BC7-1BFA-4FD5-9949-C267EDF8025E}" destId="{632C5EDE-0526-4847-BB49-CE637CC1C50B}" srcOrd="0" destOrd="0"/>
    <dgm:cxn modelId="{3EC598C2-25F8-4BA1-8180-28ECD5E1F617}" type="presOf" srcId="{3B188425-BB4A-4A86-BBC3-AF9FEB8C87A1}" destId="{632C5EDE-0526-4847-BB49-CE637CC1C50B}" srcOrd="0" destOrd="0"/>
    <dgm:cxn modelId="{B0531D51-3BC4-4E1C-9885-60CC53108DCD}" type="presParOf" srcId="{437F5BC7-1BFA-4FD5-9949-C267EDF8025E}" destId="{02F41CED-A1EF-4A8C-ACD7-2150CE61DF2F}" srcOrd="1" destOrd="0"/>
    <dgm:cxn modelId="{D948D908-B84E-46F2-B38E-23DF0AB7DEDF}" type="presOf" srcId="{3B188425-BB4A-4A86-BBC3-AF9FEB8C87A1}" destId="{02F41CED-A1EF-4A8C-ACD7-2150CE61DF2F}" srcOrd="0" destOrd="0"/>
    <dgm:cxn modelId="{08CF8088-E652-4F48-820A-99BEB3AFB834}" type="presParOf" srcId="{F6B0DE2F-49CC-4E63-ABC9-E54541D3A4D4}" destId="{E9988F5B-16C0-491A-ADFE-39B585E21303}" srcOrd="6" destOrd="0"/>
    <dgm:cxn modelId="{69A81F7F-DFF3-498D-8D70-1495B059EECD}" type="presOf" srcId="{B90CF0B9-8B8F-47CC-8DFA-FAFC93C2521A}" destId="{E9988F5B-16C0-491A-ADFE-39B585E21303}" srcOrd="0" destOrd="0"/>
    <dgm:cxn modelId="{DF43E740-4213-41B6-ACE1-33524744407E}" type="presParOf" srcId="{F6B0DE2F-49CC-4E63-ABC9-E54541D3A4D4}" destId="{79F873D0-0C5E-4C0E-8F61-3E29CD5D9B78}" srcOrd="7" destOrd="0"/>
    <dgm:cxn modelId="{5B4A619A-EE48-42CF-87EF-DDA87B11CD19}" type="presParOf" srcId="{79F873D0-0C5E-4C0E-8F61-3E29CD5D9B78}" destId="{7E66E9FC-9980-4739-978D-9A325399650D}" srcOrd="0" destOrd="0"/>
    <dgm:cxn modelId="{ED461723-8815-460F-85B4-B27715793C11}" type="presParOf" srcId="{79F873D0-0C5E-4C0E-8F61-3E29CD5D9B78}" destId="{B8ED09B2-6992-46C0-B6A2-96202FA4EA6A}" srcOrd="1" destOrd="0"/>
    <dgm:cxn modelId="{67FF259A-3EC5-4E45-9A94-A028B766A6BD}" type="presParOf" srcId="{79F873D0-0C5E-4C0E-8F61-3E29CD5D9B78}" destId="{50402F8B-22C2-4E2D-A0A4-7052DDD025AE}" srcOrd="2" destOrd="0"/>
    <dgm:cxn modelId="{0842007C-9535-48B1-8B6A-1F5A5604F2E3}" type="presParOf" srcId="{7E66E9FC-9980-4739-978D-9A325399650D}" destId="{1B65C8BD-F980-4662-8782-80BDEDDA8704}" srcOrd="0" destOrd="0"/>
    <dgm:cxn modelId="{A33BB771-9079-41FE-8A85-0ED1B73D2E6A}" type="presOf" srcId="{1305E226-9B53-4200-BD00-5D17130DCA5C}" destId="{1B65C8BD-F980-4662-8782-80BDEDDA8704}" srcOrd="0" destOrd="0"/>
    <dgm:cxn modelId="{7EA22C88-417E-429D-8641-A88178ECC062}" type="presParOf" srcId="{7E66E9FC-9980-4739-978D-9A325399650D}" destId="{A04850C5-E3D0-4B2E-B9EE-24C6F0591187}" srcOrd="1" destOrd="0"/>
    <dgm:cxn modelId="{96EC5F76-E2CA-48D5-B0FA-65C93A7AA999}" type="presOf" srcId="{1305E226-9B53-4200-BD00-5D17130DCA5C}" destId="{A04850C5-E3D0-4B2E-B9EE-24C6F0591187}" srcOrd="0" destOrd="0"/>
    <dgm:cxn modelId="{58DAC534-64DD-401A-9BA5-9A746E935459}" type="presParOf" srcId="{F6B0DE2F-49CC-4E63-ABC9-E54541D3A4D4}" destId="{349F1C82-84C9-44BC-9F4B-13CDC0655C58}" srcOrd="8" destOrd="0"/>
    <dgm:cxn modelId="{BA218705-3B35-4964-A9E4-44C1EBE90C29}" type="presOf" srcId="{C5130771-484A-4304-99BB-BDBAA7F44694}" destId="{349F1C82-84C9-44BC-9F4B-13CDC0655C58}" srcOrd="0" destOrd="0"/>
    <dgm:cxn modelId="{14B84214-223D-4E54-886C-DFACD1DCB6AE}" type="presParOf" srcId="{F6B0DE2F-49CC-4E63-ABC9-E54541D3A4D4}" destId="{C57FA3C6-489C-4319-8F8A-F28D46ED9775}" srcOrd="9" destOrd="0"/>
    <dgm:cxn modelId="{9B70BD16-B37C-42C4-AC67-1144282AA774}" type="presParOf" srcId="{C57FA3C6-489C-4319-8F8A-F28D46ED9775}" destId="{A88A043F-8BBB-4186-82AA-7F2DE30BDD39}" srcOrd="0" destOrd="0"/>
    <dgm:cxn modelId="{76EFB028-2862-4449-AE1D-4FCBC92A3EF5}" type="presParOf" srcId="{C57FA3C6-489C-4319-8F8A-F28D46ED9775}" destId="{4151CCD6-04E2-42AC-84DC-55750D2F7EC1}" srcOrd="1" destOrd="0"/>
    <dgm:cxn modelId="{FB88E089-C461-4326-92FF-6A61F088C56F}" type="presParOf" srcId="{C57FA3C6-489C-4319-8F8A-F28D46ED9775}" destId="{21612BD3-A3A8-4EA6-B15F-F13DCD56B66C}" srcOrd="2" destOrd="0"/>
    <dgm:cxn modelId="{11575D9F-5A75-41DA-8377-6B9284D9625F}" type="presParOf" srcId="{A88A043F-8BBB-4186-82AA-7F2DE30BDD39}" destId="{DC974E7A-BA91-4702-8C13-02C5F4226937}" srcOrd="0" destOrd="0"/>
    <dgm:cxn modelId="{5EBF8053-1B13-403F-8F8D-6465CB735140}" type="presOf" srcId="{3F05DC65-4D12-4672-888F-92CC8C4B028B}" destId="{DC974E7A-BA91-4702-8C13-02C5F4226937}" srcOrd="0" destOrd="0"/>
    <dgm:cxn modelId="{ED5DE241-C460-480A-B308-65A619F96DD0}" type="presParOf" srcId="{A88A043F-8BBB-4186-82AA-7F2DE30BDD39}" destId="{9188D233-28AC-4FD1-8782-037206794DC8}" srcOrd="1" destOrd="0"/>
    <dgm:cxn modelId="{50976434-67BC-4783-BB03-144A64C31B34}" type="presOf" srcId="{3F05DC65-4D12-4672-888F-92CC8C4B028B}" destId="{9188D233-28AC-4FD1-8782-037206794DC8}" srcOrd="0" destOrd="0"/>
  </dgm:cxnLst>
  <dgm:extLst>
    <a:ext uri="http://schemas.microsoft.com/office/drawing/2008/diagram">
      <dsp:dataModelExt xmlns:dsp="http://schemas.microsoft.com/office/drawing/2008/diagram" relId="rId6"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ea typeface="宋体" panose="02010600030101010101" pitchFamily="2" charset="-122"/>
              </a:rPr>
            </a:fld>
            <a:endParaRPr lang="zh-CN" altLang="en-US" dirty="0">
              <a:latin typeface="Arial" panose="020B0604020202020204" pitchFamily="34" charset="0"/>
              <a:ea typeface="宋体" panose="02010600030101010101" pitchFamily="2" charset="-122"/>
            </a:endParaRPr>
          </a:p>
        </p:txBody>
      </p:sp>
    </p:spTree>
  </p:cSld>
  <p:clrMapOvr>
    <a:masterClrMapping/>
  </p:clrMapOvr>
  <p:transition>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ea typeface="宋体" panose="02010600030101010101" pitchFamily="2" charset="-122"/>
              </a:rPr>
            </a:fld>
            <a:endParaRPr lang="zh-CN" altLang="en-US" dirty="0">
              <a:latin typeface="Arial" panose="020B0604020202020204" pitchFamily="34" charset="0"/>
              <a:ea typeface="宋体" panose="02010600030101010101" pitchFamily="2" charset="-122"/>
            </a:endParaRPr>
          </a:p>
        </p:txBody>
      </p:sp>
    </p:spTree>
  </p:cSld>
  <p:clrMapOvr>
    <a:masterClrMapping/>
  </p:clrMapOvr>
  <p:transition>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ea typeface="宋体" panose="02010600030101010101" pitchFamily="2" charset="-122"/>
              </a:rPr>
            </a:fld>
            <a:endParaRPr lang="zh-CN" altLang="en-US" dirty="0">
              <a:latin typeface="Arial" panose="020B0604020202020204" pitchFamily="34" charset="0"/>
              <a:ea typeface="宋体" panose="02010600030101010101" pitchFamily="2" charset="-122"/>
            </a:endParaRPr>
          </a:p>
        </p:txBody>
      </p:sp>
    </p:spTree>
  </p:cSld>
  <p:clrMapOvr>
    <a:masterClrMapping/>
  </p:clrMapOvr>
  <p:transition>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ea typeface="宋体" panose="02010600030101010101" pitchFamily="2" charset="-122"/>
              </a:rPr>
            </a:fld>
            <a:endParaRPr lang="zh-CN" altLang="en-US" dirty="0">
              <a:latin typeface="Arial" panose="020B0604020202020204" pitchFamily="34" charset="0"/>
              <a:ea typeface="宋体" panose="02010600030101010101" pitchFamily="2" charset="-122"/>
            </a:endParaRPr>
          </a:p>
        </p:txBody>
      </p:sp>
    </p:spTree>
  </p:cSld>
  <p:clrMapOvr>
    <a:masterClrMapping/>
  </p:clrMapOvr>
  <p:transition>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ea typeface="宋体" panose="02010600030101010101" pitchFamily="2" charset="-122"/>
              </a:rPr>
            </a:fld>
            <a:endParaRPr lang="zh-CN" altLang="en-US" dirty="0">
              <a:latin typeface="Arial" panose="020B0604020202020204" pitchFamily="34" charset="0"/>
              <a:ea typeface="宋体" panose="02010600030101010101" pitchFamily="2" charset="-122"/>
            </a:endParaRPr>
          </a:p>
        </p:txBody>
      </p:sp>
    </p:spTree>
  </p:cSld>
  <p:clrMapOvr>
    <a:masterClrMapping/>
  </p:clrMapOvr>
  <p:transition>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ea typeface="宋体" panose="02010600030101010101" pitchFamily="2" charset="-122"/>
              </a:rPr>
            </a:fld>
            <a:endParaRPr lang="zh-CN" altLang="en-US" dirty="0">
              <a:latin typeface="Arial" panose="020B0604020202020204" pitchFamily="34" charset="0"/>
              <a:ea typeface="宋体" panose="02010600030101010101" pitchFamily="2" charset="-122"/>
            </a:endParaRPr>
          </a:p>
        </p:txBody>
      </p:sp>
    </p:spTree>
  </p:cSld>
  <p:clrMapOvr>
    <a:masterClrMapping/>
  </p:clrMapOvr>
  <p:transition>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a typeface="宋体" panose="02010600030101010101" pitchFamily="2" charset="-122"/>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a typeface="宋体" panose="02010600030101010101" pitchFamily="2" charset="-122"/>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ea typeface="宋体" panose="02010600030101010101" pitchFamily="2" charset="-122"/>
              </a:rPr>
            </a:fld>
            <a:endParaRPr lang="zh-CN" altLang="en-US" dirty="0">
              <a:latin typeface="Arial" panose="020B0604020202020204" pitchFamily="34" charset="0"/>
              <a:ea typeface="宋体" panose="02010600030101010101" pitchFamily="2" charset="-122"/>
            </a:endParaRPr>
          </a:p>
        </p:txBody>
      </p:sp>
    </p:spTree>
  </p:cSld>
  <p:clrMapOvr>
    <a:masterClrMapping/>
  </p:clrMapOvr>
  <p:transition>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a typeface="宋体" panose="02010600030101010101" pitchFamily="2" charset="-122"/>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a typeface="宋体" panose="02010600030101010101" pitchFamily="2" charset="-122"/>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ea typeface="宋体" panose="02010600030101010101" pitchFamily="2" charset="-122"/>
              </a:rPr>
            </a:fld>
            <a:endParaRPr lang="zh-CN" altLang="en-US" dirty="0">
              <a:latin typeface="Arial" panose="020B0604020202020204" pitchFamily="34" charset="0"/>
              <a:ea typeface="宋体" panose="02010600030101010101" pitchFamily="2" charset="-122"/>
            </a:endParaRPr>
          </a:p>
        </p:txBody>
      </p:sp>
    </p:spTree>
  </p:cSld>
  <p:clrMapOvr>
    <a:masterClrMapping/>
  </p:clrMapOvr>
  <p:transition>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a typeface="宋体" panose="02010600030101010101" pitchFamily="2" charset="-122"/>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a typeface="宋体" panose="02010600030101010101" pitchFamily="2" charset="-122"/>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ea typeface="宋体" panose="02010600030101010101" pitchFamily="2" charset="-122"/>
              </a:rPr>
            </a:fld>
            <a:endParaRPr lang="zh-CN" altLang="en-US" dirty="0">
              <a:latin typeface="Arial" panose="020B0604020202020204" pitchFamily="34" charset="0"/>
              <a:ea typeface="宋体" panose="02010600030101010101" pitchFamily="2" charset="-122"/>
            </a:endParaRPr>
          </a:p>
        </p:txBody>
      </p:sp>
    </p:spTree>
  </p:cSld>
  <p:clrMapOvr>
    <a:masterClrMapping/>
  </p:clrMapOvr>
  <p:transition>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ea typeface="宋体" panose="02010600030101010101" pitchFamily="2" charset="-122"/>
              </a:rPr>
            </a:fld>
            <a:endParaRPr lang="zh-CN" altLang="en-US" dirty="0">
              <a:latin typeface="Arial" panose="020B0604020202020204" pitchFamily="34" charset="0"/>
              <a:ea typeface="宋体" panose="02010600030101010101" pitchFamily="2" charset="-122"/>
            </a:endParaRPr>
          </a:p>
        </p:txBody>
      </p:sp>
    </p:spTree>
  </p:cSld>
  <p:clrMapOvr>
    <a:masterClrMapping/>
  </p:clrMapOvr>
  <p:transition>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ea typeface="宋体" panose="02010600030101010101" pitchFamily="2" charset="-122"/>
              </a:rPr>
            </a:fld>
            <a:endParaRPr lang="zh-CN" altLang="en-US" dirty="0">
              <a:latin typeface="Arial" panose="020B0604020202020204" pitchFamily="34" charset="0"/>
              <a:ea typeface="宋体" panose="02010600030101010101" pitchFamily="2" charset="-122"/>
            </a:endParaRPr>
          </a:p>
        </p:txBody>
      </p:sp>
    </p:spTree>
  </p:cSld>
  <p:clrMapOvr>
    <a:masterClrMapping/>
  </p:clrMapOvr>
  <p:transition>
    <p:blinds dir="vert"/>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68610" name="标题 68609"/>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68611" name="文本占位符 68610"/>
          <p:cNvSpPr>
            <a:spLocks noGrp="1"/>
          </p:cNvSpPr>
          <p:nvPr>
            <p:ph type="body" idx="1"/>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8612" name="日期占位符 68611"/>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a:endParaRPr lang="zh-CN" altLang="en-US" dirty="0">
              <a:latin typeface="Arial" panose="020B0604020202020204" pitchFamily="34" charset="0"/>
              <a:ea typeface="宋体" panose="02010600030101010101" pitchFamily="2" charset="-122"/>
            </a:endParaRPr>
          </a:p>
        </p:txBody>
      </p:sp>
      <p:sp>
        <p:nvSpPr>
          <p:cNvPr id="68613" name="页脚占位符 68612"/>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a:endParaRPr lang="zh-CN" altLang="en-US" dirty="0">
              <a:latin typeface="Arial" panose="020B0604020202020204" pitchFamily="34" charset="0"/>
              <a:ea typeface="宋体" panose="02010600030101010101" pitchFamily="2" charset="-122"/>
            </a:endParaRPr>
          </a:p>
        </p:txBody>
      </p:sp>
      <p:sp>
        <p:nvSpPr>
          <p:cNvPr id="68614" name="灯片编号占位符 68613"/>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a:fld id="{9A0DB2DC-4C9A-4742-B13C-FB6460FD3503}" type="slidenum">
              <a:rPr lang="zh-CN" altLang="en-US" dirty="0">
                <a:latin typeface="Arial" panose="020B0604020202020204" pitchFamily="34" charset="0"/>
                <a:ea typeface="宋体" panose="02010600030101010101" pitchFamily="2" charset="-122"/>
              </a:rPr>
            </a:fld>
            <a:endParaRPr lang="zh-CN" altLang="en-US" dirty="0">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blinds dir="vert"/>
  </p:transition>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00000"/>
        </a:lnSpc>
        <a:spcBef>
          <a:spcPct val="0"/>
        </a:spcBef>
        <a:spcAft>
          <a:spcPct val="0"/>
        </a:spcAft>
        <a:buNone/>
        <a:defRPr sz="4000" b="1" i="0" u="none" kern="1200" baseline="0">
          <a:solidFill>
            <a:schemeClr val="tx1"/>
          </a:solidFill>
          <a:latin typeface="Arial" panose="020B0604020202020204" pitchFamily="34" charset="0"/>
          <a:ea typeface="黑体" panose="0201060906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4000" b="1" i="0" u="none" kern="1200" baseline="0">
          <a:solidFill>
            <a:schemeClr val="tx1"/>
          </a:solidFill>
          <a:latin typeface="Arial" panose="020B0604020202020204" pitchFamily="34" charset="0"/>
          <a:ea typeface="黑体" panose="0201060906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4000" b="1" i="0" u="none" kern="1200" baseline="0">
          <a:solidFill>
            <a:schemeClr val="tx1"/>
          </a:solidFill>
          <a:latin typeface="Arial" panose="020B0604020202020204" pitchFamily="34" charset="0"/>
          <a:ea typeface="黑体" panose="0201060906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4000" b="1" i="0" u="none" kern="1200" baseline="0">
          <a:solidFill>
            <a:schemeClr val="tx1"/>
          </a:solidFill>
          <a:latin typeface="Arial" panose="020B0604020202020204" pitchFamily="34" charset="0"/>
          <a:ea typeface="黑体" panose="0201060906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4000" b="1" i="0" u="none" kern="1200" baseline="0">
          <a:solidFill>
            <a:schemeClr val="tx1"/>
          </a:solidFill>
          <a:latin typeface="Arial" panose="020B0604020202020204" pitchFamily="34" charset="0"/>
          <a:ea typeface="黑体" panose="0201060906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4000" b="1" i="0" u="none" kern="1200" baseline="0">
          <a:solidFill>
            <a:schemeClr val="tx1"/>
          </a:solidFill>
          <a:latin typeface="Arial" panose="020B0604020202020204" pitchFamily="34" charset="0"/>
          <a:ea typeface="黑体" panose="0201060906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4000" b="1" i="0" u="none" kern="1200" baseline="0">
          <a:solidFill>
            <a:schemeClr val="tx1"/>
          </a:solidFill>
          <a:latin typeface="Arial" panose="020B0604020202020204" pitchFamily="34" charset="0"/>
          <a:ea typeface="黑体" panose="0201060906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4000" b="1" i="0" u="none" kern="1200" baseline="0">
          <a:solidFill>
            <a:schemeClr val="tx1"/>
          </a:solidFill>
          <a:latin typeface="Arial" panose="020B0604020202020204" pitchFamily="34" charset="0"/>
          <a:ea typeface="黑体" panose="02010609060101010101" pitchFamily="2" charset="-122"/>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png"/><Relationship Id="rId3" Type="http://schemas.microsoft.com/office/2007/relationships/media" Target="file:///H:\&#30465;&#20248;&#36136;&#35838;\&#33891;&#25391;&#21018;&#30465;&#20248;&#36136;&#35838;\&#20113;&#27700;&#31109;&#24515;.mp3" TargetMode="External"/><Relationship Id="rId2" Type="http://schemas.openxmlformats.org/officeDocument/2006/relationships/audio" Target="file:///H:\&#30465;&#20248;&#36136;&#35838;\&#33891;&#25391;&#21018;&#30465;&#20248;&#36136;&#35838;\&#20113;&#27700;&#31109;&#24515;.mp3" TargetMode="Externa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png"/><Relationship Id="rId3" Type="http://schemas.microsoft.com/office/2007/relationships/media" Target="file:///H:\&#30465;&#20248;&#36136;&#35838;\&#33891;&#25391;&#21018;&#30465;&#20248;&#36136;&#35838;5&#26376;11&#26085;\&#20992;&#21073;.mp3" TargetMode="External"/><Relationship Id="rId2" Type="http://schemas.openxmlformats.org/officeDocument/2006/relationships/audio" Target="file:///H:\&#30465;&#20248;&#36136;&#35838;\&#33891;&#25391;&#21018;&#30465;&#20248;&#36136;&#35838;5&#26376;11&#26085;\&#20992;&#21073;.mp3" TargetMode="Externa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 Target="slide20.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png"/><Relationship Id="rId3" Type="http://schemas.microsoft.com/office/2007/relationships/media" Target="file:///H:\&#30465;&#20248;&#36136;&#35838;\&#33891;&#25391;&#21018;&#30465;&#20248;&#36136;&#35838;5&#26376;11&#26085;\&#22812;&#30340;&#38050;&#29748;&#26354;.mp3" TargetMode="External"/><Relationship Id="rId2" Type="http://schemas.openxmlformats.org/officeDocument/2006/relationships/audio" Target="file:///H:\&#30465;&#20248;&#36136;&#35838;\&#33891;&#25391;&#21018;&#30465;&#20248;&#36136;&#35838;5&#26376;11&#26085;\&#22812;&#30340;&#38050;&#29748;&#26354;.mp3" TargetMode="External"/><Relationship Id="rId1" Type="http://schemas.openxmlformats.org/officeDocument/2006/relationships/image" Target="../media/image1.jpeg"/></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1.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1.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1.jpeg"/></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1.jpeg"/></Relationships>
</file>

<file path=ppt/slides/_rels/slide3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4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image" Target="../media/image16.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png"/><Relationship Id="rId3" Type="http://schemas.microsoft.com/office/2007/relationships/media" Target="file:///H:\&#30465;&#20248;&#36136;&#35838;\&#33891;&#25391;&#21018;&#30465;&#20248;&#36136;&#35838;5&#26376;11&#26085;\&#20992;&#21073;1.mp3" TargetMode="External"/><Relationship Id="rId2" Type="http://schemas.openxmlformats.org/officeDocument/2006/relationships/audio" Target="file:///H:\&#30465;&#20248;&#36136;&#35838;\&#33891;&#25391;&#21018;&#30465;&#20248;&#36136;&#35838;5&#26376;11&#26085;\&#20992;&#21073;1.mp3" TargetMode="Externa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png"/><Relationship Id="rId3" Type="http://schemas.microsoft.com/office/2007/relationships/media" Target="file:///H:\&#30465;&#20248;&#36136;&#35838;\&#33891;&#25391;&#21018;&#30465;&#20248;&#36136;&#35838;5&#26376;11&#26085;\&#20992;&#21073;.mp3" TargetMode="External"/><Relationship Id="rId2" Type="http://schemas.openxmlformats.org/officeDocument/2006/relationships/audio" Target="file:///H:\&#30465;&#20248;&#36136;&#35838;\&#33891;&#25391;&#21018;&#30465;&#20248;&#36136;&#35838;5&#26376;11&#26085;\&#20992;&#21073;.mp3" TargetMode="Externa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png"/><Relationship Id="rId3" Type="http://schemas.microsoft.com/office/2007/relationships/media" Target="file:///H:\&#30465;&#20248;&#36136;&#35838;\&#33891;&#25391;&#21018;&#30465;&#20248;&#36136;&#35838;5&#26376;11&#26085;\&#20992;&#21073;.mp3" TargetMode="External"/><Relationship Id="rId2" Type="http://schemas.openxmlformats.org/officeDocument/2006/relationships/audio" Target="file:///H:\&#30465;&#20248;&#36136;&#35838;\&#33891;&#25391;&#21018;&#30465;&#20248;&#36136;&#35838;5&#26376;11&#26085;\&#20992;&#21073;.mp3" TargetMode="Externa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114" name="图片 4113" descr="水墨边框—1"/>
          <p:cNvPicPr>
            <a:picLocks noChangeAspect="1"/>
          </p:cNvPicPr>
          <p:nvPr/>
        </p:nvPicPr>
        <p:blipFill>
          <a:blip r:embed="rId1"/>
          <a:stretch>
            <a:fillRect/>
          </a:stretch>
        </p:blipFill>
        <p:spPr>
          <a:xfrm>
            <a:off x="0" y="0"/>
            <a:ext cx="9144000" cy="6858000"/>
          </a:xfrm>
          <a:prstGeom prst="rect">
            <a:avLst/>
          </a:prstGeom>
          <a:noFill/>
          <a:ln w="9525">
            <a:noFill/>
          </a:ln>
        </p:spPr>
      </p:pic>
      <p:sp>
        <p:nvSpPr>
          <p:cNvPr id="4100" name="矩形 4099"/>
          <p:cNvSpPr/>
          <p:nvPr/>
        </p:nvSpPr>
        <p:spPr>
          <a:xfrm>
            <a:off x="1600200" y="1524000"/>
            <a:ext cx="5638800" cy="838200"/>
          </a:xfrm>
          <a:prstGeom prst="rect">
            <a:avLst/>
          </a:prstGeom>
        </p:spPr>
        <p:txBody>
          <a:bodyPr wrap="none" fromWordArt="1">
            <a:prstTxWarp prst="textPlain">
              <a:avLst>
                <a:gd name="adj" fmla="val 50000"/>
              </a:avLst>
            </a:prstTxWarp>
            <a:normAutofit/>
          </a:bodyPr>
          <a:p>
            <a:pPr algn="ctr"/>
            <a:r>
              <a:rPr lang="zh-CN" altLang="en-US" sz="6000" b="1">
                <a:gradFill rotWithShape="1">
                  <a:gsLst>
                    <a:gs pos="0">
                      <a:srgbClr val="FFF200">
                        <a:alpha val="100000"/>
                      </a:srgbClr>
                    </a:gs>
                    <a:gs pos="45000">
                      <a:srgbClr val="FF7A00">
                        <a:alpha val="77500"/>
                      </a:srgbClr>
                    </a:gs>
                    <a:gs pos="70000">
                      <a:srgbClr val="FF0300">
                        <a:alpha val="65000"/>
                      </a:srgbClr>
                    </a:gs>
                    <a:gs pos="100000">
                      <a:srgbClr val="4D0808">
                        <a:alpha val="50000"/>
                      </a:srgbClr>
                    </a:gs>
                  </a:gsLst>
                  <a:path path="shape">
                    <a:fillToRect l="50000" t="50000" r="50000" b="50000"/>
                  </a:path>
                  <a:tileRect/>
                </a:gradFill>
                <a:effectLst>
                  <a:outerShdw dist="45791" dir="2021404" algn="ctr" rotWithShape="0">
                    <a:srgbClr val="9999FF"/>
                  </a:outerShdw>
                </a:effectLst>
                <a:latin typeface="隶书" charset="0"/>
                <a:ea typeface="隶书" charset="0"/>
              </a:rPr>
              <a:t>开学第一课</a:t>
            </a:r>
            <a:endParaRPr lang="zh-CN" altLang="en-US" sz="6000" b="1">
              <a:gradFill rotWithShape="1">
                <a:gsLst>
                  <a:gs pos="0">
                    <a:srgbClr val="FFF200">
                      <a:alpha val="100000"/>
                    </a:srgbClr>
                  </a:gs>
                  <a:gs pos="45000">
                    <a:srgbClr val="FF7A00">
                      <a:alpha val="77500"/>
                    </a:srgbClr>
                  </a:gs>
                  <a:gs pos="70000">
                    <a:srgbClr val="FF0300">
                      <a:alpha val="65000"/>
                    </a:srgbClr>
                  </a:gs>
                  <a:gs pos="100000">
                    <a:srgbClr val="4D0808">
                      <a:alpha val="50000"/>
                    </a:srgbClr>
                  </a:gs>
                </a:gsLst>
                <a:path path="shape">
                  <a:fillToRect l="50000" t="50000" r="50000" b="50000"/>
                </a:path>
                <a:tileRect/>
              </a:gradFill>
              <a:effectLst>
                <a:outerShdw dist="45791" dir="2021404" algn="ctr" rotWithShape="0">
                  <a:srgbClr val="9999FF"/>
                </a:outerShdw>
              </a:effectLst>
              <a:latin typeface="隶书" charset="0"/>
              <a:ea typeface="隶书" charset="0"/>
            </a:endParaRPr>
          </a:p>
        </p:txBody>
      </p:sp>
      <p:sp>
        <p:nvSpPr>
          <p:cNvPr id="4105" name="文本框 4104"/>
          <p:cNvSpPr txBox="1"/>
          <p:nvPr/>
        </p:nvSpPr>
        <p:spPr>
          <a:xfrm>
            <a:off x="2362200" y="2743200"/>
            <a:ext cx="5638800" cy="579438"/>
          </a:xfrm>
          <a:prstGeom prst="rect">
            <a:avLst/>
          </a:prstGeom>
          <a:noFill/>
          <a:ln w="9525">
            <a:noFill/>
          </a:ln>
        </p:spPr>
        <p:txBody>
          <a:bodyPr>
            <a:spAutoFit/>
          </a:bodyPr>
          <a:p>
            <a:pPr algn="l">
              <a:spcBef>
                <a:spcPct val="50000"/>
              </a:spcBef>
            </a:pPr>
            <a:r>
              <a:rPr lang="en-US" altLang="zh-CN" sz="3200">
                <a:latin typeface="Arial" panose="020B0604020202020204" pitchFamily="34" charset="0"/>
                <a:ea typeface="黑体" panose="02010609060101010101" pitchFamily="2" charset="-122"/>
              </a:rPr>
              <a:t>——</a:t>
            </a:r>
            <a:r>
              <a:rPr lang="zh-CN" altLang="en-US" sz="3200" dirty="0">
                <a:latin typeface="Arial" panose="020B0604020202020204" pitchFamily="34" charset="0"/>
                <a:ea typeface="黑体" panose="02010609060101010101" pitchFamily="2" charset="-122"/>
              </a:rPr>
              <a:t>高中历史必修二学习指导</a:t>
            </a:r>
            <a:endParaRPr lang="zh-CN" altLang="en-US" sz="3200" dirty="0">
              <a:latin typeface="Arial" panose="020B0604020202020204" pitchFamily="34" charset="0"/>
              <a:ea typeface="黑体" panose="02010609060101010101" pitchFamily="2" charset="-122"/>
            </a:endParaRPr>
          </a:p>
        </p:txBody>
      </p:sp>
      <p:sp>
        <p:nvSpPr>
          <p:cNvPr id="4109" name="矩形 4108"/>
          <p:cNvSpPr/>
          <p:nvPr/>
        </p:nvSpPr>
        <p:spPr>
          <a:xfrm>
            <a:off x="3810000" y="4343400"/>
            <a:ext cx="4294188" cy="519113"/>
          </a:xfrm>
          <a:prstGeom prst="rect">
            <a:avLst/>
          </a:prstGeom>
          <a:noFill/>
          <a:ln w="9525">
            <a:noFill/>
          </a:ln>
        </p:spPr>
        <p:txBody>
          <a:bodyPr wrap="none" anchor="t">
            <a:spAutoFit/>
          </a:bodyPr>
          <a:p>
            <a:pPr algn="l"/>
            <a:r>
              <a:rPr lang="zh-CN" altLang="en-US" sz="2800" dirty="0">
                <a:latin typeface="黑体" panose="02010609060101010101" pitchFamily="2" charset="-122"/>
                <a:ea typeface="黑体" panose="02010609060101010101" pitchFamily="2" charset="-122"/>
              </a:rPr>
              <a:t>新乡市第三中学   董振刚</a:t>
            </a:r>
            <a:endParaRPr lang="zh-CN" altLang="en-US" sz="2800" dirty="0">
              <a:latin typeface="黑体" panose="02010609060101010101" pitchFamily="2" charset="-122"/>
              <a:ea typeface="黑体" panose="02010609060101010101" pitchFamily="2" charset="-122"/>
            </a:endParaRPr>
          </a:p>
        </p:txBody>
      </p:sp>
      <p:pic>
        <p:nvPicPr>
          <p:cNvPr id="4113" name="云水禅心.mp3">
            <a:hlinkClick r:id="" action="ppaction://media"/>
          </p:cNvPr>
          <p:cNvPicPr>
            <a:picLocks noRot="1" noChangeAspect="1"/>
          </p:cNvPicPr>
          <p:nvPr>
            <a:audioFile r:link="rId2"/>
            <p:extLst>
              <p:ext uri="{DAA4B4D4-6D71-4841-9C94-3DE7FCFB9230}">
                <p14:media xmlns:p14="http://schemas.microsoft.com/office/powerpoint/2010/main" r:link="rId3"/>
              </p:ext>
            </p:extLst>
          </p:nvPr>
        </p:nvPicPr>
        <p:blipFill>
          <a:blip r:embed="rId4"/>
          <a:stretch>
            <a:fillRect/>
          </a:stretch>
        </p:blipFill>
        <p:spPr>
          <a:xfrm>
            <a:off x="-838200" y="3352800"/>
            <a:ext cx="304800" cy="304800"/>
          </a:xfrm>
          <a:prstGeom prst="rect">
            <a:avLst/>
          </a:prstGeom>
          <a:noFill/>
          <a:ln w="9525">
            <a:noFill/>
          </a:ln>
        </p:spPr>
      </p:pic>
      <p:sp>
        <p:nvSpPr>
          <p:cNvPr id="4115" name="文本框 4114"/>
          <p:cNvSpPr txBox="1"/>
          <p:nvPr/>
        </p:nvSpPr>
        <p:spPr>
          <a:xfrm>
            <a:off x="76200" y="6384925"/>
            <a:ext cx="2743200" cy="396875"/>
          </a:xfrm>
          <a:prstGeom prst="rect">
            <a:avLst/>
          </a:prstGeom>
          <a:noFill/>
          <a:ln w="9525">
            <a:noFill/>
          </a:ln>
        </p:spPr>
        <p:txBody>
          <a:bodyPr>
            <a:spAutoFit/>
          </a:bodyPr>
          <a:p>
            <a:pPr algn="l">
              <a:spcBef>
                <a:spcPct val="50000"/>
              </a:spcBef>
            </a:pPr>
            <a:r>
              <a:rPr lang="zh-CN" altLang="en-US" sz="2000" dirty="0">
                <a:solidFill>
                  <a:srgbClr val="FFFF99"/>
                </a:solidFill>
                <a:latin typeface="隶书" pitchFamily="49" charset="-122"/>
                <a:ea typeface="隶书" pitchFamily="49" charset="-122"/>
              </a:rPr>
              <a:t>北师大版  历史必修二</a:t>
            </a:r>
            <a:endParaRPr lang="zh-CN" altLang="en-US" sz="2000" dirty="0">
              <a:solidFill>
                <a:srgbClr val="FFFF99"/>
              </a:solidFill>
              <a:latin typeface="隶书" pitchFamily="49" charset="-122"/>
              <a:ea typeface="隶书" pitchFamily="49" charset="-122"/>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2319" fill="hold"/>
                                        <p:tgtEl>
                                          <p:spTgt spid="41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11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76" name="图片 61475" descr="水墨边框—1"/>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1443" name="矩形 61442"/>
          <p:cNvSpPr/>
          <p:nvPr/>
        </p:nvSpPr>
        <p:spPr>
          <a:xfrm>
            <a:off x="1981200" y="4481513"/>
            <a:ext cx="184150" cy="396875"/>
          </a:xfrm>
          <a:prstGeom prst="rect">
            <a:avLst/>
          </a:prstGeom>
          <a:noFill/>
          <a:ln w="9525">
            <a:noFill/>
          </a:ln>
        </p:spPr>
        <p:txBody>
          <a:bodyPr wrap="none" anchor="t">
            <a:spAutoFit/>
          </a:bodyPr>
          <a:p>
            <a:pPr algn="l"/>
            <a:endParaRPr sz="2000" dirty="0">
              <a:latin typeface="Arial" panose="020B0604020202020204" pitchFamily="34" charset="0"/>
              <a:ea typeface="宋体" panose="02010600030101010101" pitchFamily="2" charset="-122"/>
            </a:endParaRPr>
          </a:p>
        </p:txBody>
      </p:sp>
      <p:sp>
        <p:nvSpPr>
          <p:cNvPr id="61444" name="矩形 61443"/>
          <p:cNvSpPr/>
          <p:nvPr/>
        </p:nvSpPr>
        <p:spPr>
          <a:xfrm>
            <a:off x="2057400" y="2332038"/>
            <a:ext cx="184150" cy="396875"/>
          </a:xfrm>
          <a:prstGeom prst="rect">
            <a:avLst/>
          </a:prstGeom>
          <a:noFill/>
          <a:ln w="9525">
            <a:noFill/>
          </a:ln>
        </p:spPr>
        <p:txBody>
          <a:bodyPr wrap="none" anchor="t">
            <a:spAutoFit/>
          </a:bodyPr>
          <a:p>
            <a:pPr algn="l"/>
            <a:endParaRPr sz="2000" dirty="0">
              <a:latin typeface="Arial" panose="020B0604020202020204" pitchFamily="34" charset="0"/>
              <a:ea typeface="宋体" panose="02010600030101010101" pitchFamily="2" charset="-122"/>
            </a:endParaRPr>
          </a:p>
        </p:txBody>
      </p:sp>
      <p:graphicFrame>
        <p:nvGraphicFramePr>
          <p:cNvPr id="61445" name="表格 61444"/>
          <p:cNvGraphicFramePr/>
          <p:nvPr/>
        </p:nvGraphicFramePr>
        <p:xfrm>
          <a:off x="1295400" y="1066800"/>
          <a:ext cx="6705600" cy="4800600"/>
        </p:xfrm>
        <a:graphic>
          <a:graphicData uri="http://schemas.openxmlformats.org/drawingml/2006/table">
            <a:tbl>
              <a:tblPr/>
              <a:tblGrid>
                <a:gridCol w="1676400"/>
                <a:gridCol w="5029200"/>
              </a:tblGrid>
              <a:tr h="620713">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第一单元</a:t>
                      </a:r>
                      <a:endParaRPr lang="zh-CN" altLang="en-US" sz="20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24001"/>
                          </a:srgbClr>
                        </a:gs>
                        <a:gs pos="100000">
                          <a:srgbClr val="FFFF99">
                            <a:gamma/>
                            <a:shade val="46275"/>
                            <a:invGamma/>
                            <a:alpha val="44000"/>
                          </a:srgbClr>
                        </a:gs>
                      </a:gsLst>
                      <a:lin ang="5400000" scaled="1"/>
                      <a:tileRect/>
                    </a:gra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古代中国经济的基本结构与特点</a:t>
                      </a:r>
                      <a:endParaRPr lang="zh-CN" altLang="en-US" sz="20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24001"/>
                          </a:srgbClr>
                        </a:gs>
                        <a:gs pos="100000">
                          <a:srgbClr val="FFFF99">
                            <a:gamma/>
                            <a:shade val="46275"/>
                            <a:invGamma/>
                            <a:alpha val="44000"/>
                          </a:srgbClr>
                        </a:gs>
                      </a:gsLst>
                      <a:lin ang="5400000" scaled="1"/>
                      <a:tileRect/>
                    </a:gradFill>
                  </a:tcPr>
                </a:tc>
              </a:tr>
              <a:tr h="596900">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第二单元</a:t>
                      </a:r>
                      <a:endParaRPr lang="zh-CN" altLang="en-US" sz="20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24001"/>
                          </a:srgbClr>
                        </a:gs>
                        <a:gs pos="100000">
                          <a:srgbClr val="FFFF99">
                            <a:gamma/>
                            <a:shade val="46275"/>
                            <a:invGamma/>
                            <a:alpha val="44000"/>
                          </a:srgbClr>
                        </a:gs>
                      </a:gsLst>
                      <a:lin ang="5400000" scaled="1"/>
                      <a:tileRect/>
                    </a:gra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近代中国资本主义的曲折发展</a:t>
                      </a:r>
                      <a:endParaRPr lang="zh-CN" altLang="en-US" sz="20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24001"/>
                          </a:srgbClr>
                        </a:gs>
                        <a:gs pos="100000">
                          <a:srgbClr val="FFFF99">
                            <a:gamma/>
                            <a:shade val="46275"/>
                            <a:invGamma/>
                            <a:alpha val="44000"/>
                          </a:srgbClr>
                        </a:gs>
                      </a:gsLst>
                      <a:lin ang="5400000" scaled="1"/>
                      <a:tileRect/>
                    </a:gradFill>
                  </a:tcPr>
                </a:tc>
              </a:tr>
              <a:tr h="598487">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第三单元</a:t>
                      </a:r>
                      <a:endParaRPr lang="zh-CN" altLang="en-US" sz="20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24001"/>
                          </a:srgbClr>
                        </a:gs>
                        <a:gs pos="100000">
                          <a:srgbClr val="FFFF99">
                            <a:gamma/>
                            <a:shade val="46275"/>
                            <a:invGamma/>
                            <a:alpha val="44000"/>
                          </a:srgbClr>
                        </a:gs>
                      </a:gsLst>
                      <a:lin ang="5400000" scaled="1"/>
                      <a:tileRect/>
                    </a:gra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中国特色社会主义建设的道路</a:t>
                      </a:r>
                      <a:endParaRPr lang="zh-CN" altLang="en-US" sz="20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24001"/>
                          </a:srgbClr>
                        </a:gs>
                        <a:gs pos="100000">
                          <a:srgbClr val="FFFF99">
                            <a:gamma/>
                            <a:shade val="46275"/>
                            <a:invGamma/>
                            <a:alpha val="44000"/>
                          </a:srgbClr>
                        </a:gs>
                      </a:gsLst>
                      <a:lin ang="5400000" scaled="1"/>
                      <a:tileRect/>
                    </a:gradFill>
                  </a:tcPr>
                </a:tc>
              </a:tr>
              <a:tr h="622300">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第四单元</a:t>
                      </a:r>
                      <a:endParaRPr lang="zh-CN" altLang="en-US" sz="20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24001"/>
                          </a:srgbClr>
                        </a:gs>
                        <a:gs pos="100000">
                          <a:srgbClr val="FFFF99">
                            <a:gamma/>
                            <a:shade val="46275"/>
                            <a:invGamma/>
                            <a:alpha val="44000"/>
                          </a:srgbClr>
                        </a:gs>
                      </a:gsLst>
                      <a:lin ang="5400000" scaled="1"/>
                      <a:tileRect/>
                    </a:gra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中国近现代社会生活的变迁</a:t>
                      </a:r>
                      <a:endParaRPr lang="zh-CN" altLang="en-US" sz="20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24001"/>
                          </a:srgbClr>
                        </a:gs>
                        <a:gs pos="100000">
                          <a:srgbClr val="FFFF99">
                            <a:gamma/>
                            <a:shade val="46275"/>
                            <a:invGamma/>
                            <a:alpha val="44000"/>
                          </a:srgbClr>
                        </a:gs>
                      </a:gsLst>
                      <a:lin ang="5400000" scaled="1"/>
                      <a:tileRect/>
                    </a:gradFill>
                  </a:tcPr>
                </a:tc>
              </a:tr>
              <a:tr h="596900">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第五单元</a:t>
                      </a:r>
                      <a:endParaRPr lang="zh-CN" altLang="en-US" sz="20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24001"/>
                          </a:srgbClr>
                        </a:gs>
                        <a:gs pos="100000">
                          <a:srgbClr val="FFFF99">
                            <a:gamma/>
                            <a:shade val="46275"/>
                            <a:invGamma/>
                            <a:alpha val="44000"/>
                          </a:srgbClr>
                        </a:gs>
                      </a:gsLst>
                      <a:lin ang="5400000" scaled="1"/>
                      <a:tileRect/>
                    </a:gra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资本主义世界市场的形成和发展</a:t>
                      </a:r>
                      <a:endParaRPr lang="zh-CN" altLang="en-US" sz="20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24001"/>
                          </a:srgbClr>
                        </a:gs>
                        <a:gs pos="100000">
                          <a:srgbClr val="FFFF99">
                            <a:gamma/>
                            <a:shade val="46275"/>
                            <a:invGamma/>
                            <a:alpha val="44000"/>
                          </a:srgbClr>
                        </a:gs>
                      </a:gsLst>
                      <a:lin ang="5400000" scaled="1"/>
                      <a:tileRect/>
                    </a:gradFill>
                  </a:tcPr>
                </a:tc>
              </a:tr>
              <a:tr h="596900">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第六单元</a:t>
                      </a:r>
                      <a:endParaRPr lang="zh-CN" altLang="en-US" sz="20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24001"/>
                          </a:srgbClr>
                        </a:gs>
                        <a:gs pos="100000">
                          <a:srgbClr val="FFFF99">
                            <a:gamma/>
                            <a:shade val="46275"/>
                            <a:invGamma/>
                            <a:alpha val="44000"/>
                          </a:srgbClr>
                        </a:gs>
                      </a:gsLst>
                      <a:lin ang="5400000" scaled="1"/>
                      <a:tileRect/>
                    </a:gra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资本主义运行机制的调节</a:t>
                      </a:r>
                      <a:endParaRPr lang="zh-CN" altLang="en-US" sz="20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24001"/>
                          </a:srgbClr>
                        </a:gs>
                        <a:gs pos="100000">
                          <a:srgbClr val="FFFF99">
                            <a:gamma/>
                            <a:shade val="46275"/>
                            <a:invGamma/>
                            <a:alpha val="44000"/>
                          </a:srgbClr>
                        </a:gs>
                      </a:gsLst>
                      <a:lin ang="5400000" scaled="1"/>
                      <a:tileRect/>
                    </a:gradFill>
                  </a:tcPr>
                </a:tc>
              </a:tr>
              <a:tr h="596900">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第七单元</a:t>
                      </a:r>
                      <a:endParaRPr lang="zh-CN" altLang="en-US" sz="20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24001"/>
                          </a:srgbClr>
                        </a:gs>
                        <a:gs pos="100000">
                          <a:srgbClr val="FFFF99">
                            <a:gamma/>
                            <a:shade val="46275"/>
                            <a:invGamma/>
                            <a:alpha val="44000"/>
                          </a:srgbClr>
                        </a:gs>
                      </a:gsLst>
                      <a:lin ang="5400000" scaled="1"/>
                      <a:tileRect/>
                    </a:gra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苏联的社会主义建设</a:t>
                      </a:r>
                      <a:endParaRPr lang="zh-CN" altLang="en-US" sz="20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24001"/>
                          </a:srgbClr>
                        </a:gs>
                        <a:gs pos="100000">
                          <a:srgbClr val="FFFF99">
                            <a:gamma/>
                            <a:shade val="46275"/>
                            <a:invGamma/>
                            <a:alpha val="44000"/>
                          </a:srgbClr>
                        </a:gs>
                      </a:gsLst>
                      <a:lin ang="5400000" scaled="1"/>
                      <a:tileRect/>
                    </a:gradFill>
                  </a:tcPr>
                </a:tc>
              </a:tr>
              <a:tr h="571500">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第八单元</a:t>
                      </a:r>
                      <a:endParaRPr lang="zh-CN" altLang="en-US" sz="20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gradFill rotWithShape="1">
                      <a:gsLst>
                        <a:gs pos="0">
                          <a:srgbClr val="FFFF99">
                            <a:alpha val="24001"/>
                          </a:srgbClr>
                        </a:gs>
                        <a:gs pos="100000">
                          <a:srgbClr val="FFFF99">
                            <a:gamma/>
                            <a:shade val="46275"/>
                            <a:invGamma/>
                            <a:alpha val="44000"/>
                          </a:srgbClr>
                        </a:gs>
                      </a:gsLst>
                      <a:lin ang="5400000" scaled="1"/>
                      <a:tileRect/>
                    </a:gra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当今世界经济的全球化趋势</a:t>
                      </a:r>
                      <a:endParaRPr lang="zh-CN" altLang="en-US" sz="20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gradFill rotWithShape="1">
                      <a:gsLst>
                        <a:gs pos="0">
                          <a:srgbClr val="FFFF99">
                            <a:alpha val="24001"/>
                          </a:srgbClr>
                        </a:gs>
                        <a:gs pos="100000">
                          <a:srgbClr val="FFFF99">
                            <a:gamma/>
                            <a:shade val="46275"/>
                            <a:invGamma/>
                            <a:alpha val="44000"/>
                          </a:srgbClr>
                        </a:gs>
                      </a:gsLst>
                      <a:lin ang="5400000" scaled="1"/>
                      <a:tileRect/>
                    </a:gradFill>
                  </a:tcPr>
                </a:tc>
              </a:tr>
            </a:tbl>
          </a:graphicData>
        </a:graphic>
      </p:graphicFrame>
      <p:sp>
        <p:nvSpPr>
          <p:cNvPr id="61475" name="文本框 61474"/>
          <p:cNvSpPr txBox="1"/>
          <p:nvPr/>
        </p:nvSpPr>
        <p:spPr>
          <a:xfrm>
            <a:off x="152400" y="152400"/>
            <a:ext cx="2057400" cy="641350"/>
          </a:xfrm>
          <a:prstGeom prst="rect">
            <a:avLst/>
          </a:prstGeom>
          <a:solidFill>
            <a:srgbClr val="FFFF99"/>
          </a:solidFill>
          <a:ln w="9525">
            <a:noFill/>
          </a:ln>
        </p:spPr>
        <p:txBody>
          <a:bodyPr>
            <a:spAutoFit/>
          </a:bodyPr>
          <a:p>
            <a:pPr algn="l">
              <a:spcBef>
                <a:spcPct val="50000"/>
              </a:spcBef>
            </a:pPr>
            <a:r>
              <a:rPr lang="zh-CN" altLang="en-US" sz="3600" dirty="0">
                <a:solidFill>
                  <a:srgbClr val="FF0000"/>
                </a:solidFill>
                <a:latin typeface="Arial" panose="020B0604020202020204" pitchFamily="34" charset="0"/>
                <a:ea typeface="黑体" panose="02010609060101010101" pitchFamily="2" charset="-122"/>
              </a:rPr>
              <a:t>教材结构</a:t>
            </a:r>
            <a:endParaRPr lang="zh-CN" altLang="en-US" sz="3600" dirty="0">
              <a:solidFill>
                <a:srgbClr val="FF0000"/>
              </a:solidFill>
              <a:latin typeface="Arial" panose="020B0604020202020204" pitchFamily="34" charset="0"/>
              <a:ea typeface="黑体" panose="02010609060101010101" pitchFamily="2" charset="-122"/>
            </a:endParaRPr>
          </a:p>
        </p:txBody>
      </p:sp>
      <p:sp>
        <p:nvSpPr>
          <p:cNvPr id="61477" name="文本框 61476"/>
          <p:cNvSpPr txBox="1"/>
          <p:nvPr/>
        </p:nvSpPr>
        <p:spPr>
          <a:xfrm>
            <a:off x="76200" y="6384925"/>
            <a:ext cx="2743200" cy="396875"/>
          </a:xfrm>
          <a:prstGeom prst="rect">
            <a:avLst/>
          </a:prstGeom>
          <a:noFill/>
          <a:ln w="9525">
            <a:noFill/>
          </a:ln>
        </p:spPr>
        <p:txBody>
          <a:bodyPr>
            <a:spAutoFit/>
          </a:bodyPr>
          <a:p>
            <a:pPr algn="l">
              <a:spcBef>
                <a:spcPct val="50000"/>
              </a:spcBef>
            </a:pPr>
            <a:r>
              <a:rPr lang="zh-CN" altLang="en-US" sz="2000" dirty="0">
                <a:solidFill>
                  <a:srgbClr val="FFFF99"/>
                </a:solidFill>
                <a:latin typeface="隶书" pitchFamily="49" charset="-122"/>
                <a:ea typeface="隶书" pitchFamily="49" charset="-122"/>
              </a:rPr>
              <a:t>北师大版  历史必修二</a:t>
            </a:r>
            <a:endParaRPr lang="zh-CN" altLang="en-US" sz="2000" dirty="0">
              <a:solidFill>
                <a:srgbClr val="FFFF99"/>
              </a:solidFill>
              <a:latin typeface="隶书" pitchFamily="49" charset="-122"/>
              <a:ea typeface="隶书" pitchFamily="49" charset="-122"/>
            </a:endParaRPr>
          </a:p>
        </p:txBody>
      </p:sp>
      <p:sp>
        <p:nvSpPr>
          <p:cNvPr id="61478" name="云形标注 61477"/>
          <p:cNvSpPr/>
          <p:nvPr/>
        </p:nvSpPr>
        <p:spPr>
          <a:xfrm>
            <a:off x="1371600" y="2209800"/>
            <a:ext cx="6553200" cy="3048000"/>
          </a:xfrm>
          <a:prstGeom prst="cloudCallout">
            <a:avLst>
              <a:gd name="adj1" fmla="val -47991"/>
              <a:gd name="adj2" fmla="val 58023"/>
            </a:avLst>
          </a:prstGeom>
          <a:solidFill>
            <a:srgbClr val="99FF99"/>
          </a:solidFill>
          <a:ln w="9525" cap="flat" cmpd="sng">
            <a:solidFill>
              <a:schemeClr val="tx1"/>
            </a:solidFill>
            <a:prstDash val="solid"/>
            <a:headEnd type="none" w="med" len="med"/>
            <a:tailEnd type="none" w="med" len="med"/>
          </a:ln>
        </p:spPr>
        <p:txBody>
          <a:bodyPr/>
          <a:p>
            <a:endParaRPr lang="en-US" altLang="zh-CN" sz="3600" dirty="0">
              <a:latin typeface="Arial" panose="020B0604020202020204" pitchFamily="34" charset="0"/>
              <a:ea typeface="黑体" panose="02010609060101010101" pitchFamily="2" charset="-122"/>
            </a:endParaRPr>
          </a:p>
          <a:p>
            <a:r>
              <a:rPr lang="zh-CN" altLang="en-US" sz="3600" dirty="0">
                <a:solidFill>
                  <a:srgbClr val="FF0000"/>
                </a:solidFill>
                <a:latin typeface="Arial" panose="020B0604020202020204" pitchFamily="34" charset="0"/>
                <a:ea typeface="黑体" panose="02010609060101010101" pitchFamily="2" charset="-122"/>
              </a:rPr>
              <a:t>试从中外联系的角度分析目录</a:t>
            </a:r>
            <a:endParaRPr lang="zh-CN" altLang="en-US" sz="3600" dirty="0">
              <a:solidFill>
                <a:srgbClr val="FF0000"/>
              </a:solidFill>
              <a:latin typeface="Arial" panose="020B0604020202020204" pitchFamily="34" charset="0"/>
              <a:ea typeface="黑体" panose="02010609060101010101" pitchFamily="2" charset="-122"/>
            </a:endParaRPr>
          </a:p>
        </p:txBody>
      </p:sp>
      <p:pic>
        <p:nvPicPr>
          <p:cNvPr id="61480" name="刀剑.mp3">
            <a:hlinkClick r:id="" action="ppaction://media"/>
          </p:cNvPr>
          <p:cNvPicPr>
            <a:picLocks noRot="1" noChangeAspect="1"/>
          </p:cNvPicPr>
          <p:nvPr>
            <a:audioFile r:link="rId2"/>
            <p:extLst>
              <p:ext uri="{DAA4B4D4-6D71-4841-9C94-3DE7FCFB9230}">
                <p14:media xmlns:p14="http://schemas.microsoft.com/office/powerpoint/2010/main" r:link="rId3"/>
              </p:ext>
            </p:extLst>
          </p:nvPr>
        </p:nvPicPr>
        <p:blipFill>
          <a:blip r:embed="rId4"/>
          <a:stretch>
            <a:fillRect/>
          </a:stretch>
        </p:blipFill>
        <p:spPr>
          <a:xfrm>
            <a:off x="-762000" y="3276600"/>
            <a:ext cx="304800" cy="304800"/>
          </a:xfrm>
          <a:prstGeom prst="rect">
            <a:avLst/>
          </a:prstGeom>
          <a:noFill/>
          <a:ln w="9525">
            <a:noFill/>
          </a:ln>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78"/>
                                        </p:tgtEl>
                                        <p:attrNameLst>
                                          <p:attrName>style.visibility</p:attrName>
                                        </p:attrNameLst>
                                      </p:cBhvr>
                                      <p:to>
                                        <p:strVal val="visible"/>
                                      </p:to>
                                    </p:set>
                                    <p:animEffect transition="in" filter="blinds(horizontal)">
                                      <p:cBhvr>
                                        <p:cTn id="7" dur="500"/>
                                        <p:tgtEl>
                                          <p:spTgt spid="61478"/>
                                        </p:tgtEl>
                                      </p:cBhvr>
                                    </p:animEffect>
                                  </p:childTnLst>
                                </p:cTn>
                              </p:par>
                              <p:par>
                                <p:cTn id="8" presetID="1" presetClass="mediacall" presetSubtype="0" fill="hold" nodeType="withEffect">
                                  <p:stCondLst>
                                    <p:cond delay="0"/>
                                  </p:stCondLst>
                                  <p:childTnLst>
                                    <p:cmd type="call" cmd="playFrom(0.0)">
                                      <p:cBhvr>
                                        <p:cTn id="9" dur="1476" fill="hold"/>
                                        <p:tgtEl>
                                          <p:spTgt spid="6148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61480"/>
                </p:tgtEl>
              </p:cMediaNode>
            </p:audio>
          </p:childTnLst>
        </p:cTn>
      </p:par>
    </p:tnLst>
    <p:bldLst>
      <p:bldP spid="6147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0449" name="图片 60448" descr="水墨边框—1"/>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0441" name="矩形 60440"/>
          <p:cNvSpPr/>
          <p:nvPr/>
        </p:nvSpPr>
        <p:spPr>
          <a:xfrm>
            <a:off x="2133600" y="3810000"/>
            <a:ext cx="6477000" cy="2286000"/>
          </a:xfrm>
          <a:prstGeom prst="rect">
            <a:avLst/>
          </a:prstGeom>
          <a:solidFill>
            <a:srgbClr val="99FF99"/>
          </a:solidFill>
          <a:ln w="9525" cap="flat" cmpd="sng">
            <a:solidFill>
              <a:schemeClr val="tx1"/>
            </a:solidFill>
            <a:prstDash val="solid"/>
            <a:miter/>
            <a:headEnd type="none" w="med" len="med"/>
            <a:tailEnd type="none" w="med" len="med"/>
          </a:ln>
        </p:spPr>
        <p:txBody>
          <a:bodyPr/>
          <a:p>
            <a:endParaRPr lang="zh-CN" altLang="en-US"/>
          </a:p>
        </p:txBody>
      </p:sp>
      <p:sp>
        <p:nvSpPr>
          <p:cNvPr id="60440" name="矩形 60439"/>
          <p:cNvSpPr/>
          <p:nvPr/>
        </p:nvSpPr>
        <p:spPr>
          <a:xfrm>
            <a:off x="228600" y="1143000"/>
            <a:ext cx="6629400" cy="2286000"/>
          </a:xfrm>
          <a:prstGeom prst="rect">
            <a:avLst/>
          </a:prstGeom>
          <a:solidFill>
            <a:srgbClr val="FFFF99"/>
          </a:solidFill>
          <a:ln w="9525" cap="flat" cmpd="sng">
            <a:solidFill>
              <a:schemeClr val="tx1"/>
            </a:solidFill>
            <a:prstDash val="solid"/>
            <a:miter/>
            <a:headEnd type="none" w="med" len="med"/>
            <a:tailEnd type="none" w="med" len="med"/>
          </a:ln>
        </p:spPr>
        <p:txBody>
          <a:bodyPr/>
          <a:p>
            <a:endParaRPr lang="zh-CN" altLang="en-US"/>
          </a:p>
        </p:txBody>
      </p:sp>
      <p:sp>
        <p:nvSpPr>
          <p:cNvPr id="60419" name="文本框 60418"/>
          <p:cNvSpPr txBox="1"/>
          <p:nvPr/>
        </p:nvSpPr>
        <p:spPr>
          <a:xfrm>
            <a:off x="152400" y="152400"/>
            <a:ext cx="2362200" cy="641350"/>
          </a:xfrm>
          <a:prstGeom prst="rect">
            <a:avLst/>
          </a:prstGeom>
          <a:solidFill>
            <a:srgbClr val="FFFF99"/>
          </a:solidFill>
          <a:ln w="9525">
            <a:noFill/>
          </a:ln>
        </p:spPr>
        <p:txBody>
          <a:bodyPr>
            <a:spAutoFit/>
          </a:bodyPr>
          <a:p>
            <a:pPr algn="l">
              <a:spcBef>
                <a:spcPct val="50000"/>
              </a:spcBef>
            </a:pPr>
            <a:r>
              <a:rPr lang="zh-CN" altLang="en-US" sz="3600" dirty="0">
                <a:solidFill>
                  <a:srgbClr val="FF0000"/>
                </a:solidFill>
                <a:latin typeface="Arial" panose="020B0604020202020204" pitchFamily="34" charset="0"/>
                <a:ea typeface="黑体" panose="02010609060101010101" pitchFamily="2" charset="-122"/>
              </a:rPr>
              <a:t>结构解析</a:t>
            </a:r>
            <a:endParaRPr lang="zh-CN" altLang="en-US" sz="3600" dirty="0">
              <a:solidFill>
                <a:srgbClr val="FF0000"/>
              </a:solidFill>
              <a:latin typeface="Arial" panose="020B0604020202020204" pitchFamily="34" charset="0"/>
              <a:ea typeface="黑体" panose="02010609060101010101" pitchFamily="2" charset="-122"/>
            </a:endParaRPr>
          </a:p>
        </p:txBody>
      </p:sp>
      <p:sp>
        <p:nvSpPr>
          <p:cNvPr id="60420" name="直接连接符 60419"/>
          <p:cNvSpPr/>
          <p:nvPr/>
        </p:nvSpPr>
        <p:spPr>
          <a:xfrm>
            <a:off x="0" y="3657600"/>
            <a:ext cx="8991600" cy="0"/>
          </a:xfrm>
          <a:prstGeom prst="line">
            <a:avLst/>
          </a:prstGeom>
          <a:ln w="57150" cap="flat" cmpd="sng">
            <a:solidFill>
              <a:schemeClr val="tx1"/>
            </a:solidFill>
            <a:prstDash val="solid"/>
            <a:headEnd type="none" w="med" len="med"/>
            <a:tailEnd type="stealth" w="med" len="med"/>
          </a:ln>
        </p:spPr>
      </p:sp>
      <p:sp>
        <p:nvSpPr>
          <p:cNvPr id="60421" name="矩形 60420"/>
          <p:cNvSpPr/>
          <p:nvPr/>
        </p:nvSpPr>
        <p:spPr>
          <a:xfrm>
            <a:off x="457200" y="2286000"/>
            <a:ext cx="1600200" cy="762000"/>
          </a:xfrm>
          <a:prstGeom prst="rect">
            <a:avLst/>
          </a:prstGeom>
          <a:solidFill>
            <a:schemeClr val="accent1"/>
          </a:solidFill>
          <a:ln w="9525">
            <a:noFill/>
          </a:ln>
        </p:spPr>
        <p:txBody>
          <a:bodyPr wrap="none" anchor="ctr"/>
          <a:p>
            <a:r>
              <a:rPr lang="zh-CN" altLang="en-US" sz="1800" dirty="0">
                <a:latin typeface="Arial" panose="020B0604020202020204" pitchFamily="34" charset="0"/>
                <a:ea typeface="宋体" panose="02010600030101010101" pitchFamily="2" charset="-122"/>
              </a:rPr>
              <a:t>古代中国经济的</a:t>
            </a:r>
            <a:endParaRPr lang="zh-CN" altLang="en-US" sz="1800" dirty="0">
              <a:latin typeface="Arial" panose="020B0604020202020204" pitchFamily="34" charset="0"/>
              <a:ea typeface="宋体" panose="02010600030101010101" pitchFamily="2" charset="-122"/>
            </a:endParaRPr>
          </a:p>
          <a:p>
            <a:r>
              <a:rPr lang="zh-CN" altLang="en-US" sz="1800" dirty="0">
                <a:latin typeface="Arial" panose="020B0604020202020204" pitchFamily="34" charset="0"/>
                <a:ea typeface="宋体" panose="02010600030101010101" pitchFamily="2" charset="-122"/>
              </a:rPr>
              <a:t>基本结构与特点</a:t>
            </a:r>
            <a:endParaRPr lang="zh-CN" altLang="en-US" sz="1800" dirty="0">
              <a:latin typeface="Arial" panose="020B0604020202020204" pitchFamily="34" charset="0"/>
              <a:ea typeface="宋体" panose="02010600030101010101" pitchFamily="2" charset="-122"/>
            </a:endParaRPr>
          </a:p>
        </p:txBody>
      </p:sp>
      <p:sp>
        <p:nvSpPr>
          <p:cNvPr id="60422" name="矩形 60421"/>
          <p:cNvSpPr/>
          <p:nvPr/>
        </p:nvSpPr>
        <p:spPr>
          <a:xfrm>
            <a:off x="2286000" y="2286000"/>
            <a:ext cx="1981200" cy="762000"/>
          </a:xfrm>
          <a:prstGeom prst="rect">
            <a:avLst/>
          </a:prstGeom>
          <a:solidFill>
            <a:schemeClr val="accent1"/>
          </a:solidFill>
          <a:ln w="9525">
            <a:noFill/>
          </a:ln>
        </p:spPr>
        <p:txBody>
          <a:bodyPr wrap="none" anchor="ctr"/>
          <a:p>
            <a:pPr algn="l"/>
            <a:r>
              <a:rPr lang="zh-CN" altLang="en-US" sz="1800" dirty="0">
                <a:latin typeface="Arial" panose="020B0604020202020204" pitchFamily="34" charset="0"/>
                <a:ea typeface="宋体" panose="02010600030101010101" pitchFamily="2" charset="-122"/>
              </a:rPr>
              <a:t>近代中国资本主义</a:t>
            </a:r>
            <a:endParaRPr lang="zh-CN" altLang="en-US" sz="1800" dirty="0">
              <a:latin typeface="Arial" panose="020B0604020202020204" pitchFamily="34" charset="0"/>
              <a:ea typeface="宋体" panose="02010600030101010101" pitchFamily="2" charset="-122"/>
            </a:endParaRPr>
          </a:p>
          <a:p>
            <a:pPr algn="l"/>
            <a:r>
              <a:rPr lang="zh-CN" altLang="en-US" sz="1800" dirty="0">
                <a:latin typeface="Arial" panose="020B0604020202020204" pitchFamily="34" charset="0"/>
                <a:ea typeface="宋体" panose="02010600030101010101" pitchFamily="2" charset="-122"/>
              </a:rPr>
              <a:t>的曲折发展</a:t>
            </a:r>
            <a:endParaRPr lang="zh-CN" altLang="en-US" sz="1800" dirty="0">
              <a:latin typeface="Arial" panose="020B0604020202020204" pitchFamily="34" charset="0"/>
              <a:ea typeface="宋体" panose="02010600030101010101" pitchFamily="2" charset="-122"/>
            </a:endParaRPr>
          </a:p>
        </p:txBody>
      </p:sp>
      <p:sp>
        <p:nvSpPr>
          <p:cNvPr id="60423" name="矩形 60422"/>
          <p:cNvSpPr/>
          <p:nvPr/>
        </p:nvSpPr>
        <p:spPr>
          <a:xfrm>
            <a:off x="4800600" y="2286000"/>
            <a:ext cx="1752600" cy="762000"/>
          </a:xfrm>
          <a:prstGeom prst="rect">
            <a:avLst/>
          </a:prstGeom>
          <a:solidFill>
            <a:schemeClr val="accent1"/>
          </a:solidFill>
          <a:ln w="9525">
            <a:noFill/>
          </a:ln>
        </p:spPr>
        <p:txBody>
          <a:bodyPr wrap="none" anchor="ctr"/>
          <a:p>
            <a:pPr algn="l"/>
            <a:r>
              <a:rPr lang="zh-CN" altLang="en-US" sz="1800" dirty="0">
                <a:latin typeface="Arial" panose="020B0604020202020204" pitchFamily="34" charset="0"/>
                <a:ea typeface="宋体" panose="02010600030101010101" pitchFamily="2" charset="-122"/>
              </a:rPr>
              <a:t>中国特色社会主</a:t>
            </a:r>
            <a:endParaRPr lang="zh-CN" altLang="en-US" sz="1800" dirty="0">
              <a:latin typeface="Arial" panose="020B0604020202020204" pitchFamily="34" charset="0"/>
              <a:ea typeface="宋体" panose="02010600030101010101" pitchFamily="2" charset="-122"/>
            </a:endParaRPr>
          </a:p>
          <a:p>
            <a:pPr algn="l"/>
            <a:r>
              <a:rPr lang="zh-CN" altLang="en-US" sz="1800" dirty="0">
                <a:latin typeface="Arial" panose="020B0604020202020204" pitchFamily="34" charset="0"/>
                <a:ea typeface="宋体" panose="02010600030101010101" pitchFamily="2" charset="-122"/>
              </a:rPr>
              <a:t>义建设的道路</a:t>
            </a:r>
            <a:endParaRPr lang="zh-CN" altLang="en-US" sz="1800" dirty="0">
              <a:latin typeface="Arial" panose="020B0604020202020204" pitchFamily="34" charset="0"/>
              <a:ea typeface="宋体" panose="02010600030101010101" pitchFamily="2" charset="-122"/>
            </a:endParaRPr>
          </a:p>
        </p:txBody>
      </p:sp>
      <p:sp>
        <p:nvSpPr>
          <p:cNvPr id="60424" name="矩形 60423"/>
          <p:cNvSpPr/>
          <p:nvPr/>
        </p:nvSpPr>
        <p:spPr>
          <a:xfrm>
            <a:off x="3505200" y="1295400"/>
            <a:ext cx="1981200" cy="762000"/>
          </a:xfrm>
          <a:prstGeom prst="rect">
            <a:avLst/>
          </a:prstGeom>
          <a:solidFill>
            <a:schemeClr val="accent1"/>
          </a:solidFill>
          <a:ln w="9525">
            <a:noFill/>
          </a:ln>
        </p:spPr>
        <p:txBody>
          <a:bodyPr wrap="none" anchor="ctr"/>
          <a:p>
            <a:pPr algn="l"/>
            <a:r>
              <a:rPr lang="zh-CN" altLang="en-US" sz="1800" dirty="0">
                <a:latin typeface="Arial" panose="020B0604020202020204" pitchFamily="34" charset="0"/>
                <a:ea typeface="宋体" panose="02010600030101010101" pitchFamily="2" charset="-122"/>
              </a:rPr>
              <a:t>中国近现代社会</a:t>
            </a:r>
            <a:endParaRPr lang="zh-CN" altLang="en-US" sz="1800" dirty="0">
              <a:latin typeface="Arial" panose="020B0604020202020204" pitchFamily="34" charset="0"/>
              <a:ea typeface="宋体" panose="02010600030101010101" pitchFamily="2" charset="-122"/>
            </a:endParaRPr>
          </a:p>
          <a:p>
            <a:pPr algn="l"/>
            <a:r>
              <a:rPr lang="zh-CN" altLang="en-US" sz="1800" dirty="0">
                <a:latin typeface="Arial" panose="020B0604020202020204" pitchFamily="34" charset="0"/>
                <a:ea typeface="宋体" panose="02010600030101010101" pitchFamily="2" charset="-122"/>
              </a:rPr>
              <a:t>生活的变迁</a:t>
            </a:r>
            <a:endParaRPr lang="zh-CN" altLang="en-US" sz="1800" dirty="0">
              <a:latin typeface="Arial" panose="020B0604020202020204" pitchFamily="34" charset="0"/>
              <a:ea typeface="宋体" panose="02010600030101010101" pitchFamily="2" charset="-122"/>
            </a:endParaRPr>
          </a:p>
        </p:txBody>
      </p:sp>
      <p:sp>
        <p:nvSpPr>
          <p:cNvPr id="60425" name="矩形 60424"/>
          <p:cNvSpPr/>
          <p:nvPr/>
        </p:nvSpPr>
        <p:spPr>
          <a:xfrm>
            <a:off x="2286000" y="4114800"/>
            <a:ext cx="1981200" cy="762000"/>
          </a:xfrm>
          <a:prstGeom prst="rect">
            <a:avLst/>
          </a:prstGeom>
          <a:solidFill>
            <a:schemeClr val="accent1"/>
          </a:solidFill>
          <a:ln w="9525">
            <a:noFill/>
          </a:ln>
        </p:spPr>
        <p:txBody>
          <a:bodyPr wrap="none" anchor="ctr"/>
          <a:p>
            <a:pPr algn="l"/>
            <a:r>
              <a:rPr lang="zh-CN" altLang="en-US" sz="1800" dirty="0">
                <a:latin typeface="Arial" panose="020B0604020202020204" pitchFamily="34" charset="0"/>
                <a:ea typeface="宋体" panose="02010600030101010101" pitchFamily="2" charset="-122"/>
              </a:rPr>
              <a:t>资本主义世界市场</a:t>
            </a:r>
            <a:endParaRPr lang="zh-CN" altLang="en-US" sz="1800" dirty="0">
              <a:latin typeface="Arial" panose="020B0604020202020204" pitchFamily="34" charset="0"/>
              <a:ea typeface="宋体" panose="02010600030101010101" pitchFamily="2" charset="-122"/>
            </a:endParaRPr>
          </a:p>
          <a:p>
            <a:pPr algn="l"/>
            <a:r>
              <a:rPr lang="zh-CN" altLang="en-US" sz="1800" dirty="0">
                <a:latin typeface="Arial" panose="020B0604020202020204" pitchFamily="34" charset="0"/>
                <a:ea typeface="宋体" panose="02010600030101010101" pitchFamily="2" charset="-122"/>
              </a:rPr>
              <a:t>的形成和发展</a:t>
            </a:r>
            <a:endParaRPr lang="zh-CN" altLang="en-US" sz="1800" dirty="0">
              <a:latin typeface="Arial" panose="020B0604020202020204" pitchFamily="34" charset="0"/>
              <a:ea typeface="宋体" panose="02010600030101010101" pitchFamily="2" charset="-122"/>
            </a:endParaRPr>
          </a:p>
        </p:txBody>
      </p:sp>
      <p:sp>
        <p:nvSpPr>
          <p:cNvPr id="60426" name="矩形 60425"/>
          <p:cNvSpPr/>
          <p:nvPr/>
        </p:nvSpPr>
        <p:spPr>
          <a:xfrm>
            <a:off x="4876800" y="4953000"/>
            <a:ext cx="1676400" cy="762000"/>
          </a:xfrm>
          <a:prstGeom prst="rect">
            <a:avLst/>
          </a:prstGeom>
          <a:solidFill>
            <a:schemeClr val="accent1"/>
          </a:solidFill>
          <a:ln w="9525">
            <a:noFill/>
          </a:ln>
        </p:spPr>
        <p:txBody>
          <a:bodyPr wrap="none" anchor="ctr"/>
          <a:p>
            <a:pPr algn="l">
              <a:spcBef>
                <a:spcPct val="20000"/>
              </a:spcBef>
              <a:buClr>
                <a:schemeClr val="bg2"/>
              </a:buClr>
              <a:buSzPct val="75000"/>
              <a:buFont typeface="Wingdings" panose="05000000000000000000" pitchFamily="2" charset="2"/>
              <a:buNone/>
            </a:pPr>
            <a:r>
              <a:rPr lang="zh-CN" altLang="en-US" sz="1800" dirty="0">
                <a:latin typeface="Arial" panose="020B0604020202020204" pitchFamily="34" charset="0"/>
                <a:ea typeface="宋体" panose="02010600030101010101" pitchFamily="2" charset="-122"/>
              </a:rPr>
              <a:t>资本主义运行</a:t>
            </a:r>
            <a:endParaRPr lang="zh-CN" altLang="en-US" sz="1800" dirty="0">
              <a:latin typeface="Arial" panose="020B0604020202020204" pitchFamily="34" charset="0"/>
              <a:ea typeface="宋体" panose="02010600030101010101" pitchFamily="2" charset="-122"/>
            </a:endParaRPr>
          </a:p>
          <a:p>
            <a:pPr algn="l">
              <a:spcBef>
                <a:spcPct val="20000"/>
              </a:spcBef>
              <a:buClr>
                <a:schemeClr val="bg2"/>
              </a:buClr>
              <a:buSzPct val="75000"/>
              <a:buFont typeface="Wingdings" panose="05000000000000000000" pitchFamily="2" charset="2"/>
              <a:buNone/>
            </a:pPr>
            <a:r>
              <a:rPr lang="zh-CN" altLang="en-US" sz="1800" dirty="0">
                <a:latin typeface="Arial" panose="020B0604020202020204" pitchFamily="34" charset="0"/>
                <a:ea typeface="宋体" panose="02010600030101010101" pitchFamily="2" charset="-122"/>
              </a:rPr>
              <a:t>机制的调节</a:t>
            </a:r>
            <a:endParaRPr lang="zh-CN" altLang="en-US" sz="1800" dirty="0">
              <a:latin typeface="Arial" panose="020B0604020202020204" pitchFamily="34" charset="0"/>
              <a:ea typeface="宋体" panose="02010600030101010101" pitchFamily="2" charset="-122"/>
            </a:endParaRPr>
          </a:p>
        </p:txBody>
      </p:sp>
      <p:sp>
        <p:nvSpPr>
          <p:cNvPr id="60427" name="矩形 60426"/>
          <p:cNvSpPr/>
          <p:nvPr/>
        </p:nvSpPr>
        <p:spPr>
          <a:xfrm>
            <a:off x="4876800" y="4038600"/>
            <a:ext cx="1752600" cy="762000"/>
          </a:xfrm>
          <a:prstGeom prst="rect">
            <a:avLst/>
          </a:prstGeom>
          <a:solidFill>
            <a:schemeClr val="accent1"/>
          </a:solidFill>
          <a:ln w="9525">
            <a:noFill/>
          </a:ln>
        </p:spPr>
        <p:txBody>
          <a:bodyPr wrap="none" anchor="ctr"/>
          <a:p>
            <a:pPr algn="l"/>
            <a:r>
              <a:rPr lang="zh-CN" altLang="en-US" sz="1800" dirty="0">
                <a:latin typeface="Arial" panose="020B0604020202020204" pitchFamily="34" charset="0"/>
                <a:ea typeface="宋体" panose="02010600030101010101" pitchFamily="2" charset="-122"/>
              </a:rPr>
              <a:t>苏联的社会主义</a:t>
            </a:r>
            <a:endParaRPr lang="zh-CN" altLang="en-US" sz="1800" dirty="0">
              <a:latin typeface="Arial" panose="020B0604020202020204" pitchFamily="34" charset="0"/>
              <a:ea typeface="宋体" panose="02010600030101010101" pitchFamily="2" charset="-122"/>
            </a:endParaRPr>
          </a:p>
          <a:p>
            <a:pPr algn="l"/>
            <a:r>
              <a:rPr lang="zh-CN" altLang="en-US" sz="1800" dirty="0">
                <a:latin typeface="Arial" panose="020B0604020202020204" pitchFamily="34" charset="0"/>
                <a:ea typeface="宋体" panose="02010600030101010101" pitchFamily="2" charset="-122"/>
              </a:rPr>
              <a:t>建设</a:t>
            </a:r>
            <a:endParaRPr lang="zh-CN" altLang="en-US" sz="1800" dirty="0">
              <a:latin typeface="Arial" panose="020B0604020202020204" pitchFamily="34" charset="0"/>
              <a:ea typeface="宋体" panose="02010600030101010101" pitchFamily="2" charset="-122"/>
            </a:endParaRPr>
          </a:p>
        </p:txBody>
      </p:sp>
      <p:sp>
        <p:nvSpPr>
          <p:cNvPr id="60428" name="矩形 60427"/>
          <p:cNvSpPr/>
          <p:nvPr/>
        </p:nvSpPr>
        <p:spPr>
          <a:xfrm>
            <a:off x="6934200" y="3276600"/>
            <a:ext cx="1752600" cy="762000"/>
          </a:xfrm>
          <a:prstGeom prst="rect">
            <a:avLst/>
          </a:prstGeom>
          <a:solidFill>
            <a:schemeClr val="accent1"/>
          </a:solidFill>
          <a:ln w="9525">
            <a:noFill/>
          </a:ln>
        </p:spPr>
        <p:txBody>
          <a:bodyPr wrap="none" anchor="ctr"/>
          <a:p>
            <a:pPr algn="l"/>
            <a:r>
              <a:rPr lang="zh-CN" altLang="en-US" sz="2000" dirty="0">
                <a:latin typeface="Arial" panose="020B0604020202020204" pitchFamily="34" charset="0"/>
                <a:ea typeface="宋体" panose="02010600030101010101" pitchFamily="2" charset="-122"/>
              </a:rPr>
              <a:t>当今世界经济</a:t>
            </a:r>
            <a:endParaRPr lang="zh-CN" altLang="en-US" sz="2000" dirty="0">
              <a:latin typeface="Arial" panose="020B0604020202020204" pitchFamily="34" charset="0"/>
              <a:ea typeface="宋体" panose="02010600030101010101" pitchFamily="2" charset="-122"/>
            </a:endParaRPr>
          </a:p>
          <a:p>
            <a:pPr algn="l"/>
            <a:r>
              <a:rPr lang="zh-CN" altLang="en-US" sz="2000" dirty="0">
                <a:latin typeface="Arial" panose="020B0604020202020204" pitchFamily="34" charset="0"/>
                <a:ea typeface="宋体" panose="02010600030101010101" pitchFamily="2" charset="-122"/>
              </a:rPr>
              <a:t>的全球化趋势</a:t>
            </a:r>
            <a:endParaRPr lang="zh-CN" altLang="en-US" sz="2000" dirty="0">
              <a:latin typeface="Arial" panose="020B0604020202020204" pitchFamily="34" charset="0"/>
              <a:ea typeface="宋体" panose="02010600030101010101" pitchFamily="2" charset="-122"/>
            </a:endParaRPr>
          </a:p>
        </p:txBody>
      </p:sp>
      <p:sp>
        <p:nvSpPr>
          <p:cNvPr id="60445" name="椭圆 60444"/>
          <p:cNvSpPr/>
          <p:nvPr/>
        </p:nvSpPr>
        <p:spPr>
          <a:xfrm>
            <a:off x="7010400" y="1371600"/>
            <a:ext cx="1905000" cy="1676400"/>
          </a:xfrm>
          <a:prstGeom prst="ellipse">
            <a:avLst/>
          </a:prstGeom>
          <a:gradFill rotWithShape="1">
            <a:gsLst>
              <a:gs pos="0">
                <a:srgbClr val="FFFF99">
                  <a:alpha val="28999"/>
                </a:srgbClr>
              </a:gs>
              <a:gs pos="100000">
                <a:srgbClr val="FFFF99">
                  <a:gamma/>
                  <a:shade val="46275"/>
                  <a:invGamma/>
                  <a:alpha val="41000"/>
                </a:srgbClr>
              </a:gs>
            </a:gsLst>
            <a:lin ang="5400000" scaled="1"/>
            <a:tileRect/>
          </a:gradFill>
          <a:ln w="9525" cap="flat" cmpd="sng">
            <a:solidFill>
              <a:schemeClr val="tx1"/>
            </a:solidFill>
            <a:prstDash val="solid"/>
            <a:headEnd type="none" w="med" len="med"/>
            <a:tailEnd type="none" w="med" len="med"/>
          </a:ln>
        </p:spPr>
        <p:txBody>
          <a:bodyPr wrap="none" anchor="ctr"/>
          <a:p>
            <a:r>
              <a:rPr lang="zh-CN" altLang="en-US" sz="3600" dirty="0">
                <a:solidFill>
                  <a:srgbClr val="FF0000"/>
                </a:solidFill>
                <a:latin typeface="Arial" panose="020B0604020202020204" pitchFamily="34" charset="0"/>
                <a:ea typeface="黑体" panose="02010609060101010101" pitchFamily="2" charset="-122"/>
              </a:rPr>
              <a:t>中国</a:t>
            </a:r>
            <a:endParaRPr lang="zh-CN" altLang="en-US" sz="3600" dirty="0">
              <a:solidFill>
                <a:srgbClr val="FF0000"/>
              </a:solidFill>
              <a:latin typeface="Arial" panose="020B0604020202020204" pitchFamily="34" charset="0"/>
              <a:ea typeface="黑体" panose="02010609060101010101" pitchFamily="2" charset="-122"/>
            </a:endParaRPr>
          </a:p>
        </p:txBody>
      </p:sp>
      <p:sp>
        <p:nvSpPr>
          <p:cNvPr id="60446" name="椭圆 60445"/>
          <p:cNvSpPr/>
          <p:nvPr/>
        </p:nvSpPr>
        <p:spPr>
          <a:xfrm>
            <a:off x="228600" y="3962400"/>
            <a:ext cx="1828800" cy="1752600"/>
          </a:xfrm>
          <a:prstGeom prst="ellipse">
            <a:avLst/>
          </a:prstGeom>
          <a:gradFill rotWithShape="1">
            <a:gsLst>
              <a:gs pos="0">
                <a:srgbClr val="99FF99">
                  <a:alpha val="32001"/>
                </a:srgbClr>
              </a:gs>
              <a:gs pos="100000">
                <a:srgbClr val="99FF99">
                  <a:gamma/>
                  <a:shade val="46275"/>
                  <a:invGamma/>
                  <a:alpha val="75999"/>
                </a:srgbClr>
              </a:gs>
            </a:gsLst>
            <a:lin ang="5400000" scaled="1"/>
            <a:tileRect/>
          </a:gradFill>
          <a:ln w="9525" cap="flat" cmpd="sng">
            <a:solidFill>
              <a:schemeClr val="tx1"/>
            </a:solidFill>
            <a:prstDash val="solid"/>
            <a:headEnd type="none" w="med" len="med"/>
            <a:tailEnd type="none" w="med" len="med"/>
          </a:ln>
        </p:spPr>
        <p:txBody>
          <a:bodyPr wrap="none" anchor="ctr"/>
          <a:p>
            <a:r>
              <a:rPr lang="zh-CN" altLang="en-US" sz="3600" dirty="0">
                <a:solidFill>
                  <a:srgbClr val="FF0000"/>
                </a:solidFill>
                <a:latin typeface="Arial" panose="020B0604020202020204" pitchFamily="34" charset="0"/>
                <a:ea typeface="黑体" panose="02010609060101010101" pitchFamily="2" charset="-122"/>
              </a:rPr>
              <a:t>世界</a:t>
            </a:r>
            <a:endParaRPr lang="zh-CN" altLang="en-US" sz="3600" dirty="0">
              <a:solidFill>
                <a:srgbClr val="FF0000"/>
              </a:solidFill>
              <a:latin typeface="Arial" panose="020B0604020202020204" pitchFamily="34" charset="0"/>
              <a:ea typeface="黑体" panose="02010609060101010101" pitchFamily="2" charset="-122"/>
            </a:endParaRPr>
          </a:p>
        </p:txBody>
      </p:sp>
      <p:sp>
        <p:nvSpPr>
          <p:cNvPr id="60447" name="矩形 60446"/>
          <p:cNvSpPr/>
          <p:nvPr/>
        </p:nvSpPr>
        <p:spPr>
          <a:xfrm>
            <a:off x="2209800" y="2133600"/>
            <a:ext cx="2209800" cy="2971800"/>
          </a:xfrm>
          <a:prstGeom prst="rect">
            <a:avLst/>
          </a:prstGeom>
          <a:noFill/>
          <a:ln w="38100" cap="flat" cmpd="sng">
            <a:solidFill>
              <a:srgbClr val="FF0000"/>
            </a:solidFill>
            <a:prstDash val="dash"/>
            <a:miter/>
            <a:headEnd type="none" w="med" len="med"/>
            <a:tailEnd type="none" w="med" len="med"/>
          </a:ln>
        </p:spPr>
        <p:txBody>
          <a:bodyPr/>
          <a:p>
            <a:endParaRPr lang="zh-CN" altLang="en-US"/>
          </a:p>
        </p:txBody>
      </p:sp>
      <p:sp>
        <p:nvSpPr>
          <p:cNvPr id="60448" name="矩形 60447"/>
          <p:cNvSpPr/>
          <p:nvPr/>
        </p:nvSpPr>
        <p:spPr>
          <a:xfrm>
            <a:off x="4572000" y="2133600"/>
            <a:ext cx="2209800" cy="3886200"/>
          </a:xfrm>
          <a:prstGeom prst="rect">
            <a:avLst/>
          </a:prstGeom>
          <a:noFill/>
          <a:ln w="38100" cap="flat" cmpd="sng">
            <a:solidFill>
              <a:srgbClr val="FF0000"/>
            </a:solidFill>
            <a:prstDash val="dash"/>
            <a:miter/>
            <a:headEnd type="none" w="med" len="med"/>
            <a:tailEnd type="none" w="med" len="med"/>
          </a:ln>
        </p:spPr>
        <p:txBody>
          <a:bodyPr/>
          <a:p>
            <a:endParaRPr lang="zh-CN" altLang="en-US"/>
          </a:p>
        </p:txBody>
      </p:sp>
      <p:sp>
        <p:nvSpPr>
          <p:cNvPr id="60450" name="文本框 60449"/>
          <p:cNvSpPr txBox="1"/>
          <p:nvPr/>
        </p:nvSpPr>
        <p:spPr>
          <a:xfrm>
            <a:off x="76200" y="6384925"/>
            <a:ext cx="2743200" cy="396875"/>
          </a:xfrm>
          <a:prstGeom prst="rect">
            <a:avLst/>
          </a:prstGeom>
          <a:noFill/>
          <a:ln w="9525">
            <a:noFill/>
          </a:ln>
        </p:spPr>
        <p:txBody>
          <a:bodyPr>
            <a:spAutoFit/>
          </a:bodyPr>
          <a:p>
            <a:pPr algn="l">
              <a:spcBef>
                <a:spcPct val="50000"/>
              </a:spcBef>
            </a:pPr>
            <a:r>
              <a:rPr lang="zh-CN" altLang="en-US" sz="2000" dirty="0">
                <a:solidFill>
                  <a:srgbClr val="FFFF99"/>
                </a:solidFill>
                <a:latin typeface="隶书" pitchFamily="49" charset="-122"/>
                <a:ea typeface="隶书" pitchFamily="49" charset="-122"/>
              </a:rPr>
              <a:t>北师大版  历史必修二</a:t>
            </a:r>
            <a:endParaRPr lang="zh-CN" altLang="en-US" sz="2000" dirty="0">
              <a:solidFill>
                <a:srgbClr val="FFFF99"/>
              </a:solidFill>
              <a:latin typeface="隶书" pitchFamily="49" charset="-122"/>
              <a:ea typeface="隶书" pitchFamily="49" charset="-122"/>
            </a:endParaRPr>
          </a:p>
        </p:txBody>
      </p:sp>
      <p:sp>
        <p:nvSpPr>
          <p:cNvPr id="60451" name="矩形 60450"/>
          <p:cNvSpPr/>
          <p:nvPr/>
        </p:nvSpPr>
        <p:spPr>
          <a:xfrm>
            <a:off x="4724400" y="2209800"/>
            <a:ext cx="1905000" cy="2667000"/>
          </a:xfrm>
          <a:prstGeom prst="rect">
            <a:avLst/>
          </a:prstGeom>
          <a:noFill/>
          <a:ln w="44450" cap="flat" cmpd="sng">
            <a:solidFill>
              <a:schemeClr val="accent2"/>
            </a:solidFill>
            <a:prstDash val="solid"/>
            <a:miter/>
            <a:headEnd type="none" w="med" len="med"/>
            <a:tailEnd type="none" w="med" len="med"/>
          </a:ln>
        </p:spPr>
        <p:txBody>
          <a:bodyPr/>
          <a:p>
            <a:endParaRPr lang="zh-CN" altLang="en-US"/>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0440"/>
                                        </p:tgtEl>
                                        <p:attrNameLst>
                                          <p:attrName>style.visibility</p:attrName>
                                        </p:attrNameLst>
                                      </p:cBhvr>
                                      <p:to>
                                        <p:strVal val="visible"/>
                                      </p:to>
                                    </p:set>
                                    <p:animEffect transition="in" filter="wipe(down)">
                                      <p:cBhvr>
                                        <p:cTn id="7" dur="500"/>
                                        <p:tgtEl>
                                          <p:spTgt spid="60440"/>
                                        </p:tgtEl>
                                      </p:cBhvr>
                                    </p:animEffect>
                                  </p:childTnLst>
                                </p:cTn>
                              </p:par>
                              <p:par>
                                <p:cTn id="8" presetID="22" presetClass="entr" presetSubtype="4" fill="hold" nodeType="withEffect">
                                  <p:stCondLst>
                                    <p:cond delay="0"/>
                                  </p:stCondLst>
                                  <p:childTnLst>
                                    <p:set>
                                      <p:cBhvr>
                                        <p:cTn id="9" dur="1" fill="hold">
                                          <p:stCondLst>
                                            <p:cond delay="0"/>
                                          </p:stCondLst>
                                        </p:cTn>
                                        <p:tgtEl>
                                          <p:spTgt spid="60441"/>
                                        </p:tgtEl>
                                        <p:attrNameLst>
                                          <p:attrName>style.visibility</p:attrName>
                                        </p:attrNameLst>
                                      </p:cBhvr>
                                      <p:to>
                                        <p:strVal val="visible"/>
                                      </p:to>
                                    </p:set>
                                    <p:animEffect transition="in" filter="wipe(down)">
                                      <p:cBhvr>
                                        <p:cTn id="10" dur="500"/>
                                        <p:tgtEl>
                                          <p:spTgt spid="6044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0445"/>
                                        </p:tgtEl>
                                        <p:attrNameLst>
                                          <p:attrName>style.visibility</p:attrName>
                                        </p:attrNameLst>
                                      </p:cBhvr>
                                      <p:to>
                                        <p:strVal val="visible"/>
                                      </p:to>
                                    </p:set>
                                    <p:animEffect transition="in" filter="blinds(horizontal)">
                                      <p:cBhvr>
                                        <p:cTn id="13" dur="500"/>
                                        <p:tgtEl>
                                          <p:spTgt spid="6044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0446"/>
                                        </p:tgtEl>
                                        <p:attrNameLst>
                                          <p:attrName>style.visibility</p:attrName>
                                        </p:attrNameLst>
                                      </p:cBhvr>
                                      <p:to>
                                        <p:strVal val="visible"/>
                                      </p:to>
                                    </p:set>
                                    <p:animEffect transition="in" filter="wipe(down)">
                                      <p:cBhvr>
                                        <p:cTn id="16" dur="500"/>
                                        <p:tgtEl>
                                          <p:spTgt spid="6044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60447"/>
                                        </p:tgtEl>
                                        <p:attrNameLst>
                                          <p:attrName>style.visibility</p:attrName>
                                        </p:attrNameLst>
                                      </p:cBhvr>
                                      <p:to>
                                        <p:strVal val="visible"/>
                                      </p:to>
                                    </p:set>
                                    <p:animEffect transition="in" filter="wipe(down)">
                                      <p:cBhvr>
                                        <p:cTn id="21" dur="500"/>
                                        <p:tgtEl>
                                          <p:spTgt spid="60447"/>
                                        </p:tgtEl>
                                      </p:cBhvr>
                                    </p:animEffect>
                                  </p:childTnLst>
                                </p:cTn>
                              </p:par>
                              <p:par>
                                <p:cTn id="22" presetID="22" presetClass="entr" presetSubtype="4" fill="hold" nodeType="withEffect">
                                  <p:stCondLst>
                                    <p:cond delay="0"/>
                                  </p:stCondLst>
                                  <p:childTnLst>
                                    <p:set>
                                      <p:cBhvr>
                                        <p:cTn id="23" dur="1" fill="hold">
                                          <p:stCondLst>
                                            <p:cond delay="0"/>
                                          </p:stCondLst>
                                        </p:cTn>
                                        <p:tgtEl>
                                          <p:spTgt spid="60448"/>
                                        </p:tgtEl>
                                        <p:attrNameLst>
                                          <p:attrName>style.visibility</p:attrName>
                                        </p:attrNameLst>
                                      </p:cBhvr>
                                      <p:to>
                                        <p:strVal val="visible"/>
                                      </p:to>
                                    </p:set>
                                    <p:animEffect transition="in" filter="wipe(down)">
                                      <p:cBhvr>
                                        <p:cTn id="24" dur="500"/>
                                        <p:tgtEl>
                                          <p:spTgt spid="60448"/>
                                        </p:tgtEl>
                                      </p:cBhvr>
                                    </p:animEffect>
                                  </p:childTnLst>
                                </p:cTn>
                              </p:par>
                              <p:par>
                                <p:cTn id="25" presetID="3" presetClass="entr" presetSubtype="10" fill="hold" nodeType="withEffect">
                                  <p:stCondLst>
                                    <p:cond delay="0"/>
                                  </p:stCondLst>
                                  <p:childTnLst>
                                    <p:set>
                                      <p:cBhvr>
                                        <p:cTn id="26" dur="1" fill="hold">
                                          <p:stCondLst>
                                            <p:cond delay="0"/>
                                          </p:stCondLst>
                                        </p:cTn>
                                        <p:tgtEl>
                                          <p:spTgt spid="60451"/>
                                        </p:tgtEl>
                                        <p:attrNameLst>
                                          <p:attrName>style.visibility</p:attrName>
                                        </p:attrNameLst>
                                      </p:cBhvr>
                                      <p:to>
                                        <p:strVal val="visible"/>
                                      </p:to>
                                    </p:set>
                                    <p:animEffect transition="in" filter="blinds(horizontal)">
                                      <p:cBhvr>
                                        <p:cTn id="27" dur="500"/>
                                        <p:tgtEl>
                                          <p:spTgt spid="60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45" grpId="0" animBg="1"/>
      <p:bldP spid="604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2503" name="图片 62502" descr="水墨边框—1"/>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2467" name="矩形 62466"/>
          <p:cNvSpPr/>
          <p:nvPr/>
        </p:nvSpPr>
        <p:spPr>
          <a:xfrm>
            <a:off x="1981200" y="4481513"/>
            <a:ext cx="184150" cy="396875"/>
          </a:xfrm>
          <a:prstGeom prst="rect">
            <a:avLst/>
          </a:prstGeom>
          <a:noFill/>
          <a:ln w="9525">
            <a:noFill/>
          </a:ln>
        </p:spPr>
        <p:txBody>
          <a:bodyPr wrap="none" anchor="t">
            <a:spAutoFit/>
          </a:bodyPr>
          <a:p>
            <a:pPr algn="l"/>
            <a:endParaRPr sz="2000" dirty="0">
              <a:latin typeface="Arial" panose="020B0604020202020204" pitchFamily="34" charset="0"/>
              <a:ea typeface="宋体" panose="02010600030101010101" pitchFamily="2" charset="-122"/>
            </a:endParaRPr>
          </a:p>
        </p:txBody>
      </p:sp>
      <p:sp>
        <p:nvSpPr>
          <p:cNvPr id="62468" name="矩形 62467"/>
          <p:cNvSpPr/>
          <p:nvPr/>
        </p:nvSpPr>
        <p:spPr>
          <a:xfrm>
            <a:off x="2057400" y="2332038"/>
            <a:ext cx="184150" cy="396875"/>
          </a:xfrm>
          <a:prstGeom prst="rect">
            <a:avLst/>
          </a:prstGeom>
          <a:noFill/>
          <a:ln w="9525">
            <a:noFill/>
          </a:ln>
        </p:spPr>
        <p:txBody>
          <a:bodyPr wrap="none" anchor="t">
            <a:spAutoFit/>
          </a:bodyPr>
          <a:p>
            <a:pPr algn="l"/>
            <a:endParaRPr sz="2000" dirty="0">
              <a:latin typeface="Arial" panose="020B0604020202020204" pitchFamily="34" charset="0"/>
              <a:ea typeface="宋体" panose="02010600030101010101" pitchFamily="2" charset="-122"/>
            </a:endParaRPr>
          </a:p>
        </p:txBody>
      </p:sp>
      <p:graphicFrame>
        <p:nvGraphicFramePr>
          <p:cNvPr id="62500" name="表格 62499"/>
          <p:cNvGraphicFramePr/>
          <p:nvPr/>
        </p:nvGraphicFramePr>
        <p:xfrm>
          <a:off x="1295400" y="914400"/>
          <a:ext cx="6705600" cy="4800600"/>
        </p:xfrm>
        <a:graphic>
          <a:graphicData uri="http://schemas.openxmlformats.org/drawingml/2006/table">
            <a:tbl>
              <a:tblPr/>
              <a:tblGrid>
                <a:gridCol w="1676400"/>
                <a:gridCol w="5029200"/>
              </a:tblGrid>
              <a:tr h="620713">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第一单元</a:t>
                      </a:r>
                      <a:endParaRPr lang="zh-CN" altLang="en-US" sz="20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古代中国经济的基本结构与特点</a:t>
                      </a:r>
                      <a:endParaRPr lang="zh-CN" altLang="en-US" sz="20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99"/>
                    </a:solidFill>
                  </a:tcPr>
                </a:tc>
              </a:tr>
              <a:tr h="596900">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第二单元</a:t>
                      </a:r>
                      <a:endParaRPr lang="zh-CN" altLang="en-US" sz="20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近代中国资本主义的曲折发展</a:t>
                      </a:r>
                      <a:endParaRPr lang="zh-CN" altLang="en-US" sz="20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99"/>
                    </a:solidFill>
                  </a:tcPr>
                </a:tc>
              </a:tr>
              <a:tr h="598487">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第三单元</a:t>
                      </a:r>
                      <a:endParaRPr lang="zh-CN" altLang="en-US" sz="20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中国特色社会主义建设的道路</a:t>
                      </a:r>
                      <a:endParaRPr lang="zh-CN" altLang="en-US" sz="20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99"/>
                    </a:solidFill>
                  </a:tcPr>
                </a:tc>
              </a:tr>
              <a:tr h="622300">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第四单元</a:t>
                      </a:r>
                      <a:endParaRPr lang="zh-CN" altLang="en-US" sz="20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中国近现代社会生活的变迁</a:t>
                      </a:r>
                      <a:endParaRPr lang="zh-CN" altLang="en-US" sz="20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99"/>
                    </a:solidFill>
                  </a:tcPr>
                </a:tc>
              </a:tr>
              <a:tr h="596900">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第五单元</a:t>
                      </a:r>
                      <a:endParaRPr lang="zh-CN" altLang="en-US" sz="20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资本主义世界市场的形成和发展</a:t>
                      </a:r>
                      <a:endParaRPr lang="zh-CN" altLang="en-US" sz="20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99FF99"/>
                    </a:solidFill>
                  </a:tcPr>
                </a:tc>
              </a:tr>
              <a:tr h="596900">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第六单元</a:t>
                      </a:r>
                      <a:endParaRPr lang="zh-CN" altLang="en-US" sz="20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资本主义运行机制的调节</a:t>
                      </a:r>
                      <a:endParaRPr lang="zh-CN" altLang="en-US" sz="20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99FF99"/>
                    </a:solidFill>
                  </a:tcPr>
                </a:tc>
              </a:tr>
              <a:tr h="596900">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第七单元</a:t>
                      </a:r>
                      <a:endParaRPr lang="zh-CN" altLang="en-US" sz="20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苏联的社会主义建设</a:t>
                      </a:r>
                      <a:endParaRPr lang="zh-CN" altLang="en-US" sz="20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99FF99"/>
                    </a:solidFill>
                  </a:tcPr>
                </a:tc>
              </a:tr>
              <a:tr h="571500">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第八单元</a:t>
                      </a:r>
                      <a:endParaRPr lang="zh-CN" altLang="en-US" sz="20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当今世界经济的全球化趋势</a:t>
                      </a:r>
                      <a:endParaRPr lang="zh-CN" altLang="en-US" sz="20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99FF99"/>
                    </a:solidFill>
                  </a:tcPr>
                </a:tc>
              </a:tr>
            </a:tbl>
          </a:graphicData>
        </a:graphic>
      </p:graphicFrame>
      <p:sp>
        <p:nvSpPr>
          <p:cNvPr id="62498" name="文本框 62497"/>
          <p:cNvSpPr txBox="1"/>
          <p:nvPr/>
        </p:nvSpPr>
        <p:spPr>
          <a:xfrm>
            <a:off x="152400" y="152400"/>
            <a:ext cx="2057400" cy="641350"/>
          </a:xfrm>
          <a:prstGeom prst="rect">
            <a:avLst/>
          </a:prstGeom>
          <a:solidFill>
            <a:srgbClr val="FFFF99"/>
          </a:solidFill>
          <a:ln w="9525">
            <a:noFill/>
          </a:ln>
        </p:spPr>
        <p:txBody>
          <a:bodyPr>
            <a:spAutoFit/>
          </a:bodyPr>
          <a:p>
            <a:pPr algn="l">
              <a:spcBef>
                <a:spcPct val="50000"/>
              </a:spcBef>
            </a:pPr>
            <a:r>
              <a:rPr lang="zh-CN" altLang="en-US" sz="3600" dirty="0">
                <a:solidFill>
                  <a:srgbClr val="FF0000"/>
                </a:solidFill>
                <a:latin typeface="Arial" panose="020B0604020202020204" pitchFamily="34" charset="0"/>
                <a:ea typeface="黑体" panose="02010609060101010101" pitchFamily="2" charset="-122"/>
              </a:rPr>
              <a:t>结构解析</a:t>
            </a:r>
            <a:endParaRPr lang="zh-CN" altLang="en-US" sz="3600" dirty="0">
              <a:solidFill>
                <a:srgbClr val="FF0000"/>
              </a:solidFill>
              <a:latin typeface="Arial" panose="020B0604020202020204" pitchFamily="34" charset="0"/>
              <a:ea typeface="黑体" panose="02010609060101010101" pitchFamily="2" charset="-122"/>
            </a:endParaRPr>
          </a:p>
        </p:txBody>
      </p:sp>
      <p:sp>
        <p:nvSpPr>
          <p:cNvPr id="62502" name="文本框 62501"/>
          <p:cNvSpPr txBox="1"/>
          <p:nvPr/>
        </p:nvSpPr>
        <p:spPr>
          <a:xfrm>
            <a:off x="457200" y="2286000"/>
            <a:ext cx="8077200" cy="2041525"/>
          </a:xfrm>
          <a:prstGeom prst="rect">
            <a:avLst/>
          </a:prstGeom>
          <a:solidFill>
            <a:srgbClr val="FFFF99"/>
          </a:solidFill>
          <a:ln w="9525">
            <a:noFill/>
          </a:ln>
        </p:spPr>
        <p:txBody>
          <a:bodyPr>
            <a:spAutoFit/>
          </a:bodyPr>
          <a:p>
            <a:pPr algn="l">
              <a:spcBef>
                <a:spcPct val="50000"/>
              </a:spcBef>
            </a:pPr>
            <a:r>
              <a:rPr lang="en-US" altLang="zh-CN" sz="3200" dirty="0">
                <a:latin typeface="黑体" panose="02010609060101010101" pitchFamily="2" charset="-122"/>
                <a:ea typeface="黑体" panose="02010609060101010101" pitchFamily="2" charset="-122"/>
              </a:rPr>
              <a:t>    </a:t>
            </a:r>
            <a:r>
              <a:rPr lang="zh-CN" altLang="en-US" sz="3200" dirty="0">
                <a:latin typeface="黑体" panose="02010609060101010101" pitchFamily="2" charset="-122"/>
                <a:ea typeface="黑体" panose="02010609060101010101" pitchFamily="2" charset="-122"/>
              </a:rPr>
              <a:t>在学习的过程中，要注意中外关联，有利于进行跨民族、跨国家的</a:t>
            </a:r>
            <a:r>
              <a:rPr lang="zh-CN" altLang="en-US" sz="3200" dirty="0">
                <a:solidFill>
                  <a:srgbClr val="FF0000"/>
                </a:solidFill>
                <a:latin typeface="黑体" panose="02010609060101010101" pitchFamily="2" charset="-122"/>
                <a:ea typeface="黑体" panose="02010609060101010101" pitchFamily="2" charset="-122"/>
              </a:rPr>
              <a:t>横向对比</a:t>
            </a:r>
            <a:r>
              <a:rPr lang="zh-CN" altLang="en-US" sz="3200" dirty="0">
                <a:latin typeface="黑体" panose="02010609060101010101" pitchFamily="2" charset="-122"/>
                <a:ea typeface="黑体" panose="02010609060101010101" pitchFamily="2" charset="-122"/>
              </a:rPr>
              <a:t>，发现历史现象的异同点，探寻历史发展的共同规律和特殊规律，形成开放的世界意识。</a:t>
            </a:r>
            <a:endParaRPr lang="zh-CN" altLang="en-US" sz="3200" dirty="0">
              <a:latin typeface="黑体" panose="02010609060101010101" pitchFamily="2" charset="-122"/>
              <a:ea typeface="黑体" panose="02010609060101010101" pitchFamily="2" charset="-122"/>
            </a:endParaRPr>
          </a:p>
        </p:txBody>
      </p:sp>
      <p:sp>
        <p:nvSpPr>
          <p:cNvPr id="62504" name="文本框 62503"/>
          <p:cNvSpPr txBox="1"/>
          <p:nvPr/>
        </p:nvSpPr>
        <p:spPr>
          <a:xfrm>
            <a:off x="76200" y="6384925"/>
            <a:ext cx="2743200" cy="396875"/>
          </a:xfrm>
          <a:prstGeom prst="rect">
            <a:avLst/>
          </a:prstGeom>
          <a:noFill/>
          <a:ln w="9525">
            <a:noFill/>
          </a:ln>
        </p:spPr>
        <p:txBody>
          <a:bodyPr>
            <a:spAutoFit/>
          </a:bodyPr>
          <a:p>
            <a:pPr algn="l">
              <a:spcBef>
                <a:spcPct val="50000"/>
              </a:spcBef>
            </a:pPr>
            <a:r>
              <a:rPr lang="zh-CN" altLang="en-US" sz="2000" dirty="0">
                <a:solidFill>
                  <a:srgbClr val="FFFF99"/>
                </a:solidFill>
                <a:latin typeface="隶书" pitchFamily="49" charset="-122"/>
                <a:ea typeface="隶书" pitchFamily="49" charset="-122"/>
              </a:rPr>
              <a:t>北师大版  历史必修二</a:t>
            </a:r>
            <a:endParaRPr lang="zh-CN" altLang="en-US" sz="2000" dirty="0">
              <a:solidFill>
                <a:srgbClr val="FFFF99"/>
              </a:solidFill>
              <a:latin typeface="隶书" pitchFamily="49" charset="-122"/>
              <a:ea typeface="隶书" pitchFamily="49" charset="-122"/>
            </a:endParaRPr>
          </a:p>
        </p:txBody>
      </p:sp>
      <p:sp>
        <p:nvSpPr>
          <p:cNvPr id="62505" name="文本框 62504"/>
          <p:cNvSpPr txBox="1"/>
          <p:nvPr/>
        </p:nvSpPr>
        <p:spPr>
          <a:xfrm>
            <a:off x="457200" y="2438400"/>
            <a:ext cx="8305800" cy="2774950"/>
          </a:xfrm>
          <a:prstGeom prst="rect">
            <a:avLst/>
          </a:prstGeom>
          <a:solidFill>
            <a:srgbClr val="FF9966"/>
          </a:solidFill>
          <a:ln w="9525">
            <a:noFill/>
          </a:ln>
        </p:spPr>
        <p:txBody>
          <a:bodyPr>
            <a:spAutoFit/>
          </a:bodyPr>
          <a:p>
            <a:pPr algn="l">
              <a:spcBef>
                <a:spcPct val="50000"/>
              </a:spcBef>
            </a:pPr>
            <a:r>
              <a:rPr lang="en-US" altLang="zh-CN" sz="3200" dirty="0">
                <a:latin typeface="黑体" panose="02010609060101010101" pitchFamily="2" charset="-122"/>
                <a:ea typeface="黑体" panose="02010609060101010101" pitchFamily="2" charset="-122"/>
              </a:rPr>
              <a:t>    ①</a:t>
            </a:r>
            <a:r>
              <a:rPr lang="zh-CN" altLang="en-US" sz="3200" dirty="0">
                <a:latin typeface="黑体" panose="02010609060101010101" pitchFamily="2" charset="-122"/>
                <a:ea typeface="黑体" panose="02010609060101010101" pitchFamily="2" charset="-122"/>
              </a:rPr>
              <a:t>中国古代辉煌灿烂的农业文明</a:t>
            </a:r>
            <a:endParaRPr lang="zh-CN" altLang="en-US" sz="3200" dirty="0">
              <a:latin typeface="黑体" panose="02010609060101010101" pitchFamily="2" charset="-122"/>
              <a:ea typeface="黑体" panose="02010609060101010101" pitchFamily="2" charset="-122"/>
            </a:endParaRPr>
          </a:p>
          <a:p>
            <a:pPr algn="l">
              <a:spcBef>
                <a:spcPct val="50000"/>
              </a:spcBef>
            </a:pPr>
            <a:r>
              <a:rPr lang="zh-CN" altLang="en-US" sz="3200" dirty="0">
                <a:latin typeface="黑体" panose="02010609060101010101" pitchFamily="2" charset="-122"/>
                <a:ea typeface="黑体" panose="02010609060101010101" pitchFamily="2" charset="-122"/>
              </a:rPr>
              <a:t>    </a:t>
            </a:r>
            <a:r>
              <a:rPr lang="en-US" altLang="zh-CN" sz="3200" dirty="0">
                <a:latin typeface="黑体" panose="02010609060101010101" pitchFamily="2" charset="-122"/>
                <a:ea typeface="黑体" panose="02010609060101010101" pitchFamily="2" charset="-122"/>
              </a:rPr>
              <a:t>②</a:t>
            </a:r>
            <a:r>
              <a:rPr lang="zh-CN" altLang="en-US" sz="3200" dirty="0">
                <a:latin typeface="黑体" panose="02010609060101010101" pitchFamily="2" charset="-122"/>
                <a:ea typeface="黑体" panose="02010609060101010101" pitchFamily="2" charset="-122"/>
              </a:rPr>
              <a:t>近现代西方工业文明的发展与调整</a:t>
            </a:r>
            <a:endParaRPr lang="zh-CN" altLang="en-US" sz="3200" dirty="0">
              <a:latin typeface="黑体" panose="02010609060101010101" pitchFamily="2" charset="-122"/>
              <a:ea typeface="黑体" panose="02010609060101010101" pitchFamily="2" charset="-122"/>
            </a:endParaRPr>
          </a:p>
          <a:p>
            <a:pPr algn="l">
              <a:spcBef>
                <a:spcPct val="50000"/>
              </a:spcBef>
            </a:pPr>
            <a:r>
              <a:rPr lang="zh-CN" altLang="en-US" sz="3200" dirty="0">
                <a:latin typeface="黑体" panose="02010609060101010101" pitchFamily="2" charset="-122"/>
                <a:ea typeface="黑体" panose="02010609060101010101" pitchFamily="2" charset="-122"/>
              </a:rPr>
              <a:t>    </a:t>
            </a:r>
            <a:r>
              <a:rPr lang="en-US" altLang="zh-CN" sz="3200" dirty="0">
                <a:latin typeface="黑体" panose="02010609060101010101" pitchFamily="2" charset="-122"/>
                <a:ea typeface="黑体" panose="02010609060101010101" pitchFamily="2" charset="-122"/>
              </a:rPr>
              <a:t>③</a:t>
            </a:r>
            <a:r>
              <a:rPr lang="zh-CN" altLang="en-US" sz="3200" dirty="0">
                <a:latin typeface="黑体" panose="02010609060101010101" pitchFamily="2" charset="-122"/>
                <a:ea typeface="黑体" panose="02010609060101010101" pitchFamily="2" charset="-122"/>
              </a:rPr>
              <a:t>中国与苏联的经济发展及比较</a:t>
            </a:r>
            <a:endParaRPr lang="zh-CN" altLang="en-US" sz="3200" dirty="0">
              <a:latin typeface="黑体" panose="02010609060101010101" pitchFamily="2" charset="-122"/>
              <a:ea typeface="黑体" panose="02010609060101010101" pitchFamily="2" charset="-122"/>
            </a:endParaRPr>
          </a:p>
          <a:p>
            <a:pPr algn="l">
              <a:spcBef>
                <a:spcPct val="50000"/>
              </a:spcBef>
            </a:pPr>
            <a:r>
              <a:rPr lang="zh-CN" altLang="en-US" sz="3200" dirty="0">
                <a:latin typeface="黑体" panose="02010609060101010101" pitchFamily="2" charset="-122"/>
                <a:ea typeface="黑体" panose="02010609060101010101" pitchFamily="2" charset="-122"/>
              </a:rPr>
              <a:t>    </a:t>
            </a:r>
            <a:r>
              <a:rPr lang="en-US" altLang="zh-CN" sz="3200" dirty="0">
                <a:latin typeface="黑体" panose="02010609060101010101" pitchFamily="2" charset="-122"/>
                <a:ea typeface="黑体" panose="02010609060101010101" pitchFamily="2" charset="-122"/>
              </a:rPr>
              <a:t>④</a:t>
            </a:r>
            <a:r>
              <a:rPr lang="zh-CN" altLang="en-US" sz="3200" dirty="0">
                <a:latin typeface="黑体" panose="02010609060101010101" pitchFamily="2" charset="-122"/>
                <a:ea typeface="黑体" panose="02010609060101010101" pitchFamily="2" charset="-122"/>
              </a:rPr>
              <a:t>社会生活的变迁</a:t>
            </a:r>
            <a:endParaRPr lang="zh-CN" altLang="en-US" sz="3200" dirty="0">
              <a:latin typeface="黑体" panose="02010609060101010101" pitchFamily="2" charset="-122"/>
              <a:ea typeface="黑体" panose="02010609060101010101" pitchFamily="2" charset="-122"/>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2502"/>
                                        </p:tgtEl>
                                        <p:attrNameLst>
                                          <p:attrName>style.visibility</p:attrName>
                                        </p:attrNameLst>
                                      </p:cBhvr>
                                      <p:to>
                                        <p:strVal val="visible"/>
                                      </p:to>
                                    </p:set>
                                    <p:animEffect transition="in" filter="blinds(horizontal)">
                                      <p:cBhvr>
                                        <p:cTn id="7" dur="500"/>
                                        <p:tgtEl>
                                          <p:spTgt spid="6250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62502"/>
                                        </p:tgtEl>
                                      </p:cBhvr>
                                    </p:animEffect>
                                    <p:set>
                                      <p:cBhvr>
                                        <p:cTn id="12" dur="1" fill="hold">
                                          <p:stCondLst>
                                            <p:cond delay="499"/>
                                          </p:stCondLst>
                                        </p:cTn>
                                        <p:tgtEl>
                                          <p:spTgt spid="62502"/>
                                        </p:tgtEl>
                                        <p:attrNameLst>
                                          <p:attrName>style.visibility</p:attrName>
                                        </p:attrNameLst>
                                      </p:cBhvr>
                                      <p:to>
                                        <p:strVal val="hidden"/>
                                      </p:to>
                                    </p:set>
                                  </p:childTnLst>
                                </p:cTn>
                              </p:par>
                              <p:par>
                                <p:cTn id="13" presetID="3" presetClass="entr" presetSubtype="10" fill="hold" grpId="0" nodeType="withEffect">
                                  <p:stCondLst>
                                    <p:cond delay="0"/>
                                  </p:stCondLst>
                                  <p:childTnLst>
                                    <p:set>
                                      <p:cBhvr>
                                        <p:cTn id="14" dur="1" fill="hold">
                                          <p:stCondLst>
                                            <p:cond delay="0"/>
                                          </p:stCondLst>
                                        </p:cTn>
                                        <p:tgtEl>
                                          <p:spTgt spid="62505"/>
                                        </p:tgtEl>
                                        <p:attrNameLst>
                                          <p:attrName>style.visibility</p:attrName>
                                        </p:attrNameLst>
                                      </p:cBhvr>
                                      <p:to>
                                        <p:strVal val="visible"/>
                                      </p:to>
                                    </p:set>
                                    <p:animEffect transition="in" filter="blinds(horizontal)">
                                      <p:cBhvr>
                                        <p:cTn id="15" dur="500"/>
                                        <p:tgtEl>
                                          <p:spTgt spid="625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02" grpId="0" animBg="1"/>
      <p:bldP spid="62502" grpId="1" animBg="1"/>
      <p:bldP spid="6250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682" name="图片 71681" descr="水墨边框—1"/>
          <p:cNvPicPr>
            <a:picLocks noChangeAspect="1"/>
          </p:cNvPicPr>
          <p:nvPr/>
        </p:nvPicPr>
        <p:blipFill>
          <a:blip r:embed="rId1"/>
          <a:stretch>
            <a:fillRect/>
          </a:stretch>
        </p:blipFill>
        <p:spPr>
          <a:xfrm>
            <a:off x="0" y="0"/>
            <a:ext cx="9144000" cy="6858000"/>
          </a:xfrm>
          <a:prstGeom prst="rect">
            <a:avLst/>
          </a:prstGeom>
          <a:noFill/>
          <a:ln w="9525">
            <a:noFill/>
          </a:ln>
        </p:spPr>
      </p:pic>
      <p:sp>
        <p:nvSpPr>
          <p:cNvPr id="71683" name="矩形 71682"/>
          <p:cNvSpPr/>
          <p:nvPr/>
        </p:nvSpPr>
        <p:spPr>
          <a:xfrm>
            <a:off x="1676400" y="1630363"/>
            <a:ext cx="6400800" cy="579437"/>
          </a:xfrm>
          <a:prstGeom prst="rect">
            <a:avLst/>
          </a:prstGeom>
          <a:noFill/>
          <a:ln w="9525">
            <a:noFill/>
          </a:ln>
        </p:spPr>
        <p:txBody>
          <a:bodyPr>
            <a:spAutoFit/>
          </a:bodyPr>
          <a:p>
            <a:pPr algn="l"/>
            <a:r>
              <a:rPr lang="en-US" altLang="zh-CN" sz="3200" dirty="0">
                <a:latin typeface="黑体" panose="02010609060101010101" pitchFamily="2" charset="-122"/>
                <a:ea typeface="黑体" panose="02010609060101010101" pitchFamily="2" charset="-122"/>
              </a:rPr>
              <a:t>●  </a:t>
            </a:r>
            <a:r>
              <a:rPr lang="zh-CN" altLang="en-US" sz="3200" dirty="0">
                <a:latin typeface="黑体" panose="02010609060101010101" pitchFamily="2" charset="-122"/>
                <a:ea typeface="黑体" panose="02010609060101010101" pitchFamily="2" charset="-122"/>
              </a:rPr>
              <a:t>把握教材结构</a:t>
            </a:r>
            <a:endParaRPr lang="zh-CN" altLang="en-US" sz="3200" dirty="0">
              <a:latin typeface="黑体" panose="02010609060101010101" pitchFamily="2" charset="-122"/>
              <a:ea typeface="黑体" panose="02010609060101010101" pitchFamily="2" charset="-122"/>
            </a:endParaRPr>
          </a:p>
        </p:txBody>
      </p:sp>
      <p:sp>
        <p:nvSpPr>
          <p:cNvPr id="71684" name="矩形 71683"/>
          <p:cNvSpPr/>
          <p:nvPr/>
        </p:nvSpPr>
        <p:spPr>
          <a:xfrm>
            <a:off x="1676400" y="2849563"/>
            <a:ext cx="6781800" cy="579437"/>
          </a:xfrm>
          <a:prstGeom prst="rect">
            <a:avLst/>
          </a:prstGeom>
          <a:noFill/>
          <a:ln w="9525">
            <a:noFill/>
          </a:ln>
        </p:spPr>
        <p:txBody>
          <a:bodyPr>
            <a:spAutoFit/>
          </a:bodyPr>
          <a:p>
            <a:pPr algn="l"/>
            <a:r>
              <a:rPr lang="en-US" altLang="zh-CN" sz="3200" dirty="0">
                <a:latin typeface="黑体" panose="02010609060101010101" pitchFamily="2" charset="-122"/>
                <a:ea typeface="黑体" panose="02010609060101010101" pitchFamily="2" charset="-122"/>
              </a:rPr>
              <a:t>●  </a:t>
            </a:r>
            <a:r>
              <a:rPr lang="zh-CN" altLang="en-US" sz="3200" dirty="0">
                <a:latin typeface="黑体" panose="02010609060101010101" pitchFamily="2" charset="-122"/>
                <a:ea typeface="黑体" panose="02010609060101010101" pitchFamily="2" charset="-122"/>
              </a:rPr>
              <a:t>掌握学习方法</a:t>
            </a:r>
            <a:endParaRPr lang="zh-CN" altLang="en-US" sz="3200" dirty="0">
              <a:latin typeface="黑体" panose="02010609060101010101" pitchFamily="2" charset="-122"/>
              <a:ea typeface="黑体" panose="02010609060101010101" pitchFamily="2" charset="-122"/>
            </a:endParaRPr>
          </a:p>
        </p:txBody>
      </p:sp>
      <p:sp>
        <p:nvSpPr>
          <p:cNvPr id="71685" name="矩形 71684"/>
          <p:cNvSpPr/>
          <p:nvPr/>
        </p:nvSpPr>
        <p:spPr>
          <a:xfrm>
            <a:off x="1676400" y="3992563"/>
            <a:ext cx="5638800" cy="579437"/>
          </a:xfrm>
          <a:prstGeom prst="rect">
            <a:avLst/>
          </a:prstGeom>
          <a:noFill/>
          <a:ln w="9525">
            <a:noFill/>
          </a:ln>
        </p:spPr>
        <p:txBody>
          <a:bodyPr>
            <a:spAutoFit/>
          </a:bodyPr>
          <a:p>
            <a:pPr algn="l"/>
            <a:r>
              <a:rPr lang="en-US" altLang="zh-CN" sz="3200" dirty="0">
                <a:latin typeface="黑体" panose="02010609060101010101" pitchFamily="2" charset="-122"/>
                <a:ea typeface="黑体" panose="02010609060101010101" pitchFamily="2" charset="-122"/>
              </a:rPr>
              <a:t>●  </a:t>
            </a:r>
            <a:r>
              <a:rPr lang="zh-CN" altLang="en-US" sz="3200" dirty="0">
                <a:latin typeface="黑体" panose="02010609060101010101" pitchFamily="2" charset="-122"/>
                <a:ea typeface="黑体" panose="02010609060101010101" pitchFamily="2" charset="-122"/>
              </a:rPr>
              <a:t>品味历史魅力</a:t>
            </a:r>
            <a:endParaRPr lang="zh-CN" altLang="en-US" sz="3200" dirty="0">
              <a:latin typeface="黑体" panose="02010609060101010101" pitchFamily="2" charset="-122"/>
              <a:ea typeface="黑体" panose="02010609060101010101" pitchFamily="2" charset="-122"/>
            </a:endParaRPr>
          </a:p>
        </p:txBody>
      </p:sp>
      <p:sp>
        <p:nvSpPr>
          <p:cNvPr id="71686" name="文本框 71685"/>
          <p:cNvSpPr txBox="1"/>
          <p:nvPr/>
        </p:nvSpPr>
        <p:spPr>
          <a:xfrm>
            <a:off x="152400" y="152400"/>
            <a:ext cx="2514600" cy="641350"/>
          </a:xfrm>
          <a:prstGeom prst="rect">
            <a:avLst/>
          </a:prstGeom>
          <a:solidFill>
            <a:srgbClr val="FFFF99"/>
          </a:solidFill>
          <a:ln w="9525">
            <a:noFill/>
          </a:ln>
        </p:spPr>
        <p:txBody>
          <a:bodyPr>
            <a:spAutoFit/>
          </a:bodyPr>
          <a:p>
            <a:pPr algn="l">
              <a:spcBef>
                <a:spcPct val="50000"/>
              </a:spcBef>
            </a:pPr>
            <a:r>
              <a:rPr lang="zh-CN" altLang="en-US" sz="3600" dirty="0">
                <a:solidFill>
                  <a:srgbClr val="FF0000"/>
                </a:solidFill>
                <a:latin typeface="Arial" panose="020B0604020202020204" pitchFamily="34" charset="0"/>
                <a:ea typeface="黑体" panose="02010609060101010101" pitchFamily="2" charset="-122"/>
              </a:rPr>
              <a:t>开学第一课</a:t>
            </a:r>
            <a:endParaRPr lang="zh-CN" altLang="en-US" sz="3600" dirty="0">
              <a:solidFill>
                <a:srgbClr val="FF0000"/>
              </a:solidFill>
              <a:latin typeface="Arial" panose="020B0604020202020204" pitchFamily="34" charset="0"/>
              <a:ea typeface="黑体" panose="02010609060101010101" pitchFamily="2" charset="-122"/>
            </a:endParaRPr>
          </a:p>
        </p:txBody>
      </p:sp>
      <p:sp>
        <p:nvSpPr>
          <p:cNvPr id="71687" name="文本框 71686"/>
          <p:cNvSpPr txBox="1"/>
          <p:nvPr/>
        </p:nvSpPr>
        <p:spPr>
          <a:xfrm>
            <a:off x="76200" y="6384925"/>
            <a:ext cx="2743200" cy="396875"/>
          </a:xfrm>
          <a:prstGeom prst="rect">
            <a:avLst/>
          </a:prstGeom>
          <a:noFill/>
          <a:ln w="9525">
            <a:noFill/>
          </a:ln>
        </p:spPr>
        <p:txBody>
          <a:bodyPr>
            <a:spAutoFit/>
          </a:bodyPr>
          <a:p>
            <a:pPr algn="l">
              <a:spcBef>
                <a:spcPct val="50000"/>
              </a:spcBef>
            </a:pPr>
            <a:r>
              <a:rPr lang="zh-CN" altLang="en-US" sz="2000" dirty="0">
                <a:solidFill>
                  <a:srgbClr val="FFFF99"/>
                </a:solidFill>
                <a:latin typeface="隶书" pitchFamily="49" charset="-122"/>
                <a:ea typeface="隶书" pitchFamily="49" charset="-122"/>
              </a:rPr>
              <a:t>北师大版  历史必修二</a:t>
            </a:r>
            <a:endParaRPr lang="zh-CN" altLang="en-US" sz="2000" dirty="0">
              <a:solidFill>
                <a:srgbClr val="FFFF99"/>
              </a:solidFill>
              <a:latin typeface="隶书" pitchFamily="49" charset="-122"/>
              <a:ea typeface="隶书" pitchFamily="49" charset="-122"/>
            </a:endParaRPr>
          </a:p>
        </p:txBody>
      </p:sp>
    </p:spTree>
  </p:cSld>
  <p:clrMapOvr>
    <a:masterClrMapping/>
  </p:clrMapOvr>
  <p:transition>
    <p:blinds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8072" name="图片 88071" descr="水墨边框—1"/>
          <p:cNvPicPr>
            <a:picLocks noChangeAspect="1"/>
          </p:cNvPicPr>
          <p:nvPr/>
        </p:nvPicPr>
        <p:blipFill>
          <a:blip r:embed="rId1"/>
          <a:stretch>
            <a:fillRect/>
          </a:stretch>
        </p:blipFill>
        <p:spPr>
          <a:xfrm>
            <a:off x="0" y="0"/>
            <a:ext cx="9144000" cy="6858000"/>
          </a:xfrm>
          <a:prstGeom prst="rect">
            <a:avLst/>
          </a:prstGeom>
          <a:noFill/>
          <a:ln w="9525">
            <a:noFill/>
          </a:ln>
        </p:spPr>
      </p:pic>
      <p:sp>
        <p:nvSpPr>
          <p:cNvPr id="88068" name="文本框 88067"/>
          <p:cNvSpPr txBox="1"/>
          <p:nvPr/>
        </p:nvSpPr>
        <p:spPr>
          <a:xfrm>
            <a:off x="152400" y="152400"/>
            <a:ext cx="2590800" cy="641350"/>
          </a:xfrm>
          <a:prstGeom prst="rect">
            <a:avLst/>
          </a:prstGeom>
          <a:gradFill rotWithShape="1">
            <a:gsLst>
              <a:gs pos="0">
                <a:srgbClr val="FFFF99">
                  <a:alpha val="38000"/>
                </a:srgbClr>
              </a:gs>
              <a:gs pos="100000">
                <a:srgbClr val="FFFF99">
                  <a:gamma/>
                  <a:shade val="46275"/>
                  <a:invGamma/>
                  <a:alpha val="46001"/>
                </a:srgbClr>
              </a:gs>
            </a:gsLst>
            <a:lin ang="5400000" scaled="1"/>
            <a:tileRect/>
          </a:gradFill>
          <a:ln w="9525">
            <a:noFill/>
          </a:ln>
        </p:spPr>
        <p:txBody>
          <a:bodyPr>
            <a:spAutoFit/>
          </a:bodyPr>
          <a:p>
            <a:pPr algn="l">
              <a:spcBef>
                <a:spcPct val="50000"/>
              </a:spcBef>
            </a:pPr>
            <a:r>
              <a:rPr lang="zh-CN" altLang="en-US" sz="3600" dirty="0">
                <a:solidFill>
                  <a:srgbClr val="FF0000"/>
                </a:solidFill>
                <a:latin typeface="Arial" panose="020B0604020202020204" pitchFamily="34" charset="0"/>
                <a:ea typeface="黑体" panose="02010609060101010101" pitchFamily="2" charset="-122"/>
              </a:rPr>
              <a:t>科学的态度</a:t>
            </a:r>
            <a:endParaRPr lang="zh-CN" altLang="en-US" sz="3600" b="0" dirty="0">
              <a:latin typeface="Arial" panose="020B0604020202020204" pitchFamily="34" charset="0"/>
              <a:ea typeface="黑体" panose="02010609060101010101" pitchFamily="2" charset="-122"/>
            </a:endParaRPr>
          </a:p>
        </p:txBody>
      </p:sp>
      <p:sp>
        <p:nvSpPr>
          <p:cNvPr id="88069" name="矩形 88068"/>
          <p:cNvSpPr/>
          <p:nvPr/>
        </p:nvSpPr>
        <p:spPr>
          <a:xfrm>
            <a:off x="4800600" y="1935163"/>
            <a:ext cx="2819400" cy="579437"/>
          </a:xfrm>
          <a:prstGeom prst="rect">
            <a:avLst/>
          </a:prstGeom>
          <a:noFill/>
          <a:ln w="9525">
            <a:noFill/>
          </a:ln>
        </p:spPr>
        <p:txBody>
          <a:bodyPr>
            <a:spAutoFit/>
          </a:bodyPr>
          <a:p>
            <a:pPr algn="l"/>
            <a:r>
              <a:rPr lang="zh-CN" altLang="en-US" sz="3200" dirty="0">
                <a:solidFill>
                  <a:srgbClr val="FF0000"/>
                </a:solidFill>
                <a:effectLst>
                  <a:outerShdw blurRad="38100" dist="38100" dir="2700000">
                    <a:srgbClr val="C0C0C0"/>
                  </a:outerShdw>
                </a:effectLst>
                <a:latin typeface="Arial" panose="020B0604020202020204" pitchFamily="34" charset="0"/>
                <a:ea typeface="黑体" panose="02010609060101010101" pitchFamily="2" charset="-122"/>
              </a:rPr>
              <a:t>历史唯物主义</a:t>
            </a:r>
            <a:endParaRPr lang="zh-CN" altLang="en-US" sz="3200" dirty="0">
              <a:solidFill>
                <a:srgbClr val="FF0000"/>
              </a:solidFill>
              <a:effectLst>
                <a:outerShdw blurRad="38100" dist="38100" dir="2700000">
                  <a:srgbClr val="C0C0C0"/>
                </a:outerShdw>
              </a:effectLst>
              <a:latin typeface="Arial" panose="020B0604020202020204" pitchFamily="34" charset="0"/>
              <a:ea typeface="黑体" panose="02010609060101010101" pitchFamily="2" charset="-122"/>
            </a:endParaRPr>
          </a:p>
        </p:txBody>
      </p:sp>
      <p:pic>
        <p:nvPicPr>
          <p:cNvPr id="88070" name="图片 88069" descr="eec290ead6237d1d483769d5a009d708"/>
          <p:cNvPicPr>
            <a:picLocks noChangeAspect="1"/>
          </p:cNvPicPr>
          <p:nvPr/>
        </p:nvPicPr>
        <p:blipFill>
          <a:blip r:embed="rId2"/>
          <a:stretch>
            <a:fillRect/>
          </a:stretch>
        </p:blipFill>
        <p:spPr>
          <a:xfrm>
            <a:off x="152400" y="1752600"/>
            <a:ext cx="3276600" cy="3886200"/>
          </a:xfrm>
          <a:prstGeom prst="rect">
            <a:avLst/>
          </a:prstGeom>
          <a:noFill/>
          <a:ln w="9525">
            <a:noFill/>
          </a:ln>
        </p:spPr>
      </p:pic>
      <p:sp>
        <p:nvSpPr>
          <p:cNvPr id="88071" name="矩形 88070"/>
          <p:cNvSpPr/>
          <p:nvPr/>
        </p:nvSpPr>
        <p:spPr>
          <a:xfrm>
            <a:off x="3657600" y="2651125"/>
            <a:ext cx="5181600" cy="2225675"/>
          </a:xfrm>
          <a:prstGeom prst="rect">
            <a:avLst/>
          </a:prstGeom>
          <a:solidFill>
            <a:srgbClr val="FFFF99">
              <a:alpha val="30000"/>
            </a:srgbClr>
          </a:solidFill>
          <a:ln w="9525">
            <a:noFill/>
          </a:ln>
        </p:spPr>
        <p:txBody>
          <a:bodyPr>
            <a:spAutoFit/>
          </a:bodyPr>
          <a:p>
            <a:pPr algn="l"/>
            <a:r>
              <a:rPr lang="en-US" altLang="zh-CN" sz="2000" dirty="0">
                <a:solidFill>
                  <a:schemeClr val="tx2"/>
                </a:solidFill>
                <a:latin typeface="黑体" panose="02010609060101010101" pitchFamily="2" charset="-122"/>
                <a:ea typeface="黑体" panose="02010609060101010101" pitchFamily="2" charset="-122"/>
              </a:rPr>
              <a:t>    </a:t>
            </a:r>
            <a:r>
              <a:rPr lang="zh-CN" altLang="en-US" sz="2000" dirty="0">
                <a:solidFill>
                  <a:schemeClr val="tx2"/>
                </a:solidFill>
                <a:latin typeface="黑体" panose="02010609060101010101" pitchFamily="2" charset="-122"/>
                <a:ea typeface="黑体" panose="02010609060101010101" pitchFamily="2" charset="-122"/>
              </a:rPr>
              <a:t>历史唯物主义是认识人类社会发展一般规律的科学的社会历史观，亦称唯物史观。主要内容：</a:t>
            </a:r>
            <a:endParaRPr lang="zh-CN" altLang="en-US" sz="2000" dirty="0">
              <a:solidFill>
                <a:schemeClr val="tx2"/>
              </a:solidFill>
              <a:latin typeface="黑体" panose="02010609060101010101" pitchFamily="2" charset="-122"/>
              <a:ea typeface="黑体" panose="02010609060101010101" pitchFamily="2" charset="-122"/>
            </a:endParaRPr>
          </a:p>
          <a:p>
            <a:pPr algn="l"/>
            <a:r>
              <a:rPr lang="en-US" altLang="zh-CN" sz="2000" dirty="0">
                <a:solidFill>
                  <a:schemeClr val="tx2"/>
                </a:solidFill>
                <a:latin typeface="黑体" panose="02010609060101010101" pitchFamily="2" charset="-122"/>
                <a:ea typeface="黑体" panose="02010609060101010101" pitchFamily="2" charset="-122"/>
              </a:rPr>
              <a:t>1</a:t>
            </a:r>
            <a:r>
              <a:rPr lang="zh-CN" altLang="en-US" sz="2000" dirty="0">
                <a:solidFill>
                  <a:schemeClr val="tx2"/>
                </a:solidFill>
                <a:latin typeface="黑体" panose="02010609060101010101" pitchFamily="2" charset="-122"/>
                <a:ea typeface="黑体" panose="02010609060101010101" pitchFamily="2" charset="-122"/>
              </a:rPr>
              <a:t>、生产力与生产关系、经济基础与上层建筑。</a:t>
            </a:r>
            <a:endParaRPr lang="zh-CN" altLang="en-US" sz="2000" dirty="0">
              <a:solidFill>
                <a:schemeClr val="tx2"/>
              </a:solidFill>
              <a:latin typeface="黑体" panose="02010609060101010101" pitchFamily="2" charset="-122"/>
              <a:ea typeface="黑体" panose="02010609060101010101" pitchFamily="2" charset="-122"/>
            </a:endParaRPr>
          </a:p>
          <a:p>
            <a:pPr algn="l"/>
            <a:r>
              <a:rPr lang="en-US" altLang="zh-CN" sz="2000" dirty="0">
                <a:solidFill>
                  <a:schemeClr val="tx2"/>
                </a:solidFill>
                <a:latin typeface="黑体" panose="02010609060101010101" pitchFamily="2" charset="-122"/>
                <a:ea typeface="黑体" panose="02010609060101010101" pitchFamily="2" charset="-122"/>
              </a:rPr>
              <a:t>2</a:t>
            </a:r>
            <a:r>
              <a:rPr lang="zh-CN" altLang="en-US" sz="2000" dirty="0">
                <a:solidFill>
                  <a:schemeClr val="tx2"/>
                </a:solidFill>
                <a:latin typeface="黑体" panose="02010609060101010101" pitchFamily="2" charset="-122"/>
                <a:ea typeface="黑体" panose="02010609060101010101" pitchFamily="2" charset="-122"/>
              </a:rPr>
              <a:t>、社会存在决定社会意识。</a:t>
            </a:r>
            <a:endParaRPr lang="zh-CN" altLang="en-US" sz="2000" dirty="0">
              <a:solidFill>
                <a:schemeClr val="tx2"/>
              </a:solidFill>
              <a:latin typeface="黑体" panose="02010609060101010101" pitchFamily="2" charset="-122"/>
              <a:ea typeface="黑体" panose="02010609060101010101" pitchFamily="2" charset="-122"/>
            </a:endParaRPr>
          </a:p>
          <a:p>
            <a:pPr algn="l"/>
            <a:r>
              <a:rPr lang="en-US" altLang="zh-CN" sz="2000" dirty="0">
                <a:solidFill>
                  <a:schemeClr val="tx2"/>
                </a:solidFill>
                <a:latin typeface="黑体" panose="02010609060101010101" pitchFamily="2" charset="-122"/>
                <a:ea typeface="黑体" panose="02010609060101010101" pitchFamily="2" charset="-122"/>
              </a:rPr>
              <a:t>3</a:t>
            </a:r>
            <a:r>
              <a:rPr lang="zh-CN" altLang="en-US" sz="2000" dirty="0">
                <a:solidFill>
                  <a:schemeClr val="tx2"/>
                </a:solidFill>
                <a:latin typeface="黑体" panose="02010609060101010101" pitchFamily="2" charset="-122"/>
                <a:ea typeface="黑体" panose="02010609060101010101" pitchFamily="2" charset="-122"/>
              </a:rPr>
              <a:t>、人民群众是历史的创造者。</a:t>
            </a:r>
            <a:endParaRPr lang="zh-CN" altLang="en-US" sz="2000" dirty="0">
              <a:solidFill>
                <a:schemeClr val="tx2"/>
              </a:solidFill>
              <a:latin typeface="黑体" panose="02010609060101010101" pitchFamily="2" charset="-122"/>
              <a:ea typeface="黑体" panose="02010609060101010101" pitchFamily="2" charset="-122"/>
            </a:endParaRPr>
          </a:p>
          <a:p>
            <a:pPr algn="l"/>
            <a:r>
              <a:rPr lang="en-US" altLang="zh-CN" sz="2000" dirty="0">
                <a:solidFill>
                  <a:schemeClr val="tx2"/>
                </a:solidFill>
                <a:latin typeface="黑体" panose="02010609060101010101" pitchFamily="2" charset="-122"/>
                <a:ea typeface="黑体" panose="02010609060101010101" pitchFamily="2" charset="-122"/>
              </a:rPr>
              <a:t>4</a:t>
            </a:r>
            <a:r>
              <a:rPr lang="zh-CN" altLang="en-US" sz="2000" dirty="0">
                <a:solidFill>
                  <a:schemeClr val="tx2"/>
                </a:solidFill>
                <a:latin typeface="黑体" panose="02010609060101010101" pitchFamily="2" charset="-122"/>
                <a:ea typeface="黑体" panose="02010609060101010101" pitchFamily="2" charset="-122"/>
              </a:rPr>
              <a:t>、阶级斗争是推动社会发展的直接动力。</a:t>
            </a:r>
            <a:endParaRPr lang="zh-CN" altLang="en-US" sz="2000" dirty="0">
              <a:solidFill>
                <a:schemeClr val="tx2"/>
              </a:solidFill>
              <a:latin typeface="黑体" panose="02010609060101010101" pitchFamily="2" charset="-122"/>
              <a:ea typeface="黑体" panose="02010609060101010101" pitchFamily="2" charset="-122"/>
            </a:endParaRPr>
          </a:p>
        </p:txBody>
      </p:sp>
      <p:sp>
        <p:nvSpPr>
          <p:cNvPr id="88073" name="文本框 88072"/>
          <p:cNvSpPr txBox="1"/>
          <p:nvPr/>
        </p:nvSpPr>
        <p:spPr>
          <a:xfrm>
            <a:off x="76200" y="6384925"/>
            <a:ext cx="2743200" cy="396875"/>
          </a:xfrm>
          <a:prstGeom prst="rect">
            <a:avLst/>
          </a:prstGeom>
          <a:noFill/>
          <a:ln w="9525">
            <a:noFill/>
          </a:ln>
        </p:spPr>
        <p:txBody>
          <a:bodyPr>
            <a:spAutoFit/>
          </a:bodyPr>
          <a:p>
            <a:pPr algn="l">
              <a:spcBef>
                <a:spcPct val="50000"/>
              </a:spcBef>
            </a:pPr>
            <a:r>
              <a:rPr lang="zh-CN" altLang="en-US" sz="2000" dirty="0">
                <a:solidFill>
                  <a:srgbClr val="FFFF99"/>
                </a:solidFill>
                <a:latin typeface="隶书" pitchFamily="49" charset="-122"/>
                <a:ea typeface="隶书" pitchFamily="49" charset="-122"/>
              </a:rPr>
              <a:t>北师大版  历史必修二</a:t>
            </a:r>
            <a:endParaRPr lang="zh-CN" altLang="en-US" sz="2000" dirty="0">
              <a:solidFill>
                <a:srgbClr val="FFFF99"/>
              </a:solidFill>
              <a:latin typeface="隶书" pitchFamily="49" charset="-122"/>
              <a:ea typeface="隶书" pitchFamily="49" charset="-122"/>
            </a:endParaRPr>
          </a:p>
        </p:txBody>
      </p:sp>
    </p:spTree>
  </p:cSld>
  <p:clrMapOvr>
    <a:masterClrMapping/>
  </p:clrMapOvr>
  <p:transition>
    <p:blinds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4" name="矩形 92163"/>
          <p:cNvSpPr/>
          <p:nvPr/>
        </p:nvSpPr>
        <p:spPr>
          <a:xfrm>
            <a:off x="0" y="0"/>
            <a:ext cx="1143000" cy="6797675"/>
          </a:xfrm>
          <a:prstGeom prst="rect">
            <a:avLst/>
          </a:prstGeom>
          <a:solidFill>
            <a:srgbClr val="FFFF99"/>
          </a:solidFill>
          <a:ln w="9525">
            <a:noFill/>
          </a:ln>
        </p:spPr>
        <p:txBody>
          <a:bodyPr>
            <a:spAutoFit/>
          </a:bodyPr>
          <a:p>
            <a:pPr algn="l"/>
            <a:r>
              <a:rPr lang="en-US" altLang="zh-CN" dirty="0">
                <a:latin typeface="Arial" panose="020B0604020202020204" pitchFamily="34" charset="0"/>
                <a:ea typeface="黑体" panose="02010609060101010101" pitchFamily="2" charset="-122"/>
              </a:rPr>
              <a:t>  </a:t>
            </a:r>
            <a:endParaRPr lang="en-US" altLang="zh-CN" dirty="0">
              <a:latin typeface="Arial" panose="020B0604020202020204" pitchFamily="34" charset="0"/>
              <a:ea typeface="黑体" panose="02010609060101010101" pitchFamily="2" charset="-122"/>
            </a:endParaRPr>
          </a:p>
          <a:p>
            <a:pPr algn="l"/>
            <a:endParaRPr lang="en-US" altLang="zh-CN" dirty="0">
              <a:latin typeface="Arial" panose="020B0604020202020204" pitchFamily="34" charset="0"/>
              <a:ea typeface="黑体" panose="02010609060101010101" pitchFamily="2" charset="-122"/>
            </a:endParaRPr>
          </a:p>
          <a:p>
            <a:r>
              <a:rPr lang="zh-CN" altLang="en-US" dirty="0">
                <a:latin typeface="Arial" panose="020B0604020202020204" pitchFamily="34" charset="0"/>
                <a:ea typeface="黑体" panose="02010609060101010101" pitchFamily="2" charset="-122"/>
              </a:rPr>
              <a:t>学法探究一</a:t>
            </a:r>
            <a:endParaRPr lang="zh-CN" altLang="en-US" dirty="0">
              <a:latin typeface="Arial" panose="020B0604020202020204" pitchFamily="34" charset="0"/>
              <a:ea typeface="黑体" panose="02010609060101010101" pitchFamily="2" charset="-122"/>
            </a:endParaRPr>
          </a:p>
          <a:p>
            <a:pPr algn="l"/>
            <a:endParaRPr lang="zh-CN" altLang="en-US" dirty="0">
              <a:latin typeface="Arial" panose="020B0604020202020204" pitchFamily="34" charset="0"/>
              <a:ea typeface="黑体" panose="02010609060101010101" pitchFamily="2" charset="-122"/>
            </a:endParaRPr>
          </a:p>
          <a:p>
            <a:pPr algn="l"/>
            <a:endParaRPr lang="zh-CN" altLang="en-US" dirty="0">
              <a:latin typeface="Arial" panose="020B0604020202020204" pitchFamily="34" charset="0"/>
              <a:ea typeface="黑体" panose="02010609060101010101" pitchFamily="2" charset="-122"/>
            </a:endParaRPr>
          </a:p>
          <a:p>
            <a:pPr algn="l"/>
            <a:endParaRPr lang="zh-CN" altLang="en-US" dirty="0">
              <a:latin typeface="Arial" panose="020B0604020202020204" pitchFamily="34" charset="0"/>
              <a:ea typeface="黑体" panose="02010609060101010101" pitchFamily="2" charset="-122"/>
            </a:endParaRPr>
          </a:p>
          <a:p>
            <a:pPr algn="l"/>
            <a:endParaRPr lang="zh-CN" altLang="en-US" dirty="0">
              <a:latin typeface="Arial" panose="020B0604020202020204" pitchFamily="34" charset="0"/>
              <a:ea typeface="黑体" panose="02010609060101010101" pitchFamily="2" charset="-122"/>
            </a:endParaRPr>
          </a:p>
        </p:txBody>
      </p:sp>
      <p:pic>
        <p:nvPicPr>
          <p:cNvPr id="92165" name="图片 92164" descr="水墨边框—1"/>
          <p:cNvPicPr>
            <a:picLocks noChangeAspect="1"/>
          </p:cNvPicPr>
          <p:nvPr/>
        </p:nvPicPr>
        <p:blipFill>
          <a:blip r:embed="rId1"/>
          <a:stretch>
            <a:fillRect/>
          </a:stretch>
        </p:blipFill>
        <p:spPr>
          <a:xfrm>
            <a:off x="1143000" y="0"/>
            <a:ext cx="8001000" cy="6858000"/>
          </a:xfrm>
          <a:prstGeom prst="rect">
            <a:avLst/>
          </a:prstGeom>
          <a:noFill/>
          <a:ln w="9525">
            <a:noFill/>
          </a:ln>
        </p:spPr>
      </p:pic>
      <p:sp>
        <p:nvSpPr>
          <p:cNvPr id="92167" name="文本框 92166"/>
          <p:cNvSpPr txBox="1"/>
          <p:nvPr/>
        </p:nvSpPr>
        <p:spPr>
          <a:xfrm>
            <a:off x="1295400" y="1355725"/>
            <a:ext cx="3581400" cy="396875"/>
          </a:xfrm>
          <a:prstGeom prst="rect">
            <a:avLst/>
          </a:prstGeom>
          <a:noFill/>
          <a:ln w="9525">
            <a:noFill/>
          </a:ln>
        </p:spPr>
        <p:txBody>
          <a:bodyPr>
            <a:spAutoFit/>
          </a:bodyPr>
          <a:p>
            <a:pPr algn="l"/>
            <a:r>
              <a:rPr lang="en-US" altLang="zh-CN" sz="2000" dirty="0">
                <a:solidFill>
                  <a:srgbClr val="FF0000"/>
                </a:solidFill>
                <a:latin typeface="Arial" panose="020B0604020202020204" pitchFamily="34" charset="0"/>
                <a:ea typeface="黑体" panose="02010609060101010101" pitchFamily="2" charset="-122"/>
              </a:rPr>
              <a:t>●</a:t>
            </a:r>
            <a:r>
              <a:rPr lang="zh-CN" altLang="en-US" sz="2000" dirty="0">
                <a:solidFill>
                  <a:srgbClr val="FF0000"/>
                </a:solidFill>
                <a:latin typeface="Arial" panose="020B0604020202020204" pitchFamily="34" charset="0"/>
                <a:ea typeface="黑体" panose="02010609060101010101" pitchFamily="2" charset="-122"/>
              </a:rPr>
              <a:t>封建土地所有制的三种形式。</a:t>
            </a:r>
            <a:endParaRPr lang="zh-CN" altLang="en-US" sz="2000" dirty="0">
              <a:solidFill>
                <a:srgbClr val="FF0000"/>
              </a:solidFill>
              <a:latin typeface="Arial" panose="020B0604020202020204" pitchFamily="34" charset="0"/>
              <a:ea typeface="黑体" panose="02010609060101010101" pitchFamily="2" charset="-122"/>
            </a:endParaRPr>
          </a:p>
        </p:txBody>
      </p:sp>
      <p:sp>
        <p:nvSpPr>
          <p:cNvPr id="92168" name="矩形 92167"/>
          <p:cNvSpPr/>
          <p:nvPr/>
        </p:nvSpPr>
        <p:spPr>
          <a:xfrm>
            <a:off x="1295400" y="196850"/>
            <a:ext cx="2590800" cy="641350"/>
          </a:xfrm>
          <a:prstGeom prst="rect">
            <a:avLst/>
          </a:prstGeom>
          <a:gradFill rotWithShape="1">
            <a:gsLst>
              <a:gs pos="0">
                <a:srgbClr val="99FF99">
                  <a:alpha val="75999"/>
                </a:srgbClr>
              </a:gs>
              <a:gs pos="100000">
                <a:srgbClr val="99FF99">
                  <a:gamma/>
                  <a:shade val="46275"/>
                  <a:invGamma/>
                </a:srgbClr>
              </a:gs>
            </a:gsLst>
            <a:lin ang="5400000" scaled="1"/>
            <a:tileRect/>
          </a:gradFill>
          <a:ln w="9525">
            <a:noFill/>
          </a:ln>
        </p:spPr>
        <p:txBody>
          <a:bodyPr>
            <a:spAutoFit/>
          </a:bodyPr>
          <a:p>
            <a:pPr algn="l"/>
            <a:r>
              <a:rPr lang="zh-CN" altLang="en-US" sz="3600" dirty="0">
                <a:solidFill>
                  <a:srgbClr val="FF0000"/>
                </a:solidFill>
                <a:latin typeface="Arial" panose="020B0604020202020204" pitchFamily="34" charset="0"/>
                <a:ea typeface="黑体" panose="02010609060101010101" pitchFamily="2" charset="-122"/>
              </a:rPr>
              <a:t>正确的方法</a:t>
            </a:r>
            <a:endParaRPr lang="zh-CN" altLang="en-US" sz="3600" dirty="0">
              <a:solidFill>
                <a:srgbClr val="FF0000"/>
              </a:solidFill>
              <a:latin typeface="Arial" panose="020B0604020202020204" pitchFamily="34" charset="0"/>
              <a:ea typeface="黑体" panose="02010609060101010101" pitchFamily="2" charset="-122"/>
            </a:endParaRPr>
          </a:p>
        </p:txBody>
      </p:sp>
      <p:pic>
        <p:nvPicPr>
          <p:cNvPr id="92170" name="图片 92169" descr="思考-1"/>
          <p:cNvPicPr>
            <a:picLocks noChangeAspect="1"/>
          </p:cNvPicPr>
          <p:nvPr/>
        </p:nvPicPr>
        <p:blipFill>
          <a:blip r:embed="rId2"/>
          <a:stretch>
            <a:fillRect/>
          </a:stretch>
        </p:blipFill>
        <p:spPr>
          <a:xfrm>
            <a:off x="1219200" y="4267200"/>
            <a:ext cx="1524000" cy="2057400"/>
          </a:xfrm>
          <a:prstGeom prst="rect">
            <a:avLst/>
          </a:prstGeom>
          <a:noFill/>
          <a:ln w="9525">
            <a:noFill/>
          </a:ln>
        </p:spPr>
      </p:pic>
      <p:sp>
        <p:nvSpPr>
          <p:cNvPr id="92174" name="文本框 92173"/>
          <p:cNvSpPr txBox="1"/>
          <p:nvPr/>
        </p:nvSpPr>
        <p:spPr>
          <a:xfrm>
            <a:off x="1219200" y="6384925"/>
            <a:ext cx="2743200" cy="396875"/>
          </a:xfrm>
          <a:prstGeom prst="rect">
            <a:avLst/>
          </a:prstGeom>
          <a:noFill/>
          <a:ln w="9525">
            <a:noFill/>
          </a:ln>
        </p:spPr>
        <p:txBody>
          <a:bodyPr>
            <a:spAutoFit/>
          </a:bodyPr>
          <a:p>
            <a:pPr algn="l">
              <a:spcBef>
                <a:spcPct val="50000"/>
              </a:spcBef>
            </a:pPr>
            <a:r>
              <a:rPr lang="zh-CN" altLang="en-US" sz="2000" dirty="0">
                <a:solidFill>
                  <a:srgbClr val="FFFF99"/>
                </a:solidFill>
                <a:latin typeface="隶书" pitchFamily="49" charset="-122"/>
                <a:ea typeface="隶书" pitchFamily="49" charset="-122"/>
              </a:rPr>
              <a:t>北师大版  历史必修二</a:t>
            </a:r>
            <a:endParaRPr lang="zh-CN" altLang="en-US" sz="2000" dirty="0">
              <a:solidFill>
                <a:srgbClr val="FFFF99"/>
              </a:solidFill>
              <a:latin typeface="隶书" pitchFamily="49" charset="-122"/>
              <a:ea typeface="隶书" pitchFamily="49" charset="-122"/>
            </a:endParaRPr>
          </a:p>
        </p:txBody>
      </p:sp>
      <p:sp>
        <p:nvSpPr>
          <p:cNvPr id="92177" name="矩形 92176"/>
          <p:cNvSpPr/>
          <p:nvPr/>
        </p:nvSpPr>
        <p:spPr>
          <a:xfrm>
            <a:off x="1293813" y="3032125"/>
            <a:ext cx="2995612" cy="396875"/>
          </a:xfrm>
          <a:prstGeom prst="rect">
            <a:avLst/>
          </a:prstGeom>
          <a:noFill/>
          <a:ln w="9525">
            <a:noFill/>
          </a:ln>
        </p:spPr>
        <p:txBody>
          <a:bodyPr wrap="none" anchor="t">
            <a:spAutoFit/>
          </a:bodyPr>
          <a:p>
            <a:pPr algn="l"/>
            <a:r>
              <a:rPr lang="en-US" altLang="zh-CN" sz="2000" dirty="0">
                <a:solidFill>
                  <a:srgbClr val="FF0000"/>
                </a:solidFill>
                <a:latin typeface="Arial" panose="020B0604020202020204" pitchFamily="34" charset="0"/>
                <a:ea typeface="黑体" panose="02010609060101010101" pitchFamily="2" charset="-122"/>
              </a:rPr>
              <a:t>●</a:t>
            </a:r>
            <a:r>
              <a:rPr lang="zh-CN" altLang="en-US" sz="2000" dirty="0">
                <a:solidFill>
                  <a:srgbClr val="FF0000"/>
                </a:solidFill>
                <a:latin typeface="Arial" panose="020B0604020202020204" pitchFamily="34" charset="0"/>
                <a:ea typeface="黑体" panose="02010609060101010101" pitchFamily="2" charset="-122"/>
              </a:rPr>
              <a:t>第一次工业革命的影响</a:t>
            </a:r>
            <a:endParaRPr lang="zh-CN" altLang="en-US" sz="2000" dirty="0">
              <a:solidFill>
                <a:srgbClr val="FF0000"/>
              </a:solidFill>
              <a:latin typeface="Arial" panose="020B0604020202020204" pitchFamily="34" charset="0"/>
              <a:ea typeface="黑体" panose="02010609060101010101" pitchFamily="2" charset="-122"/>
            </a:endParaRPr>
          </a:p>
        </p:txBody>
      </p:sp>
      <p:sp>
        <p:nvSpPr>
          <p:cNvPr id="92179" name="文本框 92178"/>
          <p:cNvSpPr txBox="1"/>
          <p:nvPr/>
        </p:nvSpPr>
        <p:spPr>
          <a:xfrm>
            <a:off x="5257800" y="1219200"/>
            <a:ext cx="3200400" cy="396875"/>
          </a:xfrm>
          <a:prstGeom prst="rect">
            <a:avLst/>
          </a:prstGeom>
          <a:noFill/>
          <a:ln w="9525">
            <a:noFill/>
          </a:ln>
        </p:spPr>
        <p:txBody>
          <a:bodyPr>
            <a:spAutoFit/>
          </a:bodyPr>
          <a:p>
            <a:pPr algn="l">
              <a:spcBef>
                <a:spcPct val="50000"/>
              </a:spcBef>
            </a:pPr>
            <a:r>
              <a:rPr lang="en-US" altLang="zh-CN" sz="2000" dirty="0">
                <a:latin typeface="Arial" panose="020B0604020202020204" pitchFamily="34" charset="0"/>
                <a:ea typeface="黑体" panose="02010609060101010101" pitchFamily="2" charset="-122"/>
              </a:rPr>
              <a:t>①</a:t>
            </a:r>
            <a:r>
              <a:rPr lang="zh-CN" altLang="en-US" sz="2000" dirty="0">
                <a:latin typeface="Arial" panose="020B0604020202020204" pitchFamily="34" charset="0"/>
                <a:ea typeface="黑体" panose="02010609060101010101" pitchFamily="2" charset="-122"/>
              </a:rPr>
              <a:t>封建地主土地所有制</a:t>
            </a:r>
            <a:endParaRPr lang="zh-CN" altLang="en-US" sz="2000" dirty="0">
              <a:latin typeface="Arial" panose="020B0604020202020204" pitchFamily="34" charset="0"/>
              <a:ea typeface="黑体" panose="02010609060101010101" pitchFamily="2" charset="-122"/>
            </a:endParaRPr>
          </a:p>
        </p:txBody>
      </p:sp>
      <p:sp>
        <p:nvSpPr>
          <p:cNvPr id="92180" name="文本框 92179"/>
          <p:cNvSpPr txBox="1"/>
          <p:nvPr/>
        </p:nvSpPr>
        <p:spPr>
          <a:xfrm>
            <a:off x="5257800" y="1720850"/>
            <a:ext cx="3352800" cy="701675"/>
          </a:xfrm>
          <a:prstGeom prst="rect">
            <a:avLst/>
          </a:prstGeom>
          <a:noFill/>
          <a:ln w="9525">
            <a:noFill/>
          </a:ln>
        </p:spPr>
        <p:txBody>
          <a:bodyPr>
            <a:spAutoFit/>
          </a:bodyPr>
          <a:p>
            <a:pPr algn="l">
              <a:spcBef>
                <a:spcPct val="50000"/>
              </a:spcBef>
            </a:pPr>
            <a:r>
              <a:rPr lang="en-US" altLang="zh-CN" sz="2000" dirty="0">
                <a:latin typeface="Arial" panose="020B0604020202020204" pitchFamily="34" charset="0"/>
                <a:ea typeface="黑体" panose="02010609060101010101" pitchFamily="2" charset="-122"/>
              </a:rPr>
              <a:t>②</a:t>
            </a:r>
            <a:r>
              <a:rPr lang="zh-CN" altLang="en-US" sz="2000" dirty="0">
                <a:latin typeface="Arial" panose="020B0604020202020204" pitchFamily="34" charset="0"/>
                <a:ea typeface="黑体" panose="02010609060101010101" pitchFamily="2" charset="-122"/>
              </a:rPr>
              <a:t>促进了生产力水平迅速提高，人类进入“蒸汽时代”。</a:t>
            </a:r>
            <a:endParaRPr lang="zh-CN" altLang="en-US" sz="2000" dirty="0">
              <a:latin typeface="Arial" panose="020B0604020202020204" pitchFamily="34" charset="0"/>
              <a:ea typeface="黑体" panose="02010609060101010101" pitchFamily="2" charset="-122"/>
            </a:endParaRPr>
          </a:p>
        </p:txBody>
      </p:sp>
      <p:sp>
        <p:nvSpPr>
          <p:cNvPr id="92181" name="矩形 92180"/>
          <p:cNvSpPr/>
          <p:nvPr/>
        </p:nvSpPr>
        <p:spPr>
          <a:xfrm>
            <a:off x="5257800" y="2590800"/>
            <a:ext cx="3505200" cy="1006475"/>
          </a:xfrm>
          <a:prstGeom prst="rect">
            <a:avLst/>
          </a:prstGeom>
          <a:noFill/>
          <a:ln w="9525">
            <a:noFill/>
          </a:ln>
        </p:spPr>
        <p:txBody>
          <a:bodyPr>
            <a:spAutoFit/>
          </a:bodyPr>
          <a:p>
            <a:pPr algn="l"/>
            <a:r>
              <a:rPr lang="en-US" altLang="zh-CN" sz="2000" dirty="0">
                <a:latin typeface="黑体" panose="02010609060101010101" pitchFamily="2" charset="-122"/>
                <a:ea typeface="黑体" panose="02010609060101010101" pitchFamily="2" charset="-122"/>
              </a:rPr>
              <a:t>③</a:t>
            </a:r>
            <a:r>
              <a:rPr lang="zh-CN" altLang="en-US" sz="2000" dirty="0">
                <a:latin typeface="黑体" panose="02010609060101010101" pitchFamily="2" charset="-122"/>
                <a:ea typeface="黑体" panose="02010609060101010101" pitchFamily="2" charset="-122"/>
              </a:rPr>
              <a:t>工业革命使社会日益分裂为两大直接对立的阶级：工业资产阶级和工业无产阶级 </a:t>
            </a:r>
            <a:endParaRPr lang="zh-CN" altLang="en-US" sz="2000" dirty="0">
              <a:latin typeface="黑体" panose="02010609060101010101" pitchFamily="2" charset="-122"/>
              <a:ea typeface="黑体" panose="02010609060101010101" pitchFamily="2" charset="-122"/>
            </a:endParaRPr>
          </a:p>
        </p:txBody>
      </p:sp>
      <p:sp>
        <p:nvSpPr>
          <p:cNvPr id="92182" name="矩形 92181"/>
          <p:cNvSpPr/>
          <p:nvPr/>
        </p:nvSpPr>
        <p:spPr>
          <a:xfrm>
            <a:off x="5257800" y="3657600"/>
            <a:ext cx="3505200" cy="396875"/>
          </a:xfrm>
          <a:prstGeom prst="rect">
            <a:avLst/>
          </a:prstGeom>
          <a:noFill/>
          <a:ln w="9525">
            <a:noFill/>
          </a:ln>
        </p:spPr>
        <p:txBody>
          <a:bodyPr>
            <a:spAutoFit/>
          </a:bodyPr>
          <a:p>
            <a:pPr algn="l"/>
            <a:r>
              <a:rPr lang="en-US" altLang="zh-CN" sz="2000" dirty="0">
                <a:latin typeface="Arial" panose="020B0604020202020204" pitchFamily="34" charset="0"/>
                <a:ea typeface="黑体" panose="02010609060101010101" pitchFamily="2" charset="-122"/>
              </a:rPr>
              <a:t>④</a:t>
            </a:r>
            <a:r>
              <a:rPr lang="zh-CN" altLang="en-US" sz="2000" dirty="0">
                <a:latin typeface="Arial" panose="020B0604020202020204" pitchFamily="34" charset="0"/>
                <a:ea typeface="黑体" panose="02010609060101010101" pitchFamily="2" charset="-122"/>
              </a:rPr>
              <a:t>封建土地国有制</a:t>
            </a:r>
            <a:endParaRPr lang="zh-CN" altLang="en-US" sz="2000" dirty="0">
              <a:latin typeface="Arial" panose="020B0604020202020204" pitchFamily="34" charset="0"/>
              <a:ea typeface="黑体" panose="02010609060101010101" pitchFamily="2" charset="-122"/>
            </a:endParaRPr>
          </a:p>
        </p:txBody>
      </p:sp>
      <p:sp>
        <p:nvSpPr>
          <p:cNvPr id="92183" name="矩形 92182"/>
          <p:cNvSpPr/>
          <p:nvPr/>
        </p:nvSpPr>
        <p:spPr>
          <a:xfrm>
            <a:off x="5257800" y="4114800"/>
            <a:ext cx="3581400" cy="701675"/>
          </a:xfrm>
          <a:prstGeom prst="rect">
            <a:avLst/>
          </a:prstGeom>
          <a:noFill/>
          <a:ln w="9525">
            <a:noFill/>
          </a:ln>
        </p:spPr>
        <p:txBody>
          <a:bodyPr>
            <a:spAutoFit/>
          </a:bodyPr>
          <a:p>
            <a:pPr algn="l"/>
            <a:r>
              <a:rPr lang="en-US" altLang="zh-CN" sz="2000" dirty="0">
                <a:latin typeface="黑体" panose="02010609060101010101" pitchFamily="2" charset="-122"/>
                <a:ea typeface="黑体" panose="02010609060101010101" pitchFamily="2" charset="-122"/>
              </a:rPr>
              <a:t>⑤</a:t>
            </a:r>
            <a:r>
              <a:rPr lang="zh-CN" altLang="en-US" sz="2000" dirty="0">
                <a:latin typeface="黑体" panose="02010609060101010101" pitchFamily="2" charset="-122"/>
                <a:ea typeface="黑体" panose="02010609060101010101" pitchFamily="2" charset="-122"/>
              </a:rPr>
              <a:t>改变了世界的面貌，使东方从属与西方。 </a:t>
            </a:r>
            <a:endParaRPr lang="zh-CN" altLang="en-US" sz="2000" dirty="0">
              <a:latin typeface="黑体" panose="02010609060101010101" pitchFamily="2" charset="-122"/>
              <a:ea typeface="黑体" panose="02010609060101010101" pitchFamily="2" charset="-122"/>
            </a:endParaRPr>
          </a:p>
        </p:txBody>
      </p:sp>
      <p:sp>
        <p:nvSpPr>
          <p:cNvPr id="92184" name="矩形 92183"/>
          <p:cNvSpPr/>
          <p:nvPr/>
        </p:nvSpPr>
        <p:spPr>
          <a:xfrm>
            <a:off x="5257800" y="4937125"/>
            <a:ext cx="3429000" cy="396875"/>
          </a:xfrm>
          <a:prstGeom prst="rect">
            <a:avLst/>
          </a:prstGeom>
          <a:noFill/>
          <a:ln w="9525">
            <a:noFill/>
          </a:ln>
        </p:spPr>
        <p:txBody>
          <a:bodyPr>
            <a:spAutoFit/>
          </a:bodyPr>
          <a:p>
            <a:pPr algn="l"/>
            <a:r>
              <a:rPr lang="en-US" altLang="zh-CN" sz="2000" dirty="0">
                <a:latin typeface="黑体" panose="02010609060101010101" pitchFamily="2" charset="-122"/>
                <a:ea typeface="黑体" panose="02010609060101010101" pitchFamily="2" charset="-122"/>
              </a:rPr>
              <a:t>⑥</a:t>
            </a:r>
            <a:r>
              <a:rPr lang="zh-CN" altLang="en-US" sz="2000" dirty="0">
                <a:latin typeface="黑体" panose="02010609060101010101" pitchFamily="2" charset="-122"/>
                <a:ea typeface="黑体" panose="02010609060101010101" pitchFamily="2" charset="-122"/>
              </a:rPr>
              <a:t>农民的土地所有制 </a:t>
            </a:r>
            <a:endParaRPr lang="zh-CN" altLang="en-US" sz="2000" dirty="0">
              <a:latin typeface="黑体" panose="02010609060101010101" pitchFamily="2" charset="-122"/>
              <a:ea typeface="黑体" panose="02010609060101010101" pitchFamily="2" charset="-122"/>
            </a:endParaRPr>
          </a:p>
        </p:txBody>
      </p:sp>
      <p:sp>
        <p:nvSpPr>
          <p:cNvPr id="92185" name="矩形 92184"/>
          <p:cNvSpPr/>
          <p:nvPr/>
        </p:nvSpPr>
        <p:spPr>
          <a:xfrm>
            <a:off x="5257800" y="5470525"/>
            <a:ext cx="3657600" cy="396875"/>
          </a:xfrm>
          <a:prstGeom prst="rect">
            <a:avLst/>
          </a:prstGeom>
          <a:noFill/>
          <a:ln w="9525">
            <a:noFill/>
          </a:ln>
        </p:spPr>
        <p:txBody>
          <a:bodyPr>
            <a:spAutoFit/>
          </a:bodyPr>
          <a:p>
            <a:pPr algn="l"/>
            <a:r>
              <a:rPr lang="en-US" altLang="zh-CN" sz="2000" dirty="0">
                <a:latin typeface="黑体" panose="02010609060101010101" pitchFamily="2" charset="-122"/>
                <a:ea typeface="黑体" panose="02010609060101010101" pitchFamily="2" charset="-122"/>
              </a:rPr>
              <a:t>⑦</a:t>
            </a:r>
            <a:r>
              <a:rPr lang="zh-CN" altLang="en-US" sz="2000" dirty="0">
                <a:latin typeface="黑体" panose="02010609060101010101" pitchFamily="2" charset="-122"/>
                <a:ea typeface="黑体" panose="02010609060101010101" pitchFamily="2" charset="-122"/>
              </a:rPr>
              <a:t>资本主义世界市场基本形成。 </a:t>
            </a:r>
            <a:endParaRPr lang="zh-CN" altLang="en-US" sz="2000" dirty="0">
              <a:latin typeface="黑体" panose="02010609060101010101" pitchFamily="2" charset="-122"/>
              <a:ea typeface="黑体" panose="02010609060101010101" pitchFamily="2" charset="-122"/>
            </a:endParaRPr>
          </a:p>
        </p:txBody>
      </p:sp>
      <p:sp>
        <p:nvSpPr>
          <p:cNvPr id="92186" name="文本框 92185"/>
          <p:cNvSpPr txBox="1"/>
          <p:nvPr/>
        </p:nvSpPr>
        <p:spPr>
          <a:xfrm>
            <a:off x="2057400" y="2057400"/>
            <a:ext cx="1752600" cy="457200"/>
          </a:xfrm>
          <a:prstGeom prst="rect">
            <a:avLst/>
          </a:prstGeom>
          <a:noFill/>
          <a:ln w="9525">
            <a:noFill/>
          </a:ln>
        </p:spPr>
        <p:txBody>
          <a:bodyPr>
            <a:spAutoFit/>
          </a:bodyPr>
          <a:p>
            <a:pPr algn="l">
              <a:spcBef>
                <a:spcPct val="50000"/>
              </a:spcBef>
            </a:pPr>
            <a:r>
              <a:rPr lang="en-US" altLang="zh-CN" sz="2400" dirty="0">
                <a:latin typeface="Arial" panose="020B0604020202020204" pitchFamily="34" charset="0"/>
                <a:ea typeface="黑体" panose="02010609060101010101" pitchFamily="2" charset="-122"/>
              </a:rPr>
              <a:t>①④⑥</a:t>
            </a:r>
            <a:endParaRPr lang="en-US" altLang="zh-CN" sz="2400" dirty="0">
              <a:latin typeface="Arial" panose="020B0604020202020204" pitchFamily="34" charset="0"/>
              <a:ea typeface="黑体" panose="02010609060101010101" pitchFamily="2" charset="-122"/>
            </a:endParaRPr>
          </a:p>
        </p:txBody>
      </p:sp>
      <p:sp>
        <p:nvSpPr>
          <p:cNvPr id="92187" name="文本框 92186"/>
          <p:cNvSpPr txBox="1"/>
          <p:nvPr/>
        </p:nvSpPr>
        <p:spPr>
          <a:xfrm>
            <a:off x="1981200" y="3581400"/>
            <a:ext cx="1752600" cy="457200"/>
          </a:xfrm>
          <a:prstGeom prst="rect">
            <a:avLst/>
          </a:prstGeom>
          <a:noFill/>
          <a:ln w="9525">
            <a:noFill/>
          </a:ln>
        </p:spPr>
        <p:txBody>
          <a:bodyPr>
            <a:spAutoFit/>
          </a:bodyPr>
          <a:p>
            <a:pPr algn="l">
              <a:spcBef>
                <a:spcPct val="50000"/>
              </a:spcBef>
            </a:pPr>
            <a:r>
              <a:rPr lang="en-US" altLang="zh-CN" sz="2400" dirty="0">
                <a:latin typeface="Arial" panose="020B0604020202020204" pitchFamily="34" charset="0"/>
                <a:ea typeface="黑体" panose="02010609060101010101" pitchFamily="2" charset="-122"/>
              </a:rPr>
              <a:t>②③⑤⑦</a:t>
            </a:r>
            <a:endParaRPr lang="en-US" altLang="zh-CN" sz="2400" dirty="0">
              <a:latin typeface="Arial" panose="020B0604020202020204" pitchFamily="34" charset="0"/>
              <a:ea typeface="黑体" panose="02010609060101010101" pitchFamily="2" charset="-122"/>
            </a:endParaRPr>
          </a:p>
        </p:txBody>
      </p:sp>
      <p:sp>
        <p:nvSpPr>
          <p:cNvPr id="92175" name="云形标注 92174"/>
          <p:cNvSpPr/>
          <p:nvPr/>
        </p:nvSpPr>
        <p:spPr>
          <a:xfrm>
            <a:off x="2743200" y="2438400"/>
            <a:ext cx="4876800" cy="2133600"/>
          </a:xfrm>
          <a:prstGeom prst="cloudCallout">
            <a:avLst>
              <a:gd name="adj1" fmla="val -45310"/>
              <a:gd name="adj2" fmla="val 106398"/>
            </a:avLst>
          </a:prstGeom>
          <a:solidFill>
            <a:srgbClr val="99FF99"/>
          </a:solidFill>
          <a:ln w="9525" cap="flat" cmpd="sng">
            <a:solidFill>
              <a:schemeClr val="tx1"/>
            </a:solidFill>
            <a:prstDash val="solid"/>
            <a:headEnd type="none" w="med" len="med"/>
            <a:tailEnd type="none" w="med" len="med"/>
          </a:ln>
        </p:spPr>
        <p:txBody>
          <a:bodyPr/>
          <a:p>
            <a:endParaRPr lang="en-US" altLang="zh-CN" sz="3200" dirty="0">
              <a:latin typeface="黑体" panose="02010609060101010101" pitchFamily="2" charset="-122"/>
              <a:ea typeface="黑体" panose="02010609060101010101" pitchFamily="2" charset="-122"/>
            </a:endParaRPr>
          </a:p>
          <a:p>
            <a:r>
              <a:rPr lang="zh-CN" altLang="en-US" sz="3200" dirty="0">
                <a:solidFill>
                  <a:srgbClr val="FF0000"/>
                </a:solidFill>
                <a:latin typeface="黑体" panose="02010609060101010101" pitchFamily="2" charset="-122"/>
                <a:ea typeface="黑体" panose="02010609060101010101" pitchFamily="2" charset="-122"/>
              </a:rPr>
              <a:t>学会归纳 概括</a:t>
            </a:r>
            <a:endParaRPr lang="zh-CN" altLang="en-US" sz="3200" dirty="0">
              <a:solidFill>
                <a:srgbClr val="FF0000"/>
              </a:solidFill>
              <a:latin typeface="黑体" panose="02010609060101010101" pitchFamily="2" charset="-122"/>
              <a:ea typeface="黑体" panose="02010609060101010101" pitchFamily="2" charset="-122"/>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186"/>
                                        </p:tgtEl>
                                        <p:attrNameLst>
                                          <p:attrName>style.visibility</p:attrName>
                                        </p:attrNameLst>
                                      </p:cBhvr>
                                      <p:to>
                                        <p:strVal val="visible"/>
                                      </p:to>
                                    </p:set>
                                    <p:animEffect transition="in" filter="blinds(horizontal)">
                                      <p:cBhvr>
                                        <p:cTn id="7" dur="500"/>
                                        <p:tgtEl>
                                          <p:spTgt spid="9218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2187"/>
                                        </p:tgtEl>
                                        <p:attrNameLst>
                                          <p:attrName>style.visibility</p:attrName>
                                        </p:attrNameLst>
                                      </p:cBhvr>
                                      <p:to>
                                        <p:strVal val="visible"/>
                                      </p:to>
                                    </p:set>
                                    <p:animEffect transition="in" filter="blinds(horizontal)">
                                      <p:cBhvr>
                                        <p:cTn id="10" dur="500"/>
                                        <p:tgtEl>
                                          <p:spTgt spid="9218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2175"/>
                                        </p:tgtEl>
                                        <p:attrNameLst>
                                          <p:attrName>style.visibility</p:attrName>
                                        </p:attrNameLst>
                                      </p:cBhvr>
                                      <p:to>
                                        <p:strVal val="visible"/>
                                      </p:to>
                                    </p:set>
                                    <p:animEffect transition="in" filter="blinds(horizontal)">
                                      <p:cBhvr>
                                        <p:cTn id="15" dur="500"/>
                                        <p:tgtEl>
                                          <p:spTgt spid="92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6" grpId="0"/>
      <p:bldP spid="92187" grpId="0"/>
      <p:bldP spid="921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3189" name="图片 93188" descr="水墨边框—1"/>
          <p:cNvPicPr>
            <a:picLocks noChangeAspect="1"/>
          </p:cNvPicPr>
          <p:nvPr/>
        </p:nvPicPr>
        <p:blipFill>
          <a:blip r:embed="rId1"/>
          <a:stretch>
            <a:fillRect/>
          </a:stretch>
        </p:blipFill>
        <p:spPr>
          <a:xfrm>
            <a:off x="1143000" y="0"/>
            <a:ext cx="8001000" cy="6858000"/>
          </a:xfrm>
          <a:prstGeom prst="rect">
            <a:avLst/>
          </a:prstGeom>
          <a:noFill/>
          <a:ln w="9525">
            <a:noFill/>
          </a:ln>
        </p:spPr>
      </p:pic>
      <p:sp>
        <p:nvSpPr>
          <p:cNvPr id="93191" name="文本框 93190"/>
          <p:cNvSpPr txBox="1"/>
          <p:nvPr/>
        </p:nvSpPr>
        <p:spPr>
          <a:xfrm>
            <a:off x="1295400" y="838200"/>
            <a:ext cx="7696200" cy="1463675"/>
          </a:xfrm>
          <a:prstGeom prst="rect">
            <a:avLst/>
          </a:prstGeom>
          <a:noFill/>
          <a:ln w="9525">
            <a:noFill/>
          </a:ln>
        </p:spPr>
        <p:txBody>
          <a:bodyPr>
            <a:spAutoFit/>
          </a:bodyPr>
          <a:p>
            <a:pPr algn="l">
              <a:spcBef>
                <a:spcPct val="50000"/>
              </a:spcBef>
            </a:pPr>
            <a:r>
              <a:rPr lang="zh-CN" altLang="en-US" sz="2000" dirty="0">
                <a:latin typeface="Arial" panose="020B0604020202020204" pitchFamily="34" charset="0"/>
                <a:ea typeface="黑体" panose="02010609060101010101" pitchFamily="2" charset="-122"/>
              </a:rPr>
              <a:t>履亩而税者，废公田，转就私田征税，视其田亩之实收而抽额定之比率</a:t>
            </a:r>
            <a:r>
              <a:rPr lang="en-US" altLang="zh-CN" sz="2000">
                <a:latin typeface="黑体" panose="02010609060101010101" pitchFamily="2" charset="-122"/>
                <a:ea typeface="黑体" panose="02010609060101010101" pitchFamily="2" charset="-122"/>
              </a:rPr>
              <a:t>……</a:t>
            </a:r>
            <a:r>
              <a:rPr lang="zh-CN" altLang="en-US" sz="2000" dirty="0">
                <a:latin typeface="Arial" panose="020B0604020202020204" pitchFamily="34" charset="0"/>
                <a:ea typeface="黑体" panose="02010609060101010101" pitchFamily="2" charset="-122"/>
              </a:rPr>
              <a:t>则可以只认田，不认人，于是民田得自由买卖，而土地所有权，无形中转移，成为耕田者所自有，</a:t>
            </a:r>
            <a:r>
              <a:rPr lang="zh-CN" altLang="en-US" sz="2000" u="sng" dirty="0">
                <a:latin typeface="Arial" panose="020B0604020202020204" pitchFamily="34" charset="0"/>
                <a:ea typeface="黑体" panose="02010609060101010101" pitchFamily="2" charset="-122"/>
              </a:rPr>
              <a:t>而兼并亦随之而起。</a:t>
            </a:r>
            <a:endParaRPr lang="zh-CN" altLang="en-US" sz="2000" u="sng" dirty="0">
              <a:latin typeface="Arial" panose="020B0604020202020204" pitchFamily="34" charset="0"/>
              <a:ea typeface="黑体" panose="02010609060101010101" pitchFamily="2" charset="-122"/>
            </a:endParaRPr>
          </a:p>
          <a:p>
            <a:pPr algn="l">
              <a:spcBef>
                <a:spcPct val="50000"/>
              </a:spcBef>
            </a:pPr>
            <a:r>
              <a:rPr lang="zh-CN" altLang="en-US" sz="2000">
                <a:latin typeface="Arial" panose="020B0604020202020204" pitchFamily="34" charset="0"/>
                <a:ea typeface="黑体" panose="02010609060101010101" pitchFamily="2" charset="-122"/>
              </a:rPr>
              <a:t>                                                                  </a:t>
            </a:r>
            <a:r>
              <a:rPr lang="en-US" altLang="zh-CN" sz="2000">
                <a:latin typeface="黑体" panose="02010609060101010101" pitchFamily="2" charset="-122"/>
                <a:ea typeface="黑体" panose="02010609060101010101" pitchFamily="2" charset="-122"/>
              </a:rPr>
              <a:t>——</a:t>
            </a:r>
            <a:r>
              <a:rPr lang="zh-CN" altLang="en-US" sz="2000" dirty="0">
                <a:latin typeface="Arial" panose="020B0604020202020204" pitchFamily="34" charset="0"/>
                <a:ea typeface="黑体" panose="02010609060101010101" pitchFamily="2" charset="-122"/>
              </a:rPr>
              <a:t>钱穆  </a:t>
            </a:r>
            <a:r>
              <a:rPr lang="en-US" altLang="zh-CN" sz="2000" dirty="0">
                <a:latin typeface="Arial" panose="020B0604020202020204" pitchFamily="34" charset="0"/>
                <a:ea typeface="黑体" panose="02010609060101010101" pitchFamily="2" charset="-122"/>
              </a:rPr>
              <a:t>《</a:t>
            </a:r>
            <a:r>
              <a:rPr lang="zh-CN" altLang="en-US" sz="2000" dirty="0">
                <a:latin typeface="Arial" panose="020B0604020202020204" pitchFamily="34" charset="0"/>
                <a:ea typeface="黑体" panose="02010609060101010101" pitchFamily="2" charset="-122"/>
              </a:rPr>
              <a:t>国史大纲</a:t>
            </a:r>
            <a:r>
              <a:rPr lang="en-US" altLang="zh-CN" sz="2000">
                <a:latin typeface="Arial" panose="020B0604020202020204" pitchFamily="34" charset="0"/>
                <a:ea typeface="黑体" panose="02010609060101010101" pitchFamily="2" charset="-122"/>
              </a:rPr>
              <a:t>》</a:t>
            </a:r>
            <a:endParaRPr lang="en-US" altLang="zh-CN" sz="2000">
              <a:latin typeface="Arial" panose="020B0604020202020204" pitchFamily="34" charset="0"/>
              <a:ea typeface="黑体" panose="02010609060101010101" pitchFamily="2" charset="-122"/>
            </a:endParaRPr>
          </a:p>
        </p:txBody>
      </p:sp>
      <p:sp>
        <p:nvSpPr>
          <p:cNvPr id="93193" name="矩形 93192"/>
          <p:cNvSpPr/>
          <p:nvPr/>
        </p:nvSpPr>
        <p:spPr>
          <a:xfrm>
            <a:off x="1219200" y="2209800"/>
            <a:ext cx="7772400" cy="1006475"/>
          </a:xfrm>
          <a:prstGeom prst="rect">
            <a:avLst/>
          </a:prstGeom>
          <a:noFill/>
          <a:ln w="9525">
            <a:noFill/>
          </a:ln>
        </p:spPr>
        <p:txBody>
          <a:bodyPr>
            <a:spAutoFit/>
          </a:bodyPr>
          <a:p>
            <a:pPr algn="l">
              <a:spcBef>
                <a:spcPct val="50000"/>
              </a:spcBef>
            </a:pPr>
            <a:r>
              <a:rPr lang="zh-CN" altLang="en-US" sz="2000" dirty="0">
                <a:solidFill>
                  <a:srgbClr val="FF0000"/>
                </a:solidFill>
                <a:latin typeface="Arial" panose="020B0604020202020204" pitchFamily="34" charset="0"/>
                <a:ea typeface="黑体" panose="02010609060101010101" pitchFamily="2" charset="-122"/>
              </a:rPr>
              <a:t>材料中说“而土地所有权，无形中转移，成为耕田者所自有”，是不是说由奴隶主贵族土地国有制转变为“耕田者所自有”的农民土地所有制？为什么？                        和材料中划线部分内容</a:t>
            </a:r>
            <a:r>
              <a:rPr lang="zh-CN" altLang="en-US" sz="2000" dirty="0">
                <a:solidFill>
                  <a:schemeClr val="accent2"/>
                </a:solidFill>
                <a:latin typeface="Arial" panose="020B0604020202020204" pitchFamily="34" charset="0"/>
                <a:ea typeface="黑体" panose="02010609060101010101" pitchFamily="2" charset="-122"/>
              </a:rPr>
              <a:t>加以说明</a:t>
            </a:r>
            <a:r>
              <a:rPr lang="zh-CN" altLang="en-US" sz="2000" dirty="0">
                <a:solidFill>
                  <a:srgbClr val="FF0000"/>
                </a:solidFill>
                <a:latin typeface="Arial" panose="020B0604020202020204" pitchFamily="34" charset="0"/>
                <a:ea typeface="黑体" panose="02010609060101010101" pitchFamily="2" charset="-122"/>
              </a:rPr>
              <a:t>。</a:t>
            </a:r>
            <a:endParaRPr lang="zh-CN" altLang="en-US" sz="2000" dirty="0">
              <a:solidFill>
                <a:srgbClr val="FF0000"/>
              </a:solidFill>
              <a:latin typeface="Arial" panose="020B0604020202020204" pitchFamily="34" charset="0"/>
              <a:ea typeface="黑体" panose="02010609060101010101" pitchFamily="2" charset="-122"/>
            </a:endParaRPr>
          </a:p>
        </p:txBody>
      </p:sp>
      <p:sp>
        <p:nvSpPr>
          <p:cNvPr id="93194" name="文本框 93193"/>
          <p:cNvSpPr txBox="1"/>
          <p:nvPr/>
        </p:nvSpPr>
        <p:spPr>
          <a:xfrm>
            <a:off x="1219200" y="6384925"/>
            <a:ext cx="2743200" cy="396875"/>
          </a:xfrm>
          <a:prstGeom prst="rect">
            <a:avLst/>
          </a:prstGeom>
          <a:noFill/>
          <a:ln w="9525">
            <a:noFill/>
          </a:ln>
        </p:spPr>
        <p:txBody>
          <a:bodyPr>
            <a:spAutoFit/>
          </a:bodyPr>
          <a:p>
            <a:pPr algn="l">
              <a:spcBef>
                <a:spcPct val="50000"/>
              </a:spcBef>
            </a:pPr>
            <a:r>
              <a:rPr lang="zh-CN" altLang="en-US" sz="2000" dirty="0">
                <a:solidFill>
                  <a:srgbClr val="FFFF99"/>
                </a:solidFill>
                <a:latin typeface="隶书" pitchFamily="49" charset="-122"/>
                <a:ea typeface="隶书" pitchFamily="49" charset="-122"/>
              </a:rPr>
              <a:t>北师大版  历史必修二</a:t>
            </a:r>
            <a:endParaRPr lang="zh-CN" altLang="en-US" sz="2000" dirty="0">
              <a:solidFill>
                <a:srgbClr val="FFFF99"/>
              </a:solidFill>
              <a:latin typeface="隶书" pitchFamily="49" charset="-122"/>
              <a:ea typeface="隶书" pitchFamily="49" charset="-122"/>
            </a:endParaRPr>
          </a:p>
        </p:txBody>
      </p:sp>
      <p:pic>
        <p:nvPicPr>
          <p:cNvPr id="93195" name="图片 93194" descr="思考-1"/>
          <p:cNvPicPr>
            <a:picLocks noChangeAspect="1"/>
          </p:cNvPicPr>
          <p:nvPr/>
        </p:nvPicPr>
        <p:blipFill>
          <a:blip r:embed="rId2"/>
          <a:stretch>
            <a:fillRect/>
          </a:stretch>
        </p:blipFill>
        <p:spPr>
          <a:xfrm>
            <a:off x="1219200" y="4267200"/>
            <a:ext cx="1524000" cy="2057400"/>
          </a:xfrm>
          <a:prstGeom prst="rect">
            <a:avLst/>
          </a:prstGeom>
          <a:noFill/>
          <a:ln w="9525">
            <a:noFill/>
          </a:ln>
        </p:spPr>
      </p:pic>
      <p:sp>
        <p:nvSpPr>
          <p:cNvPr id="93196" name="云形标注 93195"/>
          <p:cNvSpPr/>
          <p:nvPr/>
        </p:nvSpPr>
        <p:spPr>
          <a:xfrm>
            <a:off x="2971800" y="3352800"/>
            <a:ext cx="4876800" cy="2133600"/>
          </a:xfrm>
          <a:prstGeom prst="cloudCallout">
            <a:avLst>
              <a:gd name="adj1" fmla="val -53125"/>
              <a:gd name="adj2" fmla="val 70685"/>
            </a:avLst>
          </a:prstGeom>
          <a:solidFill>
            <a:srgbClr val="99FF99"/>
          </a:solidFill>
          <a:ln w="9525" cap="flat" cmpd="sng">
            <a:solidFill>
              <a:schemeClr val="tx1"/>
            </a:solidFill>
            <a:prstDash val="solid"/>
            <a:headEnd type="none" w="med" len="med"/>
            <a:tailEnd type="none" w="med" len="med"/>
          </a:ln>
        </p:spPr>
        <p:txBody>
          <a:bodyPr/>
          <a:p>
            <a:endParaRPr lang="en-US" altLang="zh-CN" sz="3200" dirty="0">
              <a:latin typeface="黑体" panose="02010609060101010101" pitchFamily="2" charset="-122"/>
              <a:ea typeface="黑体" panose="02010609060101010101" pitchFamily="2" charset="-122"/>
            </a:endParaRPr>
          </a:p>
          <a:p>
            <a:r>
              <a:rPr lang="zh-CN" altLang="en-US" sz="3200" dirty="0">
                <a:solidFill>
                  <a:srgbClr val="FF0000"/>
                </a:solidFill>
                <a:latin typeface="黑体" panose="02010609060101010101" pitchFamily="2" charset="-122"/>
                <a:ea typeface="黑体" panose="02010609060101010101" pitchFamily="2" charset="-122"/>
              </a:rPr>
              <a:t>学会运用 阐释</a:t>
            </a:r>
            <a:endParaRPr lang="zh-CN" altLang="en-US" sz="3200" dirty="0">
              <a:solidFill>
                <a:srgbClr val="FF0000"/>
              </a:solidFill>
              <a:latin typeface="黑体" panose="02010609060101010101" pitchFamily="2" charset="-122"/>
              <a:ea typeface="黑体" panose="02010609060101010101" pitchFamily="2" charset="-122"/>
            </a:endParaRPr>
          </a:p>
        </p:txBody>
      </p:sp>
      <p:sp>
        <p:nvSpPr>
          <p:cNvPr id="93198" name="矩形 93197"/>
          <p:cNvSpPr/>
          <p:nvPr/>
        </p:nvSpPr>
        <p:spPr>
          <a:xfrm>
            <a:off x="3397250" y="2794000"/>
            <a:ext cx="1973263" cy="396875"/>
          </a:xfrm>
          <a:prstGeom prst="rect">
            <a:avLst/>
          </a:prstGeom>
          <a:noFill/>
          <a:ln w="9525">
            <a:noFill/>
          </a:ln>
        </p:spPr>
        <p:txBody>
          <a:bodyPr wrap="none" anchor="t">
            <a:spAutoFit/>
          </a:bodyPr>
          <a:p>
            <a:pPr algn="l"/>
            <a:r>
              <a:rPr lang="zh-CN" altLang="en-US" sz="2000" dirty="0">
                <a:solidFill>
                  <a:schemeClr val="accent2"/>
                </a:solidFill>
                <a:effectLst>
                  <a:outerShdw blurRad="38100" dist="38100" dir="2700000">
                    <a:srgbClr val="C0C0C0"/>
                  </a:outerShdw>
                </a:effectLst>
                <a:latin typeface="Arial" panose="020B0604020202020204" pitchFamily="34" charset="0"/>
                <a:ea typeface="黑体" panose="02010609060101010101" pitchFamily="2" charset="-122"/>
              </a:rPr>
              <a:t>请结合所学知识</a:t>
            </a:r>
            <a:endParaRPr lang="zh-CN" altLang="en-US" sz="2000" dirty="0">
              <a:solidFill>
                <a:schemeClr val="accent2"/>
              </a:solidFill>
              <a:effectLst>
                <a:outerShdw blurRad="38100" dist="38100" dir="2700000">
                  <a:srgbClr val="C0C0C0"/>
                </a:outerShdw>
              </a:effectLst>
              <a:latin typeface="Arial" panose="020B0604020202020204" pitchFamily="34" charset="0"/>
              <a:ea typeface="黑体" panose="02010609060101010101" pitchFamily="2" charset="-122"/>
            </a:endParaRPr>
          </a:p>
        </p:txBody>
      </p:sp>
      <p:sp>
        <p:nvSpPr>
          <p:cNvPr id="93199" name="云形标注 93198"/>
          <p:cNvSpPr/>
          <p:nvPr/>
        </p:nvSpPr>
        <p:spPr>
          <a:xfrm>
            <a:off x="2438400" y="3581400"/>
            <a:ext cx="5715000" cy="2133600"/>
          </a:xfrm>
          <a:prstGeom prst="cloudCallout">
            <a:avLst>
              <a:gd name="adj1" fmla="val -36750"/>
              <a:gd name="adj2" fmla="val 76412"/>
            </a:avLst>
          </a:prstGeom>
          <a:solidFill>
            <a:srgbClr val="FFFF99"/>
          </a:solidFill>
          <a:ln w="9525" cap="flat" cmpd="sng">
            <a:solidFill>
              <a:schemeClr val="tx1"/>
            </a:solidFill>
            <a:prstDash val="solid"/>
            <a:headEnd type="none" w="med" len="med"/>
            <a:tailEnd type="none" w="med" len="med"/>
          </a:ln>
        </p:spPr>
        <p:txBody>
          <a:bodyPr/>
          <a:p>
            <a:pPr algn="l"/>
            <a:r>
              <a:rPr lang="en-US" altLang="zh-CN" sz="2800" b="0" dirty="0">
                <a:latin typeface="Arial" panose="020B0604020202020204" pitchFamily="34" charset="0"/>
                <a:ea typeface="黑体" panose="02010609060101010101" pitchFamily="2" charset="-122"/>
              </a:rPr>
              <a:t>       </a:t>
            </a:r>
            <a:r>
              <a:rPr lang="zh-CN" altLang="en-US" sz="2800" dirty="0">
                <a:latin typeface="Arial" panose="020B0604020202020204" pitchFamily="34" charset="0"/>
                <a:ea typeface="黑体" panose="02010609060101010101" pitchFamily="2" charset="-122"/>
              </a:rPr>
              <a:t>对于此类问题，我们应该如何解决？</a:t>
            </a:r>
            <a:endParaRPr lang="zh-CN" altLang="en-US" sz="2800" dirty="0">
              <a:latin typeface="Arial" panose="020B0604020202020204" pitchFamily="34" charset="0"/>
              <a:ea typeface="黑体" panose="02010609060101010101" pitchFamily="2" charset="-122"/>
            </a:endParaRPr>
          </a:p>
        </p:txBody>
      </p:sp>
      <p:sp>
        <p:nvSpPr>
          <p:cNvPr id="93200" name="矩形 93199"/>
          <p:cNvSpPr/>
          <p:nvPr/>
        </p:nvSpPr>
        <p:spPr>
          <a:xfrm>
            <a:off x="1219200" y="152400"/>
            <a:ext cx="2514600" cy="641350"/>
          </a:xfrm>
          <a:prstGeom prst="rect">
            <a:avLst/>
          </a:prstGeom>
          <a:gradFill rotWithShape="1">
            <a:gsLst>
              <a:gs pos="0">
                <a:srgbClr val="99FF99">
                  <a:alpha val="75999"/>
                </a:srgbClr>
              </a:gs>
              <a:gs pos="100000">
                <a:srgbClr val="99FF99">
                  <a:gamma/>
                  <a:shade val="46275"/>
                  <a:invGamma/>
                </a:srgbClr>
              </a:gs>
            </a:gsLst>
            <a:lin ang="5400000" scaled="1"/>
            <a:tileRect/>
          </a:gradFill>
          <a:ln w="9525">
            <a:noFill/>
          </a:ln>
        </p:spPr>
        <p:txBody>
          <a:bodyPr>
            <a:spAutoFit/>
          </a:bodyPr>
          <a:p>
            <a:pPr algn="l"/>
            <a:r>
              <a:rPr lang="zh-CN" altLang="en-US" sz="3600" dirty="0">
                <a:solidFill>
                  <a:srgbClr val="FF0000"/>
                </a:solidFill>
                <a:latin typeface="Arial" panose="020B0604020202020204" pitchFamily="34" charset="0"/>
                <a:ea typeface="黑体" panose="02010609060101010101" pitchFamily="2" charset="-122"/>
              </a:rPr>
              <a:t>正确的方法</a:t>
            </a:r>
            <a:endParaRPr lang="zh-CN" altLang="en-US" sz="3600" dirty="0">
              <a:solidFill>
                <a:srgbClr val="FF0000"/>
              </a:solidFill>
              <a:latin typeface="Arial" panose="020B0604020202020204" pitchFamily="34" charset="0"/>
              <a:ea typeface="黑体" panose="02010609060101010101" pitchFamily="2" charset="-122"/>
            </a:endParaRPr>
          </a:p>
        </p:txBody>
      </p:sp>
      <p:sp>
        <p:nvSpPr>
          <p:cNvPr id="93202" name="矩形 93201"/>
          <p:cNvSpPr/>
          <p:nvPr/>
        </p:nvSpPr>
        <p:spPr>
          <a:xfrm>
            <a:off x="0" y="0"/>
            <a:ext cx="1143000" cy="6797675"/>
          </a:xfrm>
          <a:prstGeom prst="rect">
            <a:avLst/>
          </a:prstGeom>
          <a:solidFill>
            <a:srgbClr val="FFFF99"/>
          </a:solidFill>
          <a:ln w="9525">
            <a:noFill/>
          </a:ln>
        </p:spPr>
        <p:txBody>
          <a:bodyPr>
            <a:spAutoFit/>
          </a:bodyPr>
          <a:p>
            <a:pPr algn="l"/>
            <a:r>
              <a:rPr lang="en-US" altLang="zh-CN" dirty="0">
                <a:latin typeface="Arial" panose="020B0604020202020204" pitchFamily="34" charset="0"/>
                <a:ea typeface="黑体" panose="02010609060101010101" pitchFamily="2" charset="-122"/>
              </a:rPr>
              <a:t>  </a:t>
            </a:r>
            <a:endParaRPr lang="en-US" altLang="zh-CN" dirty="0">
              <a:latin typeface="Arial" panose="020B0604020202020204" pitchFamily="34" charset="0"/>
              <a:ea typeface="黑体" panose="02010609060101010101" pitchFamily="2" charset="-122"/>
            </a:endParaRPr>
          </a:p>
          <a:p>
            <a:pPr algn="l"/>
            <a:endParaRPr lang="en-US" altLang="zh-CN" dirty="0">
              <a:latin typeface="Arial" panose="020B0604020202020204" pitchFamily="34" charset="0"/>
              <a:ea typeface="黑体" panose="02010609060101010101" pitchFamily="2" charset="-122"/>
            </a:endParaRPr>
          </a:p>
          <a:p>
            <a:r>
              <a:rPr lang="zh-CN" altLang="en-US" dirty="0">
                <a:latin typeface="Arial" panose="020B0604020202020204" pitchFamily="34" charset="0"/>
                <a:ea typeface="黑体" panose="02010609060101010101" pitchFamily="2" charset="-122"/>
              </a:rPr>
              <a:t>学法探究二</a:t>
            </a:r>
            <a:endParaRPr lang="zh-CN" altLang="en-US" dirty="0">
              <a:latin typeface="Arial" panose="020B0604020202020204" pitchFamily="34" charset="0"/>
              <a:ea typeface="黑体" panose="02010609060101010101" pitchFamily="2" charset="-122"/>
            </a:endParaRPr>
          </a:p>
          <a:p>
            <a:pPr algn="l"/>
            <a:endParaRPr lang="zh-CN" altLang="en-US" dirty="0">
              <a:latin typeface="Arial" panose="020B0604020202020204" pitchFamily="34" charset="0"/>
              <a:ea typeface="黑体" panose="02010609060101010101" pitchFamily="2" charset="-122"/>
            </a:endParaRPr>
          </a:p>
          <a:p>
            <a:pPr algn="l"/>
            <a:endParaRPr lang="zh-CN" altLang="en-US" dirty="0">
              <a:latin typeface="Arial" panose="020B0604020202020204" pitchFamily="34" charset="0"/>
              <a:ea typeface="黑体" panose="02010609060101010101" pitchFamily="2" charset="-122"/>
            </a:endParaRPr>
          </a:p>
          <a:p>
            <a:pPr algn="l"/>
            <a:endParaRPr lang="zh-CN" altLang="en-US" dirty="0">
              <a:latin typeface="Arial" panose="020B0604020202020204" pitchFamily="34" charset="0"/>
              <a:ea typeface="黑体" panose="02010609060101010101" pitchFamily="2" charset="-122"/>
            </a:endParaRPr>
          </a:p>
          <a:p>
            <a:pPr algn="l"/>
            <a:endParaRPr lang="zh-CN" altLang="en-US" dirty="0">
              <a:latin typeface="Arial" panose="020B0604020202020204" pitchFamily="34" charset="0"/>
              <a:ea typeface="黑体" panose="02010609060101010101" pitchFamily="2" charset="-122"/>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3199"/>
                                        </p:tgtEl>
                                        <p:attrNameLst>
                                          <p:attrName>style.visibility</p:attrName>
                                        </p:attrNameLst>
                                      </p:cBhvr>
                                      <p:to>
                                        <p:strVal val="visible"/>
                                      </p:to>
                                    </p:set>
                                    <p:animEffect transition="in" filter="blinds(horizontal)">
                                      <p:cBhvr>
                                        <p:cTn id="7" dur="500"/>
                                        <p:tgtEl>
                                          <p:spTgt spid="9319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93199"/>
                                        </p:tgtEl>
                                      </p:cBhvr>
                                    </p:animEffect>
                                    <p:set>
                                      <p:cBhvr>
                                        <p:cTn id="12" dur="1" fill="hold">
                                          <p:stCondLst>
                                            <p:cond delay="499"/>
                                          </p:stCondLst>
                                        </p:cTn>
                                        <p:tgtEl>
                                          <p:spTgt spid="93199"/>
                                        </p:tgtEl>
                                        <p:attrNameLst>
                                          <p:attrName>style.visibility</p:attrName>
                                        </p:attrNameLst>
                                      </p:cBhvr>
                                      <p:to>
                                        <p:strVal val="hidden"/>
                                      </p:to>
                                    </p:set>
                                  </p:childTnLst>
                                </p:cTn>
                              </p:par>
                              <p:par>
                                <p:cTn id="13" presetID="3" presetClass="entr" presetSubtype="10" fill="hold" grpId="0" nodeType="withEffect">
                                  <p:stCondLst>
                                    <p:cond delay="0"/>
                                  </p:stCondLst>
                                  <p:childTnLst>
                                    <p:set>
                                      <p:cBhvr>
                                        <p:cTn id="14" dur="1" fill="hold">
                                          <p:stCondLst>
                                            <p:cond delay="0"/>
                                          </p:stCondLst>
                                        </p:cTn>
                                        <p:tgtEl>
                                          <p:spTgt spid="93196"/>
                                        </p:tgtEl>
                                        <p:attrNameLst>
                                          <p:attrName>style.visibility</p:attrName>
                                        </p:attrNameLst>
                                      </p:cBhvr>
                                      <p:to>
                                        <p:strVal val="visible"/>
                                      </p:to>
                                    </p:set>
                                    <p:animEffect transition="in" filter="blinds(horizontal)">
                                      <p:cBhvr>
                                        <p:cTn id="15" dur="500"/>
                                        <p:tgtEl>
                                          <p:spTgt spid="93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6" grpId="0" animBg="1"/>
      <p:bldP spid="93199" grpId="0" animBg="1"/>
      <p:bldP spid="9319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9574" name="图片 109573" descr="水墨边框—1"/>
          <p:cNvPicPr>
            <a:picLocks noChangeAspect="1"/>
          </p:cNvPicPr>
          <p:nvPr/>
        </p:nvPicPr>
        <p:blipFill>
          <a:blip r:embed="rId1"/>
          <a:stretch>
            <a:fillRect/>
          </a:stretch>
        </p:blipFill>
        <p:spPr>
          <a:xfrm>
            <a:off x="0" y="0"/>
            <a:ext cx="9144000" cy="6858000"/>
          </a:xfrm>
          <a:prstGeom prst="rect">
            <a:avLst/>
          </a:prstGeom>
          <a:noFill/>
          <a:ln w="9525">
            <a:noFill/>
          </a:ln>
        </p:spPr>
      </p:pic>
      <p:pic>
        <p:nvPicPr>
          <p:cNvPr id="109572" name="图片 109571" descr="曲线图"/>
          <p:cNvPicPr>
            <a:picLocks noChangeAspect="1"/>
          </p:cNvPicPr>
          <p:nvPr/>
        </p:nvPicPr>
        <p:blipFill>
          <a:blip r:embed="rId2"/>
          <a:stretch>
            <a:fillRect/>
          </a:stretch>
        </p:blipFill>
        <p:spPr>
          <a:xfrm>
            <a:off x="1524000" y="1219200"/>
            <a:ext cx="7086600" cy="2362200"/>
          </a:xfrm>
          <a:prstGeom prst="rect">
            <a:avLst/>
          </a:prstGeom>
          <a:noFill/>
          <a:ln w="9525">
            <a:noFill/>
          </a:ln>
        </p:spPr>
      </p:pic>
      <p:sp>
        <p:nvSpPr>
          <p:cNvPr id="109576" name="文本框 109575"/>
          <p:cNvSpPr txBox="1"/>
          <p:nvPr/>
        </p:nvSpPr>
        <p:spPr>
          <a:xfrm>
            <a:off x="1295400" y="228600"/>
            <a:ext cx="7543800" cy="822325"/>
          </a:xfrm>
          <a:prstGeom prst="rect">
            <a:avLst/>
          </a:prstGeom>
          <a:solidFill>
            <a:srgbClr val="99FF99"/>
          </a:solidFill>
          <a:ln w="9525">
            <a:noFill/>
          </a:ln>
        </p:spPr>
        <p:txBody>
          <a:bodyPr>
            <a:spAutoFit/>
          </a:bodyPr>
          <a:p>
            <a:pPr algn="l">
              <a:spcBef>
                <a:spcPct val="50000"/>
              </a:spcBef>
            </a:pPr>
            <a:r>
              <a:rPr lang="zh-CN" altLang="en-US" sz="2400" dirty="0">
                <a:solidFill>
                  <a:srgbClr val="FF0000"/>
                </a:solidFill>
                <a:latin typeface="Arial" panose="020B0604020202020204" pitchFamily="34" charset="0"/>
                <a:ea typeface="黑体" panose="02010609060101010101" pitchFamily="2" charset="-122"/>
              </a:rPr>
              <a:t>根据材料，</a:t>
            </a:r>
            <a:r>
              <a:rPr lang="zh-CN" altLang="en-US" sz="2400" dirty="0">
                <a:solidFill>
                  <a:schemeClr val="accent2"/>
                </a:solidFill>
                <a:latin typeface="Arial" panose="020B0604020202020204" pitchFamily="34" charset="0"/>
                <a:ea typeface="黑体" panose="02010609060101010101" pitchFamily="2" charset="-122"/>
              </a:rPr>
              <a:t>联系必修一、二、三的内容</a:t>
            </a:r>
            <a:r>
              <a:rPr lang="zh-CN" altLang="en-US" sz="2400" dirty="0">
                <a:solidFill>
                  <a:srgbClr val="FF0000"/>
                </a:solidFill>
                <a:latin typeface="Arial" panose="020B0604020202020204" pitchFamily="34" charset="0"/>
                <a:ea typeface="黑体" panose="02010609060101010101" pitchFamily="2" charset="-122"/>
              </a:rPr>
              <a:t>，分析影响民族资本主义发展的因素。</a:t>
            </a:r>
            <a:endParaRPr lang="zh-CN" altLang="en-US" sz="2400" dirty="0">
              <a:solidFill>
                <a:srgbClr val="FF0000"/>
              </a:solidFill>
              <a:latin typeface="Arial" panose="020B0604020202020204" pitchFamily="34" charset="0"/>
              <a:ea typeface="黑体" panose="02010609060101010101" pitchFamily="2" charset="-122"/>
            </a:endParaRPr>
          </a:p>
        </p:txBody>
      </p:sp>
      <p:pic>
        <p:nvPicPr>
          <p:cNvPr id="109577" name="图片 109576" descr="思考-1"/>
          <p:cNvPicPr>
            <a:picLocks noChangeAspect="1"/>
          </p:cNvPicPr>
          <p:nvPr/>
        </p:nvPicPr>
        <p:blipFill>
          <a:blip r:embed="rId3"/>
          <a:stretch>
            <a:fillRect/>
          </a:stretch>
        </p:blipFill>
        <p:spPr>
          <a:xfrm>
            <a:off x="1143000" y="4267200"/>
            <a:ext cx="1524000" cy="2057400"/>
          </a:xfrm>
          <a:prstGeom prst="rect">
            <a:avLst/>
          </a:prstGeom>
          <a:noFill/>
          <a:ln w="9525">
            <a:noFill/>
          </a:ln>
        </p:spPr>
      </p:pic>
      <p:sp>
        <p:nvSpPr>
          <p:cNvPr id="109578" name="云形标注 109577"/>
          <p:cNvSpPr/>
          <p:nvPr/>
        </p:nvSpPr>
        <p:spPr>
          <a:xfrm>
            <a:off x="2590800" y="3657600"/>
            <a:ext cx="5334000" cy="1981200"/>
          </a:xfrm>
          <a:prstGeom prst="cloudCallout">
            <a:avLst>
              <a:gd name="adj1" fmla="val -40000"/>
              <a:gd name="adj2" fmla="val 76120"/>
            </a:avLst>
          </a:prstGeom>
          <a:solidFill>
            <a:srgbClr val="99FF99"/>
          </a:solidFill>
          <a:ln w="9525" cap="flat" cmpd="sng">
            <a:solidFill>
              <a:schemeClr val="tx1"/>
            </a:solidFill>
            <a:prstDash val="solid"/>
            <a:headEnd type="none" w="med" len="med"/>
            <a:tailEnd type="none" w="med" len="med"/>
          </a:ln>
        </p:spPr>
        <p:txBody>
          <a:bodyPr/>
          <a:p>
            <a:endParaRPr lang="en-US" altLang="zh-CN" sz="3200" dirty="0">
              <a:latin typeface="黑体" panose="02010609060101010101" pitchFamily="2" charset="-122"/>
              <a:ea typeface="黑体" panose="02010609060101010101" pitchFamily="2" charset="-122"/>
            </a:endParaRPr>
          </a:p>
          <a:p>
            <a:r>
              <a:rPr lang="zh-CN" altLang="en-US" sz="3200" dirty="0">
                <a:solidFill>
                  <a:srgbClr val="FF0000"/>
                </a:solidFill>
                <a:latin typeface="Arial" panose="020B0604020202020204" pitchFamily="34" charset="0"/>
                <a:ea typeface="黑体" panose="02010609060101010101" pitchFamily="2" charset="-122"/>
              </a:rPr>
              <a:t>学会知识的迁移</a:t>
            </a:r>
            <a:endParaRPr lang="zh-CN" altLang="en-US" sz="1800" b="0" dirty="0">
              <a:solidFill>
                <a:srgbClr val="FF0000"/>
              </a:solidFill>
              <a:latin typeface="Arial" panose="020B0604020202020204" pitchFamily="34" charset="0"/>
              <a:ea typeface="宋体" panose="02010600030101010101" pitchFamily="2" charset="-122"/>
            </a:endParaRPr>
          </a:p>
        </p:txBody>
      </p:sp>
      <p:sp>
        <p:nvSpPr>
          <p:cNvPr id="109579" name="文本框 109578"/>
          <p:cNvSpPr txBox="1"/>
          <p:nvPr/>
        </p:nvSpPr>
        <p:spPr>
          <a:xfrm>
            <a:off x="1143000" y="6384925"/>
            <a:ext cx="2743200" cy="396875"/>
          </a:xfrm>
          <a:prstGeom prst="rect">
            <a:avLst/>
          </a:prstGeom>
          <a:noFill/>
          <a:ln w="9525">
            <a:noFill/>
          </a:ln>
        </p:spPr>
        <p:txBody>
          <a:bodyPr>
            <a:spAutoFit/>
          </a:bodyPr>
          <a:p>
            <a:pPr algn="l">
              <a:spcBef>
                <a:spcPct val="50000"/>
              </a:spcBef>
            </a:pPr>
            <a:r>
              <a:rPr lang="zh-CN" altLang="en-US" sz="2000" dirty="0">
                <a:solidFill>
                  <a:srgbClr val="FFFF99"/>
                </a:solidFill>
                <a:latin typeface="隶书" pitchFamily="49" charset="-122"/>
                <a:ea typeface="隶书" pitchFamily="49" charset="-122"/>
              </a:rPr>
              <a:t>北师大版  历史必修二</a:t>
            </a:r>
            <a:endParaRPr lang="zh-CN" altLang="en-US" sz="2000" dirty="0">
              <a:solidFill>
                <a:srgbClr val="FFFF99"/>
              </a:solidFill>
              <a:latin typeface="隶书" pitchFamily="49" charset="-122"/>
              <a:ea typeface="隶书" pitchFamily="49" charset="-122"/>
            </a:endParaRPr>
          </a:p>
        </p:txBody>
      </p:sp>
      <p:sp>
        <p:nvSpPr>
          <p:cNvPr id="109580" name="云形标注 109579"/>
          <p:cNvSpPr/>
          <p:nvPr/>
        </p:nvSpPr>
        <p:spPr>
          <a:xfrm>
            <a:off x="2438400" y="3581400"/>
            <a:ext cx="5715000" cy="2133600"/>
          </a:xfrm>
          <a:prstGeom prst="cloudCallout">
            <a:avLst>
              <a:gd name="adj1" fmla="val -36750"/>
              <a:gd name="adj2" fmla="val 76412"/>
            </a:avLst>
          </a:prstGeom>
          <a:solidFill>
            <a:srgbClr val="FFFF99"/>
          </a:solidFill>
          <a:ln w="9525" cap="flat" cmpd="sng">
            <a:solidFill>
              <a:schemeClr val="tx1"/>
            </a:solidFill>
            <a:prstDash val="solid"/>
            <a:headEnd type="none" w="med" len="med"/>
            <a:tailEnd type="none" w="med" len="med"/>
          </a:ln>
        </p:spPr>
        <p:txBody>
          <a:bodyPr/>
          <a:p>
            <a:pPr algn="l"/>
            <a:r>
              <a:rPr lang="en-US" altLang="zh-CN" sz="2800" b="0" dirty="0">
                <a:latin typeface="Arial" panose="020B0604020202020204" pitchFamily="34" charset="0"/>
                <a:ea typeface="黑体" panose="02010609060101010101" pitchFamily="2" charset="-122"/>
              </a:rPr>
              <a:t>        </a:t>
            </a:r>
            <a:endParaRPr lang="en-US" altLang="zh-CN" sz="2800" b="0" dirty="0">
              <a:latin typeface="Arial" panose="020B0604020202020204" pitchFamily="34" charset="0"/>
              <a:ea typeface="黑体" panose="02010609060101010101" pitchFamily="2" charset="-122"/>
            </a:endParaRPr>
          </a:p>
          <a:p>
            <a:pPr algn="l"/>
            <a:r>
              <a:rPr lang="en-US" altLang="zh-CN" sz="2800" dirty="0">
                <a:latin typeface="Arial" panose="020B0604020202020204" pitchFamily="34" charset="0"/>
                <a:ea typeface="黑体" panose="02010609060101010101" pitchFamily="2" charset="-122"/>
              </a:rPr>
              <a:t>    </a:t>
            </a:r>
            <a:r>
              <a:rPr lang="zh-CN" altLang="en-US" sz="2800" dirty="0">
                <a:latin typeface="Arial" panose="020B0604020202020204" pitchFamily="34" charset="0"/>
                <a:ea typeface="黑体" panose="02010609060101010101" pitchFamily="2" charset="-122"/>
              </a:rPr>
              <a:t>对于此类问题，我们应该如何解决？</a:t>
            </a:r>
            <a:endParaRPr lang="zh-CN" altLang="en-US" sz="2800" dirty="0">
              <a:latin typeface="Arial" panose="020B0604020202020204" pitchFamily="34" charset="0"/>
              <a:ea typeface="黑体" panose="02010609060101010101" pitchFamily="2" charset="-122"/>
            </a:endParaRPr>
          </a:p>
        </p:txBody>
      </p:sp>
      <p:sp>
        <p:nvSpPr>
          <p:cNvPr id="109581" name="矩形 109580"/>
          <p:cNvSpPr/>
          <p:nvPr/>
        </p:nvSpPr>
        <p:spPr>
          <a:xfrm>
            <a:off x="0" y="0"/>
            <a:ext cx="1143000" cy="6797675"/>
          </a:xfrm>
          <a:prstGeom prst="rect">
            <a:avLst/>
          </a:prstGeom>
          <a:solidFill>
            <a:srgbClr val="FFFF99"/>
          </a:solidFill>
          <a:ln w="9525">
            <a:noFill/>
          </a:ln>
        </p:spPr>
        <p:txBody>
          <a:bodyPr>
            <a:spAutoFit/>
          </a:bodyPr>
          <a:p>
            <a:pPr algn="l"/>
            <a:r>
              <a:rPr lang="en-US" altLang="zh-CN" dirty="0">
                <a:latin typeface="Arial" panose="020B0604020202020204" pitchFamily="34" charset="0"/>
                <a:ea typeface="黑体" panose="02010609060101010101" pitchFamily="2" charset="-122"/>
              </a:rPr>
              <a:t>  </a:t>
            </a:r>
            <a:endParaRPr lang="en-US" altLang="zh-CN" dirty="0">
              <a:latin typeface="Arial" panose="020B0604020202020204" pitchFamily="34" charset="0"/>
              <a:ea typeface="黑体" panose="02010609060101010101" pitchFamily="2" charset="-122"/>
            </a:endParaRPr>
          </a:p>
          <a:p>
            <a:pPr algn="l"/>
            <a:endParaRPr lang="en-US" altLang="zh-CN" dirty="0">
              <a:latin typeface="Arial" panose="020B0604020202020204" pitchFamily="34" charset="0"/>
              <a:ea typeface="黑体" panose="02010609060101010101" pitchFamily="2" charset="-122"/>
            </a:endParaRPr>
          </a:p>
          <a:p>
            <a:r>
              <a:rPr lang="zh-CN" altLang="en-US" dirty="0">
                <a:latin typeface="Arial" panose="020B0604020202020204" pitchFamily="34" charset="0"/>
                <a:ea typeface="黑体" panose="02010609060101010101" pitchFamily="2" charset="-122"/>
              </a:rPr>
              <a:t>学法探究三</a:t>
            </a:r>
            <a:endParaRPr lang="zh-CN" altLang="en-US" dirty="0">
              <a:latin typeface="Arial" panose="020B0604020202020204" pitchFamily="34" charset="0"/>
              <a:ea typeface="黑体" panose="02010609060101010101" pitchFamily="2" charset="-122"/>
            </a:endParaRPr>
          </a:p>
          <a:p>
            <a:pPr algn="l"/>
            <a:endParaRPr lang="zh-CN" altLang="en-US" dirty="0">
              <a:latin typeface="Arial" panose="020B0604020202020204" pitchFamily="34" charset="0"/>
              <a:ea typeface="黑体" panose="02010609060101010101" pitchFamily="2" charset="-122"/>
            </a:endParaRPr>
          </a:p>
          <a:p>
            <a:pPr algn="l"/>
            <a:endParaRPr lang="zh-CN" altLang="en-US" dirty="0">
              <a:latin typeface="Arial" panose="020B0604020202020204" pitchFamily="34" charset="0"/>
              <a:ea typeface="黑体" panose="02010609060101010101" pitchFamily="2" charset="-122"/>
            </a:endParaRPr>
          </a:p>
          <a:p>
            <a:pPr algn="l"/>
            <a:endParaRPr lang="zh-CN" altLang="en-US" dirty="0">
              <a:latin typeface="Arial" panose="020B0604020202020204" pitchFamily="34" charset="0"/>
              <a:ea typeface="黑体" panose="02010609060101010101" pitchFamily="2" charset="-122"/>
            </a:endParaRPr>
          </a:p>
          <a:p>
            <a:pPr algn="l"/>
            <a:endParaRPr lang="zh-CN" altLang="en-US" dirty="0">
              <a:latin typeface="Arial" panose="020B0604020202020204" pitchFamily="34" charset="0"/>
              <a:ea typeface="黑体" panose="02010609060101010101" pitchFamily="2" charset="-122"/>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9577"/>
                                        </p:tgtEl>
                                        <p:attrNameLst>
                                          <p:attrName>style.visibility</p:attrName>
                                        </p:attrNameLst>
                                      </p:cBhvr>
                                      <p:to>
                                        <p:strVal val="visible"/>
                                      </p:to>
                                    </p:set>
                                    <p:animEffect transition="in" filter="blinds(horizontal)">
                                      <p:cBhvr>
                                        <p:cTn id="7" dur="500"/>
                                        <p:tgtEl>
                                          <p:spTgt spid="10957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9580"/>
                                        </p:tgtEl>
                                        <p:attrNameLst>
                                          <p:attrName>style.visibility</p:attrName>
                                        </p:attrNameLst>
                                      </p:cBhvr>
                                      <p:to>
                                        <p:strVal val="visible"/>
                                      </p:to>
                                    </p:set>
                                    <p:animEffect transition="in" filter="blinds(horizontal)">
                                      <p:cBhvr>
                                        <p:cTn id="10" dur="500"/>
                                        <p:tgtEl>
                                          <p:spTgt spid="10958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1" nodeType="clickEffect">
                                  <p:stCondLst>
                                    <p:cond delay="0"/>
                                  </p:stCondLst>
                                  <p:childTnLst>
                                    <p:animEffect transition="out" filter="blinds(horizontal)">
                                      <p:cBhvr>
                                        <p:cTn id="14" dur="500"/>
                                        <p:tgtEl>
                                          <p:spTgt spid="109580"/>
                                        </p:tgtEl>
                                      </p:cBhvr>
                                    </p:animEffect>
                                    <p:set>
                                      <p:cBhvr>
                                        <p:cTn id="15" dur="1" fill="hold">
                                          <p:stCondLst>
                                            <p:cond delay="499"/>
                                          </p:stCondLst>
                                        </p:cTn>
                                        <p:tgtEl>
                                          <p:spTgt spid="109580"/>
                                        </p:tgtEl>
                                        <p:attrNameLst>
                                          <p:attrName>style.visibility</p:attrName>
                                        </p:attrNameLst>
                                      </p:cBhvr>
                                      <p:to>
                                        <p:strVal val="hidden"/>
                                      </p:to>
                                    </p:set>
                                  </p:childTnLst>
                                </p:cTn>
                              </p:par>
                              <p:par>
                                <p:cTn id="16" presetID="3" presetClass="entr" presetSubtype="10" fill="hold" grpId="0" nodeType="withEffect">
                                  <p:stCondLst>
                                    <p:cond delay="0"/>
                                  </p:stCondLst>
                                  <p:childTnLst>
                                    <p:set>
                                      <p:cBhvr>
                                        <p:cTn id="17" dur="1" fill="hold">
                                          <p:stCondLst>
                                            <p:cond delay="0"/>
                                          </p:stCondLst>
                                        </p:cTn>
                                        <p:tgtEl>
                                          <p:spTgt spid="109578"/>
                                        </p:tgtEl>
                                        <p:attrNameLst>
                                          <p:attrName>style.visibility</p:attrName>
                                        </p:attrNameLst>
                                      </p:cBhvr>
                                      <p:to>
                                        <p:strVal val="visible"/>
                                      </p:to>
                                    </p:set>
                                    <p:animEffect transition="in" filter="blinds(horizontal)">
                                      <p:cBhvr>
                                        <p:cTn id="18" dur="500"/>
                                        <p:tgtEl>
                                          <p:spTgt spid="109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8" grpId="0" animBg="1"/>
      <p:bldP spid="109580" grpId="0" animBg="1"/>
      <p:bldP spid="109580"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72" name="图片 112671" descr="水墨边框—1"/>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12671" name="矩形 112670"/>
          <p:cNvSpPr/>
          <p:nvPr/>
        </p:nvSpPr>
        <p:spPr>
          <a:xfrm>
            <a:off x="1295400" y="187325"/>
            <a:ext cx="7543800" cy="3013075"/>
          </a:xfrm>
          <a:prstGeom prst="rect">
            <a:avLst/>
          </a:prstGeom>
          <a:solidFill>
            <a:srgbClr val="FFFF99"/>
          </a:solidFill>
          <a:ln w="9525">
            <a:noFill/>
          </a:ln>
        </p:spPr>
        <p:txBody>
          <a:bodyPr anchor="ctr">
            <a:spAutoFit/>
          </a:bodyPr>
          <a:p>
            <a:pPr algn="l"/>
            <a:r>
              <a:rPr lang="zh-CN" altLang="en-US" sz="2400" dirty="0">
                <a:solidFill>
                  <a:schemeClr val="accent2"/>
                </a:solidFill>
                <a:latin typeface="黑体" panose="02010609060101010101" pitchFamily="2" charset="-122"/>
                <a:ea typeface="黑体" panose="02010609060101010101" pitchFamily="2" charset="-122"/>
              </a:rPr>
              <a:t>新航路的开辟对人类社会有着重要的影响。</a:t>
            </a:r>
            <a:endParaRPr lang="zh-CN" altLang="en-US" sz="2400" dirty="0">
              <a:solidFill>
                <a:schemeClr val="accent2"/>
              </a:solidFill>
              <a:latin typeface="黑体" panose="02010609060101010101" pitchFamily="2" charset="-122"/>
              <a:ea typeface="黑体" panose="02010609060101010101" pitchFamily="2" charset="-122"/>
            </a:endParaRPr>
          </a:p>
          <a:p>
            <a:pPr algn="l"/>
            <a:r>
              <a:rPr lang="zh-CN" altLang="en-US" sz="2400" dirty="0">
                <a:solidFill>
                  <a:schemeClr val="accent2"/>
                </a:solidFill>
                <a:latin typeface="黑体" panose="02010609060101010101" pitchFamily="2" charset="-122"/>
                <a:ea typeface="黑体" panose="02010609060101010101" pitchFamily="2" charset="-122"/>
              </a:rPr>
              <a:t>有人说它是世界市场联系之路；</a:t>
            </a:r>
            <a:endParaRPr lang="zh-CN" altLang="en-US" sz="2400" dirty="0">
              <a:solidFill>
                <a:schemeClr val="accent2"/>
              </a:solidFill>
              <a:latin typeface="黑体" panose="02010609060101010101" pitchFamily="2" charset="-122"/>
              <a:ea typeface="黑体" panose="02010609060101010101" pitchFamily="2" charset="-122"/>
            </a:endParaRPr>
          </a:p>
          <a:p>
            <a:pPr algn="l"/>
            <a:r>
              <a:rPr lang="zh-CN" altLang="en-US" sz="2400" dirty="0">
                <a:solidFill>
                  <a:schemeClr val="accent2"/>
                </a:solidFill>
                <a:latin typeface="黑体" panose="02010609060101010101" pitchFamily="2" charset="-122"/>
                <a:ea typeface="黑体" panose="02010609060101010101" pitchFamily="2" charset="-122"/>
              </a:rPr>
              <a:t>有人说它是人类文明交流之路；</a:t>
            </a:r>
            <a:endParaRPr lang="zh-CN" altLang="en-US" sz="2400" dirty="0">
              <a:solidFill>
                <a:schemeClr val="accent2"/>
              </a:solidFill>
              <a:latin typeface="黑体" panose="02010609060101010101" pitchFamily="2" charset="-122"/>
              <a:ea typeface="黑体" panose="02010609060101010101" pitchFamily="2" charset="-122"/>
            </a:endParaRPr>
          </a:p>
          <a:p>
            <a:pPr algn="l"/>
            <a:r>
              <a:rPr lang="zh-CN" altLang="en-US" sz="2400" dirty="0">
                <a:solidFill>
                  <a:schemeClr val="accent2"/>
                </a:solidFill>
                <a:latin typeface="黑体" panose="02010609060101010101" pitchFamily="2" charset="-122"/>
                <a:ea typeface="黑体" panose="02010609060101010101" pitchFamily="2" charset="-122"/>
              </a:rPr>
              <a:t>有人说它是殖民统治掠夺之路；</a:t>
            </a:r>
            <a:endParaRPr lang="zh-CN" altLang="en-US" sz="2400" dirty="0">
              <a:solidFill>
                <a:schemeClr val="accent2"/>
              </a:solidFill>
              <a:latin typeface="黑体" panose="02010609060101010101" pitchFamily="2" charset="-122"/>
              <a:ea typeface="黑体" panose="02010609060101010101" pitchFamily="2" charset="-122"/>
            </a:endParaRPr>
          </a:p>
          <a:p>
            <a:pPr algn="l"/>
            <a:r>
              <a:rPr lang="zh-CN" altLang="en-US" sz="2400" dirty="0">
                <a:solidFill>
                  <a:schemeClr val="accent2"/>
                </a:solidFill>
                <a:latin typeface="黑体" panose="02010609060101010101" pitchFamily="2" charset="-122"/>
                <a:ea typeface="黑体" panose="02010609060101010101" pitchFamily="2" charset="-122"/>
              </a:rPr>
              <a:t>有人说它是人类思想震撼之路；</a:t>
            </a:r>
            <a:endParaRPr lang="zh-CN" altLang="en-US" sz="2400" dirty="0">
              <a:solidFill>
                <a:schemeClr val="accent2"/>
              </a:solidFill>
              <a:latin typeface="黑体" panose="02010609060101010101" pitchFamily="2" charset="-122"/>
              <a:ea typeface="黑体" panose="02010609060101010101" pitchFamily="2" charset="-122"/>
            </a:endParaRPr>
          </a:p>
          <a:p>
            <a:pPr algn="l"/>
            <a:r>
              <a:rPr lang="zh-CN" altLang="en-US" sz="2400" dirty="0">
                <a:solidFill>
                  <a:schemeClr val="accent2"/>
                </a:solidFill>
                <a:latin typeface="黑体" panose="02010609060101010101" pitchFamily="2" charset="-122"/>
                <a:ea typeface="黑体" panose="02010609060101010101" pitchFamily="2" charset="-122"/>
              </a:rPr>
              <a:t>有人说它是近代社会转型之路</a:t>
            </a:r>
            <a:r>
              <a:rPr lang="en-US" altLang="zh-CN" sz="2400">
                <a:solidFill>
                  <a:schemeClr val="accent2"/>
                </a:solidFill>
                <a:latin typeface="Arial" panose="020B0604020202020204" pitchFamily="34" charset="0"/>
                <a:ea typeface="黑体" panose="02010609060101010101" pitchFamily="2" charset="-122"/>
              </a:rPr>
              <a:t>……</a:t>
            </a:r>
            <a:r>
              <a:rPr lang="en-US" altLang="zh-CN" sz="2400">
                <a:solidFill>
                  <a:schemeClr val="accent2"/>
                </a:solidFill>
                <a:latin typeface="黑体" panose="02010609060101010101" pitchFamily="2" charset="-122"/>
                <a:ea typeface="黑体" panose="02010609060101010101" pitchFamily="2" charset="-122"/>
              </a:rPr>
              <a:t>  </a:t>
            </a:r>
            <a:endParaRPr lang="en-US" altLang="zh-CN" sz="2400">
              <a:solidFill>
                <a:schemeClr val="accent2"/>
              </a:solidFill>
              <a:latin typeface="黑体" panose="02010609060101010101" pitchFamily="2" charset="-122"/>
              <a:ea typeface="黑体" panose="02010609060101010101" pitchFamily="2" charset="-122"/>
            </a:endParaRPr>
          </a:p>
          <a:p>
            <a:pPr algn="l"/>
            <a:endParaRPr lang="en-US" altLang="zh-CN" sz="2400">
              <a:solidFill>
                <a:schemeClr val="accent2"/>
              </a:solidFill>
              <a:latin typeface="黑体" panose="02010609060101010101" pitchFamily="2" charset="-122"/>
              <a:ea typeface="黑体" panose="02010609060101010101" pitchFamily="2" charset="-122"/>
            </a:endParaRPr>
          </a:p>
          <a:p>
            <a:pPr algn="l"/>
            <a:r>
              <a:rPr lang="zh-CN" altLang="en-US" sz="2400" dirty="0">
                <a:solidFill>
                  <a:schemeClr val="accent2"/>
                </a:solidFill>
                <a:latin typeface="黑体" panose="02010609060101010101" pitchFamily="2" charset="-122"/>
                <a:ea typeface="黑体" panose="02010609060101010101" pitchFamily="2" charset="-122"/>
              </a:rPr>
              <a:t>你同意此观点吗？说明理由。 </a:t>
            </a:r>
            <a:endParaRPr lang="zh-CN" altLang="en-US" sz="2400" dirty="0">
              <a:solidFill>
                <a:schemeClr val="accent2"/>
              </a:solidFill>
              <a:latin typeface="黑体" panose="02010609060101010101" pitchFamily="2" charset="-122"/>
              <a:ea typeface="黑体" panose="02010609060101010101" pitchFamily="2" charset="-122"/>
            </a:endParaRPr>
          </a:p>
        </p:txBody>
      </p:sp>
      <p:pic>
        <p:nvPicPr>
          <p:cNvPr id="112674" name="图片 112673" descr="思考-1"/>
          <p:cNvPicPr>
            <a:picLocks noChangeAspect="1"/>
          </p:cNvPicPr>
          <p:nvPr/>
        </p:nvPicPr>
        <p:blipFill>
          <a:blip r:embed="rId2"/>
          <a:stretch>
            <a:fillRect/>
          </a:stretch>
        </p:blipFill>
        <p:spPr>
          <a:xfrm>
            <a:off x="1143000" y="4267200"/>
            <a:ext cx="1524000" cy="2057400"/>
          </a:xfrm>
          <a:prstGeom prst="rect">
            <a:avLst/>
          </a:prstGeom>
          <a:noFill/>
          <a:ln w="9525">
            <a:noFill/>
          </a:ln>
        </p:spPr>
      </p:pic>
      <p:sp>
        <p:nvSpPr>
          <p:cNvPr id="112675" name="云形标注 112674"/>
          <p:cNvSpPr/>
          <p:nvPr/>
        </p:nvSpPr>
        <p:spPr>
          <a:xfrm>
            <a:off x="2743200" y="3200400"/>
            <a:ext cx="5410200" cy="2209800"/>
          </a:xfrm>
          <a:prstGeom prst="cloudCallout">
            <a:avLst>
              <a:gd name="adj1" fmla="val -47185"/>
              <a:gd name="adj2" fmla="val 76866"/>
            </a:avLst>
          </a:prstGeom>
          <a:solidFill>
            <a:srgbClr val="FFFF99"/>
          </a:solidFill>
          <a:ln w="9525" cap="flat" cmpd="sng">
            <a:solidFill>
              <a:schemeClr val="tx1"/>
            </a:solidFill>
            <a:prstDash val="solid"/>
            <a:headEnd type="none" w="med" len="med"/>
            <a:tailEnd type="none" w="med" len="med"/>
          </a:ln>
        </p:spPr>
        <p:txBody>
          <a:bodyPr/>
          <a:p>
            <a:endParaRPr lang="en-US" altLang="zh-CN" sz="1000" dirty="0">
              <a:solidFill>
                <a:srgbClr val="FF0000"/>
              </a:solidFill>
              <a:latin typeface="黑体" panose="02010609060101010101" pitchFamily="2" charset="-122"/>
              <a:ea typeface="黑体" panose="02010609060101010101" pitchFamily="2" charset="-122"/>
            </a:endParaRPr>
          </a:p>
          <a:p>
            <a:r>
              <a:rPr lang="zh-CN" altLang="en-US" sz="3100" dirty="0">
                <a:solidFill>
                  <a:srgbClr val="FF0000"/>
                </a:solidFill>
                <a:latin typeface="黑体" panose="02010609060101010101" pitchFamily="2" charset="-122"/>
                <a:ea typeface="黑体" panose="02010609060101010101" pitchFamily="2" charset="-122"/>
              </a:rPr>
              <a:t>学会论从史出 史论结合 多角度分析</a:t>
            </a:r>
            <a:r>
              <a:rPr lang="zh-CN" altLang="en-US" sz="3100" b="0" dirty="0">
                <a:latin typeface="黑体" panose="02010609060101010101" pitchFamily="2" charset="-122"/>
                <a:ea typeface="黑体" panose="02010609060101010101" pitchFamily="2" charset="-122"/>
              </a:rPr>
              <a:t> </a:t>
            </a:r>
            <a:endParaRPr lang="zh-CN" altLang="en-US" sz="3100" b="0" dirty="0">
              <a:latin typeface="黑体" panose="02010609060101010101" pitchFamily="2" charset="-122"/>
              <a:ea typeface="黑体" panose="02010609060101010101" pitchFamily="2" charset="-122"/>
            </a:endParaRPr>
          </a:p>
        </p:txBody>
      </p:sp>
      <p:sp>
        <p:nvSpPr>
          <p:cNvPr id="112676" name="文本框 112675"/>
          <p:cNvSpPr txBox="1"/>
          <p:nvPr/>
        </p:nvSpPr>
        <p:spPr>
          <a:xfrm>
            <a:off x="1143000" y="6384925"/>
            <a:ext cx="2743200" cy="396875"/>
          </a:xfrm>
          <a:prstGeom prst="rect">
            <a:avLst/>
          </a:prstGeom>
          <a:noFill/>
          <a:ln w="9525">
            <a:noFill/>
          </a:ln>
        </p:spPr>
        <p:txBody>
          <a:bodyPr>
            <a:spAutoFit/>
          </a:bodyPr>
          <a:p>
            <a:pPr algn="l">
              <a:spcBef>
                <a:spcPct val="50000"/>
              </a:spcBef>
            </a:pPr>
            <a:r>
              <a:rPr lang="zh-CN" altLang="en-US" sz="2000" dirty="0">
                <a:solidFill>
                  <a:srgbClr val="FFFF99"/>
                </a:solidFill>
                <a:latin typeface="隶书" pitchFamily="49" charset="-122"/>
                <a:ea typeface="隶书" pitchFamily="49" charset="-122"/>
              </a:rPr>
              <a:t>北师大版  历史必修二</a:t>
            </a:r>
            <a:endParaRPr lang="zh-CN" altLang="en-US" sz="2000" dirty="0">
              <a:solidFill>
                <a:srgbClr val="FFFF99"/>
              </a:solidFill>
              <a:latin typeface="隶书" pitchFamily="49" charset="-122"/>
              <a:ea typeface="隶书" pitchFamily="49" charset="-122"/>
            </a:endParaRPr>
          </a:p>
        </p:txBody>
      </p:sp>
      <p:sp>
        <p:nvSpPr>
          <p:cNvPr id="112677" name="云形标注 112676"/>
          <p:cNvSpPr/>
          <p:nvPr/>
        </p:nvSpPr>
        <p:spPr>
          <a:xfrm>
            <a:off x="2438400" y="3352800"/>
            <a:ext cx="5715000" cy="1981200"/>
          </a:xfrm>
          <a:prstGeom prst="cloudCallout">
            <a:avLst>
              <a:gd name="adj1" fmla="val -36750"/>
              <a:gd name="adj2" fmla="val 78444"/>
            </a:avLst>
          </a:prstGeom>
          <a:solidFill>
            <a:srgbClr val="99FF99"/>
          </a:solidFill>
          <a:ln w="9525" cap="flat" cmpd="sng">
            <a:solidFill>
              <a:schemeClr val="tx1"/>
            </a:solidFill>
            <a:prstDash val="solid"/>
            <a:headEnd type="none" w="med" len="med"/>
            <a:tailEnd type="none" w="med" len="med"/>
          </a:ln>
        </p:spPr>
        <p:txBody>
          <a:bodyPr/>
          <a:p>
            <a:pPr algn="l"/>
            <a:r>
              <a:rPr lang="en-US" altLang="zh-CN" sz="2800" dirty="0">
                <a:latin typeface="Arial" panose="020B0604020202020204" pitchFamily="34" charset="0"/>
                <a:ea typeface="黑体" panose="02010609060101010101" pitchFamily="2" charset="-122"/>
              </a:rPr>
              <a:t>       </a:t>
            </a:r>
            <a:r>
              <a:rPr lang="zh-CN" altLang="en-US" sz="2800" dirty="0">
                <a:latin typeface="Arial" panose="020B0604020202020204" pitchFamily="34" charset="0"/>
                <a:ea typeface="黑体" panose="02010609060101010101" pitchFamily="2" charset="-122"/>
              </a:rPr>
              <a:t>对于此类问题，我们应该如何解决？</a:t>
            </a:r>
            <a:endParaRPr lang="zh-CN" altLang="en-US" sz="2800" dirty="0">
              <a:latin typeface="Arial" panose="020B0604020202020204" pitchFamily="34" charset="0"/>
              <a:ea typeface="黑体" panose="02010609060101010101" pitchFamily="2" charset="-122"/>
            </a:endParaRPr>
          </a:p>
        </p:txBody>
      </p:sp>
      <p:sp>
        <p:nvSpPr>
          <p:cNvPr id="112678" name="矩形 112677"/>
          <p:cNvSpPr/>
          <p:nvPr/>
        </p:nvSpPr>
        <p:spPr>
          <a:xfrm>
            <a:off x="0" y="0"/>
            <a:ext cx="1143000" cy="6797675"/>
          </a:xfrm>
          <a:prstGeom prst="rect">
            <a:avLst/>
          </a:prstGeom>
          <a:solidFill>
            <a:srgbClr val="FFFF99"/>
          </a:solidFill>
          <a:ln w="9525">
            <a:noFill/>
          </a:ln>
        </p:spPr>
        <p:txBody>
          <a:bodyPr>
            <a:spAutoFit/>
          </a:bodyPr>
          <a:p>
            <a:pPr algn="l"/>
            <a:r>
              <a:rPr lang="en-US" altLang="zh-CN" dirty="0">
                <a:latin typeface="Arial" panose="020B0604020202020204" pitchFamily="34" charset="0"/>
                <a:ea typeface="黑体" panose="02010609060101010101" pitchFamily="2" charset="-122"/>
              </a:rPr>
              <a:t>  </a:t>
            </a:r>
            <a:endParaRPr lang="en-US" altLang="zh-CN" dirty="0">
              <a:latin typeface="Arial" panose="020B0604020202020204" pitchFamily="34" charset="0"/>
              <a:ea typeface="黑体" panose="02010609060101010101" pitchFamily="2" charset="-122"/>
            </a:endParaRPr>
          </a:p>
          <a:p>
            <a:pPr algn="l"/>
            <a:endParaRPr lang="en-US" altLang="zh-CN" dirty="0">
              <a:latin typeface="Arial" panose="020B0604020202020204" pitchFamily="34" charset="0"/>
              <a:ea typeface="黑体" panose="02010609060101010101" pitchFamily="2" charset="-122"/>
            </a:endParaRPr>
          </a:p>
          <a:p>
            <a:r>
              <a:rPr lang="zh-CN" altLang="en-US" dirty="0">
                <a:latin typeface="Arial" panose="020B0604020202020204" pitchFamily="34" charset="0"/>
                <a:ea typeface="黑体" panose="02010609060101010101" pitchFamily="2" charset="-122"/>
              </a:rPr>
              <a:t>学法探究四</a:t>
            </a:r>
            <a:endParaRPr lang="zh-CN" altLang="en-US" dirty="0">
              <a:latin typeface="Arial" panose="020B0604020202020204" pitchFamily="34" charset="0"/>
              <a:ea typeface="黑体" panose="02010609060101010101" pitchFamily="2" charset="-122"/>
            </a:endParaRPr>
          </a:p>
          <a:p>
            <a:pPr algn="l"/>
            <a:endParaRPr lang="zh-CN" altLang="en-US" dirty="0">
              <a:latin typeface="Arial" panose="020B0604020202020204" pitchFamily="34" charset="0"/>
              <a:ea typeface="黑体" panose="02010609060101010101" pitchFamily="2" charset="-122"/>
            </a:endParaRPr>
          </a:p>
          <a:p>
            <a:pPr algn="l"/>
            <a:endParaRPr lang="zh-CN" altLang="en-US" dirty="0">
              <a:latin typeface="Arial" panose="020B0604020202020204" pitchFamily="34" charset="0"/>
              <a:ea typeface="黑体" panose="02010609060101010101" pitchFamily="2" charset="-122"/>
            </a:endParaRPr>
          </a:p>
          <a:p>
            <a:pPr algn="l"/>
            <a:endParaRPr lang="zh-CN" altLang="en-US" dirty="0">
              <a:latin typeface="Arial" panose="020B0604020202020204" pitchFamily="34" charset="0"/>
              <a:ea typeface="黑体" panose="02010609060101010101" pitchFamily="2" charset="-122"/>
            </a:endParaRPr>
          </a:p>
          <a:p>
            <a:pPr algn="l"/>
            <a:endParaRPr lang="zh-CN" altLang="en-US" dirty="0">
              <a:latin typeface="Arial" panose="020B0604020202020204" pitchFamily="34" charset="0"/>
              <a:ea typeface="黑体" panose="02010609060101010101" pitchFamily="2" charset="-122"/>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2674"/>
                                        </p:tgtEl>
                                        <p:attrNameLst>
                                          <p:attrName>style.visibility</p:attrName>
                                        </p:attrNameLst>
                                      </p:cBhvr>
                                      <p:to>
                                        <p:strVal val="visible"/>
                                      </p:to>
                                    </p:set>
                                    <p:animEffect transition="in" filter="blinds(horizontal)">
                                      <p:cBhvr>
                                        <p:cTn id="7" dur="500"/>
                                        <p:tgtEl>
                                          <p:spTgt spid="11267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2677"/>
                                        </p:tgtEl>
                                        <p:attrNameLst>
                                          <p:attrName>style.visibility</p:attrName>
                                        </p:attrNameLst>
                                      </p:cBhvr>
                                      <p:to>
                                        <p:strVal val="visible"/>
                                      </p:to>
                                    </p:set>
                                    <p:animEffect transition="in" filter="blinds(horizontal)">
                                      <p:cBhvr>
                                        <p:cTn id="10" dur="500"/>
                                        <p:tgtEl>
                                          <p:spTgt spid="11267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1" nodeType="clickEffect">
                                  <p:stCondLst>
                                    <p:cond delay="0"/>
                                  </p:stCondLst>
                                  <p:childTnLst>
                                    <p:animEffect transition="out" filter="blinds(horizontal)">
                                      <p:cBhvr>
                                        <p:cTn id="14" dur="500"/>
                                        <p:tgtEl>
                                          <p:spTgt spid="112677"/>
                                        </p:tgtEl>
                                      </p:cBhvr>
                                    </p:animEffect>
                                    <p:set>
                                      <p:cBhvr>
                                        <p:cTn id="15" dur="1" fill="hold">
                                          <p:stCondLst>
                                            <p:cond delay="499"/>
                                          </p:stCondLst>
                                        </p:cTn>
                                        <p:tgtEl>
                                          <p:spTgt spid="112677"/>
                                        </p:tgtEl>
                                        <p:attrNameLst>
                                          <p:attrName>style.visibility</p:attrName>
                                        </p:attrNameLst>
                                      </p:cBhvr>
                                      <p:to>
                                        <p:strVal val="hidden"/>
                                      </p:to>
                                    </p:set>
                                  </p:childTnLst>
                                </p:cTn>
                              </p:par>
                              <p:par>
                                <p:cTn id="16" presetID="3" presetClass="entr" presetSubtype="10" fill="hold" grpId="0" nodeType="withEffect">
                                  <p:stCondLst>
                                    <p:cond delay="0"/>
                                  </p:stCondLst>
                                  <p:childTnLst>
                                    <p:set>
                                      <p:cBhvr>
                                        <p:cTn id="17" dur="1" fill="hold">
                                          <p:stCondLst>
                                            <p:cond delay="0"/>
                                          </p:stCondLst>
                                        </p:cTn>
                                        <p:tgtEl>
                                          <p:spTgt spid="112675"/>
                                        </p:tgtEl>
                                        <p:attrNameLst>
                                          <p:attrName>style.visibility</p:attrName>
                                        </p:attrNameLst>
                                      </p:cBhvr>
                                      <p:to>
                                        <p:strVal val="visible"/>
                                      </p:to>
                                    </p:set>
                                    <p:animEffect transition="in" filter="blinds(horizontal)">
                                      <p:cBhvr>
                                        <p:cTn id="18" dur="500"/>
                                        <p:tgtEl>
                                          <p:spTgt spid="112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5" grpId="0" animBg="1"/>
      <p:bldP spid="112677" grpId="0" animBg="1"/>
      <p:bldP spid="11267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1998" name="图片 41997" descr="水墨边框—1"/>
          <p:cNvPicPr>
            <a:picLocks noChangeAspect="1"/>
          </p:cNvPicPr>
          <p:nvPr/>
        </p:nvPicPr>
        <p:blipFill>
          <a:blip r:embed="rId1"/>
          <a:stretch>
            <a:fillRect/>
          </a:stretch>
        </p:blipFill>
        <p:spPr>
          <a:xfrm>
            <a:off x="0" y="0"/>
            <a:ext cx="9144000" cy="6858000"/>
          </a:xfrm>
          <a:prstGeom prst="rect">
            <a:avLst/>
          </a:prstGeom>
          <a:noFill/>
          <a:ln w="9525">
            <a:noFill/>
          </a:ln>
        </p:spPr>
      </p:pic>
      <p:sp>
        <p:nvSpPr>
          <p:cNvPr id="41997" name="文本框 41996"/>
          <p:cNvSpPr txBox="1"/>
          <p:nvPr/>
        </p:nvSpPr>
        <p:spPr>
          <a:xfrm>
            <a:off x="152400" y="152400"/>
            <a:ext cx="1905000" cy="579438"/>
          </a:xfrm>
          <a:prstGeom prst="rect">
            <a:avLst/>
          </a:prstGeom>
          <a:solidFill>
            <a:srgbClr val="FFFF99"/>
          </a:solidFill>
          <a:ln w="9525">
            <a:noFill/>
          </a:ln>
        </p:spPr>
        <p:txBody>
          <a:bodyPr>
            <a:spAutoFit/>
          </a:bodyPr>
          <a:p>
            <a:pPr algn="l">
              <a:spcBef>
                <a:spcPct val="50000"/>
              </a:spcBef>
            </a:pPr>
            <a:r>
              <a:rPr lang="zh-CN" altLang="en-US" sz="3200" dirty="0">
                <a:solidFill>
                  <a:srgbClr val="FF0000"/>
                </a:solidFill>
                <a:latin typeface="Arial" panose="020B0604020202020204" pitchFamily="34" charset="0"/>
                <a:ea typeface="黑体" panose="02010609060101010101" pitchFamily="2" charset="-122"/>
              </a:rPr>
              <a:t>学法总结</a:t>
            </a:r>
            <a:endParaRPr lang="zh-CN" altLang="en-US" sz="3200" dirty="0">
              <a:solidFill>
                <a:srgbClr val="FF0000"/>
              </a:solidFill>
              <a:latin typeface="Arial" panose="020B0604020202020204" pitchFamily="34" charset="0"/>
              <a:ea typeface="黑体" panose="02010609060101010101" pitchFamily="2" charset="-122"/>
            </a:endParaRPr>
          </a:p>
        </p:txBody>
      </p:sp>
      <p:sp>
        <p:nvSpPr>
          <p:cNvPr id="41999" name="文本框 41998"/>
          <p:cNvSpPr txBox="1"/>
          <p:nvPr/>
        </p:nvSpPr>
        <p:spPr>
          <a:xfrm>
            <a:off x="76200" y="6384925"/>
            <a:ext cx="2743200" cy="396875"/>
          </a:xfrm>
          <a:prstGeom prst="rect">
            <a:avLst/>
          </a:prstGeom>
          <a:noFill/>
          <a:ln w="9525">
            <a:noFill/>
          </a:ln>
        </p:spPr>
        <p:txBody>
          <a:bodyPr>
            <a:spAutoFit/>
          </a:bodyPr>
          <a:p>
            <a:pPr algn="l">
              <a:spcBef>
                <a:spcPct val="50000"/>
              </a:spcBef>
            </a:pPr>
            <a:r>
              <a:rPr lang="zh-CN" altLang="en-US" sz="2000" dirty="0">
                <a:solidFill>
                  <a:srgbClr val="FFFF99"/>
                </a:solidFill>
                <a:latin typeface="隶书" pitchFamily="49" charset="-122"/>
                <a:ea typeface="隶书" pitchFamily="49" charset="-122"/>
              </a:rPr>
              <a:t>北师大版  历史必修二</a:t>
            </a:r>
            <a:endParaRPr lang="zh-CN" altLang="en-US" sz="2000" dirty="0">
              <a:solidFill>
                <a:srgbClr val="FFFF99"/>
              </a:solidFill>
              <a:latin typeface="隶书" pitchFamily="49" charset="-122"/>
              <a:ea typeface="隶书" pitchFamily="49" charset="-122"/>
            </a:endParaRPr>
          </a:p>
        </p:txBody>
      </p:sp>
      <p:sp>
        <p:nvSpPr>
          <p:cNvPr id="42000" name="矩形 41999">
            <a:hlinkClick r:id="rId2" action="ppaction://hlinksldjump"/>
          </p:cNvPr>
          <p:cNvSpPr/>
          <p:nvPr/>
        </p:nvSpPr>
        <p:spPr>
          <a:xfrm>
            <a:off x="8382000" y="6477000"/>
            <a:ext cx="762000" cy="381000"/>
          </a:xfrm>
          <a:prstGeom prst="rect">
            <a:avLst/>
          </a:prstGeom>
          <a:noFill/>
          <a:ln w="9525">
            <a:noFill/>
          </a:ln>
        </p:spPr>
        <p:txBody>
          <a:bodyPr/>
          <a:p>
            <a:endParaRPr lang="zh-CN" altLang="en-US"/>
          </a:p>
        </p:txBody>
      </p:sp>
      <p:sp>
        <p:nvSpPr>
          <p:cNvPr id="42001" name="矩形 42000"/>
          <p:cNvSpPr/>
          <p:nvPr/>
        </p:nvSpPr>
        <p:spPr>
          <a:xfrm>
            <a:off x="609600" y="1143000"/>
            <a:ext cx="4724400" cy="641350"/>
          </a:xfrm>
          <a:prstGeom prst="rect">
            <a:avLst/>
          </a:prstGeom>
          <a:noFill/>
          <a:ln w="9525">
            <a:noFill/>
          </a:ln>
        </p:spPr>
        <p:txBody>
          <a:bodyPr anchor="ctr">
            <a:spAutoFit/>
          </a:bodyPr>
          <a:p>
            <a:pPr algn="l"/>
            <a:r>
              <a:rPr lang="zh-CN" altLang="en-US" sz="3600" dirty="0">
                <a:latin typeface="黑体" panose="02010609060101010101" pitchFamily="2" charset="-122"/>
                <a:ea typeface="黑体" panose="02010609060101010101" pitchFamily="2" charset="-122"/>
              </a:rPr>
              <a:t>（</a:t>
            </a:r>
            <a:r>
              <a:rPr lang="en-US" altLang="zh-CN" sz="3600" dirty="0">
                <a:latin typeface="黑体" panose="02010609060101010101" pitchFamily="2" charset="-122"/>
                <a:ea typeface="黑体" panose="02010609060101010101" pitchFamily="2" charset="-122"/>
              </a:rPr>
              <a:t>1</a:t>
            </a:r>
            <a:r>
              <a:rPr lang="zh-CN" altLang="en-US" sz="3600" dirty="0">
                <a:latin typeface="黑体" panose="02010609060101010101" pitchFamily="2" charset="-122"/>
                <a:ea typeface="黑体" panose="02010609060101010101" pitchFamily="2" charset="-122"/>
              </a:rPr>
              <a:t>）归纳 概括</a:t>
            </a:r>
            <a:endParaRPr lang="zh-CN" altLang="en-US" sz="3600" dirty="0">
              <a:latin typeface="黑体" panose="02010609060101010101" pitchFamily="2" charset="-122"/>
              <a:ea typeface="黑体" panose="02010609060101010101" pitchFamily="2" charset="-122"/>
            </a:endParaRPr>
          </a:p>
        </p:txBody>
      </p:sp>
      <p:sp>
        <p:nvSpPr>
          <p:cNvPr id="42002" name="矩形 42001"/>
          <p:cNvSpPr/>
          <p:nvPr/>
        </p:nvSpPr>
        <p:spPr>
          <a:xfrm>
            <a:off x="609283" y="2117725"/>
            <a:ext cx="4633912" cy="641350"/>
          </a:xfrm>
          <a:prstGeom prst="rect">
            <a:avLst/>
          </a:prstGeom>
          <a:noFill/>
          <a:ln w="9525">
            <a:noFill/>
          </a:ln>
        </p:spPr>
        <p:txBody>
          <a:bodyPr anchor="ctr">
            <a:spAutoFit/>
          </a:bodyPr>
          <a:p>
            <a:pPr algn="l"/>
            <a:r>
              <a:rPr lang="zh-CN" altLang="en-US" sz="3600" dirty="0">
                <a:latin typeface="黑体" panose="02010609060101010101" pitchFamily="2" charset="-122"/>
                <a:ea typeface="黑体" panose="02010609060101010101" pitchFamily="2" charset="-122"/>
              </a:rPr>
              <a:t>（</a:t>
            </a:r>
            <a:r>
              <a:rPr lang="en-US" altLang="zh-CN" sz="3600" dirty="0">
                <a:latin typeface="黑体" panose="02010609060101010101" pitchFamily="2" charset="-122"/>
                <a:ea typeface="黑体" panose="02010609060101010101" pitchFamily="2" charset="-122"/>
              </a:rPr>
              <a:t>2</a:t>
            </a:r>
            <a:r>
              <a:rPr lang="zh-CN" altLang="en-US" sz="3600" dirty="0">
                <a:latin typeface="黑体" panose="02010609060101010101" pitchFamily="2" charset="-122"/>
                <a:ea typeface="黑体" panose="02010609060101010101" pitchFamily="2" charset="-122"/>
              </a:rPr>
              <a:t>）运用 阐释</a:t>
            </a:r>
            <a:endParaRPr lang="zh-CN" altLang="en-US" sz="3600" dirty="0">
              <a:latin typeface="黑体" panose="02010609060101010101" pitchFamily="2" charset="-122"/>
              <a:ea typeface="黑体" panose="02010609060101010101" pitchFamily="2" charset="-122"/>
            </a:endParaRPr>
          </a:p>
        </p:txBody>
      </p:sp>
      <p:sp>
        <p:nvSpPr>
          <p:cNvPr id="42003" name="矩形 42002"/>
          <p:cNvSpPr/>
          <p:nvPr/>
        </p:nvSpPr>
        <p:spPr>
          <a:xfrm>
            <a:off x="609600" y="2986405"/>
            <a:ext cx="6172200" cy="641350"/>
          </a:xfrm>
          <a:prstGeom prst="rect">
            <a:avLst/>
          </a:prstGeom>
          <a:noFill/>
          <a:ln w="9525">
            <a:noFill/>
          </a:ln>
        </p:spPr>
        <p:txBody>
          <a:bodyPr>
            <a:spAutoFit/>
          </a:bodyPr>
          <a:p>
            <a:pPr algn="l"/>
            <a:r>
              <a:rPr lang="zh-CN" altLang="en-US" sz="3600" dirty="0">
                <a:latin typeface="黑体" panose="02010609060101010101" pitchFamily="2" charset="-122"/>
                <a:ea typeface="黑体" panose="02010609060101010101" pitchFamily="2" charset="-122"/>
              </a:rPr>
              <a:t>（</a:t>
            </a:r>
            <a:r>
              <a:rPr lang="en-US" altLang="zh-CN" sz="3600" dirty="0">
                <a:latin typeface="黑体" panose="02010609060101010101" pitchFamily="2" charset="-122"/>
                <a:ea typeface="黑体" panose="02010609060101010101" pitchFamily="2" charset="-122"/>
              </a:rPr>
              <a:t>3</a:t>
            </a:r>
            <a:r>
              <a:rPr lang="zh-CN" altLang="en-US" sz="3600" dirty="0">
                <a:latin typeface="黑体" panose="02010609060101010101" pitchFamily="2" charset="-122"/>
                <a:ea typeface="黑体" panose="02010609060101010101" pitchFamily="2" charset="-122"/>
              </a:rPr>
              <a:t>）知识的迁移</a:t>
            </a:r>
            <a:endParaRPr lang="zh-CN" altLang="en-US" sz="3600" dirty="0">
              <a:latin typeface="黑体" panose="02010609060101010101" pitchFamily="2" charset="-122"/>
              <a:ea typeface="黑体" panose="02010609060101010101" pitchFamily="2" charset="-122"/>
            </a:endParaRPr>
          </a:p>
        </p:txBody>
      </p:sp>
      <p:sp>
        <p:nvSpPr>
          <p:cNvPr id="42004" name="矩形 42003"/>
          <p:cNvSpPr/>
          <p:nvPr/>
        </p:nvSpPr>
        <p:spPr>
          <a:xfrm>
            <a:off x="152400" y="3854450"/>
            <a:ext cx="8991600" cy="1250950"/>
          </a:xfrm>
          <a:prstGeom prst="rect">
            <a:avLst/>
          </a:prstGeom>
          <a:noFill/>
          <a:ln w="9525">
            <a:noFill/>
          </a:ln>
        </p:spPr>
        <p:txBody>
          <a:bodyPr>
            <a:spAutoFit/>
          </a:bodyPr>
          <a:p>
            <a:r>
              <a:rPr lang="zh-CN" altLang="en-US" sz="3600" dirty="0">
                <a:latin typeface="黑体" panose="02010609060101010101" pitchFamily="2" charset="-122"/>
                <a:ea typeface="黑体" panose="02010609060101010101" pitchFamily="2" charset="-122"/>
              </a:rPr>
              <a:t>（</a:t>
            </a:r>
            <a:r>
              <a:rPr lang="en-US" altLang="zh-CN" sz="3600" dirty="0">
                <a:latin typeface="黑体" panose="02010609060101010101" pitchFamily="2" charset="-122"/>
                <a:ea typeface="黑体" panose="02010609060101010101" pitchFamily="2" charset="-122"/>
              </a:rPr>
              <a:t>4</a:t>
            </a:r>
            <a:r>
              <a:rPr lang="zh-CN" altLang="en-US" sz="3600" dirty="0">
                <a:latin typeface="黑体" panose="02010609060101010101" pitchFamily="2" charset="-122"/>
                <a:ea typeface="黑体" panose="02010609060101010101" pitchFamily="2" charset="-122"/>
              </a:rPr>
              <a:t>）多角度分析 </a:t>
            </a:r>
            <a:r>
              <a:rPr lang="zh-CN" altLang="en-US" dirty="0">
                <a:latin typeface="Arial" panose="020B0604020202020204" pitchFamily="34" charset="0"/>
                <a:ea typeface="黑体" panose="02010609060101010101" pitchFamily="2" charset="-122"/>
              </a:rPr>
              <a:t>论从史出 史论结合</a:t>
            </a:r>
            <a:endParaRPr lang="zh-CN" altLang="en-US" sz="3600" dirty="0">
              <a:latin typeface="黑体" panose="02010609060101010101" pitchFamily="2" charset="-122"/>
              <a:ea typeface="黑体" panose="02010609060101010101" pitchFamily="2" charset="-122"/>
            </a:endParaRPr>
          </a:p>
          <a:p>
            <a:pPr algn="l"/>
            <a:r>
              <a:rPr lang="zh-CN" altLang="en-US" sz="3600">
                <a:latin typeface="黑体" panose="02010609060101010101" pitchFamily="2" charset="-122"/>
                <a:ea typeface="黑体" panose="02010609060101010101" pitchFamily="2" charset="-122"/>
              </a:rPr>
              <a:t>       </a:t>
            </a:r>
            <a:r>
              <a:rPr lang="en-US" altLang="zh-CN" sz="3600">
                <a:latin typeface="Arial" panose="020B0604020202020204" pitchFamily="34" charset="0"/>
                <a:ea typeface="黑体" panose="02010609060101010101" pitchFamily="2" charset="-122"/>
              </a:rPr>
              <a:t>……</a:t>
            </a:r>
            <a:endParaRPr lang="en-US" altLang="zh-CN" sz="3600">
              <a:latin typeface="黑体" panose="02010609060101010101" pitchFamily="2" charset="-122"/>
              <a:ea typeface="黑体" panose="02010609060101010101" pitchFamily="2" charset="-122"/>
            </a:endParaRPr>
          </a:p>
        </p:txBody>
      </p:sp>
    </p:spTree>
  </p:cSld>
  <p:clrMapOvr>
    <a:masterClrMapping/>
  </p:clrMapOvr>
  <p:transition>
    <p:blinds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8" name="标题 121857"/>
          <p:cNvSpPr>
            <a:spLocks noGrp="1"/>
          </p:cNvSpPr>
          <p:nvPr>
            <p:ph type="title"/>
          </p:nvPr>
        </p:nvSpPr>
        <p:spPr>
          <a:ln/>
        </p:spPr>
        <p:txBody>
          <a:bodyPr anchor="ctr"/>
          <a:p>
            <a:endParaRPr dirty="0"/>
          </a:p>
        </p:txBody>
      </p:sp>
      <p:sp>
        <p:nvSpPr>
          <p:cNvPr id="121859" name="文本占位符 121858"/>
          <p:cNvSpPr>
            <a:spLocks noGrp="1"/>
          </p:cNvSpPr>
          <p:nvPr>
            <p:ph type="body" idx="1"/>
          </p:nvPr>
        </p:nvSpPr>
        <p:spPr>
          <a:ln/>
        </p:spPr>
        <p:txBody>
          <a:bodyPr/>
          <a:p>
            <a:endParaRPr dirty="0"/>
          </a:p>
        </p:txBody>
      </p:sp>
      <p:pic>
        <p:nvPicPr>
          <p:cNvPr id="121860" name="图片 121859" descr="水墨边框—1"/>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21861" name="文本框 121860"/>
          <p:cNvSpPr txBox="1"/>
          <p:nvPr/>
        </p:nvSpPr>
        <p:spPr>
          <a:xfrm>
            <a:off x="152400" y="152400"/>
            <a:ext cx="2590800" cy="641350"/>
          </a:xfrm>
          <a:prstGeom prst="rect">
            <a:avLst/>
          </a:prstGeom>
          <a:solidFill>
            <a:srgbClr val="99FF99"/>
          </a:solidFill>
          <a:ln w="9525">
            <a:noFill/>
          </a:ln>
        </p:spPr>
        <p:txBody>
          <a:bodyPr>
            <a:spAutoFit/>
          </a:bodyPr>
          <a:p>
            <a:pPr algn="l">
              <a:spcBef>
                <a:spcPct val="50000"/>
              </a:spcBef>
            </a:pPr>
            <a:r>
              <a:rPr lang="zh-CN" altLang="en-US" sz="3600" dirty="0">
                <a:solidFill>
                  <a:srgbClr val="FF0000"/>
                </a:solidFill>
                <a:latin typeface="黑体" panose="02010609060101010101" pitchFamily="2" charset="-122"/>
                <a:ea typeface="黑体" panose="02010609060101010101" pitchFamily="2" charset="-122"/>
              </a:rPr>
              <a:t>经济与生活</a:t>
            </a:r>
            <a:endParaRPr lang="zh-CN" altLang="en-US" sz="3600" dirty="0">
              <a:solidFill>
                <a:srgbClr val="FF0000"/>
              </a:solidFill>
              <a:latin typeface="黑体" panose="02010609060101010101" pitchFamily="2" charset="-122"/>
              <a:ea typeface="黑体" panose="02010609060101010101" pitchFamily="2" charset="-122"/>
            </a:endParaRPr>
          </a:p>
        </p:txBody>
      </p:sp>
      <p:sp>
        <p:nvSpPr>
          <p:cNvPr id="121862" name="矩形 121861"/>
          <p:cNvSpPr/>
          <p:nvPr/>
        </p:nvSpPr>
        <p:spPr>
          <a:xfrm>
            <a:off x="609600" y="1435100"/>
            <a:ext cx="8153400" cy="1917700"/>
          </a:xfrm>
          <a:prstGeom prst="rect">
            <a:avLst/>
          </a:prstGeom>
          <a:solidFill>
            <a:srgbClr val="FFFF99"/>
          </a:solidFill>
          <a:ln w="9525">
            <a:noFill/>
          </a:ln>
        </p:spPr>
        <p:txBody>
          <a:bodyPr anchor="ctr">
            <a:spAutoFit/>
          </a:bodyPr>
          <a:p>
            <a:pPr indent="406400" algn="l"/>
            <a:r>
              <a:rPr lang="en-US" altLang="zh-CN" sz="2400" dirty="0">
                <a:latin typeface="黑体" panose="02010609060101010101" pitchFamily="2" charset="-122"/>
                <a:ea typeface="黑体" panose="02010609060101010101" pitchFamily="2" charset="-122"/>
              </a:rPr>
              <a:t>  2015</a:t>
            </a:r>
            <a:r>
              <a:rPr lang="zh-CN" altLang="en-US" sz="2400" dirty="0">
                <a:latin typeface="黑体" panose="02010609060101010101" pitchFamily="2" charset="-122"/>
                <a:ea typeface="黑体" panose="02010609060101010101" pitchFamily="2" charset="-122"/>
              </a:rPr>
              <a:t>年</a:t>
            </a:r>
            <a:r>
              <a:rPr lang="en-US" altLang="zh-CN" sz="2400" dirty="0">
                <a:latin typeface="黑体" panose="02010609060101010101" pitchFamily="2" charset="-122"/>
                <a:ea typeface="黑体" panose="02010609060101010101" pitchFamily="2" charset="-122"/>
              </a:rPr>
              <a:t>5</a:t>
            </a:r>
            <a:r>
              <a:rPr lang="zh-CN" altLang="en-US" sz="2400" dirty="0">
                <a:latin typeface="黑体" panose="02010609060101010101" pitchFamily="2" charset="-122"/>
                <a:ea typeface="黑体" panose="02010609060101010101" pitchFamily="2" charset="-122"/>
              </a:rPr>
              <a:t>月</a:t>
            </a:r>
            <a:r>
              <a:rPr lang="en-US" altLang="zh-CN" sz="2400" dirty="0">
                <a:latin typeface="黑体" panose="02010609060101010101" pitchFamily="2" charset="-122"/>
                <a:ea typeface="黑体" panose="02010609060101010101" pitchFamily="2" charset="-122"/>
              </a:rPr>
              <a:t>4</a:t>
            </a:r>
            <a:r>
              <a:rPr lang="zh-CN" altLang="en-US" sz="2400" dirty="0">
                <a:latin typeface="黑体" panose="02010609060101010101" pitchFamily="2" charset="-122"/>
                <a:ea typeface="黑体" panose="02010609060101010101" pitchFamily="2" charset="-122"/>
              </a:rPr>
              <a:t>日，记者从中国银联河南分公司获悉，在刚刚过去的“五一”小长假期间，我省消费者通过银联卡跨行交易总金额达</a:t>
            </a:r>
            <a:r>
              <a:rPr lang="en-US" altLang="zh-CN" sz="2400" dirty="0">
                <a:latin typeface="黑体" panose="02010609060101010101" pitchFamily="2" charset="-122"/>
                <a:ea typeface="黑体" panose="02010609060101010101" pitchFamily="2" charset="-122"/>
              </a:rPr>
              <a:t>129.17</a:t>
            </a:r>
            <a:r>
              <a:rPr lang="zh-CN" altLang="en-US" sz="2400" dirty="0">
                <a:latin typeface="黑体" panose="02010609060101010101" pitchFamily="2" charset="-122"/>
                <a:ea typeface="黑体" panose="02010609060101010101" pitchFamily="2" charset="-122"/>
              </a:rPr>
              <a:t>亿元，主要集中在航空、铁路、客运购票，加油，景区门票，餐饮，娱乐 ，住宿。                  </a:t>
            </a:r>
            <a:endParaRPr lang="zh-CN" altLang="en-US" sz="2400" dirty="0">
              <a:latin typeface="黑体" panose="02010609060101010101" pitchFamily="2" charset="-122"/>
              <a:ea typeface="黑体" panose="02010609060101010101" pitchFamily="2" charset="-122"/>
            </a:endParaRPr>
          </a:p>
          <a:p>
            <a:pPr indent="406400" algn="l"/>
            <a:r>
              <a:rPr lang="zh-CN" altLang="en-US" sz="2400" dirty="0">
                <a:latin typeface="黑体" panose="02010609060101010101" pitchFamily="2" charset="-122"/>
                <a:ea typeface="黑体" panose="02010609060101010101" pitchFamily="2" charset="-122"/>
              </a:rPr>
              <a:t>                              </a:t>
            </a:r>
            <a:r>
              <a:rPr lang="en-US" altLang="zh-CN" sz="2400" dirty="0">
                <a:latin typeface="黑体" panose="02010609060101010101" pitchFamily="2" charset="-122"/>
                <a:ea typeface="黑体" panose="02010609060101010101" pitchFamily="2" charset="-122"/>
              </a:rPr>
              <a:t>——《</a:t>
            </a:r>
            <a:r>
              <a:rPr lang="zh-CN" altLang="en-US" sz="2400" dirty="0">
                <a:latin typeface="黑体" panose="02010609060101010101" pitchFamily="2" charset="-122"/>
                <a:ea typeface="黑体" panose="02010609060101010101" pitchFamily="2" charset="-122"/>
              </a:rPr>
              <a:t>大河网</a:t>
            </a:r>
            <a:r>
              <a:rPr lang="en-US" altLang="zh-CN" sz="2400">
                <a:latin typeface="黑体" panose="02010609060101010101" pitchFamily="2" charset="-122"/>
                <a:ea typeface="黑体" panose="02010609060101010101" pitchFamily="2" charset="-122"/>
              </a:rPr>
              <a:t>》</a:t>
            </a:r>
            <a:endParaRPr lang="en-US" altLang="zh-CN" sz="2400">
              <a:latin typeface="黑体" panose="02010609060101010101" pitchFamily="2" charset="-122"/>
              <a:ea typeface="黑体" panose="02010609060101010101" pitchFamily="2" charset="-122"/>
            </a:endParaRPr>
          </a:p>
        </p:txBody>
      </p:sp>
      <p:sp>
        <p:nvSpPr>
          <p:cNvPr id="121863" name="矩形 121862"/>
          <p:cNvSpPr/>
          <p:nvPr/>
        </p:nvSpPr>
        <p:spPr>
          <a:xfrm>
            <a:off x="609600" y="3917950"/>
            <a:ext cx="8153400" cy="1187450"/>
          </a:xfrm>
          <a:prstGeom prst="rect">
            <a:avLst/>
          </a:prstGeom>
          <a:solidFill>
            <a:srgbClr val="FFFF99"/>
          </a:solidFill>
          <a:ln w="9525">
            <a:noFill/>
          </a:ln>
        </p:spPr>
        <p:txBody>
          <a:bodyPr>
            <a:spAutoFit/>
          </a:bodyPr>
          <a:p>
            <a:pPr algn="l"/>
            <a:r>
              <a:rPr lang="en-US" altLang="zh-CN" sz="2400" dirty="0">
                <a:latin typeface="黑体" panose="02010609060101010101" pitchFamily="2" charset="-122"/>
                <a:ea typeface="黑体" panose="02010609060101010101" pitchFamily="2" charset="-122"/>
              </a:rPr>
              <a:t>    </a:t>
            </a:r>
            <a:r>
              <a:rPr lang="zh-CN" altLang="en-US" sz="2400" dirty="0">
                <a:latin typeface="黑体" panose="02010609060101010101" pitchFamily="2" charset="-122"/>
                <a:ea typeface="黑体" panose="02010609060101010101" pitchFamily="2" charset="-122"/>
              </a:rPr>
              <a:t>资本主义国家大萧条时期 ，土豆的销售和价格却在提升。有人将土豆价格和资本主义经济兴衰联系在了一起，称这种现象为“土豆效应”</a:t>
            </a:r>
            <a:endParaRPr lang="zh-CN" altLang="en-US" sz="2400" dirty="0">
              <a:latin typeface="黑体" panose="02010609060101010101" pitchFamily="2" charset="-122"/>
              <a:ea typeface="黑体" panose="02010609060101010101" pitchFamily="2" charset="-122"/>
            </a:endParaRPr>
          </a:p>
        </p:txBody>
      </p:sp>
      <p:sp>
        <p:nvSpPr>
          <p:cNvPr id="121864" name="文本框 121863"/>
          <p:cNvSpPr txBox="1"/>
          <p:nvPr/>
        </p:nvSpPr>
        <p:spPr>
          <a:xfrm>
            <a:off x="76200" y="6384925"/>
            <a:ext cx="2743200" cy="396875"/>
          </a:xfrm>
          <a:prstGeom prst="rect">
            <a:avLst/>
          </a:prstGeom>
          <a:noFill/>
          <a:ln w="9525">
            <a:noFill/>
          </a:ln>
        </p:spPr>
        <p:txBody>
          <a:bodyPr>
            <a:spAutoFit/>
          </a:bodyPr>
          <a:p>
            <a:pPr algn="l">
              <a:spcBef>
                <a:spcPct val="50000"/>
              </a:spcBef>
            </a:pPr>
            <a:r>
              <a:rPr lang="zh-CN" altLang="en-US" sz="2000" dirty="0">
                <a:solidFill>
                  <a:srgbClr val="FFFF99"/>
                </a:solidFill>
                <a:latin typeface="隶书" pitchFamily="49" charset="-122"/>
                <a:ea typeface="隶书" pitchFamily="49" charset="-122"/>
              </a:rPr>
              <a:t>北师大版  历史必修二</a:t>
            </a:r>
            <a:endParaRPr lang="zh-CN" altLang="en-US" sz="2000" dirty="0">
              <a:solidFill>
                <a:srgbClr val="FFFF99"/>
              </a:solidFill>
              <a:latin typeface="隶书" pitchFamily="49" charset="-122"/>
              <a:ea typeface="隶书" pitchFamily="49" charset="-122"/>
            </a:endParaRPr>
          </a:p>
        </p:txBody>
      </p:sp>
    </p:spTree>
  </p:cSld>
  <p:clrMapOvr>
    <a:masterClrMapping/>
  </p:clrMapOvr>
  <p:transition>
    <p:blinds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2706" name="图片 72705" descr="水墨边框—1"/>
          <p:cNvPicPr>
            <a:picLocks noChangeAspect="1"/>
          </p:cNvPicPr>
          <p:nvPr/>
        </p:nvPicPr>
        <p:blipFill>
          <a:blip r:embed="rId1"/>
          <a:stretch>
            <a:fillRect/>
          </a:stretch>
        </p:blipFill>
        <p:spPr>
          <a:xfrm>
            <a:off x="0" y="0"/>
            <a:ext cx="9144000" cy="6858000"/>
          </a:xfrm>
          <a:prstGeom prst="rect">
            <a:avLst/>
          </a:prstGeom>
          <a:noFill/>
          <a:ln w="9525">
            <a:noFill/>
          </a:ln>
        </p:spPr>
      </p:pic>
      <p:sp>
        <p:nvSpPr>
          <p:cNvPr id="72707" name="矩形 72706"/>
          <p:cNvSpPr/>
          <p:nvPr/>
        </p:nvSpPr>
        <p:spPr>
          <a:xfrm>
            <a:off x="1676400" y="1630363"/>
            <a:ext cx="6400800" cy="579437"/>
          </a:xfrm>
          <a:prstGeom prst="rect">
            <a:avLst/>
          </a:prstGeom>
          <a:noFill/>
          <a:ln w="9525">
            <a:noFill/>
          </a:ln>
        </p:spPr>
        <p:txBody>
          <a:bodyPr>
            <a:spAutoFit/>
          </a:bodyPr>
          <a:p>
            <a:pPr algn="l"/>
            <a:r>
              <a:rPr lang="en-US" altLang="zh-CN" sz="3200" dirty="0">
                <a:latin typeface="黑体" panose="02010609060101010101" pitchFamily="2" charset="-122"/>
                <a:ea typeface="黑体" panose="02010609060101010101" pitchFamily="2" charset="-122"/>
              </a:rPr>
              <a:t>●  </a:t>
            </a:r>
            <a:r>
              <a:rPr lang="zh-CN" altLang="en-US" sz="3200" dirty="0">
                <a:latin typeface="黑体" panose="02010609060101010101" pitchFamily="2" charset="-122"/>
                <a:ea typeface="黑体" panose="02010609060101010101" pitchFamily="2" charset="-122"/>
              </a:rPr>
              <a:t>把握教材结构</a:t>
            </a:r>
            <a:endParaRPr lang="zh-CN" altLang="en-US" sz="3200" dirty="0">
              <a:latin typeface="黑体" panose="02010609060101010101" pitchFamily="2" charset="-122"/>
              <a:ea typeface="黑体" panose="02010609060101010101" pitchFamily="2" charset="-122"/>
            </a:endParaRPr>
          </a:p>
        </p:txBody>
      </p:sp>
      <p:sp>
        <p:nvSpPr>
          <p:cNvPr id="72708" name="矩形 72707"/>
          <p:cNvSpPr/>
          <p:nvPr/>
        </p:nvSpPr>
        <p:spPr>
          <a:xfrm>
            <a:off x="1676400" y="2849563"/>
            <a:ext cx="6781800" cy="579437"/>
          </a:xfrm>
          <a:prstGeom prst="rect">
            <a:avLst/>
          </a:prstGeom>
          <a:noFill/>
          <a:ln w="9525">
            <a:noFill/>
          </a:ln>
        </p:spPr>
        <p:txBody>
          <a:bodyPr>
            <a:spAutoFit/>
          </a:bodyPr>
          <a:p>
            <a:pPr algn="l"/>
            <a:r>
              <a:rPr lang="en-US" altLang="zh-CN" sz="3200" dirty="0">
                <a:latin typeface="黑体" panose="02010609060101010101" pitchFamily="2" charset="-122"/>
                <a:ea typeface="黑体" panose="02010609060101010101" pitchFamily="2" charset="-122"/>
              </a:rPr>
              <a:t>●  </a:t>
            </a:r>
            <a:r>
              <a:rPr lang="zh-CN" altLang="en-US" sz="3200" dirty="0">
                <a:latin typeface="黑体" panose="02010609060101010101" pitchFamily="2" charset="-122"/>
                <a:ea typeface="黑体" panose="02010609060101010101" pitchFamily="2" charset="-122"/>
              </a:rPr>
              <a:t>掌握学习方法</a:t>
            </a:r>
            <a:endParaRPr lang="zh-CN" altLang="en-US" sz="3200" dirty="0">
              <a:latin typeface="黑体" panose="02010609060101010101" pitchFamily="2" charset="-122"/>
              <a:ea typeface="黑体" panose="02010609060101010101" pitchFamily="2" charset="-122"/>
            </a:endParaRPr>
          </a:p>
        </p:txBody>
      </p:sp>
      <p:sp>
        <p:nvSpPr>
          <p:cNvPr id="72709" name="矩形 72708"/>
          <p:cNvSpPr/>
          <p:nvPr/>
        </p:nvSpPr>
        <p:spPr>
          <a:xfrm>
            <a:off x="1676400" y="3992563"/>
            <a:ext cx="5638800" cy="579437"/>
          </a:xfrm>
          <a:prstGeom prst="rect">
            <a:avLst/>
          </a:prstGeom>
          <a:noFill/>
          <a:ln w="9525">
            <a:noFill/>
          </a:ln>
        </p:spPr>
        <p:txBody>
          <a:bodyPr>
            <a:spAutoFit/>
          </a:bodyPr>
          <a:p>
            <a:pPr algn="l"/>
            <a:r>
              <a:rPr lang="en-US" altLang="zh-CN" sz="3200" dirty="0">
                <a:latin typeface="黑体" panose="02010609060101010101" pitchFamily="2" charset="-122"/>
                <a:ea typeface="黑体" panose="02010609060101010101" pitchFamily="2" charset="-122"/>
              </a:rPr>
              <a:t>●  </a:t>
            </a:r>
            <a:r>
              <a:rPr lang="zh-CN" altLang="en-US" sz="3200" dirty="0">
                <a:latin typeface="黑体" panose="02010609060101010101" pitchFamily="2" charset="-122"/>
                <a:ea typeface="黑体" panose="02010609060101010101" pitchFamily="2" charset="-122"/>
              </a:rPr>
              <a:t>品味历史魅力</a:t>
            </a:r>
            <a:endParaRPr lang="zh-CN" altLang="en-US" sz="3200" dirty="0">
              <a:latin typeface="黑体" panose="02010609060101010101" pitchFamily="2" charset="-122"/>
              <a:ea typeface="黑体" panose="02010609060101010101" pitchFamily="2" charset="-122"/>
            </a:endParaRPr>
          </a:p>
        </p:txBody>
      </p:sp>
      <p:sp>
        <p:nvSpPr>
          <p:cNvPr id="72710" name="文本框 72709"/>
          <p:cNvSpPr txBox="1"/>
          <p:nvPr/>
        </p:nvSpPr>
        <p:spPr>
          <a:xfrm>
            <a:off x="152400" y="152400"/>
            <a:ext cx="2514600" cy="641350"/>
          </a:xfrm>
          <a:prstGeom prst="rect">
            <a:avLst/>
          </a:prstGeom>
          <a:solidFill>
            <a:srgbClr val="FFFF99"/>
          </a:solidFill>
          <a:ln w="9525">
            <a:noFill/>
          </a:ln>
        </p:spPr>
        <p:txBody>
          <a:bodyPr>
            <a:spAutoFit/>
          </a:bodyPr>
          <a:p>
            <a:pPr algn="l">
              <a:spcBef>
                <a:spcPct val="50000"/>
              </a:spcBef>
            </a:pPr>
            <a:r>
              <a:rPr lang="zh-CN" altLang="en-US" sz="3600" dirty="0">
                <a:solidFill>
                  <a:srgbClr val="FF0000"/>
                </a:solidFill>
                <a:latin typeface="Arial" panose="020B0604020202020204" pitchFamily="34" charset="0"/>
                <a:ea typeface="黑体" panose="02010609060101010101" pitchFamily="2" charset="-122"/>
              </a:rPr>
              <a:t>开学第一课</a:t>
            </a:r>
            <a:endParaRPr lang="zh-CN" altLang="en-US" sz="3600" dirty="0">
              <a:solidFill>
                <a:srgbClr val="FF0000"/>
              </a:solidFill>
              <a:latin typeface="Arial" panose="020B0604020202020204" pitchFamily="34" charset="0"/>
              <a:ea typeface="黑体" panose="02010609060101010101" pitchFamily="2" charset="-122"/>
            </a:endParaRPr>
          </a:p>
        </p:txBody>
      </p:sp>
      <p:sp>
        <p:nvSpPr>
          <p:cNvPr id="72711" name="文本框 72710"/>
          <p:cNvSpPr txBox="1"/>
          <p:nvPr/>
        </p:nvSpPr>
        <p:spPr>
          <a:xfrm>
            <a:off x="76200" y="6384925"/>
            <a:ext cx="2743200" cy="396875"/>
          </a:xfrm>
          <a:prstGeom prst="rect">
            <a:avLst/>
          </a:prstGeom>
          <a:noFill/>
          <a:ln w="9525">
            <a:noFill/>
          </a:ln>
        </p:spPr>
        <p:txBody>
          <a:bodyPr>
            <a:spAutoFit/>
          </a:bodyPr>
          <a:p>
            <a:pPr algn="l">
              <a:spcBef>
                <a:spcPct val="50000"/>
              </a:spcBef>
            </a:pPr>
            <a:r>
              <a:rPr lang="zh-CN" altLang="en-US" sz="2000" dirty="0">
                <a:solidFill>
                  <a:srgbClr val="FFFF99"/>
                </a:solidFill>
                <a:latin typeface="隶书" pitchFamily="49" charset="-122"/>
                <a:ea typeface="隶书" pitchFamily="49" charset="-122"/>
              </a:rPr>
              <a:t>北师大版  历史必修二</a:t>
            </a:r>
            <a:endParaRPr lang="zh-CN" altLang="en-US" sz="2000" dirty="0">
              <a:solidFill>
                <a:srgbClr val="FFFF99"/>
              </a:solidFill>
              <a:latin typeface="隶书" pitchFamily="49" charset="-122"/>
              <a:ea typeface="隶书" pitchFamily="49" charset="-122"/>
            </a:endParaRPr>
          </a:p>
        </p:txBody>
      </p:sp>
    </p:spTree>
  </p:cSld>
  <p:clrMapOvr>
    <a:masterClrMapping/>
  </p:clrMapOvr>
  <p:transition>
    <p:blinds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0836" name="图片 120835" descr="水墨边框—1"/>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20837" name="矩形 120836"/>
          <p:cNvSpPr/>
          <p:nvPr/>
        </p:nvSpPr>
        <p:spPr>
          <a:xfrm>
            <a:off x="228600" y="228600"/>
            <a:ext cx="8686800" cy="701675"/>
          </a:xfrm>
          <a:prstGeom prst="rect">
            <a:avLst/>
          </a:prstGeom>
          <a:solidFill>
            <a:srgbClr val="99FF99"/>
          </a:solidFill>
          <a:ln w="9525">
            <a:noFill/>
          </a:ln>
        </p:spPr>
        <p:txBody>
          <a:bodyPr anchor="ctr">
            <a:spAutoFit/>
          </a:bodyPr>
          <a:p>
            <a:pPr indent="406400"/>
            <a:r>
              <a:rPr lang="en-US" altLang="zh-CN" b="0" dirty="0">
                <a:solidFill>
                  <a:srgbClr val="FF0000"/>
                </a:solidFill>
                <a:latin typeface="Arial" panose="020B0604020202020204" pitchFamily="34" charset="0"/>
                <a:ea typeface="黑体" panose="02010609060101010101" pitchFamily="2" charset="-122"/>
              </a:rPr>
              <a:t> 《</a:t>
            </a:r>
            <a:r>
              <a:rPr lang="zh-CN" altLang="en-US" b="0" dirty="0">
                <a:solidFill>
                  <a:srgbClr val="FF0000"/>
                </a:solidFill>
                <a:latin typeface="Arial" panose="020B0604020202020204" pitchFamily="34" charset="0"/>
                <a:ea typeface="黑体" panose="02010609060101010101" pitchFamily="2" charset="-122"/>
              </a:rPr>
              <a:t>探究历史的魅力</a:t>
            </a:r>
            <a:r>
              <a:rPr lang="en-US" altLang="zh-CN" b="0">
                <a:solidFill>
                  <a:srgbClr val="FF0000"/>
                </a:solidFill>
                <a:latin typeface="Arial" panose="020B0604020202020204" pitchFamily="34" charset="0"/>
                <a:ea typeface="黑体" panose="02010609060101010101" pitchFamily="2" charset="-122"/>
              </a:rPr>
              <a:t>》</a:t>
            </a:r>
            <a:endParaRPr lang="en-US" altLang="zh-CN" b="0">
              <a:solidFill>
                <a:srgbClr val="FF0000"/>
              </a:solidFill>
              <a:latin typeface="Arial" panose="020B0604020202020204" pitchFamily="34" charset="0"/>
              <a:ea typeface="黑体" panose="02010609060101010101" pitchFamily="2" charset="-122"/>
            </a:endParaRPr>
          </a:p>
        </p:txBody>
      </p:sp>
      <p:sp>
        <p:nvSpPr>
          <p:cNvPr id="120838" name="文本框 120837"/>
          <p:cNvSpPr txBox="1"/>
          <p:nvPr/>
        </p:nvSpPr>
        <p:spPr>
          <a:xfrm>
            <a:off x="228600" y="1143000"/>
            <a:ext cx="8763000" cy="2443163"/>
          </a:xfrm>
          <a:prstGeom prst="rect">
            <a:avLst/>
          </a:prstGeom>
          <a:solidFill>
            <a:srgbClr val="FFFF99"/>
          </a:solidFill>
          <a:ln w="9525">
            <a:noFill/>
          </a:ln>
        </p:spPr>
        <p:txBody>
          <a:bodyPr>
            <a:spAutoFit/>
          </a:bodyPr>
          <a:p>
            <a:pPr algn="l">
              <a:spcBef>
                <a:spcPct val="50000"/>
              </a:spcBef>
            </a:pPr>
            <a:r>
              <a:rPr lang="zh-CN" altLang="en-US" sz="2800" dirty="0">
                <a:latin typeface="黑体" panose="02010609060101010101" pitchFamily="2" charset="-122"/>
                <a:ea typeface="黑体" panose="02010609060101010101" pitchFamily="2" charset="-122"/>
              </a:rPr>
              <a:t>活动要求：</a:t>
            </a:r>
            <a:endParaRPr lang="zh-CN" altLang="en-US" sz="2800" dirty="0">
              <a:latin typeface="黑体" panose="02010609060101010101" pitchFamily="2" charset="-122"/>
              <a:ea typeface="黑体" panose="02010609060101010101" pitchFamily="2" charset="-122"/>
            </a:endParaRPr>
          </a:p>
          <a:p>
            <a:pPr algn="l">
              <a:spcBef>
                <a:spcPct val="50000"/>
              </a:spcBef>
            </a:pPr>
            <a:r>
              <a:rPr lang="en-US" altLang="zh-CN" sz="2800" dirty="0">
                <a:latin typeface="黑体" panose="02010609060101010101" pitchFamily="2" charset="-122"/>
                <a:ea typeface="黑体" panose="02010609060101010101" pitchFamily="2" charset="-122"/>
              </a:rPr>
              <a:t>1</a:t>
            </a:r>
            <a:r>
              <a:rPr lang="zh-CN" altLang="en-US" sz="2800" dirty="0">
                <a:latin typeface="黑体" panose="02010609060101010101" pitchFamily="2" charset="-122"/>
                <a:ea typeface="黑体" panose="02010609060101010101" pitchFamily="2" charset="-122"/>
              </a:rPr>
              <a:t>、分组：信仰组、智慧组、创新组；</a:t>
            </a:r>
            <a:endParaRPr lang="zh-CN" altLang="en-US" sz="2800" dirty="0">
              <a:latin typeface="黑体" panose="02010609060101010101" pitchFamily="2" charset="-122"/>
              <a:ea typeface="黑体" panose="02010609060101010101" pitchFamily="2" charset="-122"/>
            </a:endParaRPr>
          </a:p>
          <a:p>
            <a:pPr algn="l">
              <a:spcBef>
                <a:spcPct val="50000"/>
              </a:spcBef>
            </a:pPr>
            <a:r>
              <a:rPr lang="en-US" altLang="zh-CN" sz="2800" dirty="0">
                <a:latin typeface="黑体" panose="02010609060101010101" pitchFamily="2" charset="-122"/>
                <a:ea typeface="黑体" panose="02010609060101010101" pitchFamily="2" charset="-122"/>
              </a:rPr>
              <a:t>2</a:t>
            </a:r>
            <a:r>
              <a:rPr lang="zh-CN" altLang="en-US" sz="2800" dirty="0">
                <a:latin typeface="黑体" panose="02010609060101010101" pitchFamily="2" charset="-122"/>
                <a:ea typeface="黑体" panose="02010609060101010101" pitchFamily="2" charset="-122"/>
              </a:rPr>
              <a:t>、依据：必修二教材目录和教材内容；</a:t>
            </a:r>
            <a:endParaRPr lang="zh-CN" altLang="en-US" sz="2800" dirty="0">
              <a:latin typeface="黑体" panose="02010609060101010101" pitchFamily="2" charset="-122"/>
              <a:ea typeface="黑体" panose="02010609060101010101" pitchFamily="2" charset="-122"/>
            </a:endParaRPr>
          </a:p>
          <a:p>
            <a:pPr algn="l">
              <a:spcBef>
                <a:spcPct val="50000"/>
              </a:spcBef>
            </a:pPr>
            <a:r>
              <a:rPr lang="en-US" altLang="zh-CN" sz="2800" dirty="0">
                <a:latin typeface="黑体" panose="02010609060101010101" pitchFamily="2" charset="-122"/>
                <a:ea typeface="黑体" panose="02010609060101010101" pitchFamily="2" charset="-122"/>
              </a:rPr>
              <a:t>3</a:t>
            </a:r>
            <a:r>
              <a:rPr lang="zh-CN" altLang="en-US" sz="2800" dirty="0">
                <a:latin typeface="黑体" panose="02010609060101010101" pitchFamily="2" charset="-122"/>
                <a:ea typeface="黑体" panose="02010609060101010101" pitchFamily="2" charset="-122"/>
              </a:rPr>
              <a:t>、要求：论点鲜明、论据充分。</a:t>
            </a:r>
            <a:endParaRPr lang="zh-CN" altLang="en-US" sz="2800" dirty="0">
              <a:latin typeface="黑体" panose="02010609060101010101" pitchFamily="2" charset="-122"/>
              <a:ea typeface="黑体" panose="02010609060101010101" pitchFamily="2" charset="-122"/>
            </a:endParaRPr>
          </a:p>
        </p:txBody>
      </p:sp>
      <p:sp>
        <p:nvSpPr>
          <p:cNvPr id="120839" name="文本框 120838"/>
          <p:cNvSpPr txBox="1"/>
          <p:nvPr/>
        </p:nvSpPr>
        <p:spPr>
          <a:xfrm>
            <a:off x="76200" y="6384925"/>
            <a:ext cx="2743200" cy="396875"/>
          </a:xfrm>
          <a:prstGeom prst="rect">
            <a:avLst/>
          </a:prstGeom>
          <a:noFill/>
          <a:ln w="9525">
            <a:noFill/>
          </a:ln>
        </p:spPr>
        <p:txBody>
          <a:bodyPr>
            <a:spAutoFit/>
          </a:bodyPr>
          <a:p>
            <a:pPr algn="l">
              <a:spcBef>
                <a:spcPct val="50000"/>
              </a:spcBef>
            </a:pPr>
            <a:r>
              <a:rPr lang="zh-CN" altLang="en-US" sz="2000" dirty="0">
                <a:solidFill>
                  <a:srgbClr val="FFFF99"/>
                </a:solidFill>
                <a:latin typeface="隶书" pitchFamily="49" charset="-122"/>
                <a:ea typeface="隶书" pitchFamily="49" charset="-122"/>
              </a:rPr>
              <a:t>北师大版  历史必修二</a:t>
            </a:r>
            <a:endParaRPr lang="zh-CN" altLang="en-US" sz="2000" dirty="0">
              <a:solidFill>
                <a:srgbClr val="FFFF99"/>
              </a:solidFill>
              <a:latin typeface="隶书" pitchFamily="49" charset="-122"/>
              <a:ea typeface="隶书" pitchFamily="49" charset="-122"/>
            </a:endParaRPr>
          </a:p>
        </p:txBody>
      </p:sp>
      <p:sp>
        <p:nvSpPr>
          <p:cNvPr id="120840" name="文本框 120839"/>
          <p:cNvSpPr txBox="1"/>
          <p:nvPr/>
        </p:nvSpPr>
        <p:spPr>
          <a:xfrm>
            <a:off x="228600" y="3810000"/>
            <a:ext cx="8686800" cy="2100263"/>
          </a:xfrm>
          <a:prstGeom prst="rect">
            <a:avLst/>
          </a:prstGeom>
          <a:solidFill>
            <a:srgbClr val="99FF99"/>
          </a:solidFill>
          <a:ln w="9525">
            <a:noFill/>
          </a:ln>
        </p:spPr>
        <p:txBody>
          <a:bodyPr>
            <a:spAutoFit/>
          </a:bodyPr>
          <a:p>
            <a:pPr algn="l">
              <a:lnSpc>
                <a:spcPct val="80000"/>
              </a:lnSpc>
              <a:spcBef>
                <a:spcPct val="50000"/>
              </a:spcBef>
            </a:pPr>
            <a:r>
              <a:rPr lang="zh-CN" altLang="en-US" sz="2800" dirty="0">
                <a:solidFill>
                  <a:schemeClr val="accent2"/>
                </a:solidFill>
                <a:latin typeface="黑体" panose="02010609060101010101" pitchFamily="2" charset="-122"/>
                <a:ea typeface="黑体" panose="02010609060101010101" pitchFamily="2" charset="-122"/>
              </a:rPr>
              <a:t>探究小贴士：</a:t>
            </a:r>
            <a:endParaRPr lang="zh-CN" altLang="en-US" sz="2800" dirty="0">
              <a:solidFill>
                <a:schemeClr val="accent2"/>
              </a:solidFill>
              <a:latin typeface="黑体" panose="02010609060101010101" pitchFamily="2" charset="-122"/>
              <a:ea typeface="黑体" panose="02010609060101010101" pitchFamily="2" charset="-122"/>
            </a:endParaRPr>
          </a:p>
          <a:p>
            <a:pPr algn="l">
              <a:lnSpc>
                <a:spcPct val="80000"/>
              </a:lnSpc>
              <a:spcBef>
                <a:spcPct val="50000"/>
              </a:spcBef>
            </a:pPr>
            <a:r>
              <a:rPr lang="zh-CN" altLang="en-US" sz="2800" dirty="0">
                <a:solidFill>
                  <a:schemeClr val="accent2"/>
                </a:solidFill>
                <a:latin typeface="黑体" panose="02010609060101010101" pitchFamily="2" charset="-122"/>
                <a:ea typeface="黑体" panose="02010609060101010101" pitchFamily="2" charset="-122"/>
              </a:rPr>
              <a:t>信仰组：可参考第十四课内容；</a:t>
            </a:r>
            <a:endParaRPr lang="zh-CN" altLang="en-US" sz="2800" dirty="0">
              <a:solidFill>
                <a:schemeClr val="accent2"/>
              </a:solidFill>
              <a:latin typeface="黑体" panose="02010609060101010101" pitchFamily="2" charset="-122"/>
              <a:ea typeface="黑体" panose="02010609060101010101" pitchFamily="2" charset="-122"/>
            </a:endParaRPr>
          </a:p>
          <a:p>
            <a:pPr algn="l">
              <a:lnSpc>
                <a:spcPct val="80000"/>
              </a:lnSpc>
              <a:spcBef>
                <a:spcPct val="50000"/>
              </a:spcBef>
            </a:pPr>
            <a:r>
              <a:rPr lang="zh-CN" altLang="en-US" sz="2800" dirty="0">
                <a:solidFill>
                  <a:schemeClr val="accent2"/>
                </a:solidFill>
                <a:latin typeface="黑体" panose="02010609060101010101" pitchFamily="2" charset="-122"/>
                <a:ea typeface="黑体" panose="02010609060101010101" pitchFamily="2" charset="-122"/>
              </a:rPr>
              <a:t>智慧组：可参考第十八课内容；</a:t>
            </a:r>
            <a:endParaRPr lang="zh-CN" altLang="en-US" sz="2800" dirty="0">
              <a:solidFill>
                <a:schemeClr val="accent2"/>
              </a:solidFill>
              <a:latin typeface="黑体" panose="02010609060101010101" pitchFamily="2" charset="-122"/>
              <a:ea typeface="黑体" panose="02010609060101010101" pitchFamily="2" charset="-122"/>
            </a:endParaRPr>
          </a:p>
          <a:p>
            <a:pPr algn="l">
              <a:lnSpc>
                <a:spcPct val="80000"/>
              </a:lnSpc>
              <a:spcBef>
                <a:spcPct val="50000"/>
              </a:spcBef>
            </a:pPr>
            <a:r>
              <a:rPr lang="zh-CN" altLang="en-US" sz="2800" dirty="0">
                <a:solidFill>
                  <a:schemeClr val="accent2"/>
                </a:solidFill>
                <a:latin typeface="黑体" panose="02010609060101010101" pitchFamily="2" charset="-122"/>
                <a:ea typeface="黑体" panose="02010609060101010101" pitchFamily="2" charset="-122"/>
              </a:rPr>
              <a:t>创新组：可参考第十六课内容。 </a:t>
            </a:r>
            <a:endParaRPr lang="zh-CN" altLang="en-US" sz="2800" dirty="0">
              <a:solidFill>
                <a:schemeClr val="accent2"/>
              </a:solidFill>
              <a:latin typeface="黑体" panose="02010609060101010101" pitchFamily="2" charset="-122"/>
              <a:ea typeface="黑体" panose="02010609060101010101" pitchFamily="2" charset="-122"/>
            </a:endParaRPr>
          </a:p>
        </p:txBody>
      </p:sp>
    </p:spTree>
  </p:cSld>
  <p:clrMapOvr>
    <a:masterClrMapping/>
  </p:clrMapOvr>
  <p:transition>
    <p:blinds dir="vert"/>
  </p:transition>
  <p:timing>
    <p:tnLst>
      <p:par>
        <p:cTn id="1" dur="indefinite" restart="never" nodeType="tmRoot">
          <p:childTnLst>
            <p:seq concurrent="1" nextAc="seek">
              <p:cTn id="2" restart="whenNotActive" fill="hold" evtFilter="cancelBubble" nodeType="interactiveSeq">
                <p:stCondLst>
                  <p:cond evt="onClick" delay="0">
                    <p:tgtEl>
                      <p:spTgt spid="120838"/>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0840"/>
                                        </p:tgtEl>
                                        <p:attrNameLst>
                                          <p:attrName>style.visibility</p:attrName>
                                        </p:attrNameLst>
                                      </p:cBhvr>
                                      <p:to>
                                        <p:strVal val="visible"/>
                                      </p:to>
                                    </p:set>
                                    <p:animEffect transition="in" filter="blinds(horizontal)">
                                      <p:cBhvr>
                                        <p:cTn id="7" dur="500"/>
                                        <p:tgtEl>
                                          <p:spTgt spid="120840"/>
                                        </p:tgtEl>
                                      </p:cBhvr>
                                    </p:animEffect>
                                  </p:childTnLst>
                                </p:cTn>
                              </p:par>
                            </p:childTnLst>
                          </p:cTn>
                        </p:par>
                      </p:childTnLst>
                    </p:cTn>
                  </p:par>
                </p:childTnLst>
              </p:cTn>
              <p:nextCondLst>
                <p:cond evt="onClick" delay="0">
                  <p:tgtEl>
                    <p:spTgt spid="120838"/>
                  </p:tgtEl>
                </p:cond>
              </p:nextCondLst>
            </p:seq>
          </p:childTnLst>
        </p:cTn>
      </p:par>
    </p:tnLst>
    <p:bldLst>
      <p:bldP spid="12084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4930" name="图片 124929" descr="水墨边框—1"/>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24931" name="矩形 124930"/>
          <p:cNvSpPr/>
          <p:nvPr/>
        </p:nvSpPr>
        <p:spPr>
          <a:xfrm>
            <a:off x="1676400" y="1630363"/>
            <a:ext cx="6400800" cy="579437"/>
          </a:xfrm>
          <a:prstGeom prst="rect">
            <a:avLst/>
          </a:prstGeom>
          <a:noFill/>
          <a:ln w="9525">
            <a:noFill/>
          </a:ln>
        </p:spPr>
        <p:txBody>
          <a:bodyPr>
            <a:spAutoFit/>
          </a:bodyPr>
          <a:p>
            <a:pPr algn="l"/>
            <a:r>
              <a:rPr lang="en-US" altLang="zh-CN" sz="3200" dirty="0">
                <a:latin typeface="黑体" panose="02010609060101010101" pitchFamily="2" charset="-122"/>
                <a:ea typeface="黑体" panose="02010609060101010101" pitchFamily="2" charset="-122"/>
              </a:rPr>
              <a:t>●  </a:t>
            </a:r>
            <a:r>
              <a:rPr lang="zh-CN" altLang="en-US" sz="3200" dirty="0">
                <a:latin typeface="黑体" panose="02010609060101010101" pitchFamily="2" charset="-122"/>
                <a:ea typeface="黑体" panose="02010609060101010101" pitchFamily="2" charset="-122"/>
              </a:rPr>
              <a:t>把握教材结构</a:t>
            </a:r>
            <a:endParaRPr lang="zh-CN" altLang="en-US" sz="3200" dirty="0">
              <a:latin typeface="黑体" panose="02010609060101010101" pitchFamily="2" charset="-122"/>
              <a:ea typeface="黑体" panose="02010609060101010101" pitchFamily="2" charset="-122"/>
            </a:endParaRPr>
          </a:p>
        </p:txBody>
      </p:sp>
      <p:sp>
        <p:nvSpPr>
          <p:cNvPr id="124932" name="矩形 124931"/>
          <p:cNvSpPr/>
          <p:nvPr/>
        </p:nvSpPr>
        <p:spPr>
          <a:xfrm>
            <a:off x="1676400" y="2849563"/>
            <a:ext cx="6781800" cy="579437"/>
          </a:xfrm>
          <a:prstGeom prst="rect">
            <a:avLst/>
          </a:prstGeom>
          <a:noFill/>
          <a:ln w="9525">
            <a:noFill/>
          </a:ln>
        </p:spPr>
        <p:txBody>
          <a:bodyPr>
            <a:spAutoFit/>
          </a:bodyPr>
          <a:p>
            <a:pPr algn="l"/>
            <a:r>
              <a:rPr lang="en-US" altLang="zh-CN" sz="3200" dirty="0">
                <a:latin typeface="黑体" panose="02010609060101010101" pitchFamily="2" charset="-122"/>
                <a:ea typeface="黑体" panose="02010609060101010101" pitchFamily="2" charset="-122"/>
              </a:rPr>
              <a:t>●  </a:t>
            </a:r>
            <a:r>
              <a:rPr lang="zh-CN" altLang="en-US" sz="3200" dirty="0">
                <a:latin typeface="黑体" panose="02010609060101010101" pitchFamily="2" charset="-122"/>
                <a:ea typeface="黑体" panose="02010609060101010101" pitchFamily="2" charset="-122"/>
              </a:rPr>
              <a:t>掌握学习方法</a:t>
            </a:r>
            <a:endParaRPr lang="zh-CN" altLang="en-US" sz="3200" dirty="0">
              <a:latin typeface="黑体" panose="02010609060101010101" pitchFamily="2" charset="-122"/>
              <a:ea typeface="黑体" panose="02010609060101010101" pitchFamily="2" charset="-122"/>
            </a:endParaRPr>
          </a:p>
        </p:txBody>
      </p:sp>
      <p:sp>
        <p:nvSpPr>
          <p:cNvPr id="124933" name="矩形 124932"/>
          <p:cNvSpPr/>
          <p:nvPr/>
        </p:nvSpPr>
        <p:spPr>
          <a:xfrm>
            <a:off x="1676400" y="3992563"/>
            <a:ext cx="5638800" cy="579437"/>
          </a:xfrm>
          <a:prstGeom prst="rect">
            <a:avLst/>
          </a:prstGeom>
          <a:noFill/>
          <a:ln w="9525">
            <a:noFill/>
          </a:ln>
        </p:spPr>
        <p:txBody>
          <a:bodyPr>
            <a:spAutoFit/>
          </a:bodyPr>
          <a:p>
            <a:pPr algn="l"/>
            <a:r>
              <a:rPr lang="en-US" altLang="zh-CN" sz="3200" dirty="0">
                <a:latin typeface="黑体" panose="02010609060101010101" pitchFamily="2" charset="-122"/>
                <a:ea typeface="黑体" panose="02010609060101010101" pitchFamily="2" charset="-122"/>
              </a:rPr>
              <a:t>●  </a:t>
            </a:r>
            <a:r>
              <a:rPr lang="zh-CN" altLang="en-US" sz="3200" dirty="0">
                <a:latin typeface="黑体" panose="02010609060101010101" pitchFamily="2" charset="-122"/>
                <a:ea typeface="黑体" panose="02010609060101010101" pitchFamily="2" charset="-122"/>
              </a:rPr>
              <a:t>品味历史魅力</a:t>
            </a:r>
            <a:endParaRPr lang="zh-CN" altLang="en-US" sz="3200" dirty="0">
              <a:latin typeface="黑体" panose="02010609060101010101" pitchFamily="2" charset="-122"/>
              <a:ea typeface="黑体" panose="02010609060101010101" pitchFamily="2" charset="-122"/>
            </a:endParaRPr>
          </a:p>
        </p:txBody>
      </p:sp>
      <p:sp>
        <p:nvSpPr>
          <p:cNvPr id="124934" name="文本框 124933"/>
          <p:cNvSpPr txBox="1"/>
          <p:nvPr/>
        </p:nvSpPr>
        <p:spPr>
          <a:xfrm>
            <a:off x="152400" y="152400"/>
            <a:ext cx="2514600" cy="641350"/>
          </a:xfrm>
          <a:prstGeom prst="rect">
            <a:avLst/>
          </a:prstGeom>
          <a:solidFill>
            <a:srgbClr val="FFFF99"/>
          </a:solidFill>
          <a:ln w="9525">
            <a:noFill/>
          </a:ln>
        </p:spPr>
        <p:txBody>
          <a:bodyPr>
            <a:spAutoFit/>
          </a:bodyPr>
          <a:p>
            <a:pPr algn="l">
              <a:spcBef>
                <a:spcPct val="50000"/>
              </a:spcBef>
            </a:pPr>
            <a:r>
              <a:rPr lang="zh-CN" altLang="en-US" sz="3600" dirty="0">
                <a:solidFill>
                  <a:srgbClr val="FF0000"/>
                </a:solidFill>
                <a:latin typeface="Arial" panose="020B0604020202020204" pitchFamily="34" charset="0"/>
                <a:ea typeface="黑体" panose="02010609060101010101" pitchFamily="2" charset="-122"/>
              </a:rPr>
              <a:t>开学第一课</a:t>
            </a:r>
            <a:endParaRPr lang="zh-CN" altLang="en-US" sz="3600" dirty="0">
              <a:solidFill>
                <a:srgbClr val="FF0000"/>
              </a:solidFill>
              <a:latin typeface="Arial" panose="020B0604020202020204" pitchFamily="34" charset="0"/>
              <a:ea typeface="黑体" panose="02010609060101010101" pitchFamily="2" charset="-122"/>
            </a:endParaRPr>
          </a:p>
        </p:txBody>
      </p:sp>
      <p:sp>
        <p:nvSpPr>
          <p:cNvPr id="124935" name="文本框 124934"/>
          <p:cNvSpPr txBox="1"/>
          <p:nvPr/>
        </p:nvSpPr>
        <p:spPr>
          <a:xfrm>
            <a:off x="76200" y="6384925"/>
            <a:ext cx="2743200" cy="396875"/>
          </a:xfrm>
          <a:prstGeom prst="rect">
            <a:avLst/>
          </a:prstGeom>
          <a:noFill/>
          <a:ln w="9525">
            <a:noFill/>
          </a:ln>
        </p:spPr>
        <p:txBody>
          <a:bodyPr>
            <a:spAutoFit/>
          </a:bodyPr>
          <a:p>
            <a:pPr algn="l">
              <a:spcBef>
                <a:spcPct val="50000"/>
              </a:spcBef>
            </a:pPr>
            <a:r>
              <a:rPr lang="zh-CN" altLang="en-US" sz="2000" dirty="0">
                <a:solidFill>
                  <a:srgbClr val="FFFF99"/>
                </a:solidFill>
                <a:latin typeface="隶书" pitchFamily="49" charset="-122"/>
                <a:ea typeface="隶书" pitchFamily="49" charset="-122"/>
              </a:rPr>
              <a:t>北师大版  历史必修二</a:t>
            </a:r>
            <a:endParaRPr lang="zh-CN" altLang="en-US" sz="2000" dirty="0">
              <a:solidFill>
                <a:srgbClr val="FFFF99"/>
              </a:solidFill>
              <a:latin typeface="隶书" pitchFamily="49" charset="-122"/>
              <a:ea typeface="隶书" pitchFamily="49" charset="-122"/>
            </a:endParaRPr>
          </a:p>
        </p:txBody>
      </p:sp>
    </p:spTree>
  </p:cSld>
  <p:clrMapOvr>
    <a:masterClrMapping/>
  </p:clrMapOvr>
  <p:transition>
    <p:blinds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777" name="图片 32776" descr="水墨边框—1"/>
          <p:cNvPicPr>
            <a:picLocks noChangeAspect="1"/>
          </p:cNvPicPr>
          <p:nvPr/>
        </p:nvPicPr>
        <p:blipFill>
          <a:blip r:embed="rId1"/>
          <a:stretch>
            <a:fillRect/>
          </a:stretch>
        </p:blipFill>
        <p:spPr>
          <a:xfrm>
            <a:off x="0" y="0"/>
            <a:ext cx="9144000" cy="6858000"/>
          </a:xfrm>
          <a:prstGeom prst="rect">
            <a:avLst/>
          </a:prstGeom>
          <a:noFill/>
          <a:ln w="9525">
            <a:noFill/>
          </a:ln>
        </p:spPr>
      </p:pic>
      <p:sp>
        <p:nvSpPr>
          <p:cNvPr id="32772" name="矩形 32771"/>
          <p:cNvSpPr/>
          <p:nvPr/>
        </p:nvSpPr>
        <p:spPr>
          <a:xfrm>
            <a:off x="1676400" y="2590800"/>
            <a:ext cx="5638800" cy="1886585"/>
          </a:xfrm>
          <a:prstGeom prst="rect">
            <a:avLst/>
          </a:prstGeom>
        </p:spPr>
        <p:txBody>
          <a:bodyPr wrap="none" fromWordArt="1">
            <a:prstTxWarp prst="textPlain">
              <a:avLst>
                <a:gd name="adj" fmla="val 50000"/>
              </a:avLst>
            </a:prstTxWarp>
            <a:normAutofit/>
          </a:bodyPr>
          <a:p>
            <a:pPr algn="ctr"/>
            <a:r>
              <a:rPr lang="zh-CN" altLang="en-US" sz="6000" b="1">
                <a:gradFill rotWithShape="1">
                  <a:gsLst>
                    <a:gs pos="0">
                      <a:srgbClr val="FFF200">
                        <a:alpha val="100000"/>
                      </a:srgbClr>
                    </a:gs>
                    <a:gs pos="45000">
                      <a:srgbClr val="FF7A00">
                        <a:alpha val="77500"/>
                      </a:srgbClr>
                    </a:gs>
                    <a:gs pos="70000">
                      <a:srgbClr val="FF0300">
                        <a:alpha val="65000"/>
                      </a:srgbClr>
                    </a:gs>
                    <a:gs pos="100000">
                      <a:srgbClr val="4D0808">
                        <a:alpha val="50000"/>
                      </a:srgbClr>
                    </a:gs>
                  </a:gsLst>
                  <a:path path="shape">
                    <a:fillToRect l="50000" t="50000" r="50000" b="50000"/>
                  </a:path>
                  <a:tileRect/>
                </a:gradFill>
                <a:effectLst>
                  <a:outerShdw dist="45791" dir="2021404" algn="ctr" rotWithShape="0">
                    <a:srgbClr val="9999FF"/>
                  </a:outerShdw>
                </a:effectLst>
                <a:latin typeface="隶书" charset="0"/>
                <a:ea typeface="隶书" charset="0"/>
              </a:rPr>
              <a:t>再见</a:t>
            </a:r>
            <a:endParaRPr lang="zh-CN" altLang="en-US" sz="6000" b="1">
              <a:gradFill rotWithShape="1">
                <a:gsLst>
                  <a:gs pos="0">
                    <a:srgbClr val="FFF200">
                      <a:alpha val="100000"/>
                    </a:srgbClr>
                  </a:gs>
                  <a:gs pos="45000">
                    <a:srgbClr val="FF7A00">
                      <a:alpha val="77500"/>
                    </a:srgbClr>
                  </a:gs>
                  <a:gs pos="70000">
                    <a:srgbClr val="FF0300">
                      <a:alpha val="65000"/>
                    </a:srgbClr>
                  </a:gs>
                  <a:gs pos="100000">
                    <a:srgbClr val="4D0808">
                      <a:alpha val="50000"/>
                    </a:srgbClr>
                  </a:gs>
                </a:gsLst>
                <a:path path="shape">
                  <a:fillToRect l="50000" t="50000" r="50000" b="50000"/>
                </a:path>
                <a:tileRect/>
              </a:gradFill>
              <a:effectLst>
                <a:outerShdw dist="45791" dir="2021404" algn="ctr" rotWithShape="0">
                  <a:srgbClr val="9999FF"/>
                </a:outerShdw>
              </a:effectLst>
              <a:latin typeface="隶书" charset="0"/>
              <a:ea typeface="隶书" charset="0"/>
            </a:endParaRPr>
          </a:p>
        </p:txBody>
      </p:sp>
      <p:sp>
        <p:nvSpPr>
          <p:cNvPr id="32778" name="文本框 32777"/>
          <p:cNvSpPr txBox="1"/>
          <p:nvPr/>
        </p:nvSpPr>
        <p:spPr>
          <a:xfrm>
            <a:off x="76200" y="6384925"/>
            <a:ext cx="2743200" cy="396875"/>
          </a:xfrm>
          <a:prstGeom prst="rect">
            <a:avLst/>
          </a:prstGeom>
          <a:noFill/>
          <a:ln w="9525">
            <a:noFill/>
          </a:ln>
        </p:spPr>
        <p:txBody>
          <a:bodyPr>
            <a:spAutoFit/>
          </a:bodyPr>
          <a:p>
            <a:pPr algn="l">
              <a:spcBef>
                <a:spcPct val="50000"/>
              </a:spcBef>
            </a:pPr>
            <a:r>
              <a:rPr lang="zh-CN" altLang="en-US" sz="2000" dirty="0">
                <a:solidFill>
                  <a:srgbClr val="FFFF99"/>
                </a:solidFill>
                <a:latin typeface="隶书" pitchFamily="49" charset="-122"/>
                <a:ea typeface="隶书" pitchFamily="49" charset="-122"/>
              </a:rPr>
              <a:t>北师大版  历史必修二</a:t>
            </a:r>
            <a:endParaRPr lang="zh-CN" altLang="en-US" sz="2000" dirty="0">
              <a:solidFill>
                <a:srgbClr val="FFFF99"/>
              </a:solidFill>
              <a:latin typeface="隶书" pitchFamily="49" charset="-122"/>
              <a:ea typeface="隶书" pitchFamily="49" charset="-122"/>
            </a:endParaRPr>
          </a:p>
        </p:txBody>
      </p:sp>
      <p:pic>
        <p:nvPicPr>
          <p:cNvPr id="32782" name="夜的钢琴曲.mp3">
            <a:hlinkClick r:id="" action="ppaction://media"/>
          </p:cNvPr>
          <p:cNvPicPr>
            <a:picLocks noRot="1" noChangeAspect="1"/>
          </p:cNvPicPr>
          <p:nvPr>
            <a:audioFile r:link="rId2"/>
            <p:extLst>
              <p:ext uri="{DAA4B4D4-6D71-4841-9C94-3DE7FCFB9230}">
                <p14:media xmlns:p14="http://schemas.microsoft.com/office/powerpoint/2010/main" r:link="rId3"/>
              </p:ext>
            </p:extLst>
          </p:nvPr>
        </p:nvPicPr>
        <p:blipFill>
          <a:blip r:embed="rId4"/>
          <a:stretch>
            <a:fillRect/>
          </a:stretch>
        </p:blipFill>
        <p:spPr>
          <a:xfrm>
            <a:off x="-1066800" y="3276600"/>
            <a:ext cx="304800" cy="304800"/>
          </a:xfrm>
          <a:prstGeom prst="rect">
            <a:avLst/>
          </a:prstGeom>
          <a:noFill/>
          <a:ln w="9525">
            <a:noFill/>
          </a:ln>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9038" fill="hold"/>
                                        <p:tgtEl>
                                          <p:spTgt spid="3278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2782"/>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6258" name="图片 96257" descr="水墨边框—1"/>
          <p:cNvPicPr>
            <a:picLocks noChangeAspect="1"/>
          </p:cNvPicPr>
          <p:nvPr/>
        </p:nvPicPr>
        <p:blipFill>
          <a:blip r:embed="rId1"/>
          <a:stretch>
            <a:fillRect/>
          </a:stretch>
        </p:blipFill>
        <p:spPr>
          <a:xfrm>
            <a:off x="0" y="0"/>
            <a:ext cx="9144000" cy="6858000"/>
          </a:xfrm>
          <a:prstGeom prst="rect">
            <a:avLst/>
          </a:prstGeom>
          <a:noFill/>
          <a:ln w="9525">
            <a:noFill/>
          </a:ln>
        </p:spPr>
      </p:pic>
      <p:sp>
        <p:nvSpPr>
          <p:cNvPr id="96259" name="文本框 96258"/>
          <p:cNvSpPr txBox="1"/>
          <p:nvPr/>
        </p:nvSpPr>
        <p:spPr>
          <a:xfrm>
            <a:off x="762000" y="2362200"/>
            <a:ext cx="2590800" cy="366713"/>
          </a:xfrm>
          <a:prstGeom prst="rect">
            <a:avLst/>
          </a:prstGeom>
          <a:noFill/>
          <a:ln w="9525">
            <a:noFill/>
          </a:ln>
        </p:spPr>
        <p:txBody>
          <a:bodyPr>
            <a:spAutoFit/>
          </a:bodyPr>
          <a:p>
            <a:pPr algn="l">
              <a:spcBef>
                <a:spcPct val="50000"/>
              </a:spcBef>
            </a:pPr>
            <a:endParaRPr sz="1800" b="0" dirty="0">
              <a:latin typeface="Arial" panose="020B0604020202020204" pitchFamily="34" charset="0"/>
              <a:ea typeface="宋体" panose="02010600030101010101" pitchFamily="2" charset="-122"/>
            </a:endParaRPr>
          </a:p>
        </p:txBody>
      </p:sp>
      <p:graphicFrame>
        <p:nvGraphicFramePr>
          <p:cNvPr id="2" name="图示 1"/>
          <p:cNvGraphicFramePr/>
          <p:nvPr/>
        </p:nvGraphicFramePr>
        <p:xfrm>
          <a:off x="152400" y="609600"/>
          <a:ext cx="8839200" cy="2314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6273" name="文本框 96272"/>
          <p:cNvSpPr txBox="1"/>
          <p:nvPr/>
        </p:nvSpPr>
        <p:spPr>
          <a:xfrm>
            <a:off x="228600" y="2971800"/>
            <a:ext cx="8763000" cy="3378200"/>
          </a:xfrm>
          <a:prstGeom prst="rect">
            <a:avLst/>
          </a:prstGeom>
          <a:solidFill>
            <a:srgbClr val="99FF99">
              <a:alpha val="71001"/>
            </a:srgbClr>
          </a:solidFill>
          <a:ln w="9525">
            <a:noFill/>
          </a:ln>
        </p:spPr>
        <p:txBody>
          <a:bodyPr>
            <a:spAutoFit/>
          </a:bodyPr>
          <a:p>
            <a:pPr algn="l"/>
            <a:r>
              <a:rPr lang="zh-CN" altLang="en-US" sz="2400" dirty="0">
                <a:latin typeface="Arial" panose="020B0604020202020204" pitchFamily="34" charset="0"/>
                <a:ea typeface="黑体" panose="02010609060101010101" pitchFamily="2" charset="-122"/>
              </a:rPr>
              <a:t>唯物史观是关于人类社会发展普遍规律的科学历史唯物主义认为，社会历史的发展有其自身固有的客观规律。认为：</a:t>
            </a:r>
            <a:r>
              <a:rPr lang="zh-CN" altLang="en-US" sz="2400" dirty="0">
                <a:solidFill>
                  <a:srgbClr val="FF0000"/>
                </a:solidFill>
                <a:latin typeface="Arial" panose="020B0604020202020204" pitchFamily="34" charset="0"/>
                <a:ea typeface="黑体" panose="02010609060101010101" pitchFamily="2" charset="-122"/>
              </a:rPr>
              <a:t>物质生活的生产方式决定社会生活、政治生活和精神生活的一般过程；社会存在决定社会意识，</a:t>
            </a:r>
            <a:r>
              <a:rPr lang="zh-CN" altLang="en-US" sz="2400" dirty="0">
                <a:latin typeface="Arial" panose="020B0604020202020204" pitchFamily="34" charset="0"/>
                <a:ea typeface="黑体" panose="02010609060101010101" pitchFamily="2" charset="-122"/>
              </a:rPr>
              <a:t>社会意识又反作用于社会存在；</a:t>
            </a:r>
            <a:r>
              <a:rPr lang="zh-CN" altLang="en-US" sz="2400" dirty="0">
                <a:solidFill>
                  <a:srgbClr val="FF0000"/>
                </a:solidFill>
                <a:latin typeface="Arial" panose="020B0604020202020204" pitchFamily="34" charset="0"/>
                <a:ea typeface="黑体" panose="02010609060101010101" pitchFamily="2" charset="-122"/>
              </a:rPr>
              <a:t>生产力和生产关系之间的矛盾、经济基础与上层建筑之间的矛盾，</a:t>
            </a:r>
            <a:r>
              <a:rPr lang="zh-CN" altLang="en-US" sz="2400" dirty="0">
                <a:latin typeface="Arial" panose="020B0604020202020204" pitchFamily="34" charset="0"/>
                <a:ea typeface="黑体" panose="02010609060101010101" pitchFamily="2" charset="-122"/>
              </a:rPr>
              <a:t>是推动一切社会发展的基本矛盾；在阶级社会中，社会基本矛盾表现为阶级斗争，</a:t>
            </a:r>
            <a:r>
              <a:rPr lang="zh-CN" altLang="en-US" sz="2400" dirty="0">
                <a:solidFill>
                  <a:srgbClr val="FF0000"/>
                </a:solidFill>
                <a:latin typeface="Arial" panose="020B0604020202020204" pitchFamily="34" charset="0"/>
                <a:ea typeface="黑体" panose="02010609060101010101" pitchFamily="2" charset="-122"/>
              </a:rPr>
              <a:t>阶级斗争是阶级社会发展的直接动力；</a:t>
            </a:r>
            <a:r>
              <a:rPr lang="zh-CN" altLang="en-US" sz="2400" dirty="0">
                <a:latin typeface="Arial" panose="020B0604020202020204" pitchFamily="34" charset="0"/>
                <a:ea typeface="黑体" panose="02010609060101010101" pitchFamily="2" charset="-122"/>
              </a:rPr>
              <a:t>阶级斗争的最高形式是进行社会革命，夺取国家政权；社会发展的历史是人民群众的实践活动的历史，</a:t>
            </a:r>
            <a:r>
              <a:rPr lang="zh-CN" altLang="en-US" sz="2400" dirty="0">
                <a:solidFill>
                  <a:srgbClr val="FF0000"/>
                </a:solidFill>
                <a:latin typeface="Arial" panose="020B0604020202020204" pitchFamily="34" charset="0"/>
                <a:ea typeface="黑体" panose="02010609060101010101" pitchFamily="2" charset="-122"/>
              </a:rPr>
              <a:t>人民群众是历史的创造者。</a:t>
            </a:r>
            <a:endParaRPr lang="zh-CN" altLang="en-US" sz="2400" b="0" dirty="0">
              <a:latin typeface="Arial" panose="020B0604020202020204" pitchFamily="34" charset="0"/>
              <a:ea typeface="黑体" panose="02010609060101010101" pitchFamily="2" charset="-122"/>
            </a:endParaRPr>
          </a:p>
        </p:txBody>
      </p:sp>
      <p:sp>
        <p:nvSpPr>
          <p:cNvPr id="96274" name="文本框 96273"/>
          <p:cNvSpPr txBox="1"/>
          <p:nvPr/>
        </p:nvSpPr>
        <p:spPr>
          <a:xfrm>
            <a:off x="152400" y="152400"/>
            <a:ext cx="3124200" cy="641350"/>
          </a:xfrm>
          <a:prstGeom prst="rect">
            <a:avLst/>
          </a:prstGeom>
          <a:gradFill rotWithShape="1">
            <a:gsLst>
              <a:gs pos="0">
                <a:srgbClr val="FFFF99">
                  <a:alpha val="38000"/>
                </a:srgbClr>
              </a:gs>
              <a:gs pos="100000">
                <a:srgbClr val="FFFF99">
                  <a:gamma/>
                  <a:shade val="46275"/>
                  <a:invGamma/>
                  <a:alpha val="46001"/>
                </a:srgbClr>
              </a:gs>
            </a:gsLst>
            <a:lin ang="5400000" scaled="1"/>
            <a:tileRect/>
          </a:gradFill>
          <a:ln w="9525">
            <a:noFill/>
          </a:ln>
        </p:spPr>
        <p:txBody>
          <a:bodyPr>
            <a:spAutoFit/>
          </a:bodyPr>
          <a:p>
            <a:pPr algn="l">
              <a:spcBef>
                <a:spcPct val="50000"/>
              </a:spcBef>
            </a:pPr>
            <a:r>
              <a:rPr lang="zh-CN" altLang="en-US" sz="3600" dirty="0">
                <a:solidFill>
                  <a:srgbClr val="FF0000"/>
                </a:solidFill>
                <a:latin typeface="Arial" panose="020B0604020202020204" pitchFamily="34" charset="0"/>
                <a:ea typeface="黑体" panose="02010609060101010101" pitchFamily="2" charset="-122"/>
              </a:rPr>
              <a:t>主要史学范式</a:t>
            </a:r>
            <a:endParaRPr lang="zh-CN" altLang="en-US" sz="3600" b="0" dirty="0">
              <a:latin typeface="Arial" panose="020B0604020202020204" pitchFamily="34" charset="0"/>
              <a:ea typeface="黑体" panose="02010609060101010101" pitchFamily="2" charset="-122"/>
            </a:endParaRPr>
          </a:p>
        </p:txBody>
      </p:sp>
      <p:sp>
        <p:nvSpPr>
          <p:cNvPr id="96275" name="文本框 96274"/>
          <p:cNvSpPr txBox="1"/>
          <p:nvPr/>
        </p:nvSpPr>
        <p:spPr>
          <a:xfrm>
            <a:off x="228600" y="3581400"/>
            <a:ext cx="8686800" cy="1965325"/>
          </a:xfrm>
          <a:prstGeom prst="rect">
            <a:avLst/>
          </a:prstGeom>
          <a:gradFill rotWithShape="1">
            <a:gsLst>
              <a:gs pos="0">
                <a:srgbClr val="99FF99">
                  <a:alpha val="49001"/>
                </a:srgbClr>
              </a:gs>
              <a:gs pos="100000">
                <a:srgbClr val="99FF99">
                  <a:gamma/>
                  <a:shade val="46275"/>
                  <a:invGamma/>
                </a:srgbClr>
              </a:gs>
            </a:gsLst>
            <a:lin ang="5400000" scaled="1"/>
            <a:tileRect/>
          </a:gradFill>
          <a:ln w="9525">
            <a:noFill/>
          </a:ln>
        </p:spPr>
        <p:txBody>
          <a:bodyPr>
            <a:spAutoFit/>
          </a:bodyPr>
          <a:p>
            <a:pPr algn="l">
              <a:spcBef>
                <a:spcPct val="50000"/>
              </a:spcBef>
            </a:pPr>
            <a:r>
              <a:rPr lang="zh-CN" altLang="en-US" sz="2400" dirty="0">
                <a:latin typeface="Arial" panose="020B0604020202020204" pitchFamily="34" charset="0"/>
                <a:ea typeface="黑体" panose="02010609060101010101" pitchFamily="2" charset="-122"/>
              </a:rPr>
              <a:t>全球史观是将人类社会的历史作为一个整体来看待的，</a:t>
            </a:r>
            <a:r>
              <a:rPr lang="zh-CN" altLang="en-US" sz="2400" dirty="0">
                <a:solidFill>
                  <a:srgbClr val="FF0000"/>
                </a:solidFill>
                <a:latin typeface="Arial" panose="020B0604020202020204" pitchFamily="34" charset="0"/>
                <a:ea typeface="黑体" panose="02010609060101010101" pitchFamily="2" charset="-122"/>
              </a:rPr>
              <a:t>又称为整体史观。</a:t>
            </a:r>
            <a:r>
              <a:rPr lang="zh-CN" altLang="en-US" sz="2400" dirty="0">
                <a:latin typeface="Arial" panose="020B0604020202020204" pitchFamily="34" charset="0"/>
                <a:ea typeface="黑体" panose="02010609060101010101" pitchFamily="2" charset="-122"/>
              </a:rPr>
              <a:t>它从世界历史的整体发展和统一性方面考查历史，认为</a:t>
            </a:r>
            <a:r>
              <a:rPr lang="zh-CN" altLang="en-US" sz="2400" dirty="0">
                <a:solidFill>
                  <a:srgbClr val="FF0000"/>
                </a:solidFill>
                <a:latin typeface="Arial" panose="020B0604020202020204" pitchFamily="34" charset="0"/>
                <a:ea typeface="黑体" panose="02010609060101010101" pitchFamily="2" charset="-122"/>
              </a:rPr>
              <a:t>人类历史的发展过程是从分散向整体发展转变的过程，这一转变开始于新航路的开辟。</a:t>
            </a:r>
            <a:endParaRPr lang="zh-CN" altLang="en-US" sz="2400" dirty="0">
              <a:solidFill>
                <a:srgbClr val="FF0000"/>
              </a:solidFill>
              <a:latin typeface="Arial" panose="020B0604020202020204" pitchFamily="34" charset="0"/>
              <a:ea typeface="黑体" panose="02010609060101010101" pitchFamily="2" charset="-122"/>
            </a:endParaRPr>
          </a:p>
          <a:p>
            <a:pPr algn="l">
              <a:spcBef>
                <a:spcPct val="50000"/>
              </a:spcBef>
            </a:pPr>
            <a:endParaRPr lang="zh-CN" altLang="en-US" sz="1800" b="0" dirty="0">
              <a:latin typeface="Arial" panose="020B0604020202020204" pitchFamily="34" charset="0"/>
              <a:ea typeface="宋体" panose="02010600030101010101" pitchFamily="2" charset="-122"/>
            </a:endParaRPr>
          </a:p>
        </p:txBody>
      </p:sp>
      <p:sp>
        <p:nvSpPr>
          <p:cNvPr id="96276" name="文本框 96275"/>
          <p:cNvSpPr txBox="1"/>
          <p:nvPr/>
        </p:nvSpPr>
        <p:spPr>
          <a:xfrm>
            <a:off x="228600" y="2976563"/>
            <a:ext cx="8686800" cy="3195637"/>
          </a:xfrm>
          <a:prstGeom prst="rect">
            <a:avLst/>
          </a:prstGeom>
          <a:gradFill rotWithShape="1">
            <a:gsLst>
              <a:gs pos="0">
                <a:srgbClr val="99FF99">
                  <a:alpha val="49001"/>
                </a:srgbClr>
              </a:gs>
              <a:gs pos="100000">
                <a:srgbClr val="99FF99">
                  <a:gamma/>
                  <a:shade val="46275"/>
                  <a:invGamma/>
                </a:srgbClr>
              </a:gs>
            </a:gsLst>
            <a:lin ang="5400000" scaled="1"/>
            <a:tileRect/>
          </a:gradFill>
          <a:ln w="9525">
            <a:noFill/>
          </a:ln>
        </p:spPr>
        <p:txBody>
          <a:bodyPr>
            <a:spAutoFit/>
          </a:bodyPr>
          <a:p>
            <a:pPr algn="l">
              <a:spcBef>
                <a:spcPct val="50000"/>
              </a:spcBef>
            </a:pPr>
            <a:r>
              <a:rPr lang="zh-CN" altLang="en-US" sz="2400" dirty="0">
                <a:latin typeface="黑体" panose="02010609060101010101" pitchFamily="2" charset="-122"/>
                <a:ea typeface="黑体" panose="02010609060101010101" pitchFamily="2" charset="-122"/>
              </a:rPr>
              <a:t>文明史观，通常被称为文明史研究范式，是研究历史的一种理论模式。文明史观认为，一部人类社会发展史，从本质上说就是人类文明演进的历史。 </a:t>
            </a:r>
            <a:r>
              <a:rPr lang="zh-CN" altLang="en-US" sz="2400" dirty="0">
                <a:solidFill>
                  <a:srgbClr val="FF0000"/>
                </a:solidFill>
                <a:latin typeface="黑体" panose="02010609060101010101" pitchFamily="2" charset="-122"/>
                <a:ea typeface="黑体" panose="02010609060101010101" pitchFamily="2" charset="-122"/>
              </a:rPr>
              <a:t>从横向看，人类文明史的内涵包括物质文明、政治文明和精神文明；从纵向看，人类文明经历了渔猎采集时代、农业文明时代（包括新石器时代、青铜时代、铁器时代）、工业文明时代（包括手工工场时代、蒸汽时代、电气时代和信息时代）。</a:t>
            </a:r>
            <a:endParaRPr lang="zh-CN" altLang="en-US" sz="2400" dirty="0">
              <a:solidFill>
                <a:srgbClr val="FF0000"/>
              </a:solidFill>
              <a:latin typeface="黑体" panose="02010609060101010101" pitchFamily="2" charset="-122"/>
              <a:ea typeface="黑体" panose="02010609060101010101" pitchFamily="2" charset="-122"/>
            </a:endParaRPr>
          </a:p>
          <a:p>
            <a:pPr algn="l">
              <a:spcBef>
                <a:spcPct val="50000"/>
              </a:spcBef>
            </a:pPr>
            <a:endParaRPr lang="zh-CN" altLang="en-US" sz="2400" dirty="0">
              <a:latin typeface="黑体" panose="02010609060101010101" pitchFamily="2" charset="-122"/>
              <a:ea typeface="黑体" panose="02010609060101010101" pitchFamily="2" charset="-122"/>
            </a:endParaRPr>
          </a:p>
        </p:txBody>
      </p:sp>
      <p:sp>
        <p:nvSpPr>
          <p:cNvPr id="96277" name="文本框 96276"/>
          <p:cNvSpPr txBox="1"/>
          <p:nvPr/>
        </p:nvSpPr>
        <p:spPr>
          <a:xfrm>
            <a:off x="304800" y="3052763"/>
            <a:ext cx="8610600" cy="3195637"/>
          </a:xfrm>
          <a:prstGeom prst="rect">
            <a:avLst/>
          </a:prstGeom>
          <a:gradFill rotWithShape="1">
            <a:gsLst>
              <a:gs pos="0">
                <a:srgbClr val="99FF99">
                  <a:alpha val="49001"/>
                </a:srgbClr>
              </a:gs>
              <a:gs pos="100000">
                <a:srgbClr val="99FF99">
                  <a:gamma/>
                  <a:shade val="46275"/>
                  <a:invGamma/>
                </a:srgbClr>
              </a:gs>
            </a:gsLst>
            <a:lin ang="5400000" scaled="1"/>
            <a:tileRect/>
          </a:gradFill>
          <a:ln w="9525">
            <a:noFill/>
          </a:ln>
        </p:spPr>
        <p:txBody>
          <a:bodyPr>
            <a:spAutoFit/>
          </a:bodyPr>
          <a:p>
            <a:pPr algn="l">
              <a:spcBef>
                <a:spcPct val="50000"/>
              </a:spcBef>
            </a:pPr>
            <a:r>
              <a:rPr lang="zh-CN" altLang="en-US" sz="2400" dirty="0">
                <a:latin typeface="Arial" panose="020B0604020202020204" pitchFamily="34" charset="0"/>
                <a:ea typeface="黑体" panose="02010609060101010101" pitchFamily="2" charset="-122"/>
              </a:rPr>
              <a:t>现代化有时候也称近代化。它是指由传统社会向现代社会变迁的过程（传统农业社会向工业社会的变迁过程），包括</a:t>
            </a:r>
            <a:r>
              <a:rPr lang="zh-CN" altLang="en-US" sz="2400" dirty="0">
                <a:solidFill>
                  <a:srgbClr val="FF0000"/>
                </a:solidFill>
                <a:latin typeface="Arial" panose="020B0604020202020204" pitchFamily="34" charset="0"/>
                <a:ea typeface="黑体" panose="02010609060101010101" pitchFamily="2" charset="-122"/>
              </a:rPr>
              <a:t>政治上的法制化、民主化，</a:t>
            </a:r>
            <a:r>
              <a:rPr lang="zh-CN" altLang="en-US" sz="2400" dirty="0">
                <a:latin typeface="Arial" panose="020B0604020202020204" pitchFamily="34" charset="0"/>
                <a:ea typeface="黑体" panose="02010609060101010101" pitchFamily="2" charset="-122"/>
              </a:rPr>
              <a:t>即从人治到法治、从专制到民主等；</a:t>
            </a:r>
            <a:r>
              <a:rPr lang="zh-CN" altLang="en-US" sz="2400" dirty="0">
                <a:solidFill>
                  <a:srgbClr val="FF0000"/>
                </a:solidFill>
                <a:latin typeface="Arial" panose="020B0604020202020204" pitchFamily="34" charset="0"/>
                <a:ea typeface="黑体" panose="02010609060101010101" pitchFamily="2" charset="-122"/>
              </a:rPr>
              <a:t>经济上的工业化，</a:t>
            </a:r>
            <a:r>
              <a:rPr lang="zh-CN" altLang="en-US" sz="2400" dirty="0">
                <a:latin typeface="Arial" panose="020B0604020202020204" pitchFamily="34" charset="0"/>
                <a:ea typeface="黑体" panose="02010609060101010101" pitchFamily="2" charset="-122"/>
              </a:rPr>
              <a:t>即从传统农业到现代工业、从自然经济到商品经济等；</a:t>
            </a:r>
            <a:r>
              <a:rPr lang="zh-CN" altLang="en-US" sz="2400" dirty="0">
                <a:solidFill>
                  <a:srgbClr val="FF0000"/>
                </a:solidFill>
                <a:latin typeface="Arial" panose="020B0604020202020204" pitchFamily="34" charset="0"/>
                <a:ea typeface="黑体" panose="02010609060101010101" pitchFamily="2" charset="-122"/>
              </a:rPr>
              <a:t>思想文化上的科学化、理性化；社会生活的现代化。</a:t>
            </a:r>
            <a:r>
              <a:rPr lang="zh-CN" altLang="en-US" sz="2400" dirty="0">
                <a:latin typeface="Arial" panose="020B0604020202020204" pitchFamily="34" charset="0"/>
                <a:ea typeface="黑体" panose="02010609060101010101" pitchFamily="2" charset="-122"/>
              </a:rPr>
              <a:t>现代化是一场全方位的社会变革，其</a:t>
            </a:r>
            <a:r>
              <a:rPr lang="zh-CN" altLang="en-US" sz="2400" dirty="0">
                <a:solidFill>
                  <a:srgbClr val="FF0000"/>
                </a:solidFill>
                <a:latin typeface="Arial" panose="020B0604020202020204" pitchFamily="34" charset="0"/>
                <a:ea typeface="黑体" panose="02010609060101010101" pitchFamily="2" charset="-122"/>
              </a:rPr>
              <a:t>核心是经济的工业化和政治的民主化。</a:t>
            </a:r>
            <a:endParaRPr lang="zh-CN" altLang="en-US" sz="2400" dirty="0">
              <a:solidFill>
                <a:srgbClr val="FF0000"/>
              </a:solidFill>
              <a:latin typeface="Arial" panose="020B0604020202020204" pitchFamily="34" charset="0"/>
              <a:ea typeface="黑体" panose="02010609060101010101" pitchFamily="2" charset="-122"/>
            </a:endParaRPr>
          </a:p>
          <a:p>
            <a:pPr algn="l">
              <a:spcBef>
                <a:spcPct val="50000"/>
              </a:spcBef>
            </a:pPr>
            <a:endParaRPr lang="zh-CN" altLang="en-US" sz="2400" dirty="0">
              <a:latin typeface="Arial" panose="020B0604020202020204" pitchFamily="34" charset="0"/>
              <a:ea typeface="黑体" panose="02010609060101010101" pitchFamily="2" charset="-122"/>
            </a:endParaRPr>
          </a:p>
        </p:txBody>
      </p:sp>
      <p:sp>
        <p:nvSpPr>
          <p:cNvPr id="96278" name="文本框 96277"/>
          <p:cNvSpPr txBox="1"/>
          <p:nvPr/>
        </p:nvSpPr>
        <p:spPr>
          <a:xfrm>
            <a:off x="228600" y="3324225"/>
            <a:ext cx="8610600" cy="1552575"/>
          </a:xfrm>
          <a:prstGeom prst="rect">
            <a:avLst/>
          </a:prstGeom>
          <a:gradFill rotWithShape="1">
            <a:gsLst>
              <a:gs pos="0">
                <a:srgbClr val="99FF99">
                  <a:alpha val="49001"/>
                </a:srgbClr>
              </a:gs>
              <a:gs pos="100000">
                <a:srgbClr val="99FF99">
                  <a:gamma/>
                  <a:shade val="46275"/>
                  <a:invGamma/>
                </a:srgbClr>
              </a:gs>
            </a:gsLst>
            <a:lin ang="5400000" scaled="1"/>
            <a:tileRect/>
          </a:gradFill>
          <a:ln w="9525">
            <a:noFill/>
          </a:ln>
        </p:spPr>
        <p:txBody>
          <a:bodyPr>
            <a:spAutoFit/>
          </a:bodyPr>
          <a:p>
            <a:pPr algn="l">
              <a:spcBef>
                <a:spcPct val="50000"/>
              </a:spcBef>
            </a:pPr>
            <a:r>
              <a:rPr lang="zh-CN" altLang="en-US" sz="2400" dirty="0">
                <a:latin typeface="Arial" panose="020B0604020202020204" pitchFamily="34" charset="0"/>
                <a:ea typeface="黑体" panose="02010609060101010101" pitchFamily="2" charset="-122"/>
              </a:rPr>
              <a:t>社会史观指对社会的总的看法和根本观点，在我国而言，社会史观即马克思主义的社会史观</a:t>
            </a:r>
            <a:r>
              <a:rPr lang="en-US" altLang="zh-CN" sz="2400">
                <a:latin typeface="黑体" panose="02010609060101010101" pitchFamily="2" charset="-122"/>
                <a:ea typeface="黑体" panose="02010609060101010101" pitchFamily="2" charset="-122"/>
              </a:rPr>
              <a:t>——</a:t>
            </a:r>
            <a:r>
              <a:rPr lang="zh-CN" altLang="en-US" sz="2400" dirty="0">
                <a:latin typeface="Arial" panose="020B0604020202020204" pitchFamily="34" charset="0"/>
                <a:ea typeface="黑体" panose="02010609060101010101" pitchFamily="2" charset="-122"/>
              </a:rPr>
              <a:t>辩证和唯物地看待社会。</a:t>
            </a:r>
            <a:r>
              <a:rPr lang="zh-CN" altLang="en-US" sz="2400" dirty="0">
                <a:solidFill>
                  <a:srgbClr val="FF0000"/>
                </a:solidFill>
                <a:latin typeface="Arial" panose="020B0604020202020204" pitchFamily="34" charset="0"/>
                <a:ea typeface="黑体" panose="02010609060101010101" pitchFamily="2" charset="-122"/>
              </a:rPr>
              <a:t>本质是大众化、生活化，</a:t>
            </a:r>
            <a:r>
              <a:rPr lang="zh-CN" altLang="en-US" sz="2400" dirty="0">
                <a:latin typeface="Arial" panose="020B0604020202020204" pitchFamily="34" charset="0"/>
                <a:ea typeface="黑体" panose="02010609060101010101" pitchFamily="2" charset="-122"/>
              </a:rPr>
              <a:t>是“所有人的历史”或称为“社会习俗的历史”。</a:t>
            </a:r>
            <a:endParaRPr lang="zh-CN" altLang="en-US" sz="2400" dirty="0">
              <a:latin typeface="Arial" panose="020B0604020202020204" pitchFamily="34" charset="0"/>
              <a:ea typeface="黑体" panose="02010609060101010101" pitchFamily="2" charset="-122"/>
            </a:endParaRPr>
          </a:p>
        </p:txBody>
      </p:sp>
      <p:sp>
        <p:nvSpPr>
          <p:cNvPr id="96279" name="文本框 96278"/>
          <p:cNvSpPr txBox="1"/>
          <p:nvPr/>
        </p:nvSpPr>
        <p:spPr>
          <a:xfrm>
            <a:off x="228600" y="3810000"/>
            <a:ext cx="8610600" cy="1187450"/>
          </a:xfrm>
          <a:prstGeom prst="rect">
            <a:avLst/>
          </a:prstGeom>
          <a:gradFill rotWithShape="1">
            <a:gsLst>
              <a:gs pos="0">
                <a:srgbClr val="99FF99">
                  <a:alpha val="49001"/>
                </a:srgbClr>
              </a:gs>
              <a:gs pos="100000">
                <a:srgbClr val="99FF99">
                  <a:gamma/>
                  <a:shade val="46275"/>
                  <a:invGamma/>
                </a:srgbClr>
              </a:gs>
            </a:gsLst>
            <a:lin ang="5400000" scaled="1"/>
            <a:tileRect/>
          </a:gradFill>
          <a:ln w="9525">
            <a:noFill/>
          </a:ln>
        </p:spPr>
        <p:txBody>
          <a:bodyPr>
            <a:spAutoFit/>
          </a:bodyPr>
          <a:p>
            <a:pPr algn="l">
              <a:spcBef>
                <a:spcPct val="50000"/>
              </a:spcBef>
            </a:pPr>
            <a:r>
              <a:rPr lang="zh-CN" altLang="en-US" sz="2400" dirty="0">
                <a:latin typeface="Arial" panose="020B0604020202020204" pitchFamily="34" charset="0"/>
                <a:ea typeface="黑体" panose="02010609060101010101" pitchFamily="2" charset="-122"/>
              </a:rPr>
              <a:t>革命史观</a:t>
            </a:r>
            <a:r>
              <a:rPr lang="zh-CN" altLang="en-US" sz="2400" dirty="0">
                <a:solidFill>
                  <a:srgbClr val="FF0000"/>
                </a:solidFill>
                <a:latin typeface="Arial" panose="020B0604020202020204" pitchFamily="34" charset="0"/>
                <a:ea typeface="黑体" panose="02010609060101010101" pitchFamily="2" charset="-122"/>
              </a:rPr>
              <a:t>指人类历史是通过不断的革命（阶级）斗争推动社会演进的历史。</a:t>
            </a:r>
            <a:r>
              <a:rPr lang="zh-CN" altLang="en-US" sz="2400" dirty="0">
                <a:latin typeface="Arial" panose="020B0604020202020204" pitchFamily="34" charset="0"/>
                <a:ea typeface="黑体" panose="02010609060101010101" pitchFamily="2" charset="-122"/>
              </a:rPr>
              <a:t>斗争的最高形式是进行社会革命，夺取国家政权，建立新的阶级的统治。</a:t>
            </a:r>
            <a:endParaRPr lang="zh-CN" altLang="en-US" sz="2400" dirty="0">
              <a:latin typeface="Arial" panose="020B0604020202020204" pitchFamily="34" charset="0"/>
              <a:ea typeface="黑体" panose="02010609060101010101" pitchFamily="2" charset="-122"/>
            </a:endParaRPr>
          </a:p>
        </p:txBody>
      </p:sp>
      <p:sp>
        <p:nvSpPr>
          <p:cNvPr id="96280" name="文本框 96279"/>
          <p:cNvSpPr txBox="1"/>
          <p:nvPr/>
        </p:nvSpPr>
        <p:spPr>
          <a:xfrm>
            <a:off x="76200" y="6384925"/>
            <a:ext cx="2743200" cy="396875"/>
          </a:xfrm>
          <a:prstGeom prst="rect">
            <a:avLst/>
          </a:prstGeom>
          <a:noFill/>
          <a:ln w="9525">
            <a:noFill/>
          </a:ln>
        </p:spPr>
        <p:txBody>
          <a:bodyPr>
            <a:spAutoFit/>
          </a:bodyPr>
          <a:p>
            <a:pPr algn="l">
              <a:spcBef>
                <a:spcPct val="50000"/>
              </a:spcBef>
            </a:pPr>
            <a:r>
              <a:rPr lang="zh-CN" altLang="en-US" sz="2000" b="0" dirty="0">
                <a:solidFill>
                  <a:srgbClr val="FFFF99"/>
                </a:solidFill>
                <a:latin typeface="隶书" pitchFamily="49" charset="-122"/>
                <a:ea typeface="隶书" pitchFamily="49" charset="-122"/>
              </a:rPr>
              <a:t>北师大版  历史必修二</a:t>
            </a:r>
            <a:endParaRPr lang="zh-CN" altLang="en-US" sz="2000" b="0" dirty="0">
              <a:solidFill>
                <a:srgbClr val="FFFF99"/>
              </a:solidFill>
              <a:latin typeface="隶书" pitchFamily="49" charset="-122"/>
              <a:ea typeface="隶书" pitchFamily="49" charset="-122"/>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6273"/>
                                        </p:tgtEl>
                                        <p:attrNameLst>
                                          <p:attrName>style.visibility</p:attrName>
                                        </p:attrNameLst>
                                      </p:cBhvr>
                                      <p:to>
                                        <p:strVal val="visible"/>
                                      </p:to>
                                    </p:set>
                                    <p:animEffect transition="in" filter="blinds(horizontal)">
                                      <p:cBhvr>
                                        <p:cTn id="7" dur="500"/>
                                        <p:tgtEl>
                                          <p:spTgt spid="9627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96273"/>
                                        </p:tgtEl>
                                        <p:attrNameLst>
                                          <p:attrName>ppt_x</p:attrName>
                                        </p:attrNameLst>
                                      </p:cBhvr>
                                      <p:tavLst>
                                        <p:tav tm="0">
                                          <p:val>
                                            <p:strVal val="ppt_x"/>
                                          </p:val>
                                        </p:tav>
                                        <p:tav tm="100000">
                                          <p:val>
                                            <p:strVal val="ppt_x"/>
                                          </p:val>
                                        </p:tav>
                                      </p:tavLst>
                                    </p:anim>
                                    <p:anim calcmode="lin" valueType="num">
                                      <p:cBhvr additive="base">
                                        <p:cTn id="12" dur="500"/>
                                        <p:tgtEl>
                                          <p:spTgt spid="96273"/>
                                        </p:tgtEl>
                                        <p:attrNameLst>
                                          <p:attrName>ppt_y</p:attrName>
                                        </p:attrNameLst>
                                      </p:cBhvr>
                                      <p:tavLst>
                                        <p:tav tm="0">
                                          <p:val>
                                            <p:strVal val="ppt_y"/>
                                          </p:val>
                                        </p:tav>
                                        <p:tav tm="100000">
                                          <p:val>
                                            <p:strVal val="1+ppt_h/2"/>
                                          </p:val>
                                        </p:tav>
                                      </p:tavLst>
                                    </p:anim>
                                    <p:set>
                                      <p:cBhvr>
                                        <p:cTn id="13" dur="1" fill="hold">
                                          <p:stCondLst>
                                            <p:cond delay="499"/>
                                          </p:stCondLst>
                                        </p:cTn>
                                        <p:tgtEl>
                                          <p:spTgt spid="96273"/>
                                        </p:tgtEl>
                                        <p:attrNameLst>
                                          <p:attrName>style.visibility</p:attrName>
                                        </p:attrNameLst>
                                      </p:cBhvr>
                                      <p:to>
                                        <p:strVal val="hidden"/>
                                      </p:to>
                                    </p:set>
                                  </p:childTnLst>
                                </p:cTn>
                              </p:par>
                              <p:par>
                                <p:cTn id="14" presetID="3" presetClass="entr" presetSubtype="10" fill="hold" grpId="0" nodeType="withEffect">
                                  <p:stCondLst>
                                    <p:cond delay="0"/>
                                  </p:stCondLst>
                                  <p:childTnLst>
                                    <p:set>
                                      <p:cBhvr>
                                        <p:cTn id="15" dur="1" fill="hold">
                                          <p:stCondLst>
                                            <p:cond delay="0"/>
                                          </p:stCondLst>
                                        </p:cTn>
                                        <p:tgtEl>
                                          <p:spTgt spid="96275"/>
                                        </p:tgtEl>
                                        <p:attrNameLst>
                                          <p:attrName>style.visibility</p:attrName>
                                        </p:attrNameLst>
                                      </p:cBhvr>
                                      <p:to>
                                        <p:strVal val="visible"/>
                                      </p:to>
                                    </p:set>
                                    <p:animEffect transition="in" filter="blinds(horizontal)">
                                      <p:cBhvr>
                                        <p:cTn id="16" dur="500"/>
                                        <p:tgtEl>
                                          <p:spTgt spid="9627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xit" presetSubtype="8" fill="hold" grpId="1" nodeType="clickEffect">
                                  <p:stCondLst>
                                    <p:cond delay="0"/>
                                  </p:stCondLst>
                                  <p:childTnLst>
                                    <p:anim calcmode="lin" valueType="num">
                                      <p:cBhvr additive="base">
                                        <p:cTn id="20" dur="500"/>
                                        <p:tgtEl>
                                          <p:spTgt spid="96275"/>
                                        </p:tgtEl>
                                        <p:attrNameLst>
                                          <p:attrName>ppt_x</p:attrName>
                                        </p:attrNameLst>
                                      </p:cBhvr>
                                      <p:tavLst>
                                        <p:tav tm="0">
                                          <p:val>
                                            <p:strVal val="ppt_x"/>
                                          </p:val>
                                        </p:tav>
                                        <p:tav tm="100000">
                                          <p:val>
                                            <p:strVal val="0-ppt_w/2"/>
                                          </p:val>
                                        </p:tav>
                                      </p:tavLst>
                                    </p:anim>
                                    <p:anim calcmode="lin" valueType="num">
                                      <p:cBhvr additive="base">
                                        <p:cTn id="21" dur="500"/>
                                        <p:tgtEl>
                                          <p:spTgt spid="96275"/>
                                        </p:tgtEl>
                                        <p:attrNameLst>
                                          <p:attrName>ppt_y</p:attrName>
                                        </p:attrNameLst>
                                      </p:cBhvr>
                                      <p:tavLst>
                                        <p:tav tm="0">
                                          <p:val>
                                            <p:strVal val="ppt_y"/>
                                          </p:val>
                                        </p:tav>
                                        <p:tav tm="100000">
                                          <p:val>
                                            <p:strVal val="ppt_y"/>
                                          </p:val>
                                        </p:tav>
                                      </p:tavLst>
                                    </p:anim>
                                    <p:set>
                                      <p:cBhvr>
                                        <p:cTn id="22" dur="1" fill="hold">
                                          <p:stCondLst>
                                            <p:cond delay="499"/>
                                          </p:stCondLst>
                                        </p:cTn>
                                        <p:tgtEl>
                                          <p:spTgt spid="96275"/>
                                        </p:tgtEl>
                                        <p:attrNameLst>
                                          <p:attrName>style.visibility</p:attrName>
                                        </p:attrNameLst>
                                      </p:cBhvr>
                                      <p:to>
                                        <p:strVal val="hidden"/>
                                      </p:to>
                                    </p:set>
                                  </p:childTnLst>
                                </p:cTn>
                              </p:par>
                              <p:par>
                                <p:cTn id="23" presetID="3" presetClass="entr" presetSubtype="10" fill="hold" grpId="0" nodeType="withEffect">
                                  <p:stCondLst>
                                    <p:cond delay="0"/>
                                  </p:stCondLst>
                                  <p:childTnLst>
                                    <p:set>
                                      <p:cBhvr>
                                        <p:cTn id="24" dur="1" fill="hold">
                                          <p:stCondLst>
                                            <p:cond delay="0"/>
                                          </p:stCondLst>
                                        </p:cTn>
                                        <p:tgtEl>
                                          <p:spTgt spid="96276"/>
                                        </p:tgtEl>
                                        <p:attrNameLst>
                                          <p:attrName>style.visibility</p:attrName>
                                        </p:attrNameLst>
                                      </p:cBhvr>
                                      <p:to>
                                        <p:strVal val="visible"/>
                                      </p:to>
                                    </p:set>
                                    <p:animEffect transition="in" filter="blinds(horizontal)">
                                      <p:cBhvr>
                                        <p:cTn id="25" dur="500"/>
                                        <p:tgtEl>
                                          <p:spTgt spid="9627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xit" presetSubtype="2" fill="hold" grpId="1" nodeType="clickEffect">
                                  <p:stCondLst>
                                    <p:cond delay="0"/>
                                  </p:stCondLst>
                                  <p:childTnLst>
                                    <p:anim calcmode="lin" valueType="num">
                                      <p:cBhvr additive="base">
                                        <p:cTn id="29" dur="500"/>
                                        <p:tgtEl>
                                          <p:spTgt spid="96276"/>
                                        </p:tgtEl>
                                        <p:attrNameLst>
                                          <p:attrName>ppt_x</p:attrName>
                                        </p:attrNameLst>
                                      </p:cBhvr>
                                      <p:tavLst>
                                        <p:tav tm="0">
                                          <p:val>
                                            <p:strVal val="ppt_x"/>
                                          </p:val>
                                        </p:tav>
                                        <p:tav tm="100000">
                                          <p:val>
                                            <p:strVal val="1+ppt_w/2"/>
                                          </p:val>
                                        </p:tav>
                                      </p:tavLst>
                                    </p:anim>
                                    <p:anim calcmode="lin" valueType="num">
                                      <p:cBhvr additive="base">
                                        <p:cTn id="30" dur="500"/>
                                        <p:tgtEl>
                                          <p:spTgt spid="96276"/>
                                        </p:tgtEl>
                                        <p:attrNameLst>
                                          <p:attrName>ppt_y</p:attrName>
                                        </p:attrNameLst>
                                      </p:cBhvr>
                                      <p:tavLst>
                                        <p:tav tm="0">
                                          <p:val>
                                            <p:strVal val="ppt_y"/>
                                          </p:val>
                                        </p:tav>
                                        <p:tav tm="100000">
                                          <p:val>
                                            <p:strVal val="ppt_y"/>
                                          </p:val>
                                        </p:tav>
                                      </p:tavLst>
                                    </p:anim>
                                    <p:set>
                                      <p:cBhvr>
                                        <p:cTn id="31" dur="1" fill="hold">
                                          <p:stCondLst>
                                            <p:cond delay="499"/>
                                          </p:stCondLst>
                                        </p:cTn>
                                        <p:tgtEl>
                                          <p:spTgt spid="96276"/>
                                        </p:tgtEl>
                                        <p:attrNameLst>
                                          <p:attrName>style.visibility</p:attrName>
                                        </p:attrNameLst>
                                      </p:cBhvr>
                                      <p:to>
                                        <p:strVal val="hidden"/>
                                      </p:to>
                                    </p:set>
                                  </p:childTnLst>
                                </p:cTn>
                              </p:par>
                              <p:par>
                                <p:cTn id="32" presetID="3" presetClass="entr" presetSubtype="10" fill="hold" grpId="0" nodeType="withEffect">
                                  <p:stCondLst>
                                    <p:cond delay="0"/>
                                  </p:stCondLst>
                                  <p:childTnLst>
                                    <p:set>
                                      <p:cBhvr>
                                        <p:cTn id="33" dur="1" fill="hold">
                                          <p:stCondLst>
                                            <p:cond delay="0"/>
                                          </p:stCondLst>
                                        </p:cTn>
                                        <p:tgtEl>
                                          <p:spTgt spid="96277"/>
                                        </p:tgtEl>
                                        <p:attrNameLst>
                                          <p:attrName>style.visibility</p:attrName>
                                        </p:attrNameLst>
                                      </p:cBhvr>
                                      <p:to>
                                        <p:strVal val="visible"/>
                                      </p:to>
                                    </p:set>
                                    <p:animEffect transition="in" filter="blinds(horizontal)">
                                      <p:cBhvr>
                                        <p:cTn id="34" dur="500"/>
                                        <p:tgtEl>
                                          <p:spTgt spid="96277"/>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xit" presetSubtype="1" fill="hold" grpId="1" nodeType="clickEffect">
                                  <p:stCondLst>
                                    <p:cond delay="0"/>
                                  </p:stCondLst>
                                  <p:childTnLst>
                                    <p:anim calcmode="lin" valueType="num">
                                      <p:cBhvr additive="base">
                                        <p:cTn id="38" dur="500"/>
                                        <p:tgtEl>
                                          <p:spTgt spid="96277"/>
                                        </p:tgtEl>
                                        <p:attrNameLst>
                                          <p:attrName>ppt_x</p:attrName>
                                        </p:attrNameLst>
                                      </p:cBhvr>
                                      <p:tavLst>
                                        <p:tav tm="0">
                                          <p:val>
                                            <p:strVal val="ppt_x"/>
                                          </p:val>
                                        </p:tav>
                                        <p:tav tm="100000">
                                          <p:val>
                                            <p:strVal val="ppt_x"/>
                                          </p:val>
                                        </p:tav>
                                      </p:tavLst>
                                    </p:anim>
                                    <p:anim calcmode="lin" valueType="num">
                                      <p:cBhvr additive="base">
                                        <p:cTn id="39" dur="500"/>
                                        <p:tgtEl>
                                          <p:spTgt spid="96277"/>
                                        </p:tgtEl>
                                        <p:attrNameLst>
                                          <p:attrName>ppt_y</p:attrName>
                                        </p:attrNameLst>
                                      </p:cBhvr>
                                      <p:tavLst>
                                        <p:tav tm="0">
                                          <p:val>
                                            <p:strVal val="ppt_y"/>
                                          </p:val>
                                        </p:tav>
                                        <p:tav tm="100000">
                                          <p:val>
                                            <p:strVal val="0-ppt_h/2"/>
                                          </p:val>
                                        </p:tav>
                                      </p:tavLst>
                                    </p:anim>
                                    <p:set>
                                      <p:cBhvr>
                                        <p:cTn id="40" dur="1" fill="hold">
                                          <p:stCondLst>
                                            <p:cond delay="499"/>
                                          </p:stCondLst>
                                        </p:cTn>
                                        <p:tgtEl>
                                          <p:spTgt spid="96277"/>
                                        </p:tgtEl>
                                        <p:attrNameLst>
                                          <p:attrName>style.visibility</p:attrName>
                                        </p:attrNameLst>
                                      </p:cBhvr>
                                      <p:to>
                                        <p:strVal val="hidden"/>
                                      </p:to>
                                    </p:set>
                                  </p:childTnLst>
                                </p:cTn>
                              </p:par>
                              <p:par>
                                <p:cTn id="41" presetID="3" presetClass="entr" presetSubtype="10" fill="hold" grpId="0" nodeType="withEffect">
                                  <p:stCondLst>
                                    <p:cond delay="0"/>
                                  </p:stCondLst>
                                  <p:childTnLst>
                                    <p:set>
                                      <p:cBhvr>
                                        <p:cTn id="42" dur="1" fill="hold">
                                          <p:stCondLst>
                                            <p:cond delay="0"/>
                                          </p:stCondLst>
                                        </p:cTn>
                                        <p:tgtEl>
                                          <p:spTgt spid="96278"/>
                                        </p:tgtEl>
                                        <p:attrNameLst>
                                          <p:attrName>style.visibility</p:attrName>
                                        </p:attrNameLst>
                                      </p:cBhvr>
                                      <p:to>
                                        <p:strVal val="visible"/>
                                      </p:to>
                                    </p:set>
                                    <p:animEffect transition="in" filter="blinds(horizontal)">
                                      <p:cBhvr>
                                        <p:cTn id="43" dur="500"/>
                                        <p:tgtEl>
                                          <p:spTgt spid="96278"/>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xit" presetSubtype="12" fill="hold" grpId="1" nodeType="clickEffect">
                                  <p:stCondLst>
                                    <p:cond delay="0"/>
                                  </p:stCondLst>
                                  <p:childTnLst>
                                    <p:anim calcmode="lin" valueType="num">
                                      <p:cBhvr additive="base">
                                        <p:cTn id="47" dur="500"/>
                                        <p:tgtEl>
                                          <p:spTgt spid="96278"/>
                                        </p:tgtEl>
                                        <p:attrNameLst>
                                          <p:attrName>ppt_x</p:attrName>
                                        </p:attrNameLst>
                                      </p:cBhvr>
                                      <p:tavLst>
                                        <p:tav tm="0">
                                          <p:val>
                                            <p:strVal val="ppt_x"/>
                                          </p:val>
                                        </p:tav>
                                        <p:tav tm="100000">
                                          <p:val>
                                            <p:strVal val="0-ppt_w/2"/>
                                          </p:val>
                                        </p:tav>
                                      </p:tavLst>
                                    </p:anim>
                                    <p:anim calcmode="lin" valueType="num">
                                      <p:cBhvr additive="base">
                                        <p:cTn id="48" dur="500"/>
                                        <p:tgtEl>
                                          <p:spTgt spid="96278"/>
                                        </p:tgtEl>
                                        <p:attrNameLst>
                                          <p:attrName>ppt_y</p:attrName>
                                        </p:attrNameLst>
                                      </p:cBhvr>
                                      <p:tavLst>
                                        <p:tav tm="0">
                                          <p:val>
                                            <p:strVal val="ppt_y"/>
                                          </p:val>
                                        </p:tav>
                                        <p:tav tm="100000">
                                          <p:val>
                                            <p:strVal val="1+ppt_h/2"/>
                                          </p:val>
                                        </p:tav>
                                      </p:tavLst>
                                    </p:anim>
                                    <p:set>
                                      <p:cBhvr>
                                        <p:cTn id="49" dur="1" fill="hold">
                                          <p:stCondLst>
                                            <p:cond delay="499"/>
                                          </p:stCondLst>
                                        </p:cTn>
                                        <p:tgtEl>
                                          <p:spTgt spid="96278"/>
                                        </p:tgtEl>
                                        <p:attrNameLst>
                                          <p:attrName>style.visibility</p:attrName>
                                        </p:attrNameLst>
                                      </p:cBhvr>
                                      <p:to>
                                        <p:strVal val="hidden"/>
                                      </p:to>
                                    </p:set>
                                  </p:childTnLst>
                                </p:cTn>
                              </p:par>
                              <p:par>
                                <p:cTn id="50" presetID="3" presetClass="entr" presetSubtype="10" fill="hold" grpId="0" nodeType="withEffect">
                                  <p:stCondLst>
                                    <p:cond delay="0"/>
                                  </p:stCondLst>
                                  <p:childTnLst>
                                    <p:set>
                                      <p:cBhvr>
                                        <p:cTn id="51" dur="1" fill="hold">
                                          <p:stCondLst>
                                            <p:cond delay="0"/>
                                          </p:stCondLst>
                                        </p:cTn>
                                        <p:tgtEl>
                                          <p:spTgt spid="96279"/>
                                        </p:tgtEl>
                                        <p:attrNameLst>
                                          <p:attrName>style.visibility</p:attrName>
                                        </p:attrNameLst>
                                      </p:cBhvr>
                                      <p:to>
                                        <p:strVal val="visible"/>
                                      </p:to>
                                    </p:set>
                                    <p:animEffect transition="in" filter="blinds(horizontal)">
                                      <p:cBhvr>
                                        <p:cTn id="52" dur="500"/>
                                        <p:tgtEl>
                                          <p:spTgt spid="96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73" grpId="0" animBg="1"/>
      <p:bldP spid="96273" grpId="1" animBg="1"/>
      <p:bldP spid="96275" grpId="0" animBg="1"/>
      <p:bldP spid="96275" grpId="1" animBg="1"/>
      <p:bldP spid="96276" grpId="0" animBg="1"/>
      <p:bldP spid="96276" grpId="1" animBg="1"/>
      <p:bldP spid="96277" grpId="0" animBg="1"/>
      <p:bldP spid="96277" grpId="1" animBg="1"/>
      <p:bldP spid="96278" grpId="0" animBg="1"/>
      <p:bldP spid="96278" grpId="1" animBg="1"/>
      <p:bldP spid="9627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7282" name="图片 97281" descr="水墨边框—1"/>
          <p:cNvPicPr>
            <a:picLocks noChangeAspect="1"/>
          </p:cNvPicPr>
          <p:nvPr/>
        </p:nvPicPr>
        <p:blipFill>
          <a:blip r:embed="rId1"/>
          <a:stretch>
            <a:fillRect/>
          </a:stretch>
        </p:blipFill>
        <p:spPr>
          <a:xfrm>
            <a:off x="1219200" y="0"/>
            <a:ext cx="7924800" cy="6858000"/>
          </a:xfrm>
          <a:prstGeom prst="rect">
            <a:avLst/>
          </a:prstGeom>
          <a:noFill/>
          <a:ln w="9525">
            <a:noFill/>
          </a:ln>
        </p:spPr>
      </p:pic>
      <p:sp>
        <p:nvSpPr>
          <p:cNvPr id="97283" name="矩形 97282"/>
          <p:cNvSpPr/>
          <p:nvPr/>
        </p:nvSpPr>
        <p:spPr>
          <a:xfrm>
            <a:off x="0" y="0"/>
            <a:ext cx="1295400" cy="6858000"/>
          </a:xfrm>
          <a:prstGeom prst="rect">
            <a:avLst/>
          </a:prstGeom>
          <a:solidFill>
            <a:srgbClr val="FFFF99"/>
          </a:solidFill>
          <a:ln w="9525" cap="flat" cmpd="sng">
            <a:solidFill>
              <a:schemeClr val="tx1"/>
            </a:solidFill>
            <a:prstDash val="solid"/>
            <a:miter/>
            <a:headEnd type="none" w="med" len="med"/>
            <a:tailEnd type="none" w="med" len="med"/>
          </a:ln>
        </p:spPr>
        <p:txBody>
          <a:bodyPr wrap="none" anchor="ctr"/>
          <a:p>
            <a:r>
              <a:rPr lang="zh-CN" altLang="en-US" dirty="0">
                <a:latin typeface="Arial" panose="020B0604020202020204" pitchFamily="34" charset="0"/>
                <a:ea typeface="黑体" panose="02010609060101010101" pitchFamily="2" charset="-122"/>
              </a:rPr>
              <a:t>学</a:t>
            </a:r>
            <a:endParaRPr lang="zh-CN" altLang="en-US" dirty="0">
              <a:latin typeface="Arial" panose="020B0604020202020204" pitchFamily="34" charset="0"/>
              <a:ea typeface="黑体" panose="02010609060101010101" pitchFamily="2" charset="-122"/>
            </a:endParaRPr>
          </a:p>
          <a:p>
            <a:r>
              <a:rPr lang="zh-CN" altLang="en-US" dirty="0">
                <a:latin typeface="Arial" panose="020B0604020202020204" pitchFamily="34" charset="0"/>
                <a:ea typeface="黑体" panose="02010609060101010101" pitchFamily="2" charset="-122"/>
              </a:rPr>
              <a:t>法</a:t>
            </a:r>
            <a:endParaRPr lang="zh-CN" altLang="en-US" dirty="0">
              <a:latin typeface="Arial" panose="020B0604020202020204" pitchFamily="34" charset="0"/>
              <a:ea typeface="黑体" panose="02010609060101010101" pitchFamily="2" charset="-122"/>
            </a:endParaRPr>
          </a:p>
          <a:p>
            <a:r>
              <a:rPr lang="zh-CN" altLang="en-US" dirty="0">
                <a:latin typeface="Arial" panose="020B0604020202020204" pitchFamily="34" charset="0"/>
                <a:ea typeface="黑体" panose="02010609060101010101" pitchFamily="2" charset="-122"/>
              </a:rPr>
              <a:t>实</a:t>
            </a:r>
            <a:endParaRPr lang="zh-CN" altLang="en-US" dirty="0">
              <a:latin typeface="Arial" panose="020B0604020202020204" pitchFamily="34" charset="0"/>
              <a:ea typeface="黑体" panose="02010609060101010101" pitchFamily="2" charset="-122"/>
            </a:endParaRPr>
          </a:p>
          <a:p>
            <a:r>
              <a:rPr lang="zh-CN" altLang="en-US" dirty="0">
                <a:latin typeface="Arial" panose="020B0604020202020204" pitchFamily="34" charset="0"/>
                <a:ea typeface="黑体" panose="02010609060101010101" pitchFamily="2" charset="-122"/>
              </a:rPr>
              <a:t>战</a:t>
            </a:r>
            <a:endParaRPr lang="zh-CN" altLang="en-US" dirty="0">
              <a:latin typeface="Arial" panose="020B0604020202020204" pitchFamily="34" charset="0"/>
              <a:ea typeface="黑体" panose="02010609060101010101" pitchFamily="2" charset="-122"/>
            </a:endParaRPr>
          </a:p>
        </p:txBody>
      </p:sp>
      <p:graphicFrame>
        <p:nvGraphicFramePr>
          <p:cNvPr id="97284" name="表格 97283"/>
          <p:cNvGraphicFramePr/>
          <p:nvPr/>
        </p:nvGraphicFramePr>
        <p:xfrm>
          <a:off x="1524000" y="457200"/>
          <a:ext cx="3352800" cy="5867400"/>
        </p:xfrm>
        <a:graphic>
          <a:graphicData uri="http://schemas.openxmlformats.org/drawingml/2006/table">
            <a:tbl>
              <a:tblPr/>
              <a:tblGrid>
                <a:gridCol w="838200"/>
                <a:gridCol w="2514600"/>
              </a:tblGrid>
              <a:tr h="733425">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第一单元</a:t>
                      </a:r>
                      <a:endParaRPr lang="zh-CN" altLang="en-US" sz="20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30000"/>
                          </a:srgbClr>
                        </a:gs>
                        <a:gs pos="100000">
                          <a:srgbClr val="FFFF99">
                            <a:gamma/>
                            <a:shade val="46275"/>
                            <a:invGamma/>
                            <a:alpha val="70000"/>
                          </a:srgbClr>
                        </a:gs>
                      </a:gsLst>
                      <a:lin ang="5400000" scaled="1"/>
                      <a:tileRect/>
                    </a:gra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t>古代中国经济的基本结构与特点</a:t>
                      </a:r>
                      <a:endParaRPr lang="zh-CN" altLang="en-US" sz="20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30000"/>
                          </a:srgbClr>
                        </a:gs>
                        <a:gs pos="100000">
                          <a:srgbClr val="FFFF99">
                            <a:gamma/>
                            <a:shade val="46275"/>
                            <a:invGamma/>
                            <a:alpha val="70000"/>
                          </a:srgbClr>
                        </a:gs>
                      </a:gsLst>
                      <a:lin ang="5400000" scaled="1"/>
                      <a:tileRect/>
                    </a:gradFill>
                  </a:tcPr>
                </a:tc>
              </a:tr>
              <a:tr h="733425">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第二单元</a:t>
                      </a:r>
                      <a:endParaRPr lang="zh-CN" altLang="en-US" sz="20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30000"/>
                          </a:srgbClr>
                        </a:gs>
                        <a:gs pos="100000">
                          <a:srgbClr val="FFFF99">
                            <a:gamma/>
                            <a:shade val="46275"/>
                            <a:invGamma/>
                            <a:alpha val="70000"/>
                          </a:srgbClr>
                        </a:gs>
                      </a:gsLst>
                      <a:lin ang="5400000" scaled="1"/>
                      <a:tileRect/>
                    </a:gra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t>近代中国资本主义的曲折发展</a:t>
                      </a:r>
                      <a:endParaRPr lang="zh-CN" altLang="en-US" sz="20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30000"/>
                          </a:srgbClr>
                        </a:gs>
                        <a:gs pos="100000">
                          <a:srgbClr val="FFFF99">
                            <a:gamma/>
                            <a:shade val="46275"/>
                            <a:invGamma/>
                            <a:alpha val="70000"/>
                          </a:srgbClr>
                        </a:gs>
                      </a:gsLst>
                      <a:lin ang="5400000" scaled="1"/>
                      <a:tileRect/>
                    </a:gradFill>
                  </a:tcPr>
                </a:tc>
              </a:tr>
              <a:tr h="733425">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第三单元</a:t>
                      </a:r>
                      <a:endParaRPr lang="zh-CN" altLang="en-US" sz="20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30000"/>
                          </a:srgbClr>
                        </a:gs>
                        <a:gs pos="100000">
                          <a:srgbClr val="FFFF99">
                            <a:gamma/>
                            <a:shade val="46275"/>
                            <a:invGamma/>
                            <a:alpha val="70000"/>
                          </a:srgbClr>
                        </a:gs>
                      </a:gsLst>
                      <a:lin ang="5400000" scaled="1"/>
                      <a:tileRect/>
                    </a:gra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t>中国特色社会主义建设的道路</a:t>
                      </a:r>
                      <a:endParaRPr lang="zh-CN" altLang="en-US" sz="20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30000"/>
                          </a:srgbClr>
                        </a:gs>
                        <a:gs pos="100000">
                          <a:srgbClr val="FFFF99">
                            <a:gamma/>
                            <a:shade val="46275"/>
                            <a:invGamma/>
                            <a:alpha val="70000"/>
                          </a:srgbClr>
                        </a:gs>
                      </a:gsLst>
                      <a:lin ang="5400000" scaled="1"/>
                      <a:tileRect/>
                    </a:gradFill>
                  </a:tcPr>
                </a:tc>
              </a:tr>
              <a:tr h="733425">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第四单元</a:t>
                      </a:r>
                      <a:endParaRPr lang="zh-CN" altLang="en-US" sz="20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30000"/>
                          </a:srgbClr>
                        </a:gs>
                        <a:gs pos="100000">
                          <a:srgbClr val="FFFF99">
                            <a:gamma/>
                            <a:shade val="46275"/>
                            <a:invGamma/>
                            <a:alpha val="70000"/>
                          </a:srgbClr>
                        </a:gs>
                      </a:gsLst>
                      <a:lin ang="5400000" scaled="1"/>
                      <a:tileRect/>
                    </a:gra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t>中国近现代社会生活的变迁</a:t>
                      </a:r>
                      <a:endParaRPr lang="zh-CN" altLang="en-US" sz="20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30000"/>
                          </a:srgbClr>
                        </a:gs>
                        <a:gs pos="100000">
                          <a:srgbClr val="FFFF99">
                            <a:gamma/>
                            <a:shade val="46275"/>
                            <a:invGamma/>
                            <a:alpha val="70000"/>
                          </a:srgbClr>
                        </a:gs>
                      </a:gsLst>
                      <a:lin ang="5400000" scaled="1"/>
                      <a:tileRect/>
                    </a:gradFill>
                  </a:tcPr>
                </a:tc>
              </a:tr>
              <a:tr h="733425">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第五单元</a:t>
                      </a:r>
                      <a:endParaRPr lang="zh-CN" altLang="en-US" sz="20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30000"/>
                          </a:srgbClr>
                        </a:gs>
                        <a:gs pos="100000">
                          <a:srgbClr val="FFFF99">
                            <a:gamma/>
                            <a:shade val="46275"/>
                            <a:invGamma/>
                            <a:alpha val="70000"/>
                          </a:srgbClr>
                        </a:gs>
                      </a:gsLst>
                      <a:lin ang="5400000" scaled="1"/>
                      <a:tileRect/>
                    </a:gra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t>资本主义世界市场的形成和发展</a:t>
                      </a:r>
                      <a:endParaRPr lang="zh-CN" altLang="en-US" sz="20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30000"/>
                          </a:srgbClr>
                        </a:gs>
                        <a:gs pos="100000">
                          <a:srgbClr val="FFFF99">
                            <a:gamma/>
                            <a:shade val="46275"/>
                            <a:invGamma/>
                            <a:alpha val="70000"/>
                          </a:srgbClr>
                        </a:gs>
                      </a:gsLst>
                      <a:lin ang="5400000" scaled="1"/>
                      <a:tileRect/>
                    </a:gradFill>
                  </a:tcPr>
                </a:tc>
              </a:tr>
              <a:tr h="733425">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第六单元</a:t>
                      </a:r>
                      <a:endParaRPr lang="zh-CN" altLang="en-US" sz="20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30000"/>
                          </a:srgbClr>
                        </a:gs>
                        <a:gs pos="100000">
                          <a:srgbClr val="FFFF99">
                            <a:gamma/>
                            <a:shade val="46275"/>
                            <a:invGamma/>
                            <a:alpha val="70000"/>
                          </a:srgbClr>
                        </a:gs>
                      </a:gsLst>
                      <a:lin ang="5400000" scaled="1"/>
                      <a:tileRect/>
                    </a:gra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t>资本主义运行机制的调节</a:t>
                      </a:r>
                      <a:endParaRPr lang="zh-CN" altLang="en-US" sz="20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30000"/>
                          </a:srgbClr>
                        </a:gs>
                        <a:gs pos="100000">
                          <a:srgbClr val="FFFF99">
                            <a:gamma/>
                            <a:shade val="46275"/>
                            <a:invGamma/>
                            <a:alpha val="70000"/>
                          </a:srgbClr>
                        </a:gs>
                      </a:gsLst>
                      <a:lin ang="5400000" scaled="1"/>
                      <a:tileRect/>
                    </a:gradFill>
                  </a:tcPr>
                </a:tc>
              </a:tr>
              <a:tr h="733425">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第七单元</a:t>
                      </a:r>
                      <a:endParaRPr lang="zh-CN" altLang="en-US" sz="20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30000"/>
                          </a:srgbClr>
                        </a:gs>
                        <a:gs pos="100000">
                          <a:srgbClr val="FFFF99">
                            <a:gamma/>
                            <a:shade val="46275"/>
                            <a:invGamma/>
                            <a:alpha val="70000"/>
                          </a:srgbClr>
                        </a:gs>
                      </a:gsLst>
                      <a:lin ang="5400000" scaled="1"/>
                      <a:tileRect/>
                    </a:gra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t>苏联的社会主义建设</a:t>
                      </a:r>
                      <a:endParaRPr lang="zh-CN" altLang="en-US" sz="20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30000"/>
                          </a:srgbClr>
                        </a:gs>
                        <a:gs pos="100000">
                          <a:srgbClr val="FFFF99">
                            <a:gamma/>
                            <a:shade val="46275"/>
                            <a:invGamma/>
                            <a:alpha val="70000"/>
                          </a:srgbClr>
                        </a:gs>
                      </a:gsLst>
                      <a:lin ang="5400000" scaled="1"/>
                      <a:tileRect/>
                    </a:gradFill>
                  </a:tcPr>
                </a:tc>
              </a:tr>
              <a:tr h="733425">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第八单元</a:t>
                      </a:r>
                      <a:endParaRPr lang="zh-CN" altLang="en-US" sz="20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gradFill rotWithShape="1">
                      <a:gsLst>
                        <a:gs pos="0">
                          <a:srgbClr val="FFFF99">
                            <a:alpha val="30000"/>
                          </a:srgbClr>
                        </a:gs>
                        <a:gs pos="100000">
                          <a:srgbClr val="FFFF99">
                            <a:gamma/>
                            <a:shade val="46275"/>
                            <a:invGamma/>
                            <a:alpha val="70000"/>
                          </a:srgbClr>
                        </a:gs>
                      </a:gsLst>
                      <a:lin ang="5400000" scaled="1"/>
                      <a:tileRect/>
                    </a:gra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t>当今世界经济的全球化趋势</a:t>
                      </a:r>
                      <a:endParaRPr lang="zh-CN" altLang="en-US" sz="20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gradFill rotWithShape="1">
                      <a:gsLst>
                        <a:gs pos="0">
                          <a:srgbClr val="FFFF99">
                            <a:alpha val="30000"/>
                          </a:srgbClr>
                        </a:gs>
                        <a:gs pos="100000">
                          <a:srgbClr val="FFFF99">
                            <a:gamma/>
                            <a:shade val="46275"/>
                            <a:invGamma/>
                            <a:alpha val="70000"/>
                          </a:srgbClr>
                        </a:gs>
                      </a:gsLst>
                      <a:lin ang="5400000" scaled="1"/>
                      <a:tileRect/>
                    </a:gradFill>
                  </a:tcPr>
                </a:tc>
              </a:tr>
            </a:tbl>
          </a:graphicData>
        </a:graphic>
      </p:graphicFrame>
      <p:graphicFrame>
        <p:nvGraphicFramePr>
          <p:cNvPr id="97313" name="表格 97312"/>
          <p:cNvGraphicFramePr/>
          <p:nvPr/>
        </p:nvGraphicFramePr>
        <p:xfrm>
          <a:off x="5105400" y="457200"/>
          <a:ext cx="3352800" cy="5905500"/>
        </p:xfrm>
        <a:graphic>
          <a:graphicData uri="http://schemas.openxmlformats.org/drawingml/2006/table">
            <a:tbl>
              <a:tblPr/>
              <a:tblGrid>
                <a:gridCol w="838200"/>
                <a:gridCol w="2514600"/>
              </a:tblGrid>
              <a:tr h="700088">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第一单元</a:t>
                      </a:r>
                      <a:endParaRPr lang="zh-CN" altLang="en-US" sz="20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30000"/>
                          </a:srgbClr>
                        </a:gs>
                        <a:gs pos="100000">
                          <a:srgbClr val="FFFF99">
                            <a:gamma/>
                            <a:shade val="46275"/>
                            <a:invGamma/>
                            <a:alpha val="75999"/>
                          </a:srgbClr>
                        </a:gs>
                      </a:gsLst>
                      <a:lin ang="5400000" scaled="1"/>
                      <a:tileRect/>
                    </a:gra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t>古代中国经济的基本结构与特点</a:t>
                      </a:r>
                      <a:endParaRPr lang="zh-CN" altLang="en-US" sz="20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30000"/>
                          </a:srgbClr>
                        </a:gs>
                        <a:gs pos="100000">
                          <a:srgbClr val="FFFF99">
                            <a:gamma/>
                            <a:shade val="46275"/>
                            <a:invGamma/>
                            <a:alpha val="75999"/>
                          </a:srgbClr>
                        </a:gs>
                      </a:gsLst>
                      <a:lin ang="5400000" scaled="1"/>
                      <a:tileRect/>
                    </a:gradFill>
                  </a:tcPr>
                </a:tc>
              </a:tr>
              <a:tr h="700087">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第二单元</a:t>
                      </a:r>
                      <a:endParaRPr lang="zh-CN" altLang="en-US" sz="20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30000"/>
                          </a:srgbClr>
                        </a:gs>
                        <a:gs pos="100000">
                          <a:srgbClr val="FFFF99">
                            <a:gamma/>
                            <a:shade val="46275"/>
                            <a:invGamma/>
                            <a:alpha val="75999"/>
                          </a:srgbClr>
                        </a:gs>
                      </a:gsLst>
                      <a:lin ang="5400000" scaled="1"/>
                      <a:tileRect/>
                    </a:gra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t>资本主义世界的市场的形成和发展</a:t>
                      </a:r>
                      <a:endParaRPr lang="zh-CN" altLang="en-US" sz="20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30000"/>
                          </a:srgbClr>
                        </a:gs>
                        <a:gs pos="100000">
                          <a:srgbClr val="FFFF99">
                            <a:gamma/>
                            <a:shade val="46275"/>
                            <a:invGamma/>
                            <a:alpha val="75999"/>
                          </a:srgbClr>
                        </a:gs>
                      </a:gsLst>
                      <a:lin ang="5400000" scaled="1"/>
                      <a:tileRect/>
                    </a:gradFill>
                  </a:tcPr>
                </a:tc>
              </a:tr>
              <a:tr h="1004888">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第三单元</a:t>
                      </a:r>
                      <a:endParaRPr lang="zh-CN" altLang="en-US" sz="20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30000"/>
                          </a:srgbClr>
                        </a:gs>
                        <a:gs pos="100000">
                          <a:srgbClr val="FFFF99">
                            <a:gamma/>
                            <a:shade val="46275"/>
                            <a:invGamma/>
                            <a:alpha val="75999"/>
                          </a:srgbClr>
                        </a:gs>
                      </a:gsLst>
                      <a:lin ang="5400000" scaled="1"/>
                      <a:tileRect/>
                    </a:gra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t>近代中国经济结构的变动与资本主义的曲折发展</a:t>
                      </a:r>
                      <a:endParaRPr lang="zh-CN" altLang="en-US" sz="20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30000"/>
                          </a:srgbClr>
                        </a:gs>
                        <a:gs pos="100000">
                          <a:srgbClr val="FFFF99">
                            <a:gamma/>
                            <a:shade val="46275"/>
                            <a:invGamma/>
                            <a:alpha val="75999"/>
                          </a:srgbClr>
                        </a:gs>
                      </a:gsLst>
                      <a:lin ang="5400000" scaled="1"/>
                      <a:tileRect/>
                    </a:gradFill>
                  </a:tcPr>
                </a:tc>
              </a:tr>
              <a:tr h="700087">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第四单元</a:t>
                      </a:r>
                      <a:endParaRPr lang="zh-CN" altLang="en-US" sz="20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30000"/>
                          </a:srgbClr>
                        </a:gs>
                        <a:gs pos="100000">
                          <a:srgbClr val="FFFF99">
                            <a:gamma/>
                            <a:shade val="46275"/>
                            <a:invGamma/>
                            <a:alpha val="75999"/>
                          </a:srgbClr>
                        </a:gs>
                      </a:gsLst>
                      <a:lin ang="5400000" scaled="1"/>
                      <a:tileRect/>
                    </a:gra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t>中国特色社会主义建设的道路</a:t>
                      </a:r>
                      <a:endParaRPr lang="zh-CN" altLang="en-US" sz="20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30000"/>
                          </a:srgbClr>
                        </a:gs>
                        <a:gs pos="100000">
                          <a:srgbClr val="FFFF99">
                            <a:gamma/>
                            <a:shade val="46275"/>
                            <a:invGamma/>
                            <a:alpha val="75999"/>
                          </a:srgbClr>
                        </a:gs>
                      </a:gsLst>
                      <a:lin ang="5400000" scaled="1"/>
                      <a:tileRect/>
                    </a:gradFill>
                  </a:tcPr>
                </a:tc>
              </a:tr>
              <a:tr h="700088">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第五单元</a:t>
                      </a:r>
                      <a:endParaRPr lang="zh-CN" altLang="en-US" sz="20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30000"/>
                          </a:srgbClr>
                        </a:gs>
                        <a:gs pos="100000">
                          <a:srgbClr val="FFFF99">
                            <a:gamma/>
                            <a:shade val="46275"/>
                            <a:invGamma/>
                            <a:alpha val="75999"/>
                          </a:srgbClr>
                        </a:gs>
                      </a:gsLst>
                      <a:lin ang="5400000" scaled="1"/>
                      <a:tileRect/>
                    </a:gra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t>中国近现代社会生活的变迁</a:t>
                      </a:r>
                      <a:endParaRPr lang="zh-CN" altLang="en-US" sz="20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30000"/>
                          </a:srgbClr>
                        </a:gs>
                        <a:gs pos="100000">
                          <a:srgbClr val="FFFF99">
                            <a:gamma/>
                            <a:shade val="46275"/>
                            <a:invGamma/>
                            <a:alpha val="75999"/>
                          </a:srgbClr>
                        </a:gs>
                      </a:gsLst>
                      <a:lin ang="5400000" scaled="1"/>
                      <a:tileRect/>
                    </a:gradFill>
                  </a:tcPr>
                </a:tc>
              </a:tr>
              <a:tr h="700087">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第六单元</a:t>
                      </a:r>
                      <a:endParaRPr lang="zh-CN" altLang="en-US" sz="20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30000"/>
                          </a:srgbClr>
                        </a:gs>
                        <a:gs pos="100000">
                          <a:srgbClr val="FFFF99">
                            <a:gamma/>
                            <a:shade val="46275"/>
                            <a:invGamma/>
                            <a:alpha val="75999"/>
                          </a:srgbClr>
                        </a:gs>
                      </a:gsLst>
                      <a:lin ang="5400000" scaled="1"/>
                      <a:tileRect/>
                    </a:gra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t>资本主义经济政策的调整</a:t>
                      </a:r>
                      <a:endParaRPr lang="zh-CN" altLang="en-US" sz="20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30000"/>
                          </a:srgbClr>
                        </a:gs>
                        <a:gs pos="100000">
                          <a:srgbClr val="FFFF99">
                            <a:gamma/>
                            <a:shade val="46275"/>
                            <a:invGamma/>
                            <a:alpha val="75999"/>
                          </a:srgbClr>
                        </a:gs>
                      </a:gsLst>
                      <a:lin ang="5400000" scaled="1"/>
                      <a:tileRect/>
                    </a:gradFill>
                  </a:tcPr>
                </a:tc>
              </a:tr>
              <a:tr h="700088">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第七单元</a:t>
                      </a:r>
                      <a:endParaRPr lang="zh-CN" altLang="en-US" sz="20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30000"/>
                          </a:srgbClr>
                        </a:gs>
                        <a:gs pos="100000">
                          <a:srgbClr val="FFFF99">
                            <a:gamma/>
                            <a:shade val="46275"/>
                            <a:invGamma/>
                            <a:alpha val="75999"/>
                          </a:srgbClr>
                        </a:gs>
                      </a:gsLst>
                      <a:lin ang="5400000" scaled="1"/>
                      <a:tileRect/>
                    </a:gra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t>苏联的社会主义建设</a:t>
                      </a:r>
                      <a:endParaRPr lang="zh-CN" altLang="en-US" sz="20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30000"/>
                          </a:srgbClr>
                        </a:gs>
                        <a:gs pos="100000">
                          <a:srgbClr val="FFFF99">
                            <a:gamma/>
                            <a:shade val="46275"/>
                            <a:invGamma/>
                            <a:alpha val="75999"/>
                          </a:srgbClr>
                        </a:gs>
                      </a:gsLst>
                      <a:lin ang="5400000" scaled="1"/>
                      <a:tileRect/>
                    </a:gradFill>
                  </a:tcPr>
                </a:tc>
              </a:tr>
              <a:tr h="700087">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第八单元</a:t>
                      </a:r>
                      <a:endParaRPr lang="zh-CN" altLang="en-US" sz="20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gradFill rotWithShape="1">
                      <a:gsLst>
                        <a:gs pos="0">
                          <a:srgbClr val="FFFF99">
                            <a:alpha val="30000"/>
                          </a:srgbClr>
                        </a:gs>
                        <a:gs pos="100000">
                          <a:srgbClr val="FFFF99">
                            <a:gamma/>
                            <a:shade val="46275"/>
                            <a:invGamma/>
                            <a:alpha val="75999"/>
                          </a:srgbClr>
                        </a:gs>
                      </a:gsLst>
                      <a:lin ang="5400000" scaled="1"/>
                      <a:tileRect/>
                    </a:gra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t>世界经济的全球化趋势</a:t>
                      </a:r>
                      <a:endParaRPr lang="zh-CN" altLang="en-US" sz="20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gradFill rotWithShape="1">
                      <a:gsLst>
                        <a:gs pos="0">
                          <a:srgbClr val="FFFF99">
                            <a:alpha val="30000"/>
                          </a:srgbClr>
                        </a:gs>
                        <a:gs pos="100000">
                          <a:srgbClr val="FFFF99">
                            <a:gamma/>
                            <a:shade val="46275"/>
                            <a:invGamma/>
                            <a:alpha val="75999"/>
                          </a:srgbClr>
                        </a:gs>
                      </a:gsLst>
                      <a:lin ang="5400000" scaled="1"/>
                      <a:tileRect/>
                    </a:gradFill>
                  </a:tcPr>
                </a:tc>
              </a:tr>
            </a:tbl>
          </a:graphicData>
        </a:graphic>
      </p:graphicFrame>
      <p:sp>
        <p:nvSpPr>
          <p:cNvPr id="97342" name="文本框 97341"/>
          <p:cNvSpPr txBox="1"/>
          <p:nvPr/>
        </p:nvSpPr>
        <p:spPr>
          <a:xfrm>
            <a:off x="1828800" y="6384925"/>
            <a:ext cx="6553200" cy="396875"/>
          </a:xfrm>
          <a:prstGeom prst="rect">
            <a:avLst/>
          </a:prstGeom>
          <a:solidFill>
            <a:schemeClr val="folHlink"/>
          </a:solidFill>
          <a:ln w="9525">
            <a:noFill/>
          </a:ln>
        </p:spPr>
        <p:txBody>
          <a:bodyPr>
            <a:spAutoFit/>
          </a:bodyPr>
          <a:p>
            <a:pPr algn="l">
              <a:spcBef>
                <a:spcPct val="50000"/>
              </a:spcBef>
            </a:pPr>
            <a:r>
              <a:rPr lang="zh-CN" altLang="en-US" sz="2000" dirty="0">
                <a:solidFill>
                  <a:srgbClr val="FF0000"/>
                </a:solidFill>
                <a:latin typeface="Arial" panose="020B0604020202020204" pitchFamily="34" charset="0"/>
                <a:ea typeface="黑体" panose="02010609060101010101" pitchFamily="2" charset="-122"/>
              </a:rPr>
              <a:t>请思考两种目录在编写方面更着重体现哪种史学观点。</a:t>
            </a:r>
            <a:endParaRPr lang="zh-CN" altLang="en-US" sz="2000" dirty="0">
              <a:solidFill>
                <a:srgbClr val="FF0000"/>
              </a:solidFill>
              <a:latin typeface="Arial" panose="020B0604020202020204" pitchFamily="34" charset="0"/>
              <a:ea typeface="黑体" panose="02010609060101010101" pitchFamily="2" charset="-122"/>
            </a:endParaRPr>
          </a:p>
        </p:txBody>
      </p:sp>
      <p:sp>
        <p:nvSpPr>
          <p:cNvPr id="97343" name="文本框 97342"/>
          <p:cNvSpPr txBox="1"/>
          <p:nvPr/>
        </p:nvSpPr>
        <p:spPr>
          <a:xfrm>
            <a:off x="1295400" y="2286000"/>
            <a:ext cx="7620000" cy="2100263"/>
          </a:xfrm>
          <a:prstGeom prst="rect">
            <a:avLst/>
          </a:prstGeom>
          <a:solidFill>
            <a:srgbClr val="99FF99"/>
          </a:solidFill>
          <a:ln w="9525">
            <a:noFill/>
          </a:ln>
        </p:spPr>
        <p:txBody>
          <a:bodyPr>
            <a:spAutoFit/>
          </a:bodyPr>
          <a:p>
            <a:pPr algn="l">
              <a:spcBef>
                <a:spcPct val="50000"/>
              </a:spcBef>
            </a:pPr>
            <a:r>
              <a:rPr lang="en-US" altLang="zh-CN" sz="2400" dirty="0">
                <a:latin typeface="Arial" panose="020B0604020202020204" pitchFamily="34" charset="0"/>
                <a:ea typeface="黑体" panose="02010609060101010101" pitchFamily="2" charset="-122"/>
              </a:rPr>
              <a:t>①</a:t>
            </a:r>
            <a:r>
              <a:rPr lang="zh-CN" altLang="en-US" sz="2400" dirty="0">
                <a:latin typeface="Arial" panose="020B0604020202020204" pitchFamily="34" charset="0"/>
                <a:ea typeface="黑体" panose="02010609060101010101" pitchFamily="2" charset="-122"/>
              </a:rPr>
              <a:t>中国古代辉煌灿烂的农业文明</a:t>
            </a:r>
            <a:endParaRPr lang="zh-CN" altLang="en-US" sz="2400" dirty="0">
              <a:latin typeface="Arial" panose="020B0604020202020204" pitchFamily="34" charset="0"/>
              <a:ea typeface="黑体" panose="02010609060101010101" pitchFamily="2" charset="-122"/>
            </a:endParaRPr>
          </a:p>
          <a:p>
            <a:pPr algn="l">
              <a:spcBef>
                <a:spcPct val="50000"/>
              </a:spcBef>
            </a:pPr>
            <a:r>
              <a:rPr lang="en-US" altLang="zh-CN" sz="2400" dirty="0">
                <a:latin typeface="Arial" panose="020B0604020202020204" pitchFamily="34" charset="0"/>
                <a:ea typeface="黑体" panose="02010609060101010101" pitchFamily="2" charset="-122"/>
              </a:rPr>
              <a:t>②</a:t>
            </a:r>
            <a:r>
              <a:rPr lang="zh-CN" altLang="en-US" sz="2400" dirty="0">
                <a:latin typeface="Arial" panose="020B0604020202020204" pitchFamily="34" charset="0"/>
                <a:ea typeface="黑体" panose="02010609060101010101" pitchFamily="2" charset="-122"/>
              </a:rPr>
              <a:t>近现代西方工业文明的发展与调整</a:t>
            </a:r>
            <a:endParaRPr lang="zh-CN" altLang="en-US" sz="2400" dirty="0">
              <a:latin typeface="Arial" panose="020B0604020202020204" pitchFamily="34" charset="0"/>
              <a:ea typeface="黑体" panose="02010609060101010101" pitchFamily="2" charset="-122"/>
            </a:endParaRPr>
          </a:p>
          <a:p>
            <a:pPr algn="l">
              <a:spcBef>
                <a:spcPct val="50000"/>
              </a:spcBef>
            </a:pPr>
            <a:r>
              <a:rPr lang="en-US" altLang="zh-CN" sz="2400" dirty="0">
                <a:latin typeface="Arial" panose="020B0604020202020204" pitchFamily="34" charset="0"/>
                <a:ea typeface="黑体" panose="02010609060101010101" pitchFamily="2" charset="-122"/>
              </a:rPr>
              <a:t>③</a:t>
            </a:r>
            <a:r>
              <a:rPr lang="zh-CN" altLang="en-US" sz="2400" dirty="0">
                <a:latin typeface="Arial" panose="020B0604020202020204" pitchFamily="34" charset="0"/>
                <a:ea typeface="黑体" panose="02010609060101010101" pitchFamily="2" charset="-122"/>
              </a:rPr>
              <a:t>两种文明碰撞下的苏联与中国</a:t>
            </a:r>
            <a:endParaRPr lang="zh-CN" altLang="en-US" sz="2400" dirty="0">
              <a:latin typeface="Arial" panose="020B0604020202020204" pitchFamily="34" charset="0"/>
              <a:ea typeface="黑体" panose="02010609060101010101" pitchFamily="2" charset="-122"/>
            </a:endParaRPr>
          </a:p>
          <a:p>
            <a:pPr algn="l">
              <a:spcBef>
                <a:spcPct val="50000"/>
              </a:spcBef>
            </a:pPr>
            <a:r>
              <a:rPr lang="en-US" altLang="zh-CN" sz="2400" dirty="0">
                <a:latin typeface="Arial" panose="020B0604020202020204" pitchFamily="34" charset="0"/>
                <a:ea typeface="黑体" panose="02010609060101010101" pitchFamily="2" charset="-122"/>
              </a:rPr>
              <a:t>④</a:t>
            </a:r>
            <a:r>
              <a:rPr lang="zh-CN" altLang="en-US" sz="2400" dirty="0">
                <a:latin typeface="Arial" panose="020B0604020202020204" pitchFamily="34" charset="0"/>
                <a:ea typeface="黑体" panose="02010609060101010101" pitchFamily="2" charset="-122"/>
              </a:rPr>
              <a:t>物质文明的体现</a:t>
            </a:r>
            <a:endParaRPr lang="zh-CN" altLang="en-US" sz="2400" dirty="0">
              <a:latin typeface="Arial" panose="020B0604020202020204" pitchFamily="34" charset="0"/>
              <a:ea typeface="黑体" panose="02010609060101010101" pitchFamily="2" charset="-122"/>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7343"/>
                                        </p:tgtEl>
                                        <p:attrNameLst>
                                          <p:attrName>style.visibility</p:attrName>
                                        </p:attrNameLst>
                                      </p:cBhvr>
                                      <p:to>
                                        <p:strVal val="visible"/>
                                      </p:to>
                                    </p:set>
                                    <p:animEffect transition="in" filter="blinds(horizontal)">
                                      <p:cBhvr>
                                        <p:cTn id="7" dur="500"/>
                                        <p:tgtEl>
                                          <p:spTgt spid="97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6020" name="图片 86019" descr="水墨边框—1"/>
          <p:cNvPicPr>
            <a:picLocks noChangeAspect="1"/>
          </p:cNvPicPr>
          <p:nvPr/>
        </p:nvPicPr>
        <p:blipFill>
          <a:blip r:embed="rId1"/>
          <a:stretch>
            <a:fillRect/>
          </a:stretch>
        </p:blipFill>
        <p:spPr>
          <a:xfrm>
            <a:off x="0" y="0"/>
            <a:ext cx="9144000" cy="6858000"/>
          </a:xfrm>
          <a:prstGeom prst="rect">
            <a:avLst/>
          </a:prstGeom>
          <a:noFill/>
          <a:ln w="9525">
            <a:noFill/>
          </a:ln>
        </p:spPr>
      </p:pic>
      <p:sp>
        <p:nvSpPr>
          <p:cNvPr id="86021" name="文本框 86020"/>
          <p:cNvSpPr txBox="1"/>
          <p:nvPr/>
        </p:nvSpPr>
        <p:spPr>
          <a:xfrm>
            <a:off x="152400" y="838200"/>
            <a:ext cx="8839200" cy="5035550"/>
          </a:xfrm>
          <a:prstGeom prst="rect">
            <a:avLst/>
          </a:prstGeom>
          <a:solidFill>
            <a:srgbClr val="99FF99"/>
          </a:solidFill>
          <a:ln w="9525">
            <a:noFill/>
          </a:ln>
        </p:spPr>
        <p:txBody>
          <a:bodyPr>
            <a:spAutoFit/>
          </a:bodyPr>
          <a:p>
            <a:pPr algn="l"/>
            <a:r>
              <a:rPr lang="zh-CN" altLang="en-US" sz="1800" dirty="0">
                <a:latin typeface="黑体" panose="02010609060101010101" pitchFamily="2" charset="-122"/>
                <a:ea typeface="黑体" panose="02010609060101010101" pitchFamily="2" charset="-122"/>
              </a:rPr>
              <a:t>材料一</a:t>
            </a:r>
            <a:endParaRPr lang="zh-CN" altLang="en-US" sz="1800" dirty="0">
              <a:latin typeface="黑体" panose="02010609060101010101" pitchFamily="2" charset="-122"/>
              <a:ea typeface="黑体" panose="02010609060101010101" pitchFamily="2" charset="-122"/>
            </a:endParaRPr>
          </a:p>
          <a:p>
            <a:pPr algn="l"/>
            <a:r>
              <a:rPr lang="zh-CN" altLang="en-US" sz="1800" dirty="0">
                <a:latin typeface="黑体" panose="02010609060101010101" pitchFamily="2" charset="-122"/>
                <a:ea typeface="黑体" panose="02010609060101010101" pitchFamily="2" charset="-122"/>
              </a:rPr>
              <a:t>宋应星（</a:t>
            </a:r>
            <a:r>
              <a:rPr lang="en-US" altLang="zh-CN" sz="1800" dirty="0">
                <a:latin typeface="黑体" panose="02010609060101010101" pitchFamily="2" charset="-122"/>
                <a:ea typeface="黑体" panose="02010609060101010101" pitchFamily="2" charset="-122"/>
              </a:rPr>
              <a:t>1537</a:t>
            </a:r>
            <a:r>
              <a:rPr lang="zh-CN" altLang="en-US" sz="1800" dirty="0">
                <a:latin typeface="黑体" panose="02010609060101010101" pitchFamily="2" charset="-122"/>
                <a:ea typeface="黑体" panose="02010609060101010101" pitchFamily="2" charset="-122"/>
              </a:rPr>
              <a:t>～约</a:t>
            </a:r>
            <a:r>
              <a:rPr lang="en-US" altLang="zh-CN" sz="1800" dirty="0">
                <a:latin typeface="黑体" panose="02010609060101010101" pitchFamily="2" charset="-122"/>
                <a:ea typeface="黑体" panose="02010609060101010101" pitchFamily="2" charset="-122"/>
              </a:rPr>
              <a:t>1666</a:t>
            </a:r>
            <a:r>
              <a:rPr lang="zh-CN" altLang="en-US" sz="1800" dirty="0">
                <a:latin typeface="黑体" panose="02010609060101010101" pitchFamily="2" charset="-122"/>
                <a:ea typeface="黑体" panose="02010609060101010101" pitchFamily="2" charset="-122"/>
              </a:rPr>
              <a:t>）青年时曾考取举人，后来连续六次赴京参加进士考试，均名落孙山。</a:t>
            </a:r>
            <a:r>
              <a:rPr lang="en-US" altLang="zh-CN" sz="1800" dirty="0">
                <a:latin typeface="黑体" panose="02010609060101010101" pitchFamily="2" charset="-122"/>
                <a:ea typeface="黑体" panose="02010609060101010101" pitchFamily="2" charset="-122"/>
              </a:rPr>
              <a:t>45</a:t>
            </a:r>
            <a:r>
              <a:rPr lang="zh-CN" altLang="en-US" sz="1800" dirty="0">
                <a:latin typeface="黑体" panose="02010609060101010101" pitchFamily="2" charset="-122"/>
                <a:ea typeface="黑体" panose="02010609060101010101" pitchFamily="2" charset="-122"/>
              </a:rPr>
              <a:t>岁以后，面对明末流民遍地的现实，宋应星不再追求科举功名，转而探求“致富”之术。他全面搜集整理传统农业、手工业技术，撰成</a:t>
            </a:r>
            <a:r>
              <a:rPr lang="en-US" altLang="zh-CN" sz="1800" dirty="0">
                <a:latin typeface="黑体" panose="02010609060101010101" pitchFamily="2" charset="-122"/>
                <a:ea typeface="黑体" panose="02010609060101010101" pitchFamily="2" charset="-122"/>
              </a:rPr>
              <a:t>《</a:t>
            </a:r>
            <a:r>
              <a:rPr lang="zh-CN" altLang="en-US" sz="1800" dirty="0">
                <a:latin typeface="黑体" panose="02010609060101010101" pitchFamily="2" charset="-122"/>
                <a:ea typeface="黑体" panose="02010609060101010101" pitchFamily="2" charset="-122"/>
              </a:rPr>
              <a:t>天工开物</a:t>
            </a:r>
            <a:r>
              <a:rPr lang="en-US" altLang="zh-CN" sz="1800" dirty="0">
                <a:latin typeface="黑体" panose="02010609060101010101" pitchFamily="2" charset="-122"/>
                <a:ea typeface="黑体" panose="02010609060101010101" pitchFamily="2" charset="-122"/>
              </a:rPr>
              <a:t>》</a:t>
            </a:r>
            <a:r>
              <a:rPr lang="zh-CN" altLang="en-US" sz="1800" dirty="0">
                <a:latin typeface="黑体" panose="02010609060101010101" pitchFamily="2" charset="-122"/>
                <a:ea typeface="黑体" panose="02010609060101010101" pitchFamily="2" charset="-122"/>
              </a:rPr>
              <a:t>一书，书名取“天工人其代之”“开物成务”之义。正如宋应星在该书的序言中所说，“是书与科举功名毫无关系”，当时士大夫对这部书不屑一顾。后来乾隆时编</a:t>
            </a:r>
            <a:r>
              <a:rPr lang="en-US" altLang="zh-CN" sz="1800" dirty="0">
                <a:latin typeface="黑体" panose="02010609060101010101" pitchFamily="2" charset="-122"/>
                <a:ea typeface="黑体" panose="02010609060101010101" pitchFamily="2" charset="-122"/>
              </a:rPr>
              <a:t>《</a:t>
            </a:r>
            <a:r>
              <a:rPr lang="zh-CN" altLang="en-US" sz="1800" dirty="0">
                <a:latin typeface="黑体" panose="02010609060101010101" pitchFamily="2" charset="-122"/>
                <a:ea typeface="黑体" panose="02010609060101010101" pitchFamily="2" charset="-122"/>
              </a:rPr>
              <a:t>四库全书</a:t>
            </a:r>
            <a:r>
              <a:rPr lang="en-US" altLang="zh-CN" sz="1800" dirty="0">
                <a:latin typeface="黑体" panose="02010609060101010101" pitchFamily="2" charset="-122"/>
                <a:ea typeface="黑体" panose="02010609060101010101" pitchFamily="2" charset="-122"/>
              </a:rPr>
              <a:t>》</a:t>
            </a:r>
            <a:r>
              <a:rPr lang="zh-CN" altLang="en-US" sz="1800" dirty="0">
                <a:latin typeface="黑体" panose="02010609060101010101" pitchFamily="2" charset="-122"/>
                <a:ea typeface="黑体" panose="02010609060101010101" pitchFamily="2" charset="-122"/>
              </a:rPr>
              <a:t>，不予收录，民间因此更不敢印行。这部书在</a:t>
            </a:r>
            <a:r>
              <a:rPr lang="en-US" altLang="zh-CN" sz="1800" dirty="0">
                <a:latin typeface="黑体" panose="02010609060101010101" pitchFamily="2" charset="-122"/>
                <a:ea typeface="黑体" panose="02010609060101010101" pitchFamily="2" charset="-122"/>
              </a:rPr>
              <a:t>19</a:t>
            </a:r>
            <a:r>
              <a:rPr lang="zh-CN" altLang="en-US" sz="1800" dirty="0">
                <a:latin typeface="黑体" panose="02010609060101010101" pitchFamily="2" charset="-122"/>
                <a:ea typeface="黑体" panose="02010609060101010101" pitchFamily="2" charset="-122"/>
              </a:rPr>
              <a:t>世纪传入欧洲后，被誉为“</a:t>
            </a:r>
            <a:r>
              <a:rPr lang="en-US" altLang="zh-CN" sz="1800" dirty="0">
                <a:latin typeface="黑体" panose="02010609060101010101" pitchFamily="2" charset="-122"/>
                <a:ea typeface="黑体" panose="02010609060101010101" pitchFamily="2" charset="-122"/>
              </a:rPr>
              <a:t>17</a:t>
            </a:r>
            <a:r>
              <a:rPr lang="zh-CN" altLang="en-US" sz="1800" dirty="0">
                <a:latin typeface="黑体" panose="02010609060101010101" pitchFamily="2" charset="-122"/>
                <a:ea typeface="黑体" panose="02010609060101010101" pitchFamily="2" charset="-122"/>
              </a:rPr>
              <a:t>世纪中国科技的百科全书”，是我们今天探讨古代科技成就的重要文献。</a:t>
            </a:r>
            <a:endParaRPr lang="zh-CN" altLang="en-US" sz="1800" dirty="0">
              <a:latin typeface="黑体" panose="02010609060101010101" pitchFamily="2" charset="-122"/>
              <a:ea typeface="黑体" panose="02010609060101010101" pitchFamily="2" charset="-122"/>
            </a:endParaRPr>
          </a:p>
          <a:p>
            <a:pPr algn="l"/>
            <a:r>
              <a:rPr lang="zh-CN" altLang="en-US" sz="1800" dirty="0">
                <a:latin typeface="黑体" panose="02010609060101010101" pitchFamily="2" charset="-122"/>
                <a:ea typeface="黑体" panose="02010609060101010101" pitchFamily="2" charset="-122"/>
              </a:rPr>
              <a:t>    </a:t>
            </a:r>
            <a:r>
              <a:rPr lang="en-US" altLang="zh-CN" sz="1800" dirty="0">
                <a:latin typeface="黑体" panose="02010609060101010101" pitchFamily="2" charset="-122"/>
                <a:ea typeface="黑体" panose="02010609060101010101" pitchFamily="2" charset="-122"/>
              </a:rPr>
              <a:t>——</a:t>
            </a:r>
            <a:r>
              <a:rPr lang="zh-CN" altLang="en-US" sz="1800" dirty="0">
                <a:latin typeface="黑体" panose="02010609060101010101" pitchFamily="2" charset="-122"/>
                <a:ea typeface="黑体" panose="02010609060101010101" pitchFamily="2" charset="-122"/>
              </a:rPr>
              <a:t>摘编自潘吉星</a:t>
            </a:r>
            <a:r>
              <a:rPr lang="en-US" altLang="zh-CN" sz="1800" dirty="0">
                <a:latin typeface="黑体" panose="02010609060101010101" pitchFamily="2" charset="-122"/>
                <a:ea typeface="黑体" panose="02010609060101010101" pitchFamily="2" charset="-122"/>
              </a:rPr>
              <a:t>《</a:t>
            </a:r>
            <a:r>
              <a:rPr lang="zh-CN" altLang="en-US" sz="1800" dirty="0">
                <a:latin typeface="黑体" panose="02010609060101010101" pitchFamily="2" charset="-122"/>
                <a:ea typeface="黑体" panose="02010609060101010101" pitchFamily="2" charset="-122"/>
              </a:rPr>
              <a:t>宋应星评传</a:t>
            </a:r>
            <a:r>
              <a:rPr lang="en-US" altLang="zh-CN" sz="1800" dirty="0">
                <a:latin typeface="黑体" panose="02010609060101010101" pitchFamily="2" charset="-122"/>
                <a:ea typeface="黑体" panose="02010609060101010101" pitchFamily="2" charset="-122"/>
              </a:rPr>
              <a:t>》</a:t>
            </a:r>
            <a:r>
              <a:rPr lang="zh-CN" altLang="en-US" sz="1800" dirty="0">
                <a:latin typeface="黑体" panose="02010609060101010101" pitchFamily="2" charset="-122"/>
                <a:ea typeface="黑体" panose="02010609060101010101" pitchFamily="2" charset="-122"/>
              </a:rPr>
              <a:t>等</a:t>
            </a:r>
            <a:endParaRPr lang="zh-CN" altLang="en-US" sz="1800" dirty="0">
              <a:latin typeface="黑体" panose="02010609060101010101" pitchFamily="2" charset="-122"/>
              <a:ea typeface="黑体" panose="02010609060101010101" pitchFamily="2" charset="-122"/>
            </a:endParaRPr>
          </a:p>
          <a:p>
            <a:pPr algn="l"/>
            <a:r>
              <a:rPr lang="zh-CN" altLang="en-US" sz="1800" dirty="0">
                <a:latin typeface="黑体" panose="02010609060101010101" pitchFamily="2" charset="-122"/>
                <a:ea typeface="黑体" panose="02010609060101010101" pitchFamily="2" charset="-122"/>
              </a:rPr>
              <a:t>材料二</a:t>
            </a:r>
            <a:endParaRPr lang="zh-CN" altLang="en-US" sz="1800" dirty="0">
              <a:latin typeface="黑体" panose="02010609060101010101" pitchFamily="2" charset="-122"/>
              <a:ea typeface="黑体" panose="02010609060101010101" pitchFamily="2" charset="-122"/>
            </a:endParaRPr>
          </a:p>
          <a:p>
            <a:pPr algn="l"/>
            <a:r>
              <a:rPr lang="zh-CN" altLang="en-US" sz="1800" dirty="0">
                <a:latin typeface="黑体" panose="02010609060101010101" pitchFamily="2" charset="-122"/>
                <a:ea typeface="黑体" panose="02010609060101010101" pitchFamily="2" charset="-122"/>
              </a:rPr>
              <a:t>牛顿（</a:t>
            </a:r>
            <a:r>
              <a:rPr lang="en-US" altLang="zh-CN" sz="1800" dirty="0">
                <a:latin typeface="黑体" panose="02010609060101010101" pitchFamily="2" charset="-122"/>
                <a:ea typeface="黑体" panose="02010609060101010101" pitchFamily="2" charset="-122"/>
              </a:rPr>
              <a:t>1643</a:t>
            </a:r>
            <a:r>
              <a:rPr lang="zh-CN" altLang="en-US" sz="1800" dirty="0">
                <a:latin typeface="黑体" panose="02010609060101010101" pitchFamily="2" charset="-122"/>
                <a:ea typeface="黑体" panose="02010609060101010101" pitchFamily="2" charset="-122"/>
              </a:rPr>
              <a:t>～</a:t>
            </a:r>
            <a:r>
              <a:rPr lang="en-US" altLang="zh-CN" sz="1800" dirty="0">
                <a:latin typeface="黑体" panose="02010609060101010101" pitchFamily="2" charset="-122"/>
                <a:ea typeface="黑体" panose="02010609060101010101" pitchFamily="2" charset="-122"/>
              </a:rPr>
              <a:t>1727</a:t>
            </a:r>
            <a:r>
              <a:rPr lang="zh-CN" altLang="en-US" sz="1800" dirty="0">
                <a:latin typeface="黑体" panose="02010609060101010101" pitchFamily="2" charset="-122"/>
                <a:ea typeface="黑体" panose="02010609060101010101" pitchFamily="2" charset="-122"/>
              </a:rPr>
              <a:t>）自幼喜欢钻研科学。</a:t>
            </a:r>
            <a:r>
              <a:rPr lang="en-US" altLang="zh-CN" sz="1800" dirty="0">
                <a:latin typeface="黑体" panose="02010609060101010101" pitchFamily="2" charset="-122"/>
                <a:ea typeface="黑体" panose="02010609060101010101" pitchFamily="2" charset="-122"/>
              </a:rPr>
              <a:t>1687</a:t>
            </a:r>
            <a:r>
              <a:rPr lang="zh-CN" altLang="en-US" sz="1800" dirty="0">
                <a:latin typeface="黑体" panose="02010609060101010101" pitchFamily="2" charset="-122"/>
                <a:ea typeface="黑体" panose="02010609060101010101" pitchFamily="2" charset="-122"/>
              </a:rPr>
              <a:t>年，他的</a:t>
            </a:r>
            <a:r>
              <a:rPr lang="en-US" altLang="zh-CN" sz="1800" dirty="0">
                <a:latin typeface="黑体" panose="02010609060101010101" pitchFamily="2" charset="-122"/>
                <a:ea typeface="黑体" panose="02010609060101010101" pitchFamily="2" charset="-122"/>
              </a:rPr>
              <a:t>《</a:t>
            </a:r>
            <a:r>
              <a:rPr lang="zh-CN" altLang="en-US" sz="1800" dirty="0">
                <a:latin typeface="黑体" panose="02010609060101010101" pitchFamily="2" charset="-122"/>
                <a:ea typeface="黑体" panose="02010609060101010101" pitchFamily="2" charset="-122"/>
              </a:rPr>
              <a:t>自然哲学的数学原理</a:t>
            </a:r>
            <a:r>
              <a:rPr lang="en-US" altLang="zh-CN" sz="1800" dirty="0">
                <a:latin typeface="黑体" panose="02010609060101010101" pitchFamily="2" charset="-122"/>
                <a:ea typeface="黑体" panose="02010609060101010101" pitchFamily="2" charset="-122"/>
              </a:rPr>
              <a:t>》</a:t>
            </a:r>
            <a:r>
              <a:rPr lang="zh-CN" altLang="en-US" sz="1800" dirty="0">
                <a:latin typeface="黑体" panose="02010609060101010101" pitchFamily="2" charset="-122"/>
                <a:ea typeface="黑体" panose="02010609060101010101" pitchFamily="2" charset="-122"/>
              </a:rPr>
              <a:t>出版，阐述了其后被视作真理的物体运动三大定律。该书受到学术界的赞颂，很快销售一空。同年，牛顿被选为国会议员，后被封为爵士，成为英国皇家学会会长和法国皇家学会会员。当时他被公认为活着的最伟大的科学家，英国有学识的人都把牛顿“奉为他们的首领，承认他是他们的主帅和大师”。伏尔泰全面接受了牛顿的自然哲学，并与人合作发表了一本关于牛顿力学体系的通俗著作。</a:t>
            </a:r>
            <a:r>
              <a:rPr lang="en-US" altLang="zh-CN" sz="1800" dirty="0">
                <a:latin typeface="黑体" panose="02010609060101010101" pitchFamily="2" charset="-122"/>
                <a:ea typeface="黑体" panose="02010609060101010101" pitchFamily="2" charset="-122"/>
              </a:rPr>
              <a:t>18</a:t>
            </a:r>
            <a:r>
              <a:rPr lang="zh-CN" altLang="en-US" sz="1800" dirty="0">
                <a:latin typeface="黑体" panose="02010609060101010101" pitchFamily="2" charset="-122"/>
                <a:ea typeface="黑体" panose="02010609060101010101" pitchFamily="2" charset="-122"/>
              </a:rPr>
              <a:t>世纪中期，牛顿的理论体系在欧洲各国得到广泛认可，对整个欧洲和世界的科学与哲学发展产生了深远的影响。</a:t>
            </a:r>
            <a:endParaRPr lang="zh-CN" altLang="en-US" sz="1800" dirty="0">
              <a:latin typeface="黑体" panose="02010609060101010101" pitchFamily="2" charset="-122"/>
              <a:ea typeface="黑体" panose="02010609060101010101" pitchFamily="2" charset="-122"/>
            </a:endParaRPr>
          </a:p>
          <a:p>
            <a:pPr algn="l"/>
            <a:r>
              <a:rPr lang="zh-CN" altLang="en-US" sz="1800" dirty="0">
                <a:latin typeface="黑体" panose="02010609060101010101" pitchFamily="2" charset="-122"/>
                <a:ea typeface="黑体" panose="02010609060101010101" pitchFamily="2" charset="-122"/>
              </a:rPr>
              <a:t>    </a:t>
            </a:r>
            <a:r>
              <a:rPr lang="en-US" altLang="zh-CN" sz="1800" dirty="0">
                <a:latin typeface="黑体" panose="02010609060101010101" pitchFamily="2" charset="-122"/>
                <a:ea typeface="黑体" panose="02010609060101010101" pitchFamily="2" charset="-122"/>
              </a:rPr>
              <a:t>——</a:t>
            </a:r>
            <a:r>
              <a:rPr lang="zh-CN" altLang="en-US" sz="1800" dirty="0">
                <a:latin typeface="黑体" panose="02010609060101010101" pitchFamily="2" charset="-122"/>
                <a:ea typeface="黑体" panose="02010609060101010101" pitchFamily="2" charset="-122"/>
              </a:rPr>
              <a:t>摘编自詹姆斯</a:t>
            </a:r>
            <a:r>
              <a:rPr lang="en-US" altLang="zh-CN" sz="1800" dirty="0">
                <a:latin typeface="黑体" panose="02010609060101010101" pitchFamily="2" charset="-122"/>
                <a:ea typeface="黑体" panose="02010609060101010101" pitchFamily="2" charset="-122"/>
              </a:rPr>
              <a:t>·</a:t>
            </a:r>
            <a:r>
              <a:rPr lang="zh-CN" altLang="en-US" sz="1800" dirty="0">
                <a:latin typeface="黑体" panose="02010609060101010101" pitchFamily="2" charset="-122"/>
                <a:ea typeface="黑体" panose="02010609060101010101" pitchFamily="2" charset="-122"/>
              </a:rPr>
              <a:t>格雷克</a:t>
            </a:r>
            <a:r>
              <a:rPr lang="en-US" altLang="zh-CN" sz="1800" dirty="0">
                <a:latin typeface="黑体" panose="02010609060101010101" pitchFamily="2" charset="-122"/>
                <a:ea typeface="黑体" panose="02010609060101010101" pitchFamily="2" charset="-122"/>
              </a:rPr>
              <a:t>《</a:t>
            </a:r>
            <a:r>
              <a:rPr lang="zh-CN" altLang="en-US" sz="1800" dirty="0">
                <a:latin typeface="黑体" panose="02010609060101010101" pitchFamily="2" charset="-122"/>
                <a:ea typeface="黑体" panose="02010609060101010101" pitchFamily="2" charset="-122"/>
              </a:rPr>
              <a:t>牛顿传</a:t>
            </a:r>
            <a:r>
              <a:rPr lang="en-US" altLang="zh-CN" sz="1800" dirty="0">
                <a:latin typeface="黑体" panose="02010609060101010101" pitchFamily="2" charset="-122"/>
                <a:ea typeface="黑体" panose="02010609060101010101" pitchFamily="2" charset="-122"/>
              </a:rPr>
              <a:t>》</a:t>
            </a:r>
            <a:r>
              <a:rPr lang="zh-CN" altLang="en-US" sz="1800" dirty="0">
                <a:latin typeface="黑体" panose="02010609060101010101" pitchFamily="2" charset="-122"/>
                <a:ea typeface="黑体" panose="02010609060101010101" pitchFamily="2" charset="-122"/>
              </a:rPr>
              <a:t>等</a:t>
            </a:r>
            <a:endParaRPr lang="zh-CN" altLang="en-US" sz="1800" dirty="0">
              <a:latin typeface="黑体" panose="02010609060101010101" pitchFamily="2" charset="-122"/>
              <a:ea typeface="黑体" panose="02010609060101010101" pitchFamily="2" charset="-122"/>
            </a:endParaRPr>
          </a:p>
        </p:txBody>
      </p:sp>
      <p:sp>
        <p:nvSpPr>
          <p:cNvPr id="86022" name="文本框 86021"/>
          <p:cNvSpPr txBox="1"/>
          <p:nvPr/>
        </p:nvSpPr>
        <p:spPr>
          <a:xfrm>
            <a:off x="76200" y="6384925"/>
            <a:ext cx="2743200" cy="396875"/>
          </a:xfrm>
          <a:prstGeom prst="rect">
            <a:avLst/>
          </a:prstGeom>
          <a:noFill/>
          <a:ln w="9525">
            <a:noFill/>
          </a:ln>
        </p:spPr>
        <p:txBody>
          <a:bodyPr>
            <a:spAutoFit/>
          </a:bodyPr>
          <a:p>
            <a:pPr algn="l">
              <a:spcBef>
                <a:spcPct val="50000"/>
              </a:spcBef>
            </a:pPr>
            <a:r>
              <a:rPr lang="zh-CN" altLang="en-US" sz="2000" b="0" dirty="0">
                <a:solidFill>
                  <a:srgbClr val="FFFF99"/>
                </a:solidFill>
                <a:latin typeface="隶书" pitchFamily="49" charset="-122"/>
                <a:ea typeface="隶书" pitchFamily="49" charset="-122"/>
              </a:rPr>
              <a:t>北师大版  历史必修二</a:t>
            </a:r>
            <a:endParaRPr lang="zh-CN" altLang="en-US" sz="2000" b="0" dirty="0">
              <a:solidFill>
                <a:srgbClr val="FFFF99"/>
              </a:solidFill>
              <a:latin typeface="隶书" pitchFamily="49" charset="-122"/>
              <a:ea typeface="隶书" pitchFamily="49" charset="-122"/>
            </a:endParaRPr>
          </a:p>
        </p:txBody>
      </p:sp>
      <p:sp>
        <p:nvSpPr>
          <p:cNvPr id="86023" name="文本框 86022"/>
          <p:cNvSpPr txBox="1"/>
          <p:nvPr/>
        </p:nvSpPr>
        <p:spPr>
          <a:xfrm>
            <a:off x="76200" y="2743200"/>
            <a:ext cx="8991600" cy="1311275"/>
          </a:xfrm>
          <a:prstGeom prst="rect">
            <a:avLst/>
          </a:prstGeom>
          <a:solidFill>
            <a:srgbClr val="FFFF99"/>
          </a:solidFill>
          <a:ln w="9525">
            <a:noFill/>
          </a:ln>
        </p:spPr>
        <p:txBody>
          <a:bodyPr>
            <a:spAutoFit/>
          </a:bodyPr>
          <a:p>
            <a:pPr algn="l"/>
            <a:r>
              <a:rPr lang="zh-CN" altLang="en-US" sz="2000" dirty="0">
                <a:latin typeface="黑体" panose="02010609060101010101" pitchFamily="2" charset="-122"/>
                <a:ea typeface="黑体" panose="02010609060101010101" pitchFamily="2" charset="-122"/>
              </a:rPr>
              <a:t>（</a:t>
            </a:r>
            <a:r>
              <a:rPr lang="en-US" altLang="zh-CN" sz="2000" dirty="0">
                <a:latin typeface="黑体" panose="02010609060101010101" pitchFamily="2" charset="-122"/>
                <a:ea typeface="黑体" panose="02010609060101010101" pitchFamily="2" charset="-122"/>
              </a:rPr>
              <a:t>1</a:t>
            </a:r>
            <a:r>
              <a:rPr lang="zh-CN" altLang="en-US" sz="2000" dirty="0">
                <a:latin typeface="黑体" panose="02010609060101010101" pitchFamily="2" charset="-122"/>
                <a:ea typeface="黑体" panose="02010609060101010101" pitchFamily="2" charset="-122"/>
              </a:rPr>
              <a:t>）根据材料一、二并结合所学知识，</a:t>
            </a:r>
            <a:r>
              <a:rPr lang="zh-CN" altLang="en-US" sz="2000" dirty="0">
                <a:solidFill>
                  <a:srgbClr val="FF0000"/>
                </a:solidFill>
                <a:latin typeface="黑体" panose="02010609060101010101" pitchFamily="2" charset="-122"/>
                <a:ea typeface="黑体" panose="02010609060101010101" pitchFamily="2" charset="-122"/>
              </a:rPr>
              <a:t>分别指出宋应星、牛顿二人科技成果的特点及它们出现的背景。</a:t>
            </a:r>
            <a:r>
              <a:rPr lang="zh-CN" altLang="en-US" sz="2000" dirty="0">
                <a:latin typeface="黑体" panose="02010609060101010101" pitchFamily="2" charset="-122"/>
                <a:ea typeface="黑体" panose="02010609060101010101" pitchFamily="2" charset="-122"/>
              </a:rPr>
              <a:t>（</a:t>
            </a:r>
            <a:r>
              <a:rPr lang="en-US" altLang="zh-CN" sz="2000" dirty="0">
                <a:latin typeface="黑体" panose="02010609060101010101" pitchFamily="2" charset="-122"/>
                <a:ea typeface="黑体" panose="02010609060101010101" pitchFamily="2" charset="-122"/>
              </a:rPr>
              <a:t>15</a:t>
            </a:r>
            <a:r>
              <a:rPr lang="zh-CN" altLang="en-US" sz="2000" dirty="0">
                <a:latin typeface="黑体" panose="02010609060101010101" pitchFamily="2" charset="-122"/>
                <a:ea typeface="黑体" panose="02010609060101010101" pitchFamily="2" charset="-122"/>
              </a:rPr>
              <a:t>分）</a:t>
            </a:r>
            <a:endParaRPr lang="zh-CN" altLang="en-US" sz="2000" dirty="0">
              <a:latin typeface="黑体" panose="02010609060101010101" pitchFamily="2" charset="-122"/>
              <a:ea typeface="黑体" panose="02010609060101010101" pitchFamily="2" charset="-122"/>
            </a:endParaRPr>
          </a:p>
          <a:p>
            <a:pPr algn="l"/>
            <a:r>
              <a:rPr lang="zh-CN" altLang="en-US" sz="2000" dirty="0">
                <a:latin typeface="黑体" panose="02010609060101010101" pitchFamily="2" charset="-122"/>
                <a:ea typeface="黑体" panose="02010609060101010101" pitchFamily="2" charset="-122"/>
              </a:rPr>
              <a:t>（</a:t>
            </a:r>
            <a:r>
              <a:rPr lang="en-US" altLang="zh-CN" sz="2000" dirty="0">
                <a:latin typeface="黑体" panose="02010609060101010101" pitchFamily="2" charset="-122"/>
                <a:ea typeface="黑体" panose="02010609060101010101" pitchFamily="2" charset="-122"/>
              </a:rPr>
              <a:t>2</a:t>
            </a:r>
            <a:r>
              <a:rPr lang="zh-CN" altLang="en-US" sz="2000" dirty="0">
                <a:latin typeface="黑体" panose="02010609060101010101" pitchFamily="2" charset="-122"/>
                <a:ea typeface="黑体" panose="02010609060101010101" pitchFamily="2" charset="-122"/>
              </a:rPr>
              <a:t>）根据材料一、二并结合所学知识，</a:t>
            </a:r>
            <a:r>
              <a:rPr lang="zh-CN" altLang="en-US" sz="2000" dirty="0">
                <a:solidFill>
                  <a:srgbClr val="FF0000"/>
                </a:solidFill>
                <a:latin typeface="黑体" panose="02010609060101010101" pitchFamily="2" charset="-122"/>
                <a:ea typeface="黑体" panose="02010609060101010101" pitchFamily="2" charset="-122"/>
              </a:rPr>
              <a:t>分析指出二人科技成果命运不同的原因。</a:t>
            </a:r>
            <a:r>
              <a:rPr lang="zh-CN" altLang="en-US" sz="2000" dirty="0">
                <a:latin typeface="黑体" panose="02010609060101010101" pitchFamily="2" charset="-122"/>
                <a:ea typeface="黑体" panose="02010609060101010101" pitchFamily="2" charset="-122"/>
              </a:rPr>
              <a:t>（</a:t>
            </a:r>
            <a:r>
              <a:rPr lang="en-US" altLang="zh-CN" sz="2000" dirty="0">
                <a:latin typeface="黑体" panose="02010609060101010101" pitchFamily="2" charset="-122"/>
                <a:ea typeface="黑体" panose="02010609060101010101" pitchFamily="2" charset="-122"/>
              </a:rPr>
              <a:t>10</a:t>
            </a:r>
            <a:r>
              <a:rPr lang="zh-CN" altLang="en-US" sz="2000" dirty="0">
                <a:latin typeface="黑体" panose="02010609060101010101" pitchFamily="2" charset="-122"/>
                <a:ea typeface="黑体" panose="02010609060101010101" pitchFamily="2" charset="-122"/>
              </a:rPr>
              <a:t>分）</a:t>
            </a:r>
            <a:endParaRPr lang="zh-CN" altLang="en-US" sz="2000" b="0" dirty="0">
              <a:latin typeface="黑体" panose="02010609060101010101" pitchFamily="2" charset="-122"/>
              <a:ea typeface="黑体" panose="02010609060101010101" pitchFamily="2" charset="-122"/>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6023"/>
                                        </p:tgtEl>
                                        <p:attrNameLst>
                                          <p:attrName>style.visibility</p:attrName>
                                        </p:attrNameLst>
                                      </p:cBhvr>
                                      <p:to>
                                        <p:strVal val="visible"/>
                                      </p:to>
                                    </p:set>
                                    <p:animEffect transition="in" filter="blinds(horizontal)">
                                      <p:cBhvr>
                                        <p:cTn id="7" dur="500"/>
                                        <p:tgtEl>
                                          <p:spTgt spid="860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5234" name="图片 95233" descr="水墨边框—1"/>
          <p:cNvPicPr>
            <a:picLocks noChangeAspect="1"/>
          </p:cNvPicPr>
          <p:nvPr/>
        </p:nvPicPr>
        <p:blipFill>
          <a:blip r:embed="rId1"/>
          <a:stretch>
            <a:fillRect/>
          </a:stretch>
        </p:blipFill>
        <p:spPr>
          <a:xfrm>
            <a:off x="0" y="0"/>
            <a:ext cx="9144000" cy="6858000"/>
          </a:xfrm>
          <a:prstGeom prst="rect">
            <a:avLst/>
          </a:prstGeom>
          <a:noFill/>
          <a:ln w="9525">
            <a:noFill/>
          </a:ln>
        </p:spPr>
      </p:pic>
      <p:sp>
        <p:nvSpPr>
          <p:cNvPr id="95235" name="文本框 95234"/>
          <p:cNvSpPr txBox="1"/>
          <p:nvPr/>
        </p:nvSpPr>
        <p:spPr>
          <a:xfrm>
            <a:off x="76200" y="114300"/>
            <a:ext cx="8991600" cy="6134100"/>
          </a:xfrm>
          <a:prstGeom prst="rect">
            <a:avLst/>
          </a:prstGeom>
          <a:solidFill>
            <a:srgbClr val="FFFF99"/>
          </a:solidFill>
          <a:ln w="9525">
            <a:noFill/>
          </a:ln>
        </p:spPr>
        <p:txBody>
          <a:bodyPr>
            <a:spAutoFit/>
          </a:bodyPr>
          <a:p>
            <a:pPr algn="l"/>
            <a:r>
              <a:rPr lang="zh-CN" altLang="en-US" sz="1800" dirty="0">
                <a:latin typeface="Arial" panose="020B0604020202020204" pitchFamily="34" charset="0"/>
                <a:ea typeface="宋体" panose="02010600030101010101" pitchFamily="2" charset="-122"/>
              </a:rPr>
              <a:t>材料一  我国是最早利用海洋的国家之一，殷墟即发现了来自南海乃至阿曼湾的海贝。齐国借助“边海”的地理条件，发展“鱼盐之利”，成为春秋战国时最为富庶的国家。汉代“海上丝绸之路”雏形即已出现，魏晋而后，僧人“附商舶”西行“求法”，成为佛教东传的重要方式。宋元时代指南针等远洋航行工具的使用，使海外贸易达到鼎盛，明朝前期，在郑和下西洋的背景下，出现了一批重要的航海著作，如</a:t>
            </a:r>
            <a:r>
              <a:rPr lang="en-US" altLang="zh-CN" sz="1800" dirty="0">
                <a:latin typeface="Arial" panose="020B0604020202020204" pitchFamily="34" charset="0"/>
                <a:ea typeface="宋体" panose="02010600030101010101" pitchFamily="2" charset="-122"/>
              </a:rPr>
              <a:t>《</a:t>
            </a:r>
            <a:r>
              <a:rPr lang="zh-CN" altLang="en-US" sz="1800" dirty="0">
                <a:latin typeface="Arial" panose="020B0604020202020204" pitchFamily="34" charset="0"/>
                <a:ea typeface="宋体" panose="02010600030101010101" pitchFamily="2" charset="-122"/>
              </a:rPr>
              <a:t>瀛涯胜览</a:t>
            </a:r>
            <a:r>
              <a:rPr lang="en-US" altLang="zh-CN" sz="1800" dirty="0">
                <a:latin typeface="Arial" panose="020B0604020202020204" pitchFamily="34" charset="0"/>
                <a:ea typeface="宋体" panose="02010600030101010101" pitchFamily="2" charset="-122"/>
              </a:rPr>
              <a:t>》《</a:t>
            </a:r>
            <a:r>
              <a:rPr lang="zh-CN" altLang="en-US" sz="1800" dirty="0">
                <a:latin typeface="Arial" panose="020B0604020202020204" pitchFamily="34" charset="0"/>
                <a:ea typeface="宋体" panose="02010600030101010101" pitchFamily="2" charset="-122"/>
              </a:rPr>
              <a:t>星槎胜览</a:t>
            </a:r>
            <a:r>
              <a:rPr lang="en-US" altLang="zh-CN" sz="1800" dirty="0">
                <a:latin typeface="Arial" panose="020B0604020202020204" pitchFamily="34" charset="0"/>
                <a:ea typeface="宋体" panose="02010600030101010101" pitchFamily="2" charset="-122"/>
              </a:rPr>
              <a:t>》《</a:t>
            </a:r>
            <a:r>
              <a:rPr lang="zh-CN" altLang="en-US" sz="1800" dirty="0">
                <a:latin typeface="Arial" panose="020B0604020202020204" pitchFamily="34" charset="0"/>
                <a:ea typeface="宋体" panose="02010600030101010101" pitchFamily="2" charset="-122"/>
              </a:rPr>
              <a:t>西洋番国志</a:t>
            </a:r>
            <a:r>
              <a:rPr lang="en-US" altLang="zh-CN" sz="1800" dirty="0">
                <a:latin typeface="Arial" panose="020B0604020202020204" pitchFamily="34" charset="0"/>
                <a:ea typeface="宋体" panose="02010600030101010101" pitchFamily="2" charset="-122"/>
              </a:rPr>
              <a:t>》</a:t>
            </a:r>
            <a:r>
              <a:rPr lang="zh-CN" altLang="en-US" sz="1800" dirty="0">
                <a:latin typeface="Arial" panose="020B0604020202020204" pitchFamily="34" charset="0"/>
                <a:ea typeface="宋体" panose="02010600030101010101" pitchFamily="2" charset="-122"/>
              </a:rPr>
              <a:t>等，记录海行见闻，反映当时东南亚、印度以及阿拉伯、东非等地的风土人情、山川形胜。明后期，郑若曾针对倭寇等问题，在</a:t>
            </a:r>
            <a:r>
              <a:rPr lang="en-US" altLang="zh-CN" sz="1800" dirty="0">
                <a:latin typeface="Arial" panose="020B0604020202020204" pitchFamily="34" charset="0"/>
                <a:ea typeface="宋体" panose="02010600030101010101" pitchFamily="2" charset="-122"/>
              </a:rPr>
              <a:t>《</a:t>
            </a:r>
            <a:r>
              <a:rPr lang="zh-CN" altLang="en-US" sz="1800" dirty="0">
                <a:latin typeface="Arial" panose="020B0604020202020204" pitchFamily="34" charset="0"/>
                <a:ea typeface="宋体" panose="02010600030101010101" pitchFamily="2" charset="-122"/>
              </a:rPr>
              <a:t>筹海图编</a:t>
            </a:r>
            <a:r>
              <a:rPr lang="en-US" altLang="zh-CN" sz="1800" dirty="0">
                <a:latin typeface="Arial" panose="020B0604020202020204" pitchFamily="34" charset="0"/>
                <a:ea typeface="宋体" panose="02010600030101010101" pitchFamily="2" charset="-122"/>
              </a:rPr>
              <a:t>》</a:t>
            </a:r>
            <a:r>
              <a:rPr lang="zh-CN" altLang="en-US" sz="1800" dirty="0">
                <a:latin typeface="Arial" panose="020B0604020202020204" pitchFamily="34" charset="0"/>
                <a:ea typeface="宋体" panose="02010600030101010101" pitchFamily="2" charset="-122"/>
              </a:rPr>
              <a:t>中明确提出“海防”的主张：“欲航行于大洋，必先战胜于大洋。”而明、清政府常常采用“海禁”的办法。到鸦片战争前，“各省水师战船，均为捕盗缉奸而设”。                                                    </a:t>
            </a:r>
            <a:r>
              <a:rPr lang="en-US" altLang="zh-CN" sz="1800">
                <a:latin typeface="Arial" panose="020B0604020202020204" pitchFamily="34" charset="0"/>
                <a:ea typeface="宋体" panose="02010600030101010101" pitchFamily="2" charset="-122"/>
              </a:rPr>
              <a:t>——</a:t>
            </a:r>
            <a:r>
              <a:rPr lang="zh-CN" altLang="en-US" sz="1800" dirty="0">
                <a:latin typeface="Arial" panose="020B0604020202020204" pitchFamily="34" charset="0"/>
                <a:ea typeface="宋体" panose="02010600030101010101" pitchFamily="2" charset="-122"/>
              </a:rPr>
              <a:t>摘编自白寿彝总主编</a:t>
            </a:r>
            <a:r>
              <a:rPr lang="en-US" altLang="zh-CN" sz="1800" dirty="0">
                <a:latin typeface="Arial" panose="020B0604020202020204" pitchFamily="34" charset="0"/>
                <a:ea typeface="宋体" panose="02010600030101010101" pitchFamily="2" charset="-122"/>
              </a:rPr>
              <a:t>《</a:t>
            </a:r>
            <a:r>
              <a:rPr lang="zh-CN" altLang="en-US" sz="1800" dirty="0">
                <a:latin typeface="Arial" panose="020B0604020202020204" pitchFamily="34" charset="0"/>
                <a:ea typeface="宋体" panose="02010600030101010101" pitchFamily="2" charset="-122"/>
              </a:rPr>
              <a:t>中国通文</a:t>
            </a:r>
            <a:r>
              <a:rPr lang="en-US" altLang="zh-CN" sz="1800" dirty="0">
                <a:latin typeface="Arial" panose="020B0604020202020204" pitchFamily="34" charset="0"/>
                <a:ea typeface="宋体" panose="02010600030101010101" pitchFamily="2" charset="-122"/>
              </a:rPr>
              <a:t>》</a:t>
            </a:r>
            <a:r>
              <a:rPr lang="zh-CN" altLang="en-US" sz="1800" dirty="0">
                <a:latin typeface="Arial" panose="020B0604020202020204" pitchFamily="34" charset="0"/>
                <a:ea typeface="宋体" panose="02010600030101010101" pitchFamily="2" charset="-122"/>
              </a:rPr>
              <a:t>等</a:t>
            </a:r>
            <a:endParaRPr lang="zh-CN" altLang="en-US" sz="1800" dirty="0">
              <a:latin typeface="Arial" panose="020B0604020202020204" pitchFamily="34" charset="0"/>
              <a:ea typeface="宋体" panose="02010600030101010101" pitchFamily="2" charset="-122"/>
            </a:endParaRPr>
          </a:p>
          <a:p>
            <a:pPr algn="l"/>
            <a:r>
              <a:rPr lang="zh-CN" altLang="en-US" sz="1800" dirty="0">
                <a:latin typeface="Arial" panose="020B0604020202020204" pitchFamily="34" charset="0"/>
                <a:ea typeface="宋体" panose="02010600030101010101" pitchFamily="2" charset="-122"/>
              </a:rPr>
              <a:t>材料二  鸦片战争后，中国被卷入世界市场体系，通商口岸不断增加。魏源认为海运“优于”河运者有四利：利国、利民、利官、利商。</a:t>
            </a:r>
            <a:r>
              <a:rPr lang="en-US" altLang="zh-CN" sz="1800">
                <a:latin typeface="Arial" panose="020B0604020202020204" pitchFamily="34" charset="0"/>
                <a:ea typeface="宋体" panose="02010600030101010101" pitchFamily="2" charset="-122"/>
              </a:rPr>
              <a:t>1842—</a:t>
            </a:r>
            <a:r>
              <a:rPr lang="en-US" altLang="zh-CN" sz="1800" dirty="0">
                <a:latin typeface="Arial" panose="020B0604020202020204" pitchFamily="34" charset="0"/>
                <a:ea typeface="宋体" panose="02010600030101010101" pitchFamily="2" charset="-122"/>
              </a:rPr>
              <a:t>1846</a:t>
            </a:r>
            <a:r>
              <a:rPr lang="zh-CN" altLang="en-US" sz="1800" dirty="0">
                <a:latin typeface="Arial" panose="020B0604020202020204" pitchFamily="34" charset="0"/>
                <a:ea typeface="宋体" panose="02010600030101010101" pitchFamily="2" charset="-122"/>
              </a:rPr>
              <a:t>年，茶出口增长一倍，丝的出口增长将近五倍；</a:t>
            </a:r>
            <a:r>
              <a:rPr lang="en-US" altLang="zh-CN" sz="1800" dirty="0">
                <a:latin typeface="Arial" panose="020B0604020202020204" pitchFamily="34" charset="0"/>
                <a:ea typeface="宋体" panose="02010600030101010101" pitchFamily="2" charset="-122"/>
              </a:rPr>
              <a:t>1846~1856</a:t>
            </a:r>
            <a:r>
              <a:rPr lang="zh-CN" altLang="en-US" sz="1800" dirty="0">
                <a:latin typeface="Arial" panose="020B0604020202020204" pitchFamily="34" charset="0"/>
                <a:ea typeface="宋体" panose="02010600030101010101" pitchFamily="2" charset="-122"/>
              </a:rPr>
              <a:t>年，差出口有增长</a:t>
            </a:r>
            <a:r>
              <a:rPr lang="en-US" altLang="zh-CN" sz="1800" dirty="0">
                <a:latin typeface="Arial" panose="020B0604020202020204" pitchFamily="34" charset="0"/>
                <a:ea typeface="宋体" panose="02010600030101010101" pitchFamily="2" charset="-122"/>
              </a:rPr>
              <a:t>55%</a:t>
            </a:r>
            <a:r>
              <a:rPr lang="zh-CN" altLang="en-US" sz="1800" dirty="0">
                <a:latin typeface="Arial" panose="020B0604020202020204" pitchFamily="34" charset="0"/>
                <a:ea typeface="宋体" panose="02010600030101010101" pitchFamily="2" charset="-122"/>
              </a:rPr>
              <a:t>丝的出口增长三倍多，海关税收从</a:t>
            </a:r>
            <a:r>
              <a:rPr lang="en-US" altLang="zh-CN" sz="1800" dirty="0">
                <a:latin typeface="Arial" panose="020B0604020202020204" pitchFamily="34" charset="0"/>
                <a:ea typeface="宋体" panose="02010600030101010101" pitchFamily="2" charset="-122"/>
              </a:rPr>
              <a:t>1861</a:t>
            </a:r>
            <a:r>
              <a:rPr lang="zh-CN" altLang="en-US" sz="1800" dirty="0">
                <a:latin typeface="Arial" panose="020B0604020202020204" pitchFamily="34" charset="0"/>
                <a:ea typeface="宋体" panose="02010600030101010101" pitchFamily="2" charset="-122"/>
              </a:rPr>
              <a:t>年的</a:t>
            </a:r>
            <a:r>
              <a:rPr lang="en-US" altLang="zh-CN" sz="1800" dirty="0">
                <a:latin typeface="Arial" panose="020B0604020202020204" pitchFamily="34" charset="0"/>
                <a:ea typeface="宋体" panose="02010600030101010101" pitchFamily="2" charset="-122"/>
              </a:rPr>
              <a:t>490</a:t>
            </a:r>
            <a:r>
              <a:rPr lang="zh-CN" altLang="en-US" sz="1800" dirty="0">
                <a:latin typeface="Arial" panose="020B0604020202020204" pitchFamily="34" charset="0"/>
                <a:ea typeface="宋体" panose="02010600030101010101" pitchFamily="2" charset="-122"/>
              </a:rPr>
              <a:t>余万两增加到</a:t>
            </a:r>
            <a:r>
              <a:rPr lang="en-US" altLang="zh-CN" sz="1800" dirty="0">
                <a:latin typeface="Arial" panose="020B0604020202020204" pitchFamily="34" charset="0"/>
                <a:ea typeface="宋体" panose="02010600030101010101" pitchFamily="2" charset="-122"/>
              </a:rPr>
              <a:t>1902</a:t>
            </a:r>
            <a:r>
              <a:rPr lang="zh-CN" altLang="en-US" sz="1800" dirty="0">
                <a:latin typeface="Arial" panose="020B0604020202020204" pitchFamily="34" charset="0"/>
                <a:ea typeface="宋体" panose="02010600030101010101" pitchFamily="2" charset="-122"/>
              </a:rPr>
              <a:t>年的</a:t>
            </a:r>
            <a:r>
              <a:rPr lang="en-US" altLang="zh-CN" sz="1800" dirty="0">
                <a:latin typeface="Arial" panose="020B0604020202020204" pitchFamily="34" charset="0"/>
                <a:ea typeface="宋体" panose="02010600030101010101" pitchFamily="2" charset="-122"/>
              </a:rPr>
              <a:t>3000</a:t>
            </a:r>
            <a:r>
              <a:rPr lang="zh-CN" altLang="en-US" sz="1800" dirty="0">
                <a:latin typeface="Arial" panose="020B0604020202020204" pitchFamily="34" charset="0"/>
                <a:ea typeface="宋体" panose="02010600030101010101" pitchFamily="2" charset="-122"/>
              </a:rPr>
              <a:t>余万两。</a:t>
            </a:r>
            <a:r>
              <a:rPr lang="en-US" altLang="zh-CN" sz="1800" dirty="0">
                <a:latin typeface="Arial" panose="020B0604020202020204" pitchFamily="34" charset="0"/>
                <a:ea typeface="宋体" panose="02010600030101010101" pitchFamily="2" charset="-122"/>
              </a:rPr>
              <a:t>1866</a:t>
            </a:r>
            <a:r>
              <a:rPr lang="zh-CN" altLang="en-US" sz="1800" dirty="0">
                <a:latin typeface="Arial" panose="020B0604020202020204" pitchFamily="34" charset="0"/>
                <a:ea typeface="宋体" panose="02010600030101010101" pitchFamily="2" charset="-122"/>
              </a:rPr>
              <a:t>年，左宗棠创办福州船政局，附设福州船政学堂。</a:t>
            </a:r>
            <a:r>
              <a:rPr lang="en-US" altLang="zh-CN" sz="1800" dirty="0">
                <a:latin typeface="Arial" panose="020B0604020202020204" pitchFamily="34" charset="0"/>
                <a:ea typeface="宋体" panose="02010600030101010101" pitchFamily="2" charset="-122"/>
              </a:rPr>
              <a:t>1868</a:t>
            </a:r>
            <a:r>
              <a:rPr lang="zh-CN" altLang="en-US" sz="1800" dirty="0">
                <a:latin typeface="Arial" panose="020B0604020202020204" pitchFamily="34" charset="0"/>
                <a:ea typeface="宋体" panose="02010600030101010101" pitchFamily="2" charset="-122"/>
              </a:rPr>
              <a:t>年，江南制造总局制造的第一艘近代海轮“惠吉”号下水，</a:t>
            </a:r>
            <a:r>
              <a:rPr lang="en-US" altLang="zh-CN" sz="1800" dirty="0">
                <a:latin typeface="Arial" panose="020B0604020202020204" pitchFamily="34" charset="0"/>
                <a:ea typeface="宋体" panose="02010600030101010101" pitchFamily="2" charset="-122"/>
              </a:rPr>
              <a:t>1872</a:t>
            </a:r>
            <a:r>
              <a:rPr lang="zh-CN" altLang="en-US" sz="1800" dirty="0">
                <a:latin typeface="Arial" panose="020B0604020202020204" pitchFamily="34" charset="0"/>
                <a:ea typeface="宋体" panose="02010600030101010101" pitchFamily="2" charset="-122"/>
              </a:rPr>
              <a:t>年轮船招商局成立，“使我内江外海之利，不致为洋人占尽”。</a:t>
            </a:r>
            <a:r>
              <a:rPr lang="en-US" altLang="zh-CN" sz="1800" dirty="0">
                <a:latin typeface="Arial" panose="020B0604020202020204" pitchFamily="34" charset="0"/>
                <a:ea typeface="宋体" panose="02010600030101010101" pitchFamily="2" charset="-122"/>
              </a:rPr>
              <a:t>1885</a:t>
            </a:r>
            <a:r>
              <a:rPr lang="zh-CN" altLang="en-US" sz="1800" dirty="0">
                <a:latin typeface="Arial" panose="020B0604020202020204" pitchFamily="34" charset="0"/>
                <a:ea typeface="宋体" panose="02010600030101010101" pitchFamily="2" charset="-122"/>
              </a:rPr>
              <a:t>年，海军衙门设立。随着西方商品与资本输出的扩大，部分国人提出与列强进行“商战”。</a:t>
            </a:r>
            <a:r>
              <a:rPr lang="en-US" altLang="zh-CN" sz="1800" dirty="0">
                <a:latin typeface="Arial" panose="020B0604020202020204" pitchFamily="34" charset="0"/>
                <a:ea typeface="宋体" panose="02010600030101010101" pitchFamily="2" charset="-122"/>
              </a:rPr>
              <a:t>1904</a:t>
            </a:r>
            <a:r>
              <a:rPr lang="zh-CN" altLang="en-US" sz="1800" dirty="0">
                <a:latin typeface="Arial" panose="020B0604020202020204" pitchFamily="34" charset="0"/>
                <a:ea typeface="宋体" panose="02010600030101010101" pitchFamily="2" charset="-122"/>
              </a:rPr>
              <a:t>年，张謇上奏朝廷，请准各省成立海洋渔业公司，购置新式渔轮，发展海洋渔业。</a:t>
            </a:r>
            <a:r>
              <a:rPr lang="en-US" altLang="zh-CN" sz="1800" dirty="0">
                <a:latin typeface="Arial" panose="020B0604020202020204" pitchFamily="34" charset="0"/>
                <a:ea typeface="宋体" panose="02010600030101010101" pitchFamily="2" charset="-122"/>
              </a:rPr>
              <a:t>19</a:t>
            </a:r>
            <a:r>
              <a:rPr lang="zh-CN" altLang="en-US" sz="1800" dirty="0">
                <a:latin typeface="Arial" panose="020B0604020202020204" pitchFamily="34" charset="0"/>
                <a:ea typeface="宋体" panose="02010600030101010101" pitchFamily="2" charset="-122"/>
              </a:rPr>
              <a:t>世纪</a:t>
            </a:r>
            <a:r>
              <a:rPr lang="en-US" altLang="zh-CN" sz="1800" dirty="0">
                <a:latin typeface="Arial" panose="020B0604020202020204" pitchFamily="34" charset="0"/>
                <a:ea typeface="宋体" panose="02010600030101010101" pitchFamily="2" charset="-122"/>
              </a:rPr>
              <a:t>60</a:t>
            </a:r>
            <a:r>
              <a:rPr lang="zh-CN" altLang="en-US" sz="1800" dirty="0">
                <a:latin typeface="Arial" panose="020B0604020202020204" pitchFamily="34" charset="0"/>
                <a:ea typeface="宋体" panose="02010600030101010101" pitchFamily="2" charset="-122"/>
              </a:rPr>
              <a:t>年代后，清政府与英法等国签订条约，允许百姓出国，“毫无禁阻”，仅南洋地区，就有中国移民</a:t>
            </a:r>
            <a:r>
              <a:rPr lang="en-US" altLang="zh-CN" sz="1800" dirty="0">
                <a:latin typeface="Arial" panose="020B0604020202020204" pitchFamily="34" charset="0"/>
                <a:ea typeface="宋体" panose="02010600030101010101" pitchFamily="2" charset="-122"/>
              </a:rPr>
              <a:t>500</a:t>
            </a:r>
            <a:r>
              <a:rPr lang="zh-CN" altLang="en-US" sz="1800" dirty="0">
                <a:latin typeface="Arial" panose="020B0604020202020204" pitchFamily="34" charset="0"/>
                <a:ea typeface="宋体" panose="02010600030101010101" pitchFamily="2" charset="-122"/>
              </a:rPr>
              <a:t>万人。</a:t>
            </a:r>
            <a:endParaRPr lang="zh-CN" altLang="en-US" sz="1800" dirty="0">
              <a:latin typeface="Arial" panose="020B0604020202020204" pitchFamily="34" charset="0"/>
              <a:ea typeface="宋体" panose="02010600030101010101" pitchFamily="2" charset="-122"/>
            </a:endParaRPr>
          </a:p>
          <a:p>
            <a:pPr algn="l"/>
            <a:r>
              <a:rPr lang="zh-CN" altLang="en-US" sz="1800" dirty="0">
                <a:latin typeface="Arial" panose="020B0604020202020204" pitchFamily="34" charset="0"/>
                <a:ea typeface="宋体" panose="02010600030101010101" pitchFamily="2" charset="-122"/>
              </a:rPr>
              <a:t>                      </a:t>
            </a:r>
            <a:r>
              <a:rPr lang="en-US" altLang="zh-CN" sz="1800">
                <a:latin typeface="Arial" panose="020B0604020202020204" pitchFamily="34" charset="0"/>
                <a:ea typeface="宋体" panose="02010600030101010101" pitchFamily="2" charset="-122"/>
              </a:rPr>
              <a:t>——</a:t>
            </a:r>
            <a:r>
              <a:rPr lang="zh-CN" altLang="en-US" sz="1800" dirty="0">
                <a:latin typeface="Arial" panose="020B0604020202020204" pitchFamily="34" charset="0"/>
                <a:ea typeface="宋体" panose="02010600030101010101" pitchFamily="2" charset="-122"/>
              </a:rPr>
              <a:t>摘编自许涤新、吴承明主编</a:t>
            </a:r>
            <a:r>
              <a:rPr lang="en-US" altLang="zh-CN" sz="1800" dirty="0">
                <a:latin typeface="Arial" panose="020B0604020202020204" pitchFamily="34" charset="0"/>
                <a:ea typeface="宋体" panose="02010600030101010101" pitchFamily="2" charset="-122"/>
              </a:rPr>
              <a:t>《</a:t>
            </a:r>
            <a:r>
              <a:rPr lang="zh-CN" altLang="en-US" sz="1800" dirty="0">
                <a:latin typeface="Arial" panose="020B0604020202020204" pitchFamily="34" charset="0"/>
                <a:ea typeface="宋体" panose="02010600030101010101" pitchFamily="2" charset="-122"/>
              </a:rPr>
              <a:t>中国资本主义发展史</a:t>
            </a:r>
            <a:r>
              <a:rPr lang="en-US" altLang="zh-CN" sz="1800" dirty="0">
                <a:latin typeface="Arial" panose="020B0604020202020204" pitchFamily="34" charset="0"/>
                <a:ea typeface="宋体" panose="02010600030101010101" pitchFamily="2" charset="-122"/>
              </a:rPr>
              <a:t>》</a:t>
            </a:r>
            <a:r>
              <a:rPr lang="zh-CN" altLang="en-US" sz="1800" dirty="0">
                <a:latin typeface="Arial" panose="020B0604020202020204" pitchFamily="34" charset="0"/>
                <a:ea typeface="宋体" panose="02010600030101010101" pitchFamily="2" charset="-122"/>
              </a:rPr>
              <a:t>等 </a:t>
            </a:r>
            <a:endParaRPr lang="zh-CN" altLang="en-US" sz="1800" dirty="0">
              <a:latin typeface="Arial" panose="020B0604020202020204" pitchFamily="34" charset="0"/>
              <a:ea typeface="宋体" panose="02010600030101010101" pitchFamily="2" charset="-122"/>
            </a:endParaRPr>
          </a:p>
          <a:p>
            <a:pPr algn="l"/>
            <a:endParaRPr lang="zh-CN" altLang="en-US" sz="1800" dirty="0">
              <a:latin typeface="黑体" panose="02010609060101010101" pitchFamily="2" charset="-122"/>
              <a:ea typeface="黑体" panose="02010609060101010101" pitchFamily="2" charset="-122"/>
            </a:endParaRPr>
          </a:p>
        </p:txBody>
      </p:sp>
      <p:sp>
        <p:nvSpPr>
          <p:cNvPr id="95236" name="文本框 95235"/>
          <p:cNvSpPr txBox="1"/>
          <p:nvPr/>
        </p:nvSpPr>
        <p:spPr>
          <a:xfrm>
            <a:off x="76200" y="2514600"/>
            <a:ext cx="8991600" cy="1006475"/>
          </a:xfrm>
          <a:prstGeom prst="rect">
            <a:avLst/>
          </a:prstGeom>
          <a:solidFill>
            <a:srgbClr val="99FF99"/>
          </a:solidFill>
          <a:ln w="9525">
            <a:noFill/>
          </a:ln>
        </p:spPr>
        <p:txBody>
          <a:bodyPr>
            <a:spAutoFit/>
          </a:bodyPr>
          <a:p>
            <a:pPr algn="l"/>
            <a:r>
              <a:rPr lang="zh-CN" altLang="en-US" sz="2000" dirty="0">
                <a:latin typeface="黑体" panose="02010609060101010101" pitchFamily="2" charset="-122"/>
                <a:ea typeface="黑体" panose="02010609060101010101" pitchFamily="2" charset="-122"/>
              </a:rPr>
              <a:t>（</a:t>
            </a:r>
            <a:r>
              <a:rPr lang="en-US" altLang="zh-CN" sz="2000" dirty="0">
                <a:latin typeface="黑体" panose="02010609060101010101" pitchFamily="2" charset="-122"/>
                <a:ea typeface="黑体" panose="02010609060101010101" pitchFamily="2" charset="-122"/>
              </a:rPr>
              <a:t>1</a:t>
            </a:r>
            <a:r>
              <a:rPr lang="zh-CN" altLang="en-US" sz="2000" dirty="0">
                <a:latin typeface="黑体" panose="02010609060101010101" pitchFamily="2" charset="-122"/>
                <a:ea typeface="黑体" panose="02010609060101010101" pitchFamily="2" charset="-122"/>
              </a:rPr>
              <a:t>）根据材料一并结合所学知识，</a:t>
            </a:r>
            <a:r>
              <a:rPr lang="zh-CN" altLang="en-US" sz="2000" dirty="0">
                <a:solidFill>
                  <a:srgbClr val="FF0000"/>
                </a:solidFill>
                <a:latin typeface="黑体" panose="02010609060101010101" pitchFamily="2" charset="-122"/>
                <a:ea typeface="黑体" panose="02010609060101010101" pitchFamily="2" charset="-122"/>
              </a:rPr>
              <a:t>概括指出我国古代海洋利用的特点。</a:t>
            </a:r>
            <a:endParaRPr lang="zh-CN" altLang="en-US" sz="2000" dirty="0">
              <a:solidFill>
                <a:srgbClr val="FF0000"/>
              </a:solidFill>
              <a:latin typeface="黑体" panose="02010609060101010101" pitchFamily="2" charset="-122"/>
              <a:ea typeface="黑体" panose="02010609060101010101" pitchFamily="2" charset="-122"/>
            </a:endParaRPr>
          </a:p>
          <a:p>
            <a:pPr algn="l"/>
            <a:r>
              <a:rPr lang="zh-CN" altLang="en-US" sz="2000" dirty="0">
                <a:latin typeface="黑体" panose="02010609060101010101" pitchFamily="2" charset="-122"/>
                <a:ea typeface="黑体" panose="02010609060101010101" pitchFamily="2" charset="-122"/>
              </a:rPr>
              <a:t>（</a:t>
            </a:r>
            <a:r>
              <a:rPr lang="en-US" altLang="zh-CN" sz="2000" dirty="0">
                <a:latin typeface="黑体" panose="02010609060101010101" pitchFamily="2" charset="-122"/>
                <a:ea typeface="黑体" panose="02010609060101010101" pitchFamily="2" charset="-122"/>
              </a:rPr>
              <a:t>2</a:t>
            </a:r>
            <a:r>
              <a:rPr lang="zh-CN" altLang="en-US" sz="2000" dirty="0">
                <a:latin typeface="黑体" panose="02010609060101010101" pitchFamily="2" charset="-122"/>
                <a:ea typeface="黑体" panose="02010609060101010101" pitchFamily="2" charset="-122"/>
              </a:rPr>
              <a:t>）根据材料一、二并结合所学知识，</a:t>
            </a:r>
            <a:r>
              <a:rPr lang="zh-CN" altLang="en-US" sz="2000" dirty="0">
                <a:solidFill>
                  <a:srgbClr val="FF0000"/>
                </a:solidFill>
                <a:latin typeface="黑体" panose="02010609060101010101" pitchFamily="2" charset="-122"/>
                <a:ea typeface="黑体" panose="02010609060101010101" pitchFamily="2" charset="-122"/>
              </a:rPr>
              <a:t>分析指出晚清海洋利用的主要变化及启示。</a:t>
            </a:r>
            <a:endParaRPr lang="zh-CN" altLang="en-US" sz="2000" b="0" dirty="0">
              <a:latin typeface="黑体" panose="02010609060101010101" pitchFamily="2" charset="-122"/>
              <a:ea typeface="黑体" panose="02010609060101010101" pitchFamily="2" charset="-122"/>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5236"/>
                                        </p:tgtEl>
                                        <p:attrNameLst>
                                          <p:attrName>style.visibility</p:attrName>
                                        </p:attrNameLst>
                                      </p:cBhvr>
                                      <p:to>
                                        <p:strVal val="visible"/>
                                      </p:to>
                                    </p:set>
                                    <p:animEffect transition="in" filter="blinds(horizontal)">
                                      <p:cBhvr>
                                        <p:cTn id="7" dur="500"/>
                                        <p:tgtEl>
                                          <p:spTgt spid="95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354" name="图片 100353" descr="水墨边框—1"/>
          <p:cNvPicPr>
            <a:picLocks noChangeAspect="1"/>
          </p:cNvPicPr>
          <p:nvPr/>
        </p:nvPicPr>
        <p:blipFill>
          <a:blip r:embed="rId1"/>
          <a:stretch>
            <a:fillRect/>
          </a:stretch>
        </p:blipFill>
        <p:spPr>
          <a:xfrm>
            <a:off x="1143000" y="0"/>
            <a:ext cx="8001000" cy="6858000"/>
          </a:xfrm>
          <a:prstGeom prst="rect">
            <a:avLst/>
          </a:prstGeom>
          <a:noFill/>
          <a:ln w="9525">
            <a:noFill/>
          </a:ln>
        </p:spPr>
      </p:pic>
      <p:sp>
        <p:nvSpPr>
          <p:cNvPr id="100355" name="Text Box 4"/>
          <p:cNvSpPr txBox="1"/>
          <p:nvPr/>
        </p:nvSpPr>
        <p:spPr>
          <a:xfrm>
            <a:off x="1981200" y="152400"/>
            <a:ext cx="6400800" cy="519113"/>
          </a:xfrm>
          <a:prstGeom prst="rect">
            <a:avLst/>
          </a:prstGeom>
          <a:noFill/>
          <a:ln w="9525">
            <a:noFill/>
          </a:ln>
        </p:spPr>
        <p:txBody>
          <a:bodyPr>
            <a:spAutoFit/>
          </a:bodyPr>
          <a:p>
            <a:pPr algn="l">
              <a:spcBef>
                <a:spcPct val="50000"/>
              </a:spcBef>
            </a:pPr>
            <a:r>
              <a:rPr lang="zh-CN" altLang="en-US" sz="2800" dirty="0">
                <a:solidFill>
                  <a:srgbClr val="FF0000"/>
                </a:solidFill>
                <a:latin typeface="Arial" panose="020B0604020202020204" pitchFamily="34" charset="0"/>
                <a:ea typeface="黑体" panose="02010609060101010101" pitchFamily="2" charset="-122"/>
              </a:rPr>
              <a:t>多元历史观分析“历史人物”</a:t>
            </a:r>
            <a:r>
              <a:rPr lang="en-US" altLang="zh-CN" sz="2800">
                <a:solidFill>
                  <a:srgbClr val="FF0000"/>
                </a:solidFill>
                <a:latin typeface="Arial" panose="020B0604020202020204" pitchFamily="34" charset="0"/>
                <a:ea typeface="黑体" panose="02010609060101010101" pitchFamily="2" charset="-122"/>
              </a:rPr>
              <a:t>——</a:t>
            </a:r>
            <a:r>
              <a:rPr lang="zh-CN" altLang="en-US" sz="2800" dirty="0">
                <a:solidFill>
                  <a:srgbClr val="FF0000"/>
                </a:solidFill>
                <a:latin typeface="Arial" panose="020B0604020202020204" pitchFamily="34" charset="0"/>
                <a:ea typeface="黑体" panose="02010609060101010101" pitchFamily="2" charset="-122"/>
              </a:rPr>
              <a:t>孙中山</a:t>
            </a:r>
            <a:endParaRPr lang="zh-CN" altLang="en-US" sz="2800" dirty="0">
              <a:solidFill>
                <a:srgbClr val="FF0000"/>
              </a:solidFill>
              <a:latin typeface="Arial" panose="020B0604020202020204" pitchFamily="34" charset="0"/>
              <a:ea typeface="黑体" panose="02010609060101010101" pitchFamily="2" charset="-122"/>
            </a:endParaRPr>
          </a:p>
        </p:txBody>
      </p:sp>
      <p:sp>
        <p:nvSpPr>
          <p:cNvPr id="100356" name="矩形 100355"/>
          <p:cNvSpPr/>
          <p:nvPr/>
        </p:nvSpPr>
        <p:spPr>
          <a:xfrm>
            <a:off x="0" y="0"/>
            <a:ext cx="1143000" cy="6797675"/>
          </a:xfrm>
          <a:prstGeom prst="rect">
            <a:avLst/>
          </a:prstGeom>
          <a:solidFill>
            <a:srgbClr val="FFFF99"/>
          </a:solidFill>
          <a:ln w="9525">
            <a:noFill/>
          </a:ln>
        </p:spPr>
        <p:txBody>
          <a:bodyPr>
            <a:spAutoFit/>
          </a:bodyPr>
          <a:p>
            <a:pPr algn="l"/>
            <a:endParaRPr lang="en-US" altLang="zh-CN" dirty="0">
              <a:latin typeface="Arial" panose="020B0604020202020204" pitchFamily="34" charset="0"/>
              <a:ea typeface="黑体" panose="02010609060101010101" pitchFamily="2" charset="-122"/>
            </a:endParaRPr>
          </a:p>
          <a:p>
            <a:pPr algn="l"/>
            <a:endParaRPr lang="en-US" altLang="zh-CN" dirty="0">
              <a:latin typeface="Arial" panose="020B0604020202020204" pitchFamily="34" charset="0"/>
              <a:ea typeface="黑体" panose="02010609060101010101" pitchFamily="2" charset="-122"/>
            </a:endParaRPr>
          </a:p>
          <a:p>
            <a:pPr algn="l"/>
            <a:endParaRPr lang="en-US" altLang="zh-CN" dirty="0">
              <a:latin typeface="Arial" panose="020B0604020202020204" pitchFamily="34" charset="0"/>
              <a:ea typeface="黑体" panose="02010609060101010101" pitchFamily="2" charset="-122"/>
            </a:endParaRPr>
          </a:p>
          <a:p>
            <a:r>
              <a:rPr lang="zh-CN" altLang="en-US" dirty="0">
                <a:latin typeface="Arial" panose="020B0604020202020204" pitchFamily="34" charset="0"/>
                <a:ea typeface="黑体" panose="02010609060101010101" pitchFamily="2" charset="-122"/>
              </a:rPr>
              <a:t>学</a:t>
            </a:r>
            <a:endParaRPr lang="zh-CN" altLang="en-US" dirty="0">
              <a:latin typeface="Arial" panose="020B0604020202020204" pitchFamily="34" charset="0"/>
              <a:ea typeface="黑体" panose="02010609060101010101" pitchFamily="2" charset="-122"/>
            </a:endParaRPr>
          </a:p>
          <a:p>
            <a:r>
              <a:rPr lang="zh-CN" altLang="en-US" dirty="0">
                <a:latin typeface="Arial" panose="020B0604020202020204" pitchFamily="34" charset="0"/>
                <a:ea typeface="黑体" panose="02010609060101010101" pitchFamily="2" charset="-122"/>
              </a:rPr>
              <a:t>法</a:t>
            </a:r>
            <a:endParaRPr lang="zh-CN" altLang="en-US" dirty="0">
              <a:latin typeface="Arial" panose="020B0604020202020204" pitchFamily="34" charset="0"/>
              <a:ea typeface="黑体" panose="02010609060101010101" pitchFamily="2" charset="-122"/>
            </a:endParaRPr>
          </a:p>
          <a:p>
            <a:r>
              <a:rPr lang="zh-CN" altLang="en-US" dirty="0">
                <a:latin typeface="Arial" panose="020B0604020202020204" pitchFamily="34" charset="0"/>
                <a:ea typeface="黑体" panose="02010609060101010101" pitchFamily="2" charset="-122"/>
              </a:rPr>
              <a:t>指</a:t>
            </a:r>
            <a:endParaRPr lang="zh-CN" altLang="en-US" dirty="0">
              <a:latin typeface="Arial" panose="020B0604020202020204" pitchFamily="34" charset="0"/>
              <a:ea typeface="黑体" panose="02010609060101010101" pitchFamily="2" charset="-122"/>
            </a:endParaRPr>
          </a:p>
          <a:p>
            <a:r>
              <a:rPr lang="zh-CN" altLang="en-US" dirty="0">
                <a:latin typeface="Arial" panose="020B0604020202020204" pitchFamily="34" charset="0"/>
                <a:ea typeface="黑体" panose="02010609060101010101" pitchFamily="2" charset="-122"/>
              </a:rPr>
              <a:t>导</a:t>
            </a:r>
            <a:endParaRPr lang="zh-CN" altLang="en-US" dirty="0">
              <a:latin typeface="Arial" panose="020B0604020202020204" pitchFamily="34" charset="0"/>
              <a:ea typeface="黑体" panose="02010609060101010101" pitchFamily="2" charset="-122"/>
            </a:endParaRPr>
          </a:p>
          <a:p>
            <a:pPr algn="l"/>
            <a:endParaRPr lang="zh-CN" altLang="en-US" dirty="0">
              <a:latin typeface="Arial" panose="020B0604020202020204" pitchFamily="34" charset="0"/>
              <a:ea typeface="黑体" panose="02010609060101010101" pitchFamily="2" charset="-122"/>
            </a:endParaRPr>
          </a:p>
          <a:p>
            <a:pPr algn="l"/>
            <a:endParaRPr lang="zh-CN" altLang="en-US" dirty="0">
              <a:latin typeface="Arial" panose="020B0604020202020204" pitchFamily="34" charset="0"/>
              <a:ea typeface="黑体" panose="02010609060101010101" pitchFamily="2" charset="-122"/>
            </a:endParaRPr>
          </a:p>
          <a:p>
            <a:pPr algn="l"/>
            <a:endParaRPr lang="zh-CN" altLang="en-US" dirty="0">
              <a:latin typeface="Arial" panose="020B0604020202020204" pitchFamily="34" charset="0"/>
              <a:ea typeface="黑体" panose="02010609060101010101" pitchFamily="2" charset="-122"/>
            </a:endParaRPr>
          </a:p>
          <a:p>
            <a:pPr algn="l"/>
            <a:endParaRPr lang="zh-CN" altLang="en-US" dirty="0">
              <a:latin typeface="Arial" panose="020B0604020202020204" pitchFamily="34" charset="0"/>
              <a:ea typeface="黑体" panose="02010609060101010101" pitchFamily="2" charset="-122"/>
            </a:endParaRPr>
          </a:p>
        </p:txBody>
      </p:sp>
      <p:sp>
        <p:nvSpPr>
          <p:cNvPr id="100357" name="Text Box 5"/>
          <p:cNvSpPr txBox="1"/>
          <p:nvPr/>
        </p:nvSpPr>
        <p:spPr>
          <a:xfrm>
            <a:off x="1320800" y="609600"/>
            <a:ext cx="7670800" cy="2647950"/>
          </a:xfrm>
          <a:prstGeom prst="rect">
            <a:avLst/>
          </a:prstGeom>
          <a:solidFill>
            <a:srgbClr val="FFFF99"/>
          </a:solidFill>
          <a:ln w="9525">
            <a:noFill/>
          </a:ln>
        </p:spPr>
        <p:txBody>
          <a:bodyPr>
            <a:spAutoFit/>
          </a:bodyPr>
          <a:p>
            <a:pPr algn="l">
              <a:spcBef>
                <a:spcPct val="50000"/>
              </a:spcBef>
            </a:pPr>
            <a:r>
              <a:rPr lang="zh-CN" altLang="en-US" sz="2400" dirty="0">
                <a:latin typeface="Arial" panose="020B0604020202020204" pitchFamily="34" charset="0"/>
                <a:ea typeface="黑体" panose="02010609060101010101" pitchFamily="2" charset="-122"/>
              </a:rPr>
              <a:t>对于伟人孙中山，站在不同历史学角度，会有不同评价：</a:t>
            </a:r>
            <a:endParaRPr lang="zh-CN" altLang="en-US" sz="2400" dirty="0">
              <a:latin typeface="Arial" panose="020B0604020202020204" pitchFamily="34" charset="0"/>
              <a:ea typeface="黑体" panose="02010609060101010101" pitchFamily="2" charset="-122"/>
            </a:endParaRPr>
          </a:p>
          <a:p>
            <a:pPr algn="l">
              <a:spcBef>
                <a:spcPct val="50000"/>
              </a:spcBef>
            </a:pPr>
            <a:r>
              <a:rPr lang="zh-CN" altLang="en-US" sz="2400" dirty="0">
                <a:latin typeface="Arial" panose="020B0604020202020204" pitchFamily="34" charset="0"/>
                <a:ea typeface="黑体" panose="02010609060101010101" pitchFamily="2" charset="-122"/>
              </a:rPr>
              <a:t>甲：他是民主革命的先行者</a:t>
            </a:r>
            <a:endParaRPr lang="zh-CN" altLang="en-US" sz="2400" dirty="0">
              <a:latin typeface="Arial" panose="020B0604020202020204" pitchFamily="34" charset="0"/>
              <a:ea typeface="黑体" panose="02010609060101010101" pitchFamily="2" charset="-122"/>
            </a:endParaRPr>
          </a:p>
          <a:p>
            <a:pPr algn="l">
              <a:spcBef>
                <a:spcPct val="50000"/>
              </a:spcBef>
            </a:pPr>
            <a:r>
              <a:rPr lang="zh-CN" altLang="en-US" sz="2400" dirty="0">
                <a:latin typeface="Arial" panose="020B0604020202020204" pitchFamily="34" charset="0"/>
                <a:ea typeface="黑体" panose="02010609060101010101" pitchFamily="2" charset="-122"/>
              </a:rPr>
              <a:t>已：他是中国现代化的光辉先驱</a:t>
            </a:r>
            <a:endParaRPr lang="zh-CN" altLang="en-US" sz="2400" dirty="0">
              <a:latin typeface="Arial" panose="020B0604020202020204" pitchFamily="34" charset="0"/>
              <a:ea typeface="黑体" panose="02010609060101010101" pitchFamily="2" charset="-122"/>
            </a:endParaRPr>
          </a:p>
          <a:p>
            <a:pPr algn="l">
              <a:spcBef>
                <a:spcPct val="50000"/>
              </a:spcBef>
            </a:pPr>
            <a:r>
              <a:rPr lang="zh-CN" altLang="en-US" sz="2400" dirty="0">
                <a:latin typeface="Arial" panose="020B0604020202020204" pitchFamily="34" charset="0"/>
                <a:ea typeface="黑体" panose="02010609060101010101" pitchFamily="2" charset="-122"/>
              </a:rPr>
              <a:t>丙：他是移风易俗的倡导者</a:t>
            </a:r>
            <a:endParaRPr lang="zh-CN" altLang="en-US" sz="2400" dirty="0">
              <a:latin typeface="Arial" panose="020B0604020202020204" pitchFamily="34" charset="0"/>
              <a:ea typeface="黑体" panose="02010609060101010101" pitchFamily="2" charset="-122"/>
            </a:endParaRPr>
          </a:p>
          <a:p>
            <a:pPr algn="l">
              <a:spcBef>
                <a:spcPct val="50000"/>
              </a:spcBef>
            </a:pPr>
            <a:r>
              <a:rPr lang="zh-CN" altLang="en-US" sz="2400" dirty="0">
                <a:latin typeface="Arial" panose="020B0604020202020204" pitchFamily="34" charset="0"/>
                <a:ea typeface="黑体" panose="02010609060101010101" pitchFamily="2" charset="-122"/>
              </a:rPr>
              <a:t>丁：他是有世界影响的政治家和革命家</a:t>
            </a:r>
            <a:endParaRPr lang="zh-CN" altLang="en-US" sz="2400" dirty="0">
              <a:latin typeface="Arial" panose="020B0604020202020204" pitchFamily="34" charset="0"/>
              <a:ea typeface="黑体" panose="02010609060101010101" pitchFamily="2" charset="-122"/>
            </a:endParaRPr>
          </a:p>
        </p:txBody>
      </p:sp>
      <p:sp>
        <p:nvSpPr>
          <p:cNvPr id="100358" name="Text Box 6"/>
          <p:cNvSpPr txBox="1"/>
          <p:nvPr/>
        </p:nvSpPr>
        <p:spPr>
          <a:xfrm>
            <a:off x="1295400" y="3276600"/>
            <a:ext cx="7696200" cy="3449638"/>
          </a:xfrm>
          <a:prstGeom prst="rect">
            <a:avLst/>
          </a:prstGeom>
          <a:solidFill>
            <a:srgbClr val="99FF99"/>
          </a:solidFill>
          <a:ln w="9525" cap="flat" cmpd="sng">
            <a:solidFill>
              <a:srgbClr val="FFFF99"/>
            </a:solidFill>
            <a:prstDash val="solid"/>
            <a:miter/>
            <a:headEnd type="none" w="med" len="med"/>
            <a:tailEnd type="none" w="med" len="med"/>
          </a:ln>
        </p:spPr>
        <p:txBody>
          <a:bodyPr>
            <a:spAutoFit/>
          </a:bodyPr>
          <a:p>
            <a:pPr algn="l">
              <a:lnSpc>
                <a:spcPct val="85000"/>
              </a:lnSpc>
              <a:spcBef>
                <a:spcPct val="50000"/>
              </a:spcBef>
            </a:pPr>
            <a:r>
              <a:rPr lang="zh-CN" altLang="en-US" sz="2400" dirty="0">
                <a:solidFill>
                  <a:srgbClr val="FF0000"/>
                </a:solidFill>
                <a:latin typeface="Arial" panose="020B0604020202020204" pitchFamily="34" charset="0"/>
                <a:ea typeface="黑体" panose="02010609060101010101" pitchFamily="2" charset="-122"/>
              </a:rPr>
              <a:t>甲：孙中山领导的辛亥革命是中国历史上第一次完全意义上的资产阶级民主革命</a:t>
            </a:r>
            <a:r>
              <a:rPr lang="en-US" altLang="zh-CN" sz="2400">
                <a:solidFill>
                  <a:srgbClr val="FF0000"/>
                </a:solidFill>
                <a:latin typeface="黑体" panose="02010609060101010101" pitchFamily="2" charset="-122"/>
                <a:ea typeface="黑体" panose="02010609060101010101" pitchFamily="2" charset="-122"/>
              </a:rPr>
              <a:t>……</a:t>
            </a:r>
            <a:endParaRPr lang="en-US" altLang="zh-CN" sz="2400">
              <a:solidFill>
                <a:srgbClr val="FF0000"/>
              </a:solidFill>
              <a:latin typeface="Arial" panose="020B0604020202020204" pitchFamily="34" charset="0"/>
              <a:ea typeface="黑体" panose="02010609060101010101" pitchFamily="2" charset="-122"/>
            </a:endParaRPr>
          </a:p>
          <a:p>
            <a:pPr algn="l">
              <a:lnSpc>
                <a:spcPct val="85000"/>
              </a:lnSpc>
              <a:spcBef>
                <a:spcPct val="50000"/>
              </a:spcBef>
            </a:pPr>
            <a:r>
              <a:rPr lang="zh-CN" altLang="en-US" sz="2400" dirty="0">
                <a:solidFill>
                  <a:srgbClr val="FF0000"/>
                </a:solidFill>
                <a:latin typeface="Arial" panose="020B0604020202020204" pitchFamily="34" charset="0"/>
                <a:ea typeface="黑体" panose="02010609060101010101" pitchFamily="2" charset="-122"/>
              </a:rPr>
              <a:t>已：孙中山领导的辛亥革命为资本主义发展扫清道路，并使民主共和观念深入人心</a:t>
            </a:r>
            <a:r>
              <a:rPr lang="en-US" altLang="zh-CN" sz="2400">
                <a:solidFill>
                  <a:srgbClr val="FF0000"/>
                </a:solidFill>
                <a:latin typeface="黑体" panose="02010609060101010101" pitchFamily="2" charset="-122"/>
                <a:ea typeface="黑体" panose="02010609060101010101" pitchFamily="2" charset="-122"/>
              </a:rPr>
              <a:t>……</a:t>
            </a:r>
            <a:endParaRPr lang="en-US" altLang="zh-CN" sz="2400">
              <a:solidFill>
                <a:srgbClr val="FF0000"/>
              </a:solidFill>
              <a:latin typeface="Arial" panose="020B0604020202020204" pitchFamily="34" charset="0"/>
              <a:ea typeface="黑体" panose="02010609060101010101" pitchFamily="2" charset="-122"/>
            </a:endParaRPr>
          </a:p>
          <a:p>
            <a:pPr algn="l">
              <a:lnSpc>
                <a:spcPct val="85000"/>
              </a:lnSpc>
              <a:spcBef>
                <a:spcPct val="50000"/>
              </a:spcBef>
            </a:pPr>
            <a:r>
              <a:rPr lang="zh-CN" altLang="en-US" sz="2400" dirty="0">
                <a:solidFill>
                  <a:srgbClr val="FF0000"/>
                </a:solidFill>
                <a:latin typeface="Arial" panose="020B0604020202020204" pitchFamily="34" charset="0"/>
                <a:ea typeface="黑体" panose="02010609060101010101" pitchFamily="2" charset="-122"/>
              </a:rPr>
              <a:t>丙：孙中山临时政府颁布了剪辫易服、放足、改变礼节等措施</a:t>
            </a:r>
            <a:r>
              <a:rPr lang="en-US" altLang="zh-CN" sz="2400">
                <a:solidFill>
                  <a:srgbClr val="FF0000"/>
                </a:solidFill>
                <a:latin typeface="黑体" panose="02010609060101010101" pitchFamily="2" charset="-122"/>
                <a:ea typeface="黑体" panose="02010609060101010101" pitchFamily="2" charset="-122"/>
              </a:rPr>
              <a:t>……</a:t>
            </a:r>
            <a:endParaRPr lang="en-US" altLang="zh-CN" sz="2400">
              <a:solidFill>
                <a:srgbClr val="FF0000"/>
              </a:solidFill>
              <a:latin typeface="Arial" panose="020B0604020202020204" pitchFamily="34" charset="0"/>
              <a:ea typeface="黑体" panose="02010609060101010101" pitchFamily="2" charset="-122"/>
            </a:endParaRPr>
          </a:p>
          <a:p>
            <a:pPr algn="l">
              <a:lnSpc>
                <a:spcPct val="85000"/>
              </a:lnSpc>
              <a:spcBef>
                <a:spcPct val="50000"/>
              </a:spcBef>
            </a:pPr>
            <a:r>
              <a:rPr lang="zh-CN" altLang="en-US" sz="2400" dirty="0">
                <a:solidFill>
                  <a:srgbClr val="FF0000"/>
                </a:solidFill>
                <a:latin typeface="Arial" panose="020B0604020202020204" pitchFamily="34" charset="0"/>
                <a:ea typeface="黑体" panose="02010609060101010101" pitchFamily="2" charset="-122"/>
              </a:rPr>
              <a:t>丁：因为孙中山百折不挠的民主革命斗争促进了亚洲觉醒，鼓舞了殖民地半殖民地人民争取民族解放的斗争</a:t>
            </a:r>
            <a:r>
              <a:rPr lang="en-US" altLang="zh-CN" sz="2400">
                <a:solidFill>
                  <a:srgbClr val="FF0000"/>
                </a:solidFill>
                <a:latin typeface="黑体" panose="02010609060101010101" pitchFamily="2" charset="-122"/>
                <a:ea typeface="黑体" panose="02010609060101010101" pitchFamily="2" charset="-122"/>
              </a:rPr>
              <a:t>……</a:t>
            </a:r>
            <a:endParaRPr lang="en-US" altLang="zh-CN" sz="2400">
              <a:solidFill>
                <a:srgbClr val="FF0000"/>
              </a:solidFill>
              <a:latin typeface="Arial" panose="020B0604020202020204" pitchFamily="34" charset="0"/>
              <a:ea typeface="黑体" panose="02010609060101010101" pitchFamily="2" charset="-122"/>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0358"/>
                                        </p:tgtEl>
                                        <p:attrNameLst>
                                          <p:attrName>style.visibility</p:attrName>
                                        </p:attrNameLst>
                                      </p:cBhvr>
                                      <p:to>
                                        <p:strVal val="visible"/>
                                      </p:to>
                                    </p:set>
                                    <p:anim calcmode="lin" valueType="num">
                                      <p:cBhvr>
                                        <p:cTn id="7" dur="500" fill="hold"/>
                                        <p:tgtEl>
                                          <p:spTgt spid="100358"/>
                                        </p:tgtEl>
                                        <p:attrNameLst>
                                          <p:attrName>ppt_w</p:attrName>
                                        </p:attrNameLst>
                                      </p:cBhvr>
                                      <p:tavLst>
                                        <p:tav tm="0">
                                          <p:val>
                                            <p:fltVal val="0.000000"/>
                                          </p:val>
                                        </p:tav>
                                        <p:tav tm="100000">
                                          <p:val>
                                            <p:strVal val="#ppt_w"/>
                                          </p:val>
                                        </p:tav>
                                      </p:tavLst>
                                    </p:anim>
                                    <p:anim calcmode="lin" valueType="num">
                                      <p:cBhvr>
                                        <p:cTn id="8" dur="500" fill="hold"/>
                                        <p:tgtEl>
                                          <p:spTgt spid="10035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378" name="图片 101377" descr="水墨边框—1"/>
          <p:cNvPicPr>
            <a:picLocks noChangeAspect="1"/>
          </p:cNvPicPr>
          <p:nvPr/>
        </p:nvPicPr>
        <p:blipFill>
          <a:blip r:embed="rId1"/>
          <a:stretch>
            <a:fillRect/>
          </a:stretch>
        </p:blipFill>
        <p:spPr>
          <a:xfrm>
            <a:off x="1143000" y="0"/>
            <a:ext cx="8001000" cy="6858000"/>
          </a:xfrm>
          <a:prstGeom prst="rect">
            <a:avLst/>
          </a:prstGeom>
          <a:noFill/>
          <a:ln w="9525">
            <a:noFill/>
          </a:ln>
        </p:spPr>
      </p:pic>
      <p:sp>
        <p:nvSpPr>
          <p:cNvPr id="101379" name="Rectangle 5"/>
          <p:cNvSpPr/>
          <p:nvPr/>
        </p:nvSpPr>
        <p:spPr>
          <a:xfrm>
            <a:off x="1262063" y="4581525"/>
            <a:ext cx="4529137" cy="396875"/>
          </a:xfrm>
          <a:prstGeom prst="rect">
            <a:avLst/>
          </a:prstGeom>
          <a:solidFill>
            <a:srgbClr val="FFFF99"/>
          </a:solidFill>
          <a:ln w="9525">
            <a:noFill/>
          </a:ln>
        </p:spPr>
        <p:txBody>
          <a:bodyPr wrap="none">
            <a:spAutoFit/>
          </a:bodyPr>
          <a:p>
            <a:pPr algn="l"/>
            <a:r>
              <a:rPr lang="zh-CN" altLang="en-US" sz="2000" dirty="0">
                <a:latin typeface="Arial" panose="020B0604020202020204" pitchFamily="34" charset="0"/>
                <a:ea typeface="黑体" panose="02010609060101010101" pitchFamily="2" charset="-122"/>
              </a:rPr>
              <a:t>丁：他是有世界影响的政治家和革命家</a:t>
            </a:r>
            <a:endParaRPr lang="zh-CN" altLang="en-US" sz="2000" dirty="0">
              <a:latin typeface="Arial" panose="020B0604020202020204" pitchFamily="34" charset="0"/>
              <a:ea typeface="黑体" panose="02010609060101010101" pitchFamily="2" charset="-122"/>
            </a:endParaRPr>
          </a:p>
        </p:txBody>
      </p:sp>
      <p:sp>
        <p:nvSpPr>
          <p:cNvPr id="101380" name="Rectangle 4"/>
          <p:cNvSpPr/>
          <p:nvPr/>
        </p:nvSpPr>
        <p:spPr>
          <a:xfrm>
            <a:off x="1295400" y="3581400"/>
            <a:ext cx="3429000" cy="396875"/>
          </a:xfrm>
          <a:prstGeom prst="rect">
            <a:avLst/>
          </a:prstGeom>
          <a:solidFill>
            <a:srgbClr val="FFFF99"/>
          </a:solidFill>
          <a:ln w="9525">
            <a:noFill/>
          </a:ln>
        </p:spPr>
        <p:txBody>
          <a:bodyPr>
            <a:spAutoFit/>
          </a:bodyPr>
          <a:p>
            <a:pPr algn="l"/>
            <a:r>
              <a:rPr lang="zh-CN" altLang="en-US" sz="2000" dirty="0">
                <a:latin typeface="Arial" panose="020B0604020202020204" pitchFamily="34" charset="0"/>
                <a:ea typeface="黑体" panose="02010609060101010101" pitchFamily="2" charset="-122"/>
              </a:rPr>
              <a:t>丙：他是移风易俗的倡导者</a:t>
            </a:r>
            <a:endParaRPr lang="zh-CN" altLang="en-US" sz="2000" dirty="0">
              <a:latin typeface="Arial" panose="020B0604020202020204" pitchFamily="34" charset="0"/>
              <a:ea typeface="黑体" panose="02010609060101010101" pitchFamily="2" charset="-122"/>
            </a:endParaRPr>
          </a:p>
        </p:txBody>
      </p:sp>
      <p:sp>
        <p:nvSpPr>
          <p:cNvPr id="101381" name="Rectangle 2"/>
          <p:cNvSpPr/>
          <p:nvPr/>
        </p:nvSpPr>
        <p:spPr>
          <a:xfrm>
            <a:off x="1371600" y="1557338"/>
            <a:ext cx="3352800" cy="396875"/>
          </a:xfrm>
          <a:prstGeom prst="rect">
            <a:avLst/>
          </a:prstGeom>
          <a:solidFill>
            <a:srgbClr val="FFFF99"/>
          </a:solidFill>
          <a:ln w="9525">
            <a:noFill/>
          </a:ln>
        </p:spPr>
        <p:txBody>
          <a:bodyPr>
            <a:spAutoFit/>
          </a:bodyPr>
          <a:p>
            <a:pPr algn="l"/>
            <a:r>
              <a:rPr lang="zh-CN" altLang="en-US" sz="2000" dirty="0">
                <a:latin typeface="Arial" panose="020B0604020202020204" pitchFamily="34" charset="0"/>
                <a:ea typeface="黑体" panose="02010609060101010101" pitchFamily="2" charset="-122"/>
              </a:rPr>
              <a:t>甲：他是民主革命的先行者</a:t>
            </a:r>
            <a:endParaRPr lang="zh-CN" altLang="en-US" sz="2000" dirty="0">
              <a:latin typeface="Arial" panose="020B0604020202020204" pitchFamily="34" charset="0"/>
              <a:ea typeface="黑体" panose="02010609060101010101" pitchFamily="2" charset="-122"/>
            </a:endParaRPr>
          </a:p>
        </p:txBody>
      </p:sp>
      <p:sp>
        <p:nvSpPr>
          <p:cNvPr id="101382" name="Rectangle 3"/>
          <p:cNvSpPr/>
          <p:nvPr/>
        </p:nvSpPr>
        <p:spPr>
          <a:xfrm>
            <a:off x="1328738" y="2492375"/>
            <a:ext cx="3548062" cy="396875"/>
          </a:xfrm>
          <a:prstGeom prst="rect">
            <a:avLst/>
          </a:prstGeom>
          <a:solidFill>
            <a:srgbClr val="FFFF99"/>
          </a:solidFill>
          <a:ln w="9525">
            <a:noFill/>
          </a:ln>
        </p:spPr>
        <p:txBody>
          <a:bodyPr>
            <a:spAutoFit/>
          </a:bodyPr>
          <a:p>
            <a:pPr algn="l"/>
            <a:r>
              <a:rPr lang="zh-CN" altLang="en-US" sz="2000" dirty="0">
                <a:latin typeface="Arial" panose="020B0604020202020204" pitchFamily="34" charset="0"/>
                <a:ea typeface="黑体" panose="02010609060101010101" pitchFamily="2" charset="-122"/>
              </a:rPr>
              <a:t>已：他是中国现代化光辉先驱</a:t>
            </a:r>
            <a:endParaRPr lang="zh-CN" altLang="en-US" sz="2000" dirty="0">
              <a:latin typeface="Arial" panose="020B0604020202020204" pitchFamily="34" charset="0"/>
              <a:ea typeface="黑体" panose="02010609060101010101" pitchFamily="2" charset="-122"/>
            </a:endParaRPr>
          </a:p>
        </p:txBody>
      </p:sp>
      <p:sp>
        <p:nvSpPr>
          <p:cNvPr id="101383" name="矩形 101382"/>
          <p:cNvSpPr/>
          <p:nvPr/>
        </p:nvSpPr>
        <p:spPr>
          <a:xfrm>
            <a:off x="0" y="0"/>
            <a:ext cx="1143000" cy="6797675"/>
          </a:xfrm>
          <a:prstGeom prst="rect">
            <a:avLst/>
          </a:prstGeom>
          <a:solidFill>
            <a:srgbClr val="FFFF99"/>
          </a:solidFill>
          <a:ln w="9525">
            <a:noFill/>
          </a:ln>
        </p:spPr>
        <p:txBody>
          <a:bodyPr>
            <a:spAutoFit/>
          </a:bodyPr>
          <a:p>
            <a:pPr algn="l"/>
            <a:endParaRPr lang="en-US" altLang="zh-CN" dirty="0">
              <a:latin typeface="Arial" panose="020B0604020202020204" pitchFamily="34" charset="0"/>
              <a:ea typeface="黑体" panose="02010609060101010101" pitchFamily="2" charset="-122"/>
            </a:endParaRPr>
          </a:p>
          <a:p>
            <a:pPr algn="l"/>
            <a:endParaRPr lang="en-US" altLang="zh-CN" dirty="0">
              <a:latin typeface="Arial" panose="020B0604020202020204" pitchFamily="34" charset="0"/>
              <a:ea typeface="黑体" panose="02010609060101010101" pitchFamily="2" charset="-122"/>
            </a:endParaRPr>
          </a:p>
          <a:p>
            <a:pPr algn="l"/>
            <a:endParaRPr lang="en-US" altLang="zh-CN" dirty="0">
              <a:latin typeface="Arial" panose="020B0604020202020204" pitchFamily="34" charset="0"/>
              <a:ea typeface="黑体" panose="02010609060101010101" pitchFamily="2" charset="-122"/>
            </a:endParaRPr>
          </a:p>
          <a:p>
            <a:r>
              <a:rPr lang="zh-CN" altLang="en-US" dirty="0">
                <a:latin typeface="Arial" panose="020B0604020202020204" pitchFamily="34" charset="0"/>
                <a:ea typeface="黑体" panose="02010609060101010101" pitchFamily="2" charset="-122"/>
              </a:rPr>
              <a:t>学</a:t>
            </a:r>
            <a:endParaRPr lang="zh-CN" altLang="en-US" dirty="0">
              <a:latin typeface="Arial" panose="020B0604020202020204" pitchFamily="34" charset="0"/>
              <a:ea typeface="黑体" panose="02010609060101010101" pitchFamily="2" charset="-122"/>
            </a:endParaRPr>
          </a:p>
          <a:p>
            <a:r>
              <a:rPr lang="zh-CN" altLang="en-US" dirty="0">
                <a:latin typeface="Arial" panose="020B0604020202020204" pitchFamily="34" charset="0"/>
                <a:ea typeface="黑体" panose="02010609060101010101" pitchFamily="2" charset="-122"/>
              </a:rPr>
              <a:t>法</a:t>
            </a:r>
            <a:endParaRPr lang="zh-CN" altLang="en-US" dirty="0">
              <a:latin typeface="Arial" panose="020B0604020202020204" pitchFamily="34" charset="0"/>
              <a:ea typeface="黑体" panose="02010609060101010101" pitchFamily="2" charset="-122"/>
            </a:endParaRPr>
          </a:p>
          <a:p>
            <a:r>
              <a:rPr lang="zh-CN" altLang="en-US" dirty="0">
                <a:latin typeface="Arial" panose="020B0604020202020204" pitchFamily="34" charset="0"/>
                <a:ea typeface="黑体" panose="02010609060101010101" pitchFamily="2" charset="-122"/>
              </a:rPr>
              <a:t>指</a:t>
            </a:r>
            <a:endParaRPr lang="zh-CN" altLang="en-US" dirty="0">
              <a:latin typeface="Arial" panose="020B0604020202020204" pitchFamily="34" charset="0"/>
              <a:ea typeface="黑体" panose="02010609060101010101" pitchFamily="2" charset="-122"/>
            </a:endParaRPr>
          </a:p>
          <a:p>
            <a:r>
              <a:rPr lang="zh-CN" altLang="en-US" dirty="0">
                <a:latin typeface="Arial" panose="020B0604020202020204" pitchFamily="34" charset="0"/>
                <a:ea typeface="黑体" panose="02010609060101010101" pitchFamily="2" charset="-122"/>
              </a:rPr>
              <a:t>导</a:t>
            </a:r>
            <a:endParaRPr lang="zh-CN" altLang="en-US" dirty="0">
              <a:latin typeface="Arial" panose="020B0604020202020204" pitchFamily="34" charset="0"/>
              <a:ea typeface="黑体" panose="02010609060101010101" pitchFamily="2" charset="-122"/>
            </a:endParaRPr>
          </a:p>
          <a:p>
            <a:pPr algn="l"/>
            <a:endParaRPr lang="zh-CN" altLang="en-US" dirty="0">
              <a:latin typeface="Arial" panose="020B0604020202020204" pitchFamily="34" charset="0"/>
              <a:ea typeface="黑体" panose="02010609060101010101" pitchFamily="2" charset="-122"/>
            </a:endParaRPr>
          </a:p>
          <a:p>
            <a:pPr algn="l"/>
            <a:endParaRPr lang="zh-CN" altLang="en-US" dirty="0">
              <a:latin typeface="Arial" panose="020B0604020202020204" pitchFamily="34" charset="0"/>
              <a:ea typeface="黑体" panose="02010609060101010101" pitchFamily="2" charset="-122"/>
            </a:endParaRPr>
          </a:p>
          <a:p>
            <a:pPr algn="l"/>
            <a:endParaRPr lang="zh-CN" altLang="en-US" dirty="0">
              <a:latin typeface="Arial" panose="020B0604020202020204" pitchFamily="34" charset="0"/>
              <a:ea typeface="黑体" panose="02010609060101010101" pitchFamily="2" charset="-122"/>
            </a:endParaRPr>
          </a:p>
          <a:p>
            <a:pPr algn="l"/>
            <a:endParaRPr lang="zh-CN" altLang="en-US" dirty="0">
              <a:latin typeface="Arial" panose="020B0604020202020204" pitchFamily="34" charset="0"/>
              <a:ea typeface="黑体" panose="02010609060101010101" pitchFamily="2" charset="-122"/>
            </a:endParaRPr>
          </a:p>
        </p:txBody>
      </p:sp>
      <p:sp>
        <p:nvSpPr>
          <p:cNvPr id="12297" name="Text Box 9"/>
          <p:cNvSpPr txBox="1">
            <a:spLocks noChangeArrowheads="1"/>
          </p:cNvSpPr>
          <p:nvPr/>
        </p:nvSpPr>
        <p:spPr bwMode="auto">
          <a:xfrm>
            <a:off x="6802438" y="3505200"/>
            <a:ext cx="1655763" cy="519113"/>
          </a:xfrm>
          <a:prstGeom prst="rect">
            <a:avLst/>
          </a:prstGeom>
          <a:noFill/>
          <a:ln w="9525">
            <a:noFill/>
            <a:miter lim="800000"/>
          </a:ln>
          <a:effectLst/>
        </p:spPr>
        <p:txBody>
          <a:bodyPr>
            <a:spAutoFit/>
          </a:bodyPr>
          <a:lstStyle/>
          <a:p>
            <a:pPr marR="0" algn="l" defTabSz="914400">
              <a:spcBef>
                <a:spcPct val="50000"/>
              </a:spcBef>
              <a:buClrTx/>
              <a:buSzTx/>
              <a:buFontTx/>
              <a:buNone/>
              <a:defRPr/>
            </a:pPr>
            <a:r>
              <a:rPr kumimoji="0" lang="zh-CN" altLang="en-US" sz="2800"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黑体" panose="02010609060101010101" pitchFamily="2" charset="-122"/>
                <a:cs typeface="+mn-cs"/>
              </a:rPr>
              <a:t>社会史观</a:t>
            </a:r>
            <a:endParaRPr kumimoji="0" lang="zh-CN" altLang="en-US" sz="2800"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黑体" panose="02010609060101010101" pitchFamily="2" charset="-122"/>
              <a:cs typeface="+mn-cs"/>
            </a:endParaRPr>
          </a:p>
        </p:txBody>
      </p:sp>
      <p:sp>
        <p:nvSpPr>
          <p:cNvPr id="12296" name="Text Box 8"/>
          <p:cNvSpPr txBox="1">
            <a:spLocks noChangeArrowheads="1"/>
          </p:cNvSpPr>
          <p:nvPr/>
        </p:nvSpPr>
        <p:spPr bwMode="auto">
          <a:xfrm>
            <a:off x="6804025" y="2514600"/>
            <a:ext cx="2339975" cy="519113"/>
          </a:xfrm>
          <a:prstGeom prst="rect">
            <a:avLst/>
          </a:prstGeom>
          <a:noFill/>
          <a:ln w="9525">
            <a:noFill/>
            <a:miter lim="800000"/>
          </a:ln>
          <a:effectLst/>
        </p:spPr>
        <p:txBody>
          <a:bodyPr>
            <a:spAutoFit/>
          </a:bodyPr>
          <a:lstStyle/>
          <a:p>
            <a:pPr marR="0" algn="l" defTabSz="914400">
              <a:spcBef>
                <a:spcPct val="50000"/>
              </a:spcBef>
              <a:buClrTx/>
              <a:buSzTx/>
              <a:buFontTx/>
              <a:buNone/>
              <a:defRPr/>
            </a:pPr>
            <a:r>
              <a:rPr kumimoji="0" lang="zh-CN" altLang="en-US" sz="2800"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黑体" panose="02010609060101010101" pitchFamily="2" charset="-122"/>
                <a:cs typeface="+mn-cs"/>
              </a:rPr>
              <a:t>现代化史观</a:t>
            </a:r>
            <a:endParaRPr kumimoji="0" lang="zh-CN" altLang="en-US" sz="2800"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黑体" panose="02010609060101010101" pitchFamily="2" charset="-122"/>
              <a:cs typeface="+mn-cs"/>
            </a:endParaRPr>
          </a:p>
        </p:txBody>
      </p:sp>
      <p:sp>
        <p:nvSpPr>
          <p:cNvPr id="12294" name="Text Box 6"/>
          <p:cNvSpPr txBox="1">
            <a:spLocks noChangeArrowheads="1"/>
          </p:cNvSpPr>
          <p:nvPr/>
        </p:nvSpPr>
        <p:spPr bwMode="auto">
          <a:xfrm>
            <a:off x="6802438" y="4510088"/>
            <a:ext cx="1871663" cy="519113"/>
          </a:xfrm>
          <a:prstGeom prst="rect">
            <a:avLst/>
          </a:prstGeom>
          <a:noFill/>
          <a:ln w="9525">
            <a:noFill/>
            <a:miter lim="800000"/>
          </a:ln>
          <a:effectLst/>
        </p:spPr>
        <p:txBody>
          <a:bodyPr>
            <a:spAutoFit/>
          </a:bodyPr>
          <a:lstStyle/>
          <a:p>
            <a:pPr marR="0" algn="l" defTabSz="914400">
              <a:spcBef>
                <a:spcPct val="50000"/>
              </a:spcBef>
              <a:buClrTx/>
              <a:buSzTx/>
              <a:buFontTx/>
              <a:buNone/>
              <a:defRPr/>
            </a:pPr>
            <a:r>
              <a:rPr kumimoji="0" lang="zh-CN" altLang="en-US" sz="2800"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黑体" panose="02010609060101010101" pitchFamily="2" charset="-122"/>
                <a:cs typeface="+mn-cs"/>
              </a:rPr>
              <a:t>全球史观</a:t>
            </a:r>
            <a:endParaRPr kumimoji="0" lang="zh-CN" altLang="en-US" sz="2800"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黑体" panose="02010609060101010101" pitchFamily="2" charset="-122"/>
              <a:cs typeface="+mn-cs"/>
            </a:endParaRPr>
          </a:p>
        </p:txBody>
      </p:sp>
      <p:sp>
        <p:nvSpPr>
          <p:cNvPr id="12295" name="Text Box 7"/>
          <p:cNvSpPr txBox="1">
            <a:spLocks noChangeArrowheads="1"/>
          </p:cNvSpPr>
          <p:nvPr/>
        </p:nvSpPr>
        <p:spPr bwMode="auto">
          <a:xfrm>
            <a:off x="6804025" y="1538288"/>
            <a:ext cx="1800225" cy="519113"/>
          </a:xfrm>
          <a:prstGeom prst="rect">
            <a:avLst/>
          </a:prstGeom>
          <a:noFill/>
          <a:ln w="9525">
            <a:noFill/>
            <a:miter lim="800000"/>
          </a:ln>
          <a:effectLst/>
        </p:spPr>
        <p:txBody>
          <a:bodyPr>
            <a:spAutoFit/>
          </a:bodyPr>
          <a:lstStyle/>
          <a:p>
            <a:pPr marR="0" algn="l" defTabSz="914400">
              <a:spcBef>
                <a:spcPct val="50000"/>
              </a:spcBef>
              <a:buClrTx/>
              <a:buSzTx/>
              <a:buFontTx/>
              <a:buNone/>
              <a:defRPr/>
            </a:pPr>
            <a:r>
              <a:rPr kumimoji="0" lang="zh-CN" altLang="en-US" sz="2800"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黑体" panose="02010609060101010101" pitchFamily="2" charset="-122"/>
                <a:cs typeface="+mn-cs"/>
              </a:rPr>
              <a:t>革命史观</a:t>
            </a:r>
            <a:endParaRPr kumimoji="0" lang="zh-CN" altLang="en-US" sz="2800"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黑体" panose="02010609060101010101" pitchFamily="2" charset="-122"/>
              <a:cs typeface="+mn-cs"/>
            </a:endParaRPr>
          </a:p>
        </p:txBody>
      </p:sp>
      <p:sp>
        <p:nvSpPr>
          <p:cNvPr id="101388" name="矩形 101387"/>
          <p:cNvSpPr/>
          <p:nvPr/>
        </p:nvSpPr>
        <p:spPr>
          <a:xfrm>
            <a:off x="2286000" y="441325"/>
            <a:ext cx="6019800" cy="457200"/>
          </a:xfrm>
          <a:prstGeom prst="rect">
            <a:avLst/>
          </a:prstGeom>
          <a:noFill/>
          <a:ln w="9525">
            <a:noFill/>
          </a:ln>
        </p:spPr>
        <p:txBody>
          <a:bodyPr>
            <a:spAutoFit/>
          </a:bodyPr>
          <a:p>
            <a:pPr algn="l"/>
            <a:r>
              <a:rPr lang="zh-CN" altLang="en-US" sz="2400" dirty="0">
                <a:solidFill>
                  <a:srgbClr val="FF0000"/>
                </a:solidFill>
                <a:latin typeface="Arial" panose="020B0604020202020204" pitchFamily="34" charset="0"/>
                <a:ea typeface="黑体" panose="02010609060101010101" pitchFamily="2" charset="-122"/>
              </a:rPr>
              <a:t>多元历史观分析“历史人物”</a:t>
            </a:r>
            <a:r>
              <a:rPr lang="en-US" altLang="zh-CN" sz="2400">
                <a:solidFill>
                  <a:srgbClr val="FF0000"/>
                </a:solidFill>
                <a:latin typeface="黑体" panose="02010609060101010101" pitchFamily="2" charset="-122"/>
                <a:ea typeface="黑体" panose="02010609060101010101" pitchFamily="2" charset="-122"/>
              </a:rPr>
              <a:t>——</a:t>
            </a:r>
            <a:r>
              <a:rPr lang="zh-CN" altLang="en-US" sz="2400" dirty="0">
                <a:solidFill>
                  <a:srgbClr val="FF0000"/>
                </a:solidFill>
                <a:latin typeface="Arial" panose="020B0604020202020204" pitchFamily="34" charset="0"/>
                <a:ea typeface="黑体" panose="02010609060101010101" pitchFamily="2" charset="-122"/>
              </a:rPr>
              <a:t>孙中山</a:t>
            </a:r>
            <a:endParaRPr lang="zh-CN" altLang="en-US" sz="2400" dirty="0">
              <a:solidFill>
                <a:srgbClr val="FF0000"/>
              </a:solidFill>
              <a:latin typeface="Arial" panose="020B0604020202020204" pitchFamily="34" charset="0"/>
              <a:ea typeface="黑体" panose="02010609060101010101" pitchFamily="2" charset="-122"/>
            </a:endParaRPr>
          </a:p>
        </p:txBody>
      </p:sp>
      <p:sp>
        <p:nvSpPr>
          <p:cNvPr id="101389" name="文本框 101388"/>
          <p:cNvSpPr txBox="1"/>
          <p:nvPr/>
        </p:nvSpPr>
        <p:spPr>
          <a:xfrm>
            <a:off x="1219200" y="6384925"/>
            <a:ext cx="2743200" cy="396875"/>
          </a:xfrm>
          <a:prstGeom prst="rect">
            <a:avLst/>
          </a:prstGeom>
          <a:noFill/>
          <a:ln w="9525">
            <a:noFill/>
          </a:ln>
        </p:spPr>
        <p:txBody>
          <a:bodyPr>
            <a:spAutoFit/>
          </a:bodyPr>
          <a:p>
            <a:pPr algn="l">
              <a:spcBef>
                <a:spcPct val="50000"/>
              </a:spcBef>
            </a:pPr>
            <a:r>
              <a:rPr lang="zh-CN" altLang="en-US" sz="2000" b="0" dirty="0">
                <a:solidFill>
                  <a:srgbClr val="FFFF99"/>
                </a:solidFill>
                <a:latin typeface="隶书" pitchFamily="49" charset="-122"/>
                <a:ea typeface="隶书" pitchFamily="49" charset="-122"/>
              </a:rPr>
              <a:t>北师大版  历史必修二</a:t>
            </a:r>
            <a:endParaRPr lang="zh-CN" altLang="en-US" sz="2000" b="0" dirty="0">
              <a:solidFill>
                <a:srgbClr val="FFFF99"/>
              </a:solidFill>
              <a:latin typeface="隶书" pitchFamily="49" charset="-122"/>
              <a:ea typeface="隶书" pitchFamily="49" charset="-122"/>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5"/>
                                        </p:tgtEl>
                                        <p:attrNameLst>
                                          <p:attrName>style.visibility</p:attrName>
                                        </p:attrNameLst>
                                      </p:cBhvr>
                                      <p:to>
                                        <p:strVal val="visible"/>
                                      </p:to>
                                    </p:set>
                                    <p:animEffect transition="in" filter="blinds(horizontal)">
                                      <p:cBhvr>
                                        <p:cTn id="7" dur="500"/>
                                        <p:tgtEl>
                                          <p:spTgt spid="1229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296"/>
                                        </p:tgtEl>
                                        <p:attrNameLst>
                                          <p:attrName>style.visibility</p:attrName>
                                        </p:attrNameLst>
                                      </p:cBhvr>
                                      <p:to>
                                        <p:strVal val="visible"/>
                                      </p:to>
                                    </p:set>
                                    <p:animEffect transition="in" filter="blinds(horizontal)">
                                      <p:cBhvr>
                                        <p:cTn id="12" dur="500"/>
                                        <p:tgtEl>
                                          <p:spTgt spid="1229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297"/>
                                        </p:tgtEl>
                                        <p:attrNameLst>
                                          <p:attrName>style.visibility</p:attrName>
                                        </p:attrNameLst>
                                      </p:cBhvr>
                                      <p:to>
                                        <p:strVal val="visible"/>
                                      </p:to>
                                    </p:set>
                                    <p:animEffect transition="in" filter="blinds(horizontal)">
                                      <p:cBhvr>
                                        <p:cTn id="17" dur="500"/>
                                        <p:tgtEl>
                                          <p:spTgt spid="1229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294"/>
                                        </p:tgtEl>
                                        <p:attrNameLst>
                                          <p:attrName>style.visibility</p:attrName>
                                        </p:attrNameLst>
                                      </p:cBhvr>
                                      <p:to>
                                        <p:strVal val="visible"/>
                                      </p:to>
                                    </p:set>
                                    <p:animEffect transition="in" filter="blinds(horizontal)">
                                      <p:cBhvr>
                                        <p:cTn id="22"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7" grpId="0"/>
      <p:bldP spid="12296" grpId="0"/>
      <p:bldP spid="12294" grpId="0"/>
      <p:bldP spid="1229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4829" name="图片 34828" descr="水墨边框—1"/>
          <p:cNvPicPr>
            <a:picLocks noChangeAspect="1"/>
          </p:cNvPicPr>
          <p:nvPr/>
        </p:nvPicPr>
        <p:blipFill>
          <a:blip r:embed="rId1"/>
          <a:stretch>
            <a:fillRect/>
          </a:stretch>
        </p:blipFill>
        <p:spPr>
          <a:xfrm>
            <a:off x="0" y="0"/>
            <a:ext cx="9144000" cy="6858000"/>
          </a:xfrm>
          <a:prstGeom prst="rect">
            <a:avLst/>
          </a:prstGeom>
          <a:noFill/>
          <a:ln w="9525">
            <a:noFill/>
          </a:ln>
        </p:spPr>
      </p:pic>
      <p:sp>
        <p:nvSpPr>
          <p:cNvPr id="34823" name="文本框 34822"/>
          <p:cNvSpPr txBox="1"/>
          <p:nvPr/>
        </p:nvSpPr>
        <p:spPr>
          <a:xfrm>
            <a:off x="152400" y="3863975"/>
            <a:ext cx="8839200" cy="860425"/>
          </a:xfrm>
          <a:prstGeom prst="rect">
            <a:avLst/>
          </a:prstGeom>
          <a:solidFill>
            <a:srgbClr val="FFFF99"/>
          </a:solidFill>
          <a:ln w="9525">
            <a:noFill/>
          </a:ln>
        </p:spPr>
        <p:txBody>
          <a:bodyPr>
            <a:spAutoFit/>
          </a:bodyPr>
          <a:p>
            <a:pPr algn="l">
              <a:lnSpc>
                <a:spcPct val="90000"/>
              </a:lnSpc>
              <a:spcBef>
                <a:spcPct val="50000"/>
              </a:spcBef>
            </a:pPr>
            <a:r>
              <a:rPr lang="en-US" altLang="zh-CN" sz="2800" dirty="0">
                <a:latin typeface="黑体" panose="02010609060101010101" pitchFamily="2" charset="-122"/>
                <a:ea typeface="黑体" panose="02010609060101010101" pitchFamily="2" charset="-122"/>
              </a:rPr>
              <a:t>    </a:t>
            </a:r>
            <a:r>
              <a:rPr lang="zh-CN" altLang="en-US" sz="2800" dirty="0">
                <a:latin typeface="黑体" panose="02010609060101010101" pitchFamily="2" charset="-122"/>
                <a:ea typeface="黑体" panose="02010609060101010101" pitchFamily="2" charset="-122"/>
              </a:rPr>
              <a:t>必修三：文化发展历程，反映的是人类社会思想文化和科技领域发展进程中的重要内容。</a:t>
            </a:r>
            <a:endParaRPr lang="zh-CN" altLang="en-US" sz="2800" dirty="0">
              <a:latin typeface="黑体" panose="02010609060101010101" pitchFamily="2" charset="-122"/>
              <a:ea typeface="黑体" panose="02010609060101010101" pitchFamily="2" charset="-122"/>
            </a:endParaRPr>
          </a:p>
        </p:txBody>
      </p:sp>
      <p:sp>
        <p:nvSpPr>
          <p:cNvPr id="34830" name="文本框 34829"/>
          <p:cNvSpPr txBox="1"/>
          <p:nvPr/>
        </p:nvSpPr>
        <p:spPr>
          <a:xfrm>
            <a:off x="76200" y="6384925"/>
            <a:ext cx="2743200" cy="396875"/>
          </a:xfrm>
          <a:prstGeom prst="rect">
            <a:avLst/>
          </a:prstGeom>
          <a:noFill/>
          <a:ln w="9525">
            <a:noFill/>
          </a:ln>
        </p:spPr>
        <p:txBody>
          <a:bodyPr>
            <a:spAutoFit/>
          </a:bodyPr>
          <a:p>
            <a:pPr algn="l">
              <a:spcBef>
                <a:spcPct val="50000"/>
              </a:spcBef>
            </a:pPr>
            <a:r>
              <a:rPr lang="zh-CN" altLang="en-US" sz="2000" dirty="0">
                <a:solidFill>
                  <a:srgbClr val="FFFF99"/>
                </a:solidFill>
                <a:latin typeface="隶书" pitchFamily="49" charset="-122"/>
                <a:ea typeface="隶书" pitchFamily="49" charset="-122"/>
              </a:rPr>
              <a:t>北师大版  历史必修二</a:t>
            </a:r>
            <a:endParaRPr lang="zh-CN" altLang="en-US" sz="2000" dirty="0">
              <a:solidFill>
                <a:srgbClr val="FFFF99"/>
              </a:solidFill>
              <a:latin typeface="隶书" pitchFamily="49" charset="-122"/>
              <a:ea typeface="隶书" pitchFamily="49" charset="-122"/>
            </a:endParaRPr>
          </a:p>
        </p:txBody>
      </p:sp>
      <p:sp>
        <p:nvSpPr>
          <p:cNvPr id="34831" name="文本框 34830"/>
          <p:cNvSpPr txBox="1"/>
          <p:nvPr/>
        </p:nvSpPr>
        <p:spPr>
          <a:xfrm>
            <a:off x="152400" y="152400"/>
            <a:ext cx="2133600" cy="641350"/>
          </a:xfrm>
          <a:prstGeom prst="rect">
            <a:avLst/>
          </a:prstGeom>
          <a:solidFill>
            <a:srgbClr val="99FF99"/>
          </a:solidFill>
          <a:ln w="9525">
            <a:noFill/>
          </a:ln>
        </p:spPr>
        <p:txBody>
          <a:bodyPr>
            <a:spAutoFit/>
          </a:bodyPr>
          <a:p>
            <a:pPr algn="l"/>
            <a:r>
              <a:rPr lang="zh-CN" altLang="en-US" sz="3600" dirty="0">
                <a:solidFill>
                  <a:srgbClr val="FF0000"/>
                </a:solidFill>
                <a:latin typeface="Arial" panose="020B0604020202020204" pitchFamily="34" charset="0"/>
                <a:ea typeface="黑体" panose="02010609060101010101" pitchFamily="2" charset="-122"/>
              </a:rPr>
              <a:t>整体感知</a:t>
            </a:r>
            <a:endParaRPr lang="zh-CN" altLang="en-US" sz="3600" dirty="0">
              <a:solidFill>
                <a:srgbClr val="FF0000"/>
              </a:solidFill>
              <a:latin typeface="Arial" panose="020B0604020202020204" pitchFamily="34" charset="0"/>
              <a:ea typeface="黑体" panose="02010609060101010101" pitchFamily="2" charset="-122"/>
            </a:endParaRPr>
          </a:p>
        </p:txBody>
      </p:sp>
      <p:pic>
        <p:nvPicPr>
          <p:cNvPr id="34833" name="图片 34832" descr="思考-1"/>
          <p:cNvPicPr>
            <a:picLocks noChangeAspect="1"/>
          </p:cNvPicPr>
          <p:nvPr/>
        </p:nvPicPr>
        <p:blipFill>
          <a:blip r:embed="rId2"/>
          <a:stretch>
            <a:fillRect/>
          </a:stretch>
        </p:blipFill>
        <p:spPr>
          <a:xfrm>
            <a:off x="7467600" y="4343400"/>
            <a:ext cx="1524000" cy="1905000"/>
          </a:xfrm>
          <a:prstGeom prst="rect">
            <a:avLst/>
          </a:prstGeom>
          <a:noFill/>
          <a:ln w="9525">
            <a:noFill/>
          </a:ln>
        </p:spPr>
      </p:pic>
      <p:sp>
        <p:nvSpPr>
          <p:cNvPr id="34834" name="矩形 34833"/>
          <p:cNvSpPr/>
          <p:nvPr/>
        </p:nvSpPr>
        <p:spPr>
          <a:xfrm>
            <a:off x="198438" y="1187450"/>
            <a:ext cx="8793162" cy="946150"/>
          </a:xfrm>
          <a:prstGeom prst="rect">
            <a:avLst/>
          </a:prstGeom>
          <a:solidFill>
            <a:srgbClr val="FFFF99"/>
          </a:solidFill>
          <a:ln w="9525">
            <a:noFill/>
          </a:ln>
        </p:spPr>
        <p:txBody>
          <a:bodyPr>
            <a:spAutoFit/>
          </a:bodyPr>
          <a:p>
            <a:pPr algn="l"/>
            <a:r>
              <a:rPr lang="en-US" altLang="zh-CN" sz="2800" dirty="0">
                <a:latin typeface="黑体" panose="02010609060101010101" pitchFamily="2" charset="-122"/>
                <a:ea typeface="黑体" panose="02010609060101010101" pitchFamily="2" charset="-122"/>
              </a:rPr>
              <a:t>    </a:t>
            </a:r>
            <a:r>
              <a:rPr lang="zh-CN" altLang="en-US" sz="2800" dirty="0">
                <a:latin typeface="黑体" panose="02010609060101010101" pitchFamily="2" charset="-122"/>
                <a:ea typeface="黑体" panose="02010609060101010101" pitchFamily="2" charset="-122"/>
              </a:rPr>
              <a:t>必修一：政治文明历程，反映的是人类社会政治领域发展进程中的重要内容；</a:t>
            </a:r>
            <a:endParaRPr lang="zh-CN" altLang="en-US" sz="2800" dirty="0">
              <a:latin typeface="黑体" panose="02010609060101010101" pitchFamily="2" charset="-122"/>
              <a:ea typeface="黑体" panose="02010609060101010101" pitchFamily="2" charset="-122"/>
            </a:endParaRPr>
          </a:p>
        </p:txBody>
      </p:sp>
      <p:sp>
        <p:nvSpPr>
          <p:cNvPr id="34835" name="矩形 34834"/>
          <p:cNvSpPr/>
          <p:nvPr/>
        </p:nvSpPr>
        <p:spPr>
          <a:xfrm>
            <a:off x="190500" y="2482850"/>
            <a:ext cx="8801100" cy="946150"/>
          </a:xfrm>
          <a:prstGeom prst="rect">
            <a:avLst/>
          </a:prstGeom>
          <a:solidFill>
            <a:srgbClr val="FFFF99"/>
          </a:solidFill>
          <a:ln w="9525">
            <a:noFill/>
          </a:ln>
        </p:spPr>
        <p:txBody>
          <a:bodyPr>
            <a:spAutoFit/>
          </a:bodyPr>
          <a:p>
            <a:pPr algn="l"/>
            <a:r>
              <a:rPr lang="en-US" altLang="zh-CN" sz="2800" dirty="0">
                <a:latin typeface="黑体" panose="02010609060101010101" pitchFamily="2" charset="-122"/>
                <a:ea typeface="黑体" panose="02010609060101010101" pitchFamily="2" charset="-122"/>
              </a:rPr>
              <a:t>    </a:t>
            </a:r>
            <a:r>
              <a:rPr lang="zh-CN" altLang="en-US" sz="2800" dirty="0">
                <a:latin typeface="黑体" panose="02010609060101010101" pitchFamily="2" charset="-122"/>
                <a:ea typeface="黑体" panose="02010609060101010101" pitchFamily="2" charset="-122"/>
              </a:rPr>
              <a:t>必修二：经济成长历程，反映的是人类社会经济和社会生活领域发展进程中的重要内容；</a:t>
            </a:r>
            <a:endParaRPr lang="zh-CN" altLang="en-US" sz="2800" dirty="0">
              <a:latin typeface="黑体" panose="02010609060101010101" pitchFamily="2" charset="-122"/>
              <a:ea typeface="黑体" panose="02010609060101010101" pitchFamily="2" charset="-122"/>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834"/>
                                        </p:tgtEl>
                                        <p:attrNameLst>
                                          <p:attrName>style.visibility</p:attrName>
                                        </p:attrNameLst>
                                      </p:cBhvr>
                                      <p:to>
                                        <p:strVal val="visible"/>
                                      </p:to>
                                    </p:set>
                                    <p:animEffect transition="in" filter="blinds(horizontal)">
                                      <p:cBhvr>
                                        <p:cTn id="7" dur="500"/>
                                        <p:tgtEl>
                                          <p:spTgt spid="348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4835"/>
                                        </p:tgtEl>
                                        <p:attrNameLst>
                                          <p:attrName>style.visibility</p:attrName>
                                        </p:attrNameLst>
                                      </p:cBhvr>
                                      <p:to>
                                        <p:strVal val="visible"/>
                                      </p:to>
                                    </p:set>
                                    <p:animEffect transition="in" filter="blinds(horizontal)">
                                      <p:cBhvr>
                                        <p:cTn id="12" dur="500"/>
                                        <p:tgtEl>
                                          <p:spTgt spid="3483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4823"/>
                                        </p:tgtEl>
                                        <p:attrNameLst>
                                          <p:attrName>style.visibility</p:attrName>
                                        </p:attrNameLst>
                                      </p:cBhvr>
                                      <p:to>
                                        <p:strVal val="visible"/>
                                      </p:to>
                                    </p:set>
                                    <p:animEffect transition="in" filter="blinds(horizontal)">
                                      <p:cBhvr>
                                        <p:cTn id="17" dur="500"/>
                                        <p:tgtEl>
                                          <p:spTgt spid="34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3" grpId="0" animBg="1"/>
      <p:bldP spid="34834" grpId="0" animBg="1"/>
      <p:bldP spid="3483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4450" name="图片 104449" descr="水墨边框—1"/>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04451" name="文本框 104450"/>
          <p:cNvSpPr txBox="1"/>
          <p:nvPr/>
        </p:nvSpPr>
        <p:spPr>
          <a:xfrm>
            <a:off x="2209800" y="1301750"/>
            <a:ext cx="6705600" cy="4108450"/>
          </a:xfrm>
          <a:prstGeom prst="rect">
            <a:avLst/>
          </a:prstGeom>
          <a:gradFill rotWithShape="1">
            <a:gsLst>
              <a:gs pos="0">
                <a:srgbClr val="FFFF99">
                  <a:alpha val="27000"/>
                </a:srgbClr>
              </a:gs>
              <a:gs pos="100000">
                <a:srgbClr val="FFFF99">
                  <a:gamma/>
                  <a:shade val="46275"/>
                  <a:invGamma/>
                  <a:alpha val="63000"/>
                </a:srgbClr>
              </a:gs>
            </a:gsLst>
            <a:lin ang="5400000" scaled="1"/>
            <a:tileRect/>
          </a:gradFill>
          <a:ln w="9525">
            <a:noFill/>
          </a:ln>
        </p:spPr>
        <p:txBody>
          <a:bodyPr>
            <a:spAutoFit/>
          </a:bodyPr>
          <a:p>
            <a:pPr algn="l"/>
            <a:r>
              <a:rPr lang="en-US" altLang="zh-CN" sz="2400" dirty="0">
                <a:latin typeface="黑体" panose="02010609060101010101" pitchFamily="2" charset="-122"/>
                <a:ea typeface="黑体" panose="02010609060101010101" pitchFamily="2" charset="-122"/>
              </a:rPr>
              <a:t>        </a:t>
            </a:r>
            <a:r>
              <a:rPr lang="zh-CN" altLang="en-US" sz="2400" dirty="0">
                <a:latin typeface="黑体" panose="02010609060101010101" pitchFamily="2" charset="-122"/>
                <a:ea typeface="黑体" panose="02010609060101010101" pitchFamily="2" charset="-122"/>
              </a:rPr>
              <a:t>七律</a:t>
            </a:r>
            <a:r>
              <a:rPr lang="en-US" altLang="zh-CN" sz="2400" dirty="0">
                <a:latin typeface="黑体" panose="02010609060101010101" pitchFamily="2" charset="-122"/>
                <a:ea typeface="黑体" panose="02010609060101010101" pitchFamily="2" charset="-122"/>
              </a:rPr>
              <a:t>·</a:t>
            </a:r>
            <a:r>
              <a:rPr lang="zh-CN" altLang="en-US" sz="2400" dirty="0">
                <a:latin typeface="黑体" panose="02010609060101010101" pitchFamily="2" charset="-122"/>
                <a:ea typeface="黑体" panose="02010609060101010101" pitchFamily="2" charset="-122"/>
              </a:rPr>
              <a:t>人民解放军占领南京 </a:t>
            </a:r>
            <a:endParaRPr lang="zh-CN" altLang="en-US" sz="2400" dirty="0">
              <a:latin typeface="黑体" panose="02010609060101010101" pitchFamily="2" charset="-122"/>
              <a:ea typeface="黑体" panose="02010609060101010101" pitchFamily="2" charset="-122"/>
            </a:endParaRPr>
          </a:p>
          <a:p>
            <a:pPr algn="l"/>
            <a:endParaRPr lang="zh-CN" altLang="en-US" sz="2400" dirty="0">
              <a:latin typeface="黑体" panose="02010609060101010101" pitchFamily="2" charset="-122"/>
              <a:ea typeface="黑体" panose="02010609060101010101" pitchFamily="2" charset="-122"/>
            </a:endParaRPr>
          </a:p>
          <a:p>
            <a:pPr algn="l"/>
            <a:r>
              <a:rPr lang="zh-CN" altLang="en-US" sz="2400" dirty="0">
                <a:latin typeface="黑体" panose="02010609060101010101" pitchFamily="2" charset="-122"/>
                <a:ea typeface="黑体" panose="02010609060101010101" pitchFamily="2" charset="-122"/>
              </a:rPr>
              <a:t>             一九四九年四月 </a:t>
            </a:r>
            <a:endParaRPr lang="zh-CN" altLang="en-US" sz="2400" dirty="0">
              <a:latin typeface="黑体" panose="02010609060101010101" pitchFamily="2" charset="-122"/>
              <a:ea typeface="黑体" panose="02010609060101010101" pitchFamily="2" charset="-122"/>
            </a:endParaRPr>
          </a:p>
          <a:p>
            <a:pPr algn="l"/>
            <a:endParaRPr lang="zh-CN" altLang="en-US" sz="2400" dirty="0">
              <a:latin typeface="黑体" panose="02010609060101010101" pitchFamily="2" charset="-122"/>
              <a:ea typeface="黑体" panose="02010609060101010101" pitchFamily="2" charset="-122"/>
            </a:endParaRPr>
          </a:p>
          <a:p>
            <a:pPr algn="l"/>
            <a:r>
              <a:rPr lang="zh-CN" altLang="en-US" sz="2400" dirty="0">
                <a:latin typeface="黑体" panose="02010609060101010101" pitchFamily="2" charset="-122"/>
                <a:ea typeface="黑体" panose="02010609060101010101" pitchFamily="2" charset="-122"/>
              </a:rPr>
              <a:t>     钟山风雨起苍黄，百万雄师过大江。 </a:t>
            </a:r>
            <a:endParaRPr lang="zh-CN" altLang="en-US" sz="2400" dirty="0">
              <a:latin typeface="黑体" panose="02010609060101010101" pitchFamily="2" charset="-122"/>
              <a:ea typeface="黑体" panose="02010609060101010101" pitchFamily="2" charset="-122"/>
            </a:endParaRPr>
          </a:p>
          <a:p>
            <a:pPr algn="l"/>
            <a:endParaRPr lang="zh-CN" altLang="en-US" sz="2400" dirty="0">
              <a:latin typeface="黑体" panose="02010609060101010101" pitchFamily="2" charset="-122"/>
              <a:ea typeface="黑体" panose="02010609060101010101" pitchFamily="2" charset="-122"/>
            </a:endParaRPr>
          </a:p>
          <a:p>
            <a:pPr algn="l"/>
            <a:r>
              <a:rPr lang="zh-CN" altLang="en-US" sz="2400" dirty="0">
                <a:latin typeface="黑体" panose="02010609060101010101" pitchFamily="2" charset="-122"/>
                <a:ea typeface="黑体" panose="02010609060101010101" pitchFamily="2" charset="-122"/>
              </a:rPr>
              <a:t>     虎踞龙盘今胜昔，天翻地覆慨而慷。 </a:t>
            </a:r>
            <a:endParaRPr lang="zh-CN" altLang="en-US" sz="2400" dirty="0">
              <a:latin typeface="黑体" panose="02010609060101010101" pitchFamily="2" charset="-122"/>
              <a:ea typeface="黑体" panose="02010609060101010101" pitchFamily="2" charset="-122"/>
            </a:endParaRPr>
          </a:p>
          <a:p>
            <a:pPr algn="l"/>
            <a:endParaRPr lang="zh-CN" altLang="en-US" sz="2400" dirty="0">
              <a:latin typeface="黑体" panose="02010609060101010101" pitchFamily="2" charset="-122"/>
              <a:ea typeface="黑体" panose="02010609060101010101" pitchFamily="2" charset="-122"/>
            </a:endParaRPr>
          </a:p>
          <a:p>
            <a:pPr algn="l"/>
            <a:r>
              <a:rPr lang="zh-CN" altLang="en-US" sz="2400" dirty="0">
                <a:latin typeface="黑体" panose="02010609060101010101" pitchFamily="2" charset="-122"/>
                <a:ea typeface="黑体" panose="02010609060101010101" pitchFamily="2" charset="-122"/>
              </a:rPr>
              <a:t>     宜将胜勇追穷寇，不可沽名学霸王。 </a:t>
            </a:r>
            <a:endParaRPr lang="zh-CN" altLang="en-US" sz="2400" dirty="0">
              <a:latin typeface="黑体" panose="02010609060101010101" pitchFamily="2" charset="-122"/>
              <a:ea typeface="黑体" panose="02010609060101010101" pitchFamily="2" charset="-122"/>
            </a:endParaRPr>
          </a:p>
          <a:p>
            <a:pPr algn="l"/>
            <a:endParaRPr lang="zh-CN" altLang="en-US" sz="2400" dirty="0">
              <a:latin typeface="黑体" panose="02010609060101010101" pitchFamily="2" charset="-122"/>
              <a:ea typeface="黑体" panose="02010609060101010101" pitchFamily="2" charset="-122"/>
            </a:endParaRPr>
          </a:p>
          <a:p>
            <a:pPr algn="l"/>
            <a:r>
              <a:rPr lang="zh-CN" altLang="en-US" sz="2400" dirty="0">
                <a:latin typeface="黑体" panose="02010609060101010101" pitchFamily="2" charset="-122"/>
                <a:ea typeface="黑体" panose="02010609060101010101" pitchFamily="2" charset="-122"/>
              </a:rPr>
              <a:t>     天若有情天亦老，人间正道是沧桑。</a:t>
            </a:r>
            <a:endParaRPr lang="zh-CN" altLang="en-US" sz="2400" dirty="0">
              <a:latin typeface="黑体" panose="02010609060101010101" pitchFamily="2" charset="-122"/>
              <a:ea typeface="黑体" panose="02010609060101010101" pitchFamily="2" charset="-122"/>
            </a:endParaRPr>
          </a:p>
        </p:txBody>
      </p:sp>
      <p:pic>
        <p:nvPicPr>
          <p:cNvPr id="104452" name="图片 104451" descr="毛泽东"/>
          <p:cNvPicPr>
            <a:picLocks noChangeAspect="1"/>
          </p:cNvPicPr>
          <p:nvPr/>
        </p:nvPicPr>
        <p:blipFill>
          <a:blip r:embed="rId2"/>
          <a:stretch>
            <a:fillRect/>
          </a:stretch>
        </p:blipFill>
        <p:spPr>
          <a:xfrm>
            <a:off x="152400" y="228600"/>
            <a:ext cx="1981200" cy="2514600"/>
          </a:xfrm>
          <a:prstGeom prst="rect">
            <a:avLst/>
          </a:prstGeom>
          <a:noFill/>
          <a:ln w="9525">
            <a:noFill/>
          </a:ln>
        </p:spPr>
      </p:pic>
      <p:sp>
        <p:nvSpPr>
          <p:cNvPr id="104453" name="文本框 104452"/>
          <p:cNvSpPr txBox="1"/>
          <p:nvPr/>
        </p:nvSpPr>
        <p:spPr>
          <a:xfrm>
            <a:off x="76200" y="6384925"/>
            <a:ext cx="2743200" cy="396875"/>
          </a:xfrm>
          <a:prstGeom prst="rect">
            <a:avLst/>
          </a:prstGeom>
          <a:noFill/>
          <a:ln w="9525">
            <a:noFill/>
          </a:ln>
        </p:spPr>
        <p:txBody>
          <a:bodyPr>
            <a:spAutoFit/>
          </a:bodyPr>
          <a:p>
            <a:pPr algn="l">
              <a:spcBef>
                <a:spcPct val="50000"/>
              </a:spcBef>
            </a:pPr>
            <a:r>
              <a:rPr lang="zh-CN" altLang="en-US" sz="2000" b="0" dirty="0">
                <a:solidFill>
                  <a:srgbClr val="FFFF99"/>
                </a:solidFill>
                <a:latin typeface="隶书" pitchFamily="49" charset="-122"/>
                <a:ea typeface="隶书" pitchFamily="49" charset="-122"/>
              </a:rPr>
              <a:t>北师大版  历史必修二</a:t>
            </a:r>
            <a:endParaRPr lang="zh-CN" altLang="en-US" sz="2000" b="0" dirty="0">
              <a:solidFill>
                <a:srgbClr val="FFFF99"/>
              </a:solidFill>
              <a:latin typeface="隶书" pitchFamily="49" charset="-122"/>
              <a:ea typeface="隶书" pitchFamily="49" charset="-122"/>
            </a:endParaRPr>
          </a:p>
        </p:txBody>
      </p:sp>
    </p:spTree>
  </p:cSld>
  <p:clrMapOvr>
    <a:masterClrMapping/>
  </p:clrMapOvr>
  <p:transition>
    <p:blinds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6498" name="图片 106497" descr="水墨边框—1"/>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06499" name="文本框 106498"/>
          <p:cNvSpPr txBox="1"/>
          <p:nvPr/>
        </p:nvSpPr>
        <p:spPr>
          <a:xfrm>
            <a:off x="152400" y="152400"/>
            <a:ext cx="3124200" cy="641350"/>
          </a:xfrm>
          <a:prstGeom prst="rect">
            <a:avLst/>
          </a:prstGeom>
          <a:gradFill rotWithShape="1">
            <a:gsLst>
              <a:gs pos="0">
                <a:srgbClr val="FFFF99">
                  <a:alpha val="38000"/>
                </a:srgbClr>
              </a:gs>
              <a:gs pos="100000">
                <a:srgbClr val="FFFF99">
                  <a:gamma/>
                  <a:shade val="46275"/>
                  <a:invGamma/>
                  <a:alpha val="46001"/>
                </a:srgbClr>
              </a:gs>
            </a:gsLst>
            <a:lin ang="5400000" scaled="1"/>
            <a:tileRect/>
          </a:gradFill>
          <a:ln w="9525">
            <a:noFill/>
          </a:ln>
        </p:spPr>
        <p:txBody>
          <a:bodyPr>
            <a:spAutoFit/>
          </a:bodyPr>
          <a:p>
            <a:pPr algn="l">
              <a:spcBef>
                <a:spcPct val="50000"/>
              </a:spcBef>
            </a:pPr>
            <a:r>
              <a:rPr lang="zh-CN" altLang="en-US" sz="3600" dirty="0">
                <a:solidFill>
                  <a:srgbClr val="FF0000"/>
                </a:solidFill>
                <a:latin typeface="Arial" panose="020B0604020202020204" pitchFamily="34" charset="0"/>
                <a:ea typeface="黑体" panose="02010609060101010101" pitchFamily="2" charset="-122"/>
              </a:rPr>
              <a:t>主要史学观点</a:t>
            </a:r>
            <a:endParaRPr lang="zh-CN" altLang="en-US" sz="3600" b="0" dirty="0">
              <a:latin typeface="Arial" panose="020B0604020202020204" pitchFamily="34" charset="0"/>
              <a:ea typeface="黑体" panose="02010609060101010101" pitchFamily="2" charset="-122"/>
            </a:endParaRPr>
          </a:p>
        </p:txBody>
      </p:sp>
      <p:sp>
        <p:nvSpPr>
          <p:cNvPr id="106500" name="Text Box 11"/>
          <p:cNvSpPr txBox="1"/>
          <p:nvPr/>
        </p:nvSpPr>
        <p:spPr>
          <a:xfrm>
            <a:off x="2800350" y="4708525"/>
            <a:ext cx="6191250" cy="1006475"/>
          </a:xfrm>
          <a:prstGeom prst="rect">
            <a:avLst/>
          </a:prstGeom>
          <a:solidFill>
            <a:srgbClr val="99FF99"/>
          </a:solidFill>
          <a:ln w="9525">
            <a:noFill/>
          </a:ln>
        </p:spPr>
        <p:txBody>
          <a:bodyPr>
            <a:spAutoFit/>
          </a:bodyPr>
          <a:p>
            <a:pPr algn="l">
              <a:spcBef>
                <a:spcPct val="50000"/>
              </a:spcBef>
            </a:pPr>
            <a:r>
              <a:rPr lang="zh-CN" altLang="en-US" sz="2000" dirty="0">
                <a:latin typeface="Arial" panose="020B0604020202020204" pitchFamily="34" charset="0"/>
                <a:ea typeface="黑体" panose="02010609060101010101" pitchFamily="2" charset="-122"/>
              </a:rPr>
              <a:t>人类历史是人类文明发展的历史。纵向看，包括：渔猎文明、农业文明、工业文明；从横向看：物质文明、政治文明、精神文明）</a:t>
            </a:r>
            <a:endParaRPr lang="zh-CN" altLang="en-US" sz="2000" dirty="0">
              <a:latin typeface="Arial" panose="020B0604020202020204" pitchFamily="34" charset="0"/>
              <a:ea typeface="黑体" panose="02010609060101010101" pitchFamily="2" charset="-122"/>
            </a:endParaRPr>
          </a:p>
        </p:txBody>
      </p:sp>
      <p:sp>
        <p:nvSpPr>
          <p:cNvPr id="106501" name="Text Box 13"/>
          <p:cNvSpPr txBox="1"/>
          <p:nvPr/>
        </p:nvSpPr>
        <p:spPr>
          <a:xfrm>
            <a:off x="2800350" y="2590800"/>
            <a:ext cx="6191250" cy="1006475"/>
          </a:xfrm>
          <a:prstGeom prst="rect">
            <a:avLst/>
          </a:prstGeom>
          <a:solidFill>
            <a:srgbClr val="99FF99"/>
          </a:solidFill>
          <a:ln w="9525">
            <a:noFill/>
          </a:ln>
        </p:spPr>
        <p:txBody>
          <a:bodyPr>
            <a:spAutoFit/>
          </a:bodyPr>
          <a:p>
            <a:pPr algn="l">
              <a:spcBef>
                <a:spcPct val="50000"/>
              </a:spcBef>
            </a:pPr>
            <a:r>
              <a:rPr lang="zh-CN" altLang="en-US" sz="2000" dirty="0">
                <a:latin typeface="Arial" panose="020B0604020202020204" pitchFamily="34" charset="0"/>
                <a:ea typeface="黑体" panose="02010609060101010101" pitchFamily="2" charset="-122"/>
              </a:rPr>
              <a:t>人类历史不仅是政治经济思想外交等大事件的历史，更是与平民百姓息息相关的小事件的历史（包括衣食住行、风俗习惯等）</a:t>
            </a:r>
            <a:endParaRPr lang="zh-CN" altLang="en-US" sz="2000" dirty="0">
              <a:latin typeface="Arial" panose="020B0604020202020204" pitchFamily="34" charset="0"/>
              <a:ea typeface="黑体" panose="02010609060101010101" pitchFamily="2" charset="-122"/>
            </a:endParaRPr>
          </a:p>
        </p:txBody>
      </p:sp>
      <p:sp>
        <p:nvSpPr>
          <p:cNvPr id="106502" name="Text Box 10"/>
          <p:cNvSpPr txBox="1"/>
          <p:nvPr/>
        </p:nvSpPr>
        <p:spPr>
          <a:xfrm>
            <a:off x="2819400" y="1676400"/>
            <a:ext cx="6172200" cy="701675"/>
          </a:xfrm>
          <a:prstGeom prst="rect">
            <a:avLst/>
          </a:prstGeom>
          <a:solidFill>
            <a:srgbClr val="99FF99"/>
          </a:solidFill>
          <a:ln w="9525">
            <a:noFill/>
          </a:ln>
        </p:spPr>
        <p:txBody>
          <a:bodyPr>
            <a:spAutoFit/>
          </a:bodyPr>
          <a:p>
            <a:pPr algn="l">
              <a:spcBef>
                <a:spcPct val="50000"/>
              </a:spcBef>
            </a:pPr>
            <a:r>
              <a:rPr lang="zh-CN" altLang="en-US" sz="2000" dirty="0">
                <a:latin typeface="Arial" panose="020B0604020202020204" pitchFamily="34" charset="0"/>
                <a:ea typeface="黑体" panose="02010609060101010101" pitchFamily="2" charset="-122"/>
              </a:rPr>
              <a:t>人类历史是一个整体，是从分散发展到整体发展的演进的历史</a:t>
            </a:r>
            <a:endParaRPr lang="zh-CN" altLang="en-US" sz="2000" dirty="0">
              <a:latin typeface="Arial" panose="020B0604020202020204" pitchFamily="34" charset="0"/>
              <a:ea typeface="黑体" panose="02010609060101010101" pitchFamily="2" charset="-122"/>
            </a:endParaRPr>
          </a:p>
        </p:txBody>
      </p:sp>
      <p:sp>
        <p:nvSpPr>
          <p:cNvPr id="106503" name="Text Box 12"/>
          <p:cNvSpPr txBox="1"/>
          <p:nvPr/>
        </p:nvSpPr>
        <p:spPr>
          <a:xfrm>
            <a:off x="2792413" y="973138"/>
            <a:ext cx="6199187" cy="396875"/>
          </a:xfrm>
          <a:prstGeom prst="rect">
            <a:avLst/>
          </a:prstGeom>
          <a:solidFill>
            <a:srgbClr val="99FF99"/>
          </a:solidFill>
          <a:ln w="9525">
            <a:noFill/>
          </a:ln>
        </p:spPr>
        <p:txBody>
          <a:bodyPr>
            <a:spAutoFit/>
          </a:bodyPr>
          <a:p>
            <a:pPr algn="l">
              <a:spcBef>
                <a:spcPct val="50000"/>
              </a:spcBef>
            </a:pPr>
            <a:r>
              <a:rPr lang="zh-CN" altLang="en-US" sz="2000" dirty="0">
                <a:latin typeface="Arial" panose="020B0604020202020204" pitchFamily="34" charset="0"/>
                <a:ea typeface="黑体" panose="02010609060101010101" pitchFamily="2" charset="-122"/>
              </a:rPr>
              <a:t>人类历史是通过不断的革命斗争推动社会演进的历史</a:t>
            </a:r>
            <a:endParaRPr lang="zh-CN" altLang="en-US" sz="2000" dirty="0">
              <a:latin typeface="Arial" panose="020B0604020202020204" pitchFamily="34" charset="0"/>
              <a:ea typeface="黑体" panose="02010609060101010101" pitchFamily="2" charset="-122"/>
            </a:endParaRPr>
          </a:p>
        </p:txBody>
      </p:sp>
      <p:sp>
        <p:nvSpPr>
          <p:cNvPr id="106504" name="Text Box 9"/>
          <p:cNvSpPr txBox="1"/>
          <p:nvPr/>
        </p:nvSpPr>
        <p:spPr>
          <a:xfrm>
            <a:off x="2819400" y="3794125"/>
            <a:ext cx="6172200" cy="701675"/>
          </a:xfrm>
          <a:prstGeom prst="rect">
            <a:avLst/>
          </a:prstGeom>
          <a:solidFill>
            <a:srgbClr val="99FF99"/>
          </a:solidFill>
          <a:ln w="9525">
            <a:noFill/>
          </a:ln>
        </p:spPr>
        <p:txBody>
          <a:bodyPr>
            <a:spAutoFit/>
          </a:bodyPr>
          <a:p>
            <a:pPr algn="l">
              <a:spcBef>
                <a:spcPct val="50000"/>
              </a:spcBef>
            </a:pPr>
            <a:r>
              <a:rPr lang="zh-CN" altLang="en-US" sz="2000" dirty="0">
                <a:latin typeface="Arial" panose="020B0604020202020204" pitchFamily="34" charset="0"/>
                <a:ea typeface="黑体" panose="02010609060101010101" pitchFamily="2" charset="-122"/>
              </a:rPr>
              <a:t>人类历史是实现由传统的农业社会向近代工业社会转变的历史（包括政治、经济、思想等）</a:t>
            </a:r>
            <a:endParaRPr lang="zh-CN" altLang="en-US" sz="2000" dirty="0">
              <a:latin typeface="Arial" panose="020B0604020202020204" pitchFamily="34" charset="0"/>
              <a:ea typeface="黑体" panose="02010609060101010101" pitchFamily="2" charset="-122"/>
            </a:endParaRPr>
          </a:p>
        </p:txBody>
      </p:sp>
      <p:sp>
        <p:nvSpPr>
          <p:cNvPr id="106505" name="Text Box 8"/>
          <p:cNvSpPr txBox="1"/>
          <p:nvPr/>
        </p:nvSpPr>
        <p:spPr>
          <a:xfrm>
            <a:off x="180975" y="4648200"/>
            <a:ext cx="1571625" cy="457200"/>
          </a:xfrm>
          <a:prstGeom prst="rect">
            <a:avLst/>
          </a:prstGeom>
          <a:solidFill>
            <a:srgbClr val="FFFF99"/>
          </a:solidFill>
          <a:ln w="9525">
            <a:noFill/>
          </a:ln>
        </p:spPr>
        <p:txBody>
          <a:bodyPr>
            <a:spAutoFit/>
          </a:bodyPr>
          <a:p>
            <a:pPr algn="l">
              <a:spcBef>
                <a:spcPct val="50000"/>
              </a:spcBef>
            </a:pPr>
            <a:r>
              <a:rPr lang="zh-CN" altLang="en-US" sz="2400" dirty="0">
                <a:solidFill>
                  <a:schemeClr val="accent2"/>
                </a:solidFill>
                <a:effectLst>
                  <a:outerShdw blurRad="38100" dist="38100" dir="2700000">
                    <a:srgbClr val="000000"/>
                  </a:outerShdw>
                </a:effectLst>
                <a:latin typeface="Arial" panose="020B0604020202020204" pitchFamily="34" charset="0"/>
                <a:ea typeface="黑体" panose="02010609060101010101" pitchFamily="2" charset="-122"/>
              </a:rPr>
              <a:t>社会史观</a:t>
            </a:r>
            <a:endParaRPr lang="zh-CN" altLang="en-US" sz="2400" dirty="0">
              <a:solidFill>
                <a:schemeClr val="accent2"/>
              </a:solidFill>
              <a:effectLst>
                <a:outerShdw blurRad="38100" dist="38100" dir="2700000">
                  <a:srgbClr val="000000"/>
                </a:outerShdw>
              </a:effectLst>
              <a:latin typeface="Arial" panose="020B0604020202020204" pitchFamily="34" charset="0"/>
              <a:ea typeface="黑体" panose="02010609060101010101" pitchFamily="2" charset="-122"/>
            </a:endParaRPr>
          </a:p>
        </p:txBody>
      </p:sp>
      <p:sp>
        <p:nvSpPr>
          <p:cNvPr id="106506" name="Text Box 7"/>
          <p:cNvSpPr txBox="1"/>
          <p:nvPr/>
        </p:nvSpPr>
        <p:spPr>
          <a:xfrm>
            <a:off x="179388" y="3657600"/>
            <a:ext cx="1655762" cy="457200"/>
          </a:xfrm>
          <a:prstGeom prst="rect">
            <a:avLst/>
          </a:prstGeom>
          <a:solidFill>
            <a:srgbClr val="FFFF99"/>
          </a:solidFill>
          <a:ln w="9525">
            <a:noFill/>
          </a:ln>
        </p:spPr>
        <p:txBody>
          <a:bodyPr>
            <a:spAutoFit/>
          </a:bodyPr>
          <a:p>
            <a:pPr algn="l">
              <a:spcBef>
                <a:spcPct val="50000"/>
              </a:spcBef>
            </a:pPr>
            <a:r>
              <a:rPr lang="zh-CN" altLang="en-US" sz="2400" dirty="0">
                <a:solidFill>
                  <a:schemeClr val="accent2"/>
                </a:solidFill>
                <a:effectLst>
                  <a:outerShdw blurRad="38100" dist="38100" dir="2700000">
                    <a:srgbClr val="000000"/>
                  </a:outerShdw>
                </a:effectLst>
                <a:latin typeface="Arial" panose="020B0604020202020204" pitchFamily="34" charset="0"/>
                <a:ea typeface="黑体" panose="02010609060101010101" pitchFamily="2" charset="-122"/>
              </a:rPr>
              <a:t>革命史观</a:t>
            </a:r>
            <a:endParaRPr lang="zh-CN" altLang="en-US" sz="2400" dirty="0">
              <a:solidFill>
                <a:schemeClr val="accent2"/>
              </a:solidFill>
              <a:effectLst>
                <a:outerShdw blurRad="38100" dist="38100" dir="2700000">
                  <a:srgbClr val="000000"/>
                </a:outerShdw>
              </a:effectLst>
              <a:latin typeface="Arial" panose="020B0604020202020204" pitchFamily="34" charset="0"/>
              <a:ea typeface="黑体" panose="02010609060101010101" pitchFamily="2" charset="-122"/>
            </a:endParaRPr>
          </a:p>
        </p:txBody>
      </p:sp>
      <p:sp>
        <p:nvSpPr>
          <p:cNvPr id="106507" name="Text Box 6"/>
          <p:cNvSpPr txBox="1"/>
          <p:nvPr/>
        </p:nvSpPr>
        <p:spPr>
          <a:xfrm>
            <a:off x="179388" y="2743200"/>
            <a:ext cx="1649412" cy="457200"/>
          </a:xfrm>
          <a:prstGeom prst="rect">
            <a:avLst/>
          </a:prstGeom>
          <a:solidFill>
            <a:srgbClr val="FFFF99"/>
          </a:solidFill>
          <a:ln w="9525">
            <a:noFill/>
          </a:ln>
        </p:spPr>
        <p:txBody>
          <a:bodyPr>
            <a:spAutoFit/>
          </a:bodyPr>
          <a:p>
            <a:pPr algn="l">
              <a:spcBef>
                <a:spcPct val="50000"/>
              </a:spcBef>
            </a:pPr>
            <a:r>
              <a:rPr lang="zh-CN" altLang="en-US" sz="2400" dirty="0">
                <a:solidFill>
                  <a:schemeClr val="accent2"/>
                </a:solidFill>
                <a:effectLst>
                  <a:outerShdw blurRad="38100" dist="38100" dir="2700000">
                    <a:srgbClr val="000000"/>
                  </a:outerShdw>
                </a:effectLst>
                <a:latin typeface="Arial" panose="020B0604020202020204" pitchFamily="34" charset="0"/>
                <a:ea typeface="黑体" panose="02010609060101010101" pitchFamily="2" charset="-122"/>
              </a:rPr>
              <a:t>文明史观</a:t>
            </a:r>
            <a:endParaRPr lang="zh-CN" altLang="en-US" sz="2400" dirty="0">
              <a:solidFill>
                <a:schemeClr val="accent2"/>
              </a:solidFill>
              <a:effectLst>
                <a:outerShdw blurRad="38100" dist="38100" dir="2700000">
                  <a:srgbClr val="000000"/>
                </a:outerShdw>
              </a:effectLst>
              <a:latin typeface="Arial" panose="020B0604020202020204" pitchFamily="34" charset="0"/>
              <a:ea typeface="黑体" panose="02010609060101010101" pitchFamily="2" charset="-122"/>
            </a:endParaRPr>
          </a:p>
        </p:txBody>
      </p:sp>
      <p:sp>
        <p:nvSpPr>
          <p:cNvPr id="106508" name="Text Box 4"/>
          <p:cNvSpPr txBox="1"/>
          <p:nvPr/>
        </p:nvSpPr>
        <p:spPr>
          <a:xfrm>
            <a:off x="152400" y="990600"/>
            <a:ext cx="1752600" cy="466725"/>
          </a:xfrm>
          <a:prstGeom prst="rect">
            <a:avLst/>
          </a:prstGeom>
          <a:solidFill>
            <a:srgbClr val="FFFF99"/>
          </a:solidFill>
          <a:ln w="9525" cap="flat" cmpd="sng">
            <a:solidFill>
              <a:srgbClr val="FFFF99"/>
            </a:solidFill>
            <a:prstDash val="solid"/>
            <a:miter/>
            <a:headEnd type="none" w="med" len="med"/>
            <a:tailEnd type="none" w="med" len="med"/>
          </a:ln>
        </p:spPr>
        <p:txBody>
          <a:bodyPr>
            <a:spAutoFit/>
          </a:bodyPr>
          <a:p>
            <a:pPr algn="l">
              <a:spcBef>
                <a:spcPct val="50000"/>
              </a:spcBef>
            </a:pPr>
            <a:r>
              <a:rPr lang="zh-CN" altLang="en-US" sz="2400" dirty="0">
                <a:solidFill>
                  <a:schemeClr val="accent2"/>
                </a:solidFill>
                <a:effectLst>
                  <a:outerShdw blurRad="38100" dist="38100" dir="2700000">
                    <a:srgbClr val="000000"/>
                  </a:outerShdw>
                </a:effectLst>
                <a:latin typeface="Arial" panose="020B0604020202020204" pitchFamily="34" charset="0"/>
                <a:ea typeface="黑体" panose="02010609060101010101" pitchFamily="2" charset="-122"/>
              </a:rPr>
              <a:t>现代化史观</a:t>
            </a:r>
            <a:endParaRPr lang="zh-CN" altLang="en-US" sz="2400" dirty="0">
              <a:solidFill>
                <a:schemeClr val="accent2"/>
              </a:solidFill>
              <a:effectLst>
                <a:outerShdw blurRad="38100" dist="38100" dir="2700000">
                  <a:srgbClr val="000000"/>
                </a:outerShdw>
              </a:effectLst>
              <a:latin typeface="Arial" panose="020B0604020202020204" pitchFamily="34" charset="0"/>
              <a:ea typeface="黑体" panose="02010609060101010101" pitchFamily="2" charset="-122"/>
            </a:endParaRPr>
          </a:p>
        </p:txBody>
      </p:sp>
      <p:sp>
        <p:nvSpPr>
          <p:cNvPr id="106509" name="Text Box 5"/>
          <p:cNvSpPr txBox="1"/>
          <p:nvPr/>
        </p:nvSpPr>
        <p:spPr>
          <a:xfrm>
            <a:off x="179388" y="1828800"/>
            <a:ext cx="1649412" cy="457200"/>
          </a:xfrm>
          <a:prstGeom prst="rect">
            <a:avLst/>
          </a:prstGeom>
          <a:solidFill>
            <a:srgbClr val="FFFF99"/>
          </a:solidFill>
          <a:ln w="9525">
            <a:noFill/>
          </a:ln>
        </p:spPr>
        <p:txBody>
          <a:bodyPr>
            <a:spAutoFit/>
          </a:bodyPr>
          <a:p>
            <a:pPr algn="l">
              <a:spcBef>
                <a:spcPct val="50000"/>
              </a:spcBef>
            </a:pPr>
            <a:r>
              <a:rPr lang="zh-CN" altLang="en-US" sz="2400" dirty="0">
                <a:solidFill>
                  <a:schemeClr val="accent2"/>
                </a:solidFill>
                <a:effectLst>
                  <a:outerShdw blurRad="38100" dist="38100" dir="2700000">
                    <a:srgbClr val="000000"/>
                  </a:outerShdw>
                </a:effectLst>
                <a:latin typeface="Arial" panose="020B0604020202020204" pitchFamily="34" charset="0"/>
                <a:ea typeface="黑体" panose="02010609060101010101" pitchFamily="2" charset="-122"/>
              </a:rPr>
              <a:t>全球史观</a:t>
            </a:r>
            <a:endParaRPr lang="zh-CN" altLang="en-US" sz="2400" dirty="0">
              <a:solidFill>
                <a:schemeClr val="accent2"/>
              </a:solidFill>
              <a:effectLst>
                <a:outerShdw blurRad="38100" dist="38100" dir="2700000">
                  <a:srgbClr val="000000"/>
                </a:outerShdw>
              </a:effectLst>
              <a:latin typeface="Arial" panose="020B0604020202020204" pitchFamily="34" charset="0"/>
              <a:ea typeface="黑体" panose="02010609060101010101" pitchFamily="2" charset="-122"/>
            </a:endParaRPr>
          </a:p>
        </p:txBody>
      </p:sp>
      <p:sp>
        <p:nvSpPr>
          <p:cNvPr id="106510" name="直接连接符 106509"/>
          <p:cNvSpPr/>
          <p:nvPr/>
        </p:nvSpPr>
        <p:spPr>
          <a:xfrm>
            <a:off x="1981200" y="1295400"/>
            <a:ext cx="762000" cy="2743200"/>
          </a:xfrm>
          <a:prstGeom prst="line">
            <a:avLst/>
          </a:prstGeom>
          <a:ln w="25400" cap="flat" cmpd="sng">
            <a:solidFill>
              <a:srgbClr val="FF6600"/>
            </a:solidFill>
            <a:prstDash val="solid"/>
            <a:headEnd type="none" w="med" len="med"/>
            <a:tailEnd type="none" w="med" len="med"/>
          </a:ln>
        </p:spPr>
      </p:sp>
      <p:sp>
        <p:nvSpPr>
          <p:cNvPr id="106511" name="直接连接符 106510"/>
          <p:cNvSpPr/>
          <p:nvPr/>
        </p:nvSpPr>
        <p:spPr>
          <a:xfrm>
            <a:off x="1905000" y="2057400"/>
            <a:ext cx="838200" cy="0"/>
          </a:xfrm>
          <a:prstGeom prst="line">
            <a:avLst/>
          </a:prstGeom>
          <a:ln w="25400" cap="flat" cmpd="sng">
            <a:solidFill>
              <a:srgbClr val="FF6600"/>
            </a:solidFill>
            <a:prstDash val="solid"/>
            <a:headEnd type="none" w="med" len="med"/>
            <a:tailEnd type="none" w="med" len="med"/>
          </a:ln>
        </p:spPr>
      </p:sp>
      <p:sp>
        <p:nvSpPr>
          <p:cNvPr id="106512" name="直接连接符 106511"/>
          <p:cNvSpPr/>
          <p:nvPr/>
        </p:nvSpPr>
        <p:spPr>
          <a:xfrm>
            <a:off x="1981200" y="2971800"/>
            <a:ext cx="685800" cy="2209800"/>
          </a:xfrm>
          <a:prstGeom prst="line">
            <a:avLst/>
          </a:prstGeom>
          <a:ln w="25400" cap="flat" cmpd="sng">
            <a:solidFill>
              <a:srgbClr val="FF6600"/>
            </a:solidFill>
            <a:prstDash val="solid"/>
            <a:headEnd type="none" w="med" len="med"/>
            <a:tailEnd type="none" w="med" len="med"/>
          </a:ln>
        </p:spPr>
      </p:sp>
      <p:sp>
        <p:nvSpPr>
          <p:cNvPr id="106513" name="直接连接符 106512"/>
          <p:cNvSpPr/>
          <p:nvPr/>
        </p:nvSpPr>
        <p:spPr>
          <a:xfrm flipV="1">
            <a:off x="1905000" y="1143000"/>
            <a:ext cx="838200" cy="2590800"/>
          </a:xfrm>
          <a:prstGeom prst="line">
            <a:avLst/>
          </a:prstGeom>
          <a:ln w="25400" cap="flat" cmpd="sng">
            <a:solidFill>
              <a:srgbClr val="FF6600"/>
            </a:solidFill>
            <a:prstDash val="solid"/>
            <a:headEnd type="none" w="med" len="med"/>
            <a:tailEnd type="none" w="med" len="med"/>
          </a:ln>
        </p:spPr>
      </p:sp>
      <p:sp>
        <p:nvSpPr>
          <p:cNvPr id="106514" name="直接连接符 106513"/>
          <p:cNvSpPr/>
          <p:nvPr/>
        </p:nvSpPr>
        <p:spPr>
          <a:xfrm flipV="1">
            <a:off x="1905000" y="2743200"/>
            <a:ext cx="838200" cy="2057400"/>
          </a:xfrm>
          <a:prstGeom prst="line">
            <a:avLst/>
          </a:prstGeom>
          <a:ln w="25400" cap="flat" cmpd="sng">
            <a:solidFill>
              <a:srgbClr val="FF6600"/>
            </a:solidFill>
            <a:prstDash val="solid"/>
            <a:headEnd type="none" w="med" len="med"/>
            <a:tailEnd type="none" w="med" len="med"/>
          </a:ln>
        </p:spPr>
      </p:sp>
      <p:sp>
        <p:nvSpPr>
          <p:cNvPr id="106515" name="文本框 106514"/>
          <p:cNvSpPr txBox="1"/>
          <p:nvPr/>
        </p:nvSpPr>
        <p:spPr>
          <a:xfrm>
            <a:off x="76200" y="6384925"/>
            <a:ext cx="2743200" cy="396875"/>
          </a:xfrm>
          <a:prstGeom prst="rect">
            <a:avLst/>
          </a:prstGeom>
          <a:noFill/>
          <a:ln w="9525">
            <a:noFill/>
          </a:ln>
        </p:spPr>
        <p:txBody>
          <a:bodyPr>
            <a:spAutoFit/>
          </a:bodyPr>
          <a:p>
            <a:pPr algn="l">
              <a:spcBef>
                <a:spcPct val="50000"/>
              </a:spcBef>
            </a:pPr>
            <a:r>
              <a:rPr lang="zh-CN" altLang="en-US" sz="2000" b="0" dirty="0">
                <a:solidFill>
                  <a:srgbClr val="FFFF99"/>
                </a:solidFill>
                <a:latin typeface="隶书" pitchFamily="49" charset="-122"/>
                <a:ea typeface="隶书" pitchFamily="49" charset="-122"/>
              </a:rPr>
              <a:t>北师大版  历史必修二</a:t>
            </a:r>
            <a:endParaRPr lang="zh-CN" altLang="en-US" sz="2000" b="0" dirty="0">
              <a:solidFill>
                <a:srgbClr val="FFFF99"/>
              </a:solidFill>
              <a:latin typeface="隶书" pitchFamily="49" charset="-122"/>
              <a:ea typeface="隶书" pitchFamily="49" charset="-122"/>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6510"/>
                                        </p:tgtEl>
                                        <p:attrNameLst>
                                          <p:attrName>style.visibility</p:attrName>
                                        </p:attrNameLst>
                                      </p:cBhvr>
                                      <p:to>
                                        <p:strVal val="visible"/>
                                      </p:to>
                                    </p:set>
                                    <p:animEffect transition="in" filter="blinds(horizontal)">
                                      <p:cBhvr>
                                        <p:cTn id="7" dur="500"/>
                                        <p:tgtEl>
                                          <p:spTgt spid="106510"/>
                                        </p:tgtEl>
                                      </p:cBhvr>
                                    </p:animEffect>
                                  </p:childTnLst>
                                </p:cTn>
                              </p:par>
                              <p:par>
                                <p:cTn id="8" presetID="3" presetClass="entr" presetSubtype="10" fill="hold" nodeType="withEffect">
                                  <p:stCondLst>
                                    <p:cond delay="0"/>
                                  </p:stCondLst>
                                  <p:childTnLst>
                                    <p:set>
                                      <p:cBhvr>
                                        <p:cTn id="9" dur="1" fill="hold">
                                          <p:stCondLst>
                                            <p:cond delay="0"/>
                                          </p:stCondLst>
                                        </p:cTn>
                                        <p:tgtEl>
                                          <p:spTgt spid="106511"/>
                                        </p:tgtEl>
                                        <p:attrNameLst>
                                          <p:attrName>style.visibility</p:attrName>
                                        </p:attrNameLst>
                                      </p:cBhvr>
                                      <p:to>
                                        <p:strVal val="visible"/>
                                      </p:to>
                                    </p:set>
                                    <p:animEffect transition="in" filter="blinds(horizontal)">
                                      <p:cBhvr>
                                        <p:cTn id="10" dur="500"/>
                                        <p:tgtEl>
                                          <p:spTgt spid="106511"/>
                                        </p:tgtEl>
                                      </p:cBhvr>
                                    </p:animEffect>
                                  </p:childTnLst>
                                </p:cTn>
                              </p:par>
                              <p:par>
                                <p:cTn id="11" presetID="3" presetClass="entr" presetSubtype="10" fill="hold" nodeType="withEffect">
                                  <p:stCondLst>
                                    <p:cond delay="0"/>
                                  </p:stCondLst>
                                  <p:childTnLst>
                                    <p:set>
                                      <p:cBhvr>
                                        <p:cTn id="12" dur="1" fill="hold">
                                          <p:stCondLst>
                                            <p:cond delay="0"/>
                                          </p:stCondLst>
                                        </p:cTn>
                                        <p:tgtEl>
                                          <p:spTgt spid="106512"/>
                                        </p:tgtEl>
                                        <p:attrNameLst>
                                          <p:attrName>style.visibility</p:attrName>
                                        </p:attrNameLst>
                                      </p:cBhvr>
                                      <p:to>
                                        <p:strVal val="visible"/>
                                      </p:to>
                                    </p:set>
                                    <p:animEffect transition="in" filter="blinds(horizontal)">
                                      <p:cBhvr>
                                        <p:cTn id="13" dur="500"/>
                                        <p:tgtEl>
                                          <p:spTgt spid="106512"/>
                                        </p:tgtEl>
                                      </p:cBhvr>
                                    </p:animEffect>
                                  </p:childTnLst>
                                </p:cTn>
                              </p:par>
                              <p:par>
                                <p:cTn id="14" presetID="3" presetClass="entr" presetSubtype="10" fill="hold" nodeType="withEffect">
                                  <p:stCondLst>
                                    <p:cond delay="0"/>
                                  </p:stCondLst>
                                  <p:childTnLst>
                                    <p:set>
                                      <p:cBhvr>
                                        <p:cTn id="15" dur="1" fill="hold">
                                          <p:stCondLst>
                                            <p:cond delay="0"/>
                                          </p:stCondLst>
                                        </p:cTn>
                                        <p:tgtEl>
                                          <p:spTgt spid="106513"/>
                                        </p:tgtEl>
                                        <p:attrNameLst>
                                          <p:attrName>style.visibility</p:attrName>
                                        </p:attrNameLst>
                                      </p:cBhvr>
                                      <p:to>
                                        <p:strVal val="visible"/>
                                      </p:to>
                                    </p:set>
                                    <p:animEffect transition="in" filter="blinds(horizontal)">
                                      <p:cBhvr>
                                        <p:cTn id="16" dur="500"/>
                                        <p:tgtEl>
                                          <p:spTgt spid="106513"/>
                                        </p:tgtEl>
                                      </p:cBhvr>
                                    </p:animEffect>
                                  </p:childTnLst>
                                </p:cTn>
                              </p:par>
                              <p:par>
                                <p:cTn id="17" presetID="3" presetClass="entr" presetSubtype="10" fill="hold" nodeType="withEffect">
                                  <p:stCondLst>
                                    <p:cond delay="0"/>
                                  </p:stCondLst>
                                  <p:childTnLst>
                                    <p:set>
                                      <p:cBhvr>
                                        <p:cTn id="18" dur="1" fill="hold">
                                          <p:stCondLst>
                                            <p:cond delay="0"/>
                                          </p:stCondLst>
                                        </p:cTn>
                                        <p:tgtEl>
                                          <p:spTgt spid="106514"/>
                                        </p:tgtEl>
                                        <p:attrNameLst>
                                          <p:attrName>style.visibility</p:attrName>
                                        </p:attrNameLst>
                                      </p:cBhvr>
                                      <p:to>
                                        <p:strVal val="visible"/>
                                      </p:to>
                                    </p:set>
                                    <p:animEffect transition="in" filter="blinds(horizontal)">
                                      <p:cBhvr>
                                        <p:cTn id="19" dur="500"/>
                                        <p:tgtEl>
                                          <p:spTgt spid="106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7522" name="图片 107521" descr="水墨边框—1"/>
          <p:cNvPicPr>
            <a:picLocks noChangeAspect="1"/>
          </p:cNvPicPr>
          <p:nvPr/>
        </p:nvPicPr>
        <p:blipFill>
          <a:blip r:embed="rId1"/>
          <a:stretch>
            <a:fillRect/>
          </a:stretch>
        </p:blipFill>
        <p:spPr>
          <a:xfrm>
            <a:off x="1143000" y="0"/>
            <a:ext cx="8001000" cy="6858000"/>
          </a:xfrm>
          <a:prstGeom prst="rect">
            <a:avLst/>
          </a:prstGeom>
          <a:noFill/>
          <a:ln w="9525">
            <a:noFill/>
          </a:ln>
        </p:spPr>
      </p:pic>
      <p:sp>
        <p:nvSpPr>
          <p:cNvPr id="107523" name="矩形 107522"/>
          <p:cNvSpPr/>
          <p:nvPr/>
        </p:nvSpPr>
        <p:spPr>
          <a:xfrm>
            <a:off x="0" y="0"/>
            <a:ext cx="1143000" cy="6797675"/>
          </a:xfrm>
          <a:prstGeom prst="rect">
            <a:avLst/>
          </a:prstGeom>
          <a:solidFill>
            <a:srgbClr val="FFFF99"/>
          </a:solidFill>
          <a:ln w="9525">
            <a:noFill/>
          </a:ln>
        </p:spPr>
        <p:txBody>
          <a:bodyPr>
            <a:spAutoFit/>
          </a:bodyPr>
          <a:p>
            <a:pPr algn="l"/>
            <a:endParaRPr lang="en-US" altLang="zh-CN" dirty="0">
              <a:latin typeface="Arial" panose="020B0604020202020204" pitchFamily="34" charset="0"/>
              <a:ea typeface="黑体" panose="02010609060101010101" pitchFamily="2" charset="-122"/>
            </a:endParaRPr>
          </a:p>
          <a:p>
            <a:pPr algn="l"/>
            <a:endParaRPr lang="en-US" altLang="zh-CN" dirty="0">
              <a:latin typeface="Arial" panose="020B0604020202020204" pitchFamily="34" charset="0"/>
              <a:ea typeface="黑体" panose="02010609060101010101" pitchFamily="2" charset="-122"/>
            </a:endParaRPr>
          </a:p>
          <a:p>
            <a:pPr algn="l"/>
            <a:endParaRPr lang="en-US" altLang="zh-CN" dirty="0">
              <a:latin typeface="Arial" panose="020B0604020202020204" pitchFamily="34" charset="0"/>
              <a:ea typeface="黑体" panose="02010609060101010101" pitchFamily="2" charset="-122"/>
            </a:endParaRPr>
          </a:p>
          <a:p>
            <a:r>
              <a:rPr lang="zh-CN" altLang="en-US" dirty="0">
                <a:latin typeface="Arial" panose="020B0604020202020204" pitchFamily="34" charset="0"/>
                <a:ea typeface="黑体" panose="02010609060101010101" pitchFamily="2" charset="-122"/>
              </a:rPr>
              <a:t>学</a:t>
            </a:r>
            <a:endParaRPr lang="zh-CN" altLang="en-US" dirty="0">
              <a:latin typeface="Arial" panose="020B0604020202020204" pitchFamily="34" charset="0"/>
              <a:ea typeface="黑体" panose="02010609060101010101" pitchFamily="2" charset="-122"/>
            </a:endParaRPr>
          </a:p>
          <a:p>
            <a:r>
              <a:rPr lang="zh-CN" altLang="en-US" dirty="0">
                <a:latin typeface="Arial" panose="020B0604020202020204" pitchFamily="34" charset="0"/>
                <a:ea typeface="黑体" panose="02010609060101010101" pitchFamily="2" charset="-122"/>
              </a:rPr>
              <a:t>法</a:t>
            </a:r>
            <a:endParaRPr lang="zh-CN" altLang="en-US" dirty="0">
              <a:latin typeface="Arial" panose="020B0604020202020204" pitchFamily="34" charset="0"/>
              <a:ea typeface="黑体" panose="02010609060101010101" pitchFamily="2" charset="-122"/>
            </a:endParaRPr>
          </a:p>
          <a:p>
            <a:r>
              <a:rPr lang="zh-CN" altLang="en-US" dirty="0">
                <a:latin typeface="Arial" panose="020B0604020202020204" pitchFamily="34" charset="0"/>
                <a:ea typeface="黑体" panose="02010609060101010101" pitchFamily="2" charset="-122"/>
              </a:rPr>
              <a:t>实战</a:t>
            </a:r>
            <a:endParaRPr lang="zh-CN" altLang="en-US" dirty="0">
              <a:latin typeface="Arial" panose="020B0604020202020204" pitchFamily="34" charset="0"/>
              <a:ea typeface="黑体" panose="02010609060101010101" pitchFamily="2" charset="-122"/>
            </a:endParaRPr>
          </a:p>
          <a:p>
            <a:pPr algn="l"/>
            <a:endParaRPr lang="zh-CN" altLang="en-US" dirty="0">
              <a:latin typeface="Arial" panose="020B0604020202020204" pitchFamily="34" charset="0"/>
              <a:ea typeface="黑体" panose="02010609060101010101" pitchFamily="2" charset="-122"/>
            </a:endParaRPr>
          </a:p>
          <a:p>
            <a:pPr algn="l"/>
            <a:endParaRPr lang="zh-CN" altLang="en-US" dirty="0">
              <a:latin typeface="Arial" panose="020B0604020202020204" pitchFamily="34" charset="0"/>
              <a:ea typeface="黑体" panose="02010609060101010101" pitchFamily="2" charset="-122"/>
            </a:endParaRPr>
          </a:p>
          <a:p>
            <a:pPr algn="l"/>
            <a:endParaRPr lang="zh-CN" altLang="en-US" dirty="0">
              <a:latin typeface="Arial" panose="020B0604020202020204" pitchFamily="34" charset="0"/>
              <a:ea typeface="黑体" panose="02010609060101010101" pitchFamily="2" charset="-122"/>
            </a:endParaRPr>
          </a:p>
          <a:p>
            <a:pPr algn="l"/>
            <a:endParaRPr lang="zh-CN" altLang="en-US" dirty="0">
              <a:latin typeface="Arial" panose="020B0604020202020204" pitchFamily="34" charset="0"/>
              <a:ea typeface="黑体" panose="02010609060101010101" pitchFamily="2" charset="-122"/>
            </a:endParaRPr>
          </a:p>
        </p:txBody>
      </p:sp>
      <p:sp>
        <p:nvSpPr>
          <p:cNvPr id="107524" name="文本框 107523"/>
          <p:cNvSpPr txBox="1"/>
          <p:nvPr/>
        </p:nvSpPr>
        <p:spPr>
          <a:xfrm>
            <a:off x="1295400" y="152400"/>
            <a:ext cx="7620000" cy="519113"/>
          </a:xfrm>
          <a:prstGeom prst="rect">
            <a:avLst/>
          </a:prstGeom>
          <a:solidFill>
            <a:srgbClr val="FFFF99"/>
          </a:solidFill>
          <a:ln w="9525">
            <a:noFill/>
          </a:ln>
        </p:spPr>
        <p:txBody>
          <a:bodyPr>
            <a:spAutoFit/>
          </a:bodyPr>
          <a:p>
            <a:r>
              <a:rPr lang="zh-CN" altLang="en-US" sz="2800" dirty="0">
                <a:solidFill>
                  <a:srgbClr val="FF0000"/>
                </a:solidFill>
                <a:effectLst>
                  <a:outerShdw blurRad="38100" dist="38100" dir="2700000">
                    <a:srgbClr val="000000"/>
                  </a:outerShdw>
                </a:effectLst>
                <a:latin typeface="Arial" panose="020B0604020202020204" pitchFamily="34" charset="0"/>
                <a:ea typeface="黑体" panose="02010609060101010101" pitchFamily="2" charset="-122"/>
              </a:rPr>
              <a:t>文明的链接</a:t>
            </a:r>
            <a:r>
              <a:rPr lang="en-US" altLang="zh-CN" sz="2800">
                <a:solidFill>
                  <a:srgbClr val="FF0000"/>
                </a:solidFill>
                <a:effectLst>
                  <a:outerShdw blurRad="38100" dist="38100" dir="2700000">
                    <a:srgbClr val="000000"/>
                  </a:outerShdw>
                </a:effectLst>
                <a:latin typeface="黑体" panose="02010609060101010101" pitchFamily="2" charset="-122"/>
                <a:ea typeface="黑体" panose="02010609060101010101" pitchFamily="2" charset="-122"/>
              </a:rPr>
              <a:t>——</a:t>
            </a:r>
            <a:r>
              <a:rPr lang="zh-CN" altLang="en-US" sz="2800" dirty="0">
                <a:solidFill>
                  <a:srgbClr val="FF0000"/>
                </a:solidFill>
                <a:effectLst>
                  <a:outerShdw blurRad="38100" dist="38100" dir="2700000">
                    <a:srgbClr val="000000"/>
                  </a:outerShdw>
                </a:effectLst>
                <a:latin typeface="Arial" panose="020B0604020202020204" pitchFamily="34" charset="0"/>
                <a:ea typeface="黑体" panose="02010609060101010101" pitchFamily="2" charset="-122"/>
              </a:rPr>
              <a:t>用多元史观评价新航路的开辟</a:t>
            </a:r>
            <a:endParaRPr lang="zh-CN" altLang="en-US" sz="2800" b="0" dirty="0">
              <a:solidFill>
                <a:srgbClr val="FF0000"/>
              </a:solidFill>
              <a:latin typeface="Arial" panose="020B0604020202020204" pitchFamily="34" charset="0"/>
              <a:ea typeface="黑体" panose="02010609060101010101" pitchFamily="2" charset="-122"/>
            </a:endParaRPr>
          </a:p>
        </p:txBody>
      </p:sp>
      <p:sp>
        <p:nvSpPr>
          <p:cNvPr id="107525" name="文本框 107524"/>
          <p:cNvSpPr txBox="1"/>
          <p:nvPr/>
        </p:nvSpPr>
        <p:spPr>
          <a:xfrm>
            <a:off x="5257800" y="685800"/>
            <a:ext cx="3733800" cy="5643563"/>
          </a:xfrm>
          <a:prstGeom prst="rect">
            <a:avLst/>
          </a:prstGeom>
          <a:noFill/>
          <a:ln w="9525">
            <a:noFill/>
          </a:ln>
        </p:spPr>
        <p:txBody>
          <a:bodyPr>
            <a:spAutoFit/>
          </a:bodyPr>
          <a:p>
            <a:pPr algn="l"/>
            <a:r>
              <a:rPr lang="en-US" altLang="zh-CN" sz="2800" dirty="0">
                <a:latin typeface="黑体" panose="02010609060101010101" pitchFamily="2" charset="-122"/>
                <a:ea typeface="黑体" panose="02010609060101010101" pitchFamily="2" charset="-122"/>
              </a:rPr>
              <a:t>●</a:t>
            </a:r>
            <a:r>
              <a:rPr lang="zh-CN" altLang="en-US" sz="2800" dirty="0">
                <a:latin typeface="黑体" panose="02010609060101010101" pitchFamily="2" charset="-122"/>
                <a:ea typeface="黑体" panose="02010609060101010101" pitchFamily="2" charset="-122"/>
              </a:rPr>
              <a:t>是世界市场联系之路，世界逐渐连成整体 </a:t>
            </a:r>
            <a:endParaRPr lang="zh-CN" altLang="en-US" sz="2800" dirty="0">
              <a:latin typeface="黑体" panose="02010609060101010101" pitchFamily="2" charset="-122"/>
              <a:ea typeface="黑体" panose="02010609060101010101" pitchFamily="2" charset="-122"/>
            </a:endParaRPr>
          </a:p>
          <a:p>
            <a:pPr algn="l"/>
            <a:r>
              <a:rPr lang="zh-CN" altLang="en-US" sz="2800" dirty="0">
                <a:latin typeface="黑体" panose="02010609060101010101" pitchFamily="2" charset="-122"/>
                <a:ea typeface="黑体" panose="02010609060101010101" pitchFamily="2" charset="-122"/>
              </a:rPr>
              <a:t>●是人类文明交流融合之路，促进了人类文明发展</a:t>
            </a:r>
            <a:endParaRPr lang="zh-CN" altLang="en-US" sz="2800" dirty="0">
              <a:latin typeface="黑体" panose="02010609060101010101" pitchFamily="2" charset="-122"/>
              <a:ea typeface="黑体" panose="02010609060101010101" pitchFamily="2" charset="-122"/>
            </a:endParaRPr>
          </a:p>
          <a:p>
            <a:pPr algn="l"/>
            <a:r>
              <a:rPr lang="zh-CN" altLang="en-US" sz="2800" dirty="0">
                <a:latin typeface="黑体" panose="02010609060101010101" pitchFamily="2" charset="-122"/>
                <a:ea typeface="黑体" panose="02010609060101010101" pitchFamily="2" charset="-122"/>
              </a:rPr>
              <a:t>●是西欧资本主义发展之路和资产阶级壮大之路</a:t>
            </a:r>
            <a:endParaRPr lang="zh-CN" altLang="en-US" sz="2800" dirty="0">
              <a:latin typeface="黑体" panose="02010609060101010101" pitchFamily="2" charset="-122"/>
              <a:ea typeface="黑体" panose="02010609060101010101" pitchFamily="2" charset="-122"/>
            </a:endParaRPr>
          </a:p>
          <a:p>
            <a:pPr algn="l"/>
            <a:r>
              <a:rPr lang="zh-CN" altLang="en-US" sz="2800" dirty="0">
                <a:latin typeface="黑体" panose="02010609060101010101" pitchFamily="2" charset="-122"/>
                <a:ea typeface="黑体" panose="02010609060101010101" pitchFamily="2" charset="-122"/>
              </a:rPr>
              <a:t>●是殖民掠夺之路</a:t>
            </a:r>
            <a:endParaRPr lang="zh-CN" altLang="en-US" sz="2800" dirty="0">
              <a:latin typeface="黑体" panose="02010609060101010101" pitchFamily="2" charset="-122"/>
              <a:ea typeface="黑体" panose="02010609060101010101" pitchFamily="2" charset="-122"/>
            </a:endParaRPr>
          </a:p>
          <a:p>
            <a:pPr algn="l"/>
            <a:r>
              <a:rPr lang="zh-CN" altLang="en-US" sz="2800" dirty="0">
                <a:latin typeface="黑体" panose="02010609060101010101" pitchFamily="2" charset="-122"/>
                <a:ea typeface="黑体" panose="02010609060101010101" pitchFamily="2" charset="-122"/>
              </a:rPr>
              <a:t>●增加了人类的食品种类，改变了人的饮食结构和生活习惯</a:t>
            </a:r>
            <a:endParaRPr lang="zh-CN" altLang="en-US" sz="2800" dirty="0">
              <a:latin typeface="黑体" panose="02010609060101010101" pitchFamily="2" charset="-122"/>
              <a:ea typeface="黑体" panose="02010609060101010101" pitchFamily="2" charset="-122"/>
            </a:endParaRPr>
          </a:p>
        </p:txBody>
      </p:sp>
      <p:sp>
        <p:nvSpPr>
          <p:cNvPr id="107526" name="矩形 107525"/>
          <p:cNvSpPr/>
          <p:nvPr/>
        </p:nvSpPr>
        <p:spPr>
          <a:xfrm>
            <a:off x="1524000" y="914400"/>
            <a:ext cx="1752600" cy="519113"/>
          </a:xfrm>
          <a:prstGeom prst="rect">
            <a:avLst/>
          </a:prstGeom>
          <a:solidFill>
            <a:srgbClr val="99FF99"/>
          </a:solidFill>
          <a:ln w="9525">
            <a:noFill/>
          </a:ln>
        </p:spPr>
        <p:txBody>
          <a:bodyPr>
            <a:spAutoFit/>
          </a:bodyPr>
          <a:p>
            <a:pPr algn="l"/>
            <a:r>
              <a:rPr lang="zh-CN" altLang="en-US" sz="2800" dirty="0">
                <a:solidFill>
                  <a:srgbClr val="FF0000"/>
                </a:solidFill>
                <a:effectLst>
                  <a:outerShdw blurRad="38100" dist="38100" dir="2700000">
                    <a:srgbClr val="000000"/>
                  </a:outerShdw>
                </a:effectLst>
                <a:latin typeface="Arial" panose="020B0604020202020204" pitchFamily="34" charset="0"/>
                <a:ea typeface="黑体" panose="02010609060101010101" pitchFamily="2" charset="-122"/>
              </a:rPr>
              <a:t>革命史观</a:t>
            </a:r>
            <a:endParaRPr lang="zh-CN" altLang="en-US" sz="2800" dirty="0">
              <a:solidFill>
                <a:srgbClr val="FF0000"/>
              </a:solidFill>
              <a:effectLst>
                <a:outerShdw blurRad="38100" dist="38100" dir="2700000">
                  <a:srgbClr val="000000"/>
                </a:outerShdw>
              </a:effectLst>
              <a:latin typeface="Arial" panose="020B0604020202020204" pitchFamily="34" charset="0"/>
              <a:ea typeface="黑体" panose="02010609060101010101" pitchFamily="2" charset="-122"/>
            </a:endParaRPr>
          </a:p>
        </p:txBody>
      </p:sp>
      <p:sp>
        <p:nvSpPr>
          <p:cNvPr id="107527" name="Text Box 12"/>
          <p:cNvSpPr txBox="1"/>
          <p:nvPr/>
        </p:nvSpPr>
        <p:spPr>
          <a:xfrm>
            <a:off x="1504950" y="5424488"/>
            <a:ext cx="1847850" cy="519112"/>
          </a:xfrm>
          <a:prstGeom prst="rect">
            <a:avLst/>
          </a:prstGeom>
          <a:solidFill>
            <a:srgbClr val="99FF99"/>
          </a:solidFill>
          <a:ln w="9525">
            <a:noFill/>
          </a:ln>
        </p:spPr>
        <p:txBody>
          <a:bodyPr>
            <a:spAutoFit/>
          </a:bodyPr>
          <a:p>
            <a:pPr algn="l">
              <a:spcBef>
                <a:spcPct val="50000"/>
              </a:spcBef>
            </a:pPr>
            <a:r>
              <a:rPr lang="zh-CN" altLang="en-US" sz="2800" dirty="0">
                <a:solidFill>
                  <a:srgbClr val="FF0000"/>
                </a:solidFill>
                <a:effectLst>
                  <a:outerShdw blurRad="38100" dist="38100" dir="2700000">
                    <a:srgbClr val="000000"/>
                  </a:outerShdw>
                </a:effectLst>
                <a:latin typeface="Arial" panose="020B0604020202020204" pitchFamily="34" charset="0"/>
                <a:ea typeface="黑体" panose="02010609060101010101" pitchFamily="2" charset="-122"/>
              </a:rPr>
              <a:t>文明史观</a:t>
            </a:r>
            <a:endParaRPr lang="zh-CN" altLang="en-US" sz="2800" dirty="0">
              <a:solidFill>
                <a:srgbClr val="FF0000"/>
              </a:solidFill>
              <a:effectLst>
                <a:outerShdw blurRad="38100" dist="38100" dir="2700000">
                  <a:srgbClr val="000000"/>
                </a:outerShdw>
              </a:effectLst>
              <a:latin typeface="Arial" panose="020B0604020202020204" pitchFamily="34" charset="0"/>
              <a:ea typeface="黑体" panose="02010609060101010101" pitchFamily="2" charset="-122"/>
            </a:endParaRPr>
          </a:p>
        </p:txBody>
      </p:sp>
      <p:sp>
        <p:nvSpPr>
          <p:cNvPr id="107528" name="Text Box 11"/>
          <p:cNvSpPr txBox="1"/>
          <p:nvPr/>
        </p:nvSpPr>
        <p:spPr>
          <a:xfrm>
            <a:off x="1447800" y="4419600"/>
            <a:ext cx="2089150" cy="519113"/>
          </a:xfrm>
          <a:prstGeom prst="rect">
            <a:avLst/>
          </a:prstGeom>
          <a:solidFill>
            <a:srgbClr val="99FF99"/>
          </a:solidFill>
          <a:ln w="9525">
            <a:noFill/>
          </a:ln>
        </p:spPr>
        <p:txBody>
          <a:bodyPr>
            <a:spAutoFit/>
          </a:bodyPr>
          <a:p>
            <a:pPr algn="l">
              <a:spcBef>
                <a:spcPct val="50000"/>
              </a:spcBef>
            </a:pPr>
            <a:r>
              <a:rPr lang="zh-CN" altLang="en-US" sz="2800" dirty="0">
                <a:solidFill>
                  <a:srgbClr val="FF0000"/>
                </a:solidFill>
                <a:effectLst>
                  <a:outerShdw blurRad="38100" dist="38100" dir="2700000">
                    <a:srgbClr val="000000"/>
                  </a:outerShdw>
                </a:effectLst>
                <a:latin typeface="Arial" panose="020B0604020202020204" pitchFamily="34" charset="0"/>
                <a:ea typeface="黑体" panose="02010609060101010101" pitchFamily="2" charset="-122"/>
              </a:rPr>
              <a:t>现代化史观</a:t>
            </a:r>
            <a:endParaRPr lang="zh-CN" altLang="en-US" sz="2800" dirty="0">
              <a:solidFill>
                <a:srgbClr val="FF0000"/>
              </a:solidFill>
              <a:effectLst>
                <a:outerShdw blurRad="38100" dist="38100" dir="2700000">
                  <a:srgbClr val="000000"/>
                </a:outerShdw>
              </a:effectLst>
              <a:latin typeface="Arial" panose="020B0604020202020204" pitchFamily="34" charset="0"/>
              <a:ea typeface="黑体" panose="02010609060101010101" pitchFamily="2" charset="-122"/>
            </a:endParaRPr>
          </a:p>
        </p:txBody>
      </p:sp>
      <p:sp>
        <p:nvSpPr>
          <p:cNvPr id="107529" name="Text Box 10"/>
          <p:cNvSpPr txBox="1"/>
          <p:nvPr/>
        </p:nvSpPr>
        <p:spPr>
          <a:xfrm>
            <a:off x="1524000" y="3290888"/>
            <a:ext cx="1752600" cy="519112"/>
          </a:xfrm>
          <a:prstGeom prst="rect">
            <a:avLst/>
          </a:prstGeom>
          <a:solidFill>
            <a:srgbClr val="99FF99"/>
          </a:solidFill>
          <a:ln w="9525">
            <a:noFill/>
          </a:ln>
        </p:spPr>
        <p:txBody>
          <a:bodyPr>
            <a:spAutoFit/>
          </a:bodyPr>
          <a:p>
            <a:pPr algn="l">
              <a:spcBef>
                <a:spcPct val="50000"/>
              </a:spcBef>
            </a:pPr>
            <a:r>
              <a:rPr lang="zh-CN" altLang="en-US" sz="2800" dirty="0">
                <a:solidFill>
                  <a:srgbClr val="FF0000"/>
                </a:solidFill>
                <a:effectLst>
                  <a:outerShdw blurRad="38100" dist="38100" dir="2700000">
                    <a:srgbClr val="000000"/>
                  </a:outerShdw>
                </a:effectLst>
                <a:latin typeface="Arial" panose="020B0604020202020204" pitchFamily="34" charset="0"/>
                <a:ea typeface="黑体" panose="02010609060101010101" pitchFamily="2" charset="-122"/>
              </a:rPr>
              <a:t>全球史观</a:t>
            </a:r>
            <a:endParaRPr lang="zh-CN" altLang="en-US" sz="2800" dirty="0">
              <a:solidFill>
                <a:srgbClr val="FF0000"/>
              </a:solidFill>
              <a:effectLst>
                <a:outerShdw blurRad="38100" dist="38100" dir="2700000">
                  <a:srgbClr val="000000"/>
                </a:outerShdw>
              </a:effectLst>
              <a:latin typeface="Arial" panose="020B0604020202020204" pitchFamily="34" charset="0"/>
              <a:ea typeface="黑体" panose="02010609060101010101" pitchFamily="2" charset="-122"/>
            </a:endParaRPr>
          </a:p>
        </p:txBody>
      </p:sp>
      <p:sp>
        <p:nvSpPr>
          <p:cNvPr id="107530" name="Text Box 9"/>
          <p:cNvSpPr txBox="1"/>
          <p:nvPr/>
        </p:nvSpPr>
        <p:spPr>
          <a:xfrm>
            <a:off x="1552575" y="2133600"/>
            <a:ext cx="1724025" cy="519113"/>
          </a:xfrm>
          <a:prstGeom prst="rect">
            <a:avLst/>
          </a:prstGeom>
          <a:solidFill>
            <a:srgbClr val="99FF99"/>
          </a:solidFill>
          <a:ln w="9525">
            <a:noFill/>
          </a:ln>
        </p:spPr>
        <p:txBody>
          <a:bodyPr>
            <a:spAutoFit/>
          </a:bodyPr>
          <a:p>
            <a:pPr algn="l">
              <a:spcBef>
                <a:spcPct val="50000"/>
              </a:spcBef>
            </a:pPr>
            <a:r>
              <a:rPr lang="zh-CN" altLang="en-US" sz="2800" dirty="0">
                <a:solidFill>
                  <a:srgbClr val="FF0000"/>
                </a:solidFill>
                <a:effectLst>
                  <a:outerShdw blurRad="38100" dist="38100" dir="2700000">
                    <a:srgbClr val="000000"/>
                  </a:outerShdw>
                </a:effectLst>
                <a:latin typeface="Arial" panose="020B0604020202020204" pitchFamily="34" charset="0"/>
                <a:ea typeface="黑体" panose="02010609060101010101" pitchFamily="2" charset="-122"/>
              </a:rPr>
              <a:t>社会史观</a:t>
            </a:r>
            <a:endParaRPr lang="zh-CN" altLang="en-US" sz="2800" dirty="0">
              <a:solidFill>
                <a:srgbClr val="FF0000"/>
              </a:solidFill>
              <a:effectLst>
                <a:outerShdw blurRad="38100" dist="38100" dir="2700000">
                  <a:srgbClr val="000000"/>
                </a:outerShdw>
              </a:effectLst>
              <a:latin typeface="Arial" panose="020B0604020202020204" pitchFamily="34" charset="0"/>
              <a:ea typeface="黑体" panose="02010609060101010101" pitchFamily="2" charset="-122"/>
            </a:endParaRPr>
          </a:p>
        </p:txBody>
      </p:sp>
      <p:sp>
        <p:nvSpPr>
          <p:cNvPr id="107531" name="直接连接符 107530"/>
          <p:cNvSpPr/>
          <p:nvPr/>
        </p:nvSpPr>
        <p:spPr>
          <a:xfrm>
            <a:off x="3200400" y="1524000"/>
            <a:ext cx="2057400" cy="3200400"/>
          </a:xfrm>
          <a:prstGeom prst="line">
            <a:avLst/>
          </a:prstGeom>
          <a:ln w="25400" cap="flat" cmpd="sng">
            <a:solidFill>
              <a:srgbClr val="FF6600"/>
            </a:solidFill>
            <a:prstDash val="solid"/>
            <a:headEnd type="none" w="med" len="med"/>
            <a:tailEnd type="none" w="med" len="med"/>
          </a:ln>
        </p:spPr>
      </p:sp>
      <p:sp>
        <p:nvSpPr>
          <p:cNvPr id="107532" name="直接连接符 107531"/>
          <p:cNvSpPr/>
          <p:nvPr/>
        </p:nvSpPr>
        <p:spPr>
          <a:xfrm>
            <a:off x="3352800" y="2590800"/>
            <a:ext cx="1828800" cy="2743200"/>
          </a:xfrm>
          <a:prstGeom prst="line">
            <a:avLst/>
          </a:prstGeom>
          <a:ln w="25400" cap="flat" cmpd="sng">
            <a:solidFill>
              <a:srgbClr val="FF6600"/>
            </a:solidFill>
            <a:prstDash val="solid"/>
            <a:headEnd type="none" w="med" len="med"/>
            <a:tailEnd type="none" w="med" len="med"/>
          </a:ln>
        </p:spPr>
      </p:sp>
      <p:sp>
        <p:nvSpPr>
          <p:cNvPr id="107533" name="直接连接符 107532"/>
          <p:cNvSpPr/>
          <p:nvPr/>
        </p:nvSpPr>
        <p:spPr>
          <a:xfrm flipV="1">
            <a:off x="3276600" y="1143000"/>
            <a:ext cx="1981200" cy="2362200"/>
          </a:xfrm>
          <a:prstGeom prst="line">
            <a:avLst/>
          </a:prstGeom>
          <a:ln w="25400" cap="flat" cmpd="sng">
            <a:solidFill>
              <a:srgbClr val="FF6600"/>
            </a:solidFill>
            <a:prstDash val="solid"/>
            <a:headEnd type="none" w="med" len="med"/>
            <a:tailEnd type="none" w="med" len="med"/>
          </a:ln>
        </p:spPr>
      </p:sp>
      <p:sp>
        <p:nvSpPr>
          <p:cNvPr id="107534" name="直接连接符 107533"/>
          <p:cNvSpPr/>
          <p:nvPr/>
        </p:nvSpPr>
        <p:spPr>
          <a:xfrm flipV="1">
            <a:off x="3581400" y="3581400"/>
            <a:ext cx="1828800" cy="1143000"/>
          </a:xfrm>
          <a:prstGeom prst="line">
            <a:avLst/>
          </a:prstGeom>
          <a:ln w="25400" cap="flat" cmpd="sng">
            <a:solidFill>
              <a:srgbClr val="FF6600"/>
            </a:solidFill>
            <a:prstDash val="solid"/>
            <a:headEnd type="none" w="med" len="med"/>
            <a:tailEnd type="none" w="med" len="med"/>
          </a:ln>
        </p:spPr>
      </p:sp>
      <p:sp>
        <p:nvSpPr>
          <p:cNvPr id="107535" name="直接连接符 107534"/>
          <p:cNvSpPr/>
          <p:nvPr/>
        </p:nvSpPr>
        <p:spPr>
          <a:xfrm flipV="1">
            <a:off x="3429000" y="2514600"/>
            <a:ext cx="1905000" cy="3048000"/>
          </a:xfrm>
          <a:prstGeom prst="line">
            <a:avLst/>
          </a:prstGeom>
          <a:ln w="25400" cap="flat" cmpd="sng">
            <a:solidFill>
              <a:srgbClr val="FF6600"/>
            </a:solidFill>
            <a:prstDash val="solid"/>
            <a:headEnd type="none" w="med" len="med"/>
            <a:tailEnd type="none" w="med" len="med"/>
          </a:ln>
        </p:spPr>
      </p:sp>
      <p:sp>
        <p:nvSpPr>
          <p:cNvPr id="107536" name="文本框 107535"/>
          <p:cNvSpPr txBox="1"/>
          <p:nvPr/>
        </p:nvSpPr>
        <p:spPr>
          <a:xfrm>
            <a:off x="1219200" y="6384925"/>
            <a:ext cx="2743200" cy="396875"/>
          </a:xfrm>
          <a:prstGeom prst="rect">
            <a:avLst/>
          </a:prstGeom>
          <a:noFill/>
          <a:ln w="9525">
            <a:noFill/>
          </a:ln>
        </p:spPr>
        <p:txBody>
          <a:bodyPr>
            <a:spAutoFit/>
          </a:bodyPr>
          <a:p>
            <a:pPr algn="l">
              <a:spcBef>
                <a:spcPct val="50000"/>
              </a:spcBef>
            </a:pPr>
            <a:r>
              <a:rPr lang="zh-CN" altLang="en-US" sz="2000" b="0" dirty="0">
                <a:solidFill>
                  <a:srgbClr val="FFFF99"/>
                </a:solidFill>
                <a:latin typeface="隶书" pitchFamily="49" charset="-122"/>
                <a:ea typeface="隶书" pitchFamily="49" charset="-122"/>
              </a:rPr>
              <a:t>北师大版  历史必修二</a:t>
            </a:r>
            <a:endParaRPr lang="zh-CN" altLang="en-US" sz="2000" b="0" dirty="0">
              <a:solidFill>
                <a:srgbClr val="FFFF99"/>
              </a:solidFill>
              <a:latin typeface="隶书" pitchFamily="49" charset="-122"/>
              <a:ea typeface="隶书" pitchFamily="49" charset="-122"/>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7531"/>
                                        </p:tgtEl>
                                        <p:attrNameLst>
                                          <p:attrName>style.visibility</p:attrName>
                                        </p:attrNameLst>
                                      </p:cBhvr>
                                      <p:to>
                                        <p:strVal val="visible"/>
                                      </p:to>
                                    </p:set>
                                    <p:animEffect transition="in" filter="blinds(horizontal)">
                                      <p:cBhvr>
                                        <p:cTn id="7" dur="500"/>
                                        <p:tgtEl>
                                          <p:spTgt spid="1075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7532"/>
                                        </p:tgtEl>
                                        <p:attrNameLst>
                                          <p:attrName>style.visibility</p:attrName>
                                        </p:attrNameLst>
                                      </p:cBhvr>
                                      <p:to>
                                        <p:strVal val="visible"/>
                                      </p:to>
                                    </p:set>
                                    <p:animEffect transition="in" filter="blinds(horizontal)">
                                      <p:cBhvr>
                                        <p:cTn id="12" dur="500"/>
                                        <p:tgtEl>
                                          <p:spTgt spid="10753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7533"/>
                                        </p:tgtEl>
                                        <p:attrNameLst>
                                          <p:attrName>style.visibility</p:attrName>
                                        </p:attrNameLst>
                                      </p:cBhvr>
                                      <p:to>
                                        <p:strVal val="visible"/>
                                      </p:to>
                                    </p:set>
                                    <p:animEffect transition="in" filter="blinds(horizontal)">
                                      <p:cBhvr>
                                        <p:cTn id="17" dur="500"/>
                                        <p:tgtEl>
                                          <p:spTgt spid="10753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7534"/>
                                        </p:tgtEl>
                                        <p:attrNameLst>
                                          <p:attrName>style.visibility</p:attrName>
                                        </p:attrNameLst>
                                      </p:cBhvr>
                                      <p:to>
                                        <p:strVal val="visible"/>
                                      </p:to>
                                    </p:set>
                                    <p:animEffect transition="in" filter="blinds(horizontal)">
                                      <p:cBhvr>
                                        <p:cTn id="22" dur="500"/>
                                        <p:tgtEl>
                                          <p:spTgt spid="10753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7535"/>
                                        </p:tgtEl>
                                        <p:attrNameLst>
                                          <p:attrName>style.visibility</p:attrName>
                                        </p:attrNameLst>
                                      </p:cBhvr>
                                      <p:to>
                                        <p:strVal val="visible"/>
                                      </p:to>
                                    </p:set>
                                    <p:animEffect transition="in" filter="blinds(horizontal)">
                                      <p:cBhvr>
                                        <p:cTn id="27" dur="500"/>
                                        <p:tgtEl>
                                          <p:spTgt spid="107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8546" name="图片 108545" descr="水墨边框—1"/>
          <p:cNvPicPr>
            <a:picLocks noChangeAspect="1"/>
          </p:cNvPicPr>
          <p:nvPr/>
        </p:nvPicPr>
        <p:blipFill>
          <a:blip r:embed="rId1"/>
          <a:stretch>
            <a:fillRect/>
          </a:stretch>
        </p:blipFill>
        <p:spPr>
          <a:xfrm>
            <a:off x="1143000" y="0"/>
            <a:ext cx="8001000" cy="6858000"/>
          </a:xfrm>
          <a:prstGeom prst="rect">
            <a:avLst/>
          </a:prstGeom>
          <a:noFill/>
          <a:ln w="9525">
            <a:noFill/>
          </a:ln>
        </p:spPr>
      </p:pic>
      <p:sp>
        <p:nvSpPr>
          <p:cNvPr id="108547" name="Text Box 2"/>
          <p:cNvSpPr txBox="1"/>
          <p:nvPr/>
        </p:nvSpPr>
        <p:spPr>
          <a:xfrm>
            <a:off x="1539875" y="152400"/>
            <a:ext cx="6842125" cy="579438"/>
          </a:xfrm>
          <a:prstGeom prst="rect">
            <a:avLst/>
          </a:prstGeom>
          <a:solidFill>
            <a:srgbClr val="FFFF99"/>
          </a:solidFill>
          <a:ln w="9525">
            <a:noFill/>
          </a:ln>
        </p:spPr>
        <p:txBody>
          <a:bodyPr>
            <a:spAutoFit/>
          </a:bodyPr>
          <a:p>
            <a:pPr algn="l">
              <a:spcBef>
                <a:spcPct val="50000"/>
              </a:spcBef>
            </a:pPr>
            <a:r>
              <a:rPr lang="zh-CN" altLang="en-US" sz="3200" dirty="0">
                <a:solidFill>
                  <a:srgbClr val="FF0000"/>
                </a:solidFill>
                <a:latin typeface="Arial" panose="020B0604020202020204" pitchFamily="34" charset="0"/>
                <a:ea typeface="黑体" panose="02010609060101010101" pitchFamily="2" charset="-122"/>
              </a:rPr>
              <a:t>对近代历史上通商口岸问题的认识</a:t>
            </a:r>
            <a:endParaRPr lang="zh-CN" altLang="en-US" sz="3200" dirty="0">
              <a:solidFill>
                <a:srgbClr val="FF0000"/>
              </a:solidFill>
              <a:latin typeface="Arial" panose="020B0604020202020204" pitchFamily="34" charset="0"/>
              <a:ea typeface="黑体" panose="02010609060101010101" pitchFamily="2" charset="-122"/>
            </a:endParaRPr>
          </a:p>
        </p:txBody>
      </p:sp>
      <p:sp>
        <p:nvSpPr>
          <p:cNvPr id="108548" name="Text Box 4"/>
          <p:cNvSpPr txBox="1"/>
          <p:nvPr/>
        </p:nvSpPr>
        <p:spPr>
          <a:xfrm>
            <a:off x="1295400" y="1066800"/>
            <a:ext cx="5410200" cy="701675"/>
          </a:xfrm>
          <a:prstGeom prst="rect">
            <a:avLst/>
          </a:prstGeom>
          <a:solidFill>
            <a:srgbClr val="99FF99"/>
          </a:solidFill>
          <a:ln w="9525">
            <a:noFill/>
          </a:ln>
        </p:spPr>
        <p:txBody>
          <a:bodyPr>
            <a:spAutoFit/>
          </a:bodyPr>
          <a:p>
            <a:pPr algn="l">
              <a:spcBef>
                <a:spcPct val="50000"/>
              </a:spcBef>
            </a:pPr>
            <a:r>
              <a:rPr lang="zh-CN" altLang="en-US" sz="2000" dirty="0">
                <a:latin typeface="黑体" panose="02010609060101010101" pitchFamily="2" charset="-122"/>
                <a:ea typeface="黑体" panose="02010609060101010101" pitchFamily="2" charset="-122"/>
              </a:rPr>
              <a:t>它是西方列强对华商品输出和资本输出的基地、桥头堡，是中国半殖民地化加深的明显标记 。</a:t>
            </a:r>
            <a:endParaRPr lang="zh-CN" altLang="en-US" sz="2000" dirty="0">
              <a:latin typeface="黑体" panose="02010609060101010101" pitchFamily="2" charset="-122"/>
              <a:ea typeface="黑体" panose="02010609060101010101" pitchFamily="2" charset="-122"/>
            </a:endParaRPr>
          </a:p>
        </p:txBody>
      </p:sp>
      <p:sp>
        <p:nvSpPr>
          <p:cNvPr id="108549" name="Text Box 5"/>
          <p:cNvSpPr txBox="1"/>
          <p:nvPr/>
        </p:nvSpPr>
        <p:spPr>
          <a:xfrm>
            <a:off x="1295400" y="1981200"/>
            <a:ext cx="5410200" cy="1311275"/>
          </a:xfrm>
          <a:prstGeom prst="rect">
            <a:avLst/>
          </a:prstGeom>
          <a:solidFill>
            <a:srgbClr val="99FF99"/>
          </a:solidFill>
          <a:ln w="9525">
            <a:noFill/>
          </a:ln>
        </p:spPr>
        <p:txBody>
          <a:bodyPr>
            <a:spAutoFit/>
          </a:bodyPr>
          <a:p>
            <a:pPr algn="l">
              <a:spcBef>
                <a:spcPct val="50000"/>
              </a:spcBef>
            </a:pPr>
            <a:r>
              <a:rPr lang="zh-CN" altLang="en-US" sz="2000" dirty="0">
                <a:latin typeface="黑体" panose="02010609060101010101" pitchFamily="2" charset="-122"/>
                <a:ea typeface="黑体" panose="02010609060101010101" pitchFamily="2" charset="-122"/>
              </a:rPr>
              <a:t>它是中国工业基地、技术中心、商业中心和金融中心，对推动中国经济和社会现代化发挥带头作用，是近代中国城市化、工业化发展的前沿阵地 。</a:t>
            </a:r>
            <a:endParaRPr lang="zh-CN" altLang="en-US" sz="2000" dirty="0">
              <a:latin typeface="黑体" panose="02010609060101010101" pitchFamily="2" charset="-122"/>
              <a:ea typeface="黑体" panose="02010609060101010101" pitchFamily="2" charset="-122"/>
            </a:endParaRPr>
          </a:p>
        </p:txBody>
      </p:sp>
      <p:sp>
        <p:nvSpPr>
          <p:cNvPr id="108550" name="Text Box 6"/>
          <p:cNvSpPr txBox="1"/>
          <p:nvPr/>
        </p:nvSpPr>
        <p:spPr>
          <a:xfrm>
            <a:off x="1295400" y="3581400"/>
            <a:ext cx="5410200" cy="701675"/>
          </a:xfrm>
          <a:prstGeom prst="rect">
            <a:avLst/>
          </a:prstGeom>
          <a:solidFill>
            <a:srgbClr val="99FF99"/>
          </a:solidFill>
          <a:ln w="9525">
            <a:noFill/>
          </a:ln>
        </p:spPr>
        <p:txBody>
          <a:bodyPr>
            <a:spAutoFit/>
          </a:bodyPr>
          <a:p>
            <a:pPr algn="l">
              <a:spcBef>
                <a:spcPct val="50000"/>
              </a:spcBef>
            </a:pPr>
            <a:r>
              <a:rPr lang="zh-CN" altLang="en-US" sz="2000" dirty="0">
                <a:latin typeface="黑体" panose="02010609060101010101" pitchFamily="2" charset="-122"/>
                <a:ea typeface="黑体" panose="02010609060101010101" pitchFamily="2" charset="-122"/>
              </a:rPr>
              <a:t>它加强了中国和世界的联系，使中国纳入资本主义世界体系。 </a:t>
            </a:r>
            <a:endParaRPr lang="zh-CN" altLang="en-US" sz="2000" dirty="0">
              <a:latin typeface="黑体" panose="02010609060101010101" pitchFamily="2" charset="-122"/>
              <a:ea typeface="黑体" panose="02010609060101010101" pitchFamily="2" charset="-122"/>
            </a:endParaRPr>
          </a:p>
        </p:txBody>
      </p:sp>
      <p:sp>
        <p:nvSpPr>
          <p:cNvPr id="108551" name="Text Box 7"/>
          <p:cNvSpPr txBox="1"/>
          <p:nvPr/>
        </p:nvSpPr>
        <p:spPr>
          <a:xfrm>
            <a:off x="1295400" y="4708525"/>
            <a:ext cx="5410200" cy="1006475"/>
          </a:xfrm>
          <a:prstGeom prst="rect">
            <a:avLst/>
          </a:prstGeom>
          <a:solidFill>
            <a:srgbClr val="99FF99"/>
          </a:solidFill>
          <a:ln w="9525">
            <a:noFill/>
          </a:ln>
        </p:spPr>
        <p:txBody>
          <a:bodyPr>
            <a:spAutoFit/>
          </a:bodyPr>
          <a:p>
            <a:pPr algn="l">
              <a:spcBef>
                <a:spcPct val="50000"/>
              </a:spcBef>
            </a:pPr>
            <a:r>
              <a:rPr lang="zh-CN" altLang="en-US" sz="2000" dirty="0">
                <a:latin typeface="黑体" panose="02010609060101010101" pitchFamily="2" charset="-122"/>
                <a:ea typeface="黑体" panose="02010609060101010101" pitchFamily="2" charset="-122"/>
              </a:rPr>
              <a:t>它是中国了解和学习西方近代化工业文明的窗口，也是中国传统农业文明最早开始走向近代工业文明的地方。 </a:t>
            </a:r>
            <a:endParaRPr lang="zh-CN" altLang="en-US" sz="2000" dirty="0">
              <a:latin typeface="黑体" panose="02010609060101010101" pitchFamily="2" charset="-122"/>
              <a:ea typeface="黑体" panose="02010609060101010101" pitchFamily="2" charset="-122"/>
            </a:endParaRPr>
          </a:p>
        </p:txBody>
      </p:sp>
      <p:sp>
        <p:nvSpPr>
          <p:cNvPr id="108552" name="矩形 108551"/>
          <p:cNvSpPr/>
          <p:nvPr/>
        </p:nvSpPr>
        <p:spPr>
          <a:xfrm>
            <a:off x="0" y="0"/>
            <a:ext cx="1143000" cy="6797675"/>
          </a:xfrm>
          <a:prstGeom prst="rect">
            <a:avLst/>
          </a:prstGeom>
          <a:solidFill>
            <a:srgbClr val="FFFF99"/>
          </a:solidFill>
          <a:ln w="9525">
            <a:noFill/>
          </a:ln>
        </p:spPr>
        <p:txBody>
          <a:bodyPr>
            <a:spAutoFit/>
          </a:bodyPr>
          <a:p>
            <a:pPr algn="l"/>
            <a:endParaRPr lang="en-US" altLang="zh-CN" dirty="0">
              <a:latin typeface="Arial" panose="020B0604020202020204" pitchFamily="34" charset="0"/>
              <a:ea typeface="黑体" panose="02010609060101010101" pitchFamily="2" charset="-122"/>
            </a:endParaRPr>
          </a:p>
          <a:p>
            <a:pPr algn="l"/>
            <a:endParaRPr lang="en-US" altLang="zh-CN" dirty="0">
              <a:latin typeface="Arial" panose="020B0604020202020204" pitchFamily="34" charset="0"/>
              <a:ea typeface="黑体" panose="02010609060101010101" pitchFamily="2" charset="-122"/>
            </a:endParaRPr>
          </a:p>
          <a:p>
            <a:pPr algn="l"/>
            <a:endParaRPr lang="en-US" altLang="zh-CN" dirty="0">
              <a:latin typeface="Arial" panose="020B0604020202020204" pitchFamily="34" charset="0"/>
              <a:ea typeface="黑体" panose="02010609060101010101" pitchFamily="2" charset="-122"/>
            </a:endParaRPr>
          </a:p>
          <a:p>
            <a:r>
              <a:rPr lang="zh-CN" altLang="en-US" dirty="0">
                <a:latin typeface="Arial" panose="020B0604020202020204" pitchFamily="34" charset="0"/>
                <a:ea typeface="黑体" panose="02010609060101010101" pitchFamily="2" charset="-122"/>
              </a:rPr>
              <a:t>学</a:t>
            </a:r>
            <a:endParaRPr lang="zh-CN" altLang="en-US" dirty="0">
              <a:latin typeface="Arial" panose="020B0604020202020204" pitchFamily="34" charset="0"/>
              <a:ea typeface="黑体" panose="02010609060101010101" pitchFamily="2" charset="-122"/>
            </a:endParaRPr>
          </a:p>
          <a:p>
            <a:r>
              <a:rPr lang="zh-CN" altLang="en-US" dirty="0">
                <a:latin typeface="Arial" panose="020B0604020202020204" pitchFamily="34" charset="0"/>
                <a:ea typeface="黑体" panose="02010609060101010101" pitchFamily="2" charset="-122"/>
              </a:rPr>
              <a:t>法</a:t>
            </a:r>
            <a:endParaRPr lang="zh-CN" altLang="en-US" dirty="0">
              <a:latin typeface="Arial" panose="020B0604020202020204" pitchFamily="34" charset="0"/>
              <a:ea typeface="黑体" panose="02010609060101010101" pitchFamily="2" charset="-122"/>
            </a:endParaRPr>
          </a:p>
          <a:p>
            <a:r>
              <a:rPr lang="zh-CN" altLang="en-US" dirty="0">
                <a:latin typeface="Arial" panose="020B0604020202020204" pitchFamily="34" charset="0"/>
                <a:ea typeface="黑体" panose="02010609060101010101" pitchFamily="2" charset="-122"/>
              </a:rPr>
              <a:t>实战</a:t>
            </a:r>
            <a:endParaRPr lang="zh-CN" altLang="en-US" dirty="0">
              <a:latin typeface="Arial" panose="020B0604020202020204" pitchFamily="34" charset="0"/>
              <a:ea typeface="黑体" panose="02010609060101010101" pitchFamily="2" charset="-122"/>
            </a:endParaRPr>
          </a:p>
          <a:p>
            <a:pPr algn="l"/>
            <a:endParaRPr lang="zh-CN" altLang="en-US" dirty="0">
              <a:latin typeface="Arial" panose="020B0604020202020204" pitchFamily="34" charset="0"/>
              <a:ea typeface="黑体" panose="02010609060101010101" pitchFamily="2" charset="-122"/>
            </a:endParaRPr>
          </a:p>
          <a:p>
            <a:pPr algn="l"/>
            <a:endParaRPr lang="zh-CN" altLang="en-US" dirty="0">
              <a:latin typeface="Arial" panose="020B0604020202020204" pitchFamily="34" charset="0"/>
              <a:ea typeface="黑体" panose="02010609060101010101" pitchFamily="2" charset="-122"/>
            </a:endParaRPr>
          </a:p>
          <a:p>
            <a:pPr algn="l"/>
            <a:endParaRPr lang="zh-CN" altLang="en-US" dirty="0">
              <a:latin typeface="Arial" panose="020B0604020202020204" pitchFamily="34" charset="0"/>
              <a:ea typeface="黑体" panose="02010609060101010101" pitchFamily="2" charset="-122"/>
            </a:endParaRPr>
          </a:p>
          <a:p>
            <a:pPr algn="l"/>
            <a:endParaRPr lang="zh-CN" altLang="en-US" dirty="0">
              <a:latin typeface="Arial" panose="020B0604020202020204" pitchFamily="34" charset="0"/>
              <a:ea typeface="黑体" panose="02010609060101010101" pitchFamily="2" charset="-122"/>
            </a:endParaRPr>
          </a:p>
        </p:txBody>
      </p:sp>
      <p:sp>
        <p:nvSpPr>
          <p:cNvPr id="108553" name="矩形 108552"/>
          <p:cNvSpPr/>
          <p:nvPr/>
        </p:nvSpPr>
        <p:spPr>
          <a:xfrm>
            <a:off x="7124700" y="1193800"/>
            <a:ext cx="1206500" cy="396875"/>
          </a:xfrm>
          <a:prstGeom prst="rect">
            <a:avLst/>
          </a:prstGeom>
          <a:noFill/>
          <a:ln w="9525">
            <a:noFill/>
          </a:ln>
        </p:spPr>
        <p:txBody>
          <a:bodyPr wrap="none" anchor="t">
            <a:spAutoFit/>
          </a:bodyPr>
          <a:p>
            <a:pPr algn="l"/>
            <a:r>
              <a:rPr lang="zh-CN" altLang="en-US" sz="2000" dirty="0">
                <a:solidFill>
                  <a:srgbClr val="FF0000"/>
                </a:solidFill>
                <a:effectLst>
                  <a:outerShdw blurRad="38100" dist="38100" dir="2700000">
                    <a:srgbClr val="C0C0C0"/>
                  </a:outerShdw>
                </a:effectLst>
                <a:latin typeface="Arial" panose="020B0604020202020204" pitchFamily="34" charset="0"/>
                <a:ea typeface="黑体" panose="02010609060101010101" pitchFamily="2" charset="-122"/>
              </a:rPr>
              <a:t>革命史观</a:t>
            </a:r>
            <a:endParaRPr lang="zh-CN" altLang="en-US" sz="2000" dirty="0">
              <a:solidFill>
                <a:srgbClr val="FF0000"/>
              </a:solidFill>
              <a:effectLst>
                <a:outerShdw blurRad="38100" dist="38100" dir="2700000">
                  <a:srgbClr val="C0C0C0"/>
                </a:outerShdw>
              </a:effectLst>
              <a:latin typeface="Arial" panose="020B0604020202020204" pitchFamily="34" charset="0"/>
              <a:ea typeface="黑体" panose="02010609060101010101" pitchFamily="2" charset="-122"/>
            </a:endParaRPr>
          </a:p>
        </p:txBody>
      </p:sp>
      <p:sp>
        <p:nvSpPr>
          <p:cNvPr id="108554" name="矩形 108553"/>
          <p:cNvSpPr/>
          <p:nvPr/>
        </p:nvSpPr>
        <p:spPr>
          <a:xfrm>
            <a:off x="7148513" y="2346325"/>
            <a:ext cx="1462087" cy="396875"/>
          </a:xfrm>
          <a:prstGeom prst="rect">
            <a:avLst/>
          </a:prstGeom>
          <a:noFill/>
          <a:ln w="9525">
            <a:noFill/>
          </a:ln>
        </p:spPr>
        <p:txBody>
          <a:bodyPr wrap="none" anchor="t">
            <a:spAutoFit/>
          </a:bodyPr>
          <a:p>
            <a:pPr algn="l"/>
            <a:r>
              <a:rPr lang="zh-CN" altLang="en-US" sz="2000" dirty="0">
                <a:solidFill>
                  <a:srgbClr val="FF0000"/>
                </a:solidFill>
                <a:effectLst>
                  <a:outerShdw blurRad="38100" dist="38100" dir="2700000">
                    <a:srgbClr val="C0C0C0"/>
                  </a:outerShdw>
                </a:effectLst>
                <a:latin typeface="Arial" panose="020B0604020202020204" pitchFamily="34" charset="0"/>
                <a:ea typeface="黑体" panose="02010609060101010101" pitchFamily="2" charset="-122"/>
              </a:rPr>
              <a:t>现代化史观</a:t>
            </a:r>
            <a:endParaRPr lang="zh-CN" altLang="en-US" sz="2000" dirty="0">
              <a:solidFill>
                <a:srgbClr val="FF0000"/>
              </a:solidFill>
              <a:effectLst>
                <a:outerShdw blurRad="38100" dist="38100" dir="2700000">
                  <a:srgbClr val="C0C0C0"/>
                </a:outerShdw>
              </a:effectLst>
              <a:latin typeface="Arial" panose="020B0604020202020204" pitchFamily="34" charset="0"/>
              <a:ea typeface="黑体" panose="02010609060101010101" pitchFamily="2" charset="-122"/>
            </a:endParaRPr>
          </a:p>
        </p:txBody>
      </p:sp>
      <p:sp>
        <p:nvSpPr>
          <p:cNvPr id="108555" name="矩形 108554"/>
          <p:cNvSpPr/>
          <p:nvPr/>
        </p:nvSpPr>
        <p:spPr>
          <a:xfrm>
            <a:off x="7200900" y="3722688"/>
            <a:ext cx="1206500" cy="396875"/>
          </a:xfrm>
          <a:prstGeom prst="rect">
            <a:avLst/>
          </a:prstGeom>
          <a:noFill/>
          <a:ln w="9525">
            <a:noFill/>
          </a:ln>
        </p:spPr>
        <p:txBody>
          <a:bodyPr wrap="none" anchor="t">
            <a:spAutoFit/>
          </a:bodyPr>
          <a:p>
            <a:pPr algn="l"/>
            <a:r>
              <a:rPr lang="zh-CN" altLang="en-US" sz="2000" dirty="0">
                <a:solidFill>
                  <a:srgbClr val="FF0000"/>
                </a:solidFill>
                <a:effectLst>
                  <a:outerShdw blurRad="38100" dist="38100" dir="2700000">
                    <a:srgbClr val="C0C0C0"/>
                  </a:outerShdw>
                </a:effectLst>
                <a:latin typeface="Arial" panose="020B0604020202020204" pitchFamily="34" charset="0"/>
                <a:ea typeface="黑体" panose="02010609060101010101" pitchFamily="2" charset="-122"/>
              </a:rPr>
              <a:t>全球史观</a:t>
            </a:r>
            <a:endParaRPr lang="zh-CN" altLang="en-US" sz="2000" dirty="0">
              <a:solidFill>
                <a:srgbClr val="FF0000"/>
              </a:solidFill>
              <a:effectLst>
                <a:outerShdw blurRad="38100" dist="38100" dir="2700000">
                  <a:srgbClr val="C0C0C0"/>
                </a:outerShdw>
              </a:effectLst>
              <a:latin typeface="Arial" panose="020B0604020202020204" pitchFamily="34" charset="0"/>
              <a:ea typeface="黑体" panose="02010609060101010101" pitchFamily="2" charset="-122"/>
            </a:endParaRPr>
          </a:p>
        </p:txBody>
      </p:sp>
      <p:sp>
        <p:nvSpPr>
          <p:cNvPr id="108556" name="矩形 108555"/>
          <p:cNvSpPr/>
          <p:nvPr/>
        </p:nvSpPr>
        <p:spPr>
          <a:xfrm>
            <a:off x="7239000" y="5018088"/>
            <a:ext cx="1206500" cy="396875"/>
          </a:xfrm>
          <a:prstGeom prst="rect">
            <a:avLst/>
          </a:prstGeom>
          <a:noFill/>
          <a:ln w="9525">
            <a:noFill/>
          </a:ln>
        </p:spPr>
        <p:txBody>
          <a:bodyPr wrap="none" anchor="t">
            <a:spAutoFit/>
          </a:bodyPr>
          <a:p>
            <a:pPr algn="l"/>
            <a:r>
              <a:rPr lang="zh-CN" altLang="en-US" sz="2000" dirty="0">
                <a:solidFill>
                  <a:srgbClr val="FF0000"/>
                </a:solidFill>
                <a:effectLst>
                  <a:outerShdw blurRad="38100" dist="38100" dir="2700000">
                    <a:srgbClr val="C0C0C0"/>
                  </a:outerShdw>
                </a:effectLst>
                <a:latin typeface="Arial" panose="020B0604020202020204" pitchFamily="34" charset="0"/>
                <a:ea typeface="黑体" panose="02010609060101010101" pitchFamily="2" charset="-122"/>
              </a:rPr>
              <a:t>文明史观</a:t>
            </a:r>
            <a:endParaRPr lang="zh-CN" altLang="en-US" sz="2000" dirty="0">
              <a:solidFill>
                <a:srgbClr val="FF0000"/>
              </a:solidFill>
              <a:effectLst>
                <a:outerShdw blurRad="38100" dist="38100" dir="2700000">
                  <a:srgbClr val="C0C0C0"/>
                </a:outerShdw>
              </a:effectLst>
              <a:latin typeface="Arial" panose="020B0604020202020204" pitchFamily="34" charset="0"/>
              <a:ea typeface="黑体" panose="02010609060101010101" pitchFamily="2" charset="-122"/>
            </a:endParaRPr>
          </a:p>
        </p:txBody>
      </p:sp>
      <p:sp>
        <p:nvSpPr>
          <p:cNvPr id="108557" name="文本框 108556"/>
          <p:cNvSpPr txBox="1"/>
          <p:nvPr/>
        </p:nvSpPr>
        <p:spPr>
          <a:xfrm>
            <a:off x="1143000" y="6384925"/>
            <a:ext cx="2743200" cy="396875"/>
          </a:xfrm>
          <a:prstGeom prst="rect">
            <a:avLst/>
          </a:prstGeom>
          <a:noFill/>
          <a:ln w="9525">
            <a:noFill/>
          </a:ln>
        </p:spPr>
        <p:txBody>
          <a:bodyPr>
            <a:spAutoFit/>
          </a:bodyPr>
          <a:p>
            <a:pPr algn="l">
              <a:spcBef>
                <a:spcPct val="50000"/>
              </a:spcBef>
            </a:pPr>
            <a:r>
              <a:rPr lang="zh-CN" altLang="en-US" sz="2000" b="0" dirty="0">
                <a:solidFill>
                  <a:srgbClr val="FFFF99"/>
                </a:solidFill>
                <a:latin typeface="隶书" pitchFamily="49" charset="-122"/>
                <a:ea typeface="隶书" pitchFamily="49" charset="-122"/>
              </a:rPr>
              <a:t>北师大版  历史必修二</a:t>
            </a:r>
            <a:endParaRPr lang="zh-CN" altLang="en-US" sz="2000" b="0" dirty="0">
              <a:solidFill>
                <a:srgbClr val="FFFF99"/>
              </a:solidFill>
              <a:latin typeface="隶书" pitchFamily="49" charset="-122"/>
              <a:ea typeface="隶书" pitchFamily="49" charset="-122"/>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8553"/>
                                        </p:tgtEl>
                                        <p:attrNameLst>
                                          <p:attrName>style.visibility</p:attrName>
                                        </p:attrNameLst>
                                      </p:cBhvr>
                                      <p:to>
                                        <p:strVal val="visible"/>
                                      </p:to>
                                    </p:set>
                                    <p:animEffect transition="in" filter="blinds(horizontal)">
                                      <p:cBhvr>
                                        <p:cTn id="7" dur="500"/>
                                        <p:tgtEl>
                                          <p:spTgt spid="10855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8554"/>
                                        </p:tgtEl>
                                        <p:attrNameLst>
                                          <p:attrName>style.visibility</p:attrName>
                                        </p:attrNameLst>
                                      </p:cBhvr>
                                      <p:to>
                                        <p:strVal val="visible"/>
                                      </p:to>
                                    </p:set>
                                    <p:animEffect transition="in" filter="blinds(horizontal)">
                                      <p:cBhvr>
                                        <p:cTn id="10" dur="500"/>
                                        <p:tgtEl>
                                          <p:spTgt spid="10855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8555"/>
                                        </p:tgtEl>
                                        <p:attrNameLst>
                                          <p:attrName>style.visibility</p:attrName>
                                        </p:attrNameLst>
                                      </p:cBhvr>
                                      <p:to>
                                        <p:strVal val="visible"/>
                                      </p:to>
                                    </p:set>
                                    <p:animEffect transition="in" filter="blinds(horizontal)">
                                      <p:cBhvr>
                                        <p:cTn id="13" dur="500"/>
                                        <p:tgtEl>
                                          <p:spTgt spid="10855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8556"/>
                                        </p:tgtEl>
                                        <p:attrNameLst>
                                          <p:attrName>style.visibility</p:attrName>
                                        </p:attrNameLst>
                                      </p:cBhvr>
                                      <p:to>
                                        <p:strVal val="visible"/>
                                      </p:to>
                                    </p:set>
                                    <p:animEffect transition="in" filter="blinds(horizontal)">
                                      <p:cBhvr>
                                        <p:cTn id="16" dur="500"/>
                                        <p:tgtEl>
                                          <p:spTgt spid="108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3" grpId="0"/>
      <p:bldP spid="108554" grpId="0"/>
      <p:bldP spid="108555" grpId="0"/>
      <p:bldP spid="10855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0594" name="图片 110593" descr="水墨边框—1"/>
          <p:cNvPicPr>
            <a:picLocks noChangeAspect="1"/>
          </p:cNvPicPr>
          <p:nvPr/>
        </p:nvPicPr>
        <p:blipFill>
          <a:blip r:embed="rId1"/>
          <a:stretch>
            <a:fillRect/>
          </a:stretch>
        </p:blipFill>
        <p:spPr>
          <a:xfrm>
            <a:off x="1143000" y="0"/>
            <a:ext cx="8001000" cy="6858000"/>
          </a:xfrm>
          <a:prstGeom prst="rect">
            <a:avLst/>
          </a:prstGeom>
          <a:noFill/>
          <a:ln w="9525">
            <a:noFill/>
          </a:ln>
        </p:spPr>
      </p:pic>
      <p:sp>
        <p:nvSpPr>
          <p:cNvPr id="110595" name="矩形 110594"/>
          <p:cNvSpPr/>
          <p:nvPr/>
        </p:nvSpPr>
        <p:spPr>
          <a:xfrm>
            <a:off x="1219200" y="898525"/>
            <a:ext cx="7772400" cy="3444875"/>
          </a:xfrm>
          <a:prstGeom prst="rect">
            <a:avLst/>
          </a:prstGeom>
          <a:noFill/>
          <a:ln w="9525">
            <a:noFill/>
          </a:ln>
        </p:spPr>
        <p:txBody>
          <a:bodyPr anchor="ctr">
            <a:spAutoFit/>
          </a:bodyPr>
          <a:p>
            <a:pPr algn="l"/>
            <a:r>
              <a:rPr lang="zh-CN" altLang="en-US" sz="2000" dirty="0">
                <a:latin typeface="黑体" panose="02010609060101010101" pitchFamily="2" charset="-122"/>
                <a:ea typeface="黑体" panose="02010609060101010101" pitchFamily="2" charset="-122"/>
              </a:rPr>
              <a:t>孙中山认为：“民生就是人民的生活一一社会的生存，国民的生计，群众的生命”。民生主义就是“要把社会上的财源弄到平均”，“就是要全国人民都可以得安乐，都不致受财产分配不均的痛苦”；“民生主义，就是要四万万人都有饭吃，并且要有便宜的饭吃”；就在“打破社会上不平等之阶级”。“要解决民生问题，一定要发达资本，振兴实业。”在孙中山的民生主义中，平均地权和节制资本，犹如车之两轮。如果说，平均地权侧重于实现土地国有和“耕者有其田”；那么，节制资本则着眼于防止私人资本垄断国计民生，并通过发达国家资本和利用外国资本，加快中国经济现代化的步伐。</a:t>
            </a:r>
            <a:endParaRPr lang="zh-CN" altLang="en-US" sz="2000" dirty="0">
              <a:latin typeface="黑体" panose="02010609060101010101" pitchFamily="2" charset="-122"/>
              <a:ea typeface="黑体" panose="02010609060101010101" pitchFamily="2" charset="-122"/>
            </a:endParaRPr>
          </a:p>
          <a:p>
            <a:pPr algn="l"/>
            <a:r>
              <a:rPr lang="zh-CN" altLang="en-US" sz="2000" dirty="0">
                <a:latin typeface="黑体" panose="02010609060101010101" pitchFamily="2" charset="-122"/>
                <a:ea typeface="黑体" panose="02010609060101010101" pitchFamily="2" charset="-122"/>
              </a:rPr>
              <a:t>                     </a:t>
            </a:r>
            <a:r>
              <a:rPr lang="en-US" altLang="zh-CN" sz="2000" dirty="0">
                <a:latin typeface="黑体" panose="02010609060101010101" pitchFamily="2" charset="-122"/>
                <a:ea typeface="黑体" panose="02010609060101010101" pitchFamily="2" charset="-122"/>
              </a:rPr>
              <a:t>——</a:t>
            </a:r>
            <a:r>
              <a:rPr lang="zh-CN" altLang="en-US" sz="2000" dirty="0">
                <a:latin typeface="黑体" panose="02010609060101010101" pitchFamily="2" charset="-122"/>
                <a:ea typeface="黑体" panose="02010609060101010101" pitchFamily="2" charset="-122"/>
              </a:rPr>
              <a:t>李华兴</a:t>
            </a:r>
            <a:r>
              <a:rPr lang="en-US" altLang="zh-CN" sz="2000" dirty="0">
                <a:latin typeface="黑体" panose="02010609060101010101" pitchFamily="2" charset="-122"/>
                <a:ea typeface="黑体" panose="02010609060101010101" pitchFamily="2" charset="-122"/>
              </a:rPr>
              <a:t>《</a:t>
            </a:r>
            <a:r>
              <a:rPr lang="zh-CN" altLang="en-US" sz="2000" dirty="0">
                <a:latin typeface="黑体" panose="02010609060101010101" pitchFamily="2" charset="-122"/>
                <a:ea typeface="黑体" panose="02010609060101010101" pitchFamily="2" charset="-122"/>
              </a:rPr>
              <a:t>孙中山民生主义思想剖析</a:t>
            </a:r>
            <a:r>
              <a:rPr lang="en-US" altLang="zh-CN" sz="2000">
                <a:latin typeface="黑体" panose="02010609060101010101" pitchFamily="2" charset="-122"/>
                <a:ea typeface="黑体" panose="02010609060101010101" pitchFamily="2" charset="-122"/>
              </a:rPr>
              <a:t>》</a:t>
            </a:r>
            <a:r>
              <a:rPr lang="en-US" altLang="zh-CN" sz="1800" b="0">
                <a:latin typeface="Arial" panose="020B0604020202020204" pitchFamily="34" charset="0"/>
                <a:ea typeface="宋体" panose="02010600030101010101" pitchFamily="2" charset="-122"/>
              </a:rPr>
              <a:t> </a:t>
            </a:r>
            <a:endParaRPr lang="en-US" altLang="zh-CN" sz="1800" b="0">
              <a:latin typeface="Arial" panose="020B0604020202020204" pitchFamily="34" charset="0"/>
              <a:ea typeface="宋体" panose="02010600030101010101" pitchFamily="2" charset="-122"/>
            </a:endParaRPr>
          </a:p>
        </p:txBody>
      </p:sp>
      <p:sp>
        <p:nvSpPr>
          <p:cNvPr id="110596" name="矩形 110595"/>
          <p:cNvSpPr/>
          <p:nvPr/>
        </p:nvSpPr>
        <p:spPr>
          <a:xfrm>
            <a:off x="0" y="0"/>
            <a:ext cx="1143000" cy="6797675"/>
          </a:xfrm>
          <a:prstGeom prst="rect">
            <a:avLst/>
          </a:prstGeom>
          <a:solidFill>
            <a:srgbClr val="FFFF99"/>
          </a:solidFill>
          <a:ln w="9525">
            <a:noFill/>
          </a:ln>
        </p:spPr>
        <p:txBody>
          <a:bodyPr>
            <a:spAutoFit/>
          </a:bodyPr>
          <a:p>
            <a:pPr algn="l"/>
            <a:endParaRPr lang="en-US" altLang="zh-CN" dirty="0">
              <a:latin typeface="Arial" panose="020B0604020202020204" pitchFamily="34" charset="0"/>
              <a:ea typeface="黑体" panose="02010609060101010101" pitchFamily="2" charset="-122"/>
            </a:endParaRPr>
          </a:p>
          <a:p>
            <a:pPr algn="l"/>
            <a:endParaRPr lang="en-US" altLang="zh-CN" dirty="0">
              <a:latin typeface="Arial" panose="020B0604020202020204" pitchFamily="34" charset="0"/>
              <a:ea typeface="黑体" panose="02010609060101010101" pitchFamily="2" charset="-122"/>
            </a:endParaRPr>
          </a:p>
          <a:p>
            <a:pPr algn="l"/>
            <a:endParaRPr lang="en-US" altLang="zh-CN" dirty="0">
              <a:latin typeface="Arial" panose="020B0604020202020204" pitchFamily="34" charset="0"/>
              <a:ea typeface="黑体" panose="02010609060101010101" pitchFamily="2" charset="-122"/>
            </a:endParaRPr>
          </a:p>
          <a:p>
            <a:r>
              <a:rPr lang="zh-CN" altLang="en-US" dirty="0">
                <a:latin typeface="Arial" panose="020B0604020202020204" pitchFamily="34" charset="0"/>
                <a:ea typeface="黑体" panose="02010609060101010101" pitchFamily="2" charset="-122"/>
              </a:rPr>
              <a:t>学</a:t>
            </a:r>
            <a:endParaRPr lang="zh-CN" altLang="en-US" dirty="0">
              <a:latin typeface="Arial" panose="020B0604020202020204" pitchFamily="34" charset="0"/>
              <a:ea typeface="黑体" panose="02010609060101010101" pitchFamily="2" charset="-122"/>
            </a:endParaRPr>
          </a:p>
          <a:p>
            <a:r>
              <a:rPr lang="zh-CN" altLang="en-US" dirty="0">
                <a:latin typeface="Arial" panose="020B0604020202020204" pitchFamily="34" charset="0"/>
                <a:ea typeface="黑体" panose="02010609060101010101" pitchFamily="2" charset="-122"/>
              </a:rPr>
              <a:t>法</a:t>
            </a:r>
            <a:endParaRPr lang="zh-CN" altLang="en-US" dirty="0">
              <a:latin typeface="Arial" panose="020B0604020202020204" pitchFamily="34" charset="0"/>
              <a:ea typeface="黑体" panose="02010609060101010101" pitchFamily="2" charset="-122"/>
            </a:endParaRPr>
          </a:p>
          <a:p>
            <a:r>
              <a:rPr lang="zh-CN" altLang="en-US" dirty="0">
                <a:latin typeface="Arial" panose="020B0604020202020204" pitchFamily="34" charset="0"/>
                <a:ea typeface="黑体" panose="02010609060101010101" pitchFamily="2" charset="-122"/>
              </a:rPr>
              <a:t>指</a:t>
            </a:r>
            <a:endParaRPr lang="zh-CN" altLang="en-US" dirty="0">
              <a:latin typeface="Arial" panose="020B0604020202020204" pitchFamily="34" charset="0"/>
              <a:ea typeface="黑体" panose="02010609060101010101" pitchFamily="2" charset="-122"/>
            </a:endParaRPr>
          </a:p>
          <a:p>
            <a:r>
              <a:rPr lang="zh-CN" altLang="en-US" dirty="0">
                <a:latin typeface="Arial" panose="020B0604020202020204" pitchFamily="34" charset="0"/>
                <a:ea typeface="黑体" panose="02010609060101010101" pitchFamily="2" charset="-122"/>
              </a:rPr>
              <a:t>导</a:t>
            </a:r>
            <a:endParaRPr lang="zh-CN" altLang="en-US" dirty="0">
              <a:latin typeface="Arial" panose="020B0604020202020204" pitchFamily="34" charset="0"/>
              <a:ea typeface="黑体" panose="02010609060101010101" pitchFamily="2" charset="-122"/>
            </a:endParaRPr>
          </a:p>
          <a:p>
            <a:pPr algn="l"/>
            <a:endParaRPr lang="zh-CN" altLang="en-US" dirty="0">
              <a:latin typeface="Arial" panose="020B0604020202020204" pitchFamily="34" charset="0"/>
              <a:ea typeface="黑体" panose="02010609060101010101" pitchFamily="2" charset="-122"/>
            </a:endParaRPr>
          </a:p>
          <a:p>
            <a:pPr algn="l"/>
            <a:endParaRPr lang="zh-CN" altLang="en-US" dirty="0">
              <a:latin typeface="Arial" panose="020B0604020202020204" pitchFamily="34" charset="0"/>
              <a:ea typeface="黑体" panose="02010609060101010101" pitchFamily="2" charset="-122"/>
            </a:endParaRPr>
          </a:p>
          <a:p>
            <a:pPr algn="l"/>
            <a:endParaRPr lang="zh-CN" altLang="en-US" dirty="0">
              <a:latin typeface="Arial" panose="020B0604020202020204" pitchFamily="34" charset="0"/>
              <a:ea typeface="黑体" panose="02010609060101010101" pitchFamily="2" charset="-122"/>
            </a:endParaRPr>
          </a:p>
          <a:p>
            <a:pPr algn="l"/>
            <a:endParaRPr lang="zh-CN" altLang="en-US" dirty="0">
              <a:latin typeface="Arial" panose="020B0604020202020204" pitchFamily="34" charset="0"/>
              <a:ea typeface="黑体" panose="02010609060101010101" pitchFamily="2" charset="-122"/>
            </a:endParaRPr>
          </a:p>
        </p:txBody>
      </p:sp>
      <p:sp>
        <p:nvSpPr>
          <p:cNvPr id="110597" name="矩形 110596"/>
          <p:cNvSpPr/>
          <p:nvPr/>
        </p:nvSpPr>
        <p:spPr>
          <a:xfrm>
            <a:off x="1295400" y="227013"/>
            <a:ext cx="2022475" cy="457200"/>
          </a:xfrm>
          <a:prstGeom prst="rect">
            <a:avLst/>
          </a:prstGeom>
          <a:gradFill rotWithShape="1">
            <a:gsLst>
              <a:gs pos="0">
                <a:srgbClr val="99FF99">
                  <a:alpha val="75999"/>
                </a:srgbClr>
              </a:gs>
              <a:gs pos="100000">
                <a:srgbClr val="99FF99">
                  <a:gamma/>
                  <a:shade val="46275"/>
                  <a:invGamma/>
                </a:srgbClr>
              </a:gs>
            </a:gsLst>
            <a:lin ang="5400000" scaled="1"/>
            <a:tileRect/>
          </a:gradFill>
          <a:ln w="9525">
            <a:noFill/>
          </a:ln>
        </p:spPr>
        <p:txBody>
          <a:bodyPr wrap="none" anchor="t">
            <a:spAutoFit/>
          </a:bodyPr>
          <a:p>
            <a:pPr algn="l"/>
            <a:r>
              <a:rPr lang="zh-CN" altLang="en-US" sz="2400" dirty="0">
                <a:solidFill>
                  <a:srgbClr val="FF0000"/>
                </a:solidFill>
                <a:latin typeface="Arial" panose="020B0604020202020204" pitchFamily="34" charset="0"/>
                <a:ea typeface="黑体" panose="02010609060101010101" pitchFamily="2" charset="-122"/>
              </a:rPr>
              <a:t>问题引发思考</a:t>
            </a:r>
            <a:endParaRPr lang="zh-CN" altLang="en-US" sz="2400" dirty="0">
              <a:solidFill>
                <a:srgbClr val="FF0000"/>
              </a:solidFill>
              <a:latin typeface="Arial" panose="020B0604020202020204" pitchFamily="34" charset="0"/>
              <a:ea typeface="黑体" panose="02010609060101010101" pitchFamily="2" charset="-122"/>
            </a:endParaRPr>
          </a:p>
        </p:txBody>
      </p:sp>
      <p:sp>
        <p:nvSpPr>
          <p:cNvPr id="110598" name="矩形 110597"/>
          <p:cNvSpPr/>
          <p:nvPr/>
        </p:nvSpPr>
        <p:spPr>
          <a:xfrm>
            <a:off x="1295400" y="4708525"/>
            <a:ext cx="7848600" cy="701675"/>
          </a:xfrm>
          <a:prstGeom prst="rect">
            <a:avLst/>
          </a:prstGeom>
          <a:noFill/>
          <a:ln w="9525">
            <a:noFill/>
          </a:ln>
        </p:spPr>
        <p:txBody>
          <a:bodyPr anchor="ctr">
            <a:spAutoFit/>
          </a:bodyPr>
          <a:p>
            <a:pPr algn="l"/>
            <a:r>
              <a:rPr lang="zh-CN" altLang="en-US" sz="2000" dirty="0">
                <a:solidFill>
                  <a:srgbClr val="FF0000"/>
                </a:solidFill>
                <a:latin typeface="黑体" panose="02010609060101010101" pitchFamily="2" charset="-122"/>
                <a:ea typeface="黑体" panose="02010609060101010101" pitchFamily="2" charset="-122"/>
              </a:rPr>
              <a:t>根据材料</a:t>
            </a:r>
            <a:r>
              <a:rPr lang="zh-CN" altLang="en-US" sz="2000" dirty="0">
                <a:solidFill>
                  <a:schemeClr val="accent2"/>
                </a:solidFill>
                <a:latin typeface="黑体" panose="02010609060101010101" pitchFamily="2" charset="-122"/>
                <a:ea typeface="黑体" panose="02010609060101010101" pitchFamily="2" charset="-122"/>
              </a:rPr>
              <a:t>结合所学知识</a:t>
            </a:r>
            <a:r>
              <a:rPr lang="zh-CN" altLang="en-US" sz="2000" dirty="0">
                <a:solidFill>
                  <a:srgbClr val="FF0000"/>
                </a:solidFill>
                <a:latin typeface="黑体" panose="02010609060101010101" pitchFamily="2" charset="-122"/>
                <a:ea typeface="黑体" panose="02010609060101010101" pitchFamily="2" charset="-122"/>
              </a:rPr>
              <a:t>，概括孙中山民生主义实施的目的、基础、途径分别是什么？孙中山的民生主义难以实现的根本原因是什么？ </a:t>
            </a:r>
            <a:endParaRPr lang="zh-CN" altLang="en-US" sz="2000" dirty="0">
              <a:solidFill>
                <a:srgbClr val="FF0000"/>
              </a:solidFill>
              <a:latin typeface="黑体" panose="02010609060101010101" pitchFamily="2" charset="-122"/>
              <a:ea typeface="黑体" panose="02010609060101010101" pitchFamily="2" charset="-122"/>
            </a:endParaRPr>
          </a:p>
        </p:txBody>
      </p:sp>
      <p:sp>
        <p:nvSpPr>
          <p:cNvPr id="110599" name="文本框 110598"/>
          <p:cNvSpPr txBox="1"/>
          <p:nvPr/>
        </p:nvSpPr>
        <p:spPr>
          <a:xfrm>
            <a:off x="1219200" y="6384925"/>
            <a:ext cx="2743200" cy="396875"/>
          </a:xfrm>
          <a:prstGeom prst="rect">
            <a:avLst/>
          </a:prstGeom>
          <a:noFill/>
          <a:ln w="9525">
            <a:noFill/>
          </a:ln>
        </p:spPr>
        <p:txBody>
          <a:bodyPr>
            <a:spAutoFit/>
          </a:bodyPr>
          <a:p>
            <a:pPr algn="l">
              <a:spcBef>
                <a:spcPct val="50000"/>
              </a:spcBef>
            </a:pPr>
            <a:r>
              <a:rPr lang="zh-CN" altLang="en-US" sz="2000" b="0" dirty="0">
                <a:solidFill>
                  <a:srgbClr val="FFFF99"/>
                </a:solidFill>
                <a:latin typeface="隶书" pitchFamily="49" charset="-122"/>
                <a:ea typeface="隶书" pitchFamily="49" charset="-122"/>
              </a:rPr>
              <a:t>北师大版  历史必修二</a:t>
            </a:r>
            <a:endParaRPr lang="zh-CN" altLang="en-US" sz="2000" b="0" dirty="0">
              <a:solidFill>
                <a:srgbClr val="FFFF99"/>
              </a:solidFill>
              <a:latin typeface="隶书" pitchFamily="49" charset="-122"/>
              <a:ea typeface="隶书" pitchFamily="49" charset="-122"/>
            </a:endParaRPr>
          </a:p>
        </p:txBody>
      </p:sp>
    </p:spTree>
  </p:cSld>
  <p:clrMapOvr>
    <a:masterClrMapping/>
  </p:clrMapOvr>
  <p:transition>
    <p:blinds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3666" name="图片 113665" descr="水墨边框—1"/>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13667" name="文本框 113666"/>
          <p:cNvSpPr txBox="1"/>
          <p:nvPr/>
        </p:nvSpPr>
        <p:spPr>
          <a:xfrm>
            <a:off x="1600200" y="1889125"/>
            <a:ext cx="1676400" cy="396875"/>
          </a:xfrm>
          <a:prstGeom prst="rect">
            <a:avLst/>
          </a:prstGeom>
          <a:noFill/>
          <a:ln w="9525">
            <a:noFill/>
          </a:ln>
        </p:spPr>
        <p:txBody>
          <a:bodyPr>
            <a:spAutoFit/>
          </a:bodyPr>
          <a:p>
            <a:pPr algn="l">
              <a:spcBef>
                <a:spcPct val="50000"/>
              </a:spcBef>
            </a:pPr>
            <a:r>
              <a:rPr lang="zh-CN" altLang="en-US" sz="2000" dirty="0">
                <a:latin typeface="Arial" panose="020B0604020202020204" pitchFamily="34" charset="0"/>
                <a:ea typeface="黑体" panose="02010609060101010101" pitchFamily="2" charset="-122"/>
              </a:rPr>
              <a:t>农耕文明</a:t>
            </a:r>
            <a:endParaRPr lang="zh-CN" altLang="en-US" sz="2000" dirty="0">
              <a:latin typeface="Arial" panose="020B0604020202020204" pitchFamily="34" charset="0"/>
              <a:ea typeface="黑体" panose="02010609060101010101" pitchFamily="2" charset="-122"/>
            </a:endParaRPr>
          </a:p>
        </p:txBody>
      </p:sp>
      <p:sp>
        <p:nvSpPr>
          <p:cNvPr id="113668" name="左大括号 113667"/>
          <p:cNvSpPr/>
          <p:nvPr/>
        </p:nvSpPr>
        <p:spPr>
          <a:xfrm>
            <a:off x="2895600" y="762000"/>
            <a:ext cx="152400" cy="2743200"/>
          </a:xfrm>
          <a:prstGeom prst="leftBrace">
            <a:avLst>
              <a:gd name="adj1" fmla="val 150000"/>
              <a:gd name="adj2" fmla="val 50000"/>
            </a:avLst>
          </a:prstGeom>
          <a:noFill/>
          <a:ln w="9525" cap="flat" cmpd="sng">
            <a:solidFill>
              <a:schemeClr val="tx1"/>
            </a:solidFill>
            <a:prstDash val="solid"/>
            <a:headEnd type="none" w="med" len="med"/>
            <a:tailEnd type="none" w="med" len="med"/>
          </a:ln>
        </p:spPr>
        <p:txBody>
          <a:bodyPr/>
          <a:p>
            <a:endParaRPr lang="zh-CN" altLang="en-US"/>
          </a:p>
        </p:txBody>
      </p:sp>
      <p:sp>
        <p:nvSpPr>
          <p:cNvPr id="113669" name="文本框 113668"/>
          <p:cNvSpPr txBox="1"/>
          <p:nvPr/>
        </p:nvSpPr>
        <p:spPr>
          <a:xfrm>
            <a:off x="3124200" y="593725"/>
            <a:ext cx="1447800" cy="396875"/>
          </a:xfrm>
          <a:prstGeom prst="rect">
            <a:avLst/>
          </a:prstGeom>
          <a:noFill/>
          <a:ln w="9525">
            <a:noFill/>
          </a:ln>
        </p:spPr>
        <p:txBody>
          <a:bodyPr>
            <a:spAutoFit/>
          </a:bodyPr>
          <a:p>
            <a:pPr algn="l">
              <a:spcBef>
                <a:spcPct val="50000"/>
              </a:spcBef>
            </a:pPr>
            <a:r>
              <a:rPr lang="zh-CN" altLang="en-US" sz="2000" dirty="0">
                <a:latin typeface="Arial" panose="020B0604020202020204" pitchFamily="34" charset="0"/>
                <a:ea typeface="黑体" panose="02010609060101010101" pitchFamily="2" charset="-122"/>
              </a:rPr>
              <a:t>农业</a:t>
            </a:r>
            <a:endParaRPr lang="zh-CN" altLang="en-US" sz="2000" dirty="0">
              <a:latin typeface="Arial" panose="020B0604020202020204" pitchFamily="34" charset="0"/>
              <a:ea typeface="黑体" panose="02010609060101010101" pitchFamily="2" charset="-122"/>
            </a:endParaRPr>
          </a:p>
        </p:txBody>
      </p:sp>
      <p:sp>
        <p:nvSpPr>
          <p:cNvPr id="113670" name="左大括号 113669"/>
          <p:cNvSpPr/>
          <p:nvPr/>
        </p:nvSpPr>
        <p:spPr>
          <a:xfrm>
            <a:off x="3962400" y="304800"/>
            <a:ext cx="152400" cy="1066800"/>
          </a:xfrm>
          <a:prstGeom prst="leftBrace">
            <a:avLst>
              <a:gd name="adj1" fmla="val 58333"/>
              <a:gd name="adj2" fmla="val 50000"/>
            </a:avLst>
          </a:prstGeom>
          <a:noFill/>
          <a:ln w="9525" cap="flat" cmpd="sng">
            <a:solidFill>
              <a:schemeClr val="tx1"/>
            </a:solidFill>
            <a:prstDash val="solid"/>
            <a:headEnd type="none" w="med" len="med"/>
            <a:tailEnd type="none" w="med" len="med"/>
          </a:ln>
        </p:spPr>
        <p:txBody>
          <a:bodyPr/>
          <a:p>
            <a:endParaRPr lang="zh-CN" altLang="en-US"/>
          </a:p>
        </p:txBody>
      </p:sp>
      <p:sp>
        <p:nvSpPr>
          <p:cNvPr id="113671" name="文本框 113670"/>
          <p:cNvSpPr txBox="1"/>
          <p:nvPr/>
        </p:nvSpPr>
        <p:spPr>
          <a:xfrm>
            <a:off x="4343400" y="152400"/>
            <a:ext cx="1447800" cy="396875"/>
          </a:xfrm>
          <a:prstGeom prst="rect">
            <a:avLst/>
          </a:prstGeom>
          <a:noFill/>
          <a:ln w="9525">
            <a:noFill/>
          </a:ln>
        </p:spPr>
        <p:txBody>
          <a:bodyPr>
            <a:spAutoFit/>
          </a:bodyPr>
          <a:p>
            <a:pPr algn="l">
              <a:spcBef>
                <a:spcPct val="50000"/>
              </a:spcBef>
            </a:pPr>
            <a:r>
              <a:rPr lang="zh-CN" altLang="en-US" sz="2000" dirty="0">
                <a:latin typeface="Arial" panose="020B0604020202020204" pitchFamily="34" charset="0"/>
                <a:ea typeface="黑体" panose="02010609060101010101" pitchFamily="2" charset="-122"/>
              </a:rPr>
              <a:t>生产工具</a:t>
            </a:r>
            <a:endParaRPr lang="zh-CN" altLang="en-US" sz="2000" dirty="0">
              <a:latin typeface="Arial" panose="020B0604020202020204" pitchFamily="34" charset="0"/>
              <a:ea typeface="黑体" panose="02010609060101010101" pitchFamily="2" charset="-122"/>
            </a:endParaRPr>
          </a:p>
        </p:txBody>
      </p:sp>
      <p:sp>
        <p:nvSpPr>
          <p:cNvPr id="113672" name="文本框 113671"/>
          <p:cNvSpPr txBox="1"/>
          <p:nvPr/>
        </p:nvSpPr>
        <p:spPr>
          <a:xfrm>
            <a:off x="4343400" y="517525"/>
            <a:ext cx="1447800" cy="396875"/>
          </a:xfrm>
          <a:prstGeom prst="rect">
            <a:avLst/>
          </a:prstGeom>
          <a:noFill/>
          <a:ln w="9525">
            <a:noFill/>
          </a:ln>
        </p:spPr>
        <p:txBody>
          <a:bodyPr>
            <a:spAutoFit/>
          </a:bodyPr>
          <a:p>
            <a:pPr algn="l">
              <a:spcBef>
                <a:spcPct val="50000"/>
              </a:spcBef>
            </a:pPr>
            <a:r>
              <a:rPr lang="zh-CN" altLang="en-US" sz="2000" dirty="0">
                <a:latin typeface="Arial" panose="020B0604020202020204" pitchFamily="34" charset="0"/>
                <a:ea typeface="黑体" panose="02010609060101010101" pitchFamily="2" charset="-122"/>
              </a:rPr>
              <a:t>生产技术</a:t>
            </a:r>
            <a:endParaRPr lang="zh-CN" altLang="en-US" sz="2000" dirty="0">
              <a:latin typeface="Arial" panose="020B0604020202020204" pitchFamily="34" charset="0"/>
              <a:ea typeface="黑体" panose="02010609060101010101" pitchFamily="2" charset="-122"/>
            </a:endParaRPr>
          </a:p>
        </p:txBody>
      </p:sp>
      <p:sp>
        <p:nvSpPr>
          <p:cNvPr id="113673" name="文本框 113672"/>
          <p:cNvSpPr txBox="1"/>
          <p:nvPr/>
        </p:nvSpPr>
        <p:spPr>
          <a:xfrm>
            <a:off x="4343400" y="822325"/>
            <a:ext cx="1447800" cy="396875"/>
          </a:xfrm>
          <a:prstGeom prst="rect">
            <a:avLst/>
          </a:prstGeom>
          <a:noFill/>
          <a:ln w="9525">
            <a:noFill/>
          </a:ln>
        </p:spPr>
        <p:txBody>
          <a:bodyPr>
            <a:spAutoFit/>
          </a:bodyPr>
          <a:p>
            <a:pPr algn="l">
              <a:spcBef>
                <a:spcPct val="50000"/>
              </a:spcBef>
            </a:pPr>
            <a:r>
              <a:rPr lang="zh-CN" altLang="en-US" sz="2000" dirty="0">
                <a:latin typeface="Arial" panose="020B0604020202020204" pitchFamily="34" charset="0"/>
                <a:ea typeface="黑体" panose="02010609060101010101" pitchFamily="2" charset="-122"/>
              </a:rPr>
              <a:t>土地制度</a:t>
            </a:r>
            <a:endParaRPr lang="zh-CN" altLang="en-US" sz="2000" dirty="0">
              <a:latin typeface="Arial" panose="020B0604020202020204" pitchFamily="34" charset="0"/>
              <a:ea typeface="黑体" panose="02010609060101010101" pitchFamily="2" charset="-122"/>
            </a:endParaRPr>
          </a:p>
        </p:txBody>
      </p:sp>
      <p:sp>
        <p:nvSpPr>
          <p:cNvPr id="113674" name="文本框 113673"/>
          <p:cNvSpPr txBox="1"/>
          <p:nvPr/>
        </p:nvSpPr>
        <p:spPr>
          <a:xfrm>
            <a:off x="4343400" y="1203325"/>
            <a:ext cx="1447800" cy="396875"/>
          </a:xfrm>
          <a:prstGeom prst="rect">
            <a:avLst/>
          </a:prstGeom>
          <a:noFill/>
          <a:ln w="9525">
            <a:noFill/>
          </a:ln>
        </p:spPr>
        <p:txBody>
          <a:bodyPr>
            <a:spAutoFit/>
          </a:bodyPr>
          <a:p>
            <a:pPr algn="l">
              <a:spcBef>
                <a:spcPct val="50000"/>
              </a:spcBef>
            </a:pPr>
            <a:r>
              <a:rPr lang="zh-CN" altLang="en-US" sz="2000" dirty="0">
                <a:latin typeface="Arial" panose="020B0604020202020204" pitchFamily="34" charset="0"/>
                <a:ea typeface="黑体" panose="02010609060101010101" pitchFamily="2" charset="-122"/>
              </a:rPr>
              <a:t>赋税制度</a:t>
            </a:r>
            <a:endParaRPr lang="zh-CN" altLang="en-US" sz="2000" dirty="0">
              <a:latin typeface="Arial" panose="020B0604020202020204" pitchFamily="34" charset="0"/>
              <a:ea typeface="黑体" panose="02010609060101010101" pitchFamily="2" charset="-122"/>
            </a:endParaRPr>
          </a:p>
        </p:txBody>
      </p:sp>
      <p:sp>
        <p:nvSpPr>
          <p:cNvPr id="113675" name="文本框 113674"/>
          <p:cNvSpPr txBox="1"/>
          <p:nvPr/>
        </p:nvSpPr>
        <p:spPr>
          <a:xfrm>
            <a:off x="3124200" y="2041525"/>
            <a:ext cx="1447800" cy="396875"/>
          </a:xfrm>
          <a:prstGeom prst="rect">
            <a:avLst/>
          </a:prstGeom>
          <a:noFill/>
          <a:ln w="9525">
            <a:noFill/>
          </a:ln>
        </p:spPr>
        <p:txBody>
          <a:bodyPr>
            <a:spAutoFit/>
          </a:bodyPr>
          <a:p>
            <a:pPr algn="l">
              <a:spcBef>
                <a:spcPct val="50000"/>
              </a:spcBef>
            </a:pPr>
            <a:r>
              <a:rPr lang="zh-CN" altLang="en-US" sz="2000" dirty="0">
                <a:latin typeface="Arial" panose="020B0604020202020204" pitchFamily="34" charset="0"/>
                <a:ea typeface="黑体" panose="02010609060101010101" pitchFamily="2" charset="-122"/>
              </a:rPr>
              <a:t>手工业</a:t>
            </a:r>
            <a:endParaRPr lang="zh-CN" altLang="en-US" sz="2000" dirty="0">
              <a:latin typeface="Arial" panose="020B0604020202020204" pitchFamily="34" charset="0"/>
              <a:ea typeface="黑体" panose="02010609060101010101" pitchFamily="2" charset="-122"/>
            </a:endParaRPr>
          </a:p>
        </p:txBody>
      </p:sp>
      <p:sp>
        <p:nvSpPr>
          <p:cNvPr id="113676" name="左大括号 113675"/>
          <p:cNvSpPr/>
          <p:nvPr/>
        </p:nvSpPr>
        <p:spPr>
          <a:xfrm>
            <a:off x="4038600" y="1828800"/>
            <a:ext cx="152400" cy="1066800"/>
          </a:xfrm>
          <a:prstGeom prst="leftBrace">
            <a:avLst>
              <a:gd name="adj1" fmla="val 58333"/>
              <a:gd name="adj2" fmla="val 50000"/>
            </a:avLst>
          </a:prstGeom>
          <a:noFill/>
          <a:ln w="9525" cap="flat" cmpd="sng">
            <a:solidFill>
              <a:schemeClr val="tx1"/>
            </a:solidFill>
            <a:prstDash val="solid"/>
            <a:headEnd type="none" w="med" len="med"/>
            <a:tailEnd type="none" w="med" len="med"/>
          </a:ln>
        </p:spPr>
        <p:txBody>
          <a:bodyPr/>
          <a:p>
            <a:endParaRPr lang="zh-CN" altLang="en-US"/>
          </a:p>
        </p:txBody>
      </p:sp>
      <p:sp>
        <p:nvSpPr>
          <p:cNvPr id="113677" name="文本框 113676"/>
          <p:cNvSpPr txBox="1"/>
          <p:nvPr/>
        </p:nvSpPr>
        <p:spPr>
          <a:xfrm>
            <a:off x="4343400" y="1660525"/>
            <a:ext cx="1447800" cy="396875"/>
          </a:xfrm>
          <a:prstGeom prst="rect">
            <a:avLst/>
          </a:prstGeom>
          <a:noFill/>
          <a:ln w="9525">
            <a:noFill/>
          </a:ln>
        </p:spPr>
        <p:txBody>
          <a:bodyPr>
            <a:spAutoFit/>
          </a:bodyPr>
          <a:p>
            <a:pPr algn="l">
              <a:spcBef>
                <a:spcPct val="50000"/>
              </a:spcBef>
            </a:pPr>
            <a:r>
              <a:rPr lang="zh-CN" altLang="en-US" sz="2000" dirty="0">
                <a:latin typeface="Arial" panose="020B0604020202020204" pitchFamily="34" charset="0"/>
                <a:ea typeface="黑体" panose="02010609060101010101" pitchFamily="2" charset="-122"/>
              </a:rPr>
              <a:t>行业</a:t>
            </a:r>
            <a:endParaRPr lang="zh-CN" altLang="en-US" sz="2000" dirty="0">
              <a:latin typeface="Arial" panose="020B0604020202020204" pitchFamily="34" charset="0"/>
              <a:ea typeface="黑体" panose="02010609060101010101" pitchFamily="2" charset="-122"/>
            </a:endParaRPr>
          </a:p>
        </p:txBody>
      </p:sp>
      <p:sp>
        <p:nvSpPr>
          <p:cNvPr id="113678" name="文本框 113677"/>
          <p:cNvSpPr txBox="1"/>
          <p:nvPr/>
        </p:nvSpPr>
        <p:spPr>
          <a:xfrm>
            <a:off x="4343400" y="2651125"/>
            <a:ext cx="1447800" cy="396875"/>
          </a:xfrm>
          <a:prstGeom prst="rect">
            <a:avLst/>
          </a:prstGeom>
          <a:noFill/>
          <a:ln w="9525">
            <a:noFill/>
          </a:ln>
        </p:spPr>
        <p:txBody>
          <a:bodyPr>
            <a:spAutoFit/>
          </a:bodyPr>
          <a:p>
            <a:pPr algn="l">
              <a:spcBef>
                <a:spcPct val="50000"/>
              </a:spcBef>
            </a:pPr>
            <a:r>
              <a:rPr lang="zh-CN" altLang="en-US" sz="2000" dirty="0">
                <a:latin typeface="Arial" panose="020B0604020202020204" pitchFamily="34" charset="0"/>
                <a:ea typeface="黑体" panose="02010609060101010101" pitchFamily="2" charset="-122"/>
              </a:rPr>
              <a:t>生产技术</a:t>
            </a:r>
            <a:endParaRPr lang="zh-CN" altLang="en-US" sz="2000" dirty="0">
              <a:latin typeface="Arial" panose="020B0604020202020204" pitchFamily="34" charset="0"/>
              <a:ea typeface="黑体" panose="02010609060101010101" pitchFamily="2" charset="-122"/>
            </a:endParaRPr>
          </a:p>
        </p:txBody>
      </p:sp>
      <p:sp>
        <p:nvSpPr>
          <p:cNvPr id="113679" name="文本框 113678"/>
          <p:cNvSpPr txBox="1"/>
          <p:nvPr/>
        </p:nvSpPr>
        <p:spPr>
          <a:xfrm>
            <a:off x="3124200" y="3336925"/>
            <a:ext cx="1447800" cy="396875"/>
          </a:xfrm>
          <a:prstGeom prst="rect">
            <a:avLst/>
          </a:prstGeom>
          <a:noFill/>
          <a:ln w="9525">
            <a:noFill/>
          </a:ln>
        </p:spPr>
        <p:txBody>
          <a:bodyPr>
            <a:spAutoFit/>
          </a:bodyPr>
          <a:p>
            <a:pPr algn="l">
              <a:spcBef>
                <a:spcPct val="50000"/>
              </a:spcBef>
            </a:pPr>
            <a:r>
              <a:rPr lang="zh-CN" altLang="en-US" sz="2000" dirty="0">
                <a:latin typeface="Arial" panose="020B0604020202020204" pitchFamily="34" charset="0"/>
                <a:ea typeface="黑体" panose="02010609060101010101" pitchFamily="2" charset="-122"/>
              </a:rPr>
              <a:t>商业：</a:t>
            </a:r>
            <a:endParaRPr lang="zh-CN" altLang="en-US" sz="2000" dirty="0">
              <a:latin typeface="Arial" panose="020B0604020202020204" pitchFamily="34" charset="0"/>
              <a:ea typeface="黑体" panose="02010609060101010101" pitchFamily="2" charset="-122"/>
            </a:endParaRPr>
          </a:p>
        </p:txBody>
      </p:sp>
      <p:sp>
        <p:nvSpPr>
          <p:cNvPr id="113680" name="左大括号 113679"/>
          <p:cNvSpPr/>
          <p:nvPr/>
        </p:nvSpPr>
        <p:spPr>
          <a:xfrm>
            <a:off x="4038600" y="3124200"/>
            <a:ext cx="152400" cy="1066800"/>
          </a:xfrm>
          <a:prstGeom prst="leftBrace">
            <a:avLst>
              <a:gd name="adj1" fmla="val 58333"/>
              <a:gd name="adj2" fmla="val 50000"/>
            </a:avLst>
          </a:prstGeom>
          <a:noFill/>
          <a:ln w="9525" cap="flat" cmpd="sng">
            <a:solidFill>
              <a:schemeClr val="tx1"/>
            </a:solidFill>
            <a:prstDash val="solid"/>
            <a:headEnd type="none" w="med" len="med"/>
            <a:tailEnd type="none" w="med" len="med"/>
          </a:ln>
        </p:spPr>
        <p:txBody>
          <a:bodyPr/>
          <a:p>
            <a:endParaRPr lang="zh-CN" altLang="en-US"/>
          </a:p>
        </p:txBody>
      </p:sp>
      <p:sp>
        <p:nvSpPr>
          <p:cNvPr id="113681" name="文本框 113680"/>
          <p:cNvSpPr txBox="1"/>
          <p:nvPr/>
        </p:nvSpPr>
        <p:spPr>
          <a:xfrm>
            <a:off x="4343400" y="2971800"/>
            <a:ext cx="1447800" cy="396875"/>
          </a:xfrm>
          <a:prstGeom prst="rect">
            <a:avLst/>
          </a:prstGeom>
          <a:noFill/>
          <a:ln w="9525">
            <a:noFill/>
          </a:ln>
        </p:spPr>
        <p:txBody>
          <a:bodyPr>
            <a:spAutoFit/>
          </a:bodyPr>
          <a:p>
            <a:pPr algn="l">
              <a:spcBef>
                <a:spcPct val="50000"/>
              </a:spcBef>
            </a:pPr>
            <a:r>
              <a:rPr lang="zh-CN" altLang="en-US" sz="2000" dirty="0">
                <a:latin typeface="Arial" panose="020B0604020202020204" pitchFamily="34" charset="0"/>
                <a:ea typeface="黑体" panose="02010609060101010101" pitchFamily="2" charset="-122"/>
              </a:rPr>
              <a:t>市场</a:t>
            </a:r>
            <a:endParaRPr lang="zh-CN" altLang="en-US" sz="2000" dirty="0">
              <a:latin typeface="Arial" panose="020B0604020202020204" pitchFamily="34" charset="0"/>
              <a:ea typeface="黑体" panose="02010609060101010101" pitchFamily="2" charset="-122"/>
            </a:endParaRPr>
          </a:p>
        </p:txBody>
      </p:sp>
      <p:sp>
        <p:nvSpPr>
          <p:cNvPr id="113682" name="文本框 113681"/>
          <p:cNvSpPr txBox="1"/>
          <p:nvPr/>
        </p:nvSpPr>
        <p:spPr>
          <a:xfrm>
            <a:off x="4343400" y="3886200"/>
            <a:ext cx="1447800" cy="396875"/>
          </a:xfrm>
          <a:prstGeom prst="rect">
            <a:avLst/>
          </a:prstGeom>
          <a:noFill/>
          <a:ln w="9525">
            <a:noFill/>
          </a:ln>
        </p:spPr>
        <p:txBody>
          <a:bodyPr>
            <a:spAutoFit/>
          </a:bodyPr>
          <a:p>
            <a:pPr algn="l">
              <a:spcBef>
                <a:spcPct val="50000"/>
              </a:spcBef>
            </a:pPr>
            <a:r>
              <a:rPr lang="zh-CN" altLang="en-US" sz="2000" dirty="0">
                <a:latin typeface="Arial" panose="020B0604020202020204" pitchFamily="34" charset="0"/>
                <a:ea typeface="黑体" panose="02010609060101010101" pitchFamily="2" charset="-122"/>
              </a:rPr>
              <a:t>货币</a:t>
            </a:r>
            <a:endParaRPr lang="zh-CN" altLang="en-US" sz="2000" dirty="0">
              <a:latin typeface="Arial" panose="020B0604020202020204" pitchFamily="34" charset="0"/>
              <a:ea typeface="黑体" panose="02010609060101010101" pitchFamily="2" charset="-122"/>
            </a:endParaRPr>
          </a:p>
        </p:txBody>
      </p:sp>
      <p:sp>
        <p:nvSpPr>
          <p:cNvPr id="113683" name="文本框 113682"/>
          <p:cNvSpPr txBox="1"/>
          <p:nvPr/>
        </p:nvSpPr>
        <p:spPr>
          <a:xfrm>
            <a:off x="1600200" y="5165725"/>
            <a:ext cx="1676400" cy="396875"/>
          </a:xfrm>
          <a:prstGeom prst="rect">
            <a:avLst/>
          </a:prstGeom>
          <a:noFill/>
          <a:ln w="9525">
            <a:noFill/>
          </a:ln>
        </p:spPr>
        <p:txBody>
          <a:bodyPr>
            <a:spAutoFit/>
          </a:bodyPr>
          <a:p>
            <a:pPr algn="l">
              <a:spcBef>
                <a:spcPct val="50000"/>
              </a:spcBef>
            </a:pPr>
            <a:r>
              <a:rPr lang="zh-CN" altLang="en-US" sz="2000" dirty="0">
                <a:latin typeface="Arial" panose="020B0604020202020204" pitchFamily="34" charset="0"/>
                <a:ea typeface="黑体" panose="02010609060101010101" pitchFamily="2" charset="-122"/>
              </a:rPr>
              <a:t>工业文明</a:t>
            </a:r>
            <a:endParaRPr lang="zh-CN" altLang="en-US" sz="2000" dirty="0">
              <a:latin typeface="Arial" panose="020B0604020202020204" pitchFamily="34" charset="0"/>
              <a:ea typeface="黑体" panose="02010609060101010101" pitchFamily="2" charset="-122"/>
            </a:endParaRPr>
          </a:p>
        </p:txBody>
      </p:sp>
      <p:sp>
        <p:nvSpPr>
          <p:cNvPr id="113684" name="左大括号 113683"/>
          <p:cNvSpPr/>
          <p:nvPr/>
        </p:nvSpPr>
        <p:spPr>
          <a:xfrm>
            <a:off x="2895600" y="4724400"/>
            <a:ext cx="76200" cy="1371600"/>
          </a:xfrm>
          <a:prstGeom prst="leftBrace">
            <a:avLst>
              <a:gd name="adj1" fmla="val 150000"/>
              <a:gd name="adj2" fmla="val 50000"/>
            </a:avLst>
          </a:prstGeom>
          <a:noFill/>
          <a:ln w="9525" cap="flat" cmpd="sng">
            <a:solidFill>
              <a:schemeClr val="tx1"/>
            </a:solidFill>
            <a:prstDash val="solid"/>
            <a:headEnd type="none" w="med" len="med"/>
            <a:tailEnd type="none" w="med" len="med"/>
          </a:ln>
        </p:spPr>
        <p:txBody>
          <a:bodyPr/>
          <a:p>
            <a:endParaRPr lang="zh-CN" altLang="en-US"/>
          </a:p>
        </p:txBody>
      </p:sp>
      <p:sp>
        <p:nvSpPr>
          <p:cNvPr id="113685" name="文本框 113684"/>
          <p:cNvSpPr txBox="1"/>
          <p:nvPr/>
        </p:nvSpPr>
        <p:spPr>
          <a:xfrm>
            <a:off x="3124200" y="4556125"/>
            <a:ext cx="4953000" cy="701675"/>
          </a:xfrm>
          <a:prstGeom prst="rect">
            <a:avLst/>
          </a:prstGeom>
          <a:noFill/>
          <a:ln w="9525">
            <a:noFill/>
          </a:ln>
        </p:spPr>
        <p:txBody>
          <a:bodyPr>
            <a:spAutoFit/>
          </a:bodyPr>
          <a:p>
            <a:pPr algn="l">
              <a:spcBef>
                <a:spcPct val="50000"/>
              </a:spcBef>
            </a:pPr>
            <a:r>
              <a:rPr lang="zh-CN" altLang="en-US" sz="2000" dirty="0">
                <a:latin typeface="Arial" panose="020B0604020202020204" pitchFamily="34" charset="0"/>
                <a:ea typeface="黑体" panose="02010609060101010101" pitchFamily="2" charset="-122"/>
              </a:rPr>
              <a:t>生产力的进步：突出表现为科技的进步等，如：工业革命</a:t>
            </a:r>
            <a:endParaRPr lang="zh-CN" altLang="en-US" sz="2000" dirty="0">
              <a:latin typeface="Arial" panose="020B0604020202020204" pitchFamily="34" charset="0"/>
              <a:ea typeface="黑体" panose="02010609060101010101" pitchFamily="2" charset="-122"/>
            </a:endParaRPr>
          </a:p>
        </p:txBody>
      </p:sp>
      <p:sp>
        <p:nvSpPr>
          <p:cNvPr id="113686" name="文本框 113685"/>
          <p:cNvSpPr txBox="1"/>
          <p:nvPr/>
        </p:nvSpPr>
        <p:spPr>
          <a:xfrm>
            <a:off x="3124200" y="5562600"/>
            <a:ext cx="5562600" cy="701675"/>
          </a:xfrm>
          <a:prstGeom prst="rect">
            <a:avLst/>
          </a:prstGeom>
          <a:noFill/>
          <a:ln w="9525">
            <a:noFill/>
          </a:ln>
        </p:spPr>
        <p:txBody>
          <a:bodyPr>
            <a:spAutoFit/>
          </a:bodyPr>
          <a:p>
            <a:pPr algn="l">
              <a:spcBef>
                <a:spcPct val="50000"/>
              </a:spcBef>
            </a:pPr>
            <a:r>
              <a:rPr lang="zh-CN" altLang="en-US" sz="2000" dirty="0">
                <a:latin typeface="Arial" panose="020B0604020202020204" pitchFamily="34" charset="0"/>
                <a:ea typeface="黑体" panose="02010609060101010101" pitchFamily="2" charset="-122"/>
              </a:rPr>
              <a:t>生产关系的调整：突出表现为资本主义的阶段性调整等。</a:t>
            </a:r>
            <a:endParaRPr lang="zh-CN" altLang="en-US" sz="2000" dirty="0">
              <a:latin typeface="Arial" panose="020B0604020202020204" pitchFamily="34" charset="0"/>
              <a:ea typeface="黑体" panose="02010609060101010101" pitchFamily="2" charset="-122"/>
            </a:endParaRPr>
          </a:p>
        </p:txBody>
      </p:sp>
      <p:sp>
        <p:nvSpPr>
          <p:cNvPr id="113687" name="文本框 113686"/>
          <p:cNvSpPr txBox="1"/>
          <p:nvPr/>
        </p:nvSpPr>
        <p:spPr>
          <a:xfrm>
            <a:off x="152400" y="228600"/>
            <a:ext cx="1981200" cy="579438"/>
          </a:xfrm>
          <a:prstGeom prst="rect">
            <a:avLst/>
          </a:prstGeom>
          <a:noFill/>
          <a:ln w="9525">
            <a:noFill/>
          </a:ln>
        </p:spPr>
        <p:txBody>
          <a:bodyPr>
            <a:spAutoFit/>
          </a:bodyPr>
          <a:p>
            <a:pPr algn="l">
              <a:spcBef>
                <a:spcPct val="50000"/>
              </a:spcBef>
            </a:pPr>
            <a:r>
              <a:rPr lang="zh-CN" altLang="en-US" sz="3200" dirty="0">
                <a:solidFill>
                  <a:srgbClr val="FF0000"/>
                </a:solidFill>
                <a:latin typeface="Arial" panose="020B0604020202020204" pitchFamily="34" charset="0"/>
                <a:ea typeface="黑体" panose="02010609060101010101" pitchFamily="2" charset="-122"/>
              </a:rPr>
              <a:t>学法指导</a:t>
            </a:r>
            <a:endParaRPr lang="zh-CN" altLang="en-US" sz="3200" dirty="0">
              <a:solidFill>
                <a:srgbClr val="FF0000"/>
              </a:solidFill>
              <a:latin typeface="Arial" panose="020B0604020202020204" pitchFamily="34" charset="0"/>
              <a:ea typeface="黑体" panose="02010609060101010101" pitchFamily="2" charset="-122"/>
            </a:endParaRPr>
          </a:p>
        </p:txBody>
      </p:sp>
      <p:sp>
        <p:nvSpPr>
          <p:cNvPr id="113688" name="文本框 113687"/>
          <p:cNvSpPr txBox="1"/>
          <p:nvPr/>
        </p:nvSpPr>
        <p:spPr>
          <a:xfrm>
            <a:off x="76200" y="6384925"/>
            <a:ext cx="2743200" cy="396875"/>
          </a:xfrm>
          <a:prstGeom prst="rect">
            <a:avLst/>
          </a:prstGeom>
          <a:noFill/>
          <a:ln w="9525">
            <a:noFill/>
          </a:ln>
        </p:spPr>
        <p:txBody>
          <a:bodyPr>
            <a:spAutoFit/>
          </a:bodyPr>
          <a:p>
            <a:pPr algn="l">
              <a:spcBef>
                <a:spcPct val="50000"/>
              </a:spcBef>
            </a:pPr>
            <a:r>
              <a:rPr lang="zh-CN" altLang="en-US" sz="2000" b="0" dirty="0">
                <a:solidFill>
                  <a:srgbClr val="FFFF99"/>
                </a:solidFill>
                <a:latin typeface="隶书" pitchFamily="49" charset="-122"/>
                <a:ea typeface="隶书" pitchFamily="49" charset="-122"/>
              </a:rPr>
              <a:t>北师大版  历史必修二</a:t>
            </a:r>
            <a:endParaRPr lang="zh-CN" altLang="en-US" sz="2000" b="0" dirty="0">
              <a:solidFill>
                <a:srgbClr val="FFFF99"/>
              </a:solidFill>
              <a:latin typeface="隶书" pitchFamily="49" charset="-122"/>
              <a:ea typeface="隶书" pitchFamily="49" charset="-122"/>
            </a:endParaRPr>
          </a:p>
        </p:txBody>
      </p:sp>
    </p:spTree>
  </p:cSld>
  <p:clrMapOvr>
    <a:masterClrMapping/>
  </p:clrMapOvr>
  <p:transition>
    <p:blinds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4690" name="图片 114689" descr="水墨边框—1"/>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14691" name="文本框 114690"/>
          <p:cNvSpPr txBox="1"/>
          <p:nvPr/>
        </p:nvSpPr>
        <p:spPr>
          <a:xfrm>
            <a:off x="1611313" y="2222500"/>
            <a:ext cx="6850062" cy="365125"/>
          </a:xfrm>
          <a:prstGeom prst="rect">
            <a:avLst/>
          </a:prstGeom>
          <a:noFill/>
          <a:ln w="9525">
            <a:noFill/>
          </a:ln>
        </p:spPr>
        <p:txBody>
          <a:bodyPr>
            <a:spAutoFit/>
          </a:bodyPr>
          <a:p>
            <a:pPr algn="l">
              <a:buFont typeface="Arial" panose="020B0604020202020204" pitchFamily="34" charset="0"/>
              <a:buNone/>
            </a:pPr>
            <a:endParaRPr sz="1800" b="0" dirty="0">
              <a:latin typeface="Arial" panose="020B0604020202020204" pitchFamily="34" charset="0"/>
              <a:ea typeface="宋体" panose="02010600030101010101" pitchFamily="2" charset="-122"/>
            </a:endParaRPr>
          </a:p>
        </p:txBody>
      </p:sp>
      <p:sp>
        <p:nvSpPr>
          <p:cNvPr id="114692" name="文本框 114691"/>
          <p:cNvSpPr txBox="1"/>
          <p:nvPr/>
        </p:nvSpPr>
        <p:spPr>
          <a:xfrm>
            <a:off x="685800" y="685800"/>
            <a:ext cx="8001000" cy="1892300"/>
          </a:xfrm>
          <a:prstGeom prst="rect">
            <a:avLst/>
          </a:prstGeom>
          <a:noFill/>
          <a:ln w="31750" cap="flat" cmpd="sng">
            <a:solidFill>
              <a:srgbClr val="FF0000"/>
            </a:solidFill>
            <a:prstDash val="solid"/>
            <a:miter/>
            <a:headEnd type="none" w="med" len="med"/>
            <a:tailEnd type="none" w="med" len="med"/>
          </a:ln>
        </p:spPr>
        <p:txBody>
          <a:bodyPr>
            <a:spAutoFit/>
          </a:bodyPr>
          <a:p>
            <a:pPr algn="l"/>
            <a:r>
              <a:rPr lang="en-US" altLang="zh-CN" sz="3200" dirty="0">
                <a:latin typeface="楷体" panose="02010609060101010101" pitchFamily="49" charset="-122"/>
                <a:ea typeface="楷体" panose="02010609060101010101" pitchFamily="49" charset="-122"/>
              </a:rPr>
              <a:t>  </a:t>
            </a:r>
            <a:r>
              <a:rPr lang="zh-CN" altLang="en-US" sz="2800" dirty="0">
                <a:latin typeface="楷体" panose="02010609060101010101" pitchFamily="49" charset="-122"/>
                <a:ea typeface="楷体" panose="02010609060101010101" pitchFamily="49" charset="-122"/>
              </a:rPr>
              <a:t>史者何？记述人类社会赓续活动之体相，校其总成绩，求得因果关系，以为现代一般人活动之资鉴者也。    </a:t>
            </a:r>
            <a:endParaRPr lang="zh-CN" altLang="en-US" sz="2800" dirty="0">
              <a:latin typeface="楷体" panose="02010609060101010101" pitchFamily="49" charset="-122"/>
              <a:ea typeface="楷体" panose="02010609060101010101" pitchFamily="49" charset="-122"/>
            </a:endParaRPr>
          </a:p>
          <a:p>
            <a:pPr algn="l"/>
            <a:r>
              <a:rPr lang="zh-CN" altLang="en-US" sz="2800">
                <a:latin typeface="楷体" panose="02010609060101010101" pitchFamily="49" charset="-122"/>
                <a:ea typeface="楷体" panose="02010609060101010101" pitchFamily="49" charset="-122"/>
              </a:rPr>
              <a:t>                              </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梁启超</a:t>
            </a:r>
            <a:endParaRPr lang="zh-CN" altLang="en-US" sz="2400" dirty="0">
              <a:effectLst>
                <a:outerShdw blurRad="38100" dist="38100" dir="2700000">
                  <a:srgbClr val="C0C0C0"/>
                </a:outerShdw>
              </a:effectLst>
              <a:latin typeface="楷体" panose="02010609060101010101" pitchFamily="49" charset="-122"/>
              <a:ea typeface="楷体" panose="02010609060101010101" pitchFamily="49" charset="-122"/>
            </a:endParaRPr>
          </a:p>
        </p:txBody>
      </p:sp>
      <p:sp>
        <p:nvSpPr>
          <p:cNvPr id="114693" name="文本框 114692"/>
          <p:cNvSpPr txBox="1"/>
          <p:nvPr/>
        </p:nvSpPr>
        <p:spPr>
          <a:xfrm>
            <a:off x="685800" y="2743200"/>
            <a:ext cx="8001000" cy="1619250"/>
          </a:xfrm>
          <a:prstGeom prst="rect">
            <a:avLst/>
          </a:prstGeom>
          <a:noFill/>
          <a:ln w="31750" cap="flat" cmpd="sng">
            <a:solidFill>
              <a:srgbClr val="FF0000"/>
            </a:solidFill>
            <a:prstDash val="solid"/>
            <a:miter/>
            <a:headEnd type="none" w="med" len="med"/>
            <a:tailEnd type="none" w="med" len="med"/>
          </a:ln>
        </p:spPr>
        <p:txBody>
          <a:bodyPr>
            <a:spAutoFit/>
          </a:bodyPr>
          <a:p>
            <a:pPr algn="l">
              <a:spcBef>
                <a:spcPct val="50000"/>
              </a:spcBef>
            </a:pP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网罗天下放失旧闻，考之行事，稽其成败兴坏之理”。            </a:t>
            </a:r>
            <a:endParaRPr lang="zh-CN" altLang="en-US" sz="2800" dirty="0">
              <a:latin typeface="楷体" panose="02010609060101010101" pitchFamily="49" charset="-122"/>
              <a:ea typeface="楷体" panose="02010609060101010101" pitchFamily="49" charset="-122"/>
            </a:endParaRPr>
          </a:p>
          <a:p>
            <a:pPr algn="l">
              <a:spcBef>
                <a:spcPct val="50000"/>
              </a:spcBef>
            </a:pPr>
            <a:r>
              <a:rPr lang="zh-CN" altLang="en-US" sz="2800" dirty="0">
                <a:latin typeface="楷体" panose="02010609060101010101" pitchFamily="49" charset="-122"/>
                <a:ea typeface="楷体" panose="02010609060101010101" pitchFamily="49" charset="-122"/>
              </a:rPr>
              <a:t>                              </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司马迁</a:t>
            </a:r>
            <a:endParaRPr lang="zh-CN" altLang="en-US" sz="2800" dirty="0">
              <a:latin typeface="楷体" panose="02010609060101010101" pitchFamily="49" charset="-122"/>
              <a:ea typeface="楷体" panose="02010609060101010101" pitchFamily="49" charset="-122"/>
            </a:endParaRPr>
          </a:p>
        </p:txBody>
      </p:sp>
      <p:sp>
        <p:nvSpPr>
          <p:cNvPr id="114694" name="文本框 114693"/>
          <p:cNvSpPr txBox="1"/>
          <p:nvPr/>
        </p:nvSpPr>
        <p:spPr>
          <a:xfrm>
            <a:off x="685800" y="4648200"/>
            <a:ext cx="8001000" cy="1619250"/>
          </a:xfrm>
          <a:prstGeom prst="rect">
            <a:avLst/>
          </a:prstGeom>
          <a:noFill/>
          <a:ln w="31750" cap="flat" cmpd="sng">
            <a:solidFill>
              <a:srgbClr val="FF0000"/>
            </a:solidFill>
            <a:prstDash val="solid"/>
            <a:miter/>
            <a:headEnd type="none" w="med" len="med"/>
            <a:tailEnd type="none" w="med" len="med"/>
          </a:ln>
        </p:spPr>
        <p:txBody>
          <a:bodyPr>
            <a:spAutoFit/>
          </a:bodyPr>
          <a:p>
            <a:pPr algn="l"/>
            <a:r>
              <a:rPr lang="zh-CN" altLang="en-US" sz="2800" dirty="0">
                <a:latin typeface="楷体" panose="02010609060101010101" pitchFamily="49" charset="-122"/>
                <a:ea typeface="楷体" panose="02010609060101010101" pitchFamily="49" charset="-122"/>
              </a:rPr>
              <a:t>世界上只有一门学科，那就是历史。</a:t>
            </a:r>
            <a:endParaRPr lang="zh-CN" altLang="en-US" sz="2800" dirty="0">
              <a:latin typeface="楷体" panose="02010609060101010101" pitchFamily="49" charset="-122"/>
              <a:ea typeface="楷体" panose="02010609060101010101" pitchFamily="49" charset="-122"/>
            </a:endParaRPr>
          </a:p>
          <a:p>
            <a:pPr algn="l"/>
            <a:r>
              <a:rPr lang="zh-CN" altLang="en-US" sz="2800" dirty="0">
                <a:latin typeface="楷体" panose="02010609060101010101" pitchFamily="49" charset="-122"/>
                <a:ea typeface="楷体" panose="02010609060101010101" pitchFamily="49" charset="-122"/>
              </a:rPr>
              <a:t>                              </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马克思</a:t>
            </a:r>
            <a:endParaRPr lang="zh-CN" altLang="en-US" sz="2800" dirty="0">
              <a:latin typeface="楷体" panose="02010609060101010101" pitchFamily="49" charset="-122"/>
              <a:ea typeface="楷体" panose="02010609060101010101" pitchFamily="49" charset="-122"/>
            </a:endParaRPr>
          </a:p>
          <a:p>
            <a:pPr algn="l">
              <a:spcBef>
                <a:spcPct val="50000"/>
              </a:spcBef>
            </a:pPr>
            <a:endParaRPr lang="zh-CN" altLang="en-US" sz="2800" dirty="0">
              <a:latin typeface="楷体" panose="02010609060101010101" pitchFamily="49" charset="-122"/>
              <a:ea typeface="楷体" panose="02010609060101010101" pitchFamily="49" charset="-122"/>
            </a:endParaRPr>
          </a:p>
        </p:txBody>
      </p:sp>
      <p:sp>
        <p:nvSpPr>
          <p:cNvPr id="114695" name="文本框 114694"/>
          <p:cNvSpPr txBox="1"/>
          <p:nvPr/>
        </p:nvSpPr>
        <p:spPr>
          <a:xfrm>
            <a:off x="3276600" y="76200"/>
            <a:ext cx="2362200" cy="579438"/>
          </a:xfrm>
          <a:prstGeom prst="rect">
            <a:avLst/>
          </a:prstGeom>
          <a:noFill/>
          <a:ln w="9525">
            <a:noFill/>
          </a:ln>
        </p:spPr>
        <p:txBody>
          <a:bodyPr>
            <a:spAutoFit/>
          </a:bodyPr>
          <a:p>
            <a:pPr algn="l">
              <a:spcBef>
                <a:spcPct val="50000"/>
              </a:spcBef>
            </a:pPr>
            <a:r>
              <a:rPr lang="zh-CN" altLang="en-US" sz="3200" dirty="0">
                <a:solidFill>
                  <a:srgbClr val="FF0000"/>
                </a:solidFill>
                <a:latin typeface="Arial" panose="020B0604020202020204" pitchFamily="34" charset="0"/>
                <a:ea typeface="黑体" panose="02010609060101010101" pitchFamily="2" charset="-122"/>
              </a:rPr>
              <a:t>历史的智慧</a:t>
            </a:r>
            <a:endParaRPr lang="zh-CN" altLang="en-US" sz="3200" dirty="0">
              <a:solidFill>
                <a:srgbClr val="FF0000"/>
              </a:solidFill>
              <a:latin typeface="Arial" panose="020B0604020202020204" pitchFamily="34" charset="0"/>
              <a:ea typeface="黑体" panose="02010609060101010101" pitchFamily="2" charset="-122"/>
            </a:endParaRPr>
          </a:p>
        </p:txBody>
      </p:sp>
      <p:sp>
        <p:nvSpPr>
          <p:cNvPr id="114696" name="文本框 114695"/>
          <p:cNvSpPr txBox="1"/>
          <p:nvPr/>
        </p:nvSpPr>
        <p:spPr>
          <a:xfrm>
            <a:off x="76200" y="6384925"/>
            <a:ext cx="2743200" cy="396875"/>
          </a:xfrm>
          <a:prstGeom prst="rect">
            <a:avLst/>
          </a:prstGeom>
          <a:noFill/>
          <a:ln w="9525">
            <a:noFill/>
          </a:ln>
        </p:spPr>
        <p:txBody>
          <a:bodyPr>
            <a:spAutoFit/>
          </a:bodyPr>
          <a:p>
            <a:pPr algn="l">
              <a:spcBef>
                <a:spcPct val="50000"/>
              </a:spcBef>
            </a:pPr>
            <a:r>
              <a:rPr lang="zh-CN" altLang="en-US" sz="2000" b="0" dirty="0">
                <a:solidFill>
                  <a:srgbClr val="FFFF99"/>
                </a:solidFill>
                <a:latin typeface="隶书" pitchFamily="49" charset="-122"/>
                <a:ea typeface="隶书" pitchFamily="49" charset="-122"/>
              </a:rPr>
              <a:t>北师大版  历史必修二</a:t>
            </a:r>
            <a:endParaRPr lang="zh-CN" altLang="en-US" sz="2000" b="0" dirty="0">
              <a:solidFill>
                <a:srgbClr val="FFFF99"/>
              </a:solidFill>
              <a:latin typeface="隶书" pitchFamily="49" charset="-122"/>
              <a:ea typeface="隶书" pitchFamily="49" charset="-122"/>
            </a:endParaRPr>
          </a:p>
        </p:txBody>
      </p:sp>
    </p:spTree>
  </p:cSld>
  <p:clrMapOvr>
    <a:masterClrMapping/>
  </p:clrMapOvr>
  <p:transition>
    <p:blinds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5714" name="图片 115713" descr="水墨边框—1"/>
          <p:cNvPicPr>
            <a:picLocks noChangeAspect="1"/>
          </p:cNvPicPr>
          <p:nvPr/>
        </p:nvPicPr>
        <p:blipFill>
          <a:blip r:embed="rId1"/>
          <a:stretch>
            <a:fillRect/>
          </a:stretch>
        </p:blipFill>
        <p:spPr>
          <a:xfrm>
            <a:off x="0" y="0"/>
            <a:ext cx="9144000" cy="6858000"/>
          </a:xfrm>
          <a:prstGeom prst="rect">
            <a:avLst/>
          </a:prstGeom>
          <a:noFill/>
          <a:ln w="9525">
            <a:noFill/>
          </a:ln>
        </p:spPr>
      </p:pic>
      <p:pic>
        <p:nvPicPr>
          <p:cNvPr id="115715" name="图片 115714" descr="毛泽东"/>
          <p:cNvPicPr>
            <a:picLocks noChangeAspect="1"/>
          </p:cNvPicPr>
          <p:nvPr/>
        </p:nvPicPr>
        <p:blipFill>
          <a:blip r:embed="rId2"/>
          <a:stretch>
            <a:fillRect/>
          </a:stretch>
        </p:blipFill>
        <p:spPr>
          <a:xfrm>
            <a:off x="3276600" y="1447800"/>
            <a:ext cx="1981200" cy="2514600"/>
          </a:xfrm>
          <a:prstGeom prst="rect">
            <a:avLst/>
          </a:prstGeom>
          <a:noFill/>
          <a:ln w="9525">
            <a:noFill/>
          </a:ln>
        </p:spPr>
      </p:pic>
      <p:pic>
        <p:nvPicPr>
          <p:cNvPr id="115716" name="图片 115715" descr="唐太宗"/>
          <p:cNvPicPr>
            <a:picLocks noChangeAspect="1"/>
          </p:cNvPicPr>
          <p:nvPr/>
        </p:nvPicPr>
        <p:blipFill>
          <a:blip r:embed="rId3"/>
          <a:stretch>
            <a:fillRect/>
          </a:stretch>
        </p:blipFill>
        <p:spPr>
          <a:xfrm>
            <a:off x="304800" y="381000"/>
            <a:ext cx="1981200" cy="2514600"/>
          </a:xfrm>
          <a:prstGeom prst="rect">
            <a:avLst/>
          </a:prstGeom>
          <a:noFill/>
          <a:ln w="9525">
            <a:noFill/>
          </a:ln>
        </p:spPr>
      </p:pic>
      <p:pic>
        <p:nvPicPr>
          <p:cNvPr id="115717" name="图片 115716" descr="拿破仑"/>
          <p:cNvPicPr>
            <a:picLocks noChangeAspect="1"/>
          </p:cNvPicPr>
          <p:nvPr/>
        </p:nvPicPr>
        <p:blipFill>
          <a:blip r:embed="rId4"/>
          <a:stretch>
            <a:fillRect/>
          </a:stretch>
        </p:blipFill>
        <p:spPr>
          <a:xfrm>
            <a:off x="6248400" y="2514600"/>
            <a:ext cx="1981200" cy="2514600"/>
          </a:xfrm>
          <a:prstGeom prst="rect">
            <a:avLst/>
          </a:prstGeom>
          <a:noFill/>
          <a:ln w="9525">
            <a:noFill/>
          </a:ln>
        </p:spPr>
      </p:pic>
      <p:sp>
        <p:nvSpPr>
          <p:cNvPr id="115718" name="文本框 115717"/>
          <p:cNvSpPr txBox="1"/>
          <p:nvPr/>
        </p:nvSpPr>
        <p:spPr>
          <a:xfrm>
            <a:off x="457200" y="3048000"/>
            <a:ext cx="1905000" cy="854075"/>
          </a:xfrm>
          <a:prstGeom prst="rect">
            <a:avLst/>
          </a:prstGeom>
          <a:noFill/>
          <a:ln w="9525">
            <a:noFill/>
          </a:ln>
        </p:spPr>
        <p:txBody>
          <a:bodyPr>
            <a:spAutoFit/>
          </a:bodyPr>
          <a:p>
            <a:pPr algn="l">
              <a:spcBef>
                <a:spcPct val="50000"/>
              </a:spcBef>
            </a:pPr>
            <a:r>
              <a:rPr lang="zh-CN" altLang="en-US" sz="2000" dirty="0">
                <a:latin typeface="Arial" panose="020B0604020202020204" pitchFamily="34" charset="0"/>
                <a:ea typeface="黑体" panose="02010609060101010101" pitchFamily="2" charset="-122"/>
              </a:rPr>
              <a:t>吸取隋亡教训</a:t>
            </a:r>
            <a:endParaRPr lang="zh-CN" altLang="en-US" sz="2000" dirty="0">
              <a:latin typeface="Arial" panose="020B0604020202020204" pitchFamily="34" charset="0"/>
              <a:ea typeface="黑体" panose="02010609060101010101" pitchFamily="2" charset="-122"/>
            </a:endParaRPr>
          </a:p>
          <a:p>
            <a:pPr algn="l">
              <a:spcBef>
                <a:spcPct val="50000"/>
              </a:spcBef>
            </a:pPr>
            <a:r>
              <a:rPr lang="zh-CN" altLang="en-US" sz="2000" dirty="0">
                <a:latin typeface="Arial" panose="020B0604020202020204" pitchFamily="34" charset="0"/>
                <a:ea typeface="黑体" panose="02010609060101010101" pitchFamily="2" charset="-122"/>
              </a:rPr>
              <a:t>开创盛世局面</a:t>
            </a:r>
            <a:endParaRPr lang="zh-CN" altLang="en-US" sz="2000" dirty="0">
              <a:latin typeface="Arial" panose="020B0604020202020204" pitchFamily="34" charset="0"/>
              <a:ea typeface="黑体" panose="02010609060101010101" pitchFamily="2" charset="-122"/>
            </a:endParaRPr>
          </a:p>
        </p:txBody>
      </p:sp>
      <p:sp>
        <p:nvSpPr>
          <p:cNvPr id="115719" name="文本框 115718"/>
          <p:cNvSpPr txBox="1"/>
          <p:nvPr/>
        </p:nvSpPr>
        <p:spPr>
          <a:xfrm>
            <a:off x="3429000" y="4038600"/>
            <a:ext cx="1828800" cy="1006475"/>
          </a:xfrm>
          <a:prstGeom prst="rect">
            <a:avLst/>
          </a:prstGeom>
          <a:noFill/>
          <a:ln w="9525">
            <a:noFill/>
          </a:ln>
        </p:spPr>
        <p:txBody>
          <a:bodyPr>
            <a:spAutoFit/>
          </a:bodyPr>
          <a:p>
            <a:pPr algn="l">
              <a:spcBef>
                <a:spcPct val="50000"/>
              </a:spcBef>
            </a:pPr>
            <a:r>
              <a:rPr lang="zh-CN" altLang="en-US" sz="2000" dirty="0">
                <a:latin typeface="Arial" panose="020B0604020202020204" pitchFamily="34" charset="0"/>
                <a:ea typeface="黑体" panose="02010609060101010101" pitchFamily="2" charset="-122"/>
              </a:rPr>
              <a:t>借鉴历史成败兴衰 完成民主革命任务</a:t>
            </a:r>
            <a:endParaRPr lang="zh-CN" altLang="en-US" sz="1800" dirty="0">
              <a:latin typeface="Arial" panose="020B0604020202020204" pitchFamily="34" charset="0"/>
              <a:ea typeface="宋体" panose="02010600030101010101" pitchFamily="2" charset="-122"/>
            </a:endParaRPr>
          </a:p>
        </p:txBody>
      </p:sp>
      <p:sp>
        <p:nvSpPr>
          <p:cNvPr id="115720" name="文本框 115719"/>
          <p:cNvSpPr txBox="1"/>
          <p:nvPr/>
        </p:nvSpPr>
        <p:spPr>
          <a:xfrm>
            <a:off x="5562600" y="5013325"/>
            <a:ext cx="3276600" cy="1311275"/>
          </a:xfrm>
          <a:prstGeom prst="rect">
            <a:avLst/>
          </a:prstGeom>
          <a:noFill/>
          <a:ln w="9525">
            <a:noFill/>
          </a:ln>
        </p:spPr>
        <p:txBody>
          <a:bodyPr>
            <a:spAutoFit/>
          </a:bodyPr>
          <a:p>
            <a:pPr algn="l">
              <a:spcBef>
                <a:spcPct val="50000"/>
              </a:spcBef>
            </a:pPr>
            <a:r>
              <a:rPr lang="zh-CN" altLang="en-US" sz="2000" dirty="0">
                <a:latin typeface="Arial" panose="020B0604020202020204" pitchFamily="34" charset="0"/>
                <a:ea typeface="黑体" panose="02010609060101010101" pitchFamily="2" charset="-122"/>
              </a:rPr>
              <a:t>喜欢阅读历史书籍，使他能够以史为鉴，从而对军事史有所了解，以过去发生过的史实指导当前的军事行动。</a:t>
            </a:r>
            <a:r>
              <a:rPr lang="zh-CN" altLang="en-US" sz="2000" b="0" dirty="0">
                <a:latin typeface="Arial" panose="020B0604020202020204" pitchFamily="34" charset="0"/>
                <a:ea typeface="黑体" panose="02010609060101010101" pitchFamily="2" charset="-122"/>
              </a:rPr>
              <a:t> </a:t>
            </a:r>
            <a:endParaRPr lang="zh-CN" altLang="en-US" sz="2000" b="0" dirty="0">
              <a:latin typeface="Arial" panose="020B0604020202020204" pitchFamily="34" charset="0"/>
              <a:ea typeface="黑体" panose="02010609060101010101" pitchFamily="2" charset="-122"/>
            </a:endParaRPr>
          </a:p>
        </p:txBody>
      </p:sp>
      <p:sp>
        <p:nvSpPr>
          <p:cNvPr id="115721" name="文本框 115720"/>
          <p:cNvSpPr txBox="1"/>
          <p:nvPr/>
        </p:nvSpPr>
        <p:spPr>
          <a:xfrm>
            <a:off x="76200" y="6384925"/>
            <a:ext cx="2743200" cy="396875"/>
          </a:xfrm>
          <a:prstGeom prst="rect">
            <a:avLst/>
          </a:prstGeom>
          <a:noFill/>
          <a:ln w="9525">
            <a:noFill/>
          </a:ln>
        </p:spPr>
        <p:txBody>
          <a:bodyPr>
            <a:spAutoFit/>
          </a:bodyPr>
          <a:p>
            <a:pPr algn="l">
              <a:spcBef>
                <a:spcPct val="50000"/>
              </a:spcBef>
            </a:pPr>
            <a:r>
              <a:rPr lang="zh-CN" altLang="en-US" sz="2000" b="0" dirty="0">
                <a:solidFill>
                  <a:srgbClr val="FFFF99"/>
                </a:solidFill>
                <a:latin typeface="隶书" pitchFamily="49" charset="-122"/>
                <a:ea typeface="隶书" pitchFamily="49" charset="-122"/>
              </a:rPr>
              <a:t>北师大版  历史必修二</a:t>
            </a:r>
            <a:endParaRPr lang="zh-CN" altLang="en-US" sz="2000" b="0" dirty="0">
              <a:solidFill>
                <a:srgbClr val="FFFF99"/>
              </a:solidFill>
              <a:latin typeface="隶书" pitchFamily="49" charset="-122"/>
              <a:ea typeface="隶书" pitchFamily="49" charset="-122"/>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5718"/>
                                        </p:tgtEl>
                                        <p:attrNameLst>
                                          <p:attrName>style.visibility</p:attrName>
                                        </p:attrNameLst>
                                      </p:cBhvr>
                                      <p:to>
                                        <p:strVal val="visible"/>
                                      </p:to>
                                    </p:set>
                                    <p:animEffect transition="in" filter="blinds(horizontal)">
                                      <p:cBhvr>
                                        <p:cTn id="7" dur="500"/>
                                        <p:tgtEl>
                                          <p:spTgt spid="1157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5719"/>
                                        </p:tgtEl>
                                        <p:attrNameLst>
                                          <p:attrName>style.visibility</p:attrName>
                                        </p:attrNameLst>
                                      </p:cBhvr>
                                      <p:to>
                                        <p:strVal val="visible"/>
                                      </p:to>
                                    </p:set>
                                    <p:animEffect transition="in" filter="blinds(horizontal)">
                                      <p:cBhvr>
                                        <p:cTn id="10" dur="500"/>
                                        <p:tgtEl>
                                          <p:spTgt spid="11571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5720"/>
                                        </p:tgtEl>
                                        <p:attrNameLst>
                                          <p:attrName>style.visibility</p:attrName>
                                        </p:attrNameLst>
                                      </p:cBhvr>
                                      <p:to>
                                        <p:strVal val="visible"/>
                                      </p:to>
                                    </p:set>
                                    <p:animEffect transition="in" filter="blinds(horizontal)">
                                      <p:cBhvr>
                                        <p:cTn id="13" dur="500"/>
                                        <p:tgtEl>
                                          <p:spTgt spid="1157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8" grpId="0"/>
      <p:bldP spid="115719" grpId="0"/>
      <p:bldP spid="11572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6738" name="图片 116737" descr="水墨边框—1"/>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16739" name="矩形 116738"/>
          <p:cNvSpPr/>
          <p:nvPr/>
        </p:nvSpPr>
        <p:spPr>
          <a:xfrm>
            <a:off x="76200" y="152400"/>
            <a:ext cx="8991600" cy="1187450"/>
          </a:xfrm>
          <a:prstGeom prst="rect">
            <a:avLst/>
          </a:prstGeom>
          <a:solidFill>
            <a:srgbClr val="FF6600"/>
          </a:solidFill>
          <a:ln w="9525">
            <a:noFill/>
          </a:ln>
        </p:spPr>
        <p:txBody>
          <a:bodyPr>
            <a:spAutoFit/>
          </a:bodyPr>
          <a:p>
            <a:pPr algn="l"/>
            <a:r>
              <a:rPr lang="zh-CN" altLang="en-US" sz="2400" dirty="0">
                <a:latin typeface="Arial" panose="020B0604020202020204" pitchFamily="34" charset="0"/>
                <a:ea typeface="黑体" panose="02010609060101010101" pitchFamily="2" charset="-122"/>
              </a:rPr>
              <a:t>作为二战的发起国德国在二战后获得了欧洲社会的普遍谅解，但是和德国有着同样经历的日本却至今无法取得亚洲各国的原谅，你认为原因有哪些？</a:t>
            </a:r>
            <a:endParaRPr lang="zh-CN" altLang="en-US" sz="2400" dirty="0">
              <a:latin typeface="Arial" panose="020B0604020202020204" pitchFamily="34" charset="0"/>
              <a:ea typeface="黑体" panose="02010609060101010101" pitchFamily="2" charset="-122"/>
            </a:endParaRPr>
          </a:p>
        </p:txBody>
      </p:sp>
      <p:pic>
        <p:nvPicPr>
          <p:cNvPr id="116740" name="图片 116739" descr="施罗德"/>
          <p:cNvPicPr>
            <a:picLocks noChangeAspect="1"/>
          </p:cNvPicPr>
          <p:nvPr/>
        </p:nvPicPr>
        <p:blipFill>
          <a:blip r:embed="rId2"/>
          <a:stretch>
            <a:fillRect/>
          </a:stretch>
        </p:blipFill>
        <p:spPr>
          <a:xfrm>
            <a:off x="0" y="1295400"/>
            <a:ext cx="4800600" cy="4906963"/>
          </a:xfrm>
          <a:prstGeom prst="rect">
            <a:avLst/>
          </a:prstGeom>
          <a:noFill/>
          <a:ln w="9525">
            <a:noFill/>
          </a:ln>
        </p:spPr>
      </p:pic>
      <p:pic>
        <p:nvPicPr>
          <p:cNvPr id="116741" name="图片 116740" descr="日本"/>
          <p:cNvPicPr>
            <a:picLocks noChangeAspect="1"/>
          </p:cNvPicPr>
          <p:nvPr/>
        </p:nvPicPr>
        <p:blipFill>
          <a:blip r:embed="rId3"/>
          <a:stretch>
            <a:fillRect/>
          </a:stretch>
        </p:blipFill>
        <p:spPr>
          <a:xfrm>
            <a:off x="4489450" y="1295400"/>
            <a:ext cx="4654550" cy="4981575"/>
          </a:xfrm>
          <a:prstGeom prst="rect">
            <a:avLst/>
          </a:prstGeom>
          <a:noFill/>
          <a:ln w="9525">
            <a:noFill/>
          </a:ln>
        </p:spPr>
      </p:pic>
      <p:sp>
        <p:nvSpPr>
          <p:cNvPr id="116742" name="文本框 116741"/>
          <p:cNvSpPr txBox="1"/>
          <p:nvPr/>
        </p:nvSpPr>
        <p:spPr>
          <a:xfrm>
            <a:off x="76200" y="6384925"/>
            <a:ext cx="2743200" cy="396875"/>
          </a:xfrm>
          <a:prstGeom prst="rect">
            <a:avLst/>
          </a:prstGeom>
          <a:noFill/>
          <a:ln w="9525">
            <a:noFill/>
          </a:ln>
        </p:spPr>
        <p:txBody>
          <a:bodyPr>
            <a:spAutoFit/>
          </a:bodyPr>
          <a:p>
            <a:pPr algn="l">
              <a:spcBef>
                <a:spcPct val="50000"/>
              </a:spcBef>
            </a:pPr>
            <a:r>
              <a:rPr lang="zh-CN" altLang="en-US" sz="2000" b="0" dirty="0">
                <a:solidFill>
                  <a:srgbClr val="FFFF99"/>
                </a:solidFill>
                <a:latin typeface="隶书" pitchFamily="49" charset="-122"/>
                <a:ea typeface="隶书" pitchFamily="49" charset="-122"/>
              </a:rPr>
              <a:t>北师大版  历史必修二</a:t>
            </a:r>
            <a:endParaRPr lang="zh-CN" altLang="en-US" sz="2000" b="0" dirty="0">
              <a:solidFill>
                <a:srgbClr val="FFFF99"/>
              </a:solidFill>
              <a:latin typeface="隶书" pitchFamily="49" charset="-122"/>
              <a:ea typeface="隶书" pitchFamily="49" charset="-122"/>
            </a:endParaRPr>
          </a:p>
        </p:txBody>
      </p:sp>
    </p:spTree>
  </p:cSld>
  <p:clrMapOvr>
    <a:masterClrMapping/>
  </p:clrMapOvr>
  <p:transition>
    <p:blinds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7762" name="图片 117761" descr="水墨边框—1"/>
          <p:cNvPicPr>
            <a:picLocks noChangeAspect="1"/>
          </p:cNvPicPr>
          <p:nvPr/>
        </p:nvPicPr>
        <p:blipFill>
          <a:blip r:embed="rId1"/>
          <a:stretch>
            <a:fillRect/>
          </a:stretch>
        </p:blipFill>
        <p:spPr>
          <a:xfrm>
            <a:off x="0" y="0"/>
            <a:ext cx="9144000" cy="6858000"/>
          </a:xfrm>
          <a:prstGeom prst="rect">
            <a:avLst/>
          </a:prstGeom>
          <a:noFill/>
          <a:ln w="9525">
            <a:noFill/>
          </a:ln>
        </p:spPr>
      </p:pic>
      <p:pic>
        <p:nvPicPr>
          <p:cNvPr id="117763" name="图片 117762" descr="20140403151447-640127893"/>
          <p:cNvPicPr>
            <a:picLocks noChangeAspect="1"/>
          </p:cNvPicPr>
          <p:nvPr/>
        </p:nvPicPr>
        <p:blipFill>
          <a:blip r:embed="rId2"/>
          <a:stretch>
            <a:fillRect/>
          </a:stretch>
        </p:blipFill>
        <p:spPr>
          <a:xfrm>
            <a:off x="762000" y="152400"/>
            <a:ext cx="1981200" cy="1981200"/>
          </a:xfrm>
          <a:prstGeom prst="rect">
            <a:avLst/>
          </a:prstGeom>
          <a:noFill/>
          <a:ln w="9525">
            <a:noFill/>
          </a:ln>
        </p:spPr>
      </p:pic>
      <p:pic>
        <p:nvPicPr>
          <p:cNvPr id="117764" name="图片 117763" descr="伏尔泰"/>
          <p:cNvPicPr>
            <a:picLocks noChangeAspect="1"/>
          </p:cNvPicPr>
          <p:nvPr/>
        </p:nvPicPr>
        <p:blipFill>
          <a:blip r:embed="rId3"/>
          <a:stretch>
            <a:fillRect/>
          </a:stretch>
        </p:blipFill>
        <p:spPr>
          <a:xfrm>
            <a:off x="2057400" y="2209800"/>
            <a:ext cx="1981200" cy="2057400"/>
          </a:xfrm>
          <a:prstGeom prst="rect">
            <a:avLst/>
          </a:prstGeom>
          <a:noFill/>
          <a:ln w="9525">
            <a:noFill/>
          </a:ln>
        </p:spPr>
      </p:pic>
      <p:pic>
        <p:nvPicPr>
          <p:cNvPr id="117765" name="图片 117764" descr="卢梭"/>
          <p:cNvPicPr>
            <a:picLocks noChangeAspect="1"/>
          </p:cNvPicPr>
          <p:nvPr/>
        </p:nvPicPr>
        <p:blipFill>
          <a:blip r:embed="rId4"/>
          <a:stretch>
            <a:fillRect/>
          </a:stretch>
        </p:blipFill>
        <p:spPr>
          <a:xfrm>
            <a:off x="4267200" y="2819400"/>
            <a:ext cx="1962150" cy="1966913"/>
          </a:xfrm>
          <a:prstGeom prst="rect">
            <a:avLst/>
          </a:prstGeom>
          <a:noFill/>
          <a:ln w="9525">
            <a:noFill/>
          </a:ln>
        </p:spPr>
      </p:pic>
      <p:pic>
        <p:nvPicPr>
          <p:cNvPr id="117766" name="图片 117765" descr="孟德斯鸠"/>
          <p:cNvPicPr>
            <a:picLocks noChangeAspect="1"/>
          </p:cNvPicPr>
          <p:nvPr/>
        </p:nvPicPr>
        <p:blipFill>
          <a:blip r:embed="rId5"/>
          <a:stretch>
            <a:fillRect/>
          </a:stretch>
        </p:blipFill>
        <p:spPr>
          <a:xfrm>
            <a:off x="6477000" y="3505200"/>
            <a:ext cx="2005013" cy="2057400"/>
          </a:xfrm>
          <a:prstGeom prst="rect">
            <a:avLst/>
          </a:prstGeom>
          <a:noFill/>
          <a:ln w="9525">
            <a:noFill/>
          </a:ln>
        </p:spPr>
      </p:pic>
      <p:sp>
        <p:nvSpPr>
          <p:cNvPr id="117767" name="文本框 117766"/>
          <p:cNvSpPr txBox="1"/>
          <p:nvPr/>
        </p:nvSpPr>
        <p:spPr>
          <a:xfrm>
            <a:off x="990600" y="2133600"/>
            <a:ext cx="1066800" cy="457200"/>
          </a:xfrm>
          <a:prstGeom prst="rect">
            <a:avLst/>
          </a:prstGeom>
          <a:noFill/>
          <a:ln w="9525">
            <a:noFill/>
          </a:ln>
        </p:spPr>
        <p:txBody>
          <a:bodyPr>
            <a:spAutoFit/>
          </a:bodyPr>
          <a:p>
            <a:pPr algn="l">
              <a:spcBef>
                <a:spcPct val="50000"/>
              </a:spcBef>
            </a:pPr>
            <a:r>
              <a:rPr lang="zh-CN" altLang="en-US" sz="2400" dirty="0">
                <a:latin typeface="Arial" panose="020B0604020202020204" pitchFamily="34" charset="0"/>
                <a:ea typeface="黑体" panose="02010609060101010101" pitchFamily="2" charset="-122"/>
              </a:rPr>
              <a:t>孔子</a:t>
            </a:r>
            <a:endParaRPr lang="zh-CN" altLang="en-US" sz="2400" dirty="0">
              <a:latin typeface="Arial" panose="020B0604020202020204" pitchFamily="34" charset="0"/>
              <a:ea typeface="黑体" panose="02010609060101010101" pitchFamily="2" charset="-122"/>
            </a:endParaRPr>
          </a:p>
        </p:txBody>
      </p:sp>
      <p:sp>
        <p:nvSpPr>
          <p:cNvPr id="117768" name="文本框 117767"/>
          <p:cNvSpPr txBox="1"/>
          <p:nvPr/>
        </p:nvSpPr>
        <p:spPr>
          <a:xfrm>
            <a:off x="2590800" y="4343400"/>
            <a:ext cx="1219200" cy="457200"/>
          </a:xfrm>
          <a:prstGeom prst="rect">
            <a:avLst/>
          </a:prstGeom>
          <a:noFill/>
          <a:ln w="9525">
            <a:noFill/>
          </a:ln>
        </p:spPr>
        <p:txBody>
          <a:bodyPr>
            <a:spAutoFit/>
          </a:bodyPr>
          <a:p>
            <a:pPr algn="l">
              <a:spcBef>
                <a:spcPct val="50000"/>
              </a:spcBef>
            </a:pPr>
            <a:r>
              <a:rPr lang="zh-CN" altLang="en-US" sz="2400" dirty="0">
                <a:latin typeface="Arial" panose="020B0604020202020204" pitchFamily="34" charset="0"/>
                <a:ea typeface="黑体" panose="02010609060101010101" pitchFamily="2" charset="-122"/>
              </a:rPr>
              <a:t>伏尔泰</a:t>
            </a:r>
            <a:endParaRPr lang="zh-CN" altLang="en-US" sz="2400" dirty="0">
              <a:latin typeface="Arial" panose="020B0604020202020204" pitchFamily="34" charset="0"/>
              <a:ea typeface="黑体" panose="02010609060101010101" pitchFamily="2" charset="-122"/>
            </a:endParaRPr>
          </a:p>
        </p:txBody>
      </p:sp>
      <p:sp>
        <p:nvSpPr>
          <p:cNvPr id="117769" name="文本框 117768"/>
          <p:cNvSpPr txBox="1"/>
          <p:nvPr/>
        </p:nvSpPr>
        <p:spPr>
          <a:xfrm>
            <a:off x="4800600" y="4724400"/>
            <a:ext cx="1066800" cy="457200"/>
          </a:xfrm>
          <a:prstGeom prst="rect">
            <a:avLst/>
          </a:prstGeom>
          <a:noFill/>
          <a:ln w="9525">
            <a:noFill/>
          </a:ln>
        </p:spPr>
        <p:txBody>
          <a:bodyPr>
            <a:spAutoFit/>
          </a:bodyPr>
          <a:p>
            <a:pPr algn="l">
              <a:spcBef>
                <a:spcPct val="50000"/>
              </a:spcBef>
            </a:pPr>
            <a:r>
              <a:rPr lang="zh-CN" altLang="en-US" sz="2400" dirty="0">
                <a:latin typeface="Arial" panose="020B0604020202020204" pitchFamily="34" charset="0"/>
                <a:ea typeface="黑体" panose="02010609060101010101" pitchFamily="2" charset="-122"/>
              </a:rPr>
              <a:t>卢梭</a:t>
            </a:r>
            <a:endParaRPr lang="zh-CN" altLang="en-US" sz="2400" dirty="0">
              <a:latin typeface="Arial" panose="020B0604020202020204" pitchFamily="34" charset="0"/>
              <a:ea typeface="黑体" panose="02010609060101010101" pitchFamily="2" charset="-122"/>
            </a:endParaRPr>
          </a:p>
        </p:txBody>
      </p:sp>
      <p:sp>
        <p:nvSpPr>
          <p:cNvPr id="117770" name="文本框 117769"/>
          <p:cNvSpPr txBox="1"/>
          <p:nvPr/>
        </p:nvSpPr>
        <p:spPr>
          <a:xfrm>
            <a:off x="6858000" y="5562600"/>
            <a:ext cx="1447800" cy="457200"/>
          </a:xfrm>
          <a:prstGeom prst="rect">
            <a:avLst/>
          </a:prstGeom>
          <a:noFill/>
          <a:ln w="9525">
            <a:noFill/>
          </a:ln>
        </p:spPr>
        <p:txBody>
          <a:bodyPr>
            <a:spAutoFit/>
          </a:bodyPr>
          <a:p>
            <a:pPr algn="l">
              <a:spcBef>
                <a:spcPct val="50000"/>
              </a:spcBef>
            </a:pPr>
            <a:r>
              <a:rPr lang="zh-CN" altLang="en-US" sz="2400" dirty="0">
                <a:latin typeface="Arial" panose="020B0604020202020204" pitchFamily="34" charset="0"/>
                <a:ea typeface="黑体" panose="02010609060101010101" pitchFamily="2" charset="-122"/>
              </a:rPr>
              <a:t>孟德斯鸠</a:t>
            </a:r>
            <a:endParaRPr lang="zh-CN" altLang="en-US" sz="2400" dirty="0">
              <a:latin typeface="Arial" panose="020B0604020202020204" pitchFamily="34" charset="0"/>
              <a:ea typeface="黑体" panose="02010609060101010101" pitchFamily="2" charset="-122"/>
            </a:endParaRPr>
          </a:p>
        </p:txBody>
      </p:sp>
      <p:sp>
        <p:nvSpPr>
          <p:cNvPr id="117771" name="矩形 117770"/>
          <p:cNvSpPr/>
          <p:nvPr/>
        </p:nvSpPr>
        <p:spPr>
          <a:xfrm>
            <a:off x="2971800" y="685800"/>
            <a:ext cx="5715000" cy="762000"/>
          </a:xfrm>
          <a:prstGeom prst="rect">
            <a:avLst/>
          </a:prstGeom>
        </p:spPr>
        <p:txBody>
          <a:bodyPr wrap="none" fromWordArt="1">
            <a:prstTxWarp prst="textPlain">
              <a:avLst>
                <a:gd name="adj" fmla="val 50000"/>
              </a:avLst>
            </a:prstTxWarp>
            <a:normAutofit/>
          </a:bodyPr>
          <a:p>
            <a:pPr algn="ctr"/>
            <a:r>
              <a:rPr lang="zh-CN" altLang="en-US" sz="4800">
                <a:ln w="19050" cap="flat" cmpd="sng">
                  <a:solidFill>
                    <a:schemeClr val="tx1"/>
                  </a:solidFill>
                  <a:prstDash val="solid"/>
                  <a:headEnd type="none" w="med" len="med"/>
                  <a:tailEnd type="none" w="med" len="med"/>
                </a:ln>
                <a:solidFill>
                  <a:srgbClr val="FF0000">
                    <a:alpha val="50000"/>
                  </a:srgbClr>
                </a:solidFill>
                <a:effectLst>
                  <a:outerShdw dist="45791" dir="2021404" algn="ctr" rotWithShape="0">
                    <a:srgbClr val="9999FF"/>
                  </a:outerShdw>
                </a:effectLst>
                <a:latin typeface="隶书" charset="0"/>
                <a:ea typeface="隶书" charset="0"/>
              </a:rPr>
              <a:t>仁、义、礼、智、信</a:t>
            </a:r>
            <a:endParaRPr lang="zh-CN" altLang="en-US" sz="4800">
              <a:ln w="19050" cap="flat" cmpd="sng">
                <a:solidFill>
                  <a:schemeClr val="tx1"/>
                </a:solidFill>
                <a:prstDash val="solid"/>
                <a:headEnd type="none" w="med" len="med"/>
                <a:tailEnd type="none" w="med" len="med"/>
              </a:ln>
              <a:solidFill>
                <a:srgbClr val="FF0000">
                  <a:alpha val="50000"/>
                </a:srgbClr>
              </a:solidFill>
              <a:effectLst>
                <a:outerShdw dist="45791" dir="2021404" algn="ctr" rotWithShape="0">
                  <a:srgbClr val="9999FF"/>
                </a:outerShdw>
              </a:effectLst>
              <a:latin typeface="隶书" charset="0"/>
              <a:ea typeface="隶书" charset="0"/>
            </a:endParaRPr>
          </a:p>
        </p:txBody>
      </p:sp>
      <p:sp>
        <p:nvSpPr>
          <p:cNvPr id="117772" name="矩形 117771"/>
          <p:cNvSpPr/>
          <p:nvPr/>
        </p:nvSpPr>
        <p:spPr>
          <a:xfrm>
            <a:off x="990600" y="5334000"/>
            <a:ext cx="5486400" cy="609600"/>
          </a:xfrm>
          <a:prstGeom prst="rect">
            <a:avLst/>
          </a:prstGeom>
        </p:spPr>
        <p:txBody>
          <a:bodyPr wrap="none" fromWordArt="1">
            <a:prstTxWarp prst="textPlain">
              <a:avLst>
                <a:gd name="adj" fmla="val 50000"/>
              </a:avLst>
            </a:prstTxWarp>
            <a:normAutofit/>
          </a:bodyPr>
          <a:p>
            <a:pPr algn="ctr"/>
            <a:r>
              <a:rPr lang="zh-CN" altLang="en-US" sz="4800">
                <a:ln w="19050" cap="flat" cmpd="sng">
                  <a:solidFill>
                    <a:schemeClr val="tx1"/>
                  </a:solidFill>
                  <a:prstDash val="solid"/>
                  <a:headEnd type="none" w="med" len="med"/>
                  <a:tailEnd type="none" w="med" len="med"/>
                </a:ln>
                <a:solidFill>
                  <a:srgbClr val="FF0000">
                    <a:alpha val="50000"/>
                  </a:srgbClr>
                </a:solidFill>
                <a:effectLst>
                  <a:outerShdw dist="45791" dir="2021404" algn="ctr" rotWithShape="0">
                    <a:srgbClr val="9999FF"/>
                  </a:outerShdw>
                </a:effectLst>
                <a:latin typeface="隶书" charset="0"/>
                <a:ea typeface="隶书" charset="0"/>
              </a:rPr>
              <a:t>天赋人权 自由平等</a:t>
            </a:r>
            <a:endParaRPr lang="zh-CN" altLang="en-US" sz="4800">
              <a:ln w="19050" cap="flat" cmpd="sng">
                <a:solidFill>
                  <a:schemeClr val="tx1"/>
                </a:solidFill>
                <a:prstDash val="solid"/>
                <a:headEnd type="none" w="med" len="med"/>
                <a:tailEnd type="none" w="med" len="med"/>
              </a:ln>
              <a:solidFill>
                <a:srgbClr val="FF0000">
                  <a:alpha val="50000"/>
                </a:srgbClr>
              </a:solidFill>
              <a:effectLst>
                <a:outerShdw dist="45791" dir="2021404" algn="ctr" rotWithShape="0">
                  <a:srgbClr val="9999FF"/>
                </a:outerShdw>
              </a:effectLst>
              <a:latin typeface="隶书" charset="0"/>
              <a:ea typeface="隶书" charset="0"/>
            </a:endParaRPr>
          </a:p>
        </p:txBody>
      </p:sp>
      <p:sp>
        <p:nvSpPr>
          <p:cNvPr id="117773" name="文本框 117772"/>
          <p:cNvSpPr txBox="1"/>
          <p:nvPr/>
        </p:nvSpPr>
        <p:spPr>
          <a:xfrm>
            <a:off x="76200" y="6384925"/>
            <a:ext cx="2743200" cy="396875"/>
          </a:xfrm>
          <a:prstGeom prst="rect">
            <a:avLst/>
          </a:prstGeom>
          <a:noFill/>
          <a:ln w="9525">
            <a:noFill/>
          </a:ln>
        </p:spPr>
        <p:txBody>
          <a:bodyPr>
            <a:spAutoFit/>
          </a:bodyPr>
          <a:p>
            <a:pPr algn="l">
              <a:spcBef>
                <a:spcPct val="50000"/>
              </a:spcBef>
            </a:pPr>
            <a:r>
              <a:rPr lang="zh-CN" altLang="en-US" sz="2000" b="0" dirty="0">
                <a:solidFill>
                  <a:srgbClr val="FFFF99"/>
                </a:solidFill>
                <a:latin typeface="隶书" pitchFamily="49" charset="-122"/>
                <a:ea typeface="隶书" pitchFamily="49" charset="-122"/>
              </a:rPr>
              <a:t>北师大版  历史必修二</a:t>
            </a:r>
            <a:endParaRPr lang="zh-CN" altLang="en-US" sz="2000" b="0" dirty="0">
              <a:solidFill>
                <a:srgbClr val="FFFF99"/>
              </a:solidFill>
              <a:latin typeface="隶书" pitchFamily="49" charset="-122"/>
              <a:ea typeface="隶书" pitchFamily="49" charset="-122"/>
            </a:endParaRPr>
          </a:p>
        </p:txBody>
      </p:sp>
    </p:spTree>
  </p:cSld>
  <p:clrMapOvr>
    <a:masterClrMapping/>
  </p:clrMapOvr>
  <p:transition>
    <p:blinds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87" name="图片 24586" descr="水墨边框—1"/>
          <p:cNvPicPr>
            <a:picLocks noChangeAspect="1"/>
          </p:cNvPicPr>
          <p:nvPr/>
        </p:nvPicPr>
        <p:blipFill>
          <a:blip r:embed="rId1"/>
          <a:stretch>
            <a:fillRect/>
          </a:stretch>
        </p:blipFill>
        <p:spPr>
          <a:xfrm>
            <a:off x="0" y="0"/>
            <a:ext cx="9144000" cy="6858000"/>
          </a:xfrm>
          <a:prstGeom prst="rect">
            <a:avLst/>
          </a:prstGeom>
          <a:noFill/>
          <a:ln w="9525">
            <a:noFill/>
          </a:ln>
        </p:spPr>
      </p:pic>
      <p:sp>
        <p:nvSpPr>
          <p:cNvPr id="24580" name="文本框 24579"/>
          <p:cNvSpPr txBox="1"/>
          <p:nvPr/>
        </p:nvSpPr>
        <p:spPr>
          <a:xfrm>
            <a:off x="228600" y="1889125"/>
            <a:ext cx="8686800" cy="1920875"/>
          </a:xfrm>
          <a:prstGeom prst="rect">
            <a:avLst/>
          </a:prstGeom>
          <a:solidFill>
            <a:srgbClr val="99FF99">
              <a:alpha val="70000"/>
            </a:srgbClr>
          </a:solidFill>
          <a:ln w="9525">
            <a:noFill/>
          </a:ln>
        </p:spPr>
        <p:txBody>
          <a:bodyPr>
            <a:spAutoFit/>
          </a:bodyPr>
          <a:p>
            <a:pPr algn="l">
              <a:lnSpc>
                <a:spcPct val="125000"/>
              </a:lnSpc>
            </a:pPr>
            <a:r>
              <a:rPr lang="zh-CN" altLang="en-US" sz="2400" dirty="0">
                <a:solidFill>
                  <a:srgbClr val="FF0000"/>
                </a:solidFill>
                <a:latin typeface="黑体" panose="02010609060101010101" pitchFamily="2" charset="-122"/>
                <a:ea typeface="黑体" panose="02010609060101010101" pitchFamily="2" charset="-122"/>
              </a:rPr>
              <a:t>经济</a:t>
            </a:r>
            <a:endParaRPr lang="zh-CN" altLang="en-US" sz="2400" dirty="0">
              <a:solidFill>
                <a:srgbClr val="FF0000"/>
              </a:solidFill>
              <a:latin typeface="黑体" panose="02010609060101010101" pitchFamily="2" charset="-122"/>
              <a:ea typeface="黑体" panose="02010609060101010101" pitchFamily="2" charset="-122"/>
            </a:endParaRPr>
          </a:p>
          <a:p>
            <a:pPr algn="l">
              <a:lnSpc>
                <a:spcPct val="125000"/>
              </a:lnSpc>
            </a:pPr>
            <a:r>
              <a:rPr lang="zh-CN" altLang="en-US" sz="2400" dirty="0">
                <a:latin typeface="黑体" panose="02010609060101010101" pitchFamily="2" charset="-122"/>
                <a:ea typeface="黑体" panose="02010609060101010101" pitchFamily="2" charset="-122"/>
              </a:rPr>
              <a:t>  “经济”一词来源于希腊语，其意思为“管理、治理家庭财物”。现在主要从生产力与生产关系的意义上指社会物质生产和再生产的活动。 简单的说就是</a:t>
            </a:r>
            <a:r>
              <a:rPr lang="zh-CN" altLang="en-US" sz="2400" dirty="0">
                <a:solidFill>
                  <a:srgbClr val="FF0000"/>
                </a:solidFill>
                <a:latin typeface="黑体" panose="02010609060101010101" pitchFamily="2" charset="-122"/>
                <a:ea typeface="黑体" panose="02010609060101010101" pitchFamily="2" charset="-122"/>
              </a:rPr>
              <a:t>“生产</a:t>
            </a:r>
            <a:r>
              <a:rPr lang="en-US" altLang="zh-CN" sz="2400" dirty="0">
                <a:solidFill>
                  <a:srgbClr val="FF0000"/>
                </a:solidFill>
                <a:latin typeface="黑体" panose="02010609060101010101" pitchFamily="2" charset="-122"/>
                <a:ea typeface="黑体" panose="02010609060101010101" pitchFamily="2" charset="-122"/>
              </a:rPr>
              <a:t>—</a:t>
            </a:r>
            <a:r>
              <a:rPr lang="zh-CN" altLang="en-US" sz="2400" dirty="0">
                <a:solidFill>
                  <a:srgbClr val="FF0000"/>
                </a:solidFill>
                <a:latin typeface="黑体" panose="02010609060101010101" pitchFamily="2" charset="-122"/>
                <a:ea typeface="黑体" panose="02010609060101010101" pitchFamily="2" charset="-122"/>
              </a:rPr>
              <a:t>分配</a:t>
            </a:r>
            <a:r>
              <a:rPr lang="en-US" altLang="zh-CN" sz="2400" dirty="0">
                <a:solidFill>
                  <a:srgbClr val="FF0000"/>
                </a:solidFill>
                <a:latin typeface="黑体" panose="02010609060101010101" pitchFamily="2" charset="-122"/>
                <a:ea typeface="黑体" panose="02010609060101010101" pitchFamily="2" charset="-122"/>
              </a:rPr>
              <a:t>—</a:t>
            </a:r>
            <a:r>
              <a:rPr lang="zh-CN" altLang="en-US" sz="2400" dirty="0">
                <a:solidFill>
                  <a:srgbClr val="FF0000"/>
                </a:solidFill>
                <a:latin typeface="黑体" panose="02010609060101010101" pitchFamily="2" charset="-122"/>
                <a:ea typeface="黑体" panose="02010609060101010101" pitchFamily="2" charset="-122"/>
              </a:rPr>
              <a:t>交换</a:t>
            </a:r>
            <a:r>
              <a:rPr lang="en-US" altLang="zh-CN" sz="2400" dirty="0">
                <a:solidFill>
                  <a:srgbClr val="FF0000"/>
                </a:solidFill>
                <a:latin typeface="黑体" panose="02010609060101010101" pitchFamily="2" charset="-122"/>
                <a:ea typeface="黑体" panose="02010609060101010101" pitchFamily="2" charset="-122"/>
              </a:rPr>
              <a:t>—</a:t>
            </a:r>
            <a:r>
              <a:rPr lang="zh-CN" altLang="en-US" sz="2400" dirty="0">
                <a:solidFill>
                  <a:srgbClr val="FF0000"/>
                </a:solidFill>
                <a:latin typeface="黑体" panose="02010609060101010101" pitchFamily="2" charset="-122"/>
                <a:ea typeface="黑体" panose="02010609060101010101" pitchFamily="2" charset="-122"/>
              </a:rPr>
              <a:t>消费”</a:t>
            </a:r>
            <a:r>
              <a:rPr lang="zh-CN" altLang="en-US" sz="2400" dirty="0">
                <a:latin typeface="黑体" panose="02010609060101010101" pitchFamily="2" charset="-122"/>
                <a:ea typeface="黑体" panose="02010609060101010101" pitchFamily="2" charset="-122"/>
              </a:rPr>
              <a:t> </a:t>
            </a:r>
            <a:endParaRPr lang="zh-CN" altLang="en-US" sz="2400" dirty="0">
              <a:latin typeface="黑体" panose="02010609060101010101" pitchFamily="2" charset="-122"/>
              <a:ea typeface="黑体" panose="02010609060101010101" pitchFamily="2" charset="-122"/>
            </a:endParaRPr>
          </a:p>
        </p:txBody>
      </p:sp>
      <p:sp>
        <p:nvSpPr>
          <p:cNvPr id="24581" name="矩形 24580"/>
          <p:cNvSpPr/>
          <p:nvPr/>
        </p:nvSpPr>
        <p:spPr>
          <a:xfrm>
            <a:off x="152400" y="152400"/>
            <a:ext cx="2514600" cy="609600"/>
          </a:xfrm>
          <a:prstGeom prst="rect">
            <a:avLst/>
          </a:prstGeom>
          <a:solidFill>
            <a:srgbClr val="FFFF99"/>
          </a:solidFill>
          <a:ln w="9525">
            <a:noFill/>
          </a:ln>
        </p:spPr>
        <p:txBody>
          <a:bodyPr wrap="none" anchor="ctr"/>
          <a:p>
            <a:r>
              <a:rPr lang="zh-CN" altLang="en-US" sz="3600" dirty="0">
                <a:solidFill>
                  <a:srgbClr val="FF0000"/>
                </a:solidFill>
                <a:latin typeface="Arial" panose="020B0604020202020204" pitchFamily="34" charset="0"/>
                <a:ea typeface="黑体" panose="02010609060101010101" pitchFamily="2" charset="-122"/>
              </a:rPr>
              <a:t>概念解析</a:t>
            </a:r>
            <a:endParaRPr lang="zh-CN" altLang="en-US" sz="3600" dirty="0">
              <a:solidFill>
                <a:srgbClr val="FF0000"/>
              </a:solidFill>
              <a:latin typeface="Arial" panose="020B0604020202020204" pitchFamily="34" charset="0"/>
              <a:ea typeface="黑体" panose="02010609060101010101" pitchFamily="2" charset="-122"/>
            </a:endParaRPr>
          </a:p>
        </p:txBody>
      </p:sp>
      <p:sp>
        <p:nvSpPr>
          <p:cNvPr id="24588" name="文本框 24587"/>
          <p:cNvSpPr txBox="1"/>
          <p:nvPr/>
        </p:nvSpPr>
        <p:spPr>
          <a:xfrm>
            <a:off x="76200" y="6384925"/>
            <a:ext cx="2743200" cy="396875"/>
          </a:xfrm>
          <a:prstGeom prst="rect">
            <a:avLst/>
          </a:prstGeom>
          <a:noFill/>
          <a:ln w="9525">
            <a:noFill/>
          </a:ln>
        </p:spPr>
        <p:txBody>
          <a:bodyPr>
            <a:spAutoFit/>
          </a:bodyPr>
          <a:p>
            <a:pPr algn="l">
              <a:spcBef>
                <a:spcPct val="50000"/>
              </a:spcBef>
            </a:pPr>
            <a:r>
              <a:rPr lang="zh-CN" altLang="en-US" sz="2000" dirty="0">
                <a:solidFill>
                  <a:srgbClr val="FFFF99"/>
                </a:solidFill>
                <a:latin typeface="隶书" pitchFamily="49" charset="-122"/>
                <a:ea typeface="隶书" pitchFamily="49" charset="-122"/>
              </a:rPr>
              <a:t>北师大版  历史必修二</a:t>
            </a:r>
            <a:endParaRPr lang="zh-CN" altLang="en-US" sz="2000" dirty="0">
              <a:solidFill>
                <a:srgbClr val="FFFF99"/>
              </a:solidFill>
              <a:latin typeface="隶书" pitchFamily="49" charset="-122"/>
              <a:ea typeface="隶书" pitchFamily="49" charset="-122"/>
            </a:endParaRPr>
          </a:p>
        </p:txBody>
      </p:sp>
    </p:spTree>
  </p:cSld>
  <p:clrMapOvr>
    <a:masterClrMapping/>
  </p:clrMapOvr>
  <p:transition>
    <p:blinds dir="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8786" name="图片 118785" descr="社会主义核心价值观1"/>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18787" name="文本框 118786"/>
          <p:cNvSpPr txBox="1"/>
          <p:nvPr/>
        </p:nvSpPr>
        <p:spPr>
          <a:xfrm>
            <a:off x="0" y="4210050"/>
            <a:ext cx="9144000" cy="2647950"/>
          </a:xfrm>
          <a:prstGeom prst="rect">
            <a:avLst/>
          </a:prstGeom>
          <a:solidFill>
            <a:srgbClr val="FFFF99">
              <a:alpha val="78999"/>
            </a:srgbClr>
          </a:solidFill>
          <a:ln w="28575">
            <a:noFill/>
          </a:ln>
        </p:spPr>
        <p:txBody>
          <a:bodyPr>
            <a:spAutoFit/>
          </a:bodyPr>
          <a:p>
            <a:pPr algn="l">
              <a:spcBef>
                <a:spcPct val="50000"/>
              </a:spcBef>
            </a:pPr>
            <a:r>
              <a:rPr lang="zh-CN" altLang="en-US" sz="2400" dirty="0">
                <a:latin typeface="黑体" panose="02010609060101010101" pitchFamily="2" charset="-122"/>
                <a:ea typeface="黑体" panose="02010609060101010101" pitchFamily="2" charset="-122"/>
              </a:rPr>
              <a:t>我国在社会主义经济建设中更需要认识人类社会发展的统一性和多样性，了解和尊重其他民族和国家对人类社会经济所做的贡献，借鉴世界经济发展过程中的经验教训，传承人类经济文明的成果。但传承并不是照搬，而是在思考中的凝聚、沉淀和升华，从而适应当今世界经济全球化趋势，进一步形成开放的世界意识，以积极的态度应对机遇和挑战，在不断进行践行社会主义核心价值观的过程中，实现中华民族的复兴和伟大的中国梦。</a:t>
            </a:r>
            <a:r>
              <a:rPr lang="zh-CN" altLang="en-US" sz="2400" b="0" dirty="0">
                <a:latin typeface="黑体" panose="02010609060101010101" pitchFamily="2" charset="-122"/>
                <a:ea typeface="黑体" panose="02010609060101010101" pitchFamily="2" charset="-122"/>
              </a:rPr>
              <a:t> </a:t>
            </a:r>
            <a:endParaRPr lang="zh-CN" altLang="en-US" sz="2400" b="0" dirty="0">
              <a:latin typeface="黑体" panose="02010609060101010101" pitchFamily="2" charset="-122"/>
              <a:ea typeface="黑体" panose="02010609060101010101" pitchFamily="2" charset="-122"/>
            </a:endParaRPr>
          </a:p>
        </p:txBody>
      </p:sp>
      <p:sp>
        <p:nvSpPr>
          <p:cNvPr id="118788" name="矩形 118787"/>
          <p:cNvSpPr/>
          <p:nvPr/>
        </p:nvSpPr>
        <p:spPr>
          <a:xfrm>
            <a:off x="685800" y="1905000"/>
            <a:ext cx="8001000" cy="1866900"/>
          </a:xfrm>
          <a:prstGeom prst="rect">
            <a:avLst/>
          </a:prstGeom>
        </p:spPr>
        <p:txBody>
          <a:bodyPr wrap="none" fromWordArt="1">
            <a:prstTxWarp prst="textPlain">
              <a:avLst>
                <a:gd name="adj" fmla="val 50000"/>
              </a:avLst>
            </a:prstTxWarp>
            <a:normAutofit/>
          </a:bodyPr>
          <a:p>
            <a:pPr algn="ctr"/>
            <a:r>
              <a:rPr lang="zh-CN" altLang="en-US" sz="5400" b="0">
                <a:solidFill>
                  <a:srgbClr val="0000FF">
                    <a:alpha val="50000"/>
                  </a:srgbClr>
                </a:solidFill>
                <a:effectLst>
                  <a:outerShdw dist="45791" dir="2021404" algn="ctr" rotWithShape="0">
                    <a:srgbClr val="9999FF"/>
                  </a:outerShdw>
                </a:effectLst>
                <a:latin typeface="隶书" charset="0"/>
                <a:ea typeface="隶书" charset="0"/>
              </a:rPr>
              <a:t>以史为鉴 继往开来</a:t>
            </a:r>
            <a:endParaRPr lang="zh-CN" altLang="en-US" sz="5400" b="0">
              <a:solidFill>
                <a:srgbClr val="0000FF">
                  <a:alpha val="50000"/>
                </a:srgbClr>
              </a:solidFill>
              <a:effectLst>
                <a:outerShdw dist="45791" dir="2021404" algn="ctr" rotWithShape="0">
                  <a:srgbClr val="9999FF"/>
                </a:outerShdw>
              </a:effectLst>
              <a:latin typeface="隶书" charset="0"/>
              <a:ea typeface="隶书" charset="0"/>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7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18788"/>
                                        </p:tgtEl>
                                        <p:attrNameLst>
                                          <p:attrName>style.visibility</p:attrName>
                                        </p:attrNameLst>
                                      </p:cBhvr>
                                      <p:to>
                                        <p:strVal val="visible"/>
                                      </p:to>
                                    </p:set>
                                    <p:animEffect transition="in" filter="blinds(horizontal)">
                                      <p:cBhvr>
                                        <p:cTn id="11" dur="500"/>
                                        <p:tgtEl>
                                          <p:spTgt spid="118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9810" name="图片 119809" descr="红卫兵"/>
          <p:cNvPicPr>
            <a:picLocks noChangeAspect="1"/>
          </p:cNvPicPr>
          <p:nvPr/>
        </p:nvPicPr>
        <p:blipFill>
          <a:blip r:embed="rId1"/>
          <a:stretch>
            <a:fillRect/>
          </a:stretch>
        </p:blipFill>
        <p:spPr>
          <a:xfrm>
            <a:off x="6934200" y="0"/>
            <a:ext cx="2209800" cy="2895600"/>
          </a:xfrm>
          <a:prstGeom prst="rect">
            <a:avLst/>
          </a:prstGeom>
          <a:noFill/>
          <a:ln w="9525">
            <a:noFill/>
          </a:ln>
        </p:spPr>
      </p:pic>
      <p:pic>
        <p:nvPicPr>
          <p:cNvPr id="119811" name="图片 119810" descr="列宁装"/>
          <p:cNvPicPr>
            <a:picLocks noChangeAspect="1"/>
          </p:cNvPicPr>
          <p:nvPr/>
        </p:nvPicPr>
        <p:blipFill>
          <a:blip r:embed="rId2"/>
          <a:stretch>
            <a:fillRect/>
          </a:stretch>
        </p:blipFill>
        <p:spPr>
          <a:xfrm>
            <a:off x="0" y="0"/>
            <a:ext cx="1981200" cy="2819400"/>
          </a:xfrm>
          <a:prstGeom prst="rect">
            <a:avLst/>
          </a:prstGeom>
          <a:noFill/>
          <a:ln w="9525">
            <a:noFill/>
          </a:ln>
        </p:spPr>
      </p:pic>
      <p:pic>
        <p:nvPicPr>
          <p:cNvPr id="119812" name="图片 119811" descr="当代"/>
          <p:cNvPicPr>
            <a:picLocks noChangeAspect="1"/>
          </p:cNvPicPr>
          <p:nvPr/>
        </p:nvPicPr>
        <p:blipFill>
          <a:blip r:embed="rId3"/>
          <a:stretch>
            <a:fillRect/>
          </a:stretch>
        </p:blipFill>
        <p:spPr>
          <a:xfrm>
            <a:off x="4495800" y="0"/>
            <a:ext cx="2133600" cy="2895600"/>
          </a:xfrm>
          <a:prstGeom prst="rect">
            <a:avLst/>
          </a:prstGeom>
          <a:noFill/>
          <a:ln w="9525">
            <a:noFill/>
          </a:ln>
        </p:spPr>
      </p:pic>
      <p:pic>
        <p:nvPicPr>
          <p:cNvPr id="119813" name="图片 119812" descr="80年代"/>
          <p:cNvPicPr>
            <a:picLocks noChangeAspect="1"/>
          </p:cNvPicPr>
          <p:nvPr/>
        </p:nvPicPr>
        <p:blipFill>
          <a:blip r:embed="rId4"/>
          <a:stretch>
            <a:fillRect/>
          </a:stretch>
        </p:blipFill>
        <p:spPr>
          <a:xfrm>
            <a:off x="2286000" y="0"/>
            <a:ext cx="1981200" cy="2895600"/>
          </a:xfrm>
          <a:prstGeom prst="rect">
            <a:avLst/>
          </a:prstGeom>
          <a:noFill/>
          <a:ln w="9525">
            <a:noFill/>
          </a:ln>
        </p:spPr>
      </p:pic>
    </p:spTree>
  </p:cSld>
  <p:clrMapOvr>
    <a:masterClrMapping/>
  </p:clrMapOvr>
  <p:transition>
    <p:blinds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5856" name="图片 35855" descr="水墨边框—1"/>
          <p:cNvPicPr>
            <a:picLocks noChangeAspect="1"/>
          </p:cNvPicPr>
          <p:nvPr/>
        </p:nvPicPr>
        <p:blipFill>
          <a:blip r:embed="rId1"/>
          <a:stretch>
            <a:fillRect/>
          </a:stretch>
        </p:blipFill>
        <p:spPr>
          <a:xfrm>
            <a:off x="0" y="0"/>
            <a:ext cx="9144000" cy="6858000"/>
          </a:xfrm>
          <a:prstGeom prst="rect">
            <a:avLst/>
          </a:prstGeom>
          <a:noFill/>
          <a:ln w="9525">
            <a:noFill/>
          </a:ln>
        </p:spPr>
      </p:pic>
      <p:sp>
        <p:nvSpPr>
          <p:cNvPr id="35847" name="矩形 35846"/>
          <p:cNvSpPr/>
          <p:nvPr/>
        </p:nvSpPr>
        <p:spPr>
          <a:xfrm>
            <a:off x="1676400" y="1630363"/>
            <a:ext cx="6400800" cy="579437"/>
          </a:xfrm>
          <a:prstGeom prst="rect">
            <a:avLst/>
          </a:prstGeom>
          <a:noFill/>
          <a:ln w="9525">
            <a:noFill/>
          </a:ln>
        </p:spPr>
        <p:txBody>
          <a:bodyPr>
            <a:spAutoFit/>
          </a:bodyPr>
          <a:p>
            <a:pPr algn="l"/>
            <a:r>
              <a:rPr lang="en-US" altLang="zh-CN" sz="3200" dirty="0">
                <a:latin typeface="黑体" panose="02010609060101010101" pitchFamily="2" charset="-122"/>
                <a:ea typeface="黑体" panose="02010609060101010101" pitchFamily="2" charset="-122"/>
              </a:rPr>
              <a:t>●  </a:t>
            </a:r>
            <a:r>
              <a:rPr lang="zh-CN" altLang="en-US" sz="3200" dirty="0">
                <a:latin typeface="黑体" panose="02010609060101010101" pitchFamily="2" charset="-122"/>
                <a:ea typeface="黑体" panose="02010609060101010101" pitchFamily="2" charset="-122"/>
              </a:rPr>
              <a:t>把握教材结构</a:t>
            </a:r>
            <a:endParaRPr lang="zh-CN" altLang="en-US" sz="3200" dirty="0">
              <a:latin typeface="黑体" panose="02010609060101010101" pitchFamily="2" charset="-122"/>
              <a:ea typeface="黑体" panose="02010609060101010101" pitchFamily="2" charset="-122"/>
            </a:endParaRPr>
          </a:p>
        </p:txBody>
      </p:sp>
      <p:sp>
        <p:nvSpPr>
          <p:cNvPr id="35848" name="矩形 35847"/>
          <p:cNvSpPr/>
          <p:nvPr/>
        </p:nvSpPr>
        <p:spPr>
          <a:xfrm>
            <a:off x="1676400" y="2849563"/>
            <a:ext cx="6781800" cy="579437"/>
          </a:xfrm>
          <a:prstGeom prst="rect">
            <a:avLst/>
          </a:prstGeom>
          <a:noFill/>
          <a:ln w="9525">
            <a:noFill/>
          </a:ln>
        </p:spPr>
        <p:txBody>
          <a:bodyPr>
            <a:spAutoFit/>
          </a:bodyPr>
          <a:p>
            <a:pPr algn="l"/>
            <a:r>
              <a:rPr lang="en-US" altLang="zh-CN" sz="3200" dirty="0">
                <a:latin typeface="黑体" panose="02010609060101010101" pitchFamily="2" charset="-122"/>
                <a:ea typeface="黑体" panose="02010609060101010101" pitchFamily="2" charset="-122"/>
              </a:rPr>
              <a:t>●  </a:t>
            </a:r>
            <a:r>
              <a:rPr lang="zh-CN" altLang="en-US" sz="3200" dirty="0">
                <a:latin typeface="黑体" panose="02010609060101010101" pitchFamily="2" charset="-122"/>
                <a:ea typeface="黑体" panose="02010609060101010101" pitchFamily="2" charset="-122"/>
              </a:rPr>
              <a:t>掌握学习方法</a:t>
            </a:r>
            <a:endParaRPr lang="zh-CN" altLang="en-US" sz="3200" dirty="0">
              <a:latin typeface="黑体" panose="02010609060101010101" pitchFamily="2" charset="-122"/>
              <a:ea typeface="黑体" panose="02010609060101010101" pitchFamily="2" charset="-122"/>
            </a:endParaRPr>
          </a:p>
        </p:txBody>
      </p:sp>
      <p:sp>
        <p:nvSpPr>
          <p:cNvPr id="35849" name="矩形 35848"/>
          <p:cNvSpPr/>
          <p:nvPr/>
        </p:nvSpPr>
        <p:spPr>
          <a:xfrm>
            <a:off x="1676400" y="3992563"/>
            <a:ext cx="5638800" cy="579437"/>
          </a:xfrm>
          <a:prstGeom prst="rect">
            <a:avLst/>
          </a:prstGeom>
          <a:noFill/>
          <a:ln w="9525">
            <a:noFill/>
          </a:ln>
        </p:spPr>
        <p:txBody>
          <a:bodyPr>
            <a:spAutoFit/>
          </a:bodyPr>
          <a:p>
            <a:pPr algn="l"/>
            <a:r>
              <a:rPr lang="en-US" altLang="zh-CN" sz="3200" dirty="0">
                <a:latin typeface="黑体" panose="02010609060101010101" pitchFamily="2" charset="-122"/>
                <a:ea typeface="黑体" panose="02010609060101010101" pitchFamily="2" charset="-122"/>
              </a:rPr>
              <a:t>●  </a:t>
            </a:r>
            <a:r>
              <a:rPr lang="zh-CN" altLang="en-US" sz="3200" dirty="0">
                <a:latin typeface="黑体" panose="02010609060101010101" pitchFamily="2" charset="-122"/>
                <a:ea typeface="黑体" panose="02010609060101010101" pitchFamily="2" charset="-122"/>
              </a:rPr>
              <a:t>品味历史魅力</a:t>
            </a:r>
            <a:endParaRPr lang="zh-CN" altLang="en-US" sz="3200">
              <a:latin typeface="黑体" panose="02010609060101010101" pitchFamily="2" charset="-122"/>
              <a:ea typeface="黑体" panose="02010609060101010101" pitchFamily="2" charset="-122"/>
            </a:endParaRPr>
          </a:p>
        </p:txBody>
      </p:sp>
      <p:sp>
        <p:nvSpPr>
          <p:cNvPr id="35855" name="文本框 35854"/>
          <p:cNvSpPr txBox="1"/>
          <p:nvPr/>
        </p:nvSpPr>
        <p:spPr>
          <a:xfrm>
            <a:off x="152400" y="152400"/>
            <a:ext cx="2514600" cy="641350"/>
          </a:xfrm>
          <a:prstGeom prst="rect">
            <a:avLst/>
          </a:prstGeom>
          <a:solidFill>
            <a:srgbClr val="FFFF99"/>
          </a:solidFill>
          <a:ln w="9525">
            <a:noFill/>
          </a:ln>
        </p:spPr>
        <p:txBody>
          <a:bodyPr>
            <a:spAutoFit/>
          </a:bodyPr>
          <a:p>
            <a:pPr algn="l">
              <a:spcBef>
                <a:spcPct val="50000"/>
              </a:spcBef>
            </a:pPr>
            <a:r>
              <a:rPr lang="zh-CN" altLang="en-US" sz="3600" dirty="0">
                <a:solidFill>
                  <a:srgbClr val="FF0000"/>
                </a:solidFill>
                <a:latin typeface="Arial" panose="020B0604020202020204" pitchFamily="34" charset="0"/>
                <a:ea typeface="黑体" panose="02010609060101010101" pitchFamily="2" charset="-122"/>
              </a:rPr>
              <a:t>开学第一课</a:t>
            </a:r>
            <a:endParaRPr lang="zh-CN" altLang="en-US" sz="3600" dirty="0">
              <a:solidFill>
                <a:srgbClr val="FF0000"/>
              </a:solidFill>
              <a:latin typeface="Arial" panose="020B0604020202020204" pitchFamily="34" charset="0"/>
              <a:ea typeface="黑体" panose="02010609060101010101" pitchFamily="2" charset="-122"/>
            </a:endParaRPr>
          </a:p>
        </p:txBody>
      </p:sp>
      <p:sp>
        <p:nvSpPr>
          <p:cNvPr id="35857" name="文本框 35856"/>
          <p:cNvSpPr txBox="1"/>
          <p:nvPr/>
        </p:nvSpPr>
        <p:spPr>
          <a:xfrm>
            <a:off x="76200" y="6384925"/>
            <a:ext cx="2743200" cy="396875"/>
          </a:xfrm>
          <a:prstGeom prst="rect">
            <a:avLst/>
          </a:prstGeom>
          <a:noFill/>
          <a:ln w="9525">
            <a:noFill/>
          </a:ln>
        </p:spPr>
        <p:txBody>
          <a:bodyPr>
            <a:spAutoFit/>
          </a:bodyPr>
          <a:p>
            <a:pPr algn="l">
              <a:spcBef>
                <a:spcPct val="50000"/>
              </a:spcBef>
            </a:pPr>
            <a:r>
              <a:rPr lang="zh-CN" altLang="en-US" sz="2000" dirty="0">
                <a:solidFill>
                  <a:srgbClr val="FFFF99"/>
                </a:solidFill>
                <a:latin typeface="隶书" pitchFamily="49" charset="-122"/>
                <a:ea typeface="隶书" pitchFamily="49" charset="-122"/>
              </a:rPr>
              <a:t>北师大版  历史必修二</a:t>
            </a:r>
            <a:endParaRPr lang="zh-CN" altLang="en-US" sz="2000" dirty="0">
              <a:solidFill>
                <a:srgbClr val="FFFF99"/>
              </a:solidFill>
              <a:latin typeface="隶书" pitchFamily="49" charset="-122"/>
              <a:ea typeface="隶书" pitchFamily="49" charset="-122"/>
            </a:endParaRPr>
          </a:p>
        </p:txBody>
      </p:sp>
      <p:pic>
        <p:nvPicPr>
          <p:cNvPr id="35861" name="刀剑1.mp3">
            <a:hlinkClick r:id="" action="ppaction://media"/>
          </p:cNvPr>
          <p:cNvPicPr>
            <a:picLocks noRot="1" noChangeAspect="1"/>
          </p:cNvPicPr>
          <p:nvPr>
            <a:audioFile r:link="rId2"/>
            <p:extLst>
              <p:ext uri="{DAA4B4D4-6D71-4841-9C94-3DE7FCFB9230}">
                <p14:media xmlns:p14="http://schemas.microsoft.com/office/powerpoint/2010/main" r:link="rId3"/>
              </p:ext>
            </p:extLst>
          </p:nvPr>
        </p:nvPicPr>
        <p:blipFill>
          <a:blip r:embed="rId4"/>
          <a:stretch>
            <a:fillRect/>
          </a:stretch>
        </p:blipFill>
        <p:spPr>
          <a:xfrm>
            <a:off x="-990600" y="3505200"/>
            <a:ext cx="304800" cy="304800"/>
          </a:xfrm>
          <a:prstGeom prst="rect">
            <a:avLst/>
          </a:prstGeom>
          <a:noFill/>
          <a:ln w="9525">
            <a:noFill/>
          </a:ln>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54" fill="hold"/>
                                        <p:tgtEl>
                                          <p:spTgt spid="3586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586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3906" name="图片 123905" descr="水墨边框—1"/>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23907" name="矩形 123906"/>
          <p:cNvSpPr/>
          <p:nvPr/>
        </p:nvSpPr>
        <p:spPr>
          <a:xfrm>
            <a:off x="1981200" y="4481513"/>
            <a:ext cx="184150" cy="396875"/>
          </a:xfrm>
          <a:prstGeom prst="rect">
            <a:avLst/>
          </a:prstGeom>
          <a:noFill/>
          <a:ln w="9525">
            <a:noFill/>
          </a:ln>
        </p:spPr>
        <p:txBody>
          <a:bodyPr wrap="none" anchor="t">
            <a:spAutoFit/>
          </a:bodyPr>
          <a:p>
            <a:pPr algn="l"/>
            <a:endParaRPr sz="2000" dirty="0">
              <a:latin typeface="Arial" panose="020B0604020202020204" pitchFamily="34" charset="0"/>
              <a:ea typeface="宋体" panose="02010600030101010101" pitchFamily="2" charset="-122"/>
            </a:endParaRPr>
          </a:p>
        </p:txBody>
      </p:sp>
      <p:sp>
        <p:nvSpPr>
          <p:cNvPr id="123908" name="矩形 123907"/>
          <p:cNvSpPr/>
          <p:nvPr/>
        </p:nvSpPr>
        <p:spPr>
          <a:xfrm>
            <a:off x="2057400" y="2332038"/>
            <a:ext cx="184150" cy="396875"/>
          </a:xfrm>
          <a:prstGeom prst="rect">
            <a:avLst/>
          </a:prstGeom>
          <a:noFill/>
          <a:ln w="9525">
            <a:noFill/>
          </a:ln>
        </p:spPr>
        <p:txBody>
          <a:bodyPr wrap="none" anchor="t">
            <a:spAutoFit/>
          </a:bodyPr>
          <a:p>
            <a:pPr algn="l"/>
            <a:endParaRPr sz="2000" dirty="0">
              <a:latin typeface="Arial" panose="020B0604020202020204" pitchFamily="34" charset="0"/>
              <a:ea typeface="宋体" panose="02010600030101010101" pitchFamily="2" charset="-122"/>
            </a:endParaRPr>
          </a:p>
        </p:txBody>
      </p:sp>
      <p:graphicFrame>
        <p:nvGraphicFramePr>
          <p:cNvPr id="123909" name="表格 123908"/>
          <p:cNvGraphicFramePr/>
          <p:nvPr/>
        </p:nvGraphicFramePr>
        <p:xfrm>
          <a:off x="1219200" y="1066800"/>
          <a:ext cx="6705600" cy="4572000"/>
        </p:xfrm>
        <a:graphic>
          <a:graphicData uri="http://schemas.openxmlformats.org/drawingml/2006/table">
            <a:tbl>
              <a:tblPr/>
              <a:tblGrid>
                <a:gridCol w="1676400"/>
                <a:gridCol w="5029200"/>
              </a:tblGrid>
              <a:tr h="590550">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第一单元</a:t>
                      </a:r>
                      <a:endParaRPr lang="zh-CN" altLang="en-US" sz="20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14000"/>
                          </a:srgbClr>
                        </a:gs>
                        <a:gs pos="100000">
                          <a:srgbClr val="FFFF99">
                            <a:gamma/>
                            <a:shade val="46275"/>
                            <a:invGamma/>
                            <a:alpha val="30000"/>
                          </a:srgbClr>
                        </a:gs>
                      </a:gsLst>
                      <a:lin ang="5400000" scaled="1"/>
                      <a:tileRect/>
                    </a:gra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古代中国经济的基本结构与特点</a:t>
                      </a:r>
                      <a:endParaRPr lang="zh-CN" altLang="en-US" sz="20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14000"/>
                          </a:srgbClr>
                        </a:gs>
                        <a:gs pos="100000">
                          <a:srgbClr val="FFFF99">
                            <a:gamma/>
                            <a:shade val="46275"/>
                            <a:invGamma/>
                            <a:alpha val="30000"/>
                          </a:srgbClr>
                        </a:gs>
                      </a:gsLst>
                      <a:lin ang="5400000" scaled="1"/>
                      <a:tileRect/>
                    </a:gradFill>
                  </a:tcPr>
                </a:tc>
              </a:tr>
              <a:tr h="568325">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第二单元</a:t>
                      </a:r>
                      <a:endParaRPr lang="zh-CN" altLang="en-US" sz="20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14000"/>
                          </a:srgbClr>
                        </a:gs>
                        <a:gs pos="100000">
                          <a:srgbClr val="FFFF99">
                            <a:gamma/>
                            <a:shade val="46275"/>
                            <a:invGamma/>
                            <a:alpha val="30000"/>
                          </a:srgbClr>
                        </a:gs>
                      </a:gsLst>
                      <a:lin ang="5400000" scaled="1"/>
                      <a:tileRect/>
                    </a:gra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近代中国资本主义的曲折发展</a:t>
                      </a:r>
                      <a:endParaRPr lang="zh-CN" altLang="en-US" sz="20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14000"/>
                          </a:srgbClr>
                        </a:gs>
                        <a:gs pos="100000">
                          <a:srgbClr val="FFFF99">
                            <a:gamma/>
                            <a:shade val="46275"/>
                            <a:invGamma/>
                            <a:alpha val="30000"/>
                          </a:srgbClr>
                        </a:gs>
                      </a:gsLst>
                      <a:lin ang="5400000" scaled="1"/>
                      <a:tileRect/>
                    </a:gradFill>
                  </a:tcPr>
                </a:tc>
              </a:tr>
              <a:tr h="571500">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第三单元</a:t>
                      </a:r>
                      <a:endParaRPr lang="zh-CN" altLang="en-US" sz="20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14000"/>
                          </a:srgbClr>
                        </a:gs>
                        <a:gs pos="100000">
                          <a:srgbClr val="FFFF99">
                            <a:gamma/>
                            <a:shade val="46275"/>
                            <a:invGamma/>
                            <a:alpha val="30000"/>
                          </a:srgbClr>
                        </a:gs>
                      </a:gsLst>
                      <a:lin ang="5400000" scaled="1"/>
                      <a:tileRect/>
                    </a:gra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中国特色社会主义建设的道路</a:t>
                      </a:r>
                      <a:endParaRPr lang="zh-CN" altLang="en-US" sz="20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14000"/>
                          </a:srgbClr>
                        </a:gs>
                        <a:gs pos="100000">
                          <a:srgbClr val="FFFF99">
                            <a:gamma/>
                            <a:shade val="46275"/>
                            <a:invGamma/>
                            <a:alpha val="30000"/>
                          </a:srgbClr>
                        </a:gs>
                      </a:gsLst>
                      <a:lin ang="5400000" scaled="1"/>
                      <a:tileRect/>
                    </a:gradFill>
                  </a:tcPr>
                </a:tc>
              </a:tr>
              <a:tr h="592138">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第四单元</a:t>
                      </a:r>
                      <a:endParaRPr lang="zh-CN" altLang="en-US" sz="20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14000"/>
                          </a:srgbClr>
                        </a:gs>
                        <a:gs pos="100000">
                          <a:srgbClr val="FFFF99">
                            <a:gamma/>
                            <a:shade val="46275"/>
                            <a:invGamma/>
                            <a:alpha val="30000"/>
                          </a:srgbClr>
                        </a:gs>
                      </a:gsLst>
                      <a:lin ang="5400000" scaled="1"/>
                      <a:tileRect/>
                    </a:gra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中国近现代社会生活的变迁</a:t>
                      </a:r>
                      <a:endParaRPr lang="zh-CN" altLang="en-US" sz="20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14000"/>
                          </a:srgbClr>
                        </a:gs>
                        <a:gs pos="100000">
                          <a:srgbClr val="FFFF99">
                            <a:gamma/>
                            <a:shade val="46275"/>
                            <a:invGamma/>
                            <a:alpha val="30000"/>
                          </a:srgbClr>
                        </a:gs>
                      </a:gsLst>
                      <a:lin ang="5400000" scaled="1"/>
                      <a:tileRect/>
                    </a:gradFill>
                  </a:tcPr>
                </a:tc>
              </a:tr>
              <a:tr h="568325">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第五单元</a:t>
                      </a:r>
                      <a:endParaRPr lang="zh-CN" altLang="en-US" sz="20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14000"/>
                          </a:srgbClr>
                        </a:gs>
                        <a:gs pos="100000">
                          <a:srgbClr val="FFFF99">
                            <a:gamma/>
                            <a:shade val="46275"/>
                            <a:invGamma/>
                            <a:alpha val="30000"/>
                          </a:srgbClr>
                        </a:gs>
                      </a:gsLst>
                      <a:lin ang="5400000" scaled="1"/>
                      <a:tileRect/>
                    </a:gra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资本主义世界市场的形成和发展</a:t>
                      </a:r>
                      <a:endParaRPr lang="zh-CN" altLang="en-US" sz="20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14000"/>
                          </a:srgbClr>
                        </a:gs>
                        <a:gs pos="100000">
                          <a:srgbClr val="FFFF99">
                            <a:gamma/>
                            <a:shade val="46275"/>
                            <a:invGamma/>
                            <a:alpha val="30000"/>
                          </a:srgbClr>
                        </a:gs>
                      </a:gsLst>
                      <a:lin ang="5400000" scaled="1"/>
                      <a:tileRect/>
                    </a:gradFill>
                  </a:tcPr>
                </a:tc>
              </a:tr>
              <a:tr h="568325">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第六单元</a:t>
                      </a:r>
                      <a:endParaRPr lang="zh-CN" altLang="en-US" sz="20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14000"/>
                          </a:srgbClr>
                        </a:gs>
                        <a:gs pos="100000">
                          <a:srgbClr val="FFFF99">
                            <a:gamma/>
                            <a:shade val="46275"/>
                            <a:invGamma/>
                            <a:alpha val="30000"/>
                          </a:srgbClr>
                        </a:gs>
                      </a:gsLst>
                      <a:lin ang="5400000" scaled="1"/>
                      <a:tileRect/>
                    </a:gra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资本主义运行机制的调节</a:t>
                      </a:r>
                      <a:endParaRPr lang="zh-CN" altLang="en-US" sz="20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14000"/>
                          </a:srgbClr>
                        </a:gs>
                        <a:gs pos="100000">
                          <a:srgbClr val="FFFF99">
                            <a:gamma/>
                            <a:shade val="46275"/>
                            <a:invGamma/>
                            <a:alpha val="30000"/>
                          </a:srgbClr>
                        </a:gs>
                      </a:gsLst>
                      <a:lin ang="5400000" scaled="1"/>
                      <a:tileRect/>
                    </a:gradFill>
                  </a:tcPr>
                </a:tc>
              </a:tr>
              <a:tr h="568325">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第七单元</a:t>
                      </a:r>
                      <a:endParaRPr lang="zh-CN" altLang="en-US" sz="20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14000"/>
                          </a:srgbClr>
                        </a:gs>
                        <a:gs pos="100000">
                          <a:srgbClr val="FFFF99">
                            <a:gamma/>
                            <a:shade val="46275"/>
                            <a:invGamma/>
                            <a:alpha val="30000"/>
                          </a:srgbClr>
                        </a:gs>
                      </a:gsLst>
                      <a:lin ang="5400000" scaled="1"/>
                      <a:tileRect/>
                    </a:gra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苏联的社会主义建设</a:t>
                      </a:r>
                      <a:endParaRPr lang="zh-CN" altLang="en-US" sz="20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14000"/>
                          </a:srgbClr>
                        </a:gs>
                        <a:gs pos="100000">
                          <a:srgbClr val="FFFF99">
                            <a:gamma/>
                            <a:shade val="46275"/>
                            <a:invGamma/>
                            <a:alpha val="30000"/>
                          </a:srgbClr>
                        </a:gs>
                      </a:gsLst>
                      <a:lin ang="5400000" scaled="1"/>
                      <a:tileRect/>
                    </a:gradFill>
                  </a:tcPr>
                </a:tc>
              </a:tr>
              <a:tr h="544512">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第八单元</a:t>
                      </a:r>
                      <a:endParaRPr lang="zh-CN" altLang="en-US" sz="20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gradFill rotWithShape="1">
                      <a:gsLst>
                        <a:gs pos="0">
                          <a:srgbClr val="FFFF99">
                            <a:alpha val="14000"/>
                          </a:srgbClr>
                        </a:gs>
                        <a:gs pos="100000">
                          <a:srgbClr val="FFFF99">
                            <a:gamma/>
                            <a:shade val="46275"/>
                            <a:invGamma/>
                            <a:alpha val="30000"/>
                          </a:srgbClr>
                        </a:gs>
                      </a:gsLst>
                      <a:lin ang="5400000" scaled="1"/>
                      <a:tileRect/>
                    </a:gra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当今世界经济的全球化趋势</a:t>
                      </a:r>
                      <a:endParaRPr lang="zh-CN" altLang="en-US" sz="20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gradFill rotWithShape="1">
                      <a:gsLst>
                        <a:gs pos="0">
                          <a:srgbClr val="FFFF99">
                            <a:alpha val="14000"/>
                          </a:srgbClr>
                        </a:gs>
                        <a:gs pos="100000">
                          <a:srgbClr val="FFFF99">
                            <a:gamma/>
                            <a:shade val="46275"/>
                            <a:invGamma/>
                            <a:alpha val="30000"/>
                          </a:srgbClr>
                        </a:gs>
                      </a:gsLst>
                      <a:lin ang="5400000" scaled="1"/>
                      <a:tileRect/>
                    </a:gradFill>
                  </a:tcPr>
                </a:tc>
              </a:tr>
            </a:tbl>
          </a:graphicData>
        </a:graphic>
      </p:graphicFrame>
      <p:sp>
        <p:nvSpPr>
          <p:cNvPr id="123938" name="文本框 123937"/>
          <p:cNvSpPr txBox="1"/>
          <p:nvPr/>
        </p:nvSpPr>
        <p:spPr>
          <a:xfrm>
            <a:off x="152400" y="152400"/>
            <a:ext cx="2057400" cy="641350"/>
          </a:xfrm>
          <a:prstGeom prst="rect">
            <a:avLst/>
          </a:prstGeom>
          <a:solidFill>
            <a:srgbClr val="FFFF99"/>
          </a:solidFill>
          <a:ln w="9525">
            <a:noFill/>
          </a:ln>
        </p:spPr>
        <p:txBody>
          <a:bodyPr>
            <a:spAutoFit/>
          </a:bodyPr>
          <a:p>
            <a:pPr algn="l">
              <a:spcBef>
                <a:spcPct val="50000"/>
              </a:spcBef>
            </a:pPr>
            <a:r>
              <a:rPr lang="zh-CN" altLang="en-US" sz="3600" dirty="0">
                <a:solidFill>
                  <a:srgbClr val="FF0000"/>
                </a:solidFill>
                <a:latin typeface="Arial" panose="020B0604020202020204" pitchFamily="34" charset="0"/>
                <a:ea typeface="黑体" panose="02010609060101010101" pitchFamily="2" charset="-122"/>
              </a:rPr>
              <a:t>教材结构</a:t>
            </a:r>
            <a:endParaRPr lang="zh-CN" altLang="en-US" sz="3600" dirty="0">
              <a:solidFill>
                <a:srgbClr val="FF0000"/>
              </a:solidFill>
              <a:latin typeface="Arial" panose="020B0604020202020204" pitchFamily="34" charset="0"/>
              <a:ea typeface="黑体" panose="02010609060101010101" pitchFamily="2" charset="-122"/>
            </a:endParaRPr>
          </a:p>
        </p:txBody>
      </p:sp>
      <p:sp>
        <p:nvSpPr>
          <p:cNvPr id="123939" name="文本框 123938"/>
          <p:cNvSpPr txBox="1"/>
          <p:nvPr/>
        </p:nvSpPr>
        <p:spPr>
          <a:xfrm>
            <a:off x="76200" y="6384925"/>
            <a:ext cx="2743200" cy="396875"/>
          </a:xfrm>
          <a:prstGeom prst="rect">
            <a:avLst/>
          </a:prstGeom>
          <a:noFill/>
          <a:ln w="9525">
            <a:noFill/>
          </a:ln>
        </p:spPr>
        <p:txBody>
          <a:bodyPr>
            <a:spAutoFit/>
          </a:bodyPr>
          <a:p>
            <a:pPr algn="l">
              <a:spcBef>
                <a:spcPct val="50000"/>
              </a:spcBef>
            </a:pPr>
            <a:r>
              <a:rPr lang="zh-CN" altLang="en-US" sz="2000" dirty="0">
                <a:solidFill>
                  <a:srgbClr val="FFFF99"/>
                </a:solidFill>
                <a:latin typeface="隶书" pitchFamily="49" charset="-122"/>
                <a:ea typeface="隶书" pitchFamily="49" charset="-122"/>
              </a:rPr>
              <a:t>北师大版  历史必修二</a:t>
            </a:r>
            <a:endParaRPr lang="zh-CN" altLang="en-US" sz="2000" dirty="0">
              <a:solidFill>
                <a:srgbClr val="FFFF99"/>
              </a:solidFill>
              <a:latin typeface="隶书" pitchFamily="49" charset="-122"/>
              <a:ea typeface="隶书" pitchFamily="49" charset="-122"/>
            </a:endParaRPr>
          </a:p>
        </p:txBody>
      </p:sp>
      <p:sp>
        <p:nvSpPr>
          <p:cNvPr id="123940" name="云形标注 123939"/>
          <p:cNvSpPr/>
          <p:nvPr/>
        </p:nvSpPr>
        <p:spPr>
          <a:xfrm>
            <a:off x="1371600" y="1600200"/>
            <a:ext cx="6248400" cy="2971800"/>
          </a:xfrm>
          <a:prstGeom prst="cloudCallout">
            <a:avLst>
              <a:gd name="adj1" fmla="val -33384"/>
              <a:gd name="adj2" fmla="val 71528"/>
            </a:avLst>
          </a:prstGeom>
          <a:solidFill>
            <a:srgbClr val="99FF99"/>
          </a:solidFill>
          <a:ln w="9525" cap="flat" cmpd="sng">
            <a:solidFill>
              <a:schemeClr val="tx1"/>
            </a:solidFill>
            <a:prstDash val="solid"/>
            <a:headEnd type="none" w="med" len="med"/>
            <a:tailEnd type="none" w="med" len="med"/>
          </a:ln>
        </p:spPr>
        <p:txBody>
          <a:bodyPr/>
          <a:p>
            <a:pPr algn="l"/>
            <a:endParaRPr lang="en-US" altLang="zh-CN" sz="3600" dirty="0">
              <a:solidFill>
                <a:srgbClr val="FF0000"/>
              </a:solidFill>
              <a:latin typeface="Arial" panose="020B0604020202020204" pitchFamily="34" charset="0"/>
              <a:ea typeface="黑体" panose="02010609060101010101" pitchFamily="2" charset="-122"/>
            </a:endParaRPr>
          </a:p>
          <a:p>
            <a:pPr algn="l"/>
            <a:r>
              <a:rPr lang="zh-CN" altLang="en-US" sz="3600" dirty="0">
                <a:solidFill>
                  <a:srgbClr val="FF0000"/>
                </a:solidFill>
                <a:latin typeface="Arial" panose="020B0604020202020204" pitchFamily="34" charset="0"/>
                <a:ea typeface="黑体" panose="02010609060101010101" pitchFamily="2" charset="-122"/>
              </a:rPr>
              <a:t>从目录中了解本册教材的课业量。</a:t>
            </a:r>
            <a:endParaRPr lang="zh-CN" altLang="en-US" sz="3600">
              <a:solidFill>
                <a:srgbClr val="FF0000"/>
              </a:solidFill>
              <a:latin typeface="Arial" panose="020B0604020202020204" pitchFamily="34" charset="0"/>
              <a:ea typeface="黑体" panose="02010609060101010101" pitchFamily="2" charset="-122"/>
            </a:endParaRPr>
          </a:p>
        </p:txBody>
      </p:sp>
      <p:pic>
        <p:nvPicPr>
          <p:cNvPr id="123943" name="刀剑.mp3">
            <a:hlinkClick r:id="" action="ppaction://media"/>
          </p:cNvPr>
          <p:cNvPicPr>
            <a:picLocks noRot="1" noChangeAspect="1"/>
          </p:cNvPicPr>
          <p:nvPr>
            <a:audioFile r:link="rId2"/>
            <p:extLst>
              <p:ext uri="{DAA4B4D4-6D71-4841-9C94-3DE7FCFB9230}">
                <p14:media xmlns:p14="http://schemas.microsoft.com/office/powerpoint/2010/main" r:link="rId3"/>
              </p:ext>
            </p:extLst>
          </p:nvPr>
        </p:nvPicPr>
        <p:blipFill>
          <a:blip r:embed="rId4"/>
          <a:stretch>
            <a:fillRect/>
          </a:stretch>
        </p:blipFill>
        <p:spPr>
          <a:xfrm>
            <a:off x="-1219200" y="3124200"/>
            <a:ext cx="304800" cy="304800"/>
          </a:xfrm>
          <a:prstGeom prst="rect">
            <a:avLst/>
          </a:prstGeom>
          <a:noFill/>
          <a:ln w="9525">
            <a:noFill/>
          </a:ln>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3940"/>
                                        </p:tgtEl>
                                        <p:attrNameLst>
                                          <p:attrName>style.visibility</p:attrName>
                                        </p:attrNameLst>
                                      </p:cBhvr>
                                      <p:to>
                                        <p:strVal val="visible"/>
                                      </p:to>
                                    </p:set>
                                    <p:animEffect transition="in" filter="blinds(horizontal)">
                                      <p:cBhvr>
                                        <p:cTn id="7" dur="500"/>
                                        <p:tgtEl>
                                          <p:spTgt spid="123940"/>
                                        </p:tgtEl>
                                      </p:cBhvr>
                                    </p:animEffect>
                                  </p:childTnLst>
                                </p:cTn>
                              </p:par>
                              <p:par>
                                <p:cTn id="8" presetID="1" presetClass="mediacall" presetSubtype="0" fill="hold" nodeType="withEffect">
                                  <p:stCondLst>
                                    <p:cond delay="0"/>
                                  </p:stCondLst>
                                  <p:childTnLst>
                                    <p:cmd type="call" cmd="playFrom(0.0)">
                                      <p:cBhvr>
                                        <p:cTn id="9" dur="1476" fill="hold"/>
                                        <p:tgtEl>
                                          <p:spTgt spid="12394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123943"/>
                </p:tgtEl>
              </p:cMediaNode>
            </p:audio>
          </p:childTnLst>
        </p:cTn>
      </p:par>
    </p:tnLst>
    <p:bldLst>
      <p:bldP spid="1239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732" name="图片 27731" descr="水墨边框—1"/>
          <p:cNvPicPr>
            <a:picLocks noChangeAspect="1"/>
          </p:cNvPicPr>
          <p:nvPr/>
        </p:nvPicPr>
        <p:blipFill>
          <a:blip r:embed="rId1"/>
          <a:stretch>
            <a:fillRect/>
          </a:stretch>
        </p:blipFill>
        <p:spPr>
          <a:xfrm>
            <a:off x="0" y="0"/>
            <a:ext cx="9144000" cy="6858000"/>
          </a:xfrm>
          <a:prstGeom prst="rect">
            <a:avLst/>
          </a:prstGeom>
          <a:noFill/>
          <a:ln w="9525">
            <a:noFill/>
          </a:ln>
        </p:spPr>
      </p:pic>
      <p:sp>
        <p:nvSpPr>
          <p:cNvPr id="27664" name="矩形 27663"/>
          <p:cNvSpPr/>
          <p:nvPr/>
        </p:nvSpPr>
        <p:spPr>
          <a:xfrm>
            <a:off x="1981200" y="4481513"/>
            <a:ext cx="184150" cy="396875"/>
          </a:xfrm>
          <a:prstGeom prst="rect">
            <a:avLst/>
          </a:prstGeom>
          <a:noFill/>
          <a:ln w="9525">
            <a:noFill/>
          </a:ln>
        </p:spPr>
        <p:txBody>
          <a:bodyPr wrap="none" anchor="t">
            <a:spAutoFit/>
          </a:bodyPr>
          <a:p>
            <a:pPr algn="l"/>
            <a:endParaRPr sz="2000" dirty="0">
              <a:latin typeface="Arial" panose="020B0604020202020204" pitchFamily="34" charset="0"/>
              <a:ea typeface="宋体" panose="02010600030101010101" pitchFamily="2" charset="-122"/>
            </a:endParaRPr>
          </a:p>
        </p:txBody>
      </p:sp>
      <p:sp>
        <p:nvSpPr>
          <p:cNvPr id="27667" name="矩形 27666"/>
          <p:cNvSpPr/>
          <p:nvPr/>
        </p:nvSpPr>
        <p:spPr>
          <a:xfrm>
            <a:off x="2057400" y="2332038"/>
            <a:ext cx="184150" cy="396875"/>
          </a:xfrm>
          <a:prstGeom prst="rect">
            <a:avLst/>
          </a:prstGeom>
          <a:noFill/>
          <a:ln w="9525">
            <a:noFill/>
          </a:ln>
        </p:spPr>
        <p:txBody>
          <a:bodyPr wrap="none" anchor="t">
            <a:spAutoFit/>
          </a:bodyPr>
          <a:p>
            <a:pPr algn="l"/>
            <a:endParaRPr sz="2000" dirty="0">
              <a:latin typeface="Arial" panose="020B0604020202020204" pitchFamily="34" charset="0"/>
              <a:ea typeface="宋体" panose="02010600030101010101" pitchFamily="2" charset="-122"/>
            </a:endParaRPr>
          </a:p>
        </p:txBody>
      </p:sp>
      <p:graphicFrame>
        <p:nvGraphicFramePr>
          <p:cNvPr id="27726" name="表格 27725"/>
          <p:cNvGraphicFramePr/>
          <p:nvPr/>
        </p:nvGraphicFramePr>
        <p:xfrm>
          <a:off x="1219200" y="1066800"/>
          <a:ext cx="6705600" cy="4572000"/>
        </p:xfrm>
        <a:graphic>
          <a:graphicData uri="http://schemas.openxmlformats.org/drawingml/2006/table">
            <a:tbl>
              <a:tblPr/>
              <a:tblGrid>
                <a:gridCol w="1676400"/>
                <a:gridCol w="5029200"/>
              </a:tblGrid>
              <a:tr h="590550">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第一单元</a:t>
                      </a:r>
                      <a:endParaRPr lang="zh-CN" altLang="en-US" sz="20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14000"/>
                          </a:srgbClr>
                        </a:gs>
                        <a:gs pos="100000">
                          <a:srgbClr val="FFFF99">
                            <a:gamma/>
                            <a:shade val="46275"/>
                            <a:invGamma/>
                            <a:alpha val="30000"/>
                          </a:srgbClr>
                        </a:gs>
                      </a:gsLst>
                      <a:lin ang="5400000" scaled="1"/>
                      <a:tileRect/>
                    </a:gra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古代中国经济的基本结构与特点</a:t>
                      </a:r>
                      <a:endParaRPr lang="zh-CN" altLang="en-US" sz="20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14000"/>
                          </a:srgbClr>
                        </a:gs>
                        <a:gs pos="100000">
                          <a:srgbClr val="FFFF99">
                            <a:gamma/>
                            <a:shade val="46275"/>
                            <a:invGamma/>
                            <a:alpha val="30000"/>
                          </a:srgbClr>
                        </a:gs>
                      </a:gsLst>
                      <a:lin ang="5400000" scaled="1"/>
                      <a:tileRect/>
                    </a:gradFill>
                  </a:tcPr>
                </a:tc>
              </a:tr>
              <a:tr h="568325">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第二单元</a:t>
                      </a:r>
                      <a:endParaRPr lang="zh-CN" altLang="en-US" sz="20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14000"/>
                          </a:srgbClr>
                        </a:gs>
                        <a:gs pos="100000">
                          <a:srgbClr val="FFFF99">
                            <a:gamma/>
                            <a:shade val="46275"/>
                            <a:invGamma/>
                            <a:alpha val="30000"/>
                          </a:srgbClr>
                        </a:gs>
                      </a:gsLst>
                      <a:lin ang="5400000" scaled="1"/>
                      <a:tileRect/>
                    </a:gra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近代中国资本主义的曲折发展</a:t>
                      </a:r>
                      <a:endParaRPr lang="zh-CN" altLang="en-US" sz="20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14000"/>
                          </a:srgbClr>
                        </a:gs>
                        <a:gs pos="100000">
                          <a:srgbClr val="FFFF99">
                            <a:gamma/>
                            <a:shade val="46275"/>
                            <a:invGamma/>
                            <a:alpha val="30000"/>
                          </a:srgbClr>
                        </a:gs>
                      </a:gsLst>
                      <a:lin ang="5400000" scaled="1"/>
                      <a:tileRect/>
                    </a:gradFill>
                  </a:tcPr>
                </a:tc>
              </a:tr>
              <a:tr h="571500">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第三单元</a:t>
                      </a:r>
                      <a:endParaRPr lang="zh-CN" altLang="en-US" sz="20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14000"/>
                          </a:srgbClr>
                        </a:gs>
                        <a:gs pos="100000">
                          <a:srgbClr val="FFFF99">
                            <a:gamma/>
                            <a:shade val="46275"/>
                            <a:invGamma/>
                            <a:alpha val="30000"/>
                          </a:srgbClr>
                        </a:gs>
                      </a:gsLst>
                      <a:lin ang="5400000" scaled="1"/>
                      <a:tileRect/>
                    </a:gra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中国特色社会主义建设的道路</a:t>
                      </a:r>
                      <a:endParaRPr lang="zh-CN" altLang="en-US" sz="20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14000"/>
                          </a:srgbClr>
                        </a:gs>
                        <a:gs pos="100000">
                          <a:srgbClr val="FFFF99">
                            <a:gamma/>
                            <a:shade val="46275"/>
                            <a:invGamma/>
                            <a:alpha val="30000"/>
                          </a:srgbClr>
                        </a:gs>
                      </a:gsLst>
                      <a:lin ang="5400000" scaled="1"/>
                      <a:tileRect/>
                    </a:gradFill>
                  </a:tcPr>
                </a:tc>
              </a:tr>
              <a:tr h="592138">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第四单元</a:t>
                      </a:r>
                      <a:endParaRPr lang="zh-CN" altLang="en-US" sz="20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14000"/>
                          </a:srgbClr>
                        </a:gs>
                        <a:gs pos="100000">
                          <a:srgbClr val="FFFF99">
                            <a:gamma/>
                            <a:shade val="46275"/>
                            <a:invGamma/>
                            <a:alpha val="30000"/>
                          </a:srgbClr>
                        </a:gs>
                      </a:gsLst>
                      <a:lin ang="5400000" scaled="1"/>
                      <a:tileRect/>
                    </a:gra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中国近现代社会生活的变迁</a:t>
                      </a:r>
                      <a:endParaRPr lang="zh-CN" altLang="en-US" sz="20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14000"/>
                          </a:srgbClr>
                        </a:gs>
                        <a:gs pos="100000">
                          <a:srgbClr val="FFFF99">
                            <a:gamma/>
                            <a:shade val="46275"/>
                            <a:invGamma/>
                            <a:alpha val="30000"/>
                          </a:srgbClr>
                        </a:gs>
                      </a:gsLst>
                      <a:lin ang="5400000" scaled="1"/>
                      <a:tileRect/>
                    </a:gradFill>
                  </a:tcPr>
                </a:tc>
              </a:tr>
              <a:tr h="568325">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第五单元</a:t>
                      </a:r>
                      <a:endParaRPr lang="zh-CN" altLang="en-US" sz="20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14000"/>
                          </a:srgbClr>
                        </a:gs>
                        <a:gs pos="100000">
                          <a:srgbClr val="FFFF99">
                            <a:gamma/>
                            <a:shade val="46275"/>
                            <a:invGamma/>
                            <a:alpha val="30000"/>
                          </a:srgbClr>
                        </a:gs>
                      </a:gsLst>
                      <a:lin ang="5400000" scaled="1"/>
                      <a:tileRect/>
                    </a:gra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资本主义世界市场的形成和发展</a:t>
                      </a:r>
                      <a:endParaRPr lang="zh-CN" altLang="en-US" sz="20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14000"/>
                          </a:srgbClr>
                        </a:gs>
                        <a:gs pos="100000">
                          <a:srgbClr val="FFFF99">
                            <a:gamma/>
                            <a:shade val="46275"/>
                            <a:invGamma/>
                            <a:alpha val="30000"/>
                          </a:srgbClr>
                        </a:gs>
                      </a:gsLst>
                      <a:lin ang="5400000" scaled="1"/>
                      <a:tileRect/>
                    </a:gradFill>
                  </a:tcPr>
                </a:tc>
              </a:tr>
              <a:tr h="568325">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第六单元</a:t>
                      </a:r>
                      <a:endParaRPr lang="zh-CN" altLang="en-US" sz="20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14000"/>
                          </a:srgbClr>
                        </a:gs>
                        <a:gs pos="100000">
                          <a:srgbClr val="FFFF99">
                            <a:gamma/>
                            <a:shade val="46275"/>
                            <a:invGamma/>
                            <a:alpha val="30000"/>
                          </a:srgbClr>
                        </a:gs>
                      </a:gsLst>
                      <a:lin ang="5400000" scaled="1"/>
                      <a:tileRect/>
                    </a:gra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资本主义运行机制的调节</a:t>
                      </a:r>
                      <a:endParaRPr lang="zh-CN" altLang="en-US" sz="20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14000"/>
                          </a:srgbClr>
                        </a:gs>
                        <a:gs pos="100000">
                          <a:srgbClr val="FFFF99">
                            <a:gamma/>
                            <a:shade val="46275"/>
                            <a:invGamma/>
                            <a:alpha val="30000"/>
                          </a:srgbClr>
                        </a:gs>
                      </a:gsLst>
                      <a:lin ang="5400000" scaled="1"/>
                      <a:tileRect/>
                    </a:gradFill>
                  </a:tcPr>
                </a:tc>
              </a:tr>
              <a:tr h="568325">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第七单元</a:t>
                      </a:r>
                      <a:endParaRPr lang="zh-CN" altLang="en-US" sz="20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14000"/>
                          </a:srgbClr>
                        </a:gs>
                        <a:gs pos="100000">
                          <a:srgbClr val="FFFF99">
                            <a:gamma/>
                            <a:shade val="46275"/>
                            <a:invGamma/>
                            <a:alpha val="30000"/>
                          </a:srgbClr>
                        </a:gs>
                      </a:gsLst>
                      <a:lin ang="5400000" scaled="1"/>
                      <a:tileRect/>
                    </a:gra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苏联的社会主义建设</a:t>
                      </a:r>
                      <a:endParaRPr lang="zh-CN" altLang="en-US" sz="20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FFFF99">
                            <a:alpha val="14000"/>
                          </a:srgbClr>
                        </a:gs>
                        <a:gs pos="100000">
                          <a:srgbClr val="FFFF99">
                            <a:gamma/>
                            <a:shade val="46275"/>
                            <a:invGamma/>
                            <a:alpha val="30000"/>
                          </a:srgbClr>
                        </a:gs>
                      </a:gsLst>
                      <a:lin ang="5400000" scaled="1"/>
                      <a:tileRect/>
                    </a:gradFill>
                  </a:tcPr>
                </a:tc>
              </a:tr>
              <a:tr h="544512">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第八单元</a:t>
                      </a:r>
                      <a:endParaRPr lang="zh-CN" altLang="en-US" sz="20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gradFill rotWithShape="1">
                      <a:gsLst>
                        <a:gs pos="0">
                          <a:srgbClr val="FFFF99">
                            <a:alpha val="14000"/>
                          </a:srgbClr>
                        </a:gs>
                        <a:gs pos="100000">
                          <a:srgbClr val="FFFF99">
                            <a:gamma/>
                            <a:shade val="46275"/>
                            <a:invGamma/>
                            <a:alpha val="30000"/>
                          </a:srgbClr>
                        </a:gs>
                      </a:gsLst>
                      <a:lin ang="5400000" scaled="1"/>
                      <a:tileRect/>
                    </a:grad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当今世界经济的全球化趋势</a:t>
                      </a:r>
                      <a:endParaRPr lang="zh-CN" altLang="en-US" sz="20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gradFill rotWithShape="1">
                      <a:gsLst>
                        <a:gs pos="0">
                          <a:srgbClr val="FFFF99">
                            <a:alpha val="14000"/>
                          </a:srgbClr>
                        </a:gs>
                        <a:gs pos="100000">
                          <a:srgbClr val="FFFF99">
                            <a:gamma/>
                            <a:shade val="46275"/>
                            <a:invGamma/>
                            <a:alpha val="30000"/>
                          </a:srgbClr>
                        </a:gs>
                      </a:gsLst>
                      <a:lin ang="5400000" scaled="1"/>
                      <a:tileRect/>
                    </a:gradFill>
                  </a:tcPr>
                </a:tc>
              </a:tr>
            </a:tbl>
          </a:graphicData>
        </a:graphic>
      </p:graphicFrame>
      <p:sp>
        <p:nvSpPr>
          <p:cNvPr id="27730" name="文本框 27729"/>
          <p:cNvSpPr txBox="1"/>
          <p:nvPr/>
        </p:nvSpPr>
        <p:spPr>
          <a:xfrm>
            <a:off x="152400" y="152400"/>
            <a:ext cx="2057400" cy="641350"/>
          </a:xfrm>
          <a:prstGeom prst="rect">
            <a:avLst/>
          </a:prstGeom>
          <a:solidFill>
            <a:srgbClr val="FFFF99"/>
          </a:solidFill>
          <a:ln w="9525">
            <a:noFill/>
          </a:ln>
        </p:spPr>
        <p:txBody>
          <a:bodyPr>
            <a:spAutoFit/>
          </a:bodyPr>
          <a:p>
            <a:pPr algn="l">
              <a:spcBef>
                <a:spcPct val="50000"/>
              </a:spcBef>
            </a:pPr>
            <a:r>
              <a:rPr lang="zh-CN" altLang="en-US" sz="3600" dirty="0">
                <a:solidFill>
                  <a:srgbClr val="FF0000"/>
                </a:solidFill>
                <a:latin typeface="Arial" panose="020B0604020202020204" pitchFamily="34" charset="0"/>
                <a:ea typeface="黑体" panose="02010609060101010101" pitchFamily="2" charset="-122"/>
              </a:rPr>
              <a:t>教材结构</a:t>
            </a:r>
            <a:endParaRPr lang="zh-CN" altLang="en-US" sz="3600" dirty="0">
              <a:solidFill>
                <a:srgbClr val="FF0000"/>
              </a:solidFill>
              <a:latin typeface="Arial" panose="020B0604020202020204" pitchFamily="34" charset="0"/>
              <a:ea typeface="黑体" panose="02010609060101010101" pitchFamily="2" charset="-122"/>
            </a:endParaRPr>
          </a:p>
        </p:txBody>
      </p:sp>
      <p:sp>
        <p:nvSpPr>
          <p:cNvPr id="27733" name="文本框 27732"/>
          <p:cNvSpPr txBox="1"/>
          <p:nvPr/>
        </p:nvSpPr>
        <p:spPr>
          <a:xfrm>
            <a:off x="76200" y="6384925"/>
            <a:ext cx="2743200" cy="396875"/>
          </a:xfrm>
          <a:prstGeom prst="rect">
            <a:avLst/>
          </a:prstGeom>
          <a:noFill/>
          <a:ln w="9525">
            <a:noFill/>
          </a:ln>
        </p:spPr>
        <p:txBody>
          <a:bodyPr>
            <a:spAutoFit/>
          </a:bodyPr>
          <a:p>
            <a:pPr algn="l">
              <a:spcBef>
                <a:spcPct val="50000"/>
              </a:spcBef>
            </a:pPr>
            <a:r>
              <a:rPr lang="zh-CN" altLang="en-US" sz="2000" dirty="0">
                <a:solidFill>
                  <a:srgbClr val="FFFF99"/>
                </a:solidFill>
                <a:latin typeface="隶书" pitchFamily="49" charset="-122"/>
                <a:ea typeface="隶书" pitchFamily="49" charset="-122"/>
              </a:rPr>
              <a:t>北师大版  历史必修二</a:t>
            </a:r>
            <a:endParaRPr lang="zh-CN" altLang="en-US" sz="2000" dirty="0">
              <a:solidFill>
                <a:srgbClr val="FFFF99"/>
              </a:solidFill>
              <a:latin typeface="隶书" pitchFamily="49" charset="-122"/>
              <a:ea typeface="隶书" pitchFamily="49" charset="-122"/>
            </a:endParaRPr>
          </a:p>
        </p:txBody>
      </p:sp>
      <p:sp>
        <p:nvSpPr>
          <p:cNvPr id="27735" name="云形标注 27734"/>
          <p:cNvSpPr/>
          <p:nvPr/>
        </p:nvSpPr>
        <p:spPr>
          <a:xfrm>
            <a:off x="1371600" y="1600200"/>
            <a:ext cx="6248400" cy="2971800"/>
          </a:xfrm>
          <a:prstGeom prst="cloudCallout">
            <a:avLst>
              <a:gd name="adj1" fmla="val -33384"/>
              <a:gd name="adj2" fmla="val 71528"/>
            </a:avLst>
          </a:prstGeom>
          <a:solidFill>
            <a:srgbClr val="99FF99"/>
          </a:solidFill>
          <a:ln w="9525" cap="flat" cmpd="sng">
            <a:solidFill>
              <a:schemeClr val="tx1"/>
            </a:solidFill>
            <a:prstDash val="solid"/>
            <a:headEnd type="none" w="med" len="med"/>
            <a:tailEnd type="none" w="med" len="med"/>
          </a:ln>
        </p:spPr>
        <p:txBody>
          <a:bodyPr/>
          <a:p>
            <a:pPr algn="l"/>
            <a:endParaRPr lang="en-US" altLang="zh-CN" sz="3600" dirty="0">
              <a:solidFill>
                <a:srgbClr val="FF0000"/>
              </a:solidFill>
              <a:latin typeface="Arial" panose="020B0604020202020204" pitchFamily="34" charset="0"/>
              <a:ea typeface="黑体" panose="02010609060101010101" pitchFamily="2" charset="-122"/>
            </a:endParaRPr>
          </a:p>
          <a:p>
            <a:pPr algn="l"/>
            <a:r>
              <a:rPr lang="zh-CN" altLang="en-US" sz="3600" dirty="0">
                <a:solidFill>
                  <a:srgbClr val="FF0000"/>
                </a:solidFill>
                <a:latin typeface="Arial" panose="020B0604020202020204" pitchFamily="34" charset="0"/>
                <a:ea typeface="黑体" panose="02010609060101010101" pitchFamily="2" charset="-122"/>
              </a:rPr>
              <a:t>试从历史发展演变的角度分析目录。</a:t>
            </a:r>
            <a:endParaRPr lang="zh-CN" altLang="en-US" sz="3600">
              <a:solidFill>
                <a:srgbClr val="FF0000"/>
              </a:solidFill>
              <a:latin typeface="Arial" panose="020B0604020202020204" pitchFamily="34" charset="0"/>
              <a:ea typeface="黑体" panose="02010609060101010101" pitchFamily="2" charset="-122"/>
            </a:endParaRPr>
          </a:p>
        </p:txBody>
      </p:sp>
      <p:pic>
        <p:nvPicPr>
          <p:cNvPr id="27736" name="刀剑.mp3">
            <a:hlinkClick r:id="" action="ppaction://media"/>
          </p:cNvPr>
          <p:cNvPicPr>
            <a:picLocks noRot="1" noChangeAspect="1"/>
          </p:cNvPicPr>
          <p:nvPr>
            <a:audioFile r:link="rId2"/>
            <p:extLst>
              <p:ext uri="{DAA4B4D4-6D71-4841-9C94-3DE7FCFB9230}">
                <p14:media xmlns:p14="http://schemas.microsoft.com/office/powerpoint/2010/main" r:link="rId3"/>
              </p:ext>
            </p:extLst>
          </p:nvPr>
        </p:nvPicPr>
        <p:blipFill>
          <a:blip r:embed="rId4"/>
          <a:stretch>
            <a:fillRect/>
          </a:stretch>
        </p:blipFill>
        <p:spPr>
          <a:xfrm>
            <a:off x="-990600" y="3200400"/>
            <a:ext cx="304800" cy="304800"/>
          </a:xfrm>
          <a:prstGeom prst="rect">
            <a:avLst/>
          </a:prstGeom>
          <a:noFill/>
          <a:ln w="9525">
            <a:noFill/>
          </a:ln>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735"/>
                                        </p:tgtEl>
                                        <p:attrNameLst>
                                          <p:attrName>style.visibility</p:attrName>
                                        </p:attrNameLst>
                                      </p:cBhvr>
                                      <p:to>
                                        <p:strVal val="visible"/>
                                      </p:to>
                                    </p:set>
                                    <p:animEffect transition="in" filter="blinds(horizontal)">
                                      <p:cBhvr>
                                        <p:cTn id="7" dur="500"/>
                                        <p:tgtEl>
                                          <p:spTgt spid="27735"/>
                                        </p:tgtEl>
                                      </p:cBhvr>
                                    </p:animEffect>
                                  </p:childTnLst>
                                </p:cTn>
                              </p:par>
                              <p:par>
                                <p:cTn id="8" presetID="1" presetClass="mediacall" presetSubtype="0" fill="hold" nodeType="withEffect">
                                  <p:stCondLst>
                                    <p:cond delay="0"/>
                                  </p:stCondLst>
                                  <p:childTnLst>
                                    <p:cmd type="call" cmd="playFrom(0.0)">
                                      <p:cBhvr>
                                        <p:cTn id="9" dur="1476" fill="hold"/>
                                        <p:tgtEl>
                                          <p:spTgt spid="2773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27736"/>
                </p:tgtEl>
              </p:cMediaNode>
            </p:audio>
          </p:childTnLst>
        </p:cTn>
      </p:par>
    </p:tnLst>
    <p:bldLst>
      <p:bldP spid="277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5329" name="图片 55328" descr="水墨边框—1"/>
          <p:cNvPicPr>
            <a:picLocks noChangeAspect="1"/>
          </p:cNvPicPr>
          <p:nvPr/>
        </p:nvPicPr>
        <p:blipFill>
          <a:blip r:embed="rId1"/>
          <a:stretch>
            <a:fillRect/>
          </a:stretch>
        </p:blipFill>
        <p:spPr>
          <a:xfrm>
            <a:off x="0" y="0"/>
            <a:ext cx="9144000" cy="6858000"/>
          </a:xfrm>
          <a:prstGeom prst="rect">
            <a:avLst/>
          </a:prstGeom>
          <a:noFill/>
          <a:ln w="9525">
            <a:noFill/>
          </a:ln>
        </p:spPr>
      </p:pic>
      <p:sp>
        <p:nvSpPr>
          <p:cNvPr id="55301" name="文本框 55300"/>
          <p:cNvSpPr txBox="1"/>
          <p:nvPr/>
        </p:nvSpPr>
        <p:spPr>
          <a:xfrm>
            <a:off x="152400" y="152400"/>
            <a:ext cx="2362200" cy="641350"/>
          </a:xfrm>
          <a:prstGeom prst="rect">
            <a:avLst/>
          </a:prstGeom>
          <a:solidFill>
            <a:srgbClr val="FFFF99"/>
          </a:solidFill>
          <a:ln w="9525">
            <a:noFill/>
          </a:ln>
        </p:spPr>
        <p:txBody>
          <a:bodyPr>
            <a:spAutoFit/>
          </a:bodyPr>
          <a:p>
            <a:pPr algn="l">
              <a:spcBef>
                <a:spcPct val="50000"/>
              </a:spcBef>
            </a:pPr>
            <a:r>
              <a:rPr lang="zh-CN" altLang="en-US" sz="3600" dirty="0">
                <a:solidFill>
                  <a:srgbClr val="FF0000"/>
                </a:solidFill>
                <a:latin typeface="Arial" panose="020B0604020202020204" pitchFamily="34" charset="0"/>
                <a:ea typeface="黑体" panose="02010609060101010101" pitchFamily="2" charset="-122"/>
              </a:rPr>
              <a:t>结构解析</a:t>
            </a:r>
            <a:endParaRPr lang="zh-CN" altLang="en-US" sz="3600" dirty="0">
              <a:solidFill>
                <a:srgbClr val="FF0000"/>
              </a:solidFill>
              <a:latin typeface="Arial" panose="020B0604020202020204" pitchFamily="34" charset="0"/>
              <a:ea typeface="黑体" panose="02010609060101010101" pitchFamily="2" charset="-122"/>
            </a:endParaRPr>
          </a:p>
        </p:txBody>
      </p:sp>
      <p:sp>
        <p:nvSpPr>
          <p:cNvPr id="55305" name="直接连接符 55304"/>
          <p:cNvSpPr/>
          <p:nvPr/>
        </p:nvSpPr>
        <p:spPr>
          <a:xfrm>
            <a:off x="152400" y="3657600"/>
            <a:ext cx="8763000" cy="0"/>
          </a:xfrm>
          <a:prstGeom prst="line">
            <a:avLst/>
          </a:prstGeom>
          <a:ln w="57150" cap="flat" cmpd="sng">
            <a:solidFill>
              <a:schemeClr val="tx1"/>
            </a:solidFill>
            <a:prstDash val="solid"/>
            <a:headEnd type="none" w="med" len="med"/>
            <a:tailEnd type="stealth" w="med" len="med"/>
          </a:ln>
        </p:spPr>
      </p:sp>
      <p:sp>
        <p:nvSpPr>
          <p:cNvPr id="55306" name="矩形 55305"/>
          <p:cNvSpPr/>
          <p:nvPr/>
        </p:nvSpPr>
        <p:spPr>
          <a:xfrm>
            <a:off x="457200" y="2286000"/>
            <a:ext cx="1600200" cy="762000"/>
          </a:xfrm>
          <a:prstGeom prst="rect">
            <a:avLst/>
          </a:prstGeom>
          <a:solidFill>
            <a:schemeClr val="accent1"/>
          </a:solidFill>
          <a:ln w="9525">
            <a:noFill/>
          </a:ln>
        </p:spPr>
        <p:txBody>
          <a:bodyPr wrap="none" anchor="ctr"/>
          <a:p>
            <a:r>
              <a:rPr lang="zh-CN" altLang="en-US" sz="1800" dirty="0">
                <a:latin typeface="Arial" panose="020B0604020202020204" pitchFamily="34" charset="0"/>
                <a:ea typeface="宋体" panose="02010600030101010101" pitchFamily="2" charset="-122"/>
              </a:rPr>
              <a:t>古代中国经济的</a:t>
            </a:r>
            <a:endParaRPr lang="zh-CN" altLang="en-US" sz="1800" dirty="0">
              <a:latin typeface="Arial" panose="020B0604020202020204" pitchFamily="34" charset="0"/>
              <a:ea typeface="宋体" panose="02010600030101010101" pitchFamily="2" charset="-122"/>
            </a:endParaRPr>
          </a:p>
          <a:p>
            <a:r>
              <a:rPr lang="zh-CN" altLang="en-US" sz="1800" dirty="0">
                <a:latin typeface="Arial" panose="020B0604020202020204" pitchFamily="34" charset="0"/>
                <a:ea typeface="宋体" panose="02010600030101010101" pitchFamily="2" charset="-122"/>
              </a:rPr>
              <a:t>基本结构与特点</a:t>
            </a:r>
            <a:endParaRPr lang="zh-CN" altLang="en-US" sz="1800" dirty="0">
              <a:latin typeface="Arial" panose="020B0604020202020204" pitchFamily="34" charset="0"/>
              <a:ea typeface="宋体" panose="02010600030101010101" pitchFamily="2" charset="-122"/>
            </a:endParaRPr>
          </a:p>
        </p:txBody>
      </p:sp>
      <p:sp>
        <p:nvSpPr>
          <p:cNvPr id="55309" name="矩形 55308"/>
          <p:cNvSpPr/>
          <p:nvPr/>
        </p:nvSpPr>
        <p:spPr>
          <a:xfrm>
            <a:off x="2362200" y="2286000"/>
            <a:ext cx="1981200" cy="762000"/>
          </a:xfrm>
          <a:prstGeom prst="rect">
            <a:avLst/>
          </a:prstGeom>
          <a:solidFill>
            <a:schemeClr val="accent1"/>
          </a:solidFill>
          <a:ln w="9525">
            <a:noFill/>
          </a:ln>
        </p:spPr>
        <p:txBody>
          <a:bodyPr wrap="none" anchor="ctr"/>
          <a:p>
            <a:pPr algn="l"/>
            <a:r>
              <a:rPr lang="zh-CN" altLang="en-US" sz="1800" dirty="0">
                <a:latin typeface="Arial" panose="020B0604020202020204" pitchFamily="34" charset="0"/>
                <a:ea typeface="宋体" panose="02010600030101010101" pitchFamily="2" charset="-122"/>
              </a:rPr>
              <a:t>近代中国资本主义</a:t>
            </a:r>
            <a:endParaRPr lang="zh-CN" altLang="en-US" sz="1800" dirty="0">
              <a:latin typeface="Arial" panose="020B0604020202020204" pitchFamily="34" charset="0"/>
              <a:ea typeface="宋体" panose="02010600030101010101" pitchFamily="2" charset="-122"/>
            </a:endParaRPr>
          </a:p>
          <a:p>
            <a:pPr algn="l"/>
            <a:r>
              <a:rPr lang="zh-CN" altLang="en-US" sz="1800" dirty="0">
                <a:latin typeface="Arial" panose="020B0604020202020204" pitchFamily="34" charset="0"/>
                <a:ea typeface="宋体" panose="02010600030101010101" pitchFamily="2" charset="-122"/>
              </a:rPr>
              <a:t>的曲折发展</a:t>
            </a:r>
            <a:endParaRPr lang="zh-CN" altLang="en-US" sz="1800" dirty="0">
              <a:latin typeface="Arial" panose="020B0604020202020204" pitchFamily="34" charset="0"/>
              <a:ea typeface="宋体" panose="02010600030101010101" pitchFamily="2" charset="-122"/>
            </a:endParaRPr>
          </a:p>
        </p:txBody>
      </p:sp>
      <p:sp>
        <p:nvSpPr>
          <p:cNvPr id="55310" name="矩形 55309"/>
          <p:cNvSpPr/>
          <p:nvPr/>
        </p:nvSpPr>
        <p:spPr>
          <a:xfrm>
            <a:off x="4648200" y="2286000"/>
            <a:ext cx="1752600" cy="762000"/>
          </a:xfrm>
          <a:prstGeom prst="rect">
            <a:avLst/>
          </a:prstGeom>
          <a:solidFill>
            <a:schemeClr val="accent1"/>
          </a:solidFill>
          <a:ln w="9525">
            <a:noFill/>
          </a:ln>
        </p:spPr>
        <p:txBody>
          <a:bodyPr wrap="none" anchor="ctr"/>
          <a:p>
            <a:pPr algn="l"/>
            <a:r>
              <a:rPr lang="zh-CN" altLang="en-US" sz="1800" dirty="0">
                <a:latin typeface="Arial" panose="020B0604020202020204" pitchFamily="34" charset="0"/>
                <a:ea typeface="宋体" panose="02010600030101010101" pitchFamily="2" charset="-122"/>
              </a:rPr>
              <a:t>中国特色社会主</a:t>
            </a:r>
            <a:endParaRPr lang="zh-CN" altLang="en-US" sz="1800" dirty="0">
              <a:latin typeface="Arial" panose="020B0604020202020204" pitchFamily="34" charset="0"/>
              <a:ea typeface="宋体" panose="02010600030101010101" pitchFamily="2" charset="-122"/>
            </a:endParaRPr>
          </a:p>
          <a:p>
            <a:pPr algn="l"/>
            <a:r>
              <a:rPr lang="zh-CN" altLang="en-US" sz="1800" dirty="0">
                <a:latin typeface="Arial" panose="020B0604020202020204" pitchFamily="34" charset="0"/>
                <a:ea typeface="宋体" panose="02010600030101010101" pitchFamily="2" charset="-122"/>
              </a:rPr>
              <a:t>义建设的道路</a:t>
            </a:r>
            <a:endParaRPr lang="zh-CN" altLang="en-US" sz="1800" dirty="0">
              <a:latin typeface="Arial" panose="020B0604020202020204" pitchFamily="34" charset="0"/>
              <a:ea typeface="宋体" panose="02010600030101010101" pitchFamily="2" charset="-122"/>
            </a:endParaRPr>
          </a:p>
        </p:txBody>
      </p:sp>
      <p:sp>
        <p:nvSpPr>
          <p:cNvPr id="55311" name="矩形 55310"/>
          <p:cNvSpPr/>
          <p:nvPr/>
        </p:nvSpPr>
        <p:spPr>
          <a:xfrm>
            <a:off x="3429000" y="1295400"/>
            <a:ext cx="1981200" cy="762000"/>
          </a:xfrm>
          <a:prstGeom prst="rect">
            <a:avLst/>
          </a:prstGeom>
          <a:solidFill>
            <a:srgbClr val="99FF99"/>
          </a:solidFill>
          <a:ln w="9525">
            <a:noFill/>
          </a:ln>
        </p:spPr>
        <p:txBody>
          <a:bodyPr wrap="none" anchor="ctr"/>
          <a:p>
            <a:pPr algn="l"/>
            <a:r>
              <a:rPr lang="zh-CN" altLang="en-US" sz="1800" dirty="0">
                <a:latin typeface="Arial" panose="020B0604020202020204" pitchFamily="34" charset="0"/>
                <a:ea typeface="宋体" panose="02010600030101010101" pitchFamily="2" charset="-122"/>
              </a:rPr>
              <a:t>中国近现代社会</a:t>
            </a:r>
            <a:endParaRPr lang="zh-CN" altLang="en-US" sz="1800" dirty="0">
              <a:latin typeface="Arial" panose="020B0604020202020204" pitchFamily="34" charset="0"/>
              <a:ea typeface="宋体" panose="02010600030101010101" pitchFamily="2" charset="-122"/>
            </a:endParaRPr>
          </a:p>
          <a:p>
            <a:pPr algn="l"/>
            <a:r>
              <a:rPr lang="zh-CN" altLang="en-US" sz="1800" dirty="0">
                <a:latin typeface="Arial" panose="020B0604020202020204" pitchFamily="34" charset="0"/>
                <a:ea typeface="宋体" panose="02010600030101010101" pitchFamily="2" charset="-122"/>
              </a:rPr>
              <a:t>生活的变迁</a:t>
            </a:r>
            <a:endParaRPr lang="zh-CN" altLang="en-US" sz="1800" dirty="0">
              <a:latin typeface="Arial" panose="020B0604020202020204" pitchFamily="34" charset="0"/>
              <a:ea typeface="宋体" panose="02010600030101010101" pitchFamily="2" charset="-122"/>
            </a:endParaRPr>
          </a:p>
        </p:txBody>
      </p:sp>
      <p:sp>
        <p:nvSpPr>
          <p:cNvPr id="55312" name="矩形 55311"/>
          <p:cNvSpPr/>
          <p:nvPr/>
        </p:nvSpPr>
        <p:spPr>
          <a:xfrm>
            <a:off x="2362200" y="4114800"/>
            <a:ext cx="1981200" cy="762000"/>
          </a:xfrm>
          <a:prstGeom prst="rect">
            <a:avLst/>
          </a:prstGeom>
          <a:solidFill>
            <a:schemeClr val="accent1"/>
          </a:solidFill>
          <a:ln w="9525">
            <a:noFill/>
          </a:ln>
        </p:spPr>
        <p:txBody>
          <a:bodyPr wrap="none" anchor="ctr"/>
          <a:p>
            <a:pPr algn="l"/>
            <a:r>
              <a:rPr lang="zh-CN" altLang="en-US" sz="1800" dirty="0">
                <a:latin typeface="Arial" panose="020B0604020202020204" pitchFamily="34" charset="0"/>
                <a:ea typeface="宋体" panose="02010600030101010101" pitchFamily="2" charset="-122"/>
              </a:rPr>
              <a:t>资本主义世界市场</a:t>
            </a:r>
            <a:endParaRPr lang="zh-CN" altLang="en-US" sz="1800" dirty="0">
              <a:latin typeface="Arial" panose="020B0604020202020204" pitchFamily="34" charset="0"/>
              <a:ea typeface="宋体" panose="02010600030101010101" pitchFamily="2" charset="-122"/>
            </a:endParaRPr>
          </a:p>
          <a:p>
            <a:pPr algn="l"/>
            <a:r>
              <a:rPr lang="zh-CN" altLang="en-US" sz="1800" dirty="0">
                <a:latin typeface="Arial" panose="020B0604020202020204" pitchFamily="34" charset="0"/>
                <a:ea typeface="宋体" panose="02010600030101010101" pitchFamily="2" charset="-122"/>
              </a:rPr>
              <a:t>的形成和发展</a:t>
            </a:r>
            <a:endParaRPr lang="zh-CN" altLang="en-US" sz="1800" dirty="0">
              <a:latin typeface="Arial" panose="020B0604020202020204" pitchFamily="34" charset="0"/>
              <a:ea typeface="宋体" panose="02010600030101010101" pitchFamily="2" charset="-122"/>
            </a:endParaRPr>
          </a:p>
        </p:txBody>
      </p:sp>
      <p:sp>
        <p:nvSpPr>
          <p:cNvPr id="55313" name="矩形 55312"/>
          <p:cNvSpPr/>
          <p:nvPr/>
        </p:nvSpPr>
        <p:spPr>
          <a:xfrm>
            <a:off x="4648200" y="4114800"/>
            <a:ext cx="1676400" cy="762000"/>
          </a:xfrm>
          <a:prstGeom prst="rect">
            <a:avLst/>
          </a:prstGeom>
          <a:solidFill>
            <a:schemeClr val="accent1"/>
          </a:solidFill>
          <a:ln w="9525">
            <a:noFill/>
          </a:ln>
        </p:spPr>
        <p:txBody>
          <a:bodyPr wrap="none" anchor="ctr"/>
          <a:p>
            <a:pPr algn="l">
              <a:spcBef>
                <a:spcPct val="20000"/>
              </a:spcBef>
              <a:buClr>
                <a:schemeClr val="bg2"/>
              </a:buClr>
              <a:buSzPct val="75000"/>
              <a:buFont typeface="Wingdings" panose="05000000000000000000" pitchFamily="2" charset="2"/>
              <a:buNone/>
            </a:pPr>
            <a:r>
              <a:rPr lang="zh-CN" altLang="en-US" sz="1800" dirty="0">
                <a:latin typeface="Arial" panose="020B0604020202020204" pitchFamily="34" charset="0"/>
                <a:ea typeface="宋体" panose="02010600030101010101" pitchFamily="2" charset="-122"/>
              </a:rPr>
              <a:t>资本主义运行</a:t>
            </a:r>
            <a:endParaRPr lang="zh-CN" altLang="en-US" sz="1800" dirty="0">
              <a:latin typeface="Arial" panose="020B0604020202020204" pitchFamily="34" charset="0"/>
              <a:ea typeface="宋体" panose="02010600030101010101" pitchFamily="2" charset="-122"/>
            </a:endParaRPr>
          </a:p>
          <a:p>
            <a:pPr algn="l">
              <a:spcBef>
                <a:spcPct val="20000"/>
              </a:spcBef>
              <a:buClr>
                <a:schemeClr val="bg2"/>
              </a:buClr>
              <a:buSzPct val="75000"/>
              <a:buFont typeface="Wingdings" panose="05000000000000000000" pitchFamily="2" charset="2"/>
              <a:buNone/>
            </a:pPr>
            <a:r>
              <a:rPr lang="zh-CN" altLang="en-US" sz="1800" dirty="0">
                <a:latin typeface="Arial" panose="020B0604020202020204" pitchFamily="34" charset="0"/>
                <a:ea typeface="宋体" panose="02010600030101010101" pitchFamily="2" charset="-122"/>
              </a:rPr>
              <a:t>机制的调节</a:t>
            </a:r>
            <a:endParaRPr lang="zh-CN" altLang="en-US" sz="1800" dirty="0">
              <a:latin typeface="Arial" panose="020B0604020202020204" pitchFamily="34" charset="0"/>
              <a:ea typeface="宋体" panose="02010600030101010101" pitchFamily="2" charset="-122"/>
            </a:endParaRPr>
          </a:p>
        </p:txBody>
      </p:sp>
      <p:sp>
        <p:nvSpPr>
          <p:cNvPr id="55315" name="矩形 55314"/>
          <p:cNvSpPr/>
          <p:nvPr/>
        </p:nvSpPr>
        <p:spPr>
          <a:xfrm>
            <a:off x="4648200" y="5105400"/>
            <a:ext cx="1752600" cy="762000"/>
          </a:xfrm>
          <a:prstGeom prst="rect">
            <a:avLst/>
          </a:prstGeom>
          <a:solidFill>
            <a:schemeClr val="accent1"/>
          </a:solidFill>
          <a:ln w="9525">
            <a:noFill/>
          </a:ln>
        </p:spPr>
        <p:txBody>
          <a:bodyPr wrap="none" anchor="ctr"/>
          <a:p>
            <a:pPr algn="l"/>
            <a:r>
              <a:rPr lang="zh-CN" altLang="en-US" sz="1800" dirty="0">
                <a:latin typeface="Arial" panose="020B0604020202020204" pitchFamily="34" charset="0"/>
                <a:ea typeface="宋体" panose="02010600030101010101" pitchFamily="2" charset="-122"/>
              </a:rPr>
              <a:t>苏联的社会主义</a:t>
            </a:r>
            <a:endParaRPr lang="zh-CN" altLang="en-US" sz="1800" dirty="0">
              <a:latin typeface="Arial" panose="020B0604020202020204" pitchFamily="34" charset="0"/>
              <a:ea typeface="宋体" panose="02010600030101010101" pitchFamily="2" charset="-122"/>
            </a:endParaRPr>
          </a:p>
          <a:p>
            <a:pPr algn="l"/>
            <a:r>
              <a:rPr lang="zh-CN" altLang="en-US" sz="1800" dirty="0">
                <a:latin typeface="Arial" panose="020B0604020202020204" pitchFamily="34" charset="0"/>
                <a:ea typeface="宋体" panose="02010600030101010101" pitchFamily="2" charset="-122"/>
              </a:rPr>
              <a:t>建设</a:t>
            </a:r>
            <a:endParaRPr lang="zh-CN" altLang="en-US" sz="1800" dirty="0">
              <a:latin typeface="Arial" panose="020B0604020202020204" pitchFamily="34" charset="0"/>
              <a:ea typeface="宋体" panose="02010600030101010101" pitchFamily="2" charset="-122"/>
            </a:endParaRPr>
          </a:p>
        </p:txBody>
      </p:sp>
      <p:sp>
        <p:nvSpPr>
          <p:cNvPr id="55316" name="矩形 55315"/>
          <p:cNvSpPr/>
          <p:nvPr/>
        </p:nvSpPr>
        <p:spPr>
          <a:xfrm>
            <a:off x="6629400" y="3276600"/>
            <a:ext cx="1752600" cy="762000"/>
          </a:xfrm>
          <a:prstGeom prst="rect">
            <a:avLst/>
          </a:prstGeom>
          <a:solidFill>
            <a:schemeClr val="accent1"/>
          </a:solidFill>
          <a:ln w="9525">
            <a:noFill/>
          </a:ln>
        </p:spPr>
        <p:txBody>
          <a:bodyPr wrap="none" anchor="ctr"/>
          <a:p>
            <a:pPr algn="l"/>
            <a:r>
              <a:rPr lang="zh-CN" altLang="en-US" sz="2000" dirty="0">
                <a:latin typeface="Arial" panose="020B0604020202020204" pitchFamily="34" charset="0"/>
                <a:ea typeface="宋体" panose="02010600030101010101" pitchFamily="2" charset="-122"/>
              </a:rPr>
              <a:t>当今世界经济</a:t>
            </a:r>
            <a:endParaRPr lang="zh-CN" altLang="en-US" sz="2000" dirty="0">
              <a:latin typeface="Arial" panose="020B0604020202020204" pitchFamily="34" charset="0"/>
              <a:ea typeface="宋体" panose="02010600030101010101" pitchFamily="2" charset="-122"/>
            </a:endParaRPr>
          </a:p>
          <a:p>
            <a:pPr algn="l"/>
            <a:r>
              <a:rPr lang="zh-CN" altLang="en-US" sz="2000" dirty="0">
                <a:latin typeface="Arial" panose="020B0604020202020204" pitchFamily="34" charset="0"/>
                <a:ea typeface="宋体" panose="02010600030101010101" pitchFamily="2" charset="-122"/>
              </a:rPr>
              <a:t>的全球化趋势</a:t>
            </a:r>
            <a:endParaRPr lang="zh-CN" altLang="en-US" sz="2000" dirty="0">
              <a:latin typeface="Arial" panose="020B0604020202020204" pitchFamily="34" charset="0"/>
              <a:ea typeface="宋体" panose="02010600030101010101" pitchFamily="2" charset="-122"/>
            </a:endParaRPr>
          </a:p>
        </p:txBody>
      </p:sp>
      <p:sp>
        <p:nvSpPr>
          <p:cNvPr id="55317" name="文本框 55316"/>
          <p:cNvSpPr txBox="1"/>
          <p:nvPr/>
        </p:nvSpPr>
        <p:spPr>
          <a:xfrm>
            <a:off x="838200" y="3276600"/>
            <a:ext cx="762000" cy="641350"/>
          </a:xfrm>
          <a:prstGeom prst="rect">
            <a:avLst/>
          </a:prstGeom>
          <a:noFill/>
          <a:ln w="9525">
            <a:noFill/>
          </a:ln>
        </p:spPr>
        <p:txBody>
          <a:bodyPr>
            <a:spAutoFit/>
          </a:bodyPr>
          <a:p>
            <a:pPr algn="l">
              <a:spcBef>
                <a:spcPct val="50000"/>
              </a:spcBef>
            </a:pPr>
            <a:r>
              <a:rPr lang="zh-CN" altLang="en-US" sz="3600" dirty="0">
                <a:solidFill>
                  <a:srgbClr val="FF0000"/>
                </a:solidFill>
                <a:latin typeface="Arial" panose="020B0604020202020204" pitchFamily="34" charset="0"/>
                <a:ea typeface="黑体" panose="02010609060101010101" pitchFamily="2" charset="-122"/>
              </a:rPr>
              <a:t>古</a:t>
            </a:r>
            <a:endParaRPr lang="zh-CN" altLang="en-US" sz="3600" dirty="0">
              <a:solidFill>
                <a:srgbClr val="FF0000"/>
              </a:solidFill>
              <a:latin typeface="Arial" panose="020B0604020202020204" pitchFamily="34" charset="0"/>
              <a:ea typeface="黑体" panose="02010609060101010101" pitchFamily="2" charset="-122"/>
            </a:endParaRPr>
          </a:p>
        </p:txBody>
      </p:sp>
      <p:sp>
        <p:nvSpPr>
          <p:cNvPr id="55318" name="文本框 55317"/>
          <p:cNvSpPr txBox="1"/>
          <p:nvPr/>
        </p:nvSpPr>
        <p:spPr>
          <a:xfrm>
            <a:off x="7010400" y="2559050"/>
            <a:ext cx="762000" cy="641350"/>
          </a:xfrm>
          <a:prstGeom prst="rect">
            <a:avLst/>
          </a:prstGeom>
          <a:noFill/>
          <a:ln w="9525">
            <a:noFill/>
          </a:ln>
        </p:spPr>
        <p:txBody>
          <a:bodyPr>
            <a:spAutoFit/>
          </a:bodyPr>
          <a:p>
            <a:pPr algn="l">
              <a:spcBef>
                <a:spcPct val="50000"/>
              </a:spcBef>
            </a:pPr>
            <a:r>
              <a:rPr lang="zh-CN" altLang="en-US" sz="3600" dirty="0">
                <a:solidFill>
                  <a:srgbClr val="FF0000"/>
                </a:solidFill>
                <a:latin typeface="Arial" panose="020B0604020202020204" pitchFamily="34" charset="0"/>
                <a:ea typeface="黑体" panose="02010609060101010101" pitchFamily="2" charset="-122"/>
              </a:rPr>
              <a:t>今</a:t>
            </a:r>
            <a:endParaRPr lang="zh-CN" altLang="en-US" sz="3600" dirty="0">
              <a:solidFill>
                <a:srgbClr val="FF0000"/>
              </a:solidFill>
              <a:latin typeface="Arial" panose="020B0604020202020204" pitchFamily="34" charset="0"/>
              <a:ea typeface="黑体" panose="02010609060101010101" pitchFamily="2" charset="-122"/>
            </a:endParaRPr>
          </a:p>
        </p:txBody>
      </p:sp>
      <p:sp>
        <p:nvSpPr>
          <p:cNvPr id="55319" name="矩形 55318"/>
          <p:cNvSpPr/>
          <p:nvPr/>
        </p:nvSpPr>
        <p:spPr>
          <a:xfrm>
            <a:off x="457200" y="2286000"/>
            <a:ext cx="1600200" cy="762000"/>
          </a:xfrm>
          <a:prstGeom prst="rect">
            <a:avLst/>
          </a:prstGeom>
          <a:solidFill>
            <a:schemeClr val="accent1"/>
          </a:solidFill>
          <a:ln w="9525">
            <a:noFill/>
          </a:ln>
        </p:spPr>
        <p:txBody>
          <a:bodyPr wrap="none" anchor="ctr"/>
          <a:p>
            <a:r>
              <a:rPr lang="zh-CN" altLang="en-US" sz="1800" dirty="0">
                <a:latin typeface="Arial" panose="020B0604020202020204" pitchFamily="34" charset="0"/>
                <a:ea typeface="宋体" panose="02010600030101010101" pitchFamily="2" charset="-122"/>
              </a:rPr>
              <a:t>古代中国经济的</a:t>
            </a:r>
            <a:endParaRPr lang="zh-CN" altLang="en-US" sz="1800" dirty="0">
              <a:latin typeface="Arial" panose="020B0604020202020204" pitchFamily="34" charset="0"/>
              <a:ea typeface="宋体" panose="02010600030101010101" pitchFamily="2" charset="-122"/>
            </a:endParaRPr>
          </a:p>
          <a:p>
            <a:r>
              <a:rPr lang="zh-CN" altLang="en-US" sz="1800" dirty="0">
                <a:latin typeface="Arial" panose="020B0604020202020204" pitchFamily="34" charset="0"/>
                <a:ea typeface="宋体" panose="02010600030101010101" pitchFamily="2" charset="-122"/>
              </a:rPr>
              <a:t>基本结构与特点</a:t>
            </a:r>
            <a:endParaRPr lang="zh-CN" altLang="en-US" sz="1800" dirty="0">
              <a:latin typeface="Arial" panose="020B0604020202020204" pitchFamily="34" charset="0"/>
              <a:ea typeface="宋体" panose="02010600030101010101" pitchFamily="2" charset="-122"/>
            </a:endParaRPr>
          </a:p>
        </p:txBody>
      </p:sp>
      <p:sp>
        <p:nvSpPr>
          <p:cNvPr id="55320" name="矩形 55319"/>
          <p:cNvSpPr/>
          <p:nvPr/>
        </p:nvSpPr>
        <p:spPr>
          <a:xfrm>
            <a:off x="2362200" y="2286000"/>
            <a:ext cx="1981200" cy="762000"/>
          </a:xfrm>
          <a:prstGeom prst="rect">
            <a:avLst/>
          </a:prstGeom>
          <a:solidFill>
            <a:srgbClr val="FF9966"/>
          </a:solidFill>
          <a:ln w="9525">
            <a:noFill/>
          </a:ln>
        </p:spPr>
        <p:txBody>
          <a:bodyPr wrap="none" anchor="ctr"/>
          <a:p>
            <a:pPr algn="l"/>
            <a:r>
              <a:rPr lang="zh-CN" altLang="en-US" sz="1800" dirty="0">
                <a:latin typeface="Arial" panose="020B0604020202020204" pitchFamily="34" charset="0"/>
                <a:ea typeface="宋体" panose="02010600030101010101" pitchFamily="2" charset="-122"/>
              </a:rPr>
              <a:t>近代中国资本主义</a:t>
            </a:r>
            <a:endParaRPr lang="zh-CN" altLang="en-US" sz="1800" dirty="0">
              <a:latin typeface="Arial" panose="020B0604020202020204" pitchFamily="34" charset="0"/>
              <a:ea typeface="宋体" panose="02010600030101010101" pitchFamily="2" charset="-122"/>
            </a:endParaRPr>
          </a:p>
          <a:p>
            <a:pPr algn="l"/>
            <a:r>
              <a:rPr lang="zh-CN" altLang="en-US" sz="1800" dirty="0">
                <a:latin typeface="Arial" panose="020B0604020202020204" pitchFamily="34" charset="0"/>
                <a:ea typeface="宋体" panose="02010600030101010101" pitchFamily="2" charset="-122"/>
              </a:rPr>
              <a:t>的曲折发展</a:t>
            </a:r>
            <a:endParaRPr lang="zh-CN" altLang="en-US" sz="1800" dirty="0">
              <a:latin typeface="Arial" panose="020B0604020202020204" pitchFamily="34" charset="0"/>
              <a:ea typeface="宋体" panose="02010600030101010101" pitchFamily="2" charset="-122"/>
            </a:endParaRPr>
          </a:p>
        </p:txBody>
      </p:sp>
      <p:sp>
        <p:nvSpPr>
          <p:cNvPr id="55321" name="矩形 55320"/>
          <p:cNvSpPr/>
          <p:nvPr/>
        </p:nvSpPr>
        <p:spPr>
          <a:xfrm>
            <a:off x="2362200" y="4114800"/>
            <a:ext cx="1981200" cy="762000"/>
          </a:xfrm>
          <a:prstGeom prst="rect">
            <a:avLst/>
          </a:prstGeom>
          <a:solidFill>
            <a:srgbClr val="FF9966"/>
          </a:solidFill>
          <a:ln w="9525">
            <a:noFill/>
          </a:ln>
        </p:spPr>
        <p:txBody>
          <a:bodyPr wrap="none" anchor="ctr"/>
          <a:p>
            <a:pPr algn="l"/>
            <a:r>
              <a:rPr lang="zh-CN" altLang="en-US" sz="1800" dirty="0">
                <a:latin typeface="Arial" panose="020B0604020202020204" pitchFamily="34" charset="0"/>
                <a:ea typeface="宋体" panose="02010600030101010101" pitchFamily="2" charset="-122"/>
              </a:rPr>
              <a:t>资本主义世界市场</a:t>
            </a:r>
            <a:endParaRPr lang="zh-CN" altLang="en-US" sz="1800" dirty="0">
              <a:latin typeface="Arial" panose="020B0604020202020204" pitchFamily="34" charset="0"/>
              <a:ea typeface="宋体" panose="02010600030101010101" pitchFamily="2" charset="-122"/>
            </a:endParaRPr>
          </a:p>
          <a:p>
            <a:pPr algn="l"/>
            <a:r>
              <a:rPr lang="zh-CN" altLang="en-US" sz="1800" dirty="0">
                <a:latin typeface="Arial" panose="020B0604020202020204" pitchFamily="34" charset="0"/>
                <a:ea typeface="宋体" panose="02010600030101010101" pitchFamily="2" charset="-122"/>
              </a:rPr>
              <a:t>的形成和发展</a:t>
            </a:r>
            <a:endParaRPr lang="zh-CN" altLang="en-US" sz="1800" dirty="0">
              <a:latin typeface="Arial" panose="020B0604020202020204" pitchFamily="34" charset="0"/>
              <a:ea typeface="宋体" panose="02010600030101010101" pitchFamily="2" charset="-122"/>
            </a:endParaRPr>
          </a:p>
        </p:txBody>
      </p:sp>
      <p:sp>
        <p:nvSpPr>
          <p:cNvPr id="55322" name="矩形 55321"/>
          <p:cNvSpPr/>
          <p:nvPr/>
        </p:nvSpPr>
        <p:spPr>
          <a:xfrm>
            <a:off x="4648200" y="2286000"/>
            <a:ext cx="1752600" cy="762000"/>
          </a:xfrm>
          <a:prstGeom prst="rect">
            <a:avLst/>
          </a:prstGeom>
          <a:solidFill>
            <a:schemeClr val="folHlink"/>
          </a:solidFill>
          <a:ln w="9525">
            <a:noFill/>
          </a:ln>
        </p:spPr>
        <p:txBody>
          <a:bodyPr wrap="none" anchor="ctr"/>
          <a:p>
            <a:pPr algn="l"/>
            <a:r>
              <a:rPr lang="zh-CN" altLang="en-US" sz="1800" dirty="0">
                <a:latin typeface="Arial" panose="020B0604020202020204" pitchFamily="34" charset="0"/>
                <a:ea typeface="宋体" panose="02010600030101010101" pitchFamily="2" charset="-122"/>
              </a:rPr>
              <a:t>中国特色社会主</a:t>
            </a:r>
            <a:endParaRPr lang="zh-CN" altLang="en-US" sz="1800" dirty="0">
              <a:latin typeface="Arial" panose="020B0604020202020204" pitchFamily="34" charset="0"/>
              <a:ea typeface="宋体" panose="02010600030101010101" pitchFamily="2" charset="-122"/>
            </a:endParaRPr>
          </a:p>
          <a:p>
            <a:pPr algn="l"/>
            <a:r>
              <a:rPr lang="zh-CN" altLang="en-US" sz="1800" dirty="0">
                <a:latin typeface="Arial" panose="020B0604020202020204" pitchFamily="34" charset="0"/>
                <a:ea typeface="宋体" panose="02010600030101010101" pitchFamily="2" charset="-122"/>
              </a:rPr>
              <a:t>义建设的道路</a:t>
            </a:r>
            <a:endParaRPr lang="zh-CN" altLang="en-US" sz="1800" dirty="0">
              <a:latin typeface="Arial" panose="020B0604020202020204" pitchFamily="34" charset="0"/>
              <a:ea typeface="宋体" panose="02010600030101010101" pitchFamily="2" charset="-122"/>
            </a:endParaRPr>
          </a:p>
        </p:txBody>
      </p:sp>
      <p:sp>
        <p:nvSpPr>
          <p:cNvPr id="55323" name="矩形 55322"/>
          <p:cNvSpPr/>
          <p:nvPr/>
        </p:nvSpPr>
        <p:spPr>
          <a:xfrm>
            <a:off x="4648200" y="4114800"/>
            <a:ext cx="1676400" cy="762000"/>
          </a:xfrm>
          <a:prstGeom prst="rect">
            <a:avLst/>
          </a:prstGeom>
          <a:solidFill>
            <a:schemeClr val="folHlink"/>
          </a:solidFill>
          <a:ln w="9525">
            <a:noFill/>
          </a:ln>
        </p:spPr>
        <p:txBody>
          <a:bodyPr wrap="none" anchor="ctr"/>
          <a:p>
            <a:pPr algn="l">
              <a:spcBef>
                <a:spcPct val="20000"/>
              </a:spcBef>
              <a:buClr>
                <a:schemeClr val="bg2"/>
              </a:buClr>
              <a:buSzPct val="75000"/>
              <a:buFont typeface="Wingdings" panose="05000000000000000000" pitchFamily="2" charset="2"/>
              <a:buNone/>
            </a:pPr>
            <a:r>
              <a:rPr lang="zh-CN" altLang="en-US" sz="1800" dirty="0">
                <a:latin typeface="Arial" panose="020B0604020202020204" pitchFamily="34" charset="0"/>
                <a:ea typeface="宋体" panose="02010600030101010101" pitchFamily="2" charset="-122"/>
              </a:rPr>
              <a:t>资本主义运行</a:t>
            </a:r>
            <a:endParaRPr lang="zh-CN" altLang="en-US" sz="1800" dirty="0">
              <a:latin typeface="Arial" panose="020B0604020202020204" pitchFamily="34" charset="0"/>
              <a:ea typeface="宋体" panose="02010600030101010101" pitchFamily="2" charset="-122"/>
            </a:endParaRPr>
          </a:p>
          <a:p>
            <a:pPr algn="l">
              <a:spcBef>
                <a:spcPct val="20000"/>
              </a:spcBef>
              <a:buClr>
                <a:schemeClr val="bg2"/>
              </a:buClr>
              <a:buSzPct val="75000"/>
              <a:buFont typeface="Wingdings" panose="05000000000000000000" pitchFamily="2" charset="2"/>
              <a:buNone/>
            </a:pPr>
            <a:r>
              <a:rPr lang="zh-CN" altLang="en-US" sz="1800" dirty="0">
                <a:latin typeface="Arial" panose="020B0604020202020204" pitchFamily="34" charset="0"/>
                <a:ea typeface="宋体" panose="02010600030101010101" pitchFamily="2" charset="-122"/>
              </a:rPr>
              <a:t>机制的调节</a:t>
            </a:r>
            <a:endParaRPr lang="zh-CN" altLang="en-US" sz="1800" dirty="0">
              <a:latin typeface="Arial" panose="020B0604020202020204" pitchFamily="34" charset="0"/>
              <a:ea typeface="宋体" panose="02010600030101010101" pitchFamily="2" charset="-122"/>
            </a:endParaRPr>
          </a:p>
        </p:txBody>
      </p:sp>
      <p:sp>
        <p:nvSpPr>
          <p:cNvPr id="55324" name="矩形 55323"/>
          <p:cNvSpPr/>
          <p:nvPr/>
        </p:nvSpPr>
        <p:spPr>
          <a:xfrm>
            <a:off x="4648200" y="5105400"/>
            <a:ext cx="1752600" cy="762000"/>
          </a:xfrm>
          <a:prstGeom prst="rect">
            <a:avLst/>
          </a:prstGeom>
          <a:solidFill>
            <a:schemeClr val="folHlink"/>
          </a:solidFill>
          <a:ln w="9525">
            <a:noFill/>
          </a:ln>
        </p:spPr>
        <p:txBody>
          <a:bodyPr wrap="none" anchor="ctr"/>
          <a:p>
            <a:pPr algn="l"/>
            <a:r>
              <a:rPr lang="zh-CN" altLang="en-US" sz="1800" dirty="0">
                <a:latin typeface="Arial" panose="020B0604020202020204" pitchFamily="34" charset="0"/>
                <a:ea typeface="宋体" panose="02010600030101010101" pitchFamily="2" charset="-122"/>
              </a:rPr>
              <a:t>苏联的社会主义</a:t>
            </a:r>
            <a:endParaRPr lang="zh-CN" altLang="en-US" sz="1800" dirty="0">
              <a:latin typeface="Arial" panose="020B0604020202020204" pitchFamily="34" charset="0"/>
              <a:ea typeface="宋体" panose="02010600030101010101" pitchFamily="2" charset="-122"/>
            </a:endParaRPr>
          </a:p>
          <a:p>
            <a:pPr algn="l"/>
            <a:r>
              <a:rPr lang="zh-CN" altLang="en-US" sz="1800" dirty="0">
                <a:latin typeface="Arial" panose="020B0604020202020204" pitchFamily="34" charset="0"/>
                <a:ea typeface="宋体" panose="02010600030101010101" pitchFamily="2" charset="-122"/>
              </a:rPr>
              <a:t>建设</a:t>
            </a:r>
            <a:endParaRPr lang="zh-CN" altLang="en-US" sz="1800" dirty="0">
              <a:latin typeface="Arial" panose="020B0604020202020204" pitchFamily="34" charset="0"/>
              <a:ea typeface="宋体" panose="02010600030101010101" pitchFamily="2" charset="-122"/>
            </a:endParaRPr>
          </a:p>
        </p:txBody>
      </p:sp>
      <p:sp>
        <p:nvSpPr>
          <p:cNvPr id="55325" name="矩形 55324"/>
          <p:cNvSpPr/>
          <p:nvPr/>
        </p:nvSpPr>
        <p:spPr>
          <a:xfrm>
            <a:off x="6629400" y="3276600"/>
            <a:ext cx="1752600" cy="762000"/>
          </a:xfrm>
          <a:prstGeom prst="rect">
            <a:avLst/>
          </a:prstGeom>
          <a:solidFill>
            <a:srgbClr val="FFFF99"/>
          </a:solidFill>
          <a:ln w="9525">
            <a:noFill/>
          </a:ln>
        </p:spPr>
        <p:txBody>
          <a:bodyPr wrap="none" anchor="ctr"/>
          <a:p>
            <a:pPr algn="l"/>
            <a:r>
              <a:rPr lang="zh-CN" altLang="en-US" sz="2000" dirty="0">
                <a:latin typeface="Arial" panose="020B0604020202020204" pitchFamily="34" charset="0"/>
                <a:ea typeface="宋体" panose="02010600030101010101" pitchFamily="2" charset="-122"/>
              </a:rPr>
              <a:t>当今世界经济</a:t>
            </a:r>
            <a:endParaRPr lang="zh-CN" altLang="en-US" sz="2000" dirty="0">
              <a:latin typeface="Arial" panose="020B0604020202020204" pitchFamily="34" charset="0"/>
              <a:ea typeface="宋体" panose="02010600030101010101" pitchFamily="2" charset="-122"/>
            </a:endParaRPr>
          </a:p>
          <a:p>
            <a:pPr algn="l"/>
            <a:r>
              <a:rPr lang="zh-CN" altLang="en-US" sz="2000" dirty="0">
                <a:latin typeface="Arial" panose="020B0604020202020204" pitchFamily="34" charset="0"/>
                <a:ea typeface="宋体" panose="02010600030101010101" pitchFamily="2" charset="-122"/>
              </a:rPr>
              <a:t>的全球化趋势</a:t>
            </a:r>
            <a:endParaRPr lang="zh-CN" altLang="en-US" sz="2000" dirty="0">
              <a:latin typeface="Arial" panose="020B0604020202020204" pitchFamily="34" charset="0"/>
              <a:ea typeface="宋体" panose="02010600030101010101" pitchFamily="2" charset="-122"/>
            </a:endParaRPr>
          </a:p>
        </p:txBody>
      </p:sp>
      <p:sp>
        <p:nvSpPr>
          <p:cNvPr id="55326" name="文本框 55325"/>
          <p:cNvSpPr txBox="1"/>
          <p:nvPr/>
        </p:nvSpPr>
        <p:spPr>
          <a:xfrm>
            <a:off x="2819400" y="3276600"/>
            <a:ext cx="762000" cy="641350"/>
          </a:xfrm>
          <a:prstGeom prst="rect">
            <a:avLst/>
          </a:prstGeom>
          <a:noFill/>
          <a:ln w="9525">
            <a:noFill/>
          </a:ln>
        </p:spPr>
        <p:txBody>
          <a:bodyPr>
            <a:spAutoFit/>
          </a:bodyPr>
          <a:p>
            <a:pPr algn="l">
              <a:spcBef>
                <a:spcPct val="50000"/>
              </a:spcBef>
            </a:pPr>
            <a:r>
              <a:rPr lang="zh-CN" altLang="en-US" sz="3600" dirty="0">
                <a:solidFill>
                  <a:srgbClr val="FF0000"/>
                </a:solidFill>
                <a:latin typeface="Arial" panose="020B0604020202020204" pitchFamily="34" charset="0"/>
                <a:ea typeface="黑体" panose="02010609060101010101" pitchFamily="2" charset="-122"/>
              </a:rPr>
              <a:t>近</a:t>
            </a:r>
            <a:endParaRPr lang="zh-CN" altLang="en-US" sz="3600" dirty="0">
              <a:solidFill>
                <a:srgbClr val="FF0000"/>
              </a:solidFill>
              <a:latin typeface="Arial" panose="020B0604020202020204" pitchFamily="34" charset="0"/>
              <a:ea typeface="黑体" panose="02010609060101010101" pitchFamily="2" charset="-122"/>
            </a:endParaRPr>
          </a:p>
        </p:txBody>
      </p:sp>
      <p:sp>
        <p:nvSpPr>
          <p:cNvPr id="55327" name="文本框 55326"/>
          <p:cNvSpPr txBox="1"/>
          <p:nvPr/>
        </p:nvSpPr>
        <p:spPr>
          <a:xfrm>
            <a:off x="5105400" y="3276600"/>
            <a:ext cx="762000" cy="641350"/>
          </a:xfrm>
          <a:prstGeom prst="rect">
            <a:avLst/>
          </a:prstGeom>
          <a:noFill/>
          <a:ln w="9525">
            <a:noFill/>
          </a:ln>
        </p:spPr>
        <p:txBody>
          <a:bodyPr>
            <a:spAutoFit/>
          </a:bodyPr>
          <a:p>
            <a:pPr algn="l">
              <a:spcBef>
                <a:spcPct val="50000"/>
              </a:spcBef>
            </a:pPr>
            <a:r>
              <a:rPr lang="zh-CN" altLang="en-US" sz="3600" dirty="0">
                <a:solidFill>
                  <a:srgbClr val="FF0000"/>
                </a:solidFill>
                <a:latin typeface="Arial" panose="020B0604020202020204" pitchFamily="34" charset="0"/>
                <a:ea typeface="黑体" panose="02010609060101010101" pitchFamily="2" charset="-122"/>
              </a:rPr>
              <a:t>现</a:t>
            </a:r>
            <a:endParaRPr lang="zh-CN" altLang="en-US" sz="3600" dirty="0">
              <a:solidFill>
                <a:srgbClr val="FF0000"/>
              </a:solidFill>
              <a:latin typeface="Arial" panose="020B0604020202020204" pitchFamily="34" charset="0"/>
              <a:ea typeface="黑体" panose="02010609060101010101" pitchFamily="2" charset="-122"/>
            </a:endParaRPr>
          </a:p>
        </p:txBody>
      </p:sp>
      <p:sp>
        <p:nvSpPr>
          <p:cNvPr id="55330" name="文本框 55329"/>
          <p:cNvSpPr txBox="1"/>
          <p:nvPr/>
        </p:nvSpPr>
        <p:spPr>
          <a:xfrm>
            <a:off x="76200" y="6384925"/>
            <a:ext cx="2743200" cy="396875"/>
          </a:xfrm>
          <a:prstGeom prst="rect">
            <a:avLst/>
          </a:prstGeom>
          <a:noFill/>
          <a:ln w="9525">
            <a:noFill/>
          </a:ln>
        </p:spPr>
        <p:txBody>
          <a:bodyPr>
            <a:spAutoFit/>
          </a:bodyPr>
          <a:p>
            <a:pPr algn="l">
              <a:spcBef>
                <a:spcPct val="50000"/>
              </a:spcBef>
            </a:pPr>
            <a:r>
              <a:rPr lang="zh-CN" altLang="en-US" sz="2000" dirty="0">
                <a:solidFill>
                  <a:srgbClr val="FFFF99"/>
                </a:solidFill>
                <a:latin typeface="隶书" pitchFamily="49" charset="-122"/>
                <a:ea typeface="隶书" pitchFamily="49" charset="-122"/>
              </a:rPr>
              <a:t>北师大版  历史必修二</a:t>
            </a:r>
            <a:endParaRPr lang="zh-CN" altLang="en-US" sz="2000" dirty="0">
              <a:solidFill>
                <a:srgbClr val="FFFF99"/>
              </a:solidFill>
              <a:latin typeface="隶书" pitchFamily="49" charset="-122"/>
              <a:ea typeface="隶书" pitchFamily="49" charset="-122"/>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317"/>
                                        </p:tgtEl>
                                        <p:attrNameLst>
                                          <p:attrName>style.visibility</p:attrName>
                                        </p:attrNameLst>
                                      </p:cBhvr>
                                      <p:to>
                                        <p:strVal val="visible"/>
                                      </p:to>
                                    </p:set>
                                    <p:animEffect transition="in" filter="blinds(horizontal)">
                                      <p:cBhvr>
                                        <p:cTn id="7" dur="500"/>
                                        <p:tgtEl>
                                          <p:spTgt spid="5531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5326"/>
                                        </p:tgtEl>
                                        <p:attrNameLst>
                                          <p:attrName>style.visibility</p:attrName>
                                        </p:attrNameLst>
                                      </p:cBhvr>
                                      <p:to>
                                        <p:strVal val="visible"/>
                                      </p:to>
                                    </p:set>
                                    <p:animEffect transition="in" filter="blinds(horizontal)">
                                      <p:cBhvr>
                                        <p:cTn id="10" dur="500"/>
                                        <p:tgtEl>
                                          <p:spTgt spid="5532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5327"/>
                                        </p:tgtEl>
                                        <p:attrNameLst>
                                          <p:attrName>style.visibility</p:attrName>
                                        </p:attrNameLst>
                                      </p:cBhvr>
                                      <p:to>
                                        <p:strVal val="visible"/>
                                      </p:to>
                                    </p:set>
                                    <p:animEffect transition="in" filter="blinds(horizontal)">
                                      <p:cBhvr>
                                        <p:cTn id="13" dur="500"/>
                                        <p:tgtEl>
                                          <p:spTgt spid="5532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5318"/>
                                        </p:tgtEl>
                                        <p:attrNameLst>
                                          <p:attrName>style.visibility</p:attrName>
                                        </p:attrNameLst>
                                      </p:cBhvr>
                                      <p:to>
                                        <p:strVal val="visible"/>
                                      </p:to>
                                    </p:set>
                                    <p:animEffect transition="in" filter="blinds(horizontal)">
                                      <p:cBhvr>
                                        <p:cTn id="16" dur="500"/>
                                        <p:tgtEl>
                                          <p:spTgt spid="5531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5319"/>
                                        </p:tgtEl>
                                        <p:attrNameLst>
                                          <p:attrName>style.visibility</p:attrName>
                                        </p:attrNameLst>
                                      </p:cBhvr>
                                      <p:to>
                                        <p:strVal val="visible"/>
                                      </p:to>
                                    </p:set>
                                    <p:animEffect transition="in" filter="wipe(down)">
                                      <p:cBhvr>
                                        <p:cTn id="19" dur="500"/>
                                        <p:tgtEl>
                                          <p:spTgt spid="5531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5320"/>
                                        </p:tgtEl>
                                        <p:attrNameLst>
                                          <p:attrName>style.visibility</p:attrName>
                                        </p:attrNameLst>
                                      </p:cBhvr>
                                      <p:to>
                                        <p:strVal val="visible"/>
                                      </p:to>
                                    </p:set>
                                    <p:animEffect transition="in" filter="wipe(down)">
                                      <p:cBhvr>
                                        <p:cTn id="22" dur="500"/>
                                        <p:tgtEl>
                                          <p:spTgt spid="5532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5321"/>
                                        </p:tgtEl>
                                        <p:attrNameLst>
                                          <p:attrName>style.visibility</p:attrName>
                                        </p:attrNameLst>
                                      </p:cBhvr>
                                      <p:to>
                                        <p:strVal val="visible"/>
                                      </p:to>
                                    </p:set>
                                    <p:animEffect transition="in" filter="wipe(down)">
                                      <p:cBhvr>
                                        <p:cTn id="25" dur="500"/>
                                        <p:tgtEl>
                                          <p:spTgt spid="5532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5322"/>
                                        </p:tgtEl>
                                        <p:attrNameLst>
                                          <p:attrName>style.visibility</p:attrName>
                                        </p:attrNameLst>
                                      </p:cBhvr>
                                      <p:to>
                                        <p:strVal val="visible"/>
                                      </p:to>
                                    </p:set>
                                    <p:animEffect transition="in" filter="wipe(down)">
                                      <p:cBhvr>
                                        <p:cTn id="28" dur="500"/>
                                        <p:tgtEl>
                                          <p:spTgt spid="5532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5323"/>
                                        </p:tgtEl>
                                        <p:attrNameLst>
                                          <p:attrName>style.visibility</p:attrName>
                                        </p:attrNameLst>
                                      </p:cBhvr>
                                      <p:to>
                                        <p:strVal val="visible"/>
                                      </p:to>
                                    </p:set>
                                    <p:animEffect transition="in" filter="wipe(down)">
                                      <p:cBhvr>
                                        <p:cTn id="31" dur="500"/>
                                        <p:tgtEl>
                                          <p:spTgt spid="5532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55324"/>
                                        </p:tgtEl>
                                        <p:attrNameLst>
                                          <p:attrName>style.visibility</p:attrName>
                                        </p:attrNameLst>
                                      </p:cBhvr>
                                      <p:to>
                                        <p:strVal val="visible"/>
                                      </p:to>
                                    </p:set>
                                    <p:animEffect transition="in" filter="wipe(down)">
                                      <p:cBhvr>
                                        <p:cTn id="34" dur="500"/>
                                        <p:tgtEl>
                                          <p:spTgt spid="55324"/>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55325"/>
                                        </p:tgtEl>
                                        <p:attrNameLst>
                                          <p:attrName>style.visibility</p:attrName>
                                        </p:attrNameLst>
                                      </p:cBhvr>
                                      <p:to>
                                        <p:strVal val="visible"/>
                                      </p:to>
                                    </p:set>
                                    <p:animEffect transition="in" filter="wipe(down)">
                                      <p:cBhvr>
                                        <p:cTn id="37" dur="500"/>
                                        <p:tgtEl>
                                          <p:spTgt spid="55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17" grpId="0"/>
      <p:bldP spid="55318" grpId="0"/>
      <p:bldP spid="55319" grpId="0" animBg="1"/>
      <p:bldP spid="55320" grpId="0" animBg="1"/>
      <p:bldP spid="55321" grpId="0" animBg="1"/>
      <p:bldP spid="55322" grpId="0" animBg="1"/>
      <p:bldP spid="55323" grpId="0" animBg="1"/>
      <p:bldP spid="55324" grpId="0" animBg="1"/>
      <p:bldP spid="55325" grpId="0" animBg="1"/>
      <p:bldP spid="55326" grpId="0"/>
      <p:bldP spid="553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8961" name="图片 38960" descr="水墨边框—1"/>
          <p:cNvPicPr>
            <a:picLocks noChangeAspect="1"/>
          </p:cNvPicPr>
          <p:nvPr/>
        </p:nvPicPr>
        <p:blipFill>
          <a:blip r:embed="rId1"/>
          <a:stretch>
            <a:fillRect/>
          </a:stretch>
        </p:blipFill>
        <p:spPr>
          <a:xfrm>
            <a:off x="0" y="0"/>
            <a:ext cx="9144000" cy="6858000"/>
          </a:xfrm>
          <a:prstGeom prst="rect">
            <a:avLst/>
          </a:prstGeom>
          <a:noFill/>
          <a:ln w="9525">
            <a:noFill/>
          </a:ln>
        </p:spPr>
      </p:pic>
      <p:sp>
        <p:nvSpPr>
          <p:cNvPr id="38914" name="矩形 38913"/>
          <p:cNvSpPr/>
          <p:nvPr/>
        </p:nvSpPr>
        <p:spPr>
          <a:xfrm>
            <a:off x="1981200" y="4481513"/>
            <a:ext cx="184150" cy="396875"/>
          </a:xfrm>
          <a:prstGeom prst="rect">
            <a:avLst/>
          </a:prstGeom>
          <a:noFill/>
          <a:ln w="9525">
            <a:noFill/>
          </a:ln>
        </p:spPr>
        <p:txBody>
          <a:bodyPr wrap="none" anchor="t">
            <a:spAutoFit/>
          </a:bodyPr>
          <a:p>
            <a:pPr algn="l"/>
            <a:endParaRPr sz="2000" dirty="0">
              <a:latin typeface="Arial" panose="020B0604020202020204" pitchFamily="34" charset="0"/>
              <a:ea typeface="宋体" panose="02010600030101010101" pitchFamily="2" charset="-122"/>
            </a:endParaRPr>
          </a:p>
        </p:txBody>
      </p:sp>
      <p:sp>
        <p:nvSpPr>
          <p:cNvPr id="38915" name="矩形 38914"/>
          <p:cNvSpPr/>
          <p:nvPr/>
        </p:nvSpPr>
        <p:spPr>
          <a:xfrm>
            <a:off x="2057400" y="2332038"/>
            <a:ext cx="184150" cy="396875"/>
          </a:xfrm>
          <a:prstGeom prst="rect">
            <a:avLst/>
          </a:prstGeom>
          <a:noFill/>
          <a:ln w="9525">
            <a:noFill/>
          </a:ln>
        </p:spPr>
        <p:txBody>
          <a:bodyPr wrap="none" anchor="t">
            <a:spAutoFit/>
          </a:bodyPr>
          <a:p>
            <a:pPr algn="l"/>
            <a:endParaRPr sz="2000" dirty="0">
              <a:latin typeface="Arial" panose="020B0604020202020204" pitchFamily="34" charset="0"/>
              <a:ea typeface="宋体" panose="02010600030101010101" pitchFamily="2" charset="-122"/>
            </a:endParaRPr>
          </a:p>
        </p:txBody>
      </p:sp>
      <p:graphicFrame>
        <p:nvGraphicFramePr>
          <p:cNvPr id="38964" name="表格 38963"/>
          <p:cNvGraphicFramePr/>
          <p:nvPr/>
        </p:nvGraphicFramePr>
        <p:xfrm>
          <a:off x="1295400" y="1219200"/>
          <a:ext cx="6705600" cy="4800600"/>
        </p:xfrm>
        <a:graphic>
          <a:graphicData uri="http://schemas.openxmlformats.org/drawingml/2006/table">
            <a:tbl>
              <a:tblPr/>
              <a:tblGrid>
                <a:gridCol w="1752600"/>
                <a:gridCol w="4953000"/>
              </a:tblGrid>
              <a:tr h="620713">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第一单元</a:t>
                      </a:r>
                      <a:endParaRPr lang="zh-CN" altLang="en-US" sz="20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古代中国经济的基本结构与特点</a:t>
                      </a:r>
                      <a:endParaRPr lang="zh-CN" altLang="en-US" sz="20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r>
              <a:tr h="596900">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第二单元</a:t>
                      </a:r>
                      <a:endParaRPr lang="zh-CN" altLang="en-US" sz="20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近代中国资本主义的曲折发展</a:t>
                      </a:r>
                      <a:endParaRPr lang="zh-CN" altLang="en-US" sz="20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9966"/>
                    </a:solidFill>
                  </a:tcPr>
                </a:tc>
              </a:tr>
              <a:tr h="598487">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第三单元</a:t>
                      </a:r>
                      <a:endParaRPr lang="zh-CN" altLang="en-US" sz="20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中国特色社会主义建设的道路</a:t>
                      </a:r>
                      <a:endParaRPr lang="zh-CN" altLang="en-US" sz="20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folHlink"/>
                    </a:solidFill>
                  </a:tcPr>
                </a:tc>
              </a:tr>
              <a:tr h="622300">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第四单元</a:t>
                      </a:r>
                      <a:endParaRPr lang="zh-CN" altLang="en-US" sz="20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中国近现代社会生活的变迁</a:t>
                      </a:r>
                      <a:endParaRPr lang="zh-CN" altLang="en-US" sz="20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99FF99"/>
                    </a:solidFill>
                  </a:tcPr>
                </a:tc>
              </a:tr>
              <a:tr h="596900">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第五单元</a:t>
                      </a:r>
                      <a:endParaRPr lang="zh-CN" altLang="en-US" sz="20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资本主义世界市场的形成和发展</a:t>
                      </a:r>
                      <a:endParaRPr lang="zh-CN" altLang="en-US" sz="20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9966"/>
                    </a:solidFill>
                  </a:tcPr>
                </a:tc>
              </a:tr>
              <a:tr h="596900">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第六单元</a:t>
                      </a:r>
                      <a:endParaRPr lang="zh-CN" altLang="en-US" sz="20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资本主义运行机制的调节</a:t>
                      </a:r>
                      <a:endParaRPr lang="zh-CN" altLang="en-US" sz="20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folHlink"/>
                    </a:solidFill>
                  </a:tcPr>
                </a:tc>
              </a:tr>
              <a:tr h="596900">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第七单元</a:t>
                      </a:r>
                      <a:endParaRPr lang="zh-CN" altLang="en-US" sz="20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苏联的社会主义建设</a:t>
                      </a:r>
                      <a:endParaRPr lang="zh-CN" altLang="en-US" sz="20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folHlink"/>
                    </a:solidFill>
                  </a:tcPr>
                </a:tc>
              </a:tr>
              <a:tr h="571500">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第八单元</a:t>
                      </a:r>
                      <a:endParaRPr lang="zh-CN" altLang="en-US" sz="20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当今世界经济的全球化趋势</a:t>
                      </a:r>
                      <a:endParaRPr lang="zh-CN" altLang="en-US" sz="20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FFFF99"/>
                    </a:solidFill>
                  </a:tcPr>
                </a:tc>
              </a:tr>
            </a:tbl>
          </a:graphicData>
        </a:graphic>
      </p:graphicFrame>
      <p:sp>
        <p:nvSpPr>
          <p:cNvPr id="38953" name="文本框 38952"/>
          <p:cNvSpPr txBox="1"/>
          <p:nvPr/>
        </p:nvSpPr>
        <p:spPr>
          <a:xfrm>
            <a:off x="990600" y="2514600"/>
            <a:ext cx="7391400" cy="1373188"/>
          </a:xfrm>
          <a:prstGeom prst="rect">
            <a:avLst/>
          </a:prstGeom>
          <a:solidFill>
            <a:srgbClr val="FFFF99"/>
          </a:solidFill>
          <a:ln w="9525">
            <a:noFill/>
          </a:ln>
        </p:spPr>
        <p:txBody>
          <a:bodyPr>
            <a:spAutoFit/>
          </a:bodyPr>
          <a:p>
            <a:pPr algn="l">
              <a:spcBef>
                <a:spcPct val="50000"/>
              </a:spcBef>
            </a:pPr>
            <a:r>
              <a:rPr lang="en-US" altLang="zh-CN" sz="2800" dirty="0">
                <a:latin typeface="Arial" panose="020B0604020202020204" pitchFamily="34" charset="0"/>
                <a:ea typeface="宋体" panose="02010600030101010101" pitchFamily="2" charset="-122"/>
              </a:rPr>
              <a:t>    </a:t>
            </a:r>
            <a:r>
              <a:rPr lang="zh-CN" altLang="en-US" sz="2800" dirty="0">
                <a:latin typeface="Arial" panose="020B0604020202020204" pitchFamily="34" charset="0"/>
                <a:ea typeface="黑体" panose="02010609060101010101" pitchFamily="2" charset="-122"/>
              </a:rPr>
              <a:t>在学习的过程中，要注意古今贯通，有利于进行历史发展的</a:t>
            </a:r>
            <a:r>
              <a:rPr lang="zh-CN" altLang="en-US" sz="2800" dirty="0">
                <a:solidFill>
                  <a:srgbClr val="FF0000"/>
                </a:solidFill>
                <a:latin typeface="Arial" panose="020B0604020202020204" pitchFamily="34" charset="0"/>
                <a:ea typeface="黑体" panose="02010609060101010101" pitchFamily="2" charset="-122"/>
              </a:rPr>
              <a:t>纵向比较</a:t>
            </a:r>
            <a:r>
              <a:rPr lang="zh-CN" altLang="en-US" sz="2800" dirty="0">
                <a:latin typeface="Arial" panose="020B0604020202020204" pitchFamily="34" charset="0"/>
                <a:ea typeface="黑体" panose="02010609060101010101" pitchFamily="2" charset="-122"/>
              </a:rPr>
              <a:t>，从而认识人类社会发展的基本规律。</a:t>
            </a:r>
            <a:endParaRPr lang="zh-CN" altLang="en-US" sz="2800" dirty="0">
              <a:latin typeface="Arial" panose="020B0604020202020204" pitchFamily="34" charset="0"/>
              <a:ea typeface="黑体" panose="02010609060101010101" pitchFamily="2" charset="-122"/>
            </a:endParaRPr>
          </a:p>
        </p:txBody>
      </p:sp>
      <p:sp>
        <p:nvSpPr>
          <p:cNvPr id="38959" name="文本框 38958"/>
          <p:cNvSpPr txBox="1"/>
          <p:nvPr/>
        </p:nvSpPr>
        <p:spPr>
          <a:xfrm>
            <a:off x="152400" y="152400"/>
            <a:ext cx="2362200" cy="641350"/>
          </a:xfrm>
          <a:prstGeom prst="rect">
            <a:avLst/>
          </a:prstGeom>
          <a:solidFill>
            <a:srgbClr val="FFFF99"/>
          </a:solidFill>
          <a:ln w="9525">
            <a:noFill/>
          </a:ln>
        </p:spPr>
        <p:txBody>
          <a:bodyPr>
            <a:spAutoFit/>
          </a:bodyPr>
          <a:p>
            <a:pPr algn="l">
              <a:spcBef>
                <a:spcPct val="50000"/>
              </a:spcBef>
            </a:pPr>
            <a:r>
              <a:rPr lang="zh-CN" altLang="en-US" sz="3600" dirty="0">
                <a:solidFill>
                  <a:srgbClr val="FF0000"/>
                </a:solidFill>
                <a:latin typeface="Arial" panose="020B0604020202020204" pitchFamily="34" charset="0"/>
                <a:ea typeface="黑体" panose="02010609060101010101" pitchFamily="2" charset="-122"/>
              </a:rPr>
              <a:t>结构解析</a:t>
            </a:r>
            <a:endParaRPr lang="zh-CN" altLang="en-US" sz="3600" dirty="0">
              <a:solidFill>
                <a:srgbClr val="FF0000"/>
              </a:solidFill>
              <a:latin typeface="Arial" panose="020B0604020202020204" pitchFamily="34" charset="0"/>
              <a:ea typeface="黑体" panose="02010609060101010101" pitchFamily="2" charset="-122"/>
            </a:endParaRPr>
          </a:p>
        </p:txBody>
      </p:sp>
      <p:sp>
        <p:nvSpPr>
          <p:cNvPr id="38962" name="文本框 38961"/>
          <p:cNvSpPr txBox="1"/>
          <p:nvPr/>
        </p:nvSpPr>
        <p:spPr>
          <a:xfrm>
            <a:off x="76200" y="6384925"/>
            <a:ext cx="2743200" cy="396875"/>
          </a:xfrm>
          <a:prstGeom prst="rect">
            <a:avLst/>
          </a:prstGeom>
          <a:noFill/>
          <a:ln w="9525">
            <a:noFill/>
          </a:ln>
        </p:spPr>
        <p:txBody>
          <a:bodyPr>
            <a:spAutoFit/>
          </a:bodyPr>
          <a:p>
            <a:pPr algn="l">
              <a:spcBef>
                <a:spcPct val="50000"/>
              </a:spcBef>
            </a:pPr>
            <a:r>
              <a:rPr lang="zh-CN" altLang="en-US" sz="2000" dirty="0">
                <a:solidFill>
                  <a:srgbClr val="FFFF99"/>
                </a:solidFill>
                <a:latin typeface="隶书" pitchFamily="49" charset="-122"/>
                <a:ea typeface="隶书" pitchFamily="49" charset="-122"/>
              </a:rPr>
              <a:t>北师大版  历史必修二</a:t>
            </a:r>
            <a:endParaRPr lang="zh-CN" altLang="en-US" sz="2000" dirty="0">
              <a:solidFill>
                <a:srgbClr val="FFFF99"/>
              </a:solidFill>
              <a:latin typeface="隶书" pitchFamily="49" charset="-122"/>
              <a:ea typeface="隶书" pitchFamily="49" charset="-122"/>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8964"/>
                                        </p:tgtEl>
                                        <p:attrNameLst>
                                          <p:attrName>style.visibility</p:attrName>
                                        </p:attrNameLst>
                                      </p:cBhvr>
                                      <p:to>
                                        <p:strVal val="visible"/>
                                      </p:to>
                                    </p:set>
                                    <p:animEffect transition="in" filter="blinds(horizontal)">
                                      <p:cBhvr>
                                        <p:cTn id="7" dur="500"/>
                                        <p:tgtEl>
                                          <p:spTgt spid="3896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8953"/>
                                        </p:tgtEl>
                                        <p:attrNameLst>
                                          <p:attrName>style.visibility</p:attrName>
                                        </p:attrNameLst>
                                      </p:cBhvr>
                                      <p:to>
                                        <p:strVal val="visible"/>
                                      </p:to>
                                    </p:set>
                                    <p:animEffect transition="in" filter="blinds(horizontal)">
                                      <p:cBhvr>
                                        <p:cTn id="12" dur="500"/>
                                        <p:tgtEl>
                                          <p:spTgt spid="389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53" grpId="0" animBg="1"/>
    </p:bldLst>
  </p:timing>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8117</Words>
  <Application>WPS 演示</Application>
  <PresentationFormat>在屏幕上显示</PresentationFormat>
  <Paragraphs>867</Paragraphs>
  <Slides>41</Slides>
  <Notes>0</Notes>
  <HiddenSlides>0</HiddenSlides>
  <MMClips>6</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41</vt:i4>
      </vt:variant>
    </vt:vector>
  </HeadingPairs>
  <TitlesOfParts>
    <vt:vector size="52" baseType="lpstr">
      <vt:lpstr>Arial</vt:lpstr>
      <vt:lpstr>宋体</vt:lpstr>
      <vt:lpstr>Wingdings</vt:lpstr>
      <vt:lpstr>黑体</vt:lpstr>
      <vt:lpstr>隶书</vt:lpstr>
      <vt:lpstr>楷体</vt:lpstr>
      <vt:lpstr>微软雅黑</vt:lpstr>
      <vt:lpstr>隶书</vt:lpstr>
      <vt:lpstr>Arial Unicode MS</vt:lpstr>
      <vt:lpstr>Calibri</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薛定谔的猫1384516246</cp:lastModifiedBy>
  <cp:revision>340</cp:revision>
  <dcterms:created xsi:type="dcterms:W3CDTF">2015-04-06T08:45:45Z</dcterms:created>
  <dcterms:modified xsi:type="dcterms:W3CDTF">2018-08-11T09:45:31Z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KSOProductBuildVer">
    <vt:lpwstr>2052-10.1.0.7468</vt:lpwstr>
  </property>
</Properties>
</file>