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sldIdLst>
    <p:sldId id="257" r:id="rId2"/>
    <p:sldId id="258" r:id="rId3"/>
    <p:sldId id="259" r:id="rId4"/>
    <p:sldId id="297" r:id="rId5"/>
    <p:sldId id="298" r:id="rId6"/>
    <p:sldId id="262" r:id="rId7"/>
    <p:sldId id="299" r:id="rId8"/>
    <p:sldId id="300" r:id="rId9"/>
    <p:sldId id="301" r:id="rId10"/>
    <p:sldId id="302" r:id="rId11"/>
    <p:sldId id="303" r:id="rId12"/>
    <p:sldId id="304" r:id="rId13"/>
    <p:sldId id="306" r:id="rId14"/>
    <p:sldId id="307" r:id="rId15"/>
    <p:sldId id="308" r:id="rId16"/>
    <p:sldId id="309" r:id="rId17"/>
    <p:sldId id="310" r:id="rId18"/>
    <p:sldId id="311" r:id="rId19"/>
    <p:sldId id="312" r:id="rId20"/>
    <p:sldId id="313" r:id="rId21"/>
    <p:sldId id="314" r:id="rId22"/>
    <p:sldId id="315" r:id="rId23"/>
    <p:sldId id="316" r:id="rId24"/>
    <p:sldId id="317" r:id="rId25"/>
    <p:sldId id="318" r:id="rId26"/>
    <p:sldId id="319" r:id="rId27"/>
    <p:sldId id="320" r:id="rId28"/>
    <p:sldId id="321" r:id="rId29"/>
    <p:sldId id="322" r:id="rId30"/>
    <p:sldId id="323" r:id="rId31"/>
    <p:sldId id="324" r:id="rId32"/>
    <p:sldId id="325" r:id="rId33"/>
    <p:sldId id="326" r:id="rId34"/>
    <p:sldId id="327" r:id="rId35"/>
    <p:sldId id="328" r:id="rId36"/>
    <p:sldId id="329" r:id="rId37"/>
    <p:sldId id="330" r:id="rId38"/>
    <p:sldId id="331" r:id="rId39"/>
    <p:sldId id="332" r:id="rId40"/>
    <p:sldId id="333" r:id="rId41"/>
    <p:sldId id="339" r:id="rId42"/>
    <p:sldId id="334" r:id="rId43"/>
    <p:sldId id="335" r:id="rId44"/>
    <p:sldId id="336" r:id="rId45"/>
    <p:sldId id="337" r:id="rId46"/>
    <p:sldId id="340" r:id="rId47"/>
    <p:sldId id="341" r:id="rId48"/>
    <p:sldId id="342" r:id="rId49"/>
    <p:sldId id="338" r:id="rId50"/>
    <p:sldId id="343" r:id="rId51"/>
    <p:sldId id="344" r:id="rId52"/>
    <p:sldId id="351" r:id="rId53"/>
    <p:sldId id="352" r:id="rId54"/>
    <p:sldId id="353" r:id="rId55"/>
    <p:sldId id="354" r:id="rId56"/>
    <p:sldId id="355" r:id="rId57"/>
    <p:sldId id="345" r:id="rId58"/>
    <p:sldId id="346" r:id="rId59"/>
    <p:sldId id="356" r:id="rId60"/>
    <p:sldId id="357" r:id="rId61"/>
    <p:sldId id="347" r:id="rId62"/>
    <p:sldId id="348" r:id="rId63"/>
    <p:sldId id="349" r:id="rId64"/>
    <p:sldId id="350" r:id="rId65"/>
    <p:sldId id="292" r:id="rId6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71" d="100"/>
          <a:sy n="71" d="100"/>
        </p:scale>
        <p:origin x="576" y="60"/>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solidFill>
              <a:srgbClr val="00B050"/>
            </a:solidFill>
            <a:effectLst>
              <a:outerShdw blurRad="50800" dist="38100" dir="8100000" algn="tr" rotWithShape="0">
                <a:prstClr val="black">
                  <a:alpha val="40000"/>
                </a:prstClr>
              </a:outerShdw>
            </a:effectLst>
          </c:spPr>
          <c:dPt>
            <c:idx val="0"/>
            <c:bubble3D val="0"/>
          </c:dPt>
          <c:dPt>
            <c:idx val="1"/>
            <c:bubble3D val="0"/>
          </c:dPt>
          <c:cat>
            <c:strRef>
              <c:f>Sheet1!$A$2:$A$3</c:f>
              <c:strCache>
                <c:ptCount val="2"/>
                <c:pt idx="0">
                  <c:v>第一季度</c:v>
                </c:pt>
                <c:pt idx="1">
                  <c:v>第二季度</c:v>
                </c:pt>
              </c:strCache>
            </c:strRef>
          </c:cat>
          <c:val>
            <c:numRef>
              <c:f>Sheet1!$B$2:$B$3</c:f>
              <c:numCache>
                <c:formatCode>General</c:formatCode>
                <c:ptCount val="2"/>
                <c:pt idx="0">
                  <c:v>87</c:v>
                </c:pt>
                <c:pt idx="1">
                  <c:v>13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solidFill>
              <a:srgbClr val="00B050"/>
            </a:solidFill>
            <a:effectLst>
              <a:outerShdw blurRad="50800" dist="38100" dir="8100000" algn="tr" rotWithShape="0">
                <a:prstClr val="black">
                  <a:alpha val="40000"/>
                </a:prstClr>
              </a:outerShdw>
            </a:effectLst>
          </c:spPr>
          <c:dPt>
            <c:idx val="0"/>
            <c:bubble3D val="0"/>
          </c:dPt>
          <c:dPt>
            <c:idx val="1"/>
            <c:bubble3D val="0"/>
          </c:dPt>
          <c:cat>
            <c:strRef>
              <c:f>Sheet1!$A$2:$A$3</c:f>
              <c:strCache>
                <c:ptCount val="2"/>
                <c:pt idx="0">
                  <c:v>第一季度</c:v>
                </c:pt>
                <c:pt idx="1">
                  <c:v>第二季度</c:v>
                </c:pt>
              </c:strCache>
            </c:strRef>
          </c:cat>
          <c:val>
            <c:numRef>
              <c:f>Sheet1!$B$2:$B$3</c:f>
              <c:numCache>
                <c:formatCode>General</c:formatCode>
                <c:ptCount val="2"/>
                <c:pt idx="0">
                  <c:v>87</c:v>
                </c:pt>
                <c:pt idx="1">
                  <c:v>13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solidFill>
              <a:srgbClr val="00B050"/>
            </a:solidFill>
            <a:effectLst>
              <a:outerShdw blurRad="50800" dist="38100" dir="8100000" algn="tr" rotWithShape="0">
                <a:prstClr val="black">
                  <a:alpha val="40000"/>
                </a:prstClr>
              </a:outerShdw>
            </a:effectLst>
          </c:spPr>
          <c:dPt>
            <c:idx val="0"/>
            <c:bubble3D val="0"/>
          </c:dPt>
          <c:dPt>
            <c:idx val="1"/>
            <c:bubble3D val="0"/>
          </c:dPt>
          <c:cat>
            <c:strRef>
              <c:f>Sheet1!$A$2:$A$3</c:f>
              <c:strCache>
                <c:ptCount val="2"/>
                <c:pt idx="0">
                  <c:v>第一季度</c:v>
                </c:pt>
                <c:pt idx="1">
                  <c:v>第二季度</c:v>
                </c:pt>
              </c:strCache>
            </c:strRef>
          </c:cat>
          <c:val>
            <c:numRef>
              <c:f>Sheet1!$B$2:$B$3</c:f>
              <c:numCache>
                <c:formatCode>General</c:formatCode>
                <c:ptCount val="2"/>
                <c:pt idx="0">
                  <c:v>87</c:v>
                </c:pt>
                <c:pt idx="1">
                  <c:v>13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solidFill>
              <a:srgbClr val="00B050"/>
            </a:solidFill>
            <a:effectLst>
              <a:outerShdw blurRad="50800" dist="38100" dir="8100000" algn="tr" rotWithShape="0">
                <a:prstClr val="black">
                  <a:alpha val="40000"/>
                </a:prstClr>
              </a:outerShdw>
            </a:effectLst>
          </c:spPr>
          <c:dPt>
            <c:idx val="0"/>
            <c:bubble3D val="0"/>
          </c:dPt>
          <c:dPt>
            <c:idx val="1"/>
            <c:bubble3D val="0"/>
          </c:dPt>
          <c:cat>
            <c:strRef>
              <c:f>Sheet1!$A$2:$A$3</c:f>
              <c:strCache>
                <c:ptCount val="2"/>
                <c:pt idx="0">
                  <c:v>第一季度</c:v>
                </c:pt>
                <c:pt idx="1">
                  <c:v>第二季度</c:v>
                </c:pt>
              </c:strCache>
            </c:strRef>
          </c:cat>
          <c:val>
            <c:numRef>
              <c:f>Sheet1!$B$2:$B$3</c:f>
              <c:numCache>
                <c:formatCode>General</c:formatCode>
                <c:ptCount val="2"/>
                <c:pt idx="0">
                  <c:v>87</c:v>
                </c:pt>
                <c:pt idx="1">
                  <c:v>13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solidFill>
              <a:srgbClr val="00B050"/>
            </a:solidFill>
            <a:effectLst>
              <a:outerShdw blurRad="50800" dist="38100" dir="8100000" algn="tr" rotWithShape="0">
                <a:prstClr val="black">
                  <a:alpha val="40000"/>
                </a:prstClr>
              </a:outerShdw>
            </a:effectLst>
          </c:spPr>
          <c:dPt>
            <c:idx val="0"/>
            <c:bubble3D val="0"/>
          </c:dPt>
          <c:dPt>
            <c:idx val="1"/>
            <c:bubble3D val="0"/>
          </c:dPt>
          <c:cat>
            <c:strRef>
              <c:f>Sheet1!$A$2:$A$3</c:f>
              <c:strCache>
                <c:ptCount val="2"/>
                <c:pt idx="0">
                  <c:v>第一季度</c:v>
                </c:pt>
                <c:pt idx="1">
                  <c:v>第二季度</c:v>
                </c:pt>
              </c:strCache>
            </c:strRef>
          </c:cat>
          <c:val>
            <c:numRef>
              <c:f>Sheet1!$B$2:$B$3</c:f>
              <c:numCache>
                <c:formatCode>General</c:formatCode>
                <c:ptCount val="2"/>
                <c:pt idx="0">
                  <c:v>87</c:v>
                </c:pt>
                <c:pt idx="1">
                  <c:v>13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CD234-1A59-463F-8B12-F9DAA98A294F}" type="datetimeFigureOut">
              <a:rPr lang="zh-CN" altLang="en-US" smtClean="0"/>
              <a:t>2018/7/8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EBB733-DF6B-4801-AFF9-46967ACB9940}" type="slidenum">
              <a:rPr lang="zh-CN" altLang="en-US" smtClean="0"/>
              <a:t>‹#›</a:t>
            </a:fld>
            <a:endParaRPr lang="zh-CN" altLang="en-US"/>
          </a:p>
        </p:txBody>
      </p:sp>
    </p:spTree>
    <p:extLst>
      <p:ext uri="{BB962C8B-B14F-4D97-AF65-F5344CB8AC3E}">
        <p14:creationId xmlns:p14="http://schemas.microsoft.com/office/powerpoint/2010/main" val="2479267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a:t>
            </a:fld>
            <a:endParaRPr lang="zh-CN" altLang="en-US"/>
          </a:p>
        </p:txBody>
      </p:sp>
    </p:spTree>
    <p:extLst>
      <p:ext uri="{BB962C8B-B14F-4D97-AF65-F5344CB8AC3E}">
        <p14:creationId xmlns:p14="http://schemas.microsoft.com/office/powerpoint/2010/main" val="1274011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15</a:t>
            </a:fld>
            <a:endParaRPr lang="zh-CN" altLang="en-US"/>
          </a:p>
        </p:txBody>
      </p:sp>
    </p:spTree>
    <p:extLst>
      <p:ext uri="{BB962C8B-B14F-4D97-AF65-F5344CB8AC3E}">
        <p14:creationId xmlns:p14="http://schemas.microsoft.com/office/powerpoint/2010/main" val="2194614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23</a:t>
            </a:fld>
            <a:endParaRPr lang="zh-CN" altLang="en-US"/>
          </a:p>
        </p:txBody>
      </p:sp>
    </p:spTree>
    <p:extLst>
      <p:ext uri="{BB962C8B-B14F-4D97-AF65-F5344CB8AC3E}">
        <p14:creationId xmlns:p14="http://schemas.microsoft.com/office/powerpoint/2010/main" val="177189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49</a:t>
            </a:fld>
            <a:endParaRPr lang="zh-CN" altLang="en-US"/>
          </a:p>
        </p:txBody>
      </p:sp>
    </p:spTree>
    <p:extLst>
      <p:ext uri="{BB962C8B-B14F-4D97-AF65-F5344CB8AC3E}">
        <p14:creationId xmlns:p14="http://schemas.microsoft.com/office/powerpoint/2010/main" val="2714893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65</a:t>
            </a:fld>
            <a:endParaRPr lang="zh-CN" altLang="en-US"/>
          </a:p>
        </p:txBody>
      </p:sp>
    </p:spTree>
    <p:extLst>
      <p:ext uri="{BB962C8B-B14F-4D97-AF65-F5344CB8AC3E}">
        <p14:creationId xmlns:p14="http://schemas.microsoft.com/office/powerpoint/2010/main" val="3341738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2</a:t>
            </a:fld>
            <a:endParaRPr lang="zh-CN" altLang="en-US"/>
          </a:p>
        </p:txBody>
      </p:sp>
    </p:spTree>
    <p:extLst>
      <p:ext uri="{BB962C8B-B14F-4D97-AF65-F5344CB8AC3E}">
        <p14:creationId xmlns:p14="http://schemas.microsoft.com/office/powerpoint/2010/main" val="2877046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3</a:t>
            </a:fld>
            <a:endParaRPr lang="zh-CN" altLang="en-US"/>
          </a:p>
        </p:txBody>
      </p:sp>
    </p:spTree>
    <p:extLst>
      <p:ext uri="{BB962C8B-B14F-4D97-AF65-F5344CB8AC3E}">
        <p14:creationId xmlns:p14="http://schemas.microsoft.com/office/powerpoint/2010/main" val="147074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6</a:t>
            </a:fld>
            <a:endParaRPr lang="zh-CN" altLang="en-US"/>
          </a:p>
        </p:txBody>
      </p:sp>
    </p:spTree>
    <p:extLst>
      <p:ext uri="{BB962C8B-B14F-4D97-AF65-F5344CB8AC3E}">
        <p14:creationId xmlns:p14="http://schemas.microsoft.com/office/powerpoint/2010/main" val="786264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8</a:t>
            </a:fld>
            <a:endParaRPr lang="zh-CN" altLang="en-US"/>
          </a:p>
        </p:txBody>
      </p:sp>
    </p:spTree>
    <p:extLst>
      <p:ext uri="{BB962C8B-B14F-4D97-AF65-F5344CB8AC3E}">
        <p14:creationId xmlns:p14="http://schemas.microsoft.com/office/powerpoint/2010/main" val="2587780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9</a:t>
            </a:fld>
            <a:endParaRPr lang="zh-CN" altLang="en-US"/>
          </a:p>
        </p:txBody>
      </p:sp>
    </p:spTree>
    <p:extLst>
      <p:ext uri="{BB962C8B-B14F-4D97-AF65-F5344CB8AC3E}">
        <p14:creationId xmlns:p14="http://schemas.microsoft.com/office/powerpoint/2010/main" val="1585343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10</a:t>
            </a:fld>
            <a:endParaRPr lang="zh-CN" altLang="en-US"/>
          </a:p>
        </p:txBody>
      </p:sp>
    </p:spTree>
    <p:extLst>
      <p:ext uri="{BB962C8B-B14F-4D97-AF65-F5344CB8AC3E}">
        <p14:creationId xmlns:p14="http://schemas.microsoft.com/office/powerpoint/2010/main" val="924115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11</a:t>
            </a:fld>
            <a:endParaRPr lang="zh-CN" altLang="en-US"/>
          </a:p>
        </p:txBody>
      </p:sp>
    </p:spTree>
    <p:extLst>
      <p:ext uri="{BB962C8B-B14F-4D97-AF65-F5344CB8AC3E}">
        <p14:creationId xmlns:p14="http://schemas.microsoft.com/office/powerpoint/2010/main" val="840700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13</a:t>
            </a:fld>
            <a:endParaRPr lang="zh-CN" altLang="en-US"/>
          </a:p>
        </p:txBody>
      </p:sp>
    </p:spTree>
    <p:extLst>
      <p:ext uri="{BB962C8B-B14F-4D97-AF65-F5344CB8AC3E}">
        <p14:creationId xmlns:p14="http://schemas.microsoft.com/office/powerpoint/2010/main" val="4242690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grpSp>
        <p:nvGrpSpPr>
          <p:cNvPr id="15" name="Group 106"/>
          <p:cNvGrpSpPr>
            <a:grpSpLocks noChangeAspect="1"/>
          </p:cNvGrpSpPr>
          <p:nvPr userDrawn="1"/>
        </p:nvGrpSpPr>
        <p:grpSpPr bwMode="auto">
          <a:xfrm>
            <a:off x="0" y="-275"/>
            <a:ext cx="12192000" cy="4930268"/>
            <a:chOff x="1602" y="283"/>
            <a:chExt cx="5028" cy="2711"/>
          </a:xfrm>
        </p:grpSpPr>
        <p:sp>
          <p:nvSpPr>
            <p:cNvPr id="17" name="Freeform 107"/>
            <p:cNvSpPr>
              <a:spLocks/>
            </p:cNvSpPr>
            <p:nvPr/>
          </p:nvSpPr>
          <p:spPr bwMode="auto">
            <a:xfrm>
              <a:off x="1602" y="426"/>
              <a:ext cx="5028" cy="2568"/>
            </a:xfrm>
            <a:custGeom>
              <a:avLst/>
              <a:gdLst/>
              <a:ahLst/>
              <a:cxnLst>
                <a:cxn ang="0">
                  <a:pos x="2129" y="670"/>
                </a:cxn>
                <a:cxn ang="0">
                  <a:pos x="2129" y="640"/>
                </a:cxn>
                <a:cxn ang="0">
                  <a:pos x="0" y="0"/>
                </a:cxn>
                <a:cxn ang="0">
                  <a:pos x="0" y="688"/>
                </a:cxn>
                <a:cxn ang="0">
                  <a:pos x="1053" y="1054"/>
                </a:cxn>
                <a:cxn ang="0">
                  <a:pos x="2129" y="670"/>
                </a:cxn>
              </a:cxnLst>
              <a:rect l="0" t="0" r="r" b="b"/>
              <a:pathLst>
                <a:path w="2129" h="1054">
                  <a:moveTo>
                    <a:pt x="2129" y="670"/>
                  </a:moveTo>
                  <a:cubicBezTo>
                    <a:pt x="2129" y="640"/>
                    <a:pt x="2129" y="640"/>
                    <a:pt x="2129" y="640"/>
                  </a:cubicBezTo>
                  <a:cubicBezTo>
                    <a:pt x="1070" y="830"/>
                    <a:pt x="360" y="617"/>
                    <a:pt x="0" y="0"/>
                  </a:cubicBezTo>
                  <a:cubicBezTo>
                    <a:pt x="0" y="688"/>
                    <a:pt x="0" y="688"/>
                    <a:pt x="0" y="688"/>
                  </a:cubicBezTo>
                  <a:cubicBezTo>
                    <a:pt x="310" y="932"/>
                    <a:pt x="661" y="1054"/>
                    <a:pt x="1053" y="1054"/>
                  </a:cubicBezTo>
                  <a:cubicBezTo>
                    <a:pt x="1454" y="1054"/>
                    <a:pt x="1813" y="926"/>
                    <a:pt x="2129" y="670"/>
                  </a:cubicBezTo>
                  <a:close/>
                </a:path>
              </a:pathLst>
            </a:custGeom>
            <a:gradFill flip="none" rotWithShape="1">
              <a:gsLst>
                <a:gs pos="0">
                  <a:srgbClr val="2B9BD3"/>
                </a:gs>
                <a:gs pos="31000">
                  <a:srgbClr val="21D6E0"/>
                </a:gs>
                <a:gs pos="77000">
                  <a:srgbClr val="0087E6"/>
                </a:gs>
              </a:gsLst>
              <a:path path="circle">
                <a:fillToRect l="100000" t="100000"/>
              </a:path>
              <a:tileRect r="-100000" b="-100000"/>
            </a:grad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8" name="Freeform 108"/>
            <p:cNvSpPr>
              <a:spLocks/>
            </p:cNvSpPr>
            <p:nvPr/>
          </p:nvSpPr>
          <p:spPr bwMode="auto">
            <a:xfrm>
              <a:off x="1602" y="283"/>
              <a:ext cx="5028" cy="2200"/>
            </a:xfrm>
            <a:custGeom>
              <a:avLst/>
              <a:gdLst/>
              <a:ahLst/>
              <a:cxnLst>
                <a:cxn ang="0">
                  <a:pos x="2129" y="697"/>
                </a:cxn>
                <a:cxn ang="0">
                  <a:pos x="2129" y="623"/>
                </a:cxn>
                <a:cxn ang="0">
                  <a:pos x="1181" y="0"/>
                </a:cxn>
                <a:cxn ang="0">
                  <a:pos x="0" y="0"/>
                </a:cxn>
                <a:cxn ang="0">
                  <a:pos x="0" y="57"/>
                </a:cxn>
                <a:cxn ang="0">
                  <a:pos x="2129" y="697"/>
                </a:cxn>
              </a:cxnLst>
              <a:rect l="0" t="0" r="r" b="b"/>
              <a:pathLst>
                <a:path w="2129" h="887">
                  <a:moveTo>
                    <a:pt x="2129" y="697"/>
                  </a:moveTo>
                  <a:cubicBezTo>
                    <a:pt x="2129" y="623"/>
                    <a:pt x="2129" y="623"/>
                    <a:pt x="2129" y="623"/>
                  </a:cubicBezTo>
                  <a:cubicBezTo>
                    <a:pt x="1448" y="642"/>
                    <a:pt x="1132" y="434"/>
                    <a:pt x="1181" y="0"/>
                  </a:cubicBezTo>
                  <a:cubicBezTo>
                    <a:pt x="0" y="0"/>
                    <a:pt x="0" y="0"/>
                    <a:pt x="0" y="0"/>
                  </a:cubicBezTo>
                  <a:cubicBezTo>
                    <a:pt x="0" y="57"/>
                    <a:pt x="0" y="57"/>
                    <a:pt x="0" y="57"/>
                  </a:cubicBezTo>
                  <a:cubicBezTo>
                    <a:pt x="360" y="674"/>
                    <a:pt x="1070" y="887"/>
                    <a:pt x="2129" y="697"/>
                  </a:cubicBezTo>
                  <a:close/>
                </a:path>
              </a:pathLst>
            </a:custGeom>
            <a:gradFill flip="none" rotWithShape="1">
              <a:gsLst>
                <a:gs pos="27000">
                  <a:srgbClr val="0D7AB9"/>
                </a:gs>
                <a:gs pos="17000">
                  <a:srgbClr val="21D6E0"/>
                </a:gs>
                <a:gs pos="75000">
                  <a:srgbClr val="0087E6"/>
                </a:gs>
              </a:gsLst>
              <a:lin ang="720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9" name="Freeform 109"/>
            <p:cNvSpPr>
              <a:spLocks/>
            </p:cNvSpPr>
            <p:nvPr/>
          </p:nvSpPr>
          <p:spPr bwMode="auto">
            <a:xfrm>
              <a:off x="4255" y="283"/>
              <a:ext cx="2375" cy="1650"/>
            </a:xfrm>
            <a:custGeom>
              <a:avLst/>
              <a:gdLst/>
              <a:ahLst/>
              <a:cxnLst>
                <a:cxn ang="0">
                  <a:pos x="997" y="623"/>
                </a:cxn>
                <a:cxn ang="0">
                  <a:pos x="997" y="0"/>
                </a:cxn>
                <a:cxn ang="0">
                  <a:pos x="49" y="0"/>
                </a:cxn>
                <a:cxn ang="0">
                  <a:pos x="997" y="623"/>
                </a:cxn>
              </a:cxnLst>
              <a:rect l="0" t="0" r="r" b="b"/>
              <a:pathLst>
                <a:path w="997" h="642">
                  <a:moveTo>
                    <a:pt x="997" y="623"/>
                  </a:moveTo>
                  <a:cubicBezTo>
                    <a:pt x="997" y="0"/>
                    <a:pt x="997" y="0"/>
                    <a:pt x="997" y="0"/>
                  </a:cubicBezTo>
                  <a:cubicBezTo>
                    <a:pt x="49" y="0"/>
                    <a:pt x="49" y="0"/>
                    <a:pt x="49" y="0"/>
                  </a:cubicBezTo>
                  <a:cubicBezTo>
                    <a:pt x="0" y="434"/>
                    <a:pt x="316" y="642"/>
                    <a:pt x="997" y="623"/>
                  </a:cubicBezTo>
                  <a:close/>
                </a:path>
              </a:pathLst>
            </a:custGeom>
            <a:gradFill flip="none" rotWithShape="1">
              <a:gsLst>
                <a:gs pos="18000">
                  <a:srgbClr val="4ABEEE"/>
                </a:gs>
                <a:gs pos="75000">
                  <a:srgbClr val="0D7AB9"/>
                </a:gs>
              </a:gsLst>
              <a:path path="circle">
                <a:fillToRect l="100000" b="100000"/>
              </a:path>
              <a:tileRect t="-100000" r="-100000"/>
            </a:grad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22" name="Freeform 26"/>
          <p:cNvSpPr>
            <a:spLocks/>
          </p:cNvSpPr>
          <p:nvPr userDrawn="1"/>
        </p:nvSpPr>
        <p:spPr bwMode="auto">
          <a:xfrm>
            <a:off x="0" y="3968740"/>
            <a:ext cx="12192000" cy="2889261"/>
          </a:xfrm>
          <a:custGeom>
            <a:avLst/>
            <a:gdLst/>
            <a:ahLst/>
            <a:cxnLst>
              <a:cxn ang="0">
                <a:pos x="2861" y="904"/>
              </a:cxn>
              <a:cxn ang="0">
                <a:pos x="2861" y="0"/>
              </a:cxn>
              <a:cxn ang="0">
                <a:pos x="1382" y="332"/>
              </a:cxn>
              <a:cxn ang="0">
                <a:pos x="0" y="46"/>
              </a:cxn>
              <a:cxn ang="0">
                <a:pos x="0" y="904"/>
              </a:cxn>
              <a:cxn ang="0">
                <a:pos x="2861" y="904"/>
              </a:cxn>
            </a:cxnLst>
            <a:rect l="0" t="0" r="r" b="b"/>
            <a:pathLst>
              <a:path w="2861" h="904">
                <a:moveTo>
                  <a:pt x="2861" y="904"/>
                </a:moveTo>
                <a:cubicBezTo>
                  <a:pt x="2861" y="0"/>
                  <a:pt x="2861" y="0"/>
                  <a:pt x="2861" y="0"/>
                </a:cubicBezTo>
                <a:cubicBezTo>
                  <a:pt x="2414" y="221"/>
                  <a:pt x="1921" y="332"/>
                  <a:pt x="1382" y="332"/>
                </a:cubicBezTo>
                <a:cubicBezTo>
                  <a:pt x="882" y="332"/>
                  <a:pt x="421" y="237"/>
                  <a:pt x="0" y="46"/>
                </a:cubicBezTo>
                <a:cubicBezTo>
                  <a:pt x="0" y="904"/>
                  <a:pt x="0" y="904"/>
                  <a:pt x="0" y="904"/>
                </a:cubicBezTo>
                <a:cubicBezTo>
                  <a:pt x="2861" y="904"/>
                  <a:pt x="2861" y="904"/>
                  <a:pt x="2861" y="904"/>
                </a:cubicBezTo>
                <a:close/>
              </a:path>
            </a:pathLst>
          </a:custGeom>
          <a:gradFill flip="none" rotWithShape="1">
            <a:gsLst>
              <a:gs pos="0">
                <a:schemeClr val="bg1">
                  <a:lumMod val="75000"/>
                </a:schemeClr>
              </a:gs>
              <a:gs pos="59000">
                <a:schemeClr val="bg1">
                  <a:lumMod val="95000"/>
                </a:schemeClr>
              </a:gs>
              <a:gs pos="100000">
                <a:schemeClr val="bg1">
                  <a:lumMod val="75000"/>
                </a:schemeClr>
              </a:gs>
            </a:gsLst>
            <a:path path="circle">
              <a:fillToRect l="100000" t="100000"/>
            </a:path>
            <a:tileRect r="-100000" b="-100000"/>
          </a:grad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3" name="Freeform 27"/>
          <p:cNvSpPr>
            <a:spLocks/>
          </p:cNvSpPr>
          <p:nvPr/>
        </p:nvSpPr>
        <p:spPr bwMode="auto">
          <a:xfrm>
            <a:off x="0" y="3148980"/>
            <a:ext cx="12192000" cy="1780219"/>
          </a:xfrm>
          <a:custGeom>
            <a:avLst/>
            <a:gdLst/>
            <a:ahLst/>
            <a:cxnLst>
              <a:cxn ang="0">
                <a:pos x="2861" y="225"/>
              </a:cxn>
              <a:cxn ang="0">
                <a:pos x="2861" y="0"/>
              </a:cxn>
              <a:cxn ang="0">
                <a:pos x="1415" y="516"/>
              </a:cxn>
              <a:cxn ang="0">
                <a:pos x="0" y="25"/>
              </a:cxn>
              <a:cxn ang="0">
                <a:pos x="0" y="271"/>
              </a:cxn>
              <a:cxn ang="0">
                <a:pos x="1382" y="557"/>
              </a:cxn>
              <a:cxn ang="0">
                <a:pos x="2861" y="225"/>
              </a:cxn>
            </a:cxnLst>
            <a:rect l="0" t="0" r="r" b="b"/>
            <a:pathLst>
              <a:path w="2861" h="557">
                <a:moveTo>
                  <a:pt x="2861" y="225"/>
                </a:moveTo>
                <a:cubicBezTo>
                  <a:pt x="2861" y="0"/>
                  <a:pt x="2861" y="0"/>
                  <a:pt x="2861" y="0"/>
                </a:cubicBezTo>
                <a:cubicBezTo>
                  <a:pt x="2436" y="344"/>
                  <a:pt x="1954" y="516"/>
                  <a:pt x="1415" y="516"/>
                </a:cubicBezTo>
                <a:cubicBezTo>
                  <a:pt x="889" y="516"/>
                  <a:pt x="417" y="352"/>
                  <a:pt x="0" y="25"/>
                </a:cubicBezTo>
                <a:cubicBezTo>
                  <a:pt x="0" y="271"/>
                  <a:pt x="0" y="271"/>
                  <a:pt x="0" y="271"/>
                </a:cubicBezTo>
                <a:cubicBezTo>
                  <a:pt x="421" y="462"/>
                  <a:pt x="882" y="557"/>
                  <a:pt x="1382" y="557"/>
                </a:cubicBezTo>
                <a:cubicBezTo>
                  <a:pt x="1921" y="557"/>
                  <a:pt x="2414" y="446"/>
                  <a:pt x="2861" y="22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4" name="Freeform 28"/>
          <p:cNvSpPr>
            <a:spLocks/>
          </p:cNvSpPr>
          <p:nvPr/>
        </p:nvSpPr>
        <p:spPr bwMode="auto">
          <a:xfrm>
            <a:off x="0" y="3840896"/>
            <a:ext cx="12192000" cy="1188944"/>
          </a:xfrm>
          <a:custGeom>
            <a:avLst/>
            <a:gdLst/>
            <a:ahLst/>
            <a:cxnLst>
              <a:cxn ang="0">
                <a:pos x="2861" y="40"/>
              </a:cxn>
              <a:cxn ang="0">
                <a:pos x="2861" y="0"/>
              </a:cxn>
              <a:cxn ang="0">
                <a:pos x="1382" y="332"/>
              </a:cxn>
              <a:cxn ang="0">
                <a:pos x="0" y="46"/>
              </a:cxn>
              <a:cxn ang="0">
                <a:pos x="0" y="86"/>
              </a:cxn>
              <a:cxn ang="0">
                <a:pos x="1382" y="372"/>
              </a:cxn>
              <a:cxn ang="0">
                <a:pos x="2861" y="40"/>
              </a:cxn>
            </a:cxnLst>
            <a:rect l="0" t="0" r="r" b="b"/>
            <a:pathLst>
              <a:path w="2861" h="372">
                <a:moveTo>
                  <a:pt x="2861" y="40"/>
                </a:moveTo>
                <a:cubicBezTo>
                  <a:pt x="2861" y="0"/>
                  <a:pt x="2861" y="0"/>
                  <a:pt x="2861" y="0"/>
                </a:cubicBezTo>
                <a:cubicBezTo>
                  <a:pt x="2414" y="221"/>
                  <a:pt x="1921" y="332"/>
                  <a:pt x="1382" y="332"/>
                </a:cubicBezTo>
                <a:cubicBezTo>
                  <a:pt x="882" y="332"/>
                  <a:pt x="421" y="237"/>
                  <a:pt x="0" y="46"/>
                </a:cubicBezTo>
                <a:cubicBezTo>
                  <a:pt x="0" y="86"/>
                  <a:pt x="0" y="86"/>
                  <a:pt x="0" y="86"/>
                </a:cubicBezTo>
                <a:cubicBezTo>
                  <a:pt x="421" y="277"/>
                  <a:pt x="882" y="372"/>
                  <a:pt x="1382" y="372"/>
                </a:cubicBezTo>
                <a:cubicBezTo>
                  <a:pt x="1921" y="372"/>
                  <a:pt x="2414" y="261"/>
                  <a:pt x="2861" y="40"/>
                </a:cubicBezTo>
                <a:close/>
              </a:path>
            </a:pathLst>
          </a:custGeom>
          <a:solidFill>
            <a:srgbClr val="97BD4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Tree>
    <p:extLst>
      <p:ext uri="{BB962C8B-B14F-4D97-AF65-F5344CB8AC3E}">
        <p14:creationId xmlns:p14="http://schemas.microsoft.com/office/powerpoint/2010/main" val="2808463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尾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8497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10" name="TextBox 3"/>
          <p:cNvSpPr txBox="1"/>
          <p:nvPr userDrawn="1"/>
        </p:nvSpPr>
        <p:spPr>
          <a:xfrm>
            <a:off x="2280569" y="692254"/>
            <a:ext cx="1451474" cy="369332"/>
          </a:xfrm>
          <a:prstGeom prst="rect">
            <a:avLst/>
          </a:prstGeom>
          <a:noFill/>
        </p:spPr>
        <p:txBody>
          <a:bodyPr wrap="square">
            <a:spAutoFit/>
          </a:bodyPr>
          <a:lstStyle/>
          <a:p>
            <a:pPr>
              <a:defRPr/>
            </a:pPr>
            <a:r>
              <a:rPr lang="zh-CN" altLang="en-US" dirty="0">
                <a:solidFill>
                  <a:prstClr val="black">
                    <a:lumMod val="65000"/>
                    <a:lumOff val="35000"/>
                  </a:prstClr>
                </a:solidFill>
                <a:latin typeface="微软雅黑" pitchFamily="34" charset="-122"/>
                <a:ea typeface="微软雅黑" pitchFamily="34" charset="-122"/>
              </a:rPr>
              <a:t>目录页</a:t>
            </a:r>
          </a:p>
        </p:txBody>
      </p:sp>
      <p:sp>
        <p:nvSpPr>
          <p:cNvPr id="11" name="矩形 24"/>
          <p:cNvSpPr>
            <a:spLocks noChangeArrowheads="1"/>
          </p:cNvSpPr>
          <p:nvPr userDrawn="1"/>
        </p:nvSpPr>
        <p:spPr bwMode="auto">
          <a:xfrm>
            <a:off x="1056752" y="704309"/>
            <a:ext cx="1079839" cy="492443"/>
          </a:xfrm>
          <a:prstGeom prst="rect">
            <a:avLst/>
          </a:prstGeom>
          <a:noFill/>
          <a:ln w="9525">
            <a:noFill/>
            <a:miter lim="800000"/>
            <a:headEnd/>
            <a:tailEnd/>
          </a:ln>
        </p:spPr>
        <p:txBody>
          <a:bodyPr wrap="square" lIns="0" tIns="0" rIns="0" bIns="0">
            <a:spAutoFit/>
          </a:bodyPr>
          <a:lstStyle/>
          <a:p>
            <a:pPr algn="ctr"/>
            <a:r>
              <a:rPr lang="en-US" altLang="zh-CN" sz="1600" dirty="0">
                <a:solidFill>
                  <a:prstClr val="white"/>
                </a:solidFill>
                <a:ea typeface="微软雅黑" pitchFamily="34" charset="-122"/>
                <a:cs typeface="Arial Unicode MS" pitchFamily="34" charset="-122"/>
              </a:rPr>
              <a:t>CONTENTS</a:t>
            </a:r>
          </a:p>
          <a:p>
            <a:pPr algn="ctr"/>
            <a:r>
              <a:rPr lang="en-US" altLang="zh-CN" sz="1600" dirty="0">
                <a:solidFill>
                  <a:prstClr val="white"/>
                </a:solidFill>
                <a:ea typeface="微软雅黑" pitchFamily="34" charset="-122"/>
                <a:cs typeface="Arial Unicode MS" pitchFamily="34" charset="-122"/>
              </a:rPr>
              <a:t> PAGE</a:t>
            </a:r>
          </a:p>
        </p:txBody>
      </p:sp>
    </p:spTree>
    <p:extLst>
      <p:ext uri="{BB962C8B-B14F-4D97-AF65-F5344CB8AC3E}">
        <p14:creationId xmlns:p14="http://schemas.microsoft.com/office/powerpoint/2010/main" val="65195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目录页">
    <p:spTree>
      <p:nvGrpSpPr>
        <p:cNvPr id="1" name=""/>
        <p:cNvGrpSpPr/>
        <p:nvPr/>
      </p:nvGrpSpPr>
      <p:grpSpPr>
        <a:xfrm>
          <a:off x="0" y="0"/>
          <a:ext cx="0" cy="0"/>
          <a:chOff x="0" y="0"/>
          <a:chExt cx="0" cy="0"/>
        </a:xfrm>
      </p:grpSpPr>
      <p:sp>
        <p:nvSpPr>
          <p:cNvPr id="10" name="TextBox 3"/>
          <p:cNvSpPr txBox="1"/>
          <p:nvPr userDrawn="1"/>
        </p:nvSpPr>
        <p:spPr>
          <a:xfrm>
            <a:off x="2280569" y="692254"/>
            <a:ext cx="1451474" cy="369332"/>
          </a:xfrm>
          <a:prstGeom prst="rect">
            <a:avLst/>
          </a:prstGeom>
          <a:noFill/>
        </p:spPr>
        <p:txBody>
          <a:bodyPr wrap="square">
            <a:spAutoFit/>
          </a:bodyPr>
          <a:lstStyle/>
          <a:p>
            <a:pPr>
              <a:defRPr/>
            </a:pPr>
            <a:r>
              <a:rPr lang="zh-CN" altLang="en-US" dirty="0">
                <a:solidFill>
                  <a:prstClr val="black">
                    <a:lumMod val="65000"/>
                    <a:lumOff val="35000"/>
                  </a:prstClr>
                </a:solidFill>
                <a:latin typeface="微软雅黑" pitchFamily="34" charset="-122"/>
                <a:ea typeface="微软雅黑" pitchFamily="34" charset="-122"/>
              </a:rPr>
              <a:t>过渡页</a:t>
            </a:r>
          </a:p>
        </p:txBody>
      </p:sp>
      <p:sp>
        <p:nvSpPr>
          <p:cNvPr id="11" name="矩形 24"/>
          <p:cNvSpPr>
            <a:spLocks noChangeArrowheads="1"/>
          </p:cNvSpPr>
          <p:nvPr userDrawn="1"/>
        </p:nvSpPr>
        <p:spPr bwMode="auto">
          <a:xfrm>
            <a:off x="1056752" y="704309"/>
            <a:ext cx="1079839" cy="492443"/>
          </a:xfrm>
          <a:prstGeom prst="rect">
            <a:avLst/>
          </a:prstGeom>
          <a:noFill/>
          <a:ln w="9525">
            <a:noFill/>
            <a:miter lim="800000"/>
            <a:headEnd/>
            <a:tailEnd/>
          </a:ln>
        </p:spPr>
        <p:txBody>
          <a:bodyPr wrap="square" lIns="0" tIns="0" rIns="0" bIns="0">
            <a:spAutoFit/>
          </a:bodyPr>
          <a:lstStyle/>
          <a:p>
            <a:pPr algn="ctr"/>
            <a:r>
              <a:rPr lang="en-US" altLang="zh-CN" sz="1600" dirty="0">
                <a:solidFill>
                  <a:prstClr val="white"/>
                </a:solidFill>
                <a:ea typeface="微软雅黑" pitchFamily="34" charset="-122"/>
                <a:cs typeface="Arial Unicode MS" pitchFamily="34" charset="-122"/>
              </a:rPr>
              <a:t>TRANSITION PAGE</a:t>
            </a:r>
          </a:p>
        </p:txBody>
      </p:sp>
    </p:spTree>
    <p:extLst>
      <p:ext uri="{BB962C8B-B14F-4D97-AF65-F5344CB8AC3E}">
        <p14:creationId xmlns:p14="http://schemas.microsoft.com/office/powerpoint/2010/main" val="76553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过渡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398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过渡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419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302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两栏内容">
    <p:spTree>
      <p:nvGrpSpPr>
        <p:cNvPr id="1" name=""/>
        <p:cNvGrpSpPr/>
        <p:nvPr/>
      </p:nvGrpSpPr>
      <p:grpSpPr>
        <a:xfrm>
          <a:off x="0" y="0"/>
          <a:ext cx="0" cy="0"/>
          <a:chOff x="0" y="0"/>
          <a:chExt cx="0" cy="0"/>
        </a:xfrm>
      </p:grpSpPr>
      <p:sp>
        <p:nvSpPr>
          <p:cNvPr id="5" name="矩形 24"/>
          <p:cNvSpPr>
            <a:spLocks noChangeArrowheads="1"/>
          </p:cNvSpPr>
          <p:nvPr userDrawn="1"/>
        </p:nvSpPr>
        <p:spPr bwMode="auto">
          <a:xfrm>
            <a:off x="1056752" y="565810"/>
            <a:ext cx="1079839" cy="371255"/>
          </a:xfrm>
          <a:prstGeom prst="rect">
            <a:avLst/>
          </a:prstGeom>
          <a:noFill/>
          <a:ln w="9525">
            <a:noFill/>
            <a:miter lim="800000"/>
            <a:headEnd/>
            <a:tailEnd/>
          </a:ln>
        </p:spPr>
        <p:txBody>
          <a:bodyPr wrap="square" lIns="0" tIns="0" rIns="0" bIns="0">
            <a:spAutoFit/>
          </a:bodyPr>
          <a:lstStyle/>
          <a:p>
            <a:pPr algn="ctr">
              <a:lnSpc>
                <a:spcPct val="150000"/>
              </a:lnSpc>
            </a:pPr>
            <a:r>
              <a:rPr lang="zh-CN" altLang="en-US" b="1" dirty="0">
                <a:solidFill>
                  <a:prstClr val="white"/>
                </a:solidFill>
                <a:ea typeface="微软雅黑" pitchFamily="34" charset="-122"/>
                <a:cs typeface="Arial Unicode MS" pitchFamily="34" charset="-122"/>
              </a:rPr>
              <a:t>第三</a:t>
            </a:r>
            <a:r>
              <a:rPr lang="zh-CN" altLang="en-US" b="1" dirty="0" smtClean="0">
                <a:solidFill>
                  <a:prstClr val="white"/>
                </a:solidFill>
                <a:ea typeface="微软雅黑" pitchFamily="34" charset="-122"/>
                <a:cs typeface="Arial Unicode MS" pitchFamily="34" charset="-122"/>
              </a:rPr>
              <a:t>章</a:t>
            </a:r>
            <a:endParaRPr lang="en-US" altLang="zh-CN" b="1" dirty="0">
              <a:solidFill>
                <a:prstClr val="white"/>
              </a:solidFill>
              <a:ea typeface="微软雅黑" pitchFamily="34" charset="-122"/>
              <a:cs typeface="Arial Unicode MS" pitchFamily="34" charset="-122"/>
            </a:endParaRPr>
          </a:p>
        </p:txBody>
      </p:sp>
    </p:spTree>
    <p:extLst>
      <p:ext uri="{BB962C8B-B14F-4D97-AF65-F5344CB8AC3E}">
        <p14:creationId xmlns:p14="http://schemas.microsoft.com/office/powerpoint/2010/main" val="1458410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两栏内容">
    <p:spTree>
      <p:nvGrpSpPr>
        <p:cNvPr id="1" name=""/>
        <p:cNvGrpSpPr/>
        <p:nvPr/>
      </p:nvGrpSpPr>
      <p:grpSpPr>
        <a:xfrm>
          <a:off x="0" y="0"/>
          <a:ext cx="0" cy="0"/>
          <a:chOff x="0" y="0"/>
          <a:chExt cx="0" cy="0"/>
        </a:xfrm>
      </p:grpSpPr>
      <p:sp>
        <p:nvSpPr>
          <p:cNvPr id="6" name="矩形 24"/>
          <p:cNvSpPr>
            <a:spLocks noChangeArrowheads="1"/>
          </p:cNvSpPr>
          <p:nvPr userDrawn="1"/>
        </p:nvSpPr>
        <p:spPr bwMode="auto">
          <a:xfrm>
            <a:off x="1056752" y="565810"/>
            <a:ext cx="1079839" cy="371255"/>
          </a:xfrm>
          <a:prstGeom prst="rect">
            <a:avLst/>
          </a:prstGeom>
          <a:noFill/>
          <a:ln w="9525">
            <a:noFill/>
            <a:miter lim="800000"/>
            <a:headEnd/>
            <a:tailEnd/>
          </a:ln>
        </p:spPr>
        <p:txBody>
          <a:bodyPr wrap="square" lIns="0" tIns="0" rIns="0" bIns="0">
            <a:spAutoFit/>
          </a:bodyPr>
          <a:lstStyle/>
          <a:p>
            <a:pPr algn="ctr">
              <a:lnSpc>
                <a:spcPct val="150000"/>
              </a:lnSpc>
            </a:pPr>
            <a:r>
              <a:rPr lang="zh-CN" altLang="en-US" b="1" dirty="0">
                <a:solidFill>
                  <a:prstClr val="white"/>
                </a:solidFill>
                <a:ea typeface="微软雅黑" pitchFamily="34" charset="-122"/>
                <a:cs typeface="Arial Unicode MS" pitchFamily="34" charset="-122"/>
              </a:rPr>
              <a:t>第四</a:t>
            </a:r>
            <a:r>
              <a:rPr lang="zh-CN" altLang="en-US" b="1" dirty="0" smtClean="0">
                <a:solidFill>
                  <a:prstClr val="white"/>
                </a:solidFill>
                <a:ea typeface="微软雅黑" pitchFamily="34" charset="-122"/>
                <a:cs typeface="Arial Unicode MS" pitchFamily="34" charset="-122"/>
              </a:rPr>
              <a:t>章</a:t>
            </a:r>
            <a:endParaRPr lang="en-US" altLang="zh-CN" b="1" dirty="0">
              <a:solidFill>
                <a:prstClr val="white"/>
              </a:solidFill>
              <a:ea typeface="微软雅黑" pitchFamily="34" charset="-122"/>
              <a:cs typeface="Arial Unicode MS" pitchFamily="34" charset="-122"/>
            </a:endParaRPr>
          </a:p>
        </p:txBody>
      </p:sp>
    </p:spTree>
    <p:extLst>
      <p:ext uri="{BB962C8B-B14F-4D97-AF65-F5344CB8AC3E}">
        <p14:creationId xmlns:p14="http://schemas.microsoft.com/office/powerpoint/2010/main" val="2276919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两栏内容">
    <p:spTree>
      <p:nvGrpSpPr>
        <p:cNvPr id="1" name=""/>
        <p:cNvGrpSpPr/>
        <p:nvPr/>
      </p:nvGrpSpPr>
      <p:grpSpPr>
        <a:xfrm>
          <a:off x="0" y="0"/>
          <a:ext cx="0" cy="0"/>
          <a:chOff x="0" y="0"/>
          <a:chExt cx="0" cy="0"/>
        </a:xfrm>
      </p:grpSpPr>
      <p:sp>
        <p:nvSpPr>
          <p:cNvPr id="6" name="矩形 24"/>
          <p:cNvSpPr>
            <a:spLocks noChangeArrowheads="1"/>
          </p:cNvSpPr>
          <p:nvPr userDrawn="1"/>
        </p:nvSpPr>
        <p:spPr bwMode="auto">
          <a:xfrm>
            <a:off x="1056752" y="565810"/>
            <a:ext cx="1079839" cy="371255"/>
          </a:xfrm>
          <a:prstGeom prst="rect">
            <a:avLst/>
          </a:prstGeom>
          <a:noFill/>
          <a:ln w="9525">
            <a:noFill/>
            <a:miter lim="800000"/>
            <a:headEnd/>
            <a:tailEnd/>
          </a:ln>
        </p:spPr>
        <p:txBody>
          <a:bodyPr wrap="square" lIns="0" tIns="0" rIns="0" bIns="0">
            <a:spAutoFit/>
          </a:bodyPr>
          <a:lstStyle/>
          <a:p>
            <a:pPr algn="ctr">
              <a:lnSpc>
                <a:spcPct val="150000"/>
              </a:lnSpc>
            </a:pPr>
            <a:r>
              <a:rPr lang="zh-CN" altLang="en-US" b="1" dirty="0" smtClean="0">
                <a:solidFill>
                  <a:prstClr val="white"/>
                </a:solidFill>
                <a:ea typeface="微软雅黑" pitchFamily="34" charset="-122"/>
                <a:cs typeface="Arial Unicode MS" pitchFamily="34" charset="-122"/>
              </a:rPr>
              <a:t>第五章</a:t>
            </a:r>
            <a:endParaRPr lang="en-US" altLang="zh-CN" b="1" dirty="0">
              <a:solidFill>
                <a:prstClr val="white"/>
              </a:solidFill>
              <a:ea typeface="微软雅黑" pitchFamily="34" charset="-122"/>
              <a:cs typeface="Arial Unicode MS" pitchFamily="34" charset="-122"/>
            </a:endParaRPr>
          </a:p>
        </p:txBody>
      </p:sp>
    </p:spTree>
    <p:extLst>
      <p:ext uri="{BB962C8B-B14F-4D97-AF65-F5344CB8AC3E}">
        <p14:creationId xmlns:p14="http://schemas.microsoft.com/office/powerpoint/2010/main" val="1424492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五边形 18"/>
          <p:cNvSpPr/>
          <p:nvPr userDrawn="1"/>
        </p:nvSpPr>
        <p:spPr>
          <a:xfrm rot="5400000">
            <a:off x="1226035" y="502221"/>
            <a:ext cx="741272" cy="1079839"/>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矩形 19"/>
          <p:cNvSpPr/>
          <p:nvPr userDrawn="1"/>
        </p:nvSpPr>
        <p:spPr>
          <a:xfrm>
            <a:off x="1056752" y="0"/>
            <a:ext cx="1079839" cy="6715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22" name="直接连接符 21"/>
          <p:cNvCxnSpPr/>
          <p:nvPr userDrawn="1"/>
        </p:nvCxnSpPr>
        <p:spPr>
          <a:xfrm>
            <a:off x="2264807" y="692696"/>
            <a:ext cx="0" cy="3600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7" name="矩形 26"/>
          <p:cNvSpPr/>
          <p:nvPr userDrawn="1"/>
        </p:nvSpPr>
        <p:spPr>
          <a:xfrm>
            <a:off x="0" y="6265681"/>
            <a:ext cx="11397485" cy="43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矩形 27"/>
          <p:cNvSpPr/>
          <p:nvPr userDrawn="1"/>
        </p:nvSpPr>
        <p:spPr>
          <a:xfrm>
            <a:off x="11518379" y="6265681"/>
            <a:ext cx="673622" cy="43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TextBox 15"/>
          <p:cNvSpPr txBox="1"/>
          <p:nvPr userDrawn="1"/>
        </p:nvSpPr>
        <p:spPr>
          <a:xfrm>
            <a:off x="11646102" y="6312404"/>
            <a:ext cx="425005" cy="338554"/>
          </a:xfrm>
          <a:prstGeom prst="rect">
            <a:avLst/>
          </a:prstGeom>
          <a:noFill/>
        </p:spPr>
        <p:txBody>
          <a:bodyPr wrap="none" rtlCol="0">
            <a:spAutoFit/>
          </a:bodyPr>
          <a:lstStyle/>
          <a:p>
            <a:fld id="{2EEF1883-7A0E-4F66-9932-E581691AD397}" type="slidenum">
              <a:rPr lang="zh-CN" altLang="en-US" sz="1600">
                <a:solidFill>
                  <a:prstClr val="white"/>
                </a:solidFill>
              </a:rPr>
              <a:pPr/>
              <a:t>‹#›</a:t>
            </a:fld>
            <a:endParaRPr lang="zh-CN" altLang="en-US" sz="1600" dirty="0">
              <a:solidFill>
                <a:prstClr val="white"/>
              </a:solidFill>
              <a:latin typeface="微软雅黑" pitchFamily="34" charset="-122"/>
              <a:ea typeface="微软雅黑" pitchFamily="34" charset="-122"/>
            </a:endParaRPr>
          </a:p>
        </p:txBody>
      </p:sp>
    </p:spTree>
    <p:extLst>
      <p:ext uri="{BB962C8B-B14F-4D97-AF65-F5344CB8AC3E}">
        <p14:creationId xmlns:p14="http://schemas.microsoft.com/office/powerpoint/2010/main" val="41064912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8" r:id="rId6"/>
    <p:sldLayoutId id="2147483669" r:id="rId7"/>
    <p:sldLayoutId id="2147483670" r:id="rId8"/>
    <p:sldLayoutId id="2147483671" r:id="rId9"/>
    <p:sldLayoutId id="2147483673"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a:spLocks noChangeArrowheads="1"/>
          </p:cNvSpPr>
          <p:nvPr/>
        </p:nvSpPr>
        <p:spPr bwMode="auto">
          <a:xfrm>
            <a:off x="1969776" y="899348"/>
            <a:ext cx="8225554" cy="2004010"/>
          </a:xfrm>
          <a:prstGeom prst="rect">
            <a:avLst/>
          </a:prstGeom>
          <a:noFill/>
          <a:ln w="9525">
            <a:noFill/>
            <a:miter lim="800000"/>
            <a:headEnd/>
            <a:tailEnd/>
          </a:ln>
        </p:spPr>
        <p:txBody>
          <a:bodyPr wrap="square">
            <a:spAutoFit/>
          </a:bodyPr>
          <a:lstStyle/>
          <a:p>
            <a:pPr algn="ctr">
              <a:lnSpc>
                <a:spcPct val="150000"/>
              </a:lnSpc>
              <a:defRPr/>
            </a:pPr>
            <a:r>
              <a:rPr lang="zh-CN" altLang="en-US" sz="4400" b="1" spc="200" dirty="0" smtClean="0">
                <a:solidFill>
                  <a:prstClr val="white"/>
                </a:solidFill>
                <a:latin typeface="微软雅黑" pitchFamily="34" charset="-122"/>
                <a:ea typeface="微软雅黑" pitchFamily="34" charset="-122"/>
              </a:rPr>
              <a:t>从</a:t>
            </a:r>
            <a:r>
              <a:rPr lang="en-US" altLang="zh-CN" sz="4400" b="1" spc="200" dirty="0" smtClean="0">
                <a:solidFill>
                  <a:prstClr val="white"/>
                </a:solidFill>
                <a:latin typeface="微软雅黑" pitchFamily="34" charset="-122"/>
                <a:ea typeface="微软雅黑" pitchFamily="34" charset="-122"/>
              </a:rPr>
              <a:t>2018</a:t>
            </a:r>
            <a:r>
              <a:rPr lang="zh-CN" altLang="en-US" sz="4400" b="1" spc="200" dirty="0" smtClean="0">
                <a:solidFill>
                  <a:prstClr val="white"/>
                </a:solidFill>
                <a:latin typeface="微软雅黑" pitchFamily="34" charset="-122"/>
                <a:ea typeface="微软雅黑" pitchFamily="34" charset="-122"/>
              </a:rPr>
              <a:t>年高考全国卷历史试题</a:t>
            </a:r>
            <a:endParaRPr lang="en-US" altLang="zh-CN" sz="4400" b="1" spc="200" dirty="0" smtClean="0">
              <a:solidFill>
                <a:prstClr val="white"/>
              </a:solidFill>
              <a:latin typeface="微软雅黑" pitchFamily="34" charset="-122"/>
              <a:ea typeface="微软雅黑" pitchFamily="34" charset="-122"/>
            </a:endParaRPr>
          </a:p>
          <a:p>
            <a:pPr algn="ctr">
              <a:lnSpc>
                <a:spcPct val="150000"/>
              </a:lnSpc>
              <a:defRPr/>
            </a:pPr>
            <a:r>
              <a:rPr lang="zh-CN" altLang="en-US" sz="4400" b="1" spc="200" dirty="0" smtClean="0">
                <a:solidFill>
                  <a:prstClr val="white"/>
                </a:solidFill>
                <a:latin typeface="微软雅黑" pitchFamily="34" charset="-122"/>
                <a:ea typeface="微软雅黑" pitchFamily="34" charset="-122"/>
              </a:rPr>
              <a:t>看历史学科核心素养的落实</a:t>
            </a:r>
            <a:endParaRPr lang="zh-CN" altLang="en-US" sz="4400" b="1" spc="200" dirty="0">
              <a:solidFill>
                <a:prstClr val="white"/>
              </a:solidFill>
              <a:latin typeface="微软雅黑" pitchFamily="34" charset="-122"/>
              <a:ea typeface="微软雅黑" pitchFamily="34" charset="-122"/>
            </a:endParaRPr>
          </a:p>
        </p:txBody>
      </p:sp>
      <p:sp>
        <p:nvSpPr>
          <p:cNvPr id="14" name="文本框 13"/>
          <p:cNvSpPr txBox="1"/>
          <p:nvPr/>
        </p:nvSpPr>
        <p:spPr>
          <a:xfrm>
            <a:off x="3340493" y="3536576"/>
            <a:ext cx="7405411" cy="523220"/>
          </a:xfrm>
          <a:prstGeom prst="rect">
            <a:avLst/>
          </a:prstGeom>
          <a:noFill/>
        </p:spPr>
        <p:txBody>
          <a:bodyPr wrap="square" rtlCol="0">
            <a:spAutoFit/>
          </a:bodyPr>
          <a:lstStyle/>
          <a:p>
            <a:pPr algn="r"/>
            <a:r>
              <a:rPr lang="zh-CN" altLang="en-US" sz="2800" b="1" dirty="0" smtClean="0">
                <a:solidFill>
                  <a:schemeClr val="bg1"/>
                </a:solidFill>
                <a:latin typeface="楷体" panose="02010609060101010101" pitchFamily="49" charset="-122"/>
                <a:ea typeface="楷体" panose="02010609060101010101" pitchFamily="49" charset="-122"/>
              </a:rPr>
              <a:t>北京师范大学克拉玛依附属学校 邓生禄</a:t>
            </a:r>
            <a:endParaRPr lang="zh-CN" altLang="en-US" sz="2800" b="1" dirty="0">
              <a:solidFill>
                <a:schemeClr val="bg1"/>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36439345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35" presetClass="entr" presetSubtype="0" fill="hold" grpId="1"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style.rotation</p:attrName>
                                        </p:attrNameLst>
                                      </p:cBhvr>
                                      <p:tavLst>
                                        <p:tav tm="0">
                                          <p:val>
                                            <p:fltVal val="720"/>
                                          </p:val>
                                        </p:tav>
                                        <p:tav tm="100000">
                                          <p:val>
                                            <p:fltVal val="0"/>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 calcmode="lin" valueType="num">
                                      <p:cBhvr>
                                        <p:cTn id="13" dur="500" fill="hold"/>
                                        <p:tgtEl>
                                          <p:spTgt spid="2"/>
                                        </p:tgtEl>
                                        <p:attrNameLst>
                                          <p:attrName>ppt_w</p:attrName>
                                        </p:attrNameLst>
                                      </p:cBhvr>
                                      <p:tavLst>
                                        <p:tav tm="0">
                                          <p:val>
                                            <p:fltVal val="0"/>
                                          </p:val>
                                        </p:tav>
                                        <p:tav tm="100000">
                                          <p:val>
                                            <p:strVal val="#ppt_w"/>
                                          </p:val>
                                        </p:tav>
                                      </p:tavLst>
                                    </p:anim>
                                  </p:childTnLst>
                                </p:cTn>
                              </p:par>
                              <p:par>
                                <p:cTn id="14" presetID="53" presetClass="entr" presetSubtype="16" fill="hold" grpId="2"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261791" y="1615354"/>
            <a:ext cx="2376264" cy="4320480"/>
            <a:chOff x="2068615" y="1696036"/>
            <a:chExt cx="2376264" cy="4320480"/>
          </a:xfrm>
        </p:grpSpPr>
        <p:sp>
          <p:nvSpPr>
            <p:cNvPr id="20" name="圆角矩形 19"/>
            <p:cNvSpPr/>
            <p:nvPr/>
          </p:nvSpPr>
          <p:spPr>
            <a:xfrm>
              <a:off x="2068615" y="1696036"/>
              <a:ext cx="2376264" cy="4320480"/>
            </a:xfrm>
            <a:prstGeom prst="roundRect">
              <a:avLst>
                <a:gd name="adj" fmla="val 7822"/>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6"/>
            <p:cNvSpPr/>
            <p:nvPr/>
          </p:nvSpPr>
          <p:spPr>
            <a:xfrm>
              <a:off x="2068615" y="2043296"/>
              <a:ext cx="792088" cy="876875"/>
            </a:xfrm>
            <a:custGeom>
              <a:avLst/>
              <a:gdLst/>
              <a:ahLst/>
              <a:cxnLst/>
              <a:rect l="l" t="t" r="r" b="b"/>
              <a:pathLst>
                <a:path w="792088" h="876875">
                  <a:moveTo>
                    <a:pt x="0" y="0"/>
                  </a:moveTo>
                  <a:lnTo>
                    <a:pt x="723499" y="0"/>
                  </a:lnTo>
                  <a:cubicBezTo>
                    <a:pt x="761380" y="0"/>
                    <a:pt x="792088" y="30708"/>
                    <a:pt x="792088" y="68589"/>
                  </a:cubicBezTo>
                  <a:lnTo>
                    <a:pt x="792088" y="808286"/>
                  </a:lnTo>
                  <a:cubicBezTo>
                    <a:pt x="792088" y="846167"/>
                    <a:pt x="761380" y="876875"/>
                    <a:pt x="723499" y="876875"/>
                  </a:cubicBezTo>
                  <a:lnTo>
                    <a:pt x="0" y="876875"/>
                  </a:lnTo>
                  <a:close/>
                </a:path>
              </a:pathLst>
            </a:custGeom>
            <a:solidFill>
              <a:srgbClr val="FFC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7"/>
            <p:cNvSpPr txBox="1"/>
            <p:nvPr/>
          </p:nvSpPr>
          <p:spPr>
            <a:xfrm>
              <a:off x="2165202" y="2220123"/>
              <a:ext cx="598911" cy="523220"/>
            </a:xfrm>
            <a:prstGeom prst="rect">
              <a:avLst/>
            </a:prstGeom>
            <a:noFill/>
          </p:spPr>
          <p:txBody>
            <a:bodyPr wrap="square" rtlCol="0">
              <a:spAutoFit/>
            </a:bodyPr>
            <a:lstStyle/>
            <a:p>
              <a:pPr algn="ctr"/>
              <a:r>
                <a:rPr lang="en-US" altLang="zh-CN" sz="2800" dirty="0" smtClean="0">
                  <a:solidFill>
                    <a:schemeClr val="bg1"/>
                  </a:solidFill>
                  <a:latin typeface="Impact" panose="020B0806030902050204" pitchFamily="34" charset="0"/>
                </a:rPr>
                <a:t>03</a:t>
              </a:r>
              <a:endParaRPr lang="zh-CN" altLang="en-US" sz="2800" dirty="0">
                <a:solidFill>
                  <a:schemeClr val="bg1"/>
                </a:solidFill>
                <a:latin typeface="Impact" panose="020B0806030902050204" pitchFamily="34" charset="0"/>
              </a:endParaRPr>
            </a:p>
          </p:txBody>
        </p:sp>
        <p:sp>
          <p:nvSpPr>
            <p:cNvPr id="23" name="TextBox 8"/>
            <p:cNvSpPr txBox="1"/>
            <p:nvPr/>
          </p:nvSpPr>
          <p:spPr>
            <a:xfrm>
              <a:off x="2090249" y="3727035"/>
              <a:ext cx="2327736" cy="523220"/>
            </a:xfrm>
            <a:prstGeom prst="rect">
              <a:avLst/>
            </a:prstGeom>
            <a:noFill/>
          </p:spPr>
          <p:txBody>
            <a:bodyPr wrap="square" rtlCol="0">
              <a:spAutoFit/>
            </a:bodyPr>
            <a:lstStyle/>
            <a:p>
              <a:pPr algn="ctr"/>
              <a:r>
                <a:rPr lang="zh-CN" altLang="en-US" sz="2800" b="1" dirty="0" smtClean="0">
                  <a:latin typeface="微软雅黑" panose="020B0503020204020204" pitchFamily="34" charset="-122"/>
                  <a:ea typeface="微软雅黑" panose="020B0503020204020204" pitchFamily="34" charset="-122"/>
                </a:rPr>
                <a:t>史料实证</a:t>
              </a:r>
              <a:endParaRPr lang="zh-CN" altLang="en-US" sz="2800" b="1" dirty="0">
                <a:latin typeface="微软雅黑" panose="020B0503020204020204" pitchFamily="34" charset="-122"/>
                <a:ea typeface="微软雅黑" panose="020B0503020204020204" pitchFamily="34" charset="-122"/>
              </a:endParaRPr>
            </a:p>
          </p:txBody>
        </p:sp>
        <p:graphicFrame>
          <p:nvGraphicFramePr>
            <p:cNvPr id="25" name="图表 24"/>
            <p:cNvGraphicFramePr/>
            <p:nvPr>
              <p:extLst/>
            </p:nvPr>
          </p:nvGraphicFramePr>
          <p:xfrm>
            <a:off x="2650850" y="4792380"/>
            <a:ext cx="1211794" cy="807863"/>
          </p:xfrm>
          <a:graphic>
            <a:graphicData uri="http://schemas.openxmlformats.org/drawingml/2006/chart">
              <c:chart xmlns:c="http://schemas.openxmlformats.org/drawingml/2006/chart" xmlns:r="http://schemas.openxmlformats.org/officeDocument/2006/relationships" r:id="rId3"/>
            </a:graphicData>
          </a:graphic>
        </p:graphicFrame>
        <p:sp>
          <p:nvSpPr>
            <p:cNvPr id="26" name="Freeform 11"/>
            <p:cNvSpPr>
              <a:spLocks noEditPoints="1"/>
            </p:cNvSpPr>
            <p:nvPr/>
          </p:nvSpPr>
          <p:spPr bwMode="auto">
            <a:xfrm>
              <a:off x="3213617" y="2164211"/>
              <a:ext cx="609600" cy="608013"/>
            </a:xfrm>
            <a:custGeom>
              <a:avLst/>
              <a:gdLst>
                <a:gd name="T0" fmla="*/ 292 w 384"/>
                <a:gd name="T1" fmla="*/ 325 h 383"/>
                <a:gd name="T2" fmla="*/ 336 w 384"/>
                <a:gd name="T3" fmla="*/ 360 h 383"/>
                <a:gd name="T4" fmla="*/ 359 w 384"/>
                <a:gd name="T5" fmla="*/ 344 h 383"/>
                <a:gd name="T6" fmla="*/ 354 w 384"/>
                <a:gd name="T7" fmla="*/ 318 h 383"/>
                <a:gd name="T8" fmla="*/ 31 w 384"/>
                <a:gd name="T9" fmla="*/ 318 h 383"/>
                <a:gd name="T10" fmla="*/ 25 w 384"/>
                <a:gd name="T11" fmla="*/ 344 h 383"/>
                <a:gd name="T12" fmla="*/ 48 w 384"/>
                <a:gd name="T13" fmla="*/ 360 h 383"/>
                <a:gd name="T14" fmla="*/ 92 w 384"/>
                <a:gd name="T15" fmla="*/ 325 h 383"/>
                <a:gd name="T16" fmla="*/ 285 w 384"/>
                <a:gd name="T17" fmla="*/ 216 h 383"/>
                <a:gd name="T18" fmla="*/ 339 w 384"/>
                <a:gd name="T19" fmla="*/ 271 h 383"/>
                <a:gd name="T20" fmla="*/ 384 w 384"/>
                <a:gd name="T21" fmla="*/ 328 h 383"/>
                <a:gd name="T22" fmla="*/ 370 w 384"/>
                <a:gd name="T23" fmla="*/ 369 h 383"/>
                <a:gd name="T24" fmla="*/ 329 w 384"/>
                <a:gd name="T25" fmla="*/ 383 h 383"/>
                <a:gd name="T26" fmla="*/ 272 w 384"/>
                <a:gd name="T27" fmla="*/ 338 h 383"/>
                <a:gd name="T28" fmla="*/ 216 w 384"/>
                <a:gd name="T29" fmla="*/ 284 h 383"/>
                <a:gd name="T30" fmla="*/ 275 w 384"/>
                <a:gd name="T31" fmla="*/ 240 h 383"/>
                <a:gd name="T32" fmla="*/ 99 w 384"/>
                <a:gd name="T33" fmla="*/ 216 h 383"/>
                <a:gd name="T34" fmla="*/ 144 w 384"/>
                <a:gd name="T35" fmla="*/ 274 h 383"/>
                <a:gd name="T36" fmla="*/ 139 w 384"/>
                <a:gd name="T37" fmla="*/ 350 h 383"/>
                <a:gd name="T38" fmla="*/ 69 w 384"/>
                <a:gd name="T39" fmla="*/ 379 h 383"/>
                <a:gd name="T40" fmla="*/ 26 w 384"/>
                <a:gd name="T41" fmla="*/ 379 h 383"/>
                <a:gd name="T42" fmla="*/ 0 w 384"/>
                <a:gd name="T43" fmla="*/ 343 h 383"/>
                <a:gd name="T44" fmla="*/ 13 w 384"/>
                <a:gd name="T45" fmla="*/ 302 h 383"/>
                <a:gd name="T46" fmla="*/ 26 w 384"/>
                <a:gd name="T47" fmla="*/ 216 h 383"/>
                <a:gd name="T48" fmla="*/ 319 w 384"/>
                <a:gd name="T49" fmla="*/ 30 h 383"/>
                <a:gd name="T50" fmla="*/ 326 w 384"/>
                <a:gd name="T51" fmla="*/ 91 h 383"/>
                <a:gd name="T52" fmla="*/ 360 w 384"/>
                <a:gd name="T53" fmla="*/ 48 h 383"/>
                <a:gd name="T54" fmla="*/ 345 w 384"/>
                <a:gd name="T55" fmla="*/ 25 h 383"/>
                <a:gd name="T56" fmla="*/ 38 w 384"/>
                <a:gd name="T57" fmla="*/ 25 h 383"/>
                <a:gd name="T58" fmla="*/ 24 w 384"/>
                <a:gd name="T59" fmla="*/ 48 h 383"/>
                <a:gd name="T60" fmla="*/ 57 w 384"/>
                <a:gd name="T61" fmla="*/ 91 h 383"/>
                <a:gd name="T62" fmla="*/ 64 w 384"/>
                <a:gd name="T63" fmla="*/ 30 h 383"/>
                <a:gd name="T64" fmla="*/ 329 w 384"/>
                <a:gd name="T65" fmla="*/ 0 h 383"/>
                <a:gd name="T66" fmla="*/ 370 w 384"/>
                <a:gd name="T67" fmla="*/ 13 h 383"/>
                <a:gd name="T68" fmla="*/ 384 w 384"/>
                <a:gd name="T69" fmla="*/ 55 h 383"/>
                <a:gd name="T70" fmla="*/ 339 w 384"/>
                <a:gd name="T71" fmla="*/ 112 h 383"/>
                <a:gd name="T72" fmla="*/ 285 w 384"/>
                <a:gd name="T73" fmla="*/ 167 h 383"/>
                <a:gd name="T74" fmla="*/ 239 w 384"/>
                <a:gd name="T75" fmla="*/ 109 h 383"/>
                <a:gd name="T76" fmla="*/ 244 w 384"/>
                <a:gd name="T77" fmla="*/ 32 h 383"/>
                <a:gd name="T78" fmla="*/ 314 w 384"/>
                <a:gd name="T79" fmla="*/ 5 h 383"/>
                <a:gd name="T80" fmla="*/ 55 w 384"/>
                <a:gd name="T81" fmla="*/ 0 h 383"/>
                <a:gd name="T82" fmla="*/ 112 w 384"/>
                <a:gd name="T83" fmla="*/ 44 h 383"/>
                <a:gd name="T84" fmla="*/ 168 w 384"/>
                <a:gd name="T85" fmla="*/ 99 h 383"/>
                <a:gd name="T86" fmla="*/ 108 w 384"/>
                <a:gd name="T87" fmla="*/ 144 h 383"/>
                <a:gd name="T88" fmla="*/ 33 w 384"/>
                <a:gd name="T89" fmla="*/ 138 h 383"/>
                <a:gd name="T90" fmla="*/ 5 w 384"/>
                <a:gd name="T91" fmla="*/ 69 h 383"/>
                <a:gd name="T92" fmla="*/ 5 w 384"/>
                <a:gd name="T93" fmla="*/ 26 h 383"/>
                <a:gd name="T94" fmla="*/ 41 w 384"/>
                <a:gd name="T9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4" h="383">
                  <a:moveTo>
                    <a:pt x="326" y="292"/>
                  </a:moveTo>
                  <a:lnTo>
                    <a:pt x="311" y="310"/>
                  </a:lnTo>
                  <a:lnTo>
                    <a:pt x="292" y="325"/>
                  </a:lnTo>
                  <a:lnTo>
                    <a:pt x="319" y="353"/>
                  </a:lnTo>
                  <a:lnTo>
                    <a:pt x="328" y="358"/>
                  </a:lnTo>
                  <a:lnTo>
                    <a:pt x="336" y="360"/>
                  </a:lnTo>
                  <a:lnTo>
                    <a:pt x="345" y="358"/>
                  </a:lnTo>
                  <a:lnTo>
                    <a:pt x="354" y="353"/>
                  </a:lnTo>
                  <a:lnTo>
                    <a:pt x="359" y="344"/>
                  </a:lnTo>
                  <a:lnTo>
                    <a:pt x="360" y="336"/>
                  </a:lnTo>
                  <a:lnTo>
                    <a:pt x="359" y="327"/>
                  </a:lnTo>
                  <a:lnTo>
                    <a:pt x="354" y="318"/>
                  </a:lnTo>
                  <a:lnTo>
                    <a:pt x="326" y="292"/>
                  </a:lnTo>
                  <a:close/>
                  <a:moveTo>
                    <a:pt x="57" y="292"/>
                  </a:moveTo>
                  <a:lnTo>
                    <a:pt x="31" y="318"/>
                  </a:lnTo>
                  <a:lnTo>
                    <a:pt x="25" y="327"/>
                  </a:lnTo>
                  <a:lnTo>
                    <a:pt x="24" y="336"/>
                  </a:lnTo>
                  <a:lnTo>
                    <a:pt x="25" y="344"/>
                  </a:lnTo>
                  <a:lnTo>
                    <a:pt x="31" y="353"/>
                  </a:lnTo>
                  <a:lnTo>
                    <a:pt x="38" y="358"/>
                  </a:lnTo>
                  <a:lnTo>
                    <a:pt x="48" y="360"/>
                  </a:lnTo>
                  <a:lnTo>
                    <a:pt x="57" y="358"/>
                  </a:lnTo>
                  <a:lnTo>
                    <a:pt x="64" y="353"/>
                  </a:lnTo>
                  <a:lnTo>
                    <a:pt x="92" y="325"/>
                  </a:lnTo>
                  <a:lnTo>
                    <a:pt x="74" y="310"/>
                  </a:lnTo>
                  <a:lnTo>
                    <a:pt x="57" y="292"/>
                  </a:lnTo>
                  <a:close/>
                  <a:moveTo>
                    <a:pt x="285" y="216"/>
                  </a:moveTo>
                  <a:lnTo>
                    <a:pt x="359" y="216"/>
                  </a:lnTo>
                  <a:lnTo>
                    <a:pt x="351" y="244"/>
                  </a:lnTo>
                  <a:lnTo>
                    <a:pt x="339" y="271"/>
                  </a:lnTo>
                  <a:lnTo>
                    <a:pt x="370" y="302"/>
                  </a:lnTo>
                  <a:lnTo>
                    <a:pt x="379" y="315"/>
                  </a:lnTo>
                  <a:lnTo>
                    <a:pt x="384" y="328"/>
                  </a:lnTo>
                  <a:lnTo>
                    <a:pt x="384" y="343"/>
                  </a:lnTo>
                  <a:lnTo>
                    <a:pt x="379" y="358"/>
                  </a:lnTo>
                  <a:lnTo>
                    <a:pt x="370" y="369"/>
                  </a:lnTo>
                  <a:lnTo>
                    <a:pt x="357" y="379"/>
                  </a:lnTo>
                  <a:lnTo>
                    <a:pt x="343" y="383"/>
                  </a:lnTo>
                  <a:lnTo>
                    <a:pt x="329" y="383"/>
                  </a:lnTo>
                  <a:lnTo>
                    <a:pt x="314" y="379"/>
                  </a:lnTo>
                  <a:lnTo>
                    <a:pt x="303" y="369"/>
                  </a:lnTo>
                  <a:lnTo>
                    <a:pt x="272" y="338"/>
                  </a:lnTo>
                  <a:lnTo>
                    <a:pt x="244" y="350"/>
                  </a:lnTo>
                  <a:lnTo>
                    <a:pt x="216" y="358"/>
                  </a:lnTo>
                  <a:lnTo>
                    <a:pt x="216" y="284"/>
                  </a:lnTo>
                  <a:lnTo>
                    <a:pt x="239" y="274"/>
                  </a:lnTo>
                  <a:lnTo>
                    <a:pt x="260" y="259"/>
                  </a:lnTo>
                  <a:lnTo>
                    <a:pt x="275" y="240"/>
                  </a:lnTo>
                  <a:lnTo>
                    <a:pt x="285" y="216"/>
                  </a:lnTo>
                  <a:close/>
                  <a:moveTo>
                    <a:pt x="26" y="216"/>
                  </a:moveTo>
                  <a:lnTo>
                    <a:pt x="99" y="216"/>
                  </a:lnTo>
                  <a:lnTo>
                    <a:pt x="108" y="240"/>
                  </a:lnTo>
                  <a:lnTo>
                    <a:pt x="124" y="259"/>
                  </a:lnTo>
                  <a:lnTo>
                    <a:pt x="144" y="274"/>
                  </a:lnTo>
                  <a:lnTo>
                    <a:pt x="168" y="284"/>
                  </a:lnTo>
                  <a:lnTo>
                    <a:pt x="168" y="358"/>
                  </a:lnTo>
                  <a:lnTo>
                    <a:pt x="139" y="350"/>
                  </a:lnTo>
                  <a:lnTo>
                    <a:pt x="112" y="338"/>
                  </a:lnTo>
                  <a:lnTo>
                    <a:pt x="81" y="369"/>
                  </a:lnTo>
                  <a:lnTo>
                    <a:pt x="69" y="379"/>
                  </a:lnTo>
                  <a:lnTo>
                    <a:pt x="55" y="383"/>
                  </a:lnTo>
                  <a:lnTo>
                    <a:pt x="41" y="383"/>
                  </a:lnTo>
                  <a:lnTo>
                    <a:pt x="26" y="379"/>
                  </a:lnTo>
                  <a:lnTo>
                    <a:pt x="13" y="369"/>
                  </a:lnTo>
                  <a:lnTo>
                    <a:pt x="5" y="358"/>
                  </a:lnTo>
                  <a:lnTo>
                    <a:pt x="0" y="343"/>
                  </a:lnTo>
                  <a:lnTo>
                    <a:pt x="0" y="328"/>
                  </a:lnTo>
                  <a:lnTo>
                    <a:pt x="5" y="315"/>
                  </a:lnTo>
                  <a:lnTo>
                    <a:pt x="13" y="302"/>
                  </a:lnTo>
                  <a:lnTo>
                    <a:pt x="44" y="271"/>
                  </a:lnTo>
                  <a:lnTo>
                    <a:pt x="33" y="244"/>
                  </a:lnTo>
                  <a:lnTo>
                    <a:pt x="26" y="216"/>
                  </a:lnTo>
                  <a:close/>
                  <a:moveTo>
                    <a:pt x="336" y="23"/>
                  </a:moveTo>
                  <a:lnTo>
                    <a:pt x="328" y="25"/>
                  </a:lnTo>
                  <a:lnTo>
                    <a:pt x="319" y="30"/>
                  </a:lnTo>
                  <a:lnTo>
                    <a:pt x="292" y="57"/>
                  </a:lnTo>
                  <a:lnTo>
                    <a:pt x="311" y="73"/>
                  </a:lnTo>
                  <a:lnTo>
                    <a:pt x="326" y="91"/>
                  </a:lnTo>
                  <a:lnTo>
                    <a:pt x="354" y="65"/>
                  </a:lnTo>
                  <a:lnTo>
                    <a:pt x="359" y="56"/>
                  </a:lnTo>
                  <a:lnTo>
                    <a:pt x="360" y="48"/>
                  </a:lnTo>
                  <a:lnTo>
                    <a:pt x="359" y="38"/>
                  </a:lnTo>
                  <a:lnTo>
                    <a:pt x="354" y="30"/>
                  </a:lnTo>
                  <a:lnTo>
                    <a:pt x="345" y="25"/>
                  </a:lnTo>
                  <a:lnTo>
                    <a:pt x="336" y="23"/>
                  </a:lnTo>
                  <a:close/>
                  <a:moveTo>
                    <a:pt x="48" y="23"/>
                  </a:moveTo>
                  <a:lnTo>
                    <a:pt x="38" y="25"/>
                  </a:lnTo>
                  <a:lnTo>
                    <a:pt x="31" y="30"/>
                  </a:lnTo>
                  <a:lnTo>
                    <a:pt x="25" y="38"/>
                  </a:lnTo>
                  <a:lnTo>
                    <a:pt x="24" y="48"/>
                  </a:lnTo>
                  <a:lnTo>
                    <a:pt x="25" y="56"/>
                  </a:lnTo>
                  <a:lnTo>
                    <a:pt x="31" y="65"/>
                  </a:lnTo>
                  <a:lnTo>
                    <a:pt x="57" y="91"/>
                  </a:lnTo>
                  <a:lnTo>
                    <a:pt x="74" y="73"/>
                  </a:lnTo>
                  <a:lnTo>
                    <a:pt x="92" y="57"/>
                  </a:lnTo>
                  <a:lnTo>
                    <a:pt x="64" y="30"/>
                  </a:lnTo>
                  <a:lnTo>
                    <a:pt x="57" y="25"/>
                  </a:lnTo>
                  <a:lnTo>
                    <a:pt x="48" y="23"/>
                  </a:lnTo>
                  <a:close/>
                  <a:moveTo>
                    <a:pt x="329" y="0"/>
                  </a:moveTo>
                  <a:lnTo>
                    <a:pt x="343" y="0"/>
                  </a:lnTo>
                  <a:lnTo>
                    <a:pt x="357" y="5"/>
                  </a:lnTo>
                  <a:lnTo>
                    <a:pt x="370" y="13"/>
                  </a:lnTo>
                  <a:lnTo>
                    <a:pt x="379" y="26"/>
                  </a:lnTo>
                  <a:lnTo>
                    <a:pt x="384" y="40"/>
                  </a:lnTo>
                  <a:lnTo>
                    <a:pt x="384" y="55"/>
                  </a:lnTo>
                  <a:lnTo>
                    <a:pt x="379" y="69"/>
                  </a:lnTo>
                  <a:lnTo>
                    <a:pt x="370" y="81"/>
                  </a:lnTo>
                  <a:lnTo>
                    <a:pt x="339" y="112"/>
                  </a:lnTo>
                  <a:lnTo>
                    <a:pt x="351" y="138"/>
                  </a:lnTo>
                  <a:lnTo>
                    <a:pt x="359" y="167"/>
                  </a:lnTo>
                  <a:lnTo>
                    <a:pt x="285" y="167"/>
                  </a:lnTo>
                  <a:lnTo>
                    <a:pt x="275" y="144"/>
                  </a:lnTo>
                  <a:lnTo>
                    <a:pt x="260" y="124"/>
                  </a:lnTo>
                  <a:lnTo>
                    <a:pt x="239" y="109"/>
                  </a:lnTo>
                  <a:lnTo>
                    <a:pt x="216" y="99"/>
                  </a:lnTo>
                  <a:lnTo>
                    <a:pt x="216" y="25"/>
                  </a:lnTo>
                  <a:lnTo>
                    <a:pt x="244" y="32"/>
                  </a:lnTo>
                  <a:lnTo>
                    <a:pt x="272" y="44"/>
                  </a:lnTo>
                  <a:lnTo>
                    <a:pt x="303" y="13"/>
                  </a:lnTo>
                  <a:lnTo>
                    <a:pt x="314" y="5"/>
                  </a:lnTo>
                  <a:lnTo>
                    <a:pt x="329" y="0"/>
                  </a:lnTo>
                  <a:close/>
                  <a:moveTo>
                    <a:pt x="41" y="0"/>
                  </a:moveTo>
                  <a:lnTo>
                    <a:pt x="55" y="0"/>
                  </a:lnTo>
                  <a:lnTo>
                    <a:pt x="69" y="5"/>
                  </a:lnTo>
                  <a:lnTo>
                    <a:pt x="81" y="13"/>
                  </a:lnTo>
                  <a:lnTo>
                    <a:pt x="112" y="44"/>
                  </a:lnTo>
                  <a:lnTo>
                    <a:pt x="139" y="32"/>
                  </a:lnTo>
                  <a:lnTo>
                    <a:pt x="168" y="25"/>
                  </a:lnTo>
                  <a:lnTo>
                    <a:pt x="168" y="99"/>
                  </a:lnTo>
                  <a:lnTo>
                    <a:pt x="144" y="109"/>
                  </a:lnTo>
                  <a:lnTo>
                    <a:pt x="124" y="124"/>
                  </a:lnTo>
                  <a:lnTo>
                    <a:pt x="108" y="144"/>
                  </a:lnTo>
                  <a:lnTo>
                    <a:pt x="99" y="167"/>
                  </a:lnTo>
                  <a:lnTo>
                    <a:pt x="26" y="167"/>
                  </a:lnTo>
                  <a:lnTo>
                    <a:pt x="33" y="138"/>
                  </a:lnTo>
                  <a:lnTo>
                    <a:pt x="44" y="112"/>
                  </a:lnTo>
                  <a:lnTo>
                    <a:pt x="13" y="81"/>
                  </a:lnTo>
                  <a:lnTo>
                    <a:pt x="5" y="69"/>
                  </a:lnTo>
                  <a:lnTo>
                    <a:pt x="0" y="55"/>
                  </a:lnTo>
                  <a:lnTo>
                    <a:pt x="0" y="40"/>
                  </a:lnTo>
                  <a:lnTo>
                    <a:pt x="5" y="26"/>
                  </a:lnTo>
                  <a:lnTo>
                    <a:pt x="13" y="13"/>
                  </a:lnTo>
                  <a:lnTo>
                    <a:pt x="26" y="5"/>
                  </a:lnTo>
                  <a:lnTo>
                    <a:pt x="41" y="0"/>
                  </a:lnTo>
                  <a:close/>
                </a:path>
              </a:pathLst>
            </a:custGeom>
            <a:solidFill>
              <a:schemeClr val="bg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p>
          </p:txBody>
        </p:sp>
      </p:grpSp>
      <p:sp>
        <p:nvSpPr>
          <p:cNvPr id="31" name="圆角矩形 30"/>
          <p:cNvSpPr/>
          <p:nvPr/>
        </p:nvSpPr>
        <p:spPr>
          <a:xfrm>
            <a:off x="4350970" y="3901214"/>
            <a:ext cx="643208" cy="663127"/>
          </a:xfrm>
          <a:prstGeom prst="roundRect">
            <a:avLst>
              <a:gd name="adj" fmla="val 7822"/>
            </a:avLst>
          </a:prstGeom>
          <a:solidFill>
            <a:srgbClr val="00B0F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5132296" y="3898555"/>
            <a:ext cx="6096000" cy="581057"/>
          </a:xfrm>
          <a:prstGeom prst="rect">
            <a:avLst/>
          </a:prstGeom>
        </p:spPr>
        <p:txBody>
          <a:bodyPr>
            <a:spAutoFit/>
          </a:bodyPr>
          <a:lstStyle/>
          <a:p>
            <a:pPr>
              <a:lnSpc>
                <a:spcPct val="150000"/>
              </a:lnSpc>
              <a:spcBef>
                <a:spcPct val="0"/>
              </a:spcBef>
            </a:pPr>
            <a:r>
              <a:rPr lang="zh-CN" altLang="en-US" sz="2400" b="1" cap="all" dirty="0" smtClean="0">
                <a:latin typeface="微软雅黑" pitchFamily="34" charset="-122"/>
                <a:ea typeface="微软雅黑" pitchFamily="34" charset="-122"/>
              </a:rPr>
              <a:t>认识史料的重要性并知道什么是史料</a:t>
            </a:r>
            <a:endParaRPr lang="en-US" altLang="zh-CN" sz="2400" b="1" cap="all" dirty="0">
              <a:latin typeface="微软雅黑" pitchFamily="34" charset="-122"/>
              <a:ea typeface="微软雅黑" pitchFamily="34" charset="-122"/>
            </a:endParaRPr>
          </a:p>
        </p:txBody>
      </p:sp>
      <p:sp>
        <p:nvSpPr>
          <p:cNvPr id="33" name="圆角矩形 32"/>
          <p:cNvSpPr/>
          <p:nvPr/>
        </p:nvSpPr>
        <p:spPr>
          <a:xfrm>
            <a:off x="4350970" y="4966304"/>
            <a:ext cx="643208" cy="663127"/>
          </a:xfrm>
          <a:prstGeom prst="roundRect">
            <a:avLst>
              <a:gd name="adj" fmla="val 7822"/>
            </a:avLst>
          </a:prstGeom>
          <a:solidFill>
            <a:srgbClr val="0070C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5132296" y="4977092"/>
            <a:ext cx="6754904" cy="646331"/>
          </a:xfrm>
          <a:prstGeom prst="rect">
            <a:avLst/>
          </a:prstGeom>
        </p:spPr>
        <p:txBody>
          <a:bodyPr wrap="square">
            <a:spAutoFit/>
          </a:bodyPr>
          <a:lstStyle/>
          <a:p>
            <a:pPr>
              <a:lnSpc>
                <a:spcPct val="150000"/>
              </a:lnSpc>
              <a:spcBef>
                <a:spcPct val="0"/>
              </a:spcBef>
            </a:pPr>
            <a:r>
              <a:rPr lang="zh-CN" altLang="en-US" sz="2400" b="1" cap="all" dirty="0" smtClean="0">
                <a:latin typeface="微软雅黑" pitchFamily="34" charset="-122"/>
                <a:ea typeface="微软雅黑" pitchFamily="34" charset="-122"/>
              </a:rPr>
              <a:t>收集并辨析史料；运用史料提出自己的历史认识</a:t>
            </a:r>
            <a:endParaRPr lang="en-US" altLang="zh-CN" sz="2400" b="1" cap="all" dirty="0">
              <a:latin typeface="微软雅黑" pitchFamily="34" charset="-122"/>
              <a:ea typeface="微软雅黑" pitchFamily="34" charset="-122"/>
            </a:endParaRPr>
          </a:p>
        </p:txBody>
      </p:sp>
      <p:sp>
        <p:nvSpPr>
          <p:cNvPr id="35" name="文本框 34"/>
          <p:cNvSpPr txBox="1"/>
          <p:nvPr/>
        </p:nvSpPr>
        <p:spPr>
          <a:xfrm>
            <a:off x="2326340" y="645459"/>
            <a:ext cx="3442447" cy="461665"/>
          </a:xfrm>
          <a:prstGeom prst="rect">
            <a:avLst/>
          </a:prstGeom>
          <a:noFill/>
        </p:spPr>
        <p:txBody>
          <a:bodyPr wrap="square" rtlCol="0">
            <a:spAutoFit/>
          </a:bodyPr>
          <a:lstStyle/>
          <a:p>
            <a:r>
              <a:rPr lang="zh-CN" altLang="en-US" sz="2400" dirty="0" smtClean="0">
                <a:latin typeface="方正大标宋简体" panose="02010601030101010101" pitchFamily="2" charset="-122"/>
                <a:ea typeface="方正大标宋简体" panose="02010601030101010101" pitchFamily="2" charset="-122"/>
              </a:rPr>
              <a:t>历史学科核心素养解读</a:t>
            </a:r>
            <a:endParaRPr lang="zh-CN" altLang="en-US" sz="2400" dirty="0">
              <a:latin typeface="方正大标宋简体" panose="02010601030101010101" pitchFamily="2" charset="-122"/>
              <a:ea typeface="方正大标宋简体" panose="02010601030101010101" pitchFamily="2" charset="-122"/>
            </a:endParaRPr>
          </a:p>
        </p:txBody>
      </p:sp>
      <p:sp>
        <p:nvSpPr>
          <p:cNvPr id="2" name="文本框 1"/>
          <p:cNvSpPr txBox="1"/>
          <p:nvPr/>
        </p:nvSpPr>
        <p:spPr>
          <a:xfrm>
            <a:off x="3980330" y="1803612"/>
            <a:ext cx="7812741" cy="1142877"/>
          </a:xfrm>
          <a:prstGeom prst="rect">
            <a:avLst/>
          </a:prstGeom>
          <a:noFill/>
        </p:spPr>
        <p:txBody>
          <a:bodyPr wrap="square" rtlCol="0">
            <a:spAutoFit/>
          </a:bodyPr>
          <a:lstStyle/>
          <a:p>
            <a:pPr>
              <a:lnSpc>
                <a:spcPct val="150000"/>
              </a:lnSpc>
            </a:pPr>
            <a:r>
              <a:rPr lang="zh-CN" altLang="en-US" sz="2400" dirty="0" smtClean="0">
                <a:latin typeface="方正大标宋简体" panose="02010601030101010101" pitchFamily="2" charset="-122"/>
                <a:ea typeface="方正大标宋简体" panose="02010601030101010101" pitchFamily="2" charset="-122"/>
              </a:rPr>
              <a:t>史料实证是指对获取的史料进行辨析，并运用可信的史料努力重现历史真实的态度与方法。</a:t>
            </a:r>
            <a:endParaRPr lang="zh-CN" altLang="en-US" sz="2400" dirty="0">
              <a:latin typeface="方正大标宋简体" panose="02010601030101010101" pitchFamily="2" charset="-122"/>
              <a:ea typeface="方正大标宋简体" panose="02010601030101010101" pitchFamily="2" charset="-122"/>
            </a:endParaRPr>
          </a:p>
        </p:txBody>
      </p:sp>
    </p:spTree>
    <p:extLst>
      <p:ext uri="{BB962C8B-B14F-4D97-AF65-F5344CB8AC3E}">
        <p14:creationId xmlns:p14="http://schemas.microsoft.com/office/powerpoint/2010/main" val="2861403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250" fill="hold"/>
                                        <p:tgtEl>
                                          <p:spTgt spid="31"/>
                                        </p:tgtEl>
                                        <p:attrNameLst>
                                          <p:attrName>ppt_x</p:attrName>
                                        </p:attrNameLst>
                                      </p:cBhvr>
                                      <p:tavLst>
                                        <p:tav tm="0">
                                          <p:val>
                                            <p:strVal val="#ppt_x"/>
                                          </p:val>
                                        </p:tav>
                                        <p:tav tm="100000">
                                          <p:val>
                                            <p:strVal val="#ppt_x"/>
                                          </p:val>
                                        </p:tav>
                                      </p:tavLst>
                                    </p:anim>
                                    <p:anim calcmode="lin" valueType="num">
                                      <p:cBhvr additive="base">
                                        <p:cTn id="17" dur="25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250" fill="hold"/>
                                        <p:tgtEl>
                                          <p:spTgt spid="32"/>
                                        </p:tgtEl>
                                        <p:attrNameLst>
                                          <p:attrName>ppt_w</p:attrName>
                                        </p:attrNameLst>
                                      </p:cBhvr>
                                      <p:tavLst>
                                        <p:tav tm="0">
                                          <p:val>
                                            <p:fltVal val="0"/>
                                          </p:val>
                                        </p:tav>
                                        <p:tav tm="100000">
                                          <p:val>
                                            <p:strVal val="#ppt_w"/>
                                          </p:val>
                                        </p:tav>
                                      </p:tavLst>
                                    </p:anim>
                                    <p:anim calcmode="lin" valueType="num">
                                      <p:cBhvr>
                                        <p:cTn id="23" dur="250" fill="hold"/>
                                        <p:tgtEl>
                                          <p:spTgt spid="32"/>
                                        </p:tgtEl>
                                        <p:attrNameLst>
                                          <p:attrName>ppt_h</p:attrName>
                                        </p:attrNameLst>
                                      </p:cBhvr>
                                      <p:tavLst>
                                        <p:tav tm="0">
                                          <p:val>
                                            <p:strVal val="#ppt_h"/>
                                          </p:val>
                                        </p:tav>
                                        <p:tav tm="100000">
                                          <p:val>
                                            <p:strVal val="#ppt_h"/>
                                          </p:val>
                                        </p:tav>
                                      </p:tavLst>
                                    </p:anim>
                                  </p:childTnLst>
                                </p:cTn>
                              </p:par>
                            </p:childTnLst>
                          </p:cTn>
                        </p:par>
                        <p:par>
                          <p:cTn id="24" fill="hold">
                            <p:stCondLst>
                              <p:cond delay="250"/>
                            </p:stCondLst>
                            <p:childTnLst>
                              <p:par>
                                <p:cTn id="25" presetID="2" presetClass="entr" presetSubtype="4"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250" fill="hold"/>
                                        <p:tgtEl>
                                          <p:spTgt spid="33"/>
                                        </p:tgtEl>
                                        <p:attrNameLst>
                                          <p:attrName>ppt_x</p:attrName>
                                        </p:attrNameLst>
                                      </p:cBhvr>
                                      <p:tavLst>
                                        <p:tav tm="0">
                                          <p:val>
                                            <p:strVal val="#ppt_x"/>
                                          </p:val>
                                        </p:tav>
                                        <p:tav tm="100000">
                                          <p:val>
                                            <p:strVal val="#ppt_x"/>
                                          </p:val>
                                        </p:tav>
                                      </p:tavLst>
                                    </p:anim>
                                    <p:anim calcmode="lin" valueType="num">
                                      <p:cBhvr additive="base">
                                        <p:cTn id="28" dur="25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250" fill="hold"/>
                                        <p:tgtEl>
                                          <p:spTgt spid="34"/>
                                        </p:tgtEl>
                                        <p:attrNameLst>
                                          <p:attrName>ppt_w</p:attrName>
                                        </p:attrNameLst>
                                      </p:cBhvr>
                                      <p:tavLst>
                                        <p:tav tm="0">
                                          <p:val>
                                            <p:fltVal val="0"/>
                                          </p:val>
                                        </p:tav>
                                        <p:tav tm="100000">
                                          <p:val>
                                            <p:strVal val="#ppt_w"/>
                                          </p:val>
                                        </p:tav>
                                      </p:tavLst>
                                    </p:anim>
                                    <p:anim calcmode="lin" valueType="num">
                                      <p:cBhvr>
                                        <p:cTn id="34" dur="250" fill="hold"/>
                                        <p:tgtEl>
                                          <p:spTgt spid="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33" grpId="0" animBg="1"/>
      <p:bldP spid="34"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261791" y="1615354"/>
            <a:ext cx="2376264" cy="4320480"/>
            <a:chOff x="2068615" y="1696036"/>
            <a:chExt cx="2376264" cy="4320480"/>
          </a:xfrm>
        </p:grpSpPr>
        <p:sp>
          <p:nvSpPr>
            <p:cNvPr id="20" name="圆角矩形 19"/>
            <p:cNvSpPr/>
            <p:nvPr/>
          </p:nvSpPr>
          <p:spPr>
            <a:xfrm>
              <a:off x="2068615" y="1696036"/>
              <a:ext cx="2376264" cy="4320480"/>
            </a:xfrm>
            <a:prstGeom prst="roundRect">
              <a:avLst>
                <a:gd name="adj" fmla="val 7822"/>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6"/>
            <p:cNvSpPr/>
            <p:nvPr/>
          </p:nvSpPr>
          <p:spPr>
            <a:xfrm>
              <a:off x="2068615" y="2043296"/>
              <a:ext cx="792088" cy="876875"/>
            </a:xfrm>
            <a:custGeom>
              <a:avLst/>
              <a:gdLst/>
              <a:ahLst/>
              <a:cxnLst/>
              <a:rect l="l" t="t" r="r" b="b"/>
              <a:pathLst>
                <a:path w="792088" h="876875">
                  <a:moveTo>
                    <a:pt x="0" y="0"/>
                  </a:moveTo>
                  <a:lnTo>
                    <a:pt x="723499" y="0"/>
                  </a:lnTo>
                  <a:cubicBezTo>
                    <a:pt x="761380" y="0"/>
                    <a:pt x="792088" y="30708"/>
                    <a:pt x="792088" y="68589"/>
                  </a:cubicBezTo>
                  <a:lnTo>
                    <a:pt x="792088" y="808286"/>
                  </a:lnTo>
                  <a:cubicBezTo>
                    <a:pt x="792088" y="846167"/>
                    <a:pt x="761380" y="876875"/>
                    <a:pt x="723499" y="876875"/>
                  </a:cubicBezTo>
                  <a:lnTo>
                    <a:pt x="0" y="876875"/>
                  </a:lnTo>
                  <a:close/>
                </a:path>
              </a:pathLst>
            </a:custGeom>
            <a:solidFill>
              <a:srgbClr val="FFC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7"/>
            <p:cNvSpPr txBox="1"/>
            <p:nvPr/>
          </p:nvSpPr>
          <p:spPr>
            <a:xfrm>
              <a:off x="2165202" y="2220123"/>
              <a:ext cx="598911" cy="523220"/>
            </a:xfrm>
            <a:prstGeom prst="rect">
              <a:avLst/>
            </a:prstGeom>
            <a:noFill/>
          </p:spPr>
          <p:txBody>
            <a:bodyPr wrap="square" rtlCol="0">
              <a:spAutoFit/>
            </a:bodyPr>
            <a:lstStyle/>
            <a:p>
              <a:pPr algn="ctr"/>
              <a:r>
                <a:rPr lang="en-US" altLang="zh-CN" sz="2800" dirty="0" smtClean="0">
                  <a:solidFill>
                    <a:schemeClr val="bg1"/>
                  </a:solidFill>
                  <a:latin typeface="Impact" panose="020B0806030902050204" pitchFamily="34" charset="0"/>
                </a:rPr>
                <a:t>04</a:t>
              </a:r>
              <a:endParaRPr lang="zh-CN" altLang="en-US" sz="2800" dirty="0">
                <a:solidFill>
                  <a:schemeClr val="bg1"/>
                </a:solidFill>
                <a:latin typeface="Impact" panose="020B0806030902050204" pitchFamily="34" charset="0"/>
              </a:endParaRPr>
            </a:p>
          </p:txBody>
        </p:sp>
        <p:sp>
          <p:nvSpPr>
            <p:cNvPr id="23" name="TextBox 8"/>
            <p:cNvSpPr txBox="1"/>
            <p:nvPr/>
          </p:nvSpPr>
          <p:spPr>
            <a:xfrm>
              <a:off x="2090249" y="3727035"/>
              <a:ext cx="2327736" cy="523220"/>
            </a:xfrm>
            <a:prstGeom prst="rect">
              <a:avLst/>
            </a:prstGeom>
            <a:noFill/>
          </p:spPr>
          <p:txBody>
            <a:bodyPr wrap="square" rtlCol="0">
              <a:spAutoFit/>
            </a:bodyPr>
            <a:lstStyle/>
            <a:p>
              <a:pPr algn="ctr"/>
              <a:r>
                <a:rPr lang="zh-CN" altLang="en-US" sz="2800" b="1" dirty="0" smtClean="0">
                  <a:latin typeface="微软雅黑" panose="020B0503020204020204" pitchFamily="34" charset="-122"/>
                  <a:ea typeface="微软雅黑" panose="020B0503020204020204" pitchFamily="34" charset="-122"/>
                </a:rPr>
                <a:t>历史解释</a:t>
              </a:r>
              <a:endParaRPr lang="zh-CN" altLang="en-US" sz="2800" b="1" dirty="0">
                <a:latin typeface="微软雅黑" panose="020B0503020204020204" pitchFamily="34" charset="-122"/>
                <a:ea typeface="微软雅黑" panose="020B0503020204020204" pitchFamily="34" charset="-122"/>
              </a:endParaRPr>
            </a:p>
          </p:txBody>
        </p:sp>
        <p:graphicFrame>
          <p:nvGraphicFramePr>
            <p:cNvPr id="25" name="图表 24"/>
            <p:cNvGraphicFramePr/>
            <p:nvPr>
              <p:extLst/>
            </p:nvPr>
          </p:nvGraphicFramePr>
          <p:xfrm>
            <a:off x="2650850" y="4792380"/>
            <a:ext cx="1211794" cy="807863"/>
          </p:xfrm>
          <a:graphic>
            <a:graphicData uri="http://schemas.openxmlformats.org/drawingml/2006/chart">
              <c:chart xmlns:c="http://schemas.openxmlformats.org/drawingml/2006/chart" xmlns:r="http://schemas.openxmlformats.org/officeDocument/2006/relationships" r:id="rId3"/>
            </a:graphicData>
          </a:graphic>
        </p:graphicFrame>
        <p:sp>
          <p:nvSpPr>
            <p:cNvPr id="26" name="Freeform 11"/>
            <p:cNvSpPr>
              <a:spLocks noEditPoints="1"/>
            </p:cNvSpPr>
            <p:nvPr/>
          </p:nvSpPr>
          <p:spPr bwMode="auto">
            <a:xfrm>
              <a:off x="3213617" y="2164211"/>
              <a:ext cx="609600" cy="608013"/>
            </a:xfrm>
            <a:custGeom>
              <a:avLst/>
              <a:gdLst>
                <a:gd name="T0" fmla="*/ 292 w 384"/>
                <a:gd name="T1" fmla="*/ 325 h 383"/>
                <a:gd name="T2" fmla="*/ 336 w 384"/>
                <a:gd name="T3" fmla="*/ 360 h 383"/>
                <a:gd name="T4" fmla="*/ 359 w 384"/>
                <a:gd name="T5" fmla="*/ 344 h 383"/>
                <a:gd name="T6" fmla="*/ 354 w 384"/>
                <a:gd name="T7" fmla="*/ 318 h 383"/>
                <a:gd name="T8" fmla="*/ 31 w 384"/>
                <a:gd name="T9" fmla="*/ 318 h 383"/>
                <a:gd name="T10" fmla="*/ 25 w 384"/>
                <a:gd name="T11" fmla="*/ 344 h 383"/>
                <a:gd name="T12" fmla="*/ 48 w 384"/>
                <a:gd name="T13" fmla="*/ 360 h 383"/>
                <a:gd name="T14" fmla="*/ 92 w 384"/>
                <a:gd name="T15" fmla="*/ 325 h 383"/>
                <a:gd name="T16" fmla="*/ 285 w 384"/>
                <a:gd name="T17" fmla="*/ 216 h 383"/>
                <a:gd name="T18" fmla="*/ 339 w 384"/>
                <a:gd name="T19" fmla="*/ 271 h 383"/>
                <a:gd name="T20" fmla="*/ 384 w 384"/>
                <a:gd name="T21" fmla="*/ 328 h 383"/>
                <a:gd name="T22" fmla="*/ 370 w 384"/>
                <a:gd name="T23" fmla="*/ 369 h 383"/>
                <a:gd name="T24" fmla="*/ 329 w 384"/>
                <a:gd name="T25" fmla="*/ 383 h 383"/>
                <a:gd name="T26" fmla="*/ 272 w 384"/>
                <a:gd name="T27" fmla="*/ 338 h 383"/>
                <a:gd name="T28" fmla="*/ 216 w 384"/>
                <a:gd name="T29" fmla="*/ 284 h 383"/>
                <a:gd name="T30" fmla="*/ 275 w 384"/>
                <a:gd name="T31" fmla="*/ 240 h 383"/>
                <a:gd name="T32" fmla="*/ 99 w 384"/>
                <a:gd name="T33" fmla="*/ 216 h 383"/>
                <a:gd name="T34" fmla="*/ 144 w 384"/>
                <a:gd name="T35" fmla="*/ 274 h 383"/>
                <a:gd name="T36" fmla="*/ 139 w 384"/>
                <a:gd name="T37" fmla="*/ 350 h 383"/>
                <a:gd name="T38" fmla="*/ 69 w 384"/>
                <a:gd name="T39" fmla="*/ 379 h 383"/>
                <a:gd name="T40" fmla="*/ 26 w 384"/>
                <a:gd name="T41" fmla="*/ 379 h 383"/>
                <a:gd name="T42" fmla="*/ 0 w 384"/>
                <a:gd name="T43" fmla="*/ 343 h 383"/>
                <a:gd name="T44" fmla="*/ 13 w 384"/>
                <a:gd name="T45" fmla="*/ 302 h 383"/>
                <a:gd name="T46" fmla="*/ 26 w 384"/>
                <a:gd name="T47" fmla="*/ 216 h 383"/>
                <a:gd name="T48" fmla="*/ 319 w 384"/>
                <a:gd name="T49" fmla="*/ 30 h 383"/>
                <a:gd name="T50" fmla="*/ 326 w 384"/>
                <a:gd name="T51" fmla="*/ 91 h 383"/>
                <a:gd name="T52" fmla="*/ 360 w 384"/>
                <a:gd name="T53" fmla="*/ 48 h 383"/>
                <a:gd name="T54" fmla="*/ 345 w 384"/>
                <a:gd name="T55" fmla="*/ 25 h 383"/>
                <a:gd name="T56" fmla="*/ 38 w 384"/>
                <a:gd name="T57" fmla="*/ 25 h 383"/>
                <a:gd name="T58" fmla="*/ 24 w 384"/>
                <a:gd name="T59" fmla="*/ 48 h 383"/>
                <a:gd name="T60" fmla="*/ 57 w 384"/>
                <a:gd name="T61" fmla="*/ 91 h 383"/>
                <a:gd name="T62" fmla="*/ 64 w 384"/>
                <a:gd name="T63" fmla="*/ 30 h 383"/>
                <a:gd name="T64" fmla="*/ 329 w 384"/>
                <a:gd name="T65" fmla="*/ 0 h 383"/>
                <a:gd name="T66" fmla="*/ 370 w 384"/>
                <a:gd name="T67" fmla="*/ 13 h 383"/>
                <a:gd name="T68" fmla="*/ 384 w 384"/>
                <a:gd name="T69" fmla="*/ 55 h 383"/>
                <a:gd name="T70" fmla="*/ 339 w 384"/>
                <a:gd name="T71" fmla="*/ 112 h 383"/>
                <a:gd name="T72" fmla="*/ 285 w 384"/>
                <a:gd name="T73" fmla="*/ 167 h 383"/>
                <a:gd name="T74" fmla="*/ 239 w 384"/>
                <a:gd name="T75" fmla="*/ 109 h 383"/>
                <a:gd name="T76" fmla="*/ 244 w 384"/>
                <a:gd name="T77" fmla="*/ 32 h 383"/>
                <a:gd name="T78" fmla="*/ 314 w 384"/>
                <a:gd name="T79" fmla="*/ 5 h 383"/>
                <a:gd name="T80" fmla="*/ 55 w 384"/>
                <a:gd name="T81" fmla="*/ 0 h 383"/>
                <a:gd name="T82" fmla="*/ 112 w 384"/>
                <a:gd name="T83" fmla="*/ 44 h 383"/>
                <a:gd name="T84" fmla="*/ 168 w 384"/>
                <a:gd name="T85" fmla="*/ 99 h 383"/>
                <a:gd name="T86" fmla="*/ 108 w 384"/>
                <a:gd name="T87" fmla="*/ 144 h 383"/>
                <a:gd name="T88" fmla="*/ 33 w 384"/>
                <a:gd name="T89" fmla="*/ 138 h 383"/>
                <a:gd name="T90" fmla="*/ 5 w 384"/>
                <a:gd name="T91" fmla="*/ 69 h 383"/>
                <a:gd name="T92" fmla="*/ 5 w 384"/>
                <a:gd name="T93" fmla="*/ 26 h 383"/>
                <a:gd name="T94" fmla="*/ 41 w 384"/>
                <a:gd name="T9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4" h="383">
                  <a:moveTo>
                    <a:pt x="326" y="292"/>
                  </a:moveTo>
                  <a:lnTo>
                    <a:pt x="311" y="310"/>
                  </a:lnTo>
                  <a:lnTo>
                    <a:pt x="292" y="325"/>
                  </a:lnTo>
                  <a:lnTo>
                    <a:pt x="319" y="353"/>
                  </a:lnTo>
                  <a:lnTo>
                    <a:pt x="328" y="358"/>
                  </a:lnTo>
                  <a:lnTo>
                    <a:pt x="336" y="360"/>
                  </a:lnTo>
                  <a:lnTo>
                    <a:pt x="345" y="358"/>
                  </a:lnTo>
                  <a:lnTo>
                    <a:pt x="354" y="353"/>
                  </a:lnTo>
                  <a:lnTo>
                    <a:pt x="359" y="344"/>
                  </a:lnTo>
                  <a:lnTo>
                    <a:pt x="360" y="336"/>
                  </a:lnTo>
                  <a:lnTo>
                    <a:pt x="359" y="327"/>
                  </a:lnTo>
                  <a:lnTo>
                    <a:pt x="354" y="318"/>
                  </a:lnTo>
                  <a:lnTo>
                    <a:pt x="326" y="292"/>
                  </a:lnTo>
                  <a:close/>
                  <a:moveTo>
                    <a:pt x="57" y="292"/>
                  </a:moveTo>
                  <a:lnTo>
                    <a:pt x="31" y="318"/>
                  </a:lnTo>
                  <a:lnTo>
                    <a:pt x="25" y="327"/>
                  </a:lnTo>
                  <a:lnTo>
                    <a:pt x="24" y="336"/>
                  </a:lnTo>
                  <a:lnTo>
                    <a:pt x="25" y="344"/>
                  </a:lnTo>
                  <a:lnTo>
                    <a:pt x="31" y="353"/>
                  </a:lnTo>
                  <a:lnTo>
                    <a:pt x="38" y="358"/>
                  </a:lnTo>
                  <a:lnTo>
                    <a:pt x="48" y="360"/>
                  </a:lnTo>
                  <a:lnTo>
                    <a:pt x="57" y="358"/>
                  </a:lnTo>
                  <a:lnTo>
                    <a:pt x="64" y="353"/>
                  </a:lnTo>
                  <a:lnTo>
                    <a:pt x="92" y="325"/>
                  </a:lnTo>
                  <a:lnTo>
                    <a:pt x="74" y="310"/>
                  </a:lnTo>
                  <a:lnTo>
                    <a:pt x="57" y="292"/>
                  </a:lnTo>
                  <a:close/>
                  <a:moveTo>
                    <a:pt x="285" y="216"/>
                  </a:moveTo>
                  <a:lnTo>
                    <a:pt x="359" y="216"/>
                  </a:lnTo>
                  <a:lnTo>
                    <a:pt x="351" y="244"/>
                  </a:lnTo>
                  <a:lnTo>
                    <a:pt x="339" y="271"/>
                  </a:lnTo>
                  <a:lnTo>
                    <a:pt x="370" y="302"/>
                  </a:lnTo>
                  <a:lnTo>
                    <a:pt x="379" y="315"/>
                  </a:lnTo>
                  <a:lnTo>
                    <a:pt x="384" y="328"/>
                  </a:lnTo>
                  <a:lnTo>
                    <a:pt x="384" y="343"/>
                  </a:lnTo>
                  <a:lnTo>
                    <a:pt x="379" y="358"/>
                  </a:lnTo>
                  <a:lnTo>
                    <a:pt x="370" y="369"/>
                  </a:lnTo>
                  <a:lnTo>
                    <a:pt x="357" y="379"/>
                  </a:lnTo>
                  <a:lnTo>
                    <a:pt x="343" y="383"/>
                  </a:lnTo>
                  <a:lnTo>
                    <a:pt x="329" y="383"/>
                  </a:lnTo>
                  <a:lnTo>
                    <a:pt x="314" y="379"/>
                  </a:lnTo>
                  <a:lnTo>
                    <a:pt x="303" y="369"/>
                  </a:lnTo>
                  <a:lnTo>
                    <a:pt x="272" y="338"/>
                  </a:lnTo>
                  <a:lnTo>
                    <a:pt x="244" y="350"/>
                  </a:lnTo>
                  <a:lnTo>
                    <a:pt x="216" y="358"/>
                  </a:lnTo>
                  <a:lnTo>
                    <a:pt x="216" y="284"/>
                  </a:lnTo>
                  <a:lnTo>
                    <a:pt x="239" y="274"/>
                  </a:lnTo>
                  <a:lnTo>
                    <a:pt x="260" y="259"/>
                  </a:lnTo>
                  <a:lnTo>
                    <a:pt x="275" y="240"/>
                  </a:lnTo>
                  <a:lnTo>
                    <a:pt x="285" y="216"/>
                  </a:lnTo>
                  <a:close/>
                  <a:moveTo>
                    <a:pt x="26" y="216"/>
                  </a:moveTo>
                  <a:lnTo>
                    <a:pt x="99" y="216"/>
                  </a:lnTo>
                  <a:lnTo>
                    <a:pt x="108" y="240"/>
                  </a:lnTo>
                  <a:lnTo>
                    <a:pt x="124" y="259"/>
                  </a:lnTo>
                  <a:lnTo>
                    <a:pt x="144" y="274"/>
                  </a:lnTo>
                  <a:lnTo>
                    <a:pt x="168" y="284"/>
                  </a:lnTo>
                  <a:lnTo>
                    <a:pt x="168" y="358"/>
                  </a:lnTo>
                  <a:lnTo>
                    <a:pt x="139" y="350"/>
                  </a:lnTo>
                  <a:lnTo>
                    <a:pt x="112" y="338"/>
                  </a:lnTo>
                  <a:lnTo>
                    <a:pt x="81" y="369"/>
                  </a:lnTo>
                  <a:lnTo>
                    <a:pt x="69" y="379"/>
                  </a:lnTo>
                  <a:lnTo>
                    <a:pt x="55" y="383"/>
                  </a:lnTo>
                  <a:lnTo>
                    <a:pt x="41" y="383"/>
                  </a:lnTo>
                  <a:lnTo>
                    <a:pt x="26" y="379"/>
                  </a:lnTo>
                  <a:lnTo>
                    <a:pt x="13" y="369"/>
                  </a:lnTo>
                  <a:lnTo>
                    <a:pt x="5" y="358"/>
                  </a:lnTo>
                  <a:lnTo>
                    <a:pt x="0" y="343"/>
                  </a:lnTo>
                  <a:lnTo>
                    <a:pt x="0" y="328"/>
                  </a:lnTo>
                  <a:lnTo>
                    <a:pt x="5" y="315"/>
                  </a:lnTo>
                  <a:lnTo>
                    <a:pt x="13" y="302"/>
                  </a:lnTo>
                  <a:lnTo>
                    <a:pt x="44" y="271"/>
                  </a:lnTo>
                  <a:lnTo>
                    <a:pt x="33" y="244"/>
                  </a:lnTo>
                  <a:lnTo>
                    <a:pt x="26" y="216"/>
                  </a:lnTo>
                  <a:close/>
                  <a:moveTo>
                    <a:pt x="336" y="23"/>
                  </a:moveTo>
                  <a:lnTo>
                    <a:pt x="328" y="25"/>
                  </a:lnTo>
                  <a:lnTo>
                    <a:pt x="319" y="30"/>
                  </a:lnTo>
                  <a:lnTo>
                    <a:pt x="292" y="57"/>
                  </a:lnTo>
                  <a:lnTo>
                    <a:pt x="311" y="73"/>
                  </a:lnTo>
                  <a:lnTo>
                    <a:pt x="326" y="91"/>
                  </a:lnTo>
                  <a:lnTo>
                    <a:pt x="354" y="65"/>
                  </a:lnTo>
                  <a:lnTo>
                    <a:pt x="359" y="56"/>
                  </a:lnTo>
                  <a:lnTo>
                    <a:pt x="360" y="48"/>
                  </a:lnTo>
                  <a:lnTo>
                    <a:pt x="359" y="38"/>
                  </a:lnTo>
                  <a:lnTo>
                    <a:pt x="354" y="30"/>
                  </a:lnTo>
                  <a:lnTo>
                    <a:pt x="345" y="25"/>
                  </a:lnTo>
                  <a:lnTo>
                    <a:pt x="336" y="23"/>
                  </a:lnTo>
                  <a:close/>
                  <a:moveTo>
                    <a:pt x="48" y="23"/>
                  </a:moveTo>
                  <a:lnTo>
                    <a:pt x="38" y="25"/>
                  </a:lnTo>
                  <a:lnTo>
                    <a:pt x="31" y="30"/>
                  </a:lnTo>
                  <a:lnTo>
                    <a:pt x="25" y="38"/>
                  </a:lnTo>
                  <a:lnTo>
                    <a:pt x="24" y="48"/>
                  </a:lnTo>
                  <a:lnTo>
                    <a:pt x="25" y="56"/>
                  </a:lnTo>
                  <a:lnTo>
                    <a:pt x="31" y="65"/>
                  </a:lnTo>
                  <a:lnTo>
                    <a:pt x="57" y="91"/>
                  </a:lnTo>
                  <a:lnTo>
                    <a:pt x="74" y="73"/>
                  </a:lnTo>
                  <a:lnTo>
                    <a:pt x="92" y="57"/>
                  </a:lnTo>
                  <a:lnTo>
                    <a:pt x="64" y="30"/>
                  </a:lnTo>
                  <a:lnTo>
                    <a:pt x="57" y="25"/>
                  </a:lnTo>
                  <a:lnTo>
                    <a:pt x="48" y="23"/>
                  </a:lnTo>
                  <a:close/>
                  <a:moveTo>
                    <a:pt x="329" y="0"/>
                  </a:moveTo>
                  <a:lnTo>
                    <a:pt x="343" y="0"/>
                  </a:lnTo>
                  <a:lnTo>
                    <a:pt x="357" y="5"/>
                  </a:lnTo>
                  <a:lnTo>
                    <a:pt x="370" y="13"/>
                  </a:lnTo>
                  <a:lnTo>
                    <a:pt x="379" y="26"/>
                  </a:lnTo>
                  <a:lnTo>
                    <a:pt x="384" y="40"/>
                  </a:lnTo>
                  <a:lnTo>
                    <a:pt x="384" y="55"/>
                  </a:lnTo>
                  <a:lnTo>
                    <a:pt x="379" y="69"/>
                  </a:lnTo>
                  <a:lnTo>
                    <a:pt x="370" y="81"/>
                  </a:lnTo>
                  <a:lnTo>
                    <a:pt x="339" y="112"/>
                  </a:lnTo>
                  <a:lnTo>
                    <a:pt x="351" y="138"/>
                  </a:lnTo>
                  <a:lnTo>
                    <a:pt x="359" y="167"/>
                  </a:lnTo>
                  <a:lnTo>
                    <a:pt x="285" y="167"/>
                  </a:lnTo>
                  <a:lnTo>
                    <a:pt x="275" y="144"/>
                  </a:lnTo>
                  <a:lnTo>
                    <a:pt x="260" y="124"/>
                  </a:lnTo>
                  <a:lnTo>
                    <a:pt x="239" y="109"/>
                  </a:lnTo>
                  <a:lnTo>
                    <a:pt x="216" y="99"/>
                  </a:lnTo>
                  <a:lnTo>
                    <a:pt x="216" y="25"/>
                  </a:lnTo>
                  <a:lnTo>
                    <a:pt x="244" y="32"/>
                  </a:lnTo>
                  <a:lnTo>
                    <a:pt x="272" y="44"/>
                  </a:lnTo>
                  <a:lnTo>
                    <a:pt x="303" y="13"/>
                  </a:lnTo>
                  <a:lnTo>
                    <a:pt x="314" y="5"/>
                  </a:lnTo>
                  <a:lnTo>
                    <a:pt x="329" y="0"/>
                  </a:lnTo>
                  <a:close/>
                  <a:moveTo>
                    <a:pt x="41" y="0"/>
                  </a:moveTo>
                  <a:lnTo>
                    <a:pt x="55" y="0"/>
                  </a:lnTo>
                  <a:lnTo>
                    <a:pt x="69" y="5"/>
                  </a:lnTo>
                  <a:lnTo>
                    <a:pt x="81" y="13"/>
                  </a:lnTo>
                  <a:lnTo>
                    <a:pt x="112" y="44"/>
                  </a:lnTo>
                  <a:lnTo>
                    <a:pt x="139" y="32"/>
                  </a:lnTo>
                  <a:lnTo>
                    <a:pt x="168" y="25"/>
                  </a:lnTo>
                  <a:lnTo>
                    <a:pt x="168" y="99"/>
                  </a:lnTo>
                  <a:lnTo>
                    <a:pt x="144" y="109"/>
                  </a:lnTo>
                  <a:lnTo>
                    <a:pt x="124" y="124"/>
                  </a:lnTo>
                  <a:lnTo>
                    <a:pt x="108" y="144"/>
                  </a:lnTo>
                  <a:lnTo>
                    <a:pt x="99" y="167"/>
                  </a:lnTo>
                  <a:lnTo>
                    <a:pt x="26" y="167"/>
                  </a:lnTo>
                  <a:lnTo>
                    <a:pt x="33" y="138"/>
                  </a:lnTo>
                  <a:lnTo>
                    <a:pt x="44" y="112"/>
                  </a:lnTo>
                  <a:lnTo>
                    <a:pt x="13" y="81"/>
                  </a:lnTo>
                  <a:lnTo>
                    <a:pt x="5" y="69"/>
                  </a:lnTo>
                  <a:lnTo>
                    <a:pt x="0" y="55"/>
                  </a:lnTo>
                  <a:lnTo>
                    <a:pt x="0" y="40"/>
                  </a:lnTo>
                  <a:lnTo>
                    <a:pt x="5" y="26"/>
                  </a:lnTo>
                  <a:lnTo>
                    <a:pt x="13" y="13"/>
                  </a:lnTo>
                  <a:lnTo>
                    <a:pt x="26" y="5"/>
                  </a:lnTo>
                  <a:lnTo>
                    <a:pt x="41" y="0"/>
                  </a:lnTo>
                  <a:close/>
                </a:path>
              </a:pathLst>
            </a:custGeom>
            <a:solidFill>
              <a:schemeClr val="bg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p>
          </p:txBody>
        </p:sp>
      </p:grpSp>
      <p:sp>
        <p:nvSpPr>
          <p:cNvPr id="31" name="圆角矩形 30"/>
          <p:cNvSpPr/>
          <p:nvPr/>
        </p:nvSpPr>
        <p:spPr>
          <a:xfrm>
            <a:off x="4350970" y="3901214"/>
            <a:ext cx="643208" cy="663127"/>
          </a:xfrm>
          <a:prstGeom prst="roundRect">
            <a:avLst>
              <a:gd name="adj" fmla="val 7822"/>
            </a:avLst>
          </a:prstGeom>
          <a:solidFill>
            <a:srgbClr val="00B0F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5132296" y="3898555"/>
            <a:ext cx="6096000" cy="581057"/>
          </a:xfrm>
          <a:prstGeom prst="rect">
            <a:avLst/>
          </a:prstGeom>
        </p:spPr>
        <p:txBody>
          <a:bodyPr>
            <a:spAutoFit/>
          </a:bodyPr>
          <a:lstStyle/>
          <a:p>
            <a:pPr>
              <a:lnSpc>
                <a:spcPct val="150000"/>
              </a:lnSpc>
              <a:spcBef>
                <a:spcPct val="0"/>
              </a:spcBef>
            </a:pPr>
            <a:r>
              <a:rPr lang="zh-CN" altLang="en-US" sz="2400" b="1" cap="all" dirty="0" smtClean="0">
                <a:latin typeface="微软雅黑" pitchFamily="34" charset="-122"/>
                <a:ea typeface="微软雅黑" pitchFamily="34" charset="-122"/>
              </a:rPr>
              <a:t>认识历史解释</a:t>
            </a:r>
            <a:endParaRPr lang="en-US" altLang="zh-CN" sz="2400" b="1" cap="all" dirty="0">
              <a:latin typeface="微软雅黑" pitchFamily="34" charset="-122"/>
              <a:ea typeface="微软雅黑" pitchFamily="34" charset="-122"/>
            </a:endParaRPr>
          </a:p>
        </p:txBody>
      </p:sp>
      <p:sp>
        <p:nvSpPr>
          <p:cNvPr id="33" name="圆角矩形 32"/>
          <p:cNvSpPr/>
          <p:nvPr/>
        </p:nvSpPr>
        <p:spPr>
          <a:xfrm>
            <a:off x="4350970" y="4966304"/>
            <a:ext cx="643208" cy="663127"/>
          </a:xfrm>
          <a:prstGeom prst="roundRect">
            <a:avLst>
              <a:gd name="adj" fmla="val 7822"/>
            </a:avLst>
          </a:prstGeom>
          <a:solidFill>
            <a:srgbClr val="0070C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5132296" y="4977092"/>
            <a:ext cx="6754904" cy="581057"/>
          </a:xfrm>
          <a:prstGeom prst="rect">
            <a:avLst/>
          </a:prstGeom>
        </p:spPr>
        <p:txBody>
          <a:bodyPr wrap="square">
            <a:spAutoFit/>
          </a:bodyPr>
          <a:lstStyle/>
          <a:p>
            <a:pPr>
              <a:lnSpc>
                <a:spcPct val="150000"/>
              </a:lnSpc>
              <a:spcBef>
                <a:spcPct val="0"/>
              </a:spcBef>
            </a:pPr>
            <a:r>
              <a:rPr lang="zh-CN" altLang="en-US" sz="2400" b="1" cap="all" dirty="0" smtClean="0">
                <a:solidFill>
                  <a:srgbClr val="FF0000"/>
                </a:solidFill>
                <a:latin typeface="微软雅黑" pitchFamily="34" charset="-122"/>
                <a:ea typeface="微软雅黑" pitchFamily="34" charset="-122"/>
              </a:rPr>
              <a:t>学会历史解释</a:t>
            </a:r>
            <a:endParaRPr lang="en-US" altLang="zh-CN" sz="2400" b="1" cap="all" dirty="0">
              <a:solidFill>
                <a:srgbClr val="FF0000"/>
              </a:solidFill>
              <a:latin typeface="微软雅黑" pitchFamily="34" charset="-122"/>
              <a:ea typeface="微软雅黑" pitchFamily="34" charset="-122"/>
            </a:endParaRPr>
          </a:p>
        </p:txBody>
      </p:sp>
      <p:sp>
        <p:nvSpPr>
          <p:cNvPr id="35" name="文本框 34"/>
          <p:cNvSpPr txBox="1"/>
          <p:nvPr/>
        </p:nvSpPr>
        <p:spPr>
          <a:xfrm>
            <a:off x="2326340" y="645459"/>
            <a:ext cx="3442447" cy="461665"/>
          </a:xfrm>
          <a:prstGeom prst="rect">
            <a:avLst/>
          </a:prstGeom>
          <a:noFill/>
        </p:spPr>
        <p:txBody>
          <a:bodyPr wrap="square" rtlCol="0">
            <a:spAutoFit/>
          </a:bodyPr>
          <a:lstStyle/>
          <a:p>
            <a:r>
              <a:rPr lang="zh-CN" altLang="en-US" sz="2400" dirty="0" smtClean="0">
                <a:latin typeface="方正大标宋简体" panose="02010601030101010101" pitchFamily="2" charset="-122"/>
                <a:ea typeface="方正大标宋简体" panose="02010601030101010101" pitchFamily="2" charset="-122"/>
              </a:rPr>
              <a:t>历史学科核心素养解读</a:t>
            </a:r>
            <a:endParaRPr lang="zh-CN" altLang="en-US" sz="2400" dirty="0">
              <a:latin typeface="方正大标宋简体" panose="02010601030101010101" pitchFamily="2" charset="-122"/>
              <a:ea typeface="方正大标宋简体" panose="02010601030101010101" pitchFamily="2" charset="-122"/>
            </a:endParaRPr>
          </a:p>
        </p:txBody>
      </p:sp>
      <p:sp>
        <p:nvSpPr>
          <p:cNvPr id="2" name="文本框 1"/>
          <p:cNvSpPr txBox="1"/>
          <p:nvPr/>
        </p:nvSpPr>
        <p:spPr>
          <a:xfrm>
            <a:off x="3980330" y="1803612"/>
            <a:ext cx="7812741" cy="1200329"/>
          </a:xfrm>
          <a:prstGeom prst="rect">
            <a:avLst/>
          </a:prstGeom>
          <a:noFill/>
        </p:spPr>
        <p:txBody>
          <a:bodyPr wrap="square" rtlCol="0">
            <a:spAutoFit/>
          </a:bodyPr>
          <a:lstStyle/>
          <a:p>
            <a:pPr>
              <a:lnSpc>
                <a:spcPct val="150000"/>
              </a:lnSpc>
            </a:pPr>
            <a:r>
              <a:rPr lang="zh-CN" altLang="en-US" sz="2400" dirty="0" smtClean="0">
                <a:latin typeface="方正大标宋简体" panose="02010601030101010101" pitchFamily="2" charset="-122"/>
                <a:ea typeface="方正大标宋简体" panose="02010601030101010101" pitchFamily="2" charset="-122"/>
              </a:rPr>
              <a:t>历史解释是指以史料为依据，对历史事物进行理性分析和客观评判的态度、能力和方法。</a:t>
            </a:r>
            <a:endParaRPr lang="zh-CN" altLang="en-US" sz="2400" dirty="0">
              <a:latin typeface="方正大标宋简体" panose="02010601030101010101" pitchFamily="2" charset="-122"/>
              <a:ea typeface="方正大标宋简体" panose="02010601030101010101" pitchFamily="2" charset="-122"/>
            </a:endParaRPr>
          </a:p>
        </p:txBody>
      </p:sp>
    </p:spTree>
    <p:extLst>
      <p:ext uri="{BB962C8B-B14F-4D97-AF65-F5344CB8AC3E}">
        <p14:creationId xmlns:p14="http://schemas.microsoft.com/office/powerpoint/2010/main" val="322216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250" fill="hold"/>
                                        <p:tgtEl>
                                          <p:spTgt spid="31"/>
                                        </p:tgtEl>
                                        <p:attrNameLst>
                                          <p:attrName>ppt_x</p:attrName>
                                        </p:attrNameLst>
                                      </p:cBhvr>
                                      <p:tavLst>
                                        <p:tav tm="0">
                                          <p:val>
                                            <p:strVal val="#ppt_x"/>
                                          </p:val>
                                        </p:tav>
                                        <p:tav tm="100000">
                                          <p:val>
                                            <p:strVal val="#ppt_x"/>
                                          </p:val>
                                        </p:tav>
                                      </p:tavLst>
                                    </p:anim>
                                    <p:anim calcmode="lin" valueType="num">
                                      <p:cBhvr additive="base">
                                        <p:cTn id="17" dur="25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250" fill="hold"/>
                                        <p:tgtEl>
                                          <p:spTgt spid="32"/>
                                        </p:tgtEl>
                                        <p:attrNameLst>
                                          <p:attrName>ppt_w</p:attrName>
                                        </p:attrNameLst>
                                      </p:cBhvr>
                                      <p:tavLst>
                                        <p:tav tm="0">
                                          <p:val>
                                            <p:fltVal val="0"/>
                                          </p:val>
                                        </p:tav>
                                        <p:tav tm="100000">
                                          <p:val>
                                            <p:strVal val="#ppt_w"/>
                                          </p:val>
                                        </p:tav>
                                      </p:tavLst>
                                    </p:anim>
                                    <p:anim calcmode="lin" valueType="num">
                                      <p:cBhvr>
                                        <p:cTn id="23" dur="250" fill="hold"/>
                                        <p:tgtEl>
                                          <p:spTgt spid="32"/>
                                        </p:tgtEl>
                                        <p:attrNameLst>
                                          <p:attrName>ppt_h</p:attrName>
                                        </p:attrNameLst>
                                      </p:cBhvr>
                                      <p:tavLst>
                                        <p:tav tm="0">
                                          <p:val>
                                            <p:strVal val="#ppt_h"/>
                                          </p:val>
                                        </p:tav>
                                        <p:tav tm="100000">
                                          <p:val>
                                            <p:strVal val="#ppt_h"/>
                                          </p:val>
                                        </p:tav>
                                      </p:tavLst>
                                    </p:anim>
                                  </p:childTnLst>
                                </p:cTn>
                              </p:par>
                            </p:childTnLst>
                          </p:cTn>
                        </p:par>
                        <p:par>
                          <p:cTn id="24" fill="hold">
                            <p:stCondLst>
                              <p:cond delay="250"/>
                            </p:stCondLst>
                            <p:childTnLst>
                              <p:par>
                                <p:cTn id="25" presetID="2" presetClass="entr" presetSubtype="4"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250" fill="hold"/>
                                        <p:tgtEl>
                                          <p:spTgt spid="33"/>
                                        </p:tgtEl>
                                        <p:attrNameLst>
                                          <p:attrName>ppt_x</p:attrName>
                                        </p:attrNameLst>
                                      </p:cBhvr>
                                      <p:tavLst>
                                        <p:tav tm="0">
                                          <p:val>
                                            <p:strVal val="#ppt_x"/>
                                          </p:val>
                                        </p:tav>
                                        <p:tav tm="100000">
                                          <p:val>
                                            <p:strVal val="#ppt_x"/>
                                          </p:val>
                                        </p:tav>
                                      </p:tavLst>
                                    </p:anim>
                                    <p:anim calcmode="lin" valueType="num">
                                      <p:cBhvr additive="base">
                                        <p:cTn id="28" dur="25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250" fill="hold"/>
                                        <p:tgtEl>
                                          <p:spTgt spid="34"/>
                                        </p:tgtEl>
                                        <p:attrNameLst>
                                          <p:attrName>ppt_w</p:attrName>
                                        </p:attrNameLst>
                                      </p:cBhvr>
                                      <p:tavLst>
                                        <p:tav tm="0">
                                          <p:val>
                                            <p:fltVal val="0"/>
                                          </p:val>
                                        </p:tav>
                                        <p:tav tm="100000">
                                          <p:val>
                                            <p:strVal val="#ppt_w"/>
                                          </p:val>
                                        </p:tav>
                                      </p:tavLst>
                                    </p:anim>
                                    <p:anim calcmode="lin" valueType="num">
                                      <p:cBhvr>
                                        <p:cTn id="34" dur="250" fill="hold"/>
                                        <p:tgtEl>
                                          <p:spTgt spid="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33" grpId="0" animBg="1"/>
      <p:bldP spid="34"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26340" y="645459"/>
            <a:ext cx="3442447" cy="461665"/>
          </a:xfrm>
          <a:prstGeom prst="rect">
            <a:avLst/>
          </a:prstGeom>
          <a:noFill/>
        </p:spPr>
        <p:txBody>
          <a:bodyPr wrap="square" rtlCol="0">
            <a:spAutoFit/>
          </a:bodyPr>
          <a:lstStyle/>
          <a:p>
            <a:r>
              <a:rPr lang="zh-CN" altLang="en-US" sz="2400" dirty="0" smtClean="0">
                <a:latin typeface="方正大标宋简体" panose="02010601030101010101" pitchFamily="2" charset="-122"/>
                <a:ea typeface="方正大标宋简体" panose="02010601030101010101" pitchFamily="2" charset="-122"/>
              </a:rPr>
              <a:t>历史学科核心素养解读</a:t>
            </a:r>
            <a:endParaRPr lang="zh-CN" altLang="en-US" sz="2400" dirty="0">
              <a:latin typeface="方正大标宋简体" panose="02010601030101010101" pitchFamily="2" charset="-122"/>
              <a:ea typeface="方正大标宋简体" panose="02010601030101010101" pitchFamily="2" charset="-122"/>
            </a:endParaRPr>
          </a:p>
        </p:txBody>
      </p:sp>
      <p:sp>
        <p:nvSpPr>
          <p:cNvPr id="3" name="文本框 2"/>
          <p:cNvSpPr txBox="1"/>
          <p:nvPr/>
        </p:nvSpPr>
        <p:spPr>
          <a:xfrm>
            <a:off x="395785" y="1555845"/>
            <a:ext cx="11409528" cy="3676263"/>
          </a:xfrm>
          <a:prstGeom prst="rect">
            <a:avLst/>
          </a:prstGeom>
          <a:noFill/>
        </p:spPr>
        <p:txBody>
          <a:bodyPr wrap="square" rtlCol="0">
            <a:spAutoFit/>
          </a:bodyPr>
          <a:lstStyle/>
          <a:p>
            <a:pPr>
              <a:lnSpc>
                <a:spcPct val="200000"/>
              </a:lnSpc>
            </a:pPr>
            <a:r>
              <a:rPr lang="zh-CN" altLang="en-US" sz="2400" dirty="0" smtClean="0">
                <a:latin typeface="方正大标宋简体" panose="02010601030101010101" pitchFamily="2" charset="-122"/>
                <a:ea typeface="方正大标宋简体" panose="02010601030101010101" pitchFamily="2" charset="-122"/>
              </a:rPr>
              <a:t>历史学科核心素养的运用要求，都是历史解释：</a:t>
            </a:r>
            <a:endParaRPr lang="en-US" altLang="zh-CN" sz="2400" dirty="0" smtClean="0">
              <a:latin typeface="方正大标宋简体" panose="02010601030101010101" pitchFamily="2" charset="-122"/>
              <a:ea typeface="方正大标宋简体" panose="02010601030101010101" pitchFamily="2" charset="-122"/>
            </a:endParaRPr>
          </a:p>
          <a:p>
            <a:pPr marL="285750" indent="-285750">
              <a:lnSpc>
                <a:spcPct val="200000"/>
              </a:lnSpc>
              <a:buFont typeface="Wingdings" panose="05000000000000000000" pitchFamily="2" charset="2"/>
              <a:buChar char="u"/>
            </a:pPr>
            <a:r>
              <a:rPr lang="zh-CN" altLang="en-US" sz="2400" dirty="0" smtClean="0">
                <a:latin typeface="方正大标宋简体" panose="02010601030101010101" pitchFamily="2" charset="-122"/>
                <a:ea typeface="方正大标宋简体" panose="02010601030101010101" pitchFamily="2" charset="-122"/>
              </a:rPr>
              <a:t>唯物史观中要求能够将唯物史观运用于历史的学习与探究中，是历史解释。</a:t>
            </a:r>
            <a:endParaRPr lang="en-US" altLang="zh-CN" sz="2400" dirty="0" smtClean="0">
              <a:latin typeface="方正大标宋简体" panose="02010601030101010101" pitchFamily="2" charset="-122"/>
              <a:ea typeface="方正大标宋简体" panose="02010601030101010101" pitchFamily="2" charset="-122"/>
            </a:endParaRPr>
          </a:p>
          <a:p>
            <a:pPr marL="285750" indent="-285750">
              <a:lnSpc>
                <a:spcPct val="200000"/>
              </a:lnSpc>
              <a:buFont typeface="Wingdings" panose="05000000000000000000" pitchFamily="2" charset="2"/>
              <a:buChar char="u"/>
            </a:pPr>
            <a:r>
              <a:rPr lang="zh-CN" altLang="en-US" sz="2400" dirty="0" smtClean="0">
                <a:latin typeface="方正大标宋简体" panose="02010601030101010101" pitchFamily="2" charset="-122"/>
                <a:ea typeface="方正大标宋简体" panose="02010601030101010101" pitchFamily="2" charset="-122"/>
              </a:rPr>
              <a:t>时空观念素养中要求能够在不同的时空框架下对史事作出合理解释，是历史解释。</a:t>
            </a:r>
            <a:endParaRPr lang="en-US" altLang="zh-CN" sz="2400" dirty="0" smtClean="0">
              <a:latin typeface="方正大标宋简体" panose="02010601030101010101" pitchFamily="2" charset="-122"/>
              <a:ea typeface="方正大标宋简体" panose="02010601030101010101" pitchFamily="2" charset="-122"/>
            </a:endParaRPr>
          </a:p>
          <a:p>
            <a:pPr marL="285750" indent="-285750">
              <a:lnSpc>
                <a:spcPct val="200000"/>
              </a:lnSpc>
              <a:buFont typeface="Wingdings" panose="05000000000000000000" pitchFamily="2" charset="2"/>
              <a:buChar char="u"/>
            </a:pPr>
            <a:r>
              <a:rPr lang="zh-CN" altLang="en-US" sz="2400" dirty="0" smtClean="0">
                <a:latin typeface="方正大标宋简体" panose="02010601030101010101" pitchFamily="2" charset="-122"/>
                <a:ea typeface="方正大标宋简体" panose="02010601030101010101" pitchFamily="2" charset="-122"/>
              </a:rPr>
              <a:t>史料实证素养中关于实证过程的要求，实际上就是历史解释的过程。</a:t>
            </a:r>
            <a:endParaRPr lang="en-US" altLang="zh-CN" sz="2400" dirty="0" smtClean="0">
              <a:latin typeface="方正大标宋简体" panose="02010601030101010101" pitchFamily="2" charset="-122"/>
              <a:ea typeface="方正大标宋简体" panose="02010601030101010101" pitchFamily="2" charset="-122"/>
            </a:endParaRPr>
          </a:p>
          <a:p>
            <a:pPr marL="285750" indent="-285750">
              <a:lnSpc>
                <a:spcPct val="200000"/>
              </a:lnSpc>
              <a:buFont typeface="Wingdings" panose="05000000000000000000" pitchFamily="2" charset="2"/>
              <a:buChar char="u"/>
            </a:pPr>
            <a:r>
              <a:rPr lang="zh-CN" altLang="en-US" sz="2400" dirty="0" smtClean="0">
                <a:solidFill>
                  <a:srgbClr val="FF0000"/>
                </a:solidFill>
                <a:latin typeface="方正大标宋简体" panose="02010601030101010101" pitchFamily="2" charset="-122"/>
                <a:ea typeface="方正大标宋简体" panose="02010601030101010101" pitchFamily="2" charset="-122"/>
              </a:rPr>
              <a:t>历史解释要以唯物史观为指导，要有时空观念，要有实证精神。</a:t>
            </a:r>
            <a:endParaRPr lang="zh-CN" altLang="en-US" sz="2400" dirty="0">
              <a:solidFill>
                <a:srgbClr val="FF0000"/>
              </a:solidFill>
              <a:latin typeface="方正大标宋简体" panose="02010601030101010101" pitchFamily="2" charset="-122"/>
              <a:ea typeface="方正大标宋简体" panose="02010601030101010101" pitchFamily="2" charset="-122"/>
            </a:endParaRPr>
          </a:p>
        </p:txBody>
      </p:sp>
    </p:spTree>
    <p:extLst>
      <p:ext uri="{BB962C8B-B14F-4D97-AF65-F5344CB8AC3E}">
        <p14:creationId xmlns:p14="http://schemas.microsoft.com/office/powerpoint/2010/main" val="4009099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261791" y="1615354"/>
            <a:ext cx="2376264" cy="4320480"/>
            <a:chOff x="2068615" y="1696036"/>
            <a:chExt cx="2376264" cy="4320480"/>
          </a:xfrm>
        </p:grpSpPr>
        <p:sp>
          <p:nvSpPr>
            <p:cNvPr id="20" name="圆角矩形 19"/>
            <p:cNvSpPr/>
            <p:nvPr/>
          </p:nvSpPr>
          <p:spPr>
            <a:xfrm>
              <a:off x="2068615" y="1696036"/>
              <a:ext cx="2376264" cy="4320480"/>
            </a:xfrm>
            <a:prstGeom prst="roundRect">
              <a:avLst>
                <a:gd name="adj" fmla="val 7822"/>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6"/>
            <p:cNvSpPr/>
            <p:nvPr/>
          </p:nvSpPr>
          <p:spPr>
            <a:xfrm>
              <a:off x="2068615" y="2043296"/>
              <a:ext cx="792088" cy="876875"/>
            </a:xfrm>
            <a:custGeom>
              <a:avLst/>
              <a:gdLst/>
              <a:ahLst/>
              <a:cxnLst/>
              <a:rect l="l" t="t" r="r" b="b"/>
              <a:pathLst>
                <a:path w="792088" h="876875">
                  <a:moveTo>
                    <a:pt x="0" y="0"/>
                  </a:moveTo>
                  <a:lnTo>
                    <a:pt x="723499" y="0"/>
                  </a:lnTo>
                  <a:cubicBezTo>
                    <a:pt x="761380" y="0"/>
                    <a:pt x="792088" y="30708"/>
                    <a:pt x="792088" y="68589"/>
                  </a:cubicBezTo>
                  <a:lnTo>
                    <a:pt x="792088" y="808286"/>
                  </a:lnTo>
                  <a:cubicBezTo>
                    <a:pt x="792088" y="846167"/>
                    <a:pt x="761380" y="876875"/>
                    <a:pt x="723499" y="876875"/>
                  </a:cubicBezTo>
                  <a:lnTo>
                    <a:pt x="0" y="876875"/>
                  </a:lnTo>
                  <a:close/>
                </a:path>
              </a:pathLst>
            </a:custGeom>
            <a:solidFill>
              <a:srgbClr val="FFC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7"/>
            <p:cNvSpPr txBox="1"/>
            <p:nvPr/>
          </p:nvSpPr>
          <p:spPr>
            <a:xfrm>
              <a:off x="2165202" y="2220123"/>
              <a:ext cx="598911" cy="523220"/>
            </a:xfrm>
            <a:prstGeom prst="rect">
              <a:avLst/>
            </a:prstGeom>
            <a:noFill/>
          </p:spPr>
          <p:txBody>
            <a:bodyPr wrap="square" rtlCol="0">
              <a:spAutoFit/>
            </a:bodyPr>
            <a:lstStyle/>
            <a:p>
              <a:pPr algn="ctr"/>
              <a:r>
                <a:rPr lang="en-US" altLang="zh-CN" sz="2800" dirty="0" smtClean="0">
                  <a:solidFill>
                    <a:schemeClr val="bg1"/>
                  </a:solidFill>
                  <a:latin typeface="Impact" panose="020B0806030902050204" pitchFamily="34" charset="0"/>
                </a:rPr>
                <a:t>05</a:t>
              </a:r>
              <a:endParaRPr lang="zh-CN" altLang="en-US" sz="2800" dirty="0">
                <a:solidFill>
                  <a:schemeClr val="bg1"/>
                </a:solidFill>
                <a:latin typeface="Impact" panose="020B0806030902050204" pitchFamily="34" charset="0"/>
              </a:endParaRPr>
            </a:p>
          </p:txBody>
        </p:sp>
        <p:sp>
          <p:nvSpPr>
            <p:cNvPr id="23" name="TextBox 8"/>
            <p:cNvSpPr txBox="1"/>
            <p:nvPr/>
          </p:nvSpPr>
          <p:spPr>
            <a:xfrm>
              <a:off x="2090249" y="3727035"/>
              <a:ext cx="2327736" cy="523220"/>
            </a:xfrm>
            <a:prstGeom prst="rect">
              <a:avLst/>
            </a:prstGeom>
            <a:noFill/>
          </p:spPr>
          <p:txBody>
            <a:bodyPr wrap="square" rtlCol="0">
              <a:spAutoFit/>
            </a:bodyPr>
            <a:lstStyle/>
            <a:p>
              <a:pPr algn="ctr"/>
              <a:r>
                <a:rPr lang="zh-CN" altLang="en-US" sz="2800" b="1" dirty="0" smtClean="0">
                  <a:latin typeface="微软雅黑" panose="020B0503020204020204" pitchFamily="34" charset="-122"/>
                  <a:ea typeface="微软雅黑" panose="020B0503020204020204" pitchFamily="34" charset="-122"/>
                </a:rPr>
                <a:t>家国情怀</a:t>
              </a:r>
              <a:endParaRPr lang="zh-CN" altLang="en-US" sz="2800" b="1" dirty="0">
                <a:latin typeface="微软雅黑" panose="020B0503020204020204" pitchFamily="34" charset="-122"/>
                <a:ea typeface="微软雅黑" panose="020B0503020204020204" pitchFamily="34" charset="-122"/>
              </a:endParaRPr>
            </a:p>
          </p:txBody>
        </p:sp>
        <p:graphicFrame>
          <p:nvGraphicFramePr>
            <p:cNvPr id="25" name="图表 24"/>
            <p:cNvGraphicFramePr/>
            <p:nvPr>
              <p:extLst/>
            </p:nvPr>
          </p:nvGraphicFramePr>
          <p:xfrm>
            <a:off x="2650850" y="4792380"/>
            <a:ext cx="1211794" cy="807863"/>
          </p:xfrm>
          <a:graphic>
            <a:graphicData uri="http://schemas.openxmlformats.org/drawingml/2006/chart">
              <c:chart xmlns:c="http://schemas.openxmlformats.org/drawingml/2006/chart" xmlns:r="http://schemas.openxmlformats.org/officeDocument/2006/relationships" r:id="rId3"/>
            </a:graphicData>
          </a:graphic>
        </p:graphicFrame>
        <p:sp>
          <p:nvSpPr>
            <p:cNvPr id="26" name="Freeform 11"/>
            <p:cNvSpPr>
              <a:spLocks noEditPoints="1"/>
            </p:cNvSpPr>
            <p:nvPr/>
          </p:nvSpPr>
          <p:spPr bwMode="auto">
            <a:xfrm>
              <a:off x="3213617" y="2164211"/>
              <a:ext cx="609600" cy="608013"/>
            </a:xfrm>
            <a:custGeom>
              <a:avLst/>
              <a:gdLst>
                <a:gd name="T0" fmla="*/ 292 w 384"/>
                <a:gd name="T1" fmla="*/ 325 h 383"/>
                <a:gd name="T2" fmla="*/ 336 w 384"/>
                <a:gd name="T3" fmla="*/ 360 h 383"/>
                <a:gd name="T4" fmla="*/ 359 w 384"/>
                <a:gd name="T5" fmla="*/ 344 h 383"/>
                <a:gd name="T6" fmla="*/ 354 w 384"/>
                <a:gd name="T7" fmla="*/ 318 h 383"/>
                <a:gd name="T8" fmla="*/ 31 w 384"/>
                <a:gd name="T9" fmla="*/ 318 h 383"/>
                <a:gd name="T10" fmla="*/ 25 w 384"/>
                <a:gd name="T11" fmla="*/ 344 h 383"/>
                <a:gd name="T12" fmla="*/ 48 w 384"/>
                <a:gd name="T13" fmla="*/ 360 h 383"/>
                <a:gd name="T14" fmla="*/ 92 w 384"/>
                <a:gd name="T15" fmla="*/ 325 h 383"/>
                <a:gd name="T16" fmla="*/ 285 w 384"/>
                <a:gd name="T17" fmla="*/ 216 h 383"/>
                <a:gd name="T18" fmla="*/ 339 w 384"/>
                <a:gd name="T19" fmla="*/ 271 h 383"/>
                <a:gd name="T20" fmla="*/ 384 w 384"/>
                <a:gd name="T21" fmla="*/ 328 h 383"/>
                <a:gd name="T22" fmla="*/ 370 w 384"/>
                <a:gd name="T23" fmla="*/ 369 h 383"/>
                <a:gd name="T24" fmla="*/ 329 w 384"/>
                <a:gd name="T25" fmla="*/ 383 h 383"/>
                <a:gd name="T26" fmla="*/ 272 w 384"/>
                <a:gd name="T27" fmla="*/ 338 h 383"/>
                <a:gd name="T28" fmla="*/ 216 w 384"/>
                <a:gd name="T29" fmla="*/ 284 h 383"/>
                <a:gd name="T30" fmla="*/ 275 w 384"/>
                <a:gd name="T31" fmla="*/ 240 h 383"/>
                <a:gd name="T32" fmla="*/ 99 w 384"/>
                <a:gd name="T33" fmla="*/ 216 h 383"/>
                <a:gd name="T34" fmla="*/ 144 w 384"/>
                <a:gd name="T35" fmla="*/ 274 h 383"/>
                <a:gd name="T36" fmla="*/ 139 w 384"/>
                <a:gd name="T37" fmla="*/ 350 h 383"/>
                <a:gd name="T38" fmla="*/ 69 w 384"/>
                <a:gd name="T39" fmla="*/ 379 h 383"/>
                <a:gd name="T40" fmla="*/ 26 w 384"/>
                <a:gd name="T41" fmla="*/ 379 h 383"/>
                <a:gd name="T42" fmla="*/ 0 w 384"/>
                <a:gd name="T43" fmla="*/ 343 h 383"/>
                <a:gd name="T44" fmla="*/ 13 w 384"/>
                <a:gd name="T45" fmla="*/ 302 h 383"/>
                <a:gd name="T46" fmla="*/ 26 w 384"/>
                <a:gd name="T47" fmla="*/ 216 h 383"/>
                <a:gd name="T48" fmla="*/ 319 w 384"/>
                <a:gd name="T49" fmla="*/ 30 h 383"/>
                <a:gd name="T50" fmla="*/ 326 w 384"/>
                <a:gd name="T51" fmla="*/ 91 h 383"/>
                <a:gd name="T52" fmla="*/ 360 w 384"/>
                <a:gd name="T53" fmla="*/ 48 h 383"/>
                <a:gd name="T54" fmla="*/ 345 w 384"/>
                <a:gd name="T55" fmla="*/ 25 h 383"/>
                <a:gd name="T56" fmla="*/ 38 w 384"/>
                <a:gd name="T57" fmla="*/ 25 h 383"/>
                <a:gd name="T58" fmla="*/ 24 w 384"/>
                <a:gd name="T59" fmla="*/ 48 h 383"/>
                <a:gd name="T60" fmla="*/ 57 w 384"/>
                <a:gd name="T61" fmla="*/ 91 h 383"/>
                <a:gd name="T62" fmla="*/ 64 w 384"/>
                <a:gd name="T63" fmla="*/ 30 h 383"/>
                <a:gd name="T64" fmla="*/ 329 w 384"/>
                <a:gd name="T65" fmla="*/ 0 h 383"/>
                <a:gd name="T66" fmla="*/ 370 w 384"/>
                <a:gd name="T67" fmla="*/ 13 h 383"/>
                <a:gd name="T68" fmla="*/ 384 w 384"/>
                <a:gd name="T69" fmla="*/ 55 h 383"/>
                <a:gd name="T70" fmla="*/ 339 w 384"/>
                <a:gd name="T71" fmla="*/ 112 h 383"/>
                <a:gd name="T72" fmla="*/ 285 w 384"/>
                <a:gd name="T73" fmla="*/ 167 h 383"/>
                <a:gd name="T74" fmla="*/ 239 w 384"/>
                <a:gd name="T75" fmla="*/ 109 h 383"/>
                <a:gd name="T76" fmla="*/ 244 w 384"/>
                <a:gd name="T77" fmla="*/ 32 h 383"/>
                <a:gd name="T78" fmla="*/ 314 w 384"/>
                <a:gd name="T79" fmla="*/ 5 h 383"/>
                <a:gd name="T80" fmla="*/ 55 w 384"/>
                <a:gd name="T81" fmla="*/ 0 h 383"/>
                <a:gd name="T82" fmla="*/ 112 w 384"/>
                <a:gd name="T83" fmla="*/ 44 h 383"/>
                <a:gd name="T84" fmla="*/ 168 w 384"/>
                <a:gd name="T85" fmla="*/ 99 h 383"/>
                <a:gd name="T86" fmla="*/ 108 w 384"/>
                <a:gd name="T87" fmla="*/ 144 h 383"/>
                <a:gd name="T88" fmla="*/ 33 w 384"/>
                <a:gd name="T89" fmla="*/ 138 h 383"/>
                <a:gd name="T90" fmla="*/ 5 w 384"/>
                <a:gd name="T91" fmla="*/ 69 h 383"/>
                <a:gd name="T92" fmla="*/ 5 w 384"/>
                <a:gd name="T93" fmla="*/ 26 h 383"/>
                <a:gd name="T94" fmla="*/ 41 w 384"/>
                <a:gd name="T9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4" h="383">
                  <a:moveTo>
                    <a:pt x="326" y="292"/>
                  </a:moveTo>
                  <a:lnTo>
                    <a:pt x="311" y="310"/>
                  </a:lnTo>
                  <a:lnTo>
                    <a:pt x="292" y="325"/>
                  </a:lnTo>
                  <a:lnTo>
                    <a:pt x="319" y="353"/>
                  </a:lnTo>
                  <a:lnTo>
                    <a:pt x="328" y="358"/>
                  </a:lnTo>
                  <a:lnTo>
                    <a:pt x="336" y="360"/>
                  </a:lnTo>
                  <a:lnTo>
                    <a:pt x="345" y="358"/>
                  </a:lnTo>
                  <a:lnTo>
                    <a:pt x="354" y="353"/>
                  </a:lnTo>
                  <a:lnTo>
                    <a:pt x="359" y="344"/>
                  </a:lnTo>
                  <a:lnTo>
                    <a:pt x="360" y="336"/>
                  </a:lnTo>
                  <a:lnTo>
                    <a:pt x="359" y="327"/>
                  </a:lnTo>
                  <a:lnTo>
                    <a:pt x="354" y="318"/>
                  </a:lnTo>
                  <a:lnTo>
                    <a:pt x="326" y="292"/>
                  </a:lnTo>
                  <a:close/>
                  <a:moveTo>
                    <a:pt x="57" y="292"/>
                  </a:moveTo>
                  <a:lnTo>
                    <a:pt x="31" y="318"/>
                  </a:lnTo>
                  <a:lnTo>
                    <a:pt x="25" y="327"/>
                  </a:lnTo>
                  <a:lnTo>
                    <a:pt x="24" y="336"/>
                  </a:lnTo>
                  <a:lnTo>
                    <a:pt x="25" y="344"/>
                  </a:lnTo>
                  <a:lnTo>
                    <a:pt x="31" y="353"/>
                  </a:lnTo>
                  <a:lnTo>
                    <a:pt x="38" y="358"/>
                  </a:lnTo>
                  <a:lnTo>
                    <a:pt x="48" y="360"/>
                  </a:lnTo>
                  <a:lnTo>
                    <a:pt x="57" y="358"/>
                  </a:lnTo>
                  <a:lnTo>
                    <a:pt x="64" y="353"/>
                  </a:lnTo>
                  <a:lnTo>
                    <a:pt x="92" y="325"/>
                  </a:lnTo>
                  <a:lnTo>
                    <a:pt x="74" y="310"/>
                  </a:lnTo>
                  <a:lnTo>
                    <a:pt x="57" y="292"/>
                  </a:lnTo>
                  <a:close/>
                  <a:moveTo>
                    <a:pt x="285" y="216"/>
                  </a:moveTo>
                  <a:lnTo>
                    <a:pt x="359" y="216"/>
                  </a:lnTo>
                  <a:lnTo>
                    <a:pt x="351" y="244"/>
                  </a:lnTo>
                  <a:lnTo>
                    <a:pt x="339" y="271"/>
                  </a:lnTo>
                  <a:lnTo>
                    <a:pt x="370" y="302"/>
                  </a:lnTo>
                  <a:lnTo>
                    <a:pt x="379" y="315"/>
                  </a:lnTo>
                  <a:lnTo>
                    <a:pt x="384" y="328"/>
                  </a:lnTo>
                  <a:lnTo>
                    <a:pt x="384" y="343"/>
                  </a:lnTo>
                  <a:lnTo>
                    <a:pt x="379" y="358"/>
                  </a:lnTo>
                  <a:lnTo>
                    <a:pt x="370" y="369"/>
                  </a:lnTo>
                  <a:lnTo>
                    <a:pt x="357" y="379"/>
                  </a:lnTo>
                  <a:lnTo>
                    <a:pt x="343" y="383"/>
                  </a:lnTo>
                  <a:lnTo>
                    <a:pt x="329" y="383"/>
                  </a:lnTo>
                  <a:lnTo>
                    <a:pt x="314" y="379"/>
                  </a:lnTo>
                  <a:lnTo>
                    <a:pt x="303" y="369"/>
                  </a:lnTo>
                  <a:lnTo>
                    <a:pt x="272" y="338"/>
                  </a:lnTo>
                  <a:lnTo>
                    <a:pt x="244" y="350"/>
                  </a:lnTo>
                  <a:lnTo>
                    <a:pt x="216" y="358"/>
                  </a:lnTo>
                  <a:lnTo>
                    <a:pt x="216" y="284"/>
                  </a:lnTo>
                  <a:lnTo>
                    <a:pt x="239" y="274"/>
                  </a:lnTo>
                  <a:lnTo>
                    <a:pt x="260" y="259"/>
                  </a:lnTo>
                  <a:lnTo>
                    <a:pt x="275" y="240"/>
                  </a:lnTo>
                  <a:lnTo>
                    <a:pt x="285" y="216"/>
                  </a:lnTo>
                  <a:close/>
                  <a:moveTo>
                    <a:pt x="26" y="216"/>
                  </a:moveTo>
                  <a:lnTo>
                    <a:pt x="99" y="216"/>
                  </a:lnTo>
                  <a:lnTo>
                    <a:pt x="108" y="240"/>
                  </a:lnTo>
                  <a:lnTo>
                    <a:pt x="124" y="259"/>
                  </a:lnTo>
                  <a:lnTo>
                    <a:pt x="144" y="274"/>
                  </a:lnTo>
                  <a:lnTo>
                    <a:pt x="168" y="284"/>
                  </a:lnTo>
                  <a:lnTo>
                    <a:pt x="168" y="358"/>
                  </a:lnTo>
                  <a:lnTo>
                    <a:pt x="139" y="350"/>
                  </a:lnTo>
                  <a:lnTo>
                    <a:pt x="112" y="338"/>
                  </a:lnTo>
                  <a:lnTo>
                    <a:pt x="81" y="369"/>
                  </a:lnTo>
                  <a:lnTo>
                    <a:pt x="69" y="379"/>
                  </a:lnTo>
                  <a:lnTo>
                    <a:pt x="55" y="383"/>
                  </a:lnTo>
                  <a:lnTo>
                    <a:pt x="41" y="383"/>
                  </a:lnTo>
                  <a:lnTo>
                    <a:pt x="26" y="379"/>
                  </a:lnTo>
                  <a:lnTo>
                    <a:pt x="13" y="369"/>
                  </a:lnTo>
                  <a:lnTo>
                    <a:pt x="5" y="358"/>
                  </a:lnTo>
                  <a:lnTo>
                    <a:pt x="0" y="343"/>
                  </a:lnTo>
                  <a:lnTo>
                    <a:pt x="0" y="328"/>
                  </a:lnTo>
                  <a:lnTo>
                    <a:pt x="5" y="315"/>
                  </a:lnTo>
                  <a:lnTo>
                    <a:pt x="13" y="302"/>
                  </a:lnTo>
                  <a:lnTo>
                    <a:pt x="44" y="271"/>
                  </a:lnTo>
                  <a:lnTo>
                    <a:pt x="33" y="244"/>
                  </a:lnTo>
                  <a:lnTo>
                    <a:pt x="26" y="216"/>
                  </a:lnTo>
                  <a:close/>
                  <a:moveTo>
                    <a:pt x="336" y="23"/>
                  </a:moveTo>
                  <a:lnTo>
                    <a:pt x="328" y="25"/>
                  </a:lnTo>
                  <a:lnTo>
                    <a:pt x="319" y="30"/>
                  </a:lnTo>
                  <a:lnTo>
                    <a:pt x="292" y="57"/>
                  </a:lnTo>
                  <a:lnTo>
                    <a:pt x="311" y="73"/>
                  </a:lnTo>
                  <a:lnTo>
                    <a:pt x="326" y="91"/>
                  </a:lnTo>
                  <a:lnTo>
                    <a:pt x="354" y="65"/>
                  </a:lnTo>
                  <a:lnTo>
                    <a:pt x="359" y="56"/>
                  </a:lnTo>
                  <a:lnTo>
                    <a:pt x="360" y="48"/>
                  </a:lnTo>
                  <a:lnTo>
                    <a:pt x="359" y="38"/>
                  </a:lnTo>
                  <a:lnTo>
                    <a:pt x="354" y="30"/>
                  </a:lnTo>
                  <a:lnTo>
                    <a:pt x="345" y="25"/>
                  </a:lnTo>
                  <a:lnTo>
                    <a:pt x="336" y="23"/>
                  </a:lnTo>
                  <a:close/>
                  <a:moveTo>
                    <a:pt x="48" y="23"/>
                  </a:moveTo>
                  <a:lnTo>
                    <a:pt x="38" y="25"/>
                  </a:lnTo>
                  <a:lnTo>
                    <a:pt x="31" y="30"/>
                  </a:lnTo>
                  <a:lnTo>
                    <a:pt x="25" y="38"/>
                  </a:lnTo>
                  <a:lnTo>
                    <a:pt x="24" y="48"/>
                  </a:lnTo>
                  <a:lnTo>
                    <a:pt x="25" y="56"/>
                  </a:lnTo>
                  <a:lnTo>
                    <a:pt x="31" y="65"/>
                  </a:lnTo>
                  <a:lnTo>
                    <a:pt x="57" y="91"/>
                  </a:lnTo>
                  <a:lnTo>
                    <a:pt x="74" y="73"/>
                  </a:lnTo>
                  <a:lnTo>
                    <a:pt x="92" y="57"/>
                  </a:lnTo>
                  <a:lnTo>
                    <a:pt x="64" y="30"/>
                  </a:lnTo>
                  <a:lnTo>
                    <a:pt x="57" y="25"/>
                  </a:lnTo>
                  <a:lnTo>
                    <a:pt x="48" y="23"/>
                  </a:lnTo>
                  <a:close/>
                  <a:moveTo>
                    <a:pt x="329" y="0"/>
                  </a:moveTo>
                  <a:lnTo>
                    <a:pt x="343" y="0"/>
                  </a:lnTo>
                  <a:lnTo>
                    <a:pt x="357" y="5"/>
                  </a:lnTo>
                  <a:lnTo>
                    <a:pt x="370" y="13"/>
                  </a:lnTo>
                  <a:lnTo>
                    <a:pt x="379" y="26"/>
                  </a:lnTo>
                  <a:lnTo>
                    <a:pt x="384" y="40"/>
                  </a:lnTo>
                  <a:lnTo>
                    <a:pt x="384" y="55"/>
                  </a:lnTo>
                  <a:lnTo>
                    <a:pt x="379" y="69"/>
                  </a:lnTo>
                  <a:lnTo>
                    <a:pt x="370" y="81"/>
                  </a:lnTo>
                  <a:lnTo>
                    <a:pt x="339" y="112"/>
                  </a:lnTo>
                  <a:lnTo>
                    <a:pt x="351" y="138"/>
                  </a:lnTo>
                  <a:lnTo>
                    <a:pt x="359" y="167"/>
                  </a:lnTo>
                  <a:lnTo>
                    <a:pt x="285" y="167"/>
                  </a:lnTo>
                  <a:lnTo>
                    <a:pt x="275" y="144"/>
                  </a:lnTo>
                  <a:lnTo>
                    <a:pt x="260" y="124"/>
                  </a:lnTo>
                  <a:lnTo>
                    <a:pt x="239" y="109"/>
                  </a:lnTo>
                  <a:lnTo>
                    <a:pt x="216" y="99"/>
                  </a:lnTo>
                  <a:lnTo>
                    <a:pt x="216" y="25"/>
                  </a:lnTo>
                  <a:lnTo>
                    <a:pt x="244" y="32"/>
                  </a:lnTo>
                  <a:lnTo>
                    <a:pt x="272" y="44"/>
                  </a:lnTo>
                  <a:lnTo>
                    <a:pt x="303" y="13"/>
                  </a:lnTo>
                  <a:lnTo>
                    <a:pt x="314" y="5"/>
                  </a:lnTo>
                  <a:lnTo>
                    <a:pt x="329" y="0"/>
                  </a:lnTo>
                  <a:close/>
                  <a:moveTo>
                    <a:pt x="41" y="0"/>
                  </a:moveTo>
                  <a:lnTo>
                    <a:pt x="55" y="0"/>
                  </a:lnTo>
                  <a:lnTo>
                    <a:pt x="69" y="5"/>
                  </a:lnTo>
                  <a:lnTo>
                    <a:pt x="81" y="13"/>
                  </a:lnTo>
                  <a:lnTo>
                    <a:pt x="112" y="44"/>
                  </a:lnTo>
                  <a:lnTo>
                    <a:pt x="139" y="32"/>
                  </a:lnTo>
                  <a:lnTo>
                    <a:pt x="168" y="25"/>
                  </a:lnTo>
                  <a:lnTo>
                    <a:pt x="168" y="99"/>
                  </a:lnTo>
                  <a:lnTo>
                    <a:pt x="144" y="109"/>
                  </a:lnTo>
                  <a:lnTo>
                    <a:pt x="124" y="124"/>
                  </a:lnTo>
                  <a:lnTo>
                    <a:pt x="108" y="144"/>
                  </a:lnTo>
                  <a:lnTo>
                    <a:pt x="99" y="167"/>
                  </a:lnTo>
                  <a:lnTo>
                    <a:pt x="26" y="167"/>
                  </a:lnTo>
                  <a:lnTo>
                    <a:pt x="33" y="138"/>
                  </a:lnTo>
                  <a:lnTo>
                    <a:pt x="44" y="112"/>
                  </a:lnTo>
                  <a:lnTo>
                    <a:pt x="13" y="81"/>
                  </a:lnTo>
                  <a:lnTo>
                    <a:pt x="5" y="69"/>
                  </a:lnTo>
                  <a:lnTo>
                    <a:pt x="0" y="55"/>
                  </a:lnTo>
                  <a:lnTo>
                    <a:pt x="0" y="40"/>
                  </a:lnTo>
                  <a:lnTo>
                    <a:pt x="5" y="26"/>
                  </a:lnTo>
                  <a:lnTo>
                    <a:pt x="13" y="13"/>
                  </a:lnTo>
                  <a:lnTo>
                    <a:pt x="26" y="5"/>
                  </a:lnTo>
                  <a:lnTo>
                    <a:pt x="41" y="0"/>
                  </a:lnTo>
                  <a:close/>
                </a:path>
              </a:pathLst>
            </a:custGeom>
            <a:solidFill>
              <a:schemeClr val="bg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p>
          </p:txBody>
        </p:sp>
      </p:grpSp>
      <p:sp>
        <p:nvSpPr>
          <p:cNvPr id="31" name="圆角矩形 30"/>
          <p:cNvSpPr/>
          <p:nvPr/>
        </p:nvSpPr>
        <p:spPr>
          <a:xfrm>
            <a:off x="4350970" y="3901214"/>
            <a:ext cx="643208" cy="663127"/>
          </a:xfrm>
          <a:prstGeom prst="roundRect">
            <a:avLst>
              <a:gd name="adj" fmla="val 7822"/>
            </a:avLst>
          </a:prstGeom>
          <a:solidFill>
            <a:srgbClr val="00B0F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5132296" y="3898555"/>
            <a:ext cx="1833280" cy="646331"/>
          </a:xfrm>
          <a:prstGeom prst="rect">
            <a:avLst/>
          </a:prstGeom>
        </p:spPr>
        <p:txBody>
          <a:bodyPr wrap="square">
            <a:spAutoFit/>
          </a:bodyPr>
          <a:lstStyle/>
          <a:p>
            <a:pPr>
              <a:lnSpc>
                <a:spcPct val="150000"/>
              </a:lnSpc>
              <a:spcBef>
                <a:spcPct val="0"/>
              </a:spcBef>
            </a:pPr>
            <a:r>
              <a:rPr lang="zh-CN" altLang="en-US" sz="2400" b="1" cap="all" dirty="0" smtClean="0">
                <a:latin typeface="微软雅黑" pitchFamily="34" charset="-122"/>
                <a:ea typeface="微软雅黑" pitchFamily="34" charset="-122"/>
              </a:rPr>
              <a:t>五个认同</a:t>
            </a:r>
            <a:endParaRPr lang="en-US" altLang="zh-CN" sz="2400" b="1" cap="all" dirty="0">
              <a:latin typeface="微软雅黑" pitchFamily="34" charset="-122"/>
              <a:ea typeface="微软雅黑" pitchFamily="34" charset="-122"/>
            </a:endParaRPr>
          </a:p>
        </p:txBody>
      </p:sp>
      <p:sp>
        <p:nvSpPr>
          <p:cNvPr id="33" name="圆角矩形 32"/>
          <p:cNvSpPr/>
          <p:nvPr/>
        </p:nvSpPr>
        <p:spPr>
          <a:xfrm>
            <a:off x="4350970" y="4966304"/>
            <a:ext cx="643208" cy="663127"/>
          </a:xfrm>
          <a:prstGeom prst="roundRect">
            <a:avLst>
              <a:gd name="adj" fmla="val 7822"/>
            </a:avLst>
          </a:prstGeom>
          <a:solidFill>
            <a:srgbClr val="0070C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5132296" y="4977092"/>
            <a:ext cx="1833280" cy="646331"/>
          </a:xfrm>
          <a:prstGeom prst="rect">
            <a:avLst/>
          </a:prstGeom>
        </p:spPr>
        <p:txBody>
          <a:bodyPr wrap="square">
            <a:spAutoFit/>
          </a:bodyPr>
          <a:lstStyle/>
          <a:p>
            <a:pPr>
              <a:lnSpc>
                <a:spcPct val="150000"/>
              </a:lnSpc>
              <a:spcBef>
                <a:spcPct val="0"/>
              </a:spcBef>
            </a:pPr>
            <a:r>
              <a:rPr lang="zh-CN" altLang="en-US" sz="2400" b="1" cap="all" dirty="0" smtClean="0">
                <a:latin typeface="微软雅黑" pitchFamily="34" charset="-122"/>
                <a:ea typeface="微软雅黑" pitchFamily="34" charset="-122"/>
              </a:rPr>
              <a:t>三个自信</a:t>
            </a:r>
            <a:endParaRPr lang="en-US" altLang="zh-CN" sz="2400" b="1" cap="all" dirty="0">
              <a:latin typeface="微软雅黑" pitchFamily="34" charset="-122"/>
              <a:ea typeface="微软雅黑" pitchFamily="34" charset="-122"/>
            </a:endParaRPr>
          </a:p>
        </p:txBody>
      </p:sp>
      <p:sp>
        <p:nvSpPr>
          <p:cNvPr id="35" name="文本框 34"/>
          <p:cNvSpPr txBox="1"/>
          <p:nvPr/>
        </p:nvSpPr>
        <p:spPr>
          <a:xfrm>
            <a:off x="2326340" y="645459"/>
            <a:ext cx="3442447" cy="461665"/>
          </a:xfrm>
          <a:prstGeom prst="rect">
            <a:avLst/>
          </a:prstGeom>
          <a:noFill/>
        </p:spPr>
        <p:txBody>
          <a:bodyPr wrap="square" rtlCol="0">
            <a:spAutoFit/>
          </a:bodyPr>
          <a:lstStyle/>
          <a:p>
            <a:r>
              <a:rPr lang="zh-CN" altLang="en-US" sz="2400" dirty="0" smtClean="0">
                <a:latin typeface="方正大标宋简体" panose="02010601030101010101" pitchFamily="2" charset="-122"/>
                <a:ea typeface="方正大标宋简体" panose="02010601030101010101" pitchFamily="2" charset="-122"/>
              </a:rPr>
              <a:t>历史学科核心素养解读</a:t>
            </a:r>
            <a:endParaRPr lang="zh-CN" altLang="en-US" sz="2400" dirty="0">
              <a:latin typeface="方正大标宋简体" panose="02010601030101010101" pitchFamily="2" charset="-122"/>
              <a:ea typeface="方正大标宋简体" panose="02010601030101010101" pitchFamily="2" charset="-122"/>
            </a:endParaRPr>
          </a:p>
        </p:txBody>
      </p:sp>
      <p:sp>
        <p:nvSpPr>
          <p:cNvPr id="2" name="文本框 1"/>
          <p:cNvSpPr txBox="1"/>
          <p:nvPr/>
        </p:nvSpPr>
        <p:spPr>
          <a:xfrm>
            <a:off x="3980330" y="1749824"/>
            <a:ext cx="7812741" cy="1754326"/>
          </a:xfrm>
          <a:prstGeom prst="rect">
            <a:avLst/>
          </a:prstGeom>
          <a:noFill/>
        </p:spPr>
        <p:txBody>
          <a:bodyPr wrap="square" rtlCol="0">
            <a:spAutoFit/>
          </a:bodyPr>
          <a:lstStyle/>
          <a:p>
            <a:pPr>
              <a:lnSpc>
                <a:spcPct val="150000"/>
              </a:lnSpc>
            </a:pPr>
            <a:r>
              <a:rPr lang="zh-CN" altLang="en-US" sz="2400" dirty="0" smtClean="0">
                <a:latin typeface="方正大标宋简体" panose="02010601030101010101" pitchFamily="2" charset="-122"/>
                <a:ea typeface="方正大标宋简体" panose="02010601030101010101" pitchFamily="2" charset="-122"/>
              </a:rPr>
              <a:t>家国情怀是学习和探究历史应具有的人文追求，体现了对国家富强、人民幸福的情感，以及对国家的高度认同感、归属感和使命感。</a:t>
            </a:r>
            <a:endParaRPr lang="zh-CN" altLang="en-US" sz="2400" dirty="0">
              <a:latin typeface="方正大标宋简体" panose="02010601030101010101" pitchFamily="2" charset="-122"/>
              <a:ea typeface="方正大标宋简体" panose="02010601030101010101" pitchFamily="2" charset="-122"/>
            </a:endParaRPr>
          </a:p>
        </p:txBody>
      </p:sp>
      <p:sp>
        <p:nvSpPr>
          <p:cNvPr id="15" name="圆角矩形 14"/>
          <p:cNvSpPr/>
          <p:nvPr/>
        </p:nvSpPr>
        <p:spPr>
          <a:xfrm>
            <a:off x="7999606" y="3881759"/>
            <a:ext cx="643208" cy="663127"/>
          </a:xfrm>
          <a:prstGeom prst="roundRect">
            <a:avLst>
              <a:gd name="adj" fmla="val 7822"/>
            </a:avLst>
          </a:prstGeom>
          <a:solidFill>
            <a:srgbClr val="0070C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8780932" y="3892547"/>
            <a:ext cx="1833280" cy="581057"/>
          </a:xfrm>
          <a:prstGeom prst="rect">
            <a:avLst/>
          </a:prstGeom>
        </p:spPr>
        <p:txBody>
          <a:bodyPr wrap="square">
            <a:spAutoFit/>
          </a:bodyPr>
          <a:lstStyle/>
          <a:p>
            <a:pPr>
              <a:lnSpc>
                <a:spcPct val="150000"/>
              </a:lnSpc>
              <a:spcBef>
                <a:spcPct val="0"/>
              </a:spcBef>
            </a:pPr>
            <a:r>
              <a:rPr lang="zh-CN" altLang="en-US" sz="2400" b="1" cap="all" dirty="0" smtClean="0">
                <a:latin typeface="微软雅黑" pitchFamily="34" charset="-122"/>
                <a:ea typeface="微软雅黑" pitchFamily="34" charset="-122"/>
              </a:rPr>
              <a:t>正确三观</a:t>
            </a:r>
            <a:endParaRPr lang="en-US" altLang="zh-CN" sz="2400" b="1" cap="all" dirty="0">
              <a:latin typeface="微软雅黑" pitchFamily="34" charset="-122"/>
              <a:ea typeface="微软雅黑" pitchFamily="34" charset="-122"/>
            </a:endParaRPr>
          </a:p>
        </p:txBody>
      </p:sp>
      <p:sp>
        <p:nvSpPr>
          <p:cNvPr id="24" name="圆角矩形 23"/>
          <p:cNvSpPr/>
          <p:nvPr/>
        </p:nvSpPr>
        <p:spPr>
          <a:xfrm>
            <a:off x="7999606" y="4968963"/>
            <a:ext cx="643208" cy="663127"/>
          </a:xfrm>
          <a:prstGeom prst="roundRect">
            <a:avLst>
              <a:gd name="adj" fmla="val 7822"/>
            </a:avLst>
          </a:prstGeom>
          <a:solidFill>
            <a:srgbClr val="00B0F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8780932" y="4966304"/>
            <a:ext cx="1833280" cy="581057"/>
          </a:xfrm>
          <a:prstGeom prst="rect">
            <a:avLst/>
          </a:prstGeom>
        </p:spPr>
        <p:txBody>
          <a:bodyPr wrap="square">
            <a:spAutoFit/>
          </a:bodyPr>
          <a:lstStyle/>
          <a:p>
            <a:pPr>
              <a:lnSpc>
                <a:spcPct val="150000"/>
              </a:lnSpc>
              <a:spcBef>
                <a:spcPct val="0"/>
              </a:spcBef>
            </a:pPr>
            <a:r>
              <a:rPr lang="zh-CN" altLang="en-US" sz="2400" b="1" cap="all" dirty="0" smtClean="0">
                <a:latin typeface="微软雅黑" pitchFamily="34" charset="-122"/>
                <a:ea typeface="微软雅黑" pitchFamily="34" charset="-122"/>
              </a:rPr>
              <a:t>国际视野</a:t>
            </a:r>
            <a:endParaRPr lang="en-US" altLang="zh-CN" sz="2400" b="1" cap="all" dirty="0">
              <a:latin typeface="微软雅黑" pitchFamily="34" charset="-122"/>
              <a:ea typeface="微软雅黑" pitchFamily="34" charset="-122"/>
            </a:endParaRPr>
          </a:p>
        </p:txBody>
      </p:sp>
    </p:spTree>
    <p:extLst>
      <p:ext uri="{BB962C8B-B14F-4D97-AF65-F5344CB8AC3E}">
        <p14:creationId xmlns:p14="http://schemas.microsoft.com/office/powerpoint/2010/main" val="142283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250" fill="hold"/>
                                        <p:tgtEl>
                                          <p:spTgt spid="31"/>
                                        </p:tgtEl>
                                        <p:attrNameLst>
                                          <p:attrName>ppt_x</p:attrName>
                                        </p:attrNameLst>
                                      </p:cBhvr>
                                      <p:tavLst>
                                        <p:tav tm="0">
                                          <p:val>
                                            <p:strVal val="#ppt_x"/>
                                          </p:val>
                                        </p:tav>
                                        <p:tav tm="100000">
                                          <p:val>
                                            <p:strVal val="#ppt_x"/>
                                          </p:val>
                                        </p:tav>
                                      </p:tavLst>
                                    </p:anim>
                                    <p:anim calcmode="lin" valueType="num">
                                      <p:cBhvr additive="base">
                                        <p:cTn id="17" dur="25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250" fill="hold"/>
                                        <p:tgtEl>
                                          <p:spTgt spid="32"/>
                                        </p:tgtEl>
                                        <p:attrNameLst>
                                          <p:attrName>ppt_w</p:attrName>
                                        </p:attrNameLst>
                                      </p:cBhvr>
                                      <p:tavLst>
                                        <p:tav tm="0">
                                          <p:val>
                                            <p:fltVal val="0"/>
                                          </p:val>
                                        </p:tav>
                                        <p:tav tm="100000">
                                          <p:val>
                                            <p:strVal val="#ppt_w"/>
                                          </p:val>
                                        </p:tav>
                                      </p:tavLst>
                                    </p:anim>
                                    <p:anim calcmode="lin" valueType="num">
                                      <p:cBhvr>
                                        <p:cTn id="23" dur="250" fill="hold"/>
                                        <p:tgtEl>
                                          <p:spTgt spid="32"/>
                                        </p:tgtEl>
                                        <p:attrNameLst>
                                          <p:attrName>ppt_h</p:attrName>
                                        </p:attrNameLst>
                                      </p:cBhvr>
                                      <p:tavLst>
                                        <p:tav tm="0">
                                          <p:val>
                                            <p:strVal val="#ppt_h"/>
                                          </p:val>
                                        </p:tav>
                                        <p:tav tm="100000">
                                          <p:val>
                                            <p:strVal val="#ppt_h"/>
                                          </p:val>
                                        </p:tav>
                                      </p:tavLst>
                                    </p:anim>
                                  </p:childTnLst>
                                </p:cTn>
                              </p:par>
                            </p:childTnLst>
                          </p:cTn>
                        </p:par>
                        <p:par>
                          <p:cTn id="24" fill="hold">
                            <p:stCondLst>
                              <p:cond delay="250"/>
                            </p:stCondLst>
                            <p:childTnLst>
                              <p:par>
                                <p:cTn id="25" presetID="2" presetClass="entr" presetSubtype="4"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250" fill="hold"/>
                                        <p:tgtEl>
                                          <p:spTgt spid="33"/>
                                        </p:tgtEl>
                                        <p:attrNameLst>
                                          <p:attrName>ppt_x</p:attrName>
                                        </p:attrNameLst>
                                      </p:cBhvr>
                                      <p:tavLst>
                                        <p:tav tm="0">
                                          <p:val>
                                            <p:strVal val="#ppt_x"/>
                                          </p:val>
                                        </p:tav>
                                        <p:tav tm="100000">
                                          <p:val>
                                            <p:strVal val="#ppt_x"/>
                                          </p:val>
                                        </p:tav>
                                      </p:tavLst>
                                    </p:anim>
                                    <p:anim calcmode="lin" valueType="num">
                                      <p:cBhvr additive="base">
                                        <p:cTn id="28" dur="25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250" fill="hold"/>
                                        <p:tgtEl>
                                          <p:spTgt spid="34"/>
                                        </p:tgtEl>
                                        <p:attrNameLst>
                                          <p:attrName>ppt_w</p:attrName>
                                        </p:attrNameLst>
                                      </p:cBhvr>
                                      <p:tavLst>
                                        <p:tav tm="0">
                                          <p:val>
                                            <p:fltVal val="0"/>
                                          </p:val>
                                        </p:tav>
                                        <p:tav tm="100000">
                                          <p:val>
                                            <p:strVal val="#ppt_w"/>
                                          </p:val>
                                        </p:tav>
                                      </p:tavLst>
                                    </p:anim>
                                    <p:anim calcmode="lin" valueType="num">
                                      <p:cBhvr>
                                        <p:cTn id="34" dur="250" fill="hold"/>
                                        <p:tgtEl>
                                          <p:spTgt spid="34"/>
                                        </p:tgtEl>
                                        <p:attrNameLst>
                                          <p:attrName>ppt_h</p:attrName>
                                        </p:attrNameLst>
                                      </p:cBhvr>
                                      <p:tavLst>
                                        <p:tav tm="0">
                                          <p:val>
                                            <p:strVal val="#ppt_h"/>
                                          </p:val>
                                        </p:tav>
                                        <p:tav tm="100000">
                                          <p:val>
                                            <p:strVal val="#ppt_h"/>
                                          </p:val>
                                        </p:tav>
                                      </p:tavLst>
                                    </p:anim>
                                  </p:childTnLst>
                                </p:cTn>
                              </p:par>
                            </p:childTnLst>
                          </p:cTn>
                        </p:par>
                        <p:par>
                          <p:cTn id="35" fill="hold">
                            <p:stCondLst>
                              <p:cond delay="250"/>
                            </p:stCondLst>
                            <p:childTnLst>
                              <p:par>
                                <p:cTn id="36" presetID="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250" fill="hold"/>
                                        <p:tgtEl>
                                          <p:spTgt spid="15"/>
                                        </p:tgtEl>
                                        <p:attrNameLst>
                                          <p:attrName>ppt_x</p:attrName>
                                        </p:attrNameLst>
                                      </p:cBhvr>
                                      <p:tavLst>
                                        <p:tav tm="0">
                                          <p:val>
                                            <p:strVal val="#ppt_x"/>
                                          </p:val>
                                        </p:tav>
                                        <p:tav tm="100000">
                                          <p:val>
                                            <p:strVal val="#ppt_x"/>
                                          </p:val>
                                        </p:tav>
                                      </p:tavLst>
                                    </p:anim>
                                    <p:anim calcmode="lin" valueType="num">
                                      <p:cBhvr additive="base">
                                        <p:cTn id="39" dur="25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ntr" presetSubtype="1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250" fill="hold"/>
                                        <p:tgtEl>
                                          <p:spTgt spid="16"/>
                                        </p:tgtEl>
                                        <p:attrNameLst>
                                          <p:attrName>ppt_w</p:attrName>
                                        </p:attrNameLst>
                                      </p:cBhvr>
                                      <p:tavLst>
                                        <p:tav tm="0">
                                          <p:val>
                                            <p:fltVal val="0"/>
                                          </p:val>
                                        </p:tav>
                                        <p:tav tm="100000">
                                          <p:val>
                                            <p:strVal val="#ppt_w"/>
                                          </p:val>
                                        </p:tav>
                                      </p:tavLst>
                                    </p:anim>
                                    <p:anim calcmode="lin" valueType="num">
                                      <p:cBhvr>
                                        <p:cTn id="45" dur="250" fill="hold"/>
                                        <p:tgtEl>
                                          <p:spTgt spid="16"/>
                                        </p:tgtEl>
                                        <p:attrNameLst>
                                          <p:attrName>ppt_h</p:attrName>
                                        </p:attrNameLst>
                                      </p:cBhvr>
                                      <p:tavLst>
                                        <p:tav tm="0">
                                          <p:val>
                                            <p:strVal val="#ppt_h"/>
                                          </p:val>
                                        </p:tav>
                                        <p:tav tm="100000">
                                          <p:val>
                                            <p:strVal val="#ppt_h"/>
                                          </p:val>
                                        </p:tav>
                                      </p:tavLst>
                                    </p:anim>
                                  </p:childTnLst>
                                </p:cTn>
                              </p:par>
                            </p:childTnLst>
                          </p:cTn>
                        </p:par>
                        <p:par>
                          <p:cTn id="46" fill="hold">
                            <p:stCondLst>
                              <p:cond delay="250"/>
                            </p:stCondLst>
                            <p:childTnLst>
                              <p:par>
                                <p:cTn id="47" presetID="2" presetClass="entr" presetSubtype="4"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250" fill="hold"/>
                                        <p:tgtEl>
                                          <p:spTgt spid="24"/>
                                        </p:tgtEl>
                                        <p:attrNameLst>
                                          <p:attrName>ppt_x</p:attrName>
                                        </p:attrNameLst>
                                      </p:cBhvr>
                                      <p:tavLst>
                                        <p:tav tm="0">
                                          <p:val>
                                            <p:strVal val="#ppt_x"/>
                                          </p:val>
                                        </p:tav>
                                        <p:tav tm="100000">
                                          <p:val>
                                            <p:strVal val="#ppt_x"/>
                                          </p:val>
                                        </p:tav>
                                      </p:tavLst>
                                    </p:anim>
                                    <p:anim calcmode="lin" valueType="num">
                                      <p:cBhvr additive="base">
                                        <p:cTn id="50" dur="25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250" fill="hold"/>
                                        <p:tgtEl>
                                          <p:spTgt spid="27"/>
                                        </p:tgtEl>
                                        <p:attrNameLst>
                                          <p:attrName>ppt_w</p:attrName>
                                        </p:attrNameLst>
                                      </p:cBhvr>
                                      <p:tavLst>
                                        <p:tav tm="0">
                                          <p:val>
                                            <p:fltVal val="0"/>
                                          </p:val>
                                        </p:tav>
                                        <p:tav tm="100000">
                                          <p:val>
                                            <p:strVal val="#ppt_w"/>
                                          </p:val>
                                        </p:tav>
                                      </p:tavLst>
                                    </p:anim>
                                    <p:anim calcmode="lin" valueType="num">
                                      <p:cBhvr>
                                        <p:cTn id="56" dur="250" fill="hold"/>
                                        <p:tgtEl>
                                          <p:spTgt spid="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33" grpId="0" animBg="1"/>
      <p:bldP spid="34" grpId="0"/>
      <p:bldP spid="2" grpId="0"/>
      <p:bldP spid="15" grpId="0" animBg="1"/>
      <p:bldP spid="16" grpId="0"/>
      <p:bldP spid="24" grpId="0" animBg="1"/>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26340" y="645459"/>
            <a:ext cx="3442447" cy="461665"/>
          </a:xfrm>
          <a:prstGeom prst="rect">
            <a:avLst/>
          </a:prstGeom>
          <a:noFill/>
        </p:spPr>
        <p:txBody>
          <a:bodyPr wrap="square" rtlCol="0">
            <a:spAutoFit/>
          </a:bodyPr>
          <a:lstStyle/>
          <a:p>
            <a:r>
              <a:rPr lang="zh-CN" altLang="en-US" sz="2400" dirty="0" smtClean="0">
                <a:latin typeface="方正大标宋简体" panose="02010601030101010101" pitchFamily="2" charset="-122"/>
                <a:ea typeface="方正大标宋简体" panose="02010601030101010101" pitchFamily="2" charset="-122"/>
              </a:rPr>
              <a:t>历史学科核心素养解读</a:t>
            </a:r>
            <a:endParaRPr lang="zh-CN" altLang="en-US" sz="2400" dirty="0">
              <a:latin typeface="方正大标宋简体" panose="02010601030101010101" pitchFamily="2" charset="-122"/>
              <a:ea typeface="方正大标宋简体" panose="02010601030101010101" pitchFamily="2" charset="-122"/>
            </a:endParaRPr>
          </a:p>
        </p:txBody>
      </p:sp>
      <p:sp>
        <p:nvSpPr>
          <p:cNvPr id="3" name="文本框 2"/>
          <p:cNvSpPr txBox="1"/>
          <p:nvPr/>
        </p:nvSpPr>
        <p:spPr>
          <a:xfrm>
            <a:off x="1048871" y="1815354"/>
            <a:ext cx="10071847" cy="3046988"/>
          </a:xfrm>
          <a:prstGeom prst="rect">
            <a:avLst/>
          </a:prstGeom>
          <a:noFill/>
        </p:spPr>
        <p:txBody>
          <a:bodyPr wrap="square" rtlCol="0">
            <a:spAutoFit/>
          </a:bodyPr>
          <a:lstStyle/>
          <a:p>
            <a:pPr>
              <a:lnSpc>
                <a:spcPct val="200000"/>
              </a:lnSpc>
            </a:pPr>
            <a:r>
              <a:rPr lang="zh-CN" altLang="en-US" sz="2400" dirty="0" smtClean="0">
                <a:latin typeface="方正大标宋简体" panose="02010601030101010101" pitchFamily="2" charset="-122"/>
                <a:ea typeface="方正大标宋简体" panose="02010601030101010101" pitchFamily="2" charset="-122"/>
              </a:rPr>
              <a:t>历史学科五个核心素养的地位：</a:t>
            </a:r>
            <a:endParaRPr lang="en-US" altLang="zh-CN" sz="2400" dirty="0" smtClean="0">
              <a:latin typeface="方正大标宋简体" panose="02010601030101010101" pitchFamily="2" charset="-122"/>
              <a:ea typeface="方正大标宋简体" panose="02010601030101010101" pitchFamily="2" charset="-122"/>
            </a:endParaRPr>
          </a:p>
          <a:p>
            <a:pPr>
              <a:lnSpc>
                <a:spcPct val="200000"/>
              </a:lnSpc>
            </a:pPr>
            <a:r>
              <a:rPr lang="zh-CN" altLang="en-US" sz="2400" dirty="0" smtClean="0">
                <a:latin typeface="方正大标宋简体" panose="02010601030101010101" pitchFamily="2" charset="-122"/>
                <a:ea typeface="方正大标宋简体" panose="02010601030101010101" pitchFamily="2" charset="-122"/>
              </a:rPr>
              <a:t>     唯物史观是诸素养得以达成的</a:t>
            </a:r>
            <a:r>
              <a:rPr lang="zh-CN" altLang="en-US" sz="2400" dirty="0" smtClean="0">
                <a:solidFill>
                  <a:srgbClr val="FF0000"/>
                </a:solidFill>
                <a:latin typeface="方正大标宋简体" panose="02010601030101010101" pitchFamily="2" charset="-122"/>
                <a:ea typeface="方正大标宋简体" panose="02010601030101010101" pitchFamily="2" charset="-122"/>
              </a:rPr>
              <a:t>理论保证</a:t>
            </a:r>
            <a:r>
              <a:rPr lang="zh-CN" altLang="en-US" sz="2400" dirty="0" smtClean="0">
                <a:latin typeface="方正大标宋简体" panose="02010601030101010101" pitchFamily="2" charset="-122"/>
                <a:ea typeface="方正大标宋简体" panose="02010601030101010101" pitchFamily="2" charset="-122"/>
              </a:rPr>
              <a:t>；时空观念是诸素养中</a:t>
            </a:r>
            <a:r>
              <a:rPr lang="zh-CN" altLang="en-US" sz="2400" dirty="0" smtClean="0">
                <a:solidFill>
                  <a:srgbClr val="FF0000"/>
                </a:solidFill>
                <a:latin typeface="方正大标宋简体" panose="02010601030101010101" pitchFamily="2" charset="-122"/>
                <a:ea typeface="方正大标宋简体" panose="02010601030101010101" pitchFamily="2" charset="-122"/>
              </a:rPr>
              <a:t>学科本质的体现</a:t>
            </a:r>
            <a:r>
              <a:rPr lang="zh-CN" altLang="en-US" sz="2400" dirty="0" smtClean="0">
                <a:latin typeface="方正大标宋简体" panose="02010601030101010101" pitchFamily="2" charset="-122"/>
                <a:ea typeface="方正大标宋简体" panose="02010601030101010101" pitchFamily="2" charset="-122"/>
              </a:rPr>
              <a:t>；史料实证是诸素养得以达成的</a:t>
            </a:r>
            <a:r>
              <a:rPr lang="zh-CN" altLang="en-US" sz="2400" dirty="0" smtClean="0">
                <a:solidFill>
                  <a:srgbClr val="FF0000"/>
                </a:solidFill>
                <a:latin typeface="方正大标宋简体" panose="02010601030101010101" pitchFamily="2" charset="-122"/>
                <a:ea typeface="方正大标宋简体" panose="02010601030101010101" pitchFamily="2" charset="-122"/>
              </a:rPr>
              <a:t>必要途径</a:t>
            </a:r>
            <a:r>
              <a:rPr lang="zh-CN" altLang="en-US" sz="2400" dirty="0" smtClean="0">
                <a:latin typeface="方正大标宋简体" panose="02010601030101010101" pitchFamily="2" charset="-122"/>
                <a:ea typeface="方正大标宋简体" panose="02010601030101010101" pitchFamily="2" charset="-122"/>
              </a:rPr>
              <a:t>；历史解释是诸素养中</a:t>
            </a:r>
            <a:r>
              <a:rPr lang="zh-CN" altLang="en-US" sz="2400" dirty="0" smtClean="0">
                <a:solidFill>
                  <a:srgbClr val="FF0000"/>
                </a:solidFill>
                <a:latin typeface="方正大标宋简体" panose="02010601030101010101" pitchFamily="2" charset="-122"/>
                <a:ea typeface="方正大标宋简体" panose="02010601030101010101" pitchFamily="2" charset="-122"/>
              </a:rPr>
              <a:t>对历史思维与表达能力的要求</a:t>
            </a:r>
            <a:r>
              <a:rPr lang="zh-CN" altLang="en-US" sz="2400" dirty="0" smtClean="0">
                <a:latin typeface="方正大标宋简体" panose="02010601030101010101" pitchFamily="2" charset="-122"/>
                <a:ea typeface="方正大标宋简体" panose="02010601030101010101" pitchFamily="2" charset="-122"/>
              </a:rPr>
              <a:t>；家国情怀是诸素养中</a:t>
            </a:r>
            <a:r>
              <a:rPr lang="zh-CN" altLang="en-US" sz="2400" dirty="0" smtClean="0">
                <a:solidFill>
                  <a:srgbClr val="FF0000"/>
                </a:solidFill>
                <a:latin typeface="方正大标宋简体" panose="02010601030101010101" pitchFamily="2" charset="-122"/>
                <a:ea typeface="方正大标宋简体" panose="02010601030101010101" pitchFamily="2" charset="-122"/>
              </a:rPr>
              <a:t>价值追求的目标</a:t>
            </a:r>
            <a:r>
              <a:rPr lang="zh-CN" altLang="en-US" sz="2400" dirty="0" smtClean="0">
                <a:latin typeface="方正大标宋简体" panose="02010601030101010101" pitchFamily="2" charset="-122"/>
                <a:ea typeface="方正大标宋简体" panose="02010601030101010101" pitchFamily="2" charset="-122"/>
              </a:rPr>
              <a:t>。</a:t>
            </a:r>
            <a:endParaRPr lang="en-US" altLang="zh-CN" sz="2400" dirty="0" smtClean="0">
              <a:latin typeface="方正大标宋简体" panose="02010601030101010101" pitchFamily="2" charset="-122"/>
              <a:ea typeface="方正大标宋简体" panose="02010601030101010101" pitchFamily="2" charset="-122"/>
            </a:endParaRPr>
          </a:p>
        </p:txBody>
      </p:sp>
    </p:spTree>
    <p:extLst>
      <p:ext uri="{BB962C8B-B14F-4D97-AF65-F5344CB8AC3E}">
        <p14:creationId xmlns:p14="http://schemas.microsoft.com/office/powerpoint/2010/main" val="2042962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21194759">
            <a:off x="5382098" y="1444548"/>
            <a:ext cx="1452345" cy="1452345"/>
            <a:chOff x="4883092" y="1682340"/>
            <a:chExt cx="1944216" cy="1944216"/>
          </a:xfrm>
        </p:grpSpPr>
        <p:sp>
          <p:nvSpPr>
            <p:cNvPr id="3" name="圆角矩形 2"/>
            <p:cNvSpPr/>
            <p:nvPr/>
          </p:nvSpPr>
          <p:spPr>
            <a:xfrm rot="19460361">
              <a:off x="4883092" y="1682340"/>
              <a:ext cx="1944216" cy="1944216"/>
            </a:xfrm>
            <a:prstGeom prst="roundRect">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Freeform 15"/>
            <p:cNvSpPr>
              <a:spLocks noEditPoints="1"/>
            </p:cNvSpPr>
            <p:nvPr/>
          </p:nvSpPr>
          <p:spPr bwMode="auto">
            <a:xfrm rot="405241">
              <a:off x="5321134" y="2057792"/>
              <a:ext cx="1080788" cy="1086431"/>
            </a:xfrm>
            <a:custGeom>
              <a:avLst/>
              <a:gdLst>
                <a:gd name="T0" fmla="*/ 192 w 383"/>
                <a:gd name="T1" fmla="*/ 64 h 385"/>
                <a:gd name="T2" fmla="*/ 336 w 383"/>
                <a:gd name="T3" fmla="*/ 224 h 385"/>
                <a:gd name="T4" fmla="*/ 336 w 383"/>
                <a:gd name="T5" fmla="*/ 385 h 385"/>
                <a:gd name="T6" fmla="*/ 239 w 383"/>
                <a:gd name="T7" fmla="*/ 385 h 385"/>
                <a:gd name="T8" fmla="*/ 239 w 383"/>
                <a:gd name="T9" fmla="*/ 264 h 385"/>
                <a:gd name="T10" fmla="*/ 236 w 383"/>
                <a:gd name="T11" fmla="*/ 253 h 385"/>
                <a:gd name="T12" fmla="*/ 227 w 383"/>
                <a:gd name="T13" fmla="*/ 244 h 385"/>
                <a:gd name="T14" fmla="*/ 215 w 383"/>
                <a:gd name="T15" fmla="*/ 241 h 385"/>
                <a:gd name="T16" fmla="*/ 168 w 383"/>
                <a:gd name="T17" fmla="*/ 241 h 385"/>
                <a:gd name="T18" fmla="*/ 156 w 383"/>
                <a:gd name="T19" fmla="*/ 244 h 385"/>
                <a:gd name="T20" fmla="*/ 146 w 383"/>
                <a:gd name="T21" fmla="*/ 253 h 385"/>
                <a:gd name="T22" fmla="*/ 144 w 383"/>
                <a:gd name="T23" fmla="*/ 264 h 385"/>
                <a:gd name="T24" fmla="*/ 144 w 383"/>
                <a:gd name="T25" fmla="*/ 385 h 385"/>
                <a:gd name="T26" fmla="*/ 48 w 383"/>
                <a:gd name="T27" fmla="*/ 385 h 385"/>
                <a:gd name="T28" fmla="*/ 48 w 383"/>
                <a:gd name="T29" fmla="*/ 224 h 385"/>
                <a:gd name="T30" fmla="*/ 192 w 383"/>
                <a:gd name="T31" fmla="*/ 64 h 385"/>
                <a:gd name="T32" fmla="*/ 312 w 383"/>
                <a:gd name="T33" fmla="*/ 24 h 385"/>
                <a:gd name="T34" fmla="*/ 360 w 383"/>
                <a:gd name="T35" fmla="*/ 24 h 385"/>
                <a:gd name="T36" fmla="*/ 360 w 383"/>
                <a:gd name="T37" fmla="*/ 129 h 385"/>
                <a:gd name="T38" fmla="*/ 312 w 383"/>
                <a:gd name="T39" fmla="*/ 74 h 385"/>
                <a:gd name="T40" fmla="*/ 312 w 383"/>
                <a:gd name="T41" fmla="*/ 24 h 385"/>
                <a:gd name="T42" fmla="*/ 168 w 383"/>
                <a:gd name="T43" fmla="*/ 0 h 385"/>
                <a:gd name="T44" fmla="*/ 215 w 383"/>
                <a:gd name="T45" fmla="*/ 0 h 385"/>
                <a:gd name="T46" fmla="*/ 383 w 383"/>
                <a:gd name="T47" fmla="*/ 193 h 385"/>
                <a:gd name="T48" fmla="*/ 336 w 383"/>
                <a:gd name="T49" fmla="*/ 193 h 385"/>
                <a:gd name="T50" fmla="*/ 192 w 383"/>
                <a:gd name="T51" fmla="*/ 27 h 385"/>
                <a:gd name="T52" fmla="*/ 48 w 383"/>
                <a:gd name="T53" fmla="*/ 193 h 385"/>
                <a:gd name="T54" fmla="*/ 0 w 383"/>
                <a:gd name="T55" fmla="*/ 193 h 385"/>
                <a:gd name="T56" fmla="*/ 168 w 383"/>
                <a:gd name="T57"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3" h="385">
                  <a:moveTo>
                    <a:pt x="192" y="64"/>
                  </a:moveTo>
                  <a:lnTo>
                    <a:pt x="336" y="224"/>
                  </a:lnTo>
                  <a:lnTo>
                    <a:pt x="336" y="385"/>
                  </a:lnTo>
                  <a:lnTo>
                    <a:pt x="239" y="385"/>
                  </a:lnTo>
                  <a:lnTo>
                    <a:pt x="239" y="264"/>
                  </a:lnTo>
                  <a:lnTo>
                    <a:pt x="236" y="253"/>
                  </a:lnTo>
                  <a:lnTo>
                    <a:pt x="227" y="244"/>
                  </a:lnTo>
                  <a:lnTo>
                    <a:pt x="215" y="241"/>
                  </a:lnTo>
                  <a:lnTo>
                    <a:pt x="168" y="241"/>
                  </a:lnTo>
                  <a:lnTo>
                    <a:pt x="156" y="244"/>
                  </a:lnTo>
                  <a:lnTo>
                    <a:pt x="146" y="253"/>
                  </a:lnTo>
                  <a:lnTo>
                    <a:pt x="144" y="264"/>
                  </a:lnTo>
                  <a:lnTo>
                    <a:pt x="144" y="385"/>
                  </a:lnTo>
                  <a:lnTo>
                    <a:pt x="48" y="385"/>
                  </a:lnTo>
                  <a:lnTo>
                    <a:pt x="48" y="224"/>
                  </a:lnTo>
                  <a:lnTo>
                    <a:pt x="192" y="64"/>
                  </a:lnTo>
                  <a:close/>
                  <a:moveTo>
                    <a:pt x="312" y="24"/>
                  </a:moveTo>
                  <a:lnTo>
                    <a:pt x="360" y="24"/>
                  </a:lnTo>
                  <a:lnTo>
                    <a:pt x="360" y="129"/>
                  </a:lnTo>
                  <a:lnTo>
                    <a:pt x="312" y="74"/>
                  </a:lnTo>
                  <a:lnTo>
                    <a:pt x="312" y="24"/>
                  </a:lnTo>
                  <a:close/>
                  <a:moveTo>
                    <a:pt x="168" y="0"/>
                  </a:moveTo>
                  <a:lnTo>
                    <a:pt x="215" y="0"/>
                  </a:lnTo>
                  <a:lnTo>
                    <a:pt x="383" y="193"/>
                  </a:lnTo>
                  <a:lnTo>
                    <a:pt x="336" y="193"/>
                  </a:lnTo>
                  <a:lnTo>
                    <a:pt x="192" y="27"/>
                  </a:lnTo>
                  <a:lnTo>
                    <a:pt x="48" y="193"/>
                  </a:lnTo>
                  <a:lnTo>
                    <a:pt x="0" y="193"/>
                  </a:lnTo>
                  <a:lnTo>
                    <a:pt x="168" y="0"/>
                  </a:lnTo>
                  <a:close/>
                </a:path>
              </a:pathLst>
            </a:custGeom>
            <a:solidFill>
              <a:srgbClr val="00B0F0"/>
            </a:solidFill>
            <a:ln w="3175">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grpSp>
      <p:sp>
        <p:nvSpPr>
          <p:cNvPr id="5" name="TextBox 4"/>
          <p:cNvSpPr txBox="1"/>
          <p:nvPr/>
        </p:nvSpPr>
        <p:spPr>
          <a:xfrm>
            <a:off x="2622176" y="3457290"/>
            <a:ext cx="6965577" cy="646331"/>
          </a:xfrm>
          <a:prstGeom prst="rect">
            <a:avLst/>
          </a:prstGeom>
          <a:noFill/>
        </p:spPr>
        <p:txBody>
          <a:bodyPr wrap="square" rtlCol="0">
            <a:spAutoFit/>
          </a:bodyPr>
          <a:lstStyle/>
          <a:p>
            <a:pPr algn="ctr"/>
            <a:r>
              <a:rPr lang="en-US" altLang="zh-CN" sz="3600" b="1" dirty="0" smtClean="0">
                <a:latin typeface="微软雅黑" panose="020B0503020204020204" pitchFamily="34" charset="-122"/>
                <a:ea typeface="微软雅黑" panose="020B0503020204020204" pitchFamily="34" charset="-122"/>
              </a:rPr>
              <a:t>02.</a:t>
            </a:r>
            <a:r>
              <a:rPr lang="zh-CN" altLang="en-US" sz="3600" b="1" dirty="0" smtClean="0">
                <a:latin typeface="微软雅黑" panose="020B0503020204020204" pitchFamily="34" charset="-122"/>
                <a:ea typeface="微软雅黑" panose="020B0503020204020204" pitchFamily="34" charset="-122"/>
              </a:rPr>
              <a:t>历史学科学业质量水平解读</a:t>
            </a:r>
          </a:p>
        </p:txBody>
      </p:sp>
      <p:cxnSp>
        <p:nvCxnSpPr>
          <p:cNvPr id="7" name="直接连接符 6"/>
          <p:cNvCxnSpPr/>
          <p:nvPr/>
        </p:nvCxnSpPr>
        <p:spPr>
          <a:xfrm flipV="1">
            <a:off x="6158746" y="3450932"/>
            <a:ext cx="0" cy="217592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85165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26340" y="645459"/>
            <a:ext cx="4182036" cy="461665"/>
          </a:xfrm>
          <a:prstGeom prst="rect">
            <a:avLst/>
          </a:prstGeom>
          <a:noFill/>
        </p:spPr>
        <p:txBody>
          <a:bodyPr wrap="square" rtlCol="0">
            <a:spAutoFit/>
          </a:bodyPr>
          <a:lstStyle/>
          <a:p>
            <a:r>
              <a:rPr lang="zh-CN" altLang="en-US" sz="2400" dirty="0" smtClean="0">
                <a:latin typeface="方正大标宋简体" panose="02010601030101010101" pitchFamily="2" charset="-122"/>
                <a:ea typeface="方正大标宋简体" panose="02010601030101010101" pitchFamily="2" charset="-122"/>
              </a:rPr>
              <a:t>历史学科学业质量水平解读</a:t>
            </a:r>
            <a:endParaRPr lang="zh-CN" altLang="en-US" sz="2400" dirty="0">
              <a:latin typeface="方正大标宋简体" panose="02010601030101010101" pitchFamily="2" charset="-122"/>
              <a:ea typeface="方正大标宋简体" panose="02010601030101010101" pitchFamily="2" charset="-122"/>
            </a:endParaRPr>
          </a:p>
        </p:txBody>
      </p:sp>
      <p:sp>
        <p:nvSpPr>
          <p:cNvPr id="3" name="文本框 2"/>
          <p:cNvSpPr txBox="1"/>
          <p:nvPr/>
        </p:nvSpPr>
        <p:spPr>
          <a:xfrm>
            <a:off x="1062318" y="1734672"/>
            <a:ext cx="10071847" cy="3785652"/>
          </a:xfrm>
          <a:prstGeom prst="rect">
            <a:avLst/>
          </a:prstGeom>
          <a:noFill/>
        </p:spPr>
        <p:txBody>
          <a:bodyPr wrap="square" rtlCol="0">
            <a:spAutoFit/>
          </a:bodyPr>
          <a:lstStyle/>
          <a:p>
            <a:pPr>
              <a:lnSpc>
                <a:spcPct val="200000"/>
              </a:lnSpc>
            </a:pPr>
            <a:r>
              <a:rPr lang="zh-CN" altLang="en-US" sz="2400" dirty="0" smtClean="0">
                <a:latin typeface="方正大标宋简体" panose="02010601030101010101" pitchFamily="2" charset="-122"/>
                <a:ea typeface="方正大标宋简体" panose="02010601030101010101" pitchFamily="2" charset="-122"/>
              </a:rPr>
              <a:t>历史学科学业质量水平是如何确定的？</a:t>
            </a:r>
            <a:endParaRPr lang="en-US" altLang="zh-CN" sz="2400" dirty="0">
              <a:latin typeface="方正大标宋简体" panose="02010601030101010101" pitchFamily="2" charset="-122"/>
              <a:ea typeface="方正大标宋简体" panose="02010601030101010101" pitchFamily="2" charset="-122"/>
            </a:endParaRPr>
          </a:p>
          <a:p>
            <a:pPr marL="342900" indent="-342900">
              <a:lnSpc>
                <a:spcPct val="200000"/>
              </a:lnSpc>
              <a:buFont typeface="Wingdings" panose="05000000000000000000" pitchFamily="2" charset="2"/>
              <a:buChar char="u"/>
            </a:pPr>
            <a:r>
              <a:rPr lang="zh-CN" altLang="en-US" sz="2400" dirty="0" smtClean="0">
                <a:latin typeface="方正大标宋简体" panose="02010601030101010101" pitchFamily="2" charset="-122"/>
                <a:ea typeface="方正大标宋简体" panose="02010601030101010101" pitchFamily="2" charset="-122"/>
              </a:rPr>
              <a:t>课程目标是对五个核心素养内涵的具体解读。</a:t>
            </a:r>
            <a:endParaRPr lang="en-US" altLang="zh-CN" sz="2400" dirty="0" smtClean="0">
              <a:latin typeface="方正大标宋简体" panose="02010601030101010101" pitchFamily="2" charset="-122"/>
              <a:ea typeface="方正大标宋简体" panose="02010601030101010101" pitchFamily="2" charset="-122"/>
            </a:endParaRPr>
          </a:p>
          <a:p>
            <a:pPr marL="342900" indent="-342900">
              <a:lnSpc>
                <a:spcPct val="200000"/>
              </a:lnSpc>
              <a:buFont typeface="Wingdings" panose="05000000000000000000" pitchFamily="2" charset="2"/>
              <a:buChar char="u"/>
            </a:pPr>
            <a:r>
              <a:rPr lang="zh-CN" altLang="en-US" sz="2400" dirty="0" smtClean="0">
                <a:latin typeface="方正大标宋简体" panose="02010601030101010101" pitchFamily="2" charset="-122"/>
                <a:ea typeface="方正大标宋简体" panose="02010601030101010101" pitchFamily="2" charset="-122"/>
              </a:rPr>
              <a:t>在课程目标的基础上，对历史学科核心素养水平进行划分。</a:t>
            </a:r>
            <a:endParaRPr lang="en-US" altLang="zh-CN" sz="2400" dirty="0" smtClean="0">
              <a:latin typeface="方正大标宋简体" panose="02010601030101010101" pitchFamily="2" charset="-122"/>
              <a:ea typeface="方正大标宋简体" panose="02010601030101010101" pitchFamily="2" charset="-122"/>
            </a:endParaRPr>
          </a:p>
          <a:p>
            <a:pPr marL="342900" indent="-342900">
              <a:lnSpc>
                <a:spcPct val="200000"/>
              </a:lnSpc>
              <a:buFont typeface="Wingdings" panose="05000000000000000000" pitchFamily="2" charset="2"/>
              <a:buChar char="u"/>
            </a:pPr>
            <a:r>
              <a:rPr lang="zh-CN" altLang="en-US" sz="2400" dirty="0" smtClean="0">
                <a:latin typeface="方正大标宋简体" panose="02010601030101010101" pitchFamily="2" charset="-122"/>
                <a:ea typeface="方正大标宋简体" panose="02010601030101010101" pitchFamily="2" charset="-122"/>
              </a:rPr>
              <a:t>在历史学科核心素养水平划分的基础上进行相同水平的整合，形成历史学科学业质量水平。</a:t>
            </a:r>
            <a:endParaRPr lang="en-US" altLang="zh-CN" sz="2400" dirty="0" smtClean="0">
              <a:latin typeface="方正大标宋简体" panose="02010601030101010101" pitchFamily="2" charset="-122"/>
              <a:ea typeface="方正大标宋简体" panose="02010601030101010101" pitchFamily="2" charset="-122"/>
            </a:endParaRPr>
          </a:p>
        </p:txBody>
      </p:sp>
    </p:spTree>
    <p:extLst>
      <p:ext uri="{BB962C8B-B14F-4D97-AF65-F5344CB8AC3E}">
        <p14:creationId xmlns:p14="http://schemas.microsoft.com/office/powerpoint/2010/main" val="113947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26340" y="645459"/>
            <a:ext cx="4182036" cy="461665"/>
          </a:xfrm>
          <a:prstGeom prst="rect">
            <a:avLst/>
          </a:prstGeom>
          <a:noFill/>
        </p:spPr>
        <p:txBody>
          <a:bodyPr wrap="square" rtlCol="0">
            <a:spAutoFit/>
          </a:bodyPr>
          <a:lstStyle/>
          <a:p>
            <a:r>
              <a:rPr lang="zh-CN" altLang="en-US" sz="2400" dirty="0" smtClean="0">
                <a:latin typeface="方正大标宋简体" panose="02010601030101010101" pitchFamily="2" charset="-122"/>
                <a:ea typeface="方正大标宋简体" panose="02010601030101010101" pitchFamily="2" charset="-122"/>
              </a:rPr>
              <a:t>历史学科学业质量水平解读</a:t>
            </a:r>
            <a:endParaRPr lang="zh-CN" altLang="en-US" sz="2400" dirty="0">
              <a:latin typeface="方正大标宋简体" panose="02010601030101010101" pitchFamily="2" charset="-122"/>
              <a:ea typeface="方正大标宋简体" panose="02010601030101010101" pitchFamily="2" charset="-122"/>
            </a:endParaRPr>
          </a:p>
        </p:txBody>
      </p:sp>
      <p:sp>
        <p:nvSpPr>
          <p:cNvPr id="3" name="文本框 2"/>
          <p:cNvSpPr txBox="1"/>
          <p:nvPr/>
        </p:nvSpPr>
        <p:spPr>
          <a:xfrm>
            <a:off x="1062318" y="1734672"/>
            <a:ext cx="10071847" cy="3046988"/>
          </a:xfrm>
          <a:prstGeom prst="rect">
            <a:avLst/>
          </a:prstGeom>
          <a:noFill/>
        </p:spPr>
        <p:txBody>
          <a:bodyPr wrap="square" rtlCol="0">
            <a:spAutoFit/>
          </a:bodyPr>
          <a:lstStyle/>
          <a:p>
            <a:pPr>
              <a:lnSpc>
                <a:spcPct val="200000"/>
              </a:lnSpc>
            </a:pPr>
            <a:r>
              <a:rPr lang="zh-CN" altLang="en-US" sz="2400" dirty="0" smtClean="0">
                <a:latin typeface="方正大标宋简体" panose="02010601030101010101" pitchFamily="2" charset="-122"/>
                <a:ea typeface="方正大标宋简体" panose="02010601030101010101" pitchFamily="2" charset="-122"/>
              </a:rPr>
              <a:t>历史学科学业质量水平的价值？</a:t>
            </a:r>
            <a:endParaRPr lang="en-US" altLang="zh-CN" sz="2400" dirty="0">
              <a:latin typeface="方正大标宋简体" panose="02010601030101010101" pitchFamily="2" charset="-122"/>
              <a:ea typeface="方正大标宋简体" panose="02010601030101010101" pitchFamily="2" charset="-122"/>
            </a:endParaRPr>
          </a:p>
          <a:p>
            <a:pPr marL="342900" indent="-342900">
              <a:lnSpc>
                <a:spcPct val="200000"/>
              </a:lnSpc>
              <a:buFont typeface="Wingdings" panose="05000000000000000000" pitchFamily="2" charset="2"/>
              <a:buChar char="u"/>
            </a:pPr>
            <a:r>
              <a:rPr lang="zh-CN" altLang="en-US" sz="2400" dirty="0" smtClean="0">
                <a:latin typeface="方正大标宋简体" panose="02010601030101010101" pitchFamily="2" charset="-122"/>
                <a:ea typeface="方正大标宋简体" panose="02010601030101010101" pitchFamily="2" charset="-122"/>
              </a:rPr>
              <a:t>是阶段性评价、学业水平合格性考试和等级性考试的命题依据。</a:t>
            </a:r>
            <a:endParaRPr lang="en-US" altLang="zh-CN" sz="2400" dirty="0" smtClean="0">
              <a:latin typeface="方正大标宋简体" panose="02010601030101010101" pitchFamily="2" charset="-122"/>
              <a:ea typeface="方正大标宋简体" panose="02010601030101010101" pitchFamily="2" charset="-122"/>
            </a:endParaRPr>
          </a:p>
          <a:p>
            <a:pPr marL="342900" indent="-342900">
              <a:lnSpc>
                <a:spcPct val="200000"/>
              </a:lnSpc>
              <a:buFont typeface="Wingdings" panose="05000000000000000000" pitchFamily="2" charset="2"/>
              <a:buChar char="u"/>
            </a:pPr>
            <a:r>
              <a:rPr lang="zh-CN" altLang="en-US" sz="2400" dirty="0" smtClean="0">
                <a:latin typeface="方正大标宋简体" panose="02010601030101010101" pitchFamily="2" charset="-122"/>
                <a:ea typeface="方正大标宋简体" panose="02010601030101010101" pitchFamily="2" charset="-122"/>
              </a:rPr>
              <a:t>学业质量</a:t>
            </a:r>
            <a:r>
              <a:rPr lang="zh-CN" altLang="en-US" sz="2400" dirty="0" smtClean="0">
                <a:solidFill>
                  <a:srgbClr val="FF0000"/>
                </a:solidFill>
                <a:latin typeface="方正大标宋简体" panose="02010601030101010101" pitchFamily="2" charset="-122"/>
                <a:ea typeface="方正大标宋简体" panose="02010601030101010101" pitchFamily="2" charset="-122"/>
              </a:rPr>
              <a:t>水平</a:t>
            </a:r>
            <a:r>
              <a:rPr lang="en-US" altLang="zh-CN" sz="2400" dirty="0" smtClean="0">
                <a:solidFill>
                  <a:srgbClr val="FF0000"/>
                </a:solidFill>
                <a:latin typeface="方正大标宋简体" panose="02010601030101010101" pitchFamily="2" charset="-122"/>
                <a:ea typeface="方正大标宋简体" panose="02010601030101010101" pitchFamily="2" charset="-122"/>
              </a:rPr>
              <a:t>2</a:t>
            </a:r>
            <a:r>
              <a:rPr lang="zh-CN" altLang="en-US" sz="2400" dirty="0" smtClean="0">
                <a:latin typeface="方正大标宋简体" panose="02010601030101010101" pitchFamily="2" charset="-122"/>
                <a:ea typeface="方正大标宋简体" panose="02010601030101010101" pitchFamily="2" charset="-122"/>
              </a:rPr>
              <a:t>是高中毕业生在本学科应该达到的</a:t>
            </a:r>
            <a:r>
              <a:rPr lang="zh-CN" altLang="en-US" sz="2400" dirty="0" smtClean="0">
                <a:solidFill>
                  <a:srgbClr val="FF0000"/>
                </a:solidFill>
                <a:latin typeface="方正大标宋简体" panose="02010601030101010101" pitchFamily="2" charset="-122"/>
                <a:ea typeface="方正大标宋简体" panose="02010601030101010101" pitchFamily="2" charset="-122"/>
              </a:rPr>
              <a:t>合格要求</a:t>
            </a:r>
            <a:r>
              <a:rPr lang="zh-CN" altLang="en-US" sz="2400" dirty="0" smtClean="0">
                <a:latin typeface="方正大标宋简体" panose="02010601030101010101" pitchFamily="2" charset="-122"/>
                <a:ea typeface="方正大标宋简体" panose="02010601030101010101" pitchFamily="2" charset="-122"/>
              </a:rPr>
              <a:t>。</a:t>
            </a:r>
            <a:endParaRPr lang="en-US" altLang="zh-CN" sz="2400" dirty="0" smtClean="0">
              <a:latin typeface="方正大标宋简体" panose="02010601030101010101" pitchFamily="2" charset="-122"/>
              <a:ea typeface="方正大标宋简体" panose="02010601030101010101" pitchFamily="2" charset="-122"/>
            </a:endParaRPr>
          </a:p>
          <a:p>
            <a:pPr marL="342900" indent="-342900">
              <a:lnSpc>
                <a:spcPct val="200000"/>
              </a:lnSpc>
              <a:buFont typeface="Wingdings" panose="05000000000000000000" pitchFamily="2" charset="2"/>
              <a:buChar char="u"/>
            </a:pPr>
            <a:r>
              <a:rPr lang="zh-CN" altLang="en-US" sz="2400" dirty="0" smtClean="0">
                <a:latin typeface="方正大标宋简体" panose="02010601030101010101" pitchFamily="2" charset="-122"/>
                <a:ea typeface="方正大标宋简体" panose="02010601030101010101" pitchFamily="2" charset="-122"/>
              </a:rPr>
              <a:t>学业质量</a:t>
            </a:r>
            <a:r>
              <a:rPr lang="zh-CN" altLang="en-US" sz="2400" dirty="0" smtClean="0">
                <a:solidFill>
                  <a:srgbClr val="FF0000"/>
                </a:solidFill>
                <a:latin typeface="方正大标宋简体" panose="02010601030101010101" pitchFamily="2" charset="-122"/>
                <a:ea typeface="方正大标宋简体" panose="02010601030101010101" pitchFamily="2" charset="-122"/>
              </a:rPr>
              <a:t>水平</a:t>
            </a:r>
            <a:r>
              <a:rPr lang="en-US" altLang="zh-CN" sz="2400" dirty="0" smtClean="0">
                <a:solidFill>
                  <a:srgbClr val="FF0000"/>
                </a:solidFill>
                <a:latin typeface="方正大标宋简体" panose="02010601030101010101" pitchFamily="2" charset="-122"/>
                <a:ea typeface="方正大标宋简体" panose="02010601030101010101" pitchFamily="2" charset="-122"/>
              </a:rPr>
              <a:t>4</a:t>
            </a:r>
            <a:r>
              <a:rPr lang="zh-CN" altLang="en-US" sz="2400" dirty="0" smtClean="0">
                <a:latin typeface="方正大标宋简体" panose="02010601030101010101" pitchFamily="2" charset="-122"/>
                <a:ea typeface="方正大标宋简体" panose="02010601030101010101" pitchFamily="2" charset="-122"/>
              </a:rPr>
              <a:t>是学业水平</a:t>
            </a:r>
            <a:r>
              <a:rPr lang="zh-CN" altLang="en-US" sz="2400" dirty="0" smtClean="0">
                <a:solidFill>
                  <a:srgbClr val="FF0000"/>
                </a:solidFill>
                <a:latin typeface="方正大标宋简体" panose="02010601030101010101" pitchFamily="2" charset="-122"/>
                <a:ea typeface="方正大标宋简体" panose="02010601030101010101" pitchFamily="2" charset="-122"/>
              </a:rPr>
              <a:t>等级性考试</a:t>
            </a:r>
            <a:r>
              <a:rPr lang="zh-CN" altLang="en-US" sz="2400" dirty="0" smtClean="0">
                <a:latin typeface="方正大标宋简体" panose="02010601030101010101" pitchFamily="2" charset="-122"/>
                <a:ea typeface="方正大标宋简体" panose="02010601030101010101" pitchFamily="2" charset="-122"/>
              </a:rPr>
              <a:t>的命题依据。</a:t>
            </a:r>
            <a:endParaRPr lang="en-US" altLang="zh-CN" sz="2400" dirty="0" smtClean="0">
              <a:latin typeface="方正大标宋简体" panose="02010601030101010101" pitchFamily="2" charset="-122"/>
              <a:ea typeface="方正大标宋简体" panose="02010601030101010101" pitchFamily="2" charset="-122"/>
            </a:endParaRPr>
          </a:p>
        </p:txBody>
      </p:sp>
    </p:spTree>
    <p:extLst>
      <p:ext uri="{BB962C8B-B14F-4D97-AF65-F5344CB8AC3E}">
        <p14:creationId xmlns:p14="http://schemas.microsoft.com/office/powerpoint/2010/main" val="735339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26340" y="645459"/>
            <a:ext cx="4182036" cy="461665"/>
          </a:xfrm>
          <a:prstGeom prst="rect">
            <a:avLst/>
          </a:prstGeom>
          <a:noFill/>
        </p:spPr>
        <p:txBody>
          <a:bodyPr wrap="square" rtlCol="0">
            <a:spAutoFit/>
          </a:bodyPr>
          <a:lstStyle/>
          <a:p>
            <a:r>
              <a:rPr lang="zh-CN" altLang="en-US" sz="2400" dirty="0" smtClean="0">
                <a:latin typeface="方正大标宋简体" panose="02010601030101010101" pitchFamily="2" charset="-122"/>
                <a:ea typeface="方正大标宋简体" panose="02010601030101010101" pitchFamily="2" charset="-122"/>
              </a:rPr>
              <a:t>历史学科学业质量水平解读</a:t>
            </a:r>
            <a:endParaRPr lang="zh-CN" altLang="en-US" sz="2400" dirty="0">
              <a:latin typeface="方正大标宋简体" panose="02010601030101010101" pitchFamily="2" charset="-122"/>
              <a:ea typeface="方正大标宋简体" panose="02010601030101010101" pitchFamily="2" charset="-122"/>
            </a:endParaRPr>
          </a:p>
        </p:txBody>
      </p:sp>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b="3389"/>
          <a:stretch/>
        </p:blipFill>
        <p:spPr>
          <a:xfrm>
            <a:off x="1066800" y="1881627"/>
            <a:ext cx="10058400" cy="3093786"/>
          </a:xfrm>
          <a:prstGeom prst="rect">
            <a:avLst/>
          </a:prstGeom>
        </p:spPr>
      </p:pic>
    </p:spTree>
    <p:extLst>
      <p:ext uri="{BB962C8B-B14F-4D97-AF65-F5344CB8AC3E}">
        <p14:creationId xmlns:p14="http://schemas.microsoft.com/office/powerpoint/2010/main" val="226459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26340" y="645459"/>
            <a:ext cx="4182036" cy="461665"/>
          </a:xfrm>
          <a:prstGeom prst="rect">
            <a:avLst/>
          </a:prstGeom>
          <a:noFill/>
        </p:spPr>
        <p:txBody>
          <a:bodyPr wrap="square" rtlCol="0">
            <a:spAutoFit/>
          </a:bodyPr>
          <a:lstStyle/>
          <a:p>
            <a:r>
              <a:rPr lang="zh-CN" altLang="en-US" sz="2400" dirty="0" smtClean="0">
                <a:latin typeface="方正大标宋简体" panose="02010601030101010101" pitchFamily="2" charset="-122"/>
                <a:ea typeface="方正大标宋简体" panose="02010601030101010101" pitchFamily="2" charset="-122"/>
              </a:rPr>
              <a:t>历史学科学业质量水平解读</a:t>
            </a:r>
            <a:endParaRPr lang="zh-CN" altLang="en-US" sz="2400" dirty="0">
              <a:latin typeface="方正大标宋简体" panose="02010601030101010101" pitchFamily="2" charset="-122"/>
              <a:ea typeface="方正大标宋简体" panose="02010601030101010101" pitchFamily="2" charset="-122"/>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7070" y="1342696"/>
            <a:ext cx="8417859" cy="4778754"/>
          </a:xfrm>
          <a:prstGeom prst="rect">
            <a:avLst/>
          </a:prstGeom>
        </p:spPr>
      </p:pic>
    </p:spTree>
    <p:extLst>
      <p:ext uri="{BB962C8B-B14F-4D97-AF65-F5344CB8AC3E}">
        <p14:creationId xmlns:p14="http://schemas.microsoft.com/office/powerpoint/2010/main" val="343719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674997" y="1896784"/>
            <a:ext cx="1181594" cy="1181594"/>
            <a:chOff x="1325688" y="3604190"/>
            <a:chExt cx="1181594" cy="1181594"/>
          </a:xfrm>
        </p:grpSpPr>
        <p:sp>
          <p:nvSpPr>
            <p:cNvPr id="44" name="圆角矩形 43"/>
            <p:cNvSpPr/>
            <p:nvPr/>
          </p:nvSpPr>
          <p:spPr>
            <a:xfrm rot="18926425">
              <a:off x="1325688" y="3604190"/>
              <a:ext cx="1181594" cy="1181594"/>
            </a:xfrm>
            <a:prstGeom prst="roundRect">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dirty="0">
                <a:solidFill>
                  <a:schemeClr val="accent6">
                    <a:lumMod val="50000"/>
                  </a:schemeClr>
                </a:solidFill>
                <a:latin typeface="微软雅黑" panose="020B0503020204020204" pitchFamily="34" charset="-122"/>
                <a:ea typeface="微软雅黑" panose="020B0503020204020204" pitchFamily="34" charset="-122"/>
              </a:endParaRPr>
            </a:p>
          </p:txBody>
        </p:sp>
        <p:sp>
          <p:nvSpPr>
            <p:cNvPr id="45" name="TextBox 27"/>
            <p:cNvSpPr txBox="1"/>
            <p:nvPr/>
          </p:nvSpPr>
          <p:spPr>
            <a:xfrm>
              <a:off x="1611063" y="3764287"/>
              <a:ext cx="606255" cy="913007"/>
            </a:xfrm>
            <a:prstGeom prst="rect">
              <a:avLst/>
            </a:prstGeom>
            <a:noFill/>
          </p:spPr>
          <p:txBody>
            <a:bodyPr wrap="none" rtlCol="0">
              <a:spAutoFit/>
            </a:bodyPr>
            <a:lstStyle/>
            <a:p>
              <a:pPr algn="ctr" fontAlgn="base">
                <a:spcBef>
                  <a:spcPct val="0"/>
                </a:spcBef>
                <a:spcAft>
                  <a:spcPct val="0"/>
                </a:spcAft>
              </a:pPr>
              <a:r>
                <a:rPr lang="en-US" altLang="zh-CN" sz="5333" b="1" dirty="0" smtClean="0">
                  <a:solidFill>
                    <a:srgbClr val="00B0F0"/>
                  </a:solidFill>
                  <a:latin typeface="微软雅黑" pitchFamily="34" charset="-122"/>
                  <a:ea typeface="造字工房劲黑（非商用）常规体" pitchFamily="50" charset="-122"/>
                </a:rPr>
                <a:t>1</a:t>
              </a:r>
              <a:endParaRPr lang="zh-CN" altLang="en-US" sz="5333" b="1" dirty="0">
                <a:solidFill>
                  <a:srgbClr val="00B0F0"/>
                </a:solidFill>
                <a:latin typeface="微软雅黑" pitchFamily="34" charset="-122"/>
                <a:ea typeface="造字工房劲黑（非商用）常规体" pitchFamily="50" charset="-122"/>
              </a:endParaRPr>
            </a:p>
          </p:txBody>
        </p:sp>
      </p:grpSp>
      <p:grpSp>
        <p:nvGrpSpPr>
          <p:cNvPr id="46" name="组合 45"/>
          <p:cNvGrpSpPr/>
          <p:nvPr/>
        </p:nvGrpSpPr>
        <p:grpSpPr>
          <a:xfrm>
            <a:off x="672702" y="3897127"/>
            <a:ext cx="1181594" cy="1181594"/>
            <a:chOff x="1325688" y="3604190"/>
            <a:chExt cx="1181594" cy="1181594"/>
          </a:xfrm>
        </p:grpSpPr>
        <p:sp>
          <p:nvSpPr>
            <p:cNvPr id="47" name="圆角矩形 46"/>
            <p:cNvSpPr/>
            <p:nvPr/>
          </p:nvSpPr>
          <p:spPr>
            <a:xfrm rot="18926425">
              <a:off x="1325688" y="3604190"/>
              <a:ext cx="1181594" cy="1181594"/>
            </a:xfrm>
            <a:prstGeom prst="roundRect">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dirty="0">
                <a:solidFill>
                  <a:schemeClr val="accent6">
                    <a:lumMod val="50000"/>
                  </a:schemeClr>
                </a:solidFill>
                <a:latin typeface="微软雅黑" panose="020B0503020204020204" pitchFamily="34" charset="-122"/>
                <a:ea typeface="微软雅黑" panose="020B0503020204020204" pitchFamily="34" charset="-122"/>
              </a:endParaRPr>
            </a:p>
          </p:txBody>
        </p:sp>
        <p:sp>
          <p:nvSpPr>
            <p:cNvPr id="48" name="TextBox 27"/>
            <p:cNvSpPr txBox="1"/>
            <p:nvPr/>
          </p:nvSpPr>
          <p:spPr>
            <a:xfrm>
              <a:off x="1611063" y="3764287"/>
              <a:ext cx="606255" cy="913007"/>
            </a:xfrm>
            <a:prstGeom prst="rect">
              <a:avLst/>
            </a:prstGeom>
            <a:noFill/>
          </p:spPr>
          <p:txBody>
            <a:bodyPr wrap="none" rtlCol="0">
              <a:spAutoFit/>
            </a:bodyPr>
            <a:lstStyle/>
            <a:p>
              <a:pPr algn="ctr" fontAlgn="base">
                <a:spcBef>
                  <a:spcPct val="0"/>
                </a:spcBef>
                <a:spcAft>
                  <a:spcPct val="0"/>
                </a:spcAft>
              </a:pPr>
              <a:r>
                <a:rPr lang="en-US" altLang="zh-CN" sz="5333" b="1" dirty="0" smtClean="0">
                  <a:solidFill>
                    <a:srgbClr val="00B0F0"/>
                  </a:solidFill>
                  <a:latin typeface="微软雅黑" pitchFamily="34" charset="-122"/>
                  <a:ea typeface="造字工房劲黑（非商用）常规体" pitchFamily="50" charset="-122"/>
                </a:rPr>
                <a:t>2</a:t>
              </a:r>
              <a:endParaRPr lang="zh-CN" altLang="en-US" sz="5333" b="1" dirty="0">
                <a:solidFill>
                  <a:srgbClr val="00B0F0"/>
                </a:solidFill>
                <a:latin typeface="微软雅黑" pitchFamily="34" charset="-122"/>
                <a:ea typeface="造字工房劲黑（非商用）常规体" pitchFamily="50" charset="-122"/>
              </a:endParaRPr>
            </a:p>
          </p:txBody>
        </p:sp>
      </p:grpSp>
      <p:grpSp>
        <p:nvGrpSpPr>
          <p:cNvPr id="49" name="组合 48"/>
          <p:cNvGrpSpPr/>
          <p:nvPr/>
        </p:nvGrpSpPr>
        <p:grpSpPr>
          <a:xfrm>
            <a:off x="6716752" y="1922587"/>
            <a:ext cx="1181594" cy="1181594"/>
            <a:chOff x="1325688" y="3604190"/>
            <a:chExt cx="1181594" cy="1181594"/>
          </a:xfrm>
        </p:grpSpPr>
        <p:sp>
          <p:nvSpPr>
            <p:cNvPr id="50" name="圆角矩形 49"/>
            <p:cNvSpPr/>
            <p:nvPr/>
          </p:nvSpPr>
          <p:spPr>
            <a:xfrm rot="18926425">
              <a:off x="1325688" y="3604190"/>
              <a:ext cx="1181594" cy="1181594"/>
            </a:xfrm>
            <a:prstGeom prst="roundRect">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dirty="0">
                <a:solidFill>
                  <a:schemeClr val="accent6">
                    <a:lumMod val="50000"/>
                  </a:schemeClr>
                </a:solidFill>
                <a:latin typeface="微软雅黑" panose="020B0503020204020204" pitchFamily="34" charset="-122"/>
                <a:ea typeface="微软雅黑" panose="020B0503020204020204" pitchFamily="34" charset="-122"/>
              </a:endParaRPr>
            </a:p>
          </p:txBody>
        </p:sp>
        <p:sp>
          <p:nvSpPr>
            <p:cNvPr id="51" name="TextBox 27"/>
            <p:cNvSpPr txBox="1"/>
            <p:nvPr/>
          </p:nvSpPr>
          <p:spPr>
            <a:xfrm>
              <a:off x="1611063" y="3764287"/>
              <a:ext cx="606255" cy="913007"/>
            </a:xfrm>
            <a:prstGeom prst="rect">
              <a:avLst/>
            </a:prstGeom>
            <a:noFill/>
          </p:spPr>
          <p:txBody>
            <a:bodyPr wrap="none" rtlCol="0">
              <a:spAutoFit/>
            </a:bodyPr>
            <a:lstStyle/>
            <a:p>
              <a:pPr algn="ctr" fontAlgn="base">
                <a:spcBef>
                  <a:spcPct val="0"/>
                </a:spcBef>
                <a:spcAft>
                  <a:spcPct val="0"/>
                </a:spcAft>
              </a:pPr>
              <a:r>
                <a:rPr lang="en-US" altLang="zh-CN" sz="5333" b="1" dirty="0" smtClean="0">
                  <a:solidFill>
                    <a:srgbClr val="00B0F0"/>
                  </a:solidFill>
                  <a:latin typeface="微软雅黑" pitchFamily="34" charset="-122"/>
                  <a:ea typeface="造字工房劲黑（非商用）常规体" pitchFamily="50" charset="-122"/>
                </a:rPr>
                <a:t>3</a:t>
              </a:r>
              <a:endParaRPr lang="zh-CN" altLang="en-US" sz="5333" b="1" dirty="0">
                <a:solidFill>
                  <a:srgbClr val="00B0F0"/>
                </a:solidFill>
                <a:latin typeface="微软雅黑" pitchFamily="34" charset="-122"/>
                <a:ea typeface="造字工房劲黑（非商用）常规体" pitchFamily="50" charset="-122"/>
              </a:endParaRPr>
            </a:p>
          </p:txBody>
        </p:sp>
      </p:grpSp>
      <p:grpSp>
        <p:nvGrpSpPr>
          <p:cNvPr id="52" name="组合 51"/>
          <p:cNvGrpSpPr/>
          <p:nvPr/>
        </p:nvGrpSpPr>
        <p:grpSpPr>
          <a:xfrm>
            <a:off x="6714457" y="3922930"/>
            <a:ext cx="1181594" cy="1181594"/>
            <a:chOff x="1325688" y="3604190"/>
            <a:chExt cx="1181594" cy="1181594"/>
          </a:xfrm>
        </p:grpSpPr>
        <p:sp>
          <p:nvSpPr>
            <p:cNvPr id="53" name="圆角矩形 52"/>
            <p:cNvSpPr/>
            <p:nvPr/>
          </p:nvSpPr>
          <p:spPr>
            <a:xfrm rot="18926425">
              <a:off x="1325688" y="3604190"/>
              <a:ext cx="1181594" cy="1181594"/>
            </a:xfrm>
            <a:prstGeom prst="roundRect">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dirty="0">
                <a:solidFill>
                  <a:schemeClr val="accent6">
                    <a:lumMod val="50000"/>
                  </a:schemeClr>
                </a:solidFill>
                <a:latin typeface="微软雅黑" panose="020B0503020204020204" pitchFamily="34" charset="-122"/>
                <a:ea typeface="微软雅黑" panose="020B0503020204020204" pitchFamily="34" charset="-122"/>
              </a:endParaRPr>
            </a:p>
          </p:txBody>
        </p:sp>
        <p:sp>
          <p:nvSpPr>
            <p:cNvPr id="54" name="TextBox 27"/>
            <p:cNvSpPr txBox="1"/>
            <p:nvPr/>
          </p:nvSpPr>
          <p:spPr>
            <a:xfrm>
              <a:off x="1611063" y="3764287"/>
              <a:ext cx="606255" cy="913007"/>
            </a:xfrm>
            <a:prstGeom prst="rect">
              <a:avLst/>
            </a:prstGeom>
            <a:noFill/>
          </p:spPr>
          <p:txBody>
            <a:bodyPr wrap="none" rtlCol="0">
              <a:spAutoFit/>
            </a:bodyPr>
            <a:lstStyle/>
            <a:p>
              <a:pPr algn="ctr" fontAlgn="base">
                <a:spcBef>
                  <a:spcPct val="0"/>
                </a:spcBef>
                <a:spcAft>
                  <a:spcPct val="0"/>
                </a:spcAft>
              </a:pPr>
              <a:r>
                <a:rPr lang="en-US" altLang="zh-CN" sz="5333" b="1" dirty="0" smtClean="0">
                  <a:solidFill>
                    <a:srgbClr val="00B0F0"/>
                  </a:solidFill>
                  <a:latin typeface="微软雅黑" pitchFamily="34" charset="-122"/>
                  <a:ea typeface="造字工房劲黑（非商用）常规体" pitchFamily="50" charset="-122"/>
                </a:rPr>
                <a:t>4</a:t>
              </a:r>
              <a:endParaRPr lang="zh-CN" altLang="en-US" sz="5333" b="1" dirty="0">
                <a:solidFill>
                  <a:srgbClr val="00B0F0"/>
                </a:solidFill>
                <a:latin typeface="微软雅黑" pitchFamily="34" charset="-122"/>
                <a:ea typeface="造字工房劲黑（非商用）常规体" pitchFamily="50" charset="-122"/>
              </a:endParaRPr>
            </a:p>
          </p:txBody>
        </p:sp>
      </p:grpSp>
      <p:sp>
        <p:nvSpPr>
          <p:cNvPr id="2" name="文本框 1"/>
          <p:cNvSpPr txBox="1"/>
          <p:nvPr/>
        </p:nvSpPr>
        <p:spPr>
          <a:xfrm>
            <a:off x="2112379" y="2238850"/>
            <a:ext cx="3825025" cy="523220"/>
          </a:xfrm>
          <a:prstGeom prst="rect">
            <a:avLst/>
          </a:prstGeom>
          <a:noFill/>
        </p:spPr>
        <p:txBody>
          <a:bodyPr wrap="square" rtlCol="0">
            <a:spAutoFit/>
          </a:bodyPr>
          <a:lstStyle/>
          <a:p>
            <a:r>
              <a:rPr lang="zh-CN" altLang="en-US" sz="2800" b="1" dirty="0" smtClean="0">
                <a:latin typeface="方正大标宋简体" panose="02010601030101010101" pitchFamily="2" charset="-122"/>
                <a:ea typeface="方正大标宋简体" panose="02010601030101010101" pitchFamily="2" charset="-122"/>
              </a:rPr>
              <a:t>历史学科核心素养解读</a:t>
            </a:r>
            <a:endParaRPr lang="zh-CN" altLang="en-US" sz="2800" b="1" dirty="0">
              <a:latin typeface="方正大标宋简体" panose="02010601030101010101" pitchFamily="2" charset="-122"/>
              <a:ea typeface="方正大标宋简体" panose="02010601030101010101" pitchFamily="2" charset="-122"/>
            </a:endParaRPr>
          </a:p>
        </p:txBody>
      </p:sp>
      <p:sp>
        <p:nvSpPr>
          <p:cNvPr id="24" name="文本框 23"/>
          <p:cNvSpPr txBox="1"/>
          <p:nvPr/>
        </p:nvSpPr>
        <p:spPr>
          <a:xfrm>
            <a:off x="2094399" y="4226314"/>
            <a:ext cx="4543538" cy="523220"/>
          </a:xfrm>
          <a:prstGeom prst="rect">
            <a:avLst/>
          </a:prstGeom>
          <a:noFill/>
        </p:spPr>
        <p:txBody>
          <a:bodyPr wrap="square" rtlCol="0">
            <a:spAutoFit/>
          </a:bodyPr>
          <a:lstStyle/>
          <a:p>
            <a:r>
              <a:rPr lang="zh-CN" altLang="en-US" sz="2800" b="1" dirty="0" smtClean="0">
                <a:latin typeface="方正大标宋简体" panose="02010601030101010101" pitchFamily="2" charset="-122"/>
                <a:ea typeface="方正大标宋简体" panose="02010601030101010101" pitchFamily="2" charset="-122"/>
              </a:rPr>
              <a:t>历史学科学业质量水平解读</a:t>
            </a:r>
            <a:endParaRPr lang="zh-CN" altLang="en-US" sz="2800" b="1" dirty="0">
              <a:latin typeface="方正大标宋简体" panose="02010601030101010101" pitchFamily="2" charset="-122"/>
              <a:ea typeface="方正大标宋简体" panose="02010601030101010101" pitchFamily="2" charset="-122"/>
            </a:endParaRPr>
          </a:p>
        </p:txBody>
      </p:sp>
      <p:sp>
        <p:nvSpPr>
          <p:cNvPr id="25" name="文本框 24"/>
          <p:cNvSpPr txBox="1"/>
          <p:nvPr/>
        </p:nvSpPr>
        <p:spPr>
          <a:xfrm>
            <a:off x="8173786" y="2225971"/>
            <a:ext cx="4018213" cy="523220"/>
          </a:xfrm>
          <a:prstGeom prst="rect">
            <a:avLst/>
          </a:prstGeom>
          <a:noFill/>
        </p:spPr>
        <p:txBody>
          <a:bodyPr wrap="square" rtlCol="0">
            <a:spAutoFit/>
          </a:bodyPr>
          <a:lstStyle/>
          <a:p>
            <a:r>
              <a:rPr lang="zh-CN" altLang="en-US" sz="2800" b="1" dirty="0" smtClean="0">
                <a:latin typeface="方正大标宋简体" panose="02010601030101010101" pitchFamily="2" charset="-122"/>
                <a:ea typeface="方正大标宋简体" panose="02010601030101010101" pitchFamily="2" charset="-122"/>
              </a:rPr>
              <a:t>全国卷</a:t>
            </a:r>
            <a:r>
              <a:rPr lang="en-US" altLang="zh-CN" sz="2800" b="1" dirty="0" smtClean="0">
                <a:latin typeface="方正大标宋简体" panose="02010601030101010101" pitchFamily="2" charset="-122"/>
                <a:ea typeface="方正大标宋简体" panose="02010601030101010101" pitchFamily="2" charset="-122"/>
              </a:rPr>
              <a:t>Ⅱ</a:t>
            </a:r>
            <a:r>
              <a:rPr lang="zh-CN" altLang="en-US" sz="2800" b="1" dirty="0" smtClean="0">
                <a:latin typeface="方正大标宋简体" panose="02010601030101010101" pitchFamily="2" charset="-122"/>
                <a:ea typeface="方正大标宋简体" panose="02010601030101010101" pitchFamily="2" charset="-122"/>
              </a:rPr>
              <a:t>历史试题解析</a:t>
            </a:r>
            <a:endParaRPr lang="zh-CN" altLang="en-US" sz="2800" b="1" dirty="0">
              <a:latin typeface="方正大标宋简体" panose="02010601030101010101" pitchFamily="2" charset="-122"/>
              <a:ea typeface="方正大标宋简体" panose="02010601030101010101" pitchFamily="2" charset="-122"/>
            </a:endParaRPr>
          </a:p>
        </p:txBody>
      </p:sp>
      <p:sp>
        <p:nvSpPr>
          <p:cNvPr id="26" name="文本框 25"/>
          <p:cNvSpPr txBox="1"/>
          <p:nvPr/>
        </p:nvSpPr>
        <p:spPr>
          <a:xfrm>
            <a:off x="8173787" y="4252117"/>
            <a:ext cx="3860949" cy="523220"/>
          </a:xfrm>
          <a:prstGeom prst="rect">
            <a:avLst/>
          </a:prstGeom>
          <a:noFill/>
        </p:spPr>
        <p:txBody>
          <a:bodyPr wrap="square" rtlCol="0">
            <a:spAutoFit/>
          </a:bodyPr>
          <a:lstStyle/>
          <a:p>
            <a:r>
              <a:rPr lang="zh-CN" altLang="en-US" sz="2800" b="1" dirty="0" smtClean="0">
                <a:latin typeface="方正大标宋简体" panose="02010601030101010101" pitchFamily="2" charset="-122"/>
                <a:ea typeface="方正大标宋简体" panose="02010601030101010101" pitchFamily="2" charset="-122"/>
              </a:rPr>
              <a:t>克拉玛依模考试题简析</a:t>
            </a:r>
            <a:endParaRPr lang="zh-CN" altLang="en-US" sz="2800" b="1" dirty="0">
              <a:latin typeface="方正大标宋简体" panose="02010601030101010101" pitchFamily="2" charset="-122"/>
              <a:ea typeface="方正大标宋简体" panose="02010601030101010101" pitchFamily="2" charset="-122"/>
            </a:endParaRPr>
          </a:p>
        </p:txBody>
      </p:sp>
    </p:spTree>
    <p:extLst>
      <p:ext uri="{BB962C8B-B14F-4D97-AF65-F5344CB8AC3E}">
        <p14:creationId xmlns:p14="http://schemas.microsoft.com/office/powerpoint/2010/main" val="8725458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par>
                                <p:cTn id="10" presetID="53" presetClass="entr" presetSubtype="16" fill="hold" nodeType="withEffect">
                                  <p:stCondLst>
                                    <p:cond delay="300"/>
                                  </p:stCondLst>
                                  <p:childTnLst>
                                    <p:set>
                                      <p:cBhvr>
                                        <p:cTn id="11" dur="1" fill="hold">
                                          <p:stCondLst>
                                            <p:cond delay="0"/>
                                          </p:stCondLst>
                                        </p:cTn>
                                        <p:tgtEl>
                                          <p:spTgt spid="46"/>
                                        </p:tgtEl>
                                        <p:attrNameLst>
                                          <p:attrName>style.visibility</p:attrName>
                                        </p:attrNameLst>
                                      </p:cBhvr>
                                      <p:to>
                                        <p:strVal val="visible"/>
                                      </p:to>
                                    </p:set>
                                    <p:anim calcmode="lin" valueType="num">
                                      <p:cBhvr>
                                        <p:cTn id="12" dur="500" fill="hold"/>
                                        <p:tgtEl>
                                          <p:spTgt spid="46"/>
                                        </p:tgtEl>
                                        <p:attrNameLst>
                                          <p:attrName>ppt_w</p:attrName>
                                        </p:attrNameLst>
                                      </p:cBhvr>
                                      <p:tavLst>
                                        <p:tav tm="0">
                                          <p:val>
                                            <p:fltVal val="0"/>
                                          </p:val>
                                        </p:tav>
                                        <p:tav tm="100000">
                                          <p:val>
                                            <p:strVal val="#ppt_w"/>
                                          </p:val>
                                        </p:tav>
                                      </p:tavLst>
                                    </p:anim>
                                    <p:anim calcmode="lin" valueType="num">
                                      <p:cBhvr>
                                        <p:cTn id="13" dur="500" fill="hold"/>
                                        <p:tgtEl>
                                          <p:spTgt spid="46"/>
                                        </p:tgtEl>
                                        <p:attrNameLst>
                                          <p:attrName>ppt_h</p:attrName>
                                        </p:attrNameLst>
                                      </p:cBhvr>
                                      <p:tavLst>
                                        <p:tav tm="0">
                                          <p:val>
                                            <p:fltVal val="0"/>
                                          </p:val>
                                        </p:tav>
                                        <p:tav tm="100000">
                                          <p:val>
                                            <p:strVal val="#ppt_h"/>
                                          </p:val>
                                        </p:tav>
                                      </p:tavLst>
                                    </p:anim>
                                    <p:animEffect transition="in" filter="fade">
                                      <p:cBhvr>
                                        <p:cTn id="14" dur="500"/>
                                        <p:tgtEl>
                                          <p:spTgt spid="46"/>
                                        </p:tgtEl>
                                      </p:cBhvr>
                                    </p:animEffect>
                                  </p:childTnLst>
                                </p:cTn>
                              </p:par>
                              <p:par>
                                <p:cTn id="15" presetID="53" presetClass="entr" presetSubtype="16" fill="hold" nodeType="withEffect">
                                  <p:stCondLst>
                                    <p:cond delay="90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Effect transition="in" filter="fade">
                                      <p:cBhvr>
                                        <p:cTn id="19" dur="500"/>
                                        <p:tgtEl>
                                          <p:spTgt spid="49"/>
                                        </p:tgtEl>
                                      </p:cBhvr>
                                    </p:animEffect>
                                  </p:childTnLst>
                                </p:cTn>
                              </p:par>
                              <p:par>
                                <p:cTn id="20" presetID="53" presetClass="entr" presetSubtype="16" fill="hold" nodeType="withEffect">
                                  <p:stCondLst>
                                    <p:cond delay="90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26340" y="645459"/>
            <a:ext cx="4182036" cy="461665"/>
          </a:xfrm>
          <a:prstGeom prst="rect">
            <a:avLst/>
          </a:prstGeom>
          <a:noFill/>
        </p:spPr>
        <p:txBody>
          <a:bodyPr wrap="square" rtlCol="0">
            <a:spAutoFit/>
          </a:bodyPr>
          <a:lstStyle/>
          <a:p>
            <a:r>
              <a:rPr lang="zh-CN" altLang="en-US" sz="2400" dirty="0" smtClean="0">
                <a:latin typeface="方正大标宋简体" panose="02010601030101010101" pitchFamily="2" charset="-122"/>
                <a:ea typeface="方正大标宋简体" panose="02010601030101010101" pitchFamily="2" charset="-122"/>
              </a:rPr>
              <a:t>历史学科学业质量水平解读</a:t>
            </a:r>
            <a:endParaRPr lang="zh-CN" altLang="en-US" sz="2400" dirty="0">
              <a:latin typeface="方正大标宋简体" panose="02010601030101010101" pitchFamily="2" charset="-122"/>
              <a:ea typeface="方正大标宋简体" panose="02010601030101010101" pitchFamily="2" charset="-122"/>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3929" y="1204886"/>
            <a:ext cx="7584142" cy="4926254"/>
          </a:xfrm>
          <a:prstGeom prst="rect">
            <a:avLst/>
          </a:prstGeom>
        </p:spPr>
      </p:pic>
    </p:spTree>
    <p:extLst>
      <p:ext uri="{BB962C8B-B14F-4D97-AF65-F5344CB8AC3E}">
        <p14:creationId xmlns:p14="http://schemas.microsoft.com/office/powerpoint/2010/main" val="37492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26340" y="645459"/>
            <a:ext cx="4182036" cy="461665"/>
          </a:xfrm>
          <a:prstGeom prst="rect">
            <a:avLst/>
          </a:prstGeom>
          <a:noFill/>
        </p:spPr>
        <p:txBody>
          <a:bodyPr wrap="square" rtlCol="0">
            <a:spAutoFit/>
          </a:bodyPr>
          <a:lstStyle/>
          <a:p>
            <a:r>
              <a:rPr lang="zh-CN" altLang="en-US" sz="2400" dirty="0" smtClean="0">
                <a:latin typeface="方正大标宋简体" panose="02010601030101010101" pitchFamily="2" charset="-122"/>
                <a:ea typeface="方正大标宋简体" panose="02010601030101010101" pitchFamily="2" charset="-122"/>
              </a:rPr>
              <a:t>历史学科学业质量水平解读</a:t>
            </a:r>
            <a:endParaRPr lang="zh-CN" altLang="en-US" sz="2400" dirty="0">
              <a:latin typeface="方正大标宋简体" panose="02010601030101010101" pitchFamily="2" charset="-122"/>
              <a:ea typeface="方正大标宋简体" panose="02010601030101010101" pitchFamily="2" charset="-122"/>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8859" y="1246363"/>
            <a:ext cx="9834282" cy="4929652"/>
          </a:xfrm>
          <a:prstGeom prst="rect">
            <a:avLst/>
          </a:prstGeom>
        </p:spPr>
      </p:pic>
    </p:spTree>
    <p:extLst>
      <p:ext uri="{BB962C8B-B14F-4D97-AF65-F5344CB8AC3E}">
        <p14:creationId xmlns:p14="http://schemas.microsoft.com/office/powerpoint/2010/main" val="410026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26340" y="645459"/>
            <a:ext cx="4182036" cy="461665"/>
          </a:xfrm>
          <a:prstGeom prst="rect">
            <a:avLst/>
          </a:prstGeom>
          <a:noFill/>
        </p:spPr>
        <p:txBody>
          <a:bodyPr wrap="square" rtlCol="0">
            <a:spAutoFit/>
          </a:bodyPr>
          <a:lstStyle/>
          <a:p>
            <a:r>
              <a:rPr lang="zh-CN" altLang="en-US" sz="2400" dirty="0" smtClean="0">
                <a:latin typeface="方正大标宋简体" panose="02010601030101010101" pitchFamily="2" charset="-122"/>
                <a:ea typeface="方正大标宋简体" panose="02010601030101010101" pitchFamily="2" charset="-122"/>
              </a:rPr>
              <a:t>历史学科学业质量水平解读</a:t>
            </a:r>
            <a:endParaRPr lang="zh-CN" altLang="en-US" sz="2400" dirty="0">
              <a:latin typeface="方正大标宋简体" panose="02010601030101010101" pitchFamily="2" charset="-122"/>
              <a:ea typeface="方正大标宋简体" panose="02010601030101010101" pitchFamily="2" charset="-122"/>
            </a:endParaRPr>
          </a:p>
        </p:txBody>
      </p:sp>
      <p:grpSp>
        <p:nvGrpSpPr>
          <p:cNvPr id="6" name="组合 5"/>
          <p:cNvGrpSpPr/>
          <p:nvPr/>
        </p:nvGrpSpPr>
        <p:grpSpPr>
          <a:xfrm>
            <a:off x="1783976" y="1294172"/>
            <a:ext cx="8624047" cy="4871835"/>
            <a:chOff x="1783976" y="1482430"/>
            <a:chExt cx="8624047" cy="4871835"/>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3976" y="1482430"/>
              <a:ext cx="8624047" cy="1946570"/>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3282" y="3429000"/>
              <a:ext cx="8525435" cy="2925265"/>
            </a:xfrm>
            <a:prstGeom prst="rect">
              <a:avLst/>
            </a:prstGeom>
          </p:spPr>
        </p:pic>
      </p:grpSp>
    </p:spTree>
    <p:extLst>
      <p:ext uri="{BB962C8B-B14F-4D97-AF65-F5344CB8AC3E}">
        <p14:creationId xmlns:p14="http://schemas.microsoft.com/office/powerpoint/2010/main" val="815985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21194759">
            <a:off x="5382098" y="1444548"/>
            <a:ext cx="1452345" cy="1452345"/>
            <a:chOff x="4883092" y="1682340"/>
            <a:chExt cx="1944216" cy="1944216"/>
          </a:xfrm>
        </p:grpSpPr>
        <p:sp>
          <p:nvSpPr>
            <p:cNvPr id="3" name="圆角矩形 2"/>
            <p:cNvSpPr/>
            <p:nvPr/>
          </p:nvSpPr>
          <p:spPr>
            <a:xfrm rot="19460361">
              <a:off x="4883092" y="1682340"/>
              <a:ext cx="1944216" cy="1944216"/>
            </a:xfrm>
            <a:prstGeom prst="roundRect">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Freeform 15"/>
            <p:cNvSpPr>
              <a:spLocks noEditPoints="1"/>
            </p:cNvSpPr>
            <p:nvPr/>
          </p:nvSpPr>
          <p:spPr bwMode="auto">
            <a:xfrm rot="405241">
              <a:off x="5321134" y="2057792"/>
              <a:ext cx="1080788" cy="1086431"/>
            </a:xfrm>
            <a:custGeom>
              <a:avLst/>
              <a:gdLst>
                <a:gd name="T0" fmla="*/ 192 w 383"/>
                <a:gd name="T1" fmla="*/ 64 h 385"/>
                <a:gd name="T2" fmla="*/ 336 w 383"/>
                <a:gd name="T3" fmla="*/ 224 h 385"/>
                <a:gd name="T4" fmla="*/ 336 w 383"/>
                <a:gd name="T5" fmla="*/ 385 h 385"/>
                <a:gd name="T6" fmla="*/ 239 w 383"/>
                <a:gd name="T7" fmla="*/ 385 h 385"/>
                <a:gd name="T8" fmla="*/ 239 w 383"/>
                <a:gd name="T9" fmla="*/ 264 h 385"/>
                <a:gd name="T10" fmla="*/ 236 w 383"/>
                <a:gd name="T11" fmla="*/ 253 h 385"/>
                <a:gd name="T12" fmla="*/ 227 w 383"/>
                <a:gd name="T13" fmla="*/ 244 h 385"/>
                <a:gd name="T14" fmla="*/ 215 w 383"/>
                <a:gd name="T15" fmla="*/ 241 h 385"/>
                <a:gd name="T16" fmla="*/ 168 w 383"/>
                <a:gd name="T17" fmla="*/ 241 h 385"/>
                <a:gd name="T18" fmla="*/ 156 w 383"/>
                <a:gd name="T19" fmla="*/ 244 h 385"/>
                <a:gd name="T20" fmla="*/ 146 w 383"/>
                <a:gd name="T21" fmla="*/ 253 h 385"/>
                <a:gd name="T22" fmla="*/ 144 w 383"/>
                <a:gd name="T23" fmla="*/ 264 h 385"/>
                <a:gd name="T24" fmla="*/ 144 w 383"/>
                <a:gd name="T25" fmla="*/ 385 h 385"/>
                <a:gd name="T26" fmla="*/ 48 w 383"/>
                <a:gd name="T27" fmla="*/ 385 h 385"/>
                <a:gd name="T28" fmla="*/ 48 w 383"/>
                <a:gd name="T29" fmla="*/ 224 h 385"/>
                <a:gd name="T30" fmla="*/ 192 w 383"/>
                <a:gd name="T31" fmla="*/ 64 h 385"/>
                <a:gd name="T32" fmla="*/ 312 w 383"/>
                <a:gd name="T33" fmla="*/ 24 h 385"/>
                <a:gd name="T34" fmla="*/ 360 w 383"/>
                <a:gd name="T35" fmla="*/ 24 h 385"/>
                <a:gd name="T36" fmla="*/ 360 w 383"/>
                <a:gd name="T37" fmla="*/ 129 h 385"/>
                <a:gd name="T38" fmla="*/ 312 w 383"/>
                <a:gd name="T39" fmla="*/ 74 h 385"/>
                <a:gd name="T40" fmla="*/ 312 w 383"/>
                <a:gd name="T41" fmla="*/ 24 h 385"/>
                <a:gd name="T42" fmla="*/ 168 w 383"/>
                <a:gd name="T43" fmla="*/ 0 h 385"/>
                <a:gd name="T44" fmla="*/ 215 w 383"/>
                <a:gd name="T45" fmla="*/ 0 h 385"/>
                <a:gd name="T46" fmla="*/ 383 w 383"/>
                <a:gd name="T47" fmla="*/ 193 h 385"/>
                <a:gd name="T48" fmla="*/ 336 w 383"/>
                <a:gd name="T49" fmla="*/ 193 h 385"/>
                <a:gd name="T50" fmla="*/ 192 w 383"/>
                <a:gd name="T51" fmla="*/ 27 h 385"/>
                <a:gd name="T52" fmla="*/ 48 w 383"/>
                <a:gd name="T53" fmla="*/ 193 h 385"/>
                <a:gd name="T54" fmla="*/ 0 w 383"/>
                <a:gd name="T55" fmla="*/ 193 h 385"/>
                <a:gd name="T56" fmla="*/ 168 w 383"/>
                <a:gd name="T57"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3" h="385">
                  <a:moveTo>
                    <a:pt x="192" y="64"/>
                  </a:moveTo>
                  <a:lnTo>
                    <a:pt x="336" y="224"/>
                  </a:lnTo>
                  <a:lnTo>
                    <a:pt x="336" y="385"/>
                  </a:lnTo>
                  <a:lnTo>
                    <a:pt x="239" y="385"/>
                  </a:lnTo>
                  <a:lnTo>
                    <a:pt x="239" y="264"/>
                  </a:lnTo>
                  <a:lnTo>
                    <a:pt x="236" y="253"/>
                  </a:lnTo>
                  <a:lnTo>
                    <a:pt x="227" y="244"/>
                  </a:lnTo>
                  <a:lnTo>
                    <a:pt x="215" y="241"/>
                  </a:lnTo>
                  <a:lnTo>
                    <a:pt x="168" y="241"/>
                  </a:lnTo>
                  <a:lnTo>
                    <a:pt x="156" y="244"/>
                  </a:lnTo>
                  <a:lnTo>
                    <a:pt x="146" y="253"/>
                  </a:lnTo>
                  <a:lnTo>
                    <a:pt x="144" y="264"/>
                  </a:lnTo>
                  <a:lnTo>
                    <a:pt x="144" y="385"/>
                  </a:lnTo>
                  <a:lnTo>
                    <a:pt x="48" y="385"/>
                  </a:lnTo>
                  <a:lnTo>
                    <a:pt x="48" y="224"/>
                  </a:lnTo>
                  <a:lnTo>
                    <a:pt x="192" y="64"/>
                  </a:lnTo>
                  <a:close/>
                  <a:moveTo>
                    <a:pt x="312" y="24"/>
                  </a:moveTo>
                  <a:lnTo>
                    <a:pt x="360" y="24"/>
                  </a:lnTo>
                  <a:lnTo>
                    <a:pt x="360" y="129"/>
                  </a:lnTo>
                  <a:lnTo>
                    <a:pt x="312" y="74"/>
                  </a:lnTo>
                  <a:lnTo>
                    <a:pt x="312" y="24"/>
                  </a:lnTo>
                  <a:close/>
                  <a:moveTo>
                    <a:pt x="168" y="0"/>
                  </a:moveTo>
                  <a:lnTo>
                    <a:pt x="215" y="0"/>
                  </a:lnTo>
                  <a:lnTo>
                    <a:pt x="383" y="193"/>
                  </a:lnTo>
                  <a:lnTo>
                    <a:pt x="336" y="193"/>
                  </a:lnTo>
                  <a:lnTo>
                    <a:pt x="192" y="27"/>
                  </a:lnTo>
                  <a:lnTo>
                    <a:pt x="48" y="193"/>
                  </a:lnTo>
                  <a:lnTo>
                    <a:pt x="0" y="193"/>
                  </a:lnTo>
                  <a:lnTo>
                    <a:pt x="168" y="0"/>
                  </a:lnTo>
                  <a:close/>
                </a:path>
              </a:pathLst>
            </a:custGeom>
            <a:solidFill>
              <a:srgbClr val="00B0F0"/>
            </a:solidFill>
            <a:ln w="3175">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grpSp>
      <p:sp>
        <p:nvSpPr>
          <p:cNvPr id="5" name="TextBox 4"/>
          <p:cNvSpPr txBox="1"/>
          <p:nvPr/>
        </p:nvSpPr>
        <p:spPr>
          <a:xfrm>
            <a:off x="2622176" y="3457290"/>
            <a:ext cx="6965577" cy="646331"/>
          </a:xfrm>
          <a:prstGeom prst="rect">
            <a:avLst/>
          </a:prstGeom>
          <a:noFill/>
        </p:spPr>
        <p:txBody>
          <a:bodyPr wrap="square" rtlCol="0">
            <a:spAutoFit/>
          </a:bodyPr>
          <a:lstStyle/>
          <a:p>
            <a:pPr algn="ctr"/>
            <a:r>
              <a:rPr lang="en-US" altLang="zh-CN" sz="3600" b="1" dirty="0" smtClean="0">
                <a:latin typeface="微软雅黑" panose="020B0503020204020204" pitchFamily="34" charset="-122"/>
                <a:ea typeface="微软雅黑" panose="020B0503020204020204" pitchFamily="34" charset="-122"/>
              </a:rPr>
              <a:t>03.</a:t>
            </a:r>
            <a:r>
              <a:rPr lang="zh-CN" altLang="en-US" sz="3600" b="1" dirty="0" smtClean="0">
                <a:latin typeface="微软雅黑" panose="020B0503020204020204" pitchFamily="34" charset="-122"/>
                <a:ea typeface="微软雅黑" panose="020B0503020204020204" pitchFamily="34" charset="-122"/>
              </a:rPr>
              <a:t>全国卷</a:t>
            </a:r>
            <a:r>
              <a:rPr lang="en-US" altLang="zh-CN" sz="3600" b="1" dirty="0" smtClean="0">
                <a:latin typeface="微软雅黑" panose="020B0503020204020204" pitchFamily="34" charset="-122"/>
                <a:ea typeface="微软雅黑" panose="020B0503020204020204" pitchFamily="34" charset="-122"/>
              </a:rPr>
              <a:t>Ⅱ</a:t>
            </a:r>
            <a:r>
              <a:rPr lang="zh-CN" altLang="en-US" sz="3600" b="1" dirty="0" smtClean="0">
                <a:latin typeface="微软雅黑" panose="020B0503020204020204" pitchFamily="34" charset="-122"/>
                <a:ea typeface="微软雅黑" panose="020B0503020204020204" pitchFamily="34" charset="-122"/>
              </a:rPr>
              <a:t>历史试题解析</a:t>
            </a:r>
          </a:p>
        </p:txBody>
      </p:sp>
      <p:cxnSp>
        <p:nvCxnSpPr>
          <p:cNvPr id="7" name="直接连接符 6"/>
          <p:cNvCxnSpPr/>
          <p:nvPr/>
        </p:nvCxnSpPr>
        <p:spPr>
          <a:xfrm flipV="1">
            <a:off x="6158746" y="3450932"/>
            <a:ext cx="0" cy="217592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04363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26340" y="645459"/>
            <a:ext cx="4182036" cy="461665"/>
          </a:xfrm>
          <a:prstGeom prst="rect">
            <a:avLst/>
          </a:prstGeom>
          <a:noFill/>
        </p:spPr>
        <p:txBody>
          <a:bodyPr wrap="square" rtlCol="0">
            <a:spAutoFit/>
          </a:bodyPr>
          <a:lstStyle/>
          <a:p>
            <a:r>
              <a:rPr lang="zh-CN" altLang="en-US" sz="2400" dirty="0" smtClean="0">
                <a:latin typeface="方正大标宋简体" panose="02010601030101010101" pitchFamily="2" charset="-122"/>
                <a:ea typeface="方正大标宋简体" panose="02010601030101010101" pitchFamily="2" charset="-122"/>
              </a:rPr>
              <a:t>全国卷</a:t>
            </a:r>
            <a:r>
              <a:rPr lang="en-US" altLang="zh-CN" sz="2400" dirty="0" smtClean="0">
                <a:latin typeface="方正大标宋简体" panose="02010601030101010101" pitchFamily="2" charset="-122"/>
                <a:ea typeface="方正大标宋简体" panose="02010601030101010101" pitchFamily="2" charset="-122"/>
              </a:rPr>
              <a:t>Ⅱ</a:t>
            </a:r>
            <a:r>
              <a:rPr lang="zh-CN" altLang="en-US" sz="2400" dirty="0" smtClean="0">
                <a:latin typeface="方正大标宋简体" panose="02010601030101010101" pitchFamily="2" charset="-122"/>
                <a:ea typeface="方正大标宋简体" panose="02010601030101010101" pitchFamily="2" charset="-122"/>
              </a:rPr>
              <a:t>历史试题解析</a:t>
            </a:r>
            <a:endParaRPr lang="zh-CN" altLang="en-US" sz="2400" dirty="0">
              <a:latin typeface="方正大标宋简体" panose="02010601030101010101" pitchFamily="2" charset="-122"/>
              <a:ea typeface="方正大标宋简体" panose="02010601030101010101" pitchFamily="2" charset="-122"/>
            </a:endParaRPr>
          </a:p>
        </p:txBody>
      </p:sp>
      <p:sp>
        <p:nvSpPr>
          <p:cNvPr id="3" name="矩形 2"/>
          <p:cNvSpPr/>
          <p:nvPr/>
        </p:nvSpPr>
        <p:spPr>
          <a:xfrm>
            <a:off x="322728" y="1599817"/>
            <a:ext cx="11564471" cy="2862322"/>
          </a:xfrm>
          <a:prstGeom prst="rect">
            <a:avLst/>
          </a:prstGeom>
        </p:spPr>
        <p:txBody>
          <a:bodyPr wrap="square">
            <a:spAutoFit/>
          </a:bodyPr>
          <a:lstStyle/>
          <a:p>
            <a:pPr fontAlgn="ctr">
              <a:lnSpc>
                <a:spcPct val="150000"/>
              </a:lnSpc>
            </a:pPr>
            <a:r>
              <a:rPr lang="en-US" altLang="zh-CN" sz="2400" kern="100" dirty="0">
                <a:latin typeface="方正大标宋简体" panose="02010601030101010101" pitchFamily="2" charset="-122"/>
                <a:ea typeface="方正大标宋简体" panose="02010601030101010101" pitchFamily="2" charset="-122"/>
                <a:cs typeface="宋体" panose="02010600030101010101" pitchFamily="2" charset="-122"/>
              </a:rPr>
              <a:t>1. </a:t>
            </a:r>
            <a:r>
              <a:rPr lang="zh-CN" altLang="zh-CN" sz="2400" kern="100" dirty="0">
                <a:latin typeface="方正大标宋简体" panose="02010601030101010101" pitchFamily="2" charset="-122"/>
                <a:ea typeface="方正大标宋简体" panose="02010601030101010101" pitchFamily="2" charset="-122"/>
                <a:cs typeface="Times New Roman" panose="02020603050405020304" pitchFamily="18" charset="0"/>
              </a:rPr>
              <a:t>据《史记》记载，商汤见野外有人捕猎鸟兽，张设的罗网四面密实，认为这样便将鸟兽杀绝了，</a:t>
            </a:r>
            <a:r>
              <a:rPr lang="en-US" altLang="zh-CN" sz="2400" kern="100" dirty="0">
                <a:latin typeface="方正大标宋简体" panose="02010601030101010101" pitchFamily="2" charset="-122"/>
                <a:ea typeface="方正大标宋简体" panose="02010601030101010101" pitchFamily="2" charset="-122"/>
                <a:cs typeface="宋体" panose="02010600030101010101" pitchFamily="2" charset="-122"/>
              </a:rPr>
              <a:t>“</a:t>
            </a:r>
            <a:r>
              <a:rPr lang="zh-CN" altLang="zh-CN" sz="2400" kern="100" dirty="0">
                <a:latin typeface="方正大标宋简体" panose="02010601030101010101" pitchFamily="2" charset="-122"/>
                <a:ea typeface="方正大标宋简体" panose="02010601030101010101" pitchFamily="2" charset="-122"/>
                <a:cs typeface="Times New Roman" panose="02020603050405020304" pitchFamily="18" charset="0"/>
              </a:rPr>
              <a:t>乃去其三面</a:t>
            </a:r>
            <a:r>
              <a:rPr lang="en-US" altLang="zh-CN" sz="2400" kern="100" dirty="0">
                <a:latin typeface="方正大标宋简体" panose="02010601030101010101" pitchFamily="2" charset="-122"/>
                <a:ea typeface="方正大标宋简体" panose="02010601030101010101" pitchFamily="2" charset="-122"/>
                <a:cs typeface="宋体" panose="02010600030101010101" pitchFamily="2" charset="-122"/>
              </a:rPr>
              <a:t>”</a:t>
            </a:r>
            <a:r>
              <a:rPr lang="zh-CN" altLang="zh-CN" sz="2400" kern="100" dirty="0">
                <a:latin typeface="方正大标宋简体" panose="02010601030101010101" pitchFamily="2" charset="-122"/>
                <a:ea typeface="方正大标宋简体" panose="02010601030101010101" pitchFamily="2" charset="-122"/>
                <a:cs typeface="Times New Roman" panose="02020603050405020304" pitchFamily="18" charset="0"/>
              </a:rPr>
              <a:t>，</a:t>
            </a:r>
            <a:r>
              <a:rPr lang="zh-CN" altLang="zh-CN" sz="2400" kern="100" dirty="0">
                <a:solidFill>
                  <a:srgbClr val="FF0000"/>
                </a:solidFill>
                <a:latin typeface="方正大标宋简体" panose="02010601030101010101" pitchFamily="2" charset="-122"/>
                <a:ea typeface="方正大标宋简体" panose="02010601030101010101" pitchFamily="2" charset="-122"/>
                <a:cs typeface="Times New Roman" panose="02020603050405020304" pitchFamily="18" charset="0"/>
              </a:rPr>
              <a:t>因此获得诸侯的拥护</a:t>
            </a:r>
            <a:r>
              <a:rPr lang="zh-CN" altLang="zh-CN" sz="2400" kern="100" dirty="0">
                <a:latin typeface="方正大标宋简体" panose="02010601030101010101" pitchFamily="2" charset="-122"/>
                <a:ea typeface="方正大标宋简体" panose="02010601030101010101" pitchFamily="2" charset="-122"/>
                <a:cs typeface="Times New Roman" panose="02020603050405020304" pitchFamily="18" charset="0"/>
              </a:rPr>
              <a:t>，最终推翻夏桀，创立商朝，这一记载意在</a:t>
            </a:r>
            <a:r>
              <a:rPr lang="zh-CN" altLang="zh-CN" sz="2400" kern="100" dirty="0" smtClean="0">
                <a:latin typeface="方正大标宋简体" panose="02010601030101010101" pitchFamily="2" charset="-122"/>
                <a:ea typeface="方正大标宋简体" panose="02010601030101010101" pitchFamily="2" charset="-122"/>
                <a:cs typeface="Times New Roman" panose="02020603050405020304" pitchFamily="18" charset="0"/>
              </a:rPr>
              <a:t>说明</a:t>
            </a:r>
            <a:r>
              <a:rPr lang="zh-CN" altLang="en-US" sz="2400" kern="100" dirty="0" smtClean="0">
                <a:latin typeface="方正大标宋简体" panose="02010601030101010101" pitchFamily="2" charset="-122"/>
                <a:ea typeface="方正大标宋简体" panose="02010601030101010101" pitchFamily="2" charset="-122"/>
                <a:cs typeface="Times New Roman" panose="02020603050405020304" pitchFamily="18" charset="0"/>
              </a:rPr>
              <a:t>（    ）</a:t>
            </a:r>
            <a:endParaRPr lang="zh-CN" altLang="zh-CN" sz="2400" kern="100" dirty="0">
              <a:latin typeface="方正大标宋简体" panose="02010601030101010101" pitchFamily="2" charset="-122"/>
              <a:ea typeface="方正大标宋简体" panose="02010601030101010101" pitchFamily="2" charset="-122"/>
              <a:cs typeface="宋体" panose="02010600030101010101" pitchFamily="2" charset="-122"/>
            </a:endParaRPr>
          </a:p>
          <a:p>
            <a:pPr fontAlgn="ctr">
              <a:lnSpc>
                <a:spcPct val="150000"/>
              </a:lnSpc>
            </a:pPr>
            <a:r>
              <a:rPr lang="en-US" altLang="zh-CN" sz="2400" kern="100" dirty="0">
                <a:latin typeface="方正大标宋简体" panose="02010601030101010101" pitchFamily="2" charset="-122"/>
                <a:ea typeface="方正大标宋简体" panose="02010601030101010101" pitchFamily="2" charset="-122"/>
                <a:cs typeface="宋体" panose="02010600030101010101" pitchFamily="2" charset="-122"/>
              </a:rPr>
              <a:t>A. </a:t>
            </a:r>
            <a:r>
              <a:rPr lang="zh-CN" altLang="zh-CN" sz="2400" kern="100" dirty="0">
                <a:latin typeface="方正大标宋简体" panose="02010601030101010101" pitchFamily="2" charset="-122"/>
                <a:ea typeface="方正大标宋简体" panose="02010601030101010101" pitchFamily="2" charset="-122"/>
                <a:cs typeface="Times New Roman" panose="02020603050405020304" pitchFamily="18" charset="0"/>
              </a:rPr>
              <a:t>商汤成功缘于他的仁德之心</a:t>
            </a:r>
            <a:r>
              <a:rPr lang="en-US" altLang="zh-CN" sz="2400" kern="100" dirty="0">
                <a:latin typeface="方正大标宋简体" panose="02010601030101010101" pitchFamily="2" charset="-122"/>
                <a:ea typeface="方正大标宋简体" panose="02010601030101010101" pitchFamily="2" charset="-122"/>
                <a:cs typeface="Times New Roman" panose="02020603050405020304" pitchFamily="18" charset="0"/>
              </a:rPr>
              <a:t>    </a:t>
            </a:r>
            <a:r>
              <a:rPr lang="en-US" altLang="zh-CN" sz="2400" kern="100" dirty="0">
                <a:latin typeface="方正大标宋简体" panose="02010601030101010101" pitchFamily="2" charset="-122"/>
                <a:ea typeface="方正大标宋简体" panose="02010601030101010101" pitchFamily="2" charset="-122"/>
                <a:cs typeface="宋体" panose="02010600030101010101" pitchFamily="2" charset="-122"/>
              </a:rPr>
              <a:t>B. </a:t>
            </a:r>
            <a:r>
              <a:rPr lang="zh-CN" altLang="zh-CN" sz="2400" kern="100" dirty="0">
                <a:latin typeface="方正大标宋简体" panose="02010601030101010101" pitchFamily="2" charset="-122"/>
                <a:ea typeface="方正大标宋简体" panose="02010601030101010101" pitchFamily="2" charset="-122"/>
                <a:cs typeface="Times New Roman" panose="02020603050405020304" pitchFamily="18" charset="0"/>
              </a:rPr>
              <a:t>捕猎是夏商时主要经济活动</a:t>
            </a:r>
            <a:endParaRPr lang="zh-CN" altLang="zh-CN" sz="2400" kern="100" dirty="0">
              <a:latin typeface="方正大标宋简体" panose="02010601030101010101" pitchFamily="2" charset="-122"/>
              <a:ea typeface="方正大标宋简体" panose="02010601030101010101" pitchFamily="2" charset="-122"/>
              <a:cs typeface="宋体" panose="02010600030101010101" pitchFamily="2" charset="-122"/>
            </a:endParaRPr>
          </a:p>
          <a:p>
            <a:pPr fontAlgn="ctr">
              <a:lnSpc>
                <a:spcPct val="150000"/>
              </a:lnSpc>
            </a:pPr>
            <a:r>
              <a:rPr lang="en-US" altLang="zh-CN" sz="2400" kern="100" dirty="0">
                <a:latin typeface="方正大标宋简体" panose="02010601030101010101" pitchFamily="2" charset="-122"/>
                <a:ea typeface="方正大标宋简体" panose="02010601030101010101" pitchFamily="2" charset="-122"/>
                <a:cs typeface="宋体" panose="02010600030101010101" pitchFamily="2" charset="-122"/>
              </a:rPr>
              <a:t>C. </a:t>
            </a:r>
            <a:r>
              <a:rPr lang="zh-CN" altLang="zh-CN" sz="2400" kern="100" dirty="0">
                <a:latin typeface="方正大标宋简体" panose="02010601030101010101" pitchFamily="2" charset="-122"/>
                <a:ea typeface="方正大标宋简体" panose="02010601030101010101" pitchFamily="2" charset="-122"/>
                <a:cs typeface="Times New Roman" panose="02020603050405020304" pitchFamily="18" charset="0"/>
              </a:rPr>
              <a:t>商朝已经注重生态环境保护</a:t>
            </a:r>
            <a:r>
              <a:rPr lang="en-US" altLang="zh-CN" sz="2400" kern="100" dirty="0">
                <a:latin typeface="方正大标宋简体" panose="02010601030101010101" pitchFamily="2" charset="-122"/>
                <a:ea typeface="方正大标宋简体" panose="02010601030101010101" pitchFamily="2" charset="-122"/>
                <a:cs typeface="Times New Roman" panose="02020603050405020304" pitchFamily="18" charset="0"/>
              </a:rPr>
              <a:t>    </a:t>
            </a:r>
            <a:r>
              <a:rPr lang="en-US" altLang="zh-CN" sz="2400" kern="100" dirty="0">
                <a:latin typeface="方正大标宋简体" panose="02010601030101010101" pitchFamily="2" charset="-122"/>
                <a:ea typeface="方正大标宋简体" panose="02010601030101010101" pitchFamily="2" charset="-122"/>
                <a:cs typeface="宋体" panose="02010600030101010101" pitchFamily="2" charset="-122"/>
              </a:rPr>
              <a:t>D. </a:t>
            </a:r>
            <a:r>
              <a:rPr lang="zh-CN" altLang="zh-CN" sz="2400" kern="100" dirty="0">
                <a:latin typeface="方正大标宋简体" panose="02010601030101010101" pitchFamily="2" charset="-122"/>
                <a:ea typeface="方正大标宋简体" panose="02010601030101010101" pitchFamily="2" charset="-122"/>
                <a:cs typeface="Times New Roman" panose="02020603050405020304" pitchFamily="18" charset="0"/>
              </a:rPr>
              <a:t>资源争夺是夏商更替的主因</a:t>
            </a:r>
            <a:endParaRPr lang="zh-CN" altLang="zh-CN" sz="2400" kern="100" dirty="0">
              <a:latin typeface="方正大标宋简体" panose="02010601030101010101" pitchFamily="2" charset="-122"/>
              <a:ea typeface="方正大标宋简体" panose="02010601030101010101" pitchFamily="2" charset="-122"/>
              <a:cs typeface="宋体" panose="02010600030101010101" pitchFamily="2" charset="-122"/>
            </a:endParaRPr>
          </a:p>
        </p:txBody>
      </p:sp>
      <p:sp>
        <p:nvSpPr>
          <p:cNvPr id="4" name="文本框 3"/>
          <p:cNvSpPr txBox="1"/>
          <p:nvPr/>
        </p:nvSpPr>
        <p:spPr>
          <a:xfrm>
            <a:off x="322728" y="4639235"/>
            <a:ext cx="11255190" cy="461665"/>
          </a:xfrm>
          <a:prstGeom prst="rect">
            <a:avLst/>
          </a:prstGeom>
          <a:noFill/>
        </p:spPr>
        <p:txBody>
          <a:bodyPr wrap="square" rtlCol="0">
            <a:spAutoFit/>
          </a:bodyPr>
          <a:lstStyle/>
          <a:p>
            <a:r>
              <a:rPr lang="zh-CN" altLang="en-US" sz="2400" dirty="0" smtClean="0">
                <a:solidFill>
                  <a:srgbClr val="FF0000"/>
                </a:solidFill>
                <a:latin typeface="方正大标宋简体" panose="02010601030101010101" pitchFamily="2" charset="-122"/>
                <a:ea typeface="方正大标宋简体" panose="02010601030101010101" pitchFamily="2" charset="-122"/>
              </a:rPr>
              <a:t>考查知识点：商代的统治思想</a:t>
            </a:r>
            <a:endParaRPr lang="zh-CN" altLang="en-US" sz="2400" dirty="0">
              <a:solidFill>
                <a:srgbClr val="FF0000"/>
              </a:solidFill>
              <a:latin typeface="方正大标宋简体" panose="02010601030101010101" pitchFamily="2" charset="-122"/>
              <a:ea typeface="方正大标宋简体" panose="02010601030101010101" pitchFamily="2" charset="-122"/>
            </a:endParaRPr>
          </a:p>
        </p:txBody>
      </p:sp>
      <p:sp>
        <p:nvSpPr>
          <p:cNvPr id="5" name="文本框 4"/>
          <p:cNvSpPr txBox="1"/>
          <p:nvPr/>
        </p:nvSpPr>
        <p:spPr>
          <a:xfrm>
            <a:off x="340658" y="5168151"/>
            <a:ext cx="11255190" cy="461665"/>
          </a:xfrm>
          <a:prstGeom prst="rect">
            <a:avLst/>
          </a:prstGeom>
          <a:noFill/>
        </p:spPr>
        <p:txBody>
          <a:bodyPr wrap="square" rtlCol="0">
            <a:spAutoFit/>
          </a:bodyPr>
          <a:lstStyle/>
          <a:p>
            <a:r>
              <a:rPr lang="zh-CN" altLang="en-US" sz="2400" dirty="0" smtClean="0">
                <a:solidFill>
                  <a:srgbClr val="FF0000"/>
                </a:solidFill>
                <a:latin typeface="方正大标宋简体" panose="02010601030101010101" pitchFamily="2" charset="-122"/>
                <a:ea typeface="方正大标宋简体" panose="02010601030101010101" pitchFamily="2" charset="-122"/>
              </a:rPr>
              <a:t>核心素养：史料实证（在辨别史料作者意图的基础上利用史料）</a:t>
            </a:r>
            <a:endParaRPr lang="zh-CN" altLang="en-US" sz="2400" dirty="0">
              <a:solidFill>
                <a:srgbClr val="FF0000"/>
              </a:solidFill>
              <a:latin typeface="方正大标宋简体" panose="02010601030101010101" pitchFamily="2" charset="-122"/>
              <a:ea typeface="方正大标宋简体" panose="02010601030101010101" pitchFamily="2" charset="-122"/>
            </a:endParaRPr>
          </a:p>
        </p:txBody>
      </p:sp>
      <p:sp>
        <p:nvSpPr>
          <p:cNvPr id="6" name="椭圆 5"/>
          <p:cNvSpPr/>
          <p:nvPr/>
        </p:nvSpPr>
        <p:spPr>
          <a:xfrm>
            <a:off x="282387" y="3402106"/>
            <a:ext cx="524435" cy="52443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7" name="文本框 6"/>
          <p:cNvSpPr txBox="1"/>
          <p:nvPr/>
        </p:nvSpPr>
        <p:spPr>
          <a:xfrm>
            <a:off x="6104965" y="349623"/>
            <a:ext cx="5795682" cy="1135054"/>
          </a:xfrm>
          <a:prstGeom prst="rect">
            <a:avLst/>
          </a:prstGeom>
          <a:noFill/>
        </p:spPr>
        <p:txBody>
          <a:bodyPr wrap="square" rtlCol="0">
            <a:spAutoFit/>
          </a:bodyPr>
          <a:lstStyle/>
          <a:p>
            <a:pPr>
              <a:lnSpc>
                <a:spcPct val="150000"/>
              </a:lnSpc>
            </a:pPr>
            <a:r>
              <a:rPr lang="zh-CN" altLang="en-US" sz="2400" b="1" dirty="0" smtClean="0">
                <a:solidFill>
                  <a:srgbClr val="FF0000"/>
                </a:solidFill>
                <a:latin typeface="微软雅黑" panose="020B0503020204020204" pitchFamily="34" charset="-122"/>
                <a:ea typeface="微软雅黑" panose="020B0503020204020204" pitchFamily="34" charset="-122"/>
              </a:rPr>
              <a:t>启示：日常教学引用史料，注意带学生分析史料作者意图</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8714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26340" y="645459"/>
            <a:ext cx="4182036" cy="461665"/>
          </a:xfrm>
          <a:prstGeom prst="rect">
            <a:avLst/>
          </a:prstGeom>
          <a:noFill/>
        </p:spPr>
        <p:txBody>
          <a:bodyPr wrap="square" rtlCol="0">
            <a:spAutoFit/>
          </a:bodyPr>
          <a:lstStyle/>
          <a:p>
            <a:r>
              <a:rPr lang="zh-CN" altLang="en-US" sz="2400" dirty="0" smtClean="0">
                <a:latin typeface="方正大标宋简体" panose="02010601030101010101" pitchFamily="2" charset="-122"/>
                <a:ea typeface="方正大标宋简体" panose="02010601030101010101" pitchFamily="2" charset="-122"/>
              </a:rPr>
              <a:t>全国卷</a:t>
            </a:r>
            <a:r>
              <a:rPr lang="en-US" altLang="zh-CN" sz="2400" dirty="0" smtClean="0">
                <a:latin typeface="方正大标宋简体" panose="02010601030101010101" pitchFamily="2" charset="-122"/>
                <a:ea typeface="方正大标宋简体" panose="02010601030101010101" pitchFamily="2" charset="-122"/>
              </a:rPr>
              <a:t>Ⅱ</a:t>
            </a:r>
            <a:r>
              <a:rPr lang="zh-CN" altLang="en-US" sz="2400" dirty="0" smtClean="0">
                <a:latin typeface="方正大标宋简体" panose="02010601030101010101" pitchFamily="2" charset="-122"/>
                <a:ea typeface="方正大标宋简体" panose="02010601030101010101" pitchFamily="2" charset="-122"/>
              </a:rPr>
              <a:t>历史试题解析</a:t>
            </a:r>
            <a:endParaRPr lang="zh-CN" altLang="en-US" sz="2400" dirty="0">
              <a:latin typeface="方正大标宋简体" panose="02010601030101010101" pitchFamily="2" charset="-122"/>
              <a:ea typeface="方正大标宋简体" panose="02010601030101010101" pitchFamily="2" charset="-122"/>
            </a:endParaRPr>
          </a:p>
        </p:txBody>
      </p:sp>
      <p:sp>
        <p:nvSpPr>
          <p:cNvPr id="3" name="矩形 2"/>
          <p:cNvSpPr/>
          <p:nvPr/>
        </p:nvSpPr>
        <p:spPr>
          <a:xfrm>
            <a:off x="322728" y="1599817"/>
            <a:ext cx="11564471" cy="2862322"/>
          </a:xfrm>
          <a:prstGeom prst="rect">
            <a:avLst/>
          </a:prstGeom>
        </p:spPr>
        <p:txBody>
          <a:bodyPr wrap="square">
            <a:spAutoFit/>
          </a:bodyPr>
          <a:lstStyle/>
          <a:p>
            <a:pPr fontAlgn="ctr">
              <a:lnSpc>
                <a:spcPct val="150000"/>
              </a:lnSpc>
            </a:pPr>
            <a:r>
              <a:rPr lang="en-US" altLang="zh-CN" sz="2400" dirty="0">
                <a:latin typeface="方正大标宋简体" panose="02010601030101010101" pitchFamily="2" charset="-122"/>
                <a:ea typeface="方正大标宋简体" panose="02010601030101010101" pitchFamily="2" charset="-122"/>
              </a:rPr>
              <a:t>2. </a:t>
            </a:r>
            <a:r>
              <a:rPr lang="zh-CN" altLang="zh-CN" sz="2400" dirty="0">
                <a:latin typeface="方正大标宋简体" panose="02010601030101010101" pitchFamily="2" charset="-122"/>
                <a:ea typeface="方正大标宋简体" panose="02010601030101010101" pitchFamily="2" charset="-122"/>
              </a:rPr>
              <a:t>西汉文景时期，粮食增产，粮价极低。国家收取的</a:t>
            </a:r>
            <a:r>
              <a:rPr lang="zh-CN" altLang="zh-CN" sz="2400" dirty="0">
                <a:solidFill>
                  <a:srgbClr val="FF0000"/>
                </a:solidFill>
                <a:latin typeface="方正大标宋简体" panose="02010601030101010101" pitchFamily="2" charset="-122"/>
                <a:ea typeface="方正大标宋简体" panose="02010601030101010101" pitchFamily="2" charset="-122"/>
              </a:rPr>
              <a:t>实物田租</a:t>
            </a:r>
            <a:r>
              <a:rPr lang="zh-CN" altLang="zh-CN" sz="2400" dirty="0">
                <a:latin typeface="方正大标宋简体" panose="02010601030101010101" pitchFamily="2" charset="-122"/>
                <a:ea typeface="方正大标宋简体" panose="02010601030101010101" pitchFamily="2" charset="-122"/>
              </a:rPr>
              <a:t>很少甚至免除，但百姓必须把粮食换成钱币，缴纳较高税额的</a:t>
            </a:r>
            <a:r>
              <a:rPr lang="zh-CN" altLang="zh-CN" sz="2400" dirty="0">
                <a:solidFill>
                  <a:srgbClr val="FF0000"/>
                </a:solidFill>
                <a:latin typeface="方正大标宋简体" panose="02010601030101010101" pitchFamily="2" charset="-122"/>
                <a:ea typeface="方正大标宋简体" panose="02010601030101010101" pitchFamily="2" charset="-122"/>
              </a:rPr>
              <a:t>人头税</a:t>
            </a:r>
            <a:r>
              <a:rPr lang="zh-CN" altLang="zh-CN" sz="2400" dirty="0">
                <a:latin typeface="方正大标宋简体" panose="02010601030101010101" pitchFamily="2" charset="-122"/>
                <a:ea typeface="方正大标宋简体" panose="02010601030101010101" pitchFamily="2" charset="-122"/>
              </a:rPr>
              <a:t>。富商大贾趁机操纵物价，放高利贷，加剧了</a:t>
            </a:r>
            <a:r>
              <a:rPr lang="zh-CN" altLang="zh-CN" sz="2400" dirty="0">
                <a:solidFill>
                  <a:srgbClr val="FF0000"/>
                </a:solidFill>
                <a:latin typeface="方正大标宋简体" panose="02010601030101010101" pitchFamily="2" charset="-122"/>
                <a:ea typeface="方正大标宋简体" panose="02010601030101010101" pitchFamily="2" charset="-122"/>
              </a:rPr>
              <a:t>土地兼并</a:t>
            </a:r>
            <a:r>
              <a:rPr lang="zh-CN" altLang="zh-CN" sz="2400" dirty="0">
                <a:latin typeface="方正大标宋简体" panose="02010601030101010101" pitchFamily="2" charset="-122"/>
                <a:ea typeface="方正大标宋简体" panose="02010601030101010101" pitchFamily="2" charset="-122"/>
              </a:rPr>
              <a:t>、农户流亡，这反映出</a:t>
            </a:r>
            <a:r>
              <a:rPr lang="zh-CN" altLang="zh-CN" sz="2400" dirty="0" smtClean="0">
                <a:latin typeface="方正大标宋简体" panose="02010601030101010101" pitchFamily="2" charset="-122"/>
                <a:ea typeface="方正大标宋简体" panose="02010601030101010101" pitchFamily="2" charset="-122"/>
              </a:rPr>
              <a:t>当时</a:t>
            </a:r>
            <a:r>
              <a:rPr lang="zh-CN" altLang="en-US" sz="2400" dirty="0" smtClean="0">
                <a:latin typeface="方正大标宋简体" panose="02010601030101010101" pitchFamily="2" charset="-122"/>
                <a:ea typeface="方正大标宋简体" panose="02010601030101010101" pitchFamily="2" charset="-122"/>
              </a:rPr>
              <a:t>（     ）</a:t>
            </a:r>
            <a:endParaRPr lang="zh-CN" altLang="zh-CN" sz="2400" dirty="0">
              <a:latin typeface="方正大标宋简体" panose="02010601030101010101" pitchFamily="2" charset="-122"/>
              <a:ea typeface="方正大标宋简体" panose="02010601030101010101" pitchFamily="2" charset="-122"/>
            </a:endParaRPr>
          </a:p>
          <a:p>
            <a:pPr fontAlgn="ctr">
              <a:lnSpc>
                <a:spcPct val="150000"/>
              </a:lnSpc>
            </a:pPr>
            <a:r>
              <a:rPr lang="en-US" altLang="zh-CN" sz="2400" dirty="0">
                <a:latin typeface="方正大标宋简体" panose="02010601030101010101" pitchFamily="2" charset="-122"/>
                <a:ea typeface="方正大标宋简体" panose="02010601030101010101" pitchFamily="2" charset="-122"/>
              </a:rPr>
              <a:t>A. </a:t>
            </a:r>
            <a:r>
              <a:rPr lang="zh-CN" altLang="zh-CN" sz="2400" dirty="0">
                <a:solidFill>
                  <a:srgbClr val="FF0000"/>
                </a:solidFill>
                <a:latin typeface="方正大标宋简体" panose="02010601030101010101" pitchFamily="2" charset="-122"/>
                <a:ea typeface="方正大标宋简体" panose="02010601030101010101" pitchFamily="2" charset="-122"/>
              </a:rPr>
              <a:t>重农抑商政策</a:t>
            </a:r>
            <a:r>
              <a:rPr lang="zh-CN" altLang="zh-CN" sz="2400" dirty="0">
                <a:latin typeface="方正大标宋简体" panose="02010601030101010101" pitchFamily="2" charset="-122"/>
                <a:ea typeface="方正大标宋简体" panose="02010601030101010101" pitchFamily="2" charset="-122"/>
              </a:rPr>
              <a:t>未能实行</a:t>
            </a:r>
            <a:r>
              <a:rPr lang="en-US" altLang="zh-CN" sz="2400" dirty="0">
                <a:latin typeface="方正大标宋简体" panose="02010601030101010101" pitchFamily="2" charset="-122"/>
                <a:ea typeface="方正大标宋简体" panose="02010601030101010101" pitchFamily="2" charset="-122"/>
              </a:rPr>
              <a:t>    B. </a:t>
            </a:r>
            <a:r>
              <a:rPr lang="zh-CN" altLang="zh-CN" sz="2400" dirty="0">
                <a:solidFill>
                  <a:srgbClr val="FF0000"/>
                </a:solidFill>
                <a:latin typeface="方正大标宋简体" panose="02010601030101010101" pitchFamily="2" charset="-122"/>
                <a:ea typeface="方正大标宋简体" panose="02010601030101010101" pitchFamily="2" charset="-122"/>
              </a:rPr>
              <a:t>自耕农经济</a:t>
            </a:r>
            <a:r>
              <a:rPr lang="zh-CN" altLang="zh-CN" sz="2400" dirty="0">
                <a:latin typeface="方正大标宋简体" panose="02010601030101010101" pitchFamily="2" charset="-122"/>
                <a:ea typeface="方正大标宋简体" panose="02010601030101010101" pitchFamily="2" charset="-122"/>
              </a:rPr>
              <a:t>发展受阻</a:t>
            </a:r>
          </a:p>
          <a:p>
            <a:pPr fontAlgn="ctr">
              <a:lnSpc>
                <a:spcPct val="150000"/>
              </a:lnSpc>
            </a:pPr>
            <a:r>
              <a:rPr lang="en-US" altLang="zh-CN" sz="2400" dirty="0">
                <a:latin typeface="方正大标宋简体" panose="02010601030101010101" pitchFamily="2" charset="-122"/>
                <a:ea typeface="方正大标宋简体" panose="02010601030101010101" pitchFamily="2" charset="-122"/>
              </a:rPr>
              <a:t>C. </a:t>
            </a:r>
            <a:r>
              <a:rPr lang="zh-CN" altLang="zh-CN" sz="2400" dirty="0">
                <a:latin typeface="方正大标宋简体" panose="02010601030101010101" pitchFamily="2" charset="-122"/>
                <a:ea typeface="方正大标宋简体" panose="02010601030101010101" pitchFamily="2" charset="-122"/>
              </a:rPr>
              <a:t>粮价低抑制了生产热情</a:t>
            </a:r>
            <a:r>
              <a:rPr lang="en-US" altLang="zh-CN" sz="2400" dirty="0">
                <a:latin typeface="方正大标宋简体" panose="02010601030101010101" pitchFamily="2" charset="-122"/>
                <a:ea typeface="方正大标宋简体" panose="02010601030101010101" pitchFamily="2" charset="-122"/>
              </a:rPr>
              <a:t>    D. </a:t>
            </a:r>
            <a:r>
              <a:rPr lang="zh-CN" altLang="zh-CN" sz="2400" dirty="0">
                <a:latin typeface="方正大标宋简体" panose="02010601030101010101" pitchFamily="2" charset="-122"/>
                <a:ea typeface="方正大标宋简体" panose="02010601030101010101" pitchFamily="2" charset="-122"/>
              </a:rPr>
              <a:t>富商大贾操纵税收</a:t>
            </a:r>
          </a:p>
        </p:txBody>
      </p:sp>
      <p:sp>
        <p:nvSpPr>
          <p:cNvPr id="4" name="椭圆 3"/>
          <p:cNvSpPr/>
          <p:nvPr/>
        </p:nvSpPr>
        <p:spPr>
          <a:xfrm>
            <a:off x="4155140" y="3429000"/>
            <a:ext cx="524435" cy="52443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5" name="文本框 4"/>
          <p:cNvSpPr txBox="1"/>
          <p:nvPr/>
        </p:nvSpPr>
        <p:spPr>
          <a:xfrm>
            <a:off x="322728" y="4504765"/>
            <a:ext cx="11255190" cy="461665"/>
          </a:xfrm>
          <a:prstGeom prst="rect">
            <a:avLst/>
          </a:prstGeom>
          <a:noFill/>
        </p:spPr>
        <p:txBody>
          <a:bodyPr wrap="square" rtlCol="0">
            <a:spAutoFit/>
          </a:bodyPr>
          <a:lstStyle/>
          <a:p>
            <a:r>
              <a:rPr lang="zh-CN" altLang="en-US" sz="2400" dirty="0" smtClean="0">
                <a:solidFill>
                  <a:srgbClr val="FF0000"/>
                </a:solidFill>
                <a:latin typeface="方正大标宋简体" panose="02010601030101010101" pitchFamily="2" charset="-122"/>
                <a:ea typeface="方正大标宋简体" panose="02010601030101010101" pitchFamily="2" charset="-122"/>
              </a:rPr>
              <a:t>考查知识点：中国古代经济政策</a:t>
            </a:r>
            <a:endParaRPr lang="zh-CN" altLang="en-US" sz="2400" dirty="0">
              <a:solidFill>
                <a:srgbClr val="FF0000"/>
              </a:solidFill>
              <a:latin typeface="方正大标宋简体" panose="02010601030101010101" pitchFamily="2" charset="-122"/>
              <a:ea typeface="方正大标宋简体" panose="02010601030101010101" pitchFamily="2" charset="-122"/>
            </a:endParaRPr>
          </a:p>
        </p:txBody>
      </p:sp>
      <p:sp>
        <p:nvSpPr>
          <p:cNvPr id="6" name="文本框 5"/>
          <p:cNvSpPr txBox="1"/>
          <p:nvPr/>
        </p:nvSpPr>
        <p:spPr>
          <a:xfrm>
            <a:off x="340658" y="5033681"/>
            <a:ext cx="11255190" cy="1200329"/>
          </a:xfrm>
          <a:prstGeom prst="rect">
            <a:avLst/>
          </a:prstGeom>
          <a:noFill/>
        </p:spPr>
        <p:txBody>
          <a:bodyPr wrap="square" rtlCol="0">
            <a:spAutoFit/>
          </a:bodyPr>
          <a:lstStyle/>
          <a:p>
            <a:r>
              <a:rPr lang="zh-CN" altLang="en-US" sz="2400" dirty="0" smtClean="0">
                <a:solidFill>
                  <a:srgbClr val="FF0000"/>
                </a:solidFill>
                <a:latin typeface="方正大标宋简体" panose="02010601030101010101" pitchFamily="2" charset="-122"/>
                <a:ea typeface="方正大标宋简体" panose="02010601030101010101" pitchFamily="2" charset="-122"/>
              </a:rPr>
              <a:t>核心素养：唯物史观（经济基础与上层建筑的辩证关系）；历史解释（能够选择、组织和运用相关材料并使用相关历史术语，在正确的历史观和方法论指导下，对系列史事作出解释）</a:t>
            </a:r>
            <a:endParaRPr lang="zh-CN" altLang="en-US" sz="2400" dirty="0">
              <a:solidFill>
                <a:srgbClr val="FF0000"/>
              </a:solidFill>
              <a:latin typeface="方正大标宋简体" panose="02010601030101010101" pitchFamily="2" charset="-122"/>
              <a:ea typeface="方正大标宋简体" panose="02010601030101010101" pitchFamily="2" charset="-122"/>
            </a:endParaRPr>
          </a:p>
        </p:txBody>
      </p:sp>
      <p:sp>
        <p:nvSpPr>
          <p:cNvPr id="7" name="文本框 6"/>
          <p:cNvSpPr txBox="1"/>
          <p:nvPr/>
        </p:nvSpPr>
        <p:spPr>
          <a:xfrm>
            <a:off x="6104965" y="349623"/>
            <a:ext cx="5795682" cy="1200329"/>
          </a:xfrm>
          <a:prstGeom prst="rect">
            <a:avLst/>
          </a:prstGeom>
          <a:noFill/>
        </p:spPr>
        <p:txBody>
          <a:bodyPr wrap="square" rtlCol="0">
            <a:spAutoFit/>
          </a:bodyPr>
          <a:lstStyle/>
          <a:p>
            <a:pPr>
              <a:lnSpc>
                <a:spcPct val="150000"/>
              </a:lnSpc>
            </a:pPr>
            <a:r>
              <a:rPr lang="zh-CN" altLang="en-US" sz="2400" b="1" dirty="0" smtClean="0">
                <a:solidFill>
                  <a:srgbClr val="FF0000"/>
                </a:solidFill>
                <a:latin typeface="微软雅黑" panose="020B0503020204020204" pitchFamily="34" charset="-122"/>
                <a:ea typeface="微软雅黑" panose="020B0503020204020204" pitchFamily="34" charset="-122"/>
              </a:rPr>
              <a:t>启示：唯物史观主要观点介绍；重视历史概念的精确理解。</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3766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26340" y="645459"/>
            <a:ext cx="4182036" cy="461665"/>
          </a:xfrm>
          <a:prstGeom prst="rect">
            <a:avLst/>
          </a:prstGeom>
          <a:noFill/>
        </p:spPr>
        <p:txBody>
          <a:bodyPr wrap="square" rtlCol="0">
            <a:spAutoFit/>
          </a:bodyPr>
          <a:lstStyle/>
          <a:p>
            <a:r>
              <a:rPr lang="zh-CN" altLang="en-US" sz="2400" dirty="0" smtClean="0">
                <a:latin typeface="方正大标宋简体" panose="02010601030101010101" pitchFamily="2" charset="-122"/>
                <a:ea typeface="方正大标宋简体" panose="02010601030101010101" pitchFamily="2" charset="-122"/>
              </a:rPr>
              <a:t>全国卷</a:t>
            </a:r>
            <a:r>
              <a:rPr lang="en-US" altLang="zh-CN" sz="2400" dirty="0" smtClean="0">
                <a:latin typeface="方正大标宋简体" panose="02010601030101010101" pitchFamily="2" charset="-122"/>
                <a:ea typeface="方正大标宋简体" panose="02010601030101010101" pitchFamily="2" charset="-122"/>
              </a:rPr>
              <a:t>Ⅱ</a:t>
            </a:r>
            <a:r>
              <a:rPr lang="zh-CN" altLang="en-US" sz="2400" dirty="0" smtClean="0">
                <a:latin typeface="方正大标宋简体" panose="02010601030101010101" pitchFamily="2" charset="-122"/>
                <a:ea typeface="方正大标宋简体" panose="02010601030101010101" pitchFamily="2" charset="-122"/>
              </a:rPr>
              <a:t>历史试题解析</a:t>
            </a:r>
            <a:endParaRPr lang="zh-CN" altLang="en-US" sz="2400" dirty="0">
              <a:latin typeface="方正大标宋简体" panose="02010601030101010101" pitchFamily="2" charset="-122"/>
              <a:ea typeface="方正大标宋简体" panose="02010601030101010101" pitchFamily="2" charset="-122"/>
            </a:endParaRPr>
          </a:p>
        </p:txBody>
      </p:sp>
      <p:sp>
        <p:nvSpPr>
          <p:cNvPr id="3" name="矩形 2"/>
          <p:cNvSpPr/>
          <p:nvPr/>
        </p:nvSpPr>
        <p:spPr>
          <a:xfrm>
            <a:off x="322728" y="1599817"/>
            <a:ext cx="11564471" cy="2862322"/>
          </a:xfrm>
          <a:prstGeom prst="rect">
            <a:avLst/>
          </a:prstGeom>
        </p:spPr>
        <p:txBody>
          <a:bodyPr wrap="square">
            <a:spAutoFit/>
          </a:bodyPr>
          <a:lstStyle/>
          <a:p>
            <a:pPr fontAlgn="ctr">
              <a:lnSpc>
                <a:spcPct val="150000"/>
              </a:lnSpc>
            </a:pPr>
            <a:r>
              <a:rPr lang="en-US" altLang="zh-CN" sz="2400" dirty="0">
                <a:latin typeface="方正大标宋简体" panose="02010601030101010101" pitchFamily="2" charset="-122"/>
                <a:ea typeface="方正大标宋简体" panose="02010601030101010101" pitchFamily="2" charset="-122"/>
              </a:rPr>
              <a:t>3. </a:t>
            </a:r>
            <a:r>
              <a:rPr lang="zh-CN" altLang="en-US" sz="2400" dirty="0">
                <a:latin typeface="方正大标宋简体" panose="02010601030101010101" pitchFamily="2" charset="-122"/>
                <a:ea typeface="方正大标宋简体" panose="02010601030101010101" pitchFamily="2" charset="-122"/>
              </a:rPr>
              <a:t>武则天时期，将中书、门下二省名称分别改为凤阁、鸾台，通过加授“同凤阁鸾台平章事”头衔，使低品阶官员得以与凤阁、鸾台长官共同议政，宰相数量大增，且更替频繁。这一做法的目的</a:t>
            </a:r>
            <a:r>
              <a:rPr lang="zh-CN" altLang="en-US" sz="2400" dirty="0" smtClean="0">
                <a:latin typeface="方正大标宋简体" panose="02010601030101010101" pitchFamily="2" charset="-122"/>
                <a:ea typeface="方正大标宋简体" panose="02010601030101010101" pitchFamily="2" charset="-122"/>
              </a:rPr>
              <a:t>是（    ）</a:t>
            </a:r>
            <a:endParaRPr lang="zh-CN" altLang="en-US" sz="2400" dirty="0">
              <a:latin typeface="方正大标宋简体" panose="02010601030101010101" pitchFamily="2" charset="-122"/>
              <a:ea typeface="方正大标宋简体" panose="02010601030101010101" pitchFamily="2" charset="-122"/>
            </a:endParaRPr>
          </a:p>
          <a:p>
            <a:pPr fontAlgn="ctr">
              <a:lnSpc>
                <a:spcPct val="150000"/>
              </a:lnSpc>
            </a:pPr>
            <a:r>
              <a:rPr lang="en-US" altLang="zh-CN" sz="2400" dirty="0">
                <a:latin typeface="方正大标宋简体" panose="02010601030101010101" pitchFamily="2" charset="-122"/>
                <a:ea typeface="方正大标宋简体" panose="02010601030101010101" pitchFamily="2" charset="-122"/>
              </a:rPr>
              <a:t>A. </a:t>
            </a:r>
            <a:r>
              <a:rPr lang="zh-CN" altLang="en-US" sz="2400" dirty="0">
                <a:latin typeface="方正大标宋简体" panose="02010601030101010101" pitchFamily="2" charset="-122"/>
                <a:ea typeface="方正大标宋简体" panose="02010601030101010101" pitchFamily="2" charset="-122"/>
              </a:rPr>
              <a:t>扩大中书、门下二省的职权    </a:t>
            </a:r>
            <a:r>
              <a:rPr lang="en-US" altLang="zh-CN" sz="2400" dirty="0">
                <a:latin typeface="方正大标宋简体" panose="02010601030101010101" pitchFamily="2" charset="-122"/>
                <a:ea typeface="方正大标宋简体" panose="02010601030101010101" pitchFamily="2" charset="-122"/>
              </a:rPr>
              <a:t>B. </a:t>
            </a:r>
            <a:r>
              <a:rPr lang="zh-CN" altLang="en-US" sz="2400" dirty="0">
                <a:latin typeface="方正大标宋简体" panose="02010601030101010101" pitchFamily="2" charset="-122"/>
                <a:ea typeface="方正大标宋简体" panose="02010601030101010101" pitchFamily="2" charset="-122"/>
              </a:rPr>
              <a:t>为官员提供迅速晋升的机会</a:t>
            </a:r>
          </a:p>
          <a:p>
            <a:pPr fontAlgn="ctr">
              <a:lnSpc>
                <a:spcPct val="150000"/>
              </a:lnSpc>
            </a:pPr>
            <a:r>
              <a:rPr lang="en-US" altLang="zh-CN" sz="2400" dirty="0">
                <a:latin typeface="方正大标宋简体" panose="02010601030101010101" pitchFamily="2" charset="-122"/>
                <a:ea typeface="方正大标宋简体" panose="02010601030101010101" pitchFamily="2" charset="-122"/>
              </a:rPr>
              <a:t>C. </a:t>
            </a:r>
            <a:r>
              <a:rPr lang="zh-CN" altLang="en-US" sz="2400" dirty="0">
                <a:latin typeface="方正大标宋简体" panose="02010601030101010101" pitchFamily="2" charset="-122"/>
                <a:ea typeface="方正大标宋简体" panose="02010601030101010101" pitchFamily="2" charset="-122"/>
              </a:rPr>
              <a:t>便于实现对朝政的全面控制    </a:t>
            </a:r>
            <a:r>
              <a:rPr lang="en-US" altLang="zh-CN" sz="2400" dirty="0">
                <a:latin typeface="方正大标宋简体" panose="02010601030101010101" pitchFamily="2" charset="-122"/>
                <a:ea typeface="方正大标宋简体" panose="02010601030101010101" pitchFamily="2" charset="-122"/>
              </a:rPr>
              <a:t>D. </a:t>
            </a:r>
            <a:r>
              <a:rPr lang="zh-CN" altLang="en-US" sz="2400" dirty="0">
                <a:latin typeface="方正大标宋简体" panose="02010601030101010101" pitchFamily="2" charset="-122"/>
                <a:ea typeface="方正大标宋简体" panose="02010601030101010101" pitchFamily="2" charset="-122"/>
              </a:rPr>
              <a:t>强化宰相参政议政职能</a:t>
            </a:r>
          </a:p>
        </p:txBody>
      </p:sp>
      <p:sp>
        <p:nvSpPr>
          <p:cNvPr id="4" name="椭圆 3"/>
          <p:cNvSpPr/>
          <p:nvPr/>
        </p:nvSpPr>
        <p:spPr>
          <a:xfrm>
            <a:off x="322728" y="3937704"/>
            <a:ext cx="524435" cy="52443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5" name="文本框 4"/>
          <p:cNvSpPr txBox="1"/>
          <p:nvPr/>
        </p:nvSpPr>
        <p:spPr>
          <a:xfrm>
            <a:off x="322728" y="4504765"/>
            <a:ext cx="11255190" cy="461665"/>
          </a:xfrm>
          <a:prstGeom prst="rect">
            <a:avLst/>
          </a:prstGeom>
          <a:noFill/>
        </p:spPr>
        <p:txBody>
          <a:bodyPr wrap="square" rtlCol="0">
            <a:spAutoFit/>
          </a:bodyPr>
          <a:lstStyle/>
          <a:p>
            <a:r>
              <a:rPr lang="zh-CN" altLang="en-US" sz="2400" dirty="0" smtClean="0">
                <a:solidFill>
                  <a:srgbClr val="FF0000"/>
                </a:solidFill>
                <a:latin typeface="方正大标宋简体" panose="02010601030101010101" pitchFamily="2" charset="-122"/>
                <a:ea typeface="方正大标宋简体" panose="02010601030101010101" pitchFamily="2" charset="-122"/>
              </a:rPr>
              <a:t>考查知识点：唐朝三省六部制</a:t>
            </a:r>
            <a:endParaRPr lang="zh-CN" altLang="en-US" sz="2400" dirty="0">
              <a:solidFill>
                <a:srgbClr val="FF0000"/>
              </a:solidFill>
              <a:latin typeface="方正大标宋简体" panose="02010601030101010101" pitchFamily="2" charset="-122"/>
              <a:ea typeface="方正大标宋简体" panose="02010601030101010101" pitchFamily="2" charset="-122"/>
            </a:endParaRPr>
          </a:p>
        </p:txBody>
      </p:sp>
      <p:sp>
        <p:nvSpPr>
          <p:cNvPr id="6" name="文本框 5"/>
          <p:cNvSpPr txBox="1"/>
          <p:nvPr/>
        </p:nvSpPr>
        <p:spPr>
          <a:xfrm>
            <a:off x="340658" y="5033681"/>
            <a:ext cx="11255190" cy="461665"/>
          </a:xfrm>
          <a:prstGeom prst="rect">
            <a:avLst/>
          </a:prstGeom>
          <a:noFill/>
        </p:spPr>
        <p:txBody>
          <a:bodyPr wrap="square" rtlCol="0">
            <a:spAutoFit/>
          </a:bodyPr>
          <a:lstStyle/>
          <a:p>
            <a:r>
              <a:rPr lang="zh-CN" altLang="en-US" sz="2400" dirty="0" smtClean="0">
                <a:solidFill>
                  <a:srgbClr val="FF0000"/>
                </a:solidFill>
                <a:latin typeface="方正大标宋简体" panose="02010601030101010101" pitchFamily="2" charset="-122"/>
                <a:ea typeface="方正大标宋简体" panose="02010601030101010101" pitchFamily="2" charset="-122"/>
              </a:rPr>
              <a:t>核心素养：史料实证（恰当地运用史料对所探究问题进行论述）</a:t>
            </a:r>
            <a:endParaRPr lang="zh-CN" altLang="en-US" sz="2400" dirty="0">
              <a:solidFill>
                <a:srgbClr val="FF0000"/>
              </a:solidFill>
              <a:latin typeface="方正大标宋简体" panose="02010601030101010101" pitchFamily="2" charset="-122"/>
              <a:ea typeface="方正大标宋简体" panose="02010601030101010101" pitchFamily="2" charset="-122"/>
            </a:endParaRPr>
          </a:p>
        </p:txBody>
      </p:sp>
      <p:sp>
        <p:nvSpPr>
          <p:cNvPr id="7" name="文本框 6"/>
          <p:cNvSpPr txBox="1"/>
          <p:nvPr/>
        </p:nvSpPr>
        <p:spPr>
          <a:xfrm>
            <a:off x="6104965" y="349623"/>
            <a:ext cx="5795682" cy="1200329"/>
          </a:xfrm>
          <a:prstGeom prst="rect">
            <a:avLst/>
          </a:prstGeom>
          <a:noFill/>
        </p:spPr>
        <p:txBody>
          <a:bodyPr wrap="square" rtlCol="0">
            <a:spAutoFit/>
          </a:bodyPr>
          <a:lstStyle/>
          <a:p>
            <a:pPr>
              <a:lnSpc>
                <a:spcPct val="150000"/>
              </a:lnSpc>
            </a:pPr>
            <a:r>
              <a:rPr lang="zh-CN" altLang="en-US" sz="2400" b="1" dirty="0" smtClean="0">
                <a:solidFill>
                  <a:srgbClr val="FF0000"/>
                </a:solidFill>
                <a:latin typeface="微软雅黑" panose="020B0503020204020204" pitchFamily="34" charset="-122"/>
                <a:ea typeface="微软雅黑" panose="020B0503020204020204" pitchFamily="34" charset="-122"/>
              </a:rPr>
              <a:t>启示：史料教学不可或缺，从史料到解释的推理过程是关键。</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06247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26340" y="645459"/>
            <a:ext cx="4182036" cy="461665"/>
          </a:xfrm>
          <a:prstGeom prst="rect">
            <a:avLst/>
          </a:prstGeom>
          <a:noFill/>
        </p:spPr>
        <p:txBody>
          <a:bodyPr wrap="square" rtlCol="0">
            <a:spAutoFit/>
          </a:bodyPr>
          <a:lstStyle/>
          <a:p>
            <a:r>
              <a:rPr lang="zh-CN" altLang="en-US" sz="2400" dirty="0" smtClean="0">
                <a:latin typeface="方正大标宋简体" panose="02010601030101010101" pitchFamily="2" charset="-122"/>
                <a:ea typeface="方正大标宋简体" panose="02010601030101010101" pitchFamily="2" charset="-122"/>
              </a:rPr>
              <a:t>全国卷</a:t>
            </a:r>
            <a:r>
              <a:rPr lang="en-US" altLang="zh-CN" sz="2400" dirty="0" smtClean="0">
                <a:latin typeface="方正大标宋简体" panose="02010601030101010101" pitchFamily="2" charset="-122"/>
                <a:ea typeface="方正大标宋简体" panose="02010601030101010101" pitchFamily="2" charset="-122"/>
              </a:rPr>
              <a:t>Ⅱ</a:t>
            </a:r>
            <a:r>
              <a:rPr lang="zh-CN" altLang="en-US" sz="2400" dirty="0" smtClean="0">
                <a:latin typeface="方正大标宋简体" panose="02010601030101010101" pitchFamily="2" charset="-122"/>
                <a:ea typeface="方正大标宋简体" panose="02010601030101010101" pitchFamily="2" charset="-122"/>
              </a:rPr>
              <a:t>历史试题解析</a:t>
            </a:r>
            <a:endParaRPr lang="zh-CN" altLang="en-US" sz="2400" dirty="0">
              <a:latin typeface="方正大标宋简体" panose="02010601030101010101" pitchFamily="2" charset="-122"/>
              <a:ea typeface="方正大标宋简体" panose="02010601030101010101" pitchFamily="2" charset="-122"/>
            </a:endParaRPr>
          </a:p>
        </p:txBody>
      </p:sp>
      <p:sp>
        <p:nvSpPr>
          <p:cNvPr id="3" name="矩形 2"/>
          <p:cNvSpPr/>
          <p:nvPr/>
        </p:nvSpPr>
        <p:spPr>
          <a:xfrm>
            <a:off x="322728" y="1599817"/>
            <a:ext cx="11564471" cy="2862322"/>
          </a:xfrm>
          <a:prstGeom prst="rect">
            <a:avLst/>
          </a:prstGeom>
        </p:spPr>
        <p:txBody>
          <a:bodyPr wrap="square">
            <a:spAutoFit/>
          </a:bodyPr>
          <a:lstStyle/>
          <a:p>
            <a:pPr fontAlgn="ctr">
              <a:lnSpc>
                <a:spcPct val="150000"/>
              </a:lnSpc>
            </a:pPr>
            <a:r>
              <a:rPr lang="en-US" altLang="zh-CN" sz="2400" dirty="0">
                <a:latin typeface="方正大标宋简体" panose="02010601030101010101" pitchFamily="2" charset="-122"/>
                <a:ea typeface="方正大标宋简体" panose="02010601030101010101" pitchFamily="2" charset="-122"/>
              </a:rPr>
              <a:t>4. </a:t>
            </a:r>
            <a:r>
              <a:rPr lang="zh-CN" altLang="en-US" sz="2400" dirty="0">
                <a:latin typeface="方正大标宋简体" panose="02010601030101010101" pitchFamily="2" charset="-122"/>
                <a:ea typeface="方正大标宋简体" panose="02010601030101010101" pitchFamily="2" charset="-122"/>
              </a:rPr>
              <a:t>昆曲在明朝万历年间被视为“官腔”，到清代被誉为“雅乐”“盛世元音”，宫廷重要活动常有昆曲演出，江南地区“郡邑大夫宴款不敢不用”，甚至“演戏必请昆班，以示府城中庙会之高雅”。这些史实表明，昆曲在明清时期的流行是因为</a:t>
            </a:r>
          </a:p>
          <a:p>
            <a:pPr fontAlgn="ctr">
              <a:lnSpc>
                <a:spcPct val="150000"/>
              </a:lnSpc>
            </a:pPr>
            <a:r>
              <a:rPr lang="en-US" altLang="zh-CN" sz="2400" dirty="0">
                <a:latin typeface="方正大标宋简体" panose="02010601030101010101" pitchFamily="2" charset="-122"/>
                <a:ea typeface="方正大标宋简体" panose="02010601030101010101" pitchFamily="2" charset="-122"/>
              </a:rPr>
              <a:t>A. </a:t>
            </a:r>
            <a:r>
              <a:rPr lang="zh-CN" altLang="en-US" sz="2400" dirty="0">
                <a:latin typeface="方正大标宋简体" panose="02010601030101010101" pitchFamily="2" charset="-122"/>
                <a:ea typeface="方正大标宋简体" panose="02010601030101010101" pitchFamily="2" charset="-122"/>
              </a:rPr>
              <a:t>陆王心学广泛传播    </a:t>
            </a:r>
            <a:r>
              <a:rPr lang="en-US" altLang="zh-CN" sz="2400" dirty="0">
                <a:latin typeface="方正大标宋简体" panose="02010601030101010101" pitchFamily="2" charset="-122"/>
                <a:ea typeface="方正大标宋简体" panose="02010601030101010101" pitchFamily="2" charset="-122"/>
              </a:rPr>
              <a:t>B. </a:t>
            </a:r>
            <a:r>
              <a:rPr lang="zh-CN" altLang="en-US" sz="2400" dirty="0">
                <a:latin typeface="方正大标宋简体" panose="02010601030101010101" pitchFamily="2" charset="-122"/>
                <a:ea typeface="方正大标宋简体" panose="02010601030101010101" pitchFamily="2" charset="-122"/>
              </a:rPr>
              <a:t>吸收了京剧的戏曲元素</a:t>
            </a:r>
          </a:p>
          <a:p>
            <a:pPr fontAlgn="ctr">
              <a:lnSpc>
                <a:spcPct val="150000"/>
              </a:lnSpc>
            </a:pPr>
            <a:r>
              <a:rPr lang="en-US" altLang="zh-CN" sz="2400" dirty="0">
                <a:latin typeface="方正大标宋简体" panose="02010601030101010101" pitchFamily="2" charset="-122"/>
                <a:ea typeface="方正大标宋简体" panose="02010601030101010101" pitchFamily="2" charset="-122"/>
              </a:rPr>
              <a:t>C. </a:t>
            </a:r>
            <a:r>
              <a:rPr lang="zh-CN" altLang="en-US" sz="2400" dirty="0">
                <a:latin typeface="方正大标宋简体" panose="02010601030101010101" pitchFamily="2" charset="-122"/>
                <a:ea typeface="方正大标宋简体" panose="02010601030101010101" pitchFamily="2" charset="-122"/>
              </a:rPr>
              <a:t>社会等级观念弱化    </a:t>
            </a:r>
            <a:r>
              <a:rPr lang="en-US" altLang="zh-CN" sz="2400" dirty="0">
                <a:latin typeface="方正大标宋简体" panose="02010601030101010101" pitchFamily="2" charset="-122"/>
                <a:ea typeface="方正大标宋简体" panose="02010601030101010101" pitchFamily="2" charset="-122"/>
              </a:rPr>
              <a:t>D. </a:t>
            </a:r>
            <a:r>
              <a:rPr lang="zh-CN" altLang="en-US" sz="2400" dirty="0">
                <a:latin typeface="方正大标宋简体" panose="02010601030101010101" pitchFamily="2" charset="-122"/>
                <a:ea typeface="方正大标宋简体" panose="02010601030101010101" pitchFamily="2" charset="-122"/>
              </a:rPr>
              <a:t>符合士大夫的文化品味</a:t>
            </a:r>
          </a:p>
        </p:txBody>
      </p:sp>
      <p:sp>
        <p:nvSpPr>
          <p:cNvPr id="4" name="椭圆 3"/>
          <p:cNvSpPr/>
          <p:nvPr/>
        </p:nvSpPr>
        <p:spPr>
          <a:xfrm>
            <a:off x="3563469" y="3937704"/>
            <a:ext cx="524435" cy="52443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5" name="文本框 4"/>
          <p:cNvSpPr txBox="1"/>
          <p:nvPr/>
        </p:nvSpPr>
        <p:spPr>
          <a:xfrm>
            <a:off x="322728" y="4504765"/>
            <a:ext cx="11255190" cy="461665"/>
          </a:xfrm>
          <a:prstGeom prst="rect">
            <a:avLst/>
          </a:prstGeom>
          <a:noFill/>
        </p:spPr>
        <p:txBody>
          <a:bodyPr wrap="square" rtlCol="0">
            <a:spAutoFit/>
          </a:bodyPr>
          <a:lstStyle/>
          <a:p>
            <a:r>
              <a:rPr lang="zh-CN" altLang="en-US" sz="2400" dirty="0" smtClean="0">
                <a:solidFill>
                  <a:srgbClr val="FF0000"/>
                </a:solidFill>
                <a:latin typeface="方正大标宋简体" panose="02010601030101010101" pitchFamily="2" charset="-122"/>
                <a:ea typeface="方正大标宋简体" panose="02010601030101010101" pitchFamily="2" charset="-122"/>
              </a:rPr>
              <a:t>考查知识点：昆曲的发展变化</a:t>
            </a:r>
            <a:endParaRPr lang="zh-CN" altLang="en-US" sz="2400" dirty="0">
              <a:solidFill>
                <a:srgbClr val="FF0000"/>
              </a:solidFill>
              <a:latin typeface="方正大标宋简体" panose="02010601030101010101" pitchFamily="2" charset="-122"/>
              <a:ea typeface="方正大标宋简体" panose="02010601030101010101" pitchFamily="2" charset="-122"/>
            </a:endParaRPr>
          </a:p>
        </p:txBody>
      </p:sp>
      <p:sp>
        <p:nvSpPr>
          <p:cNvPr id="6" name="文本框 5"/>
          <p:cNvSpPr txBox="1"/>
          <p:nvPr/>
        </p:nvSpPr>
        <p:spPr>
          <a:xfrm>
            <a:off x="340658" y="5033681"/>
            <a:ext cx="11255190" cy="1200329"/>
          </a:xfrm>
          <a:prstGeom prst="rect">
            <a:avLst/>
          </a:prstGeom>
          <a:noFill/>
        </p:spPr>
        <p:txBody>
          <a:bodyPr wrap="square" rtlCol="0">
            <a:spAutoFit/>
          </a:bodyPr>
          <a:lstStyle/>
          <a:p>
            <a:r>
              <a:rPr lang="zh-CN" altLang="en-US" sz="2400" dirty="0" smtClean="0">
                <a:solidFill>
                  <a:srgbClr val="FF0000"/>
                </a:solidFill>
                <a:latin typeface="方正大标宋简体" panose="02010601030101010101" pitchFamily="2" charset="-122"/>
                <a:ea typeface="方正大标宋简体" panose="02010601030101010101" pitchFamily="2" charset="-122"/>
              </a:rPr>
              <a:t>核心素养：时空观念（能够将历史问题置于具体的时空框架下）；史料实证（能够恰当地运用史料对所探究问题进行论述）；历史解释（在尽可能占有史料的基础上，尝试验证以往的说法或提出新的解释）</a:t>
            </a:r>
            <a:endParaRPr lang="zh-CN" altLang="en-US" sz="2400" dirty="0">
              <a:solidFill>
                <a:srgbClr val="FF0000"/>
              </a:solidFill>
              <a:latin typeface="方正大标宋简体" panose="02010601030101010101" pitchFamily="2" charset="-122"/>
              <a:ea typeface="方正大标宋简体" panose="02010601030101010101" pitchFamily="2" charset="-122"/>
            </a:endParaRPr>
          </a:p>
        </p:txBody>
      </p:sp>
      <p:sp>
        <p:nvSpPr>
          <p:cNvPr id="7" name="文本框 6"/>
          <p:cNvSpPr txBox="1"/>
          <p:nvPr/>
        </p:nvSpPr>
        <p:spPr>
          <a:xfrm>
            <a:off x="6104965" y="349623"/>
            <a:ext cx="5795682" cy="1200329"/>
          </a:xfrm>
          <a:prstGeom prst="rect">
            <a:avLst/>
          </a:prstGeom>
          <a:noFill/>
        </p:spPr>
        <p:txBody>
          <a:bodyPr wrap="square" rtlCol="0">
            <a:spAutoFit/>
          </a:bodyPr>
          <a:lstStyle/>
          <a:p>
            <a:pPr>
              <a:lnSpc>
                <a:spcPct val="150000"/>
              </a:lnSpc>
            </a:pPr>
            <a:r>
              <a:rPr lang="zh-CN" altLang="en-US" sz="2400" b="1" dirty="0" smtClean="0">
                <a:solidFill>
                  <a:srgbClr val="FF0000"/>
                </a:solidFill>
                <a:latin typeface="微软雅黑" panose="020B0503020204020204" pitchFamily="34" charset="-122"/>
                <a:ea typeface="微软雅黑" panose="020B0503020204020204" pitchFamily="34" charset="-122"/>
              </a:rPr>
              <a:t>启示：围绕一个问题，给出多种史料，进行探究学习（主题探究学习）</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8600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26340" y="645459"/>
            <a:ext cx="4182036" cy="461665"/>
          </a:xfrm>
          <a:prstGeom prst="rect">
            <a:avLst/>
          </a:prstGeom>
          <a:noFill/>
        </p:spPr>
        <p:txBody>
          <a:bodyPr wrap="square" rtlCol="0">
            <a:spAutoFit/>
          </a:bodyPr>
          <a:lstStyle/>
          <a:p>
            <a:r>
              <a:rPr lang="zh-CN" altLang="en-US" sz="2400" dirty="0" smtClean="0">
                <a:latin typeface="方正大标宋简体" panose="02010601030101010101" pitchFamily="2" charset="-122"/>
                <a:ea typeface="方正大标宋简体" panose="02010601030101010101" pitchFamily="2" charset="-122"/>
              </a:rPr>
              <a:t>全国卷</a:t>
            </a:r>
            <a:r>
              <a:rPr lang="en-US" altLang="zh-CN" sz="2400" dirty="0" smtClean="0">
                <a:latin typeface="方正大标宋简体" panose="02010601030101010101" pitchFamily="2" charset="-122"/>
                <a:ea typeface="方正大标宋简体" panose="02010601030101010101" pitchFamily="2" charset="-122"/>
              </a:rPr>
              <a:t>Ⅱ</a:t>
            </a:r>
            <a:r>
              <a:rPr lang="zh-CN" altLang="en-US" sz="2400" dirty="0" smtClean="0">
                <a:latin typeface="方正大标宋简体" panose="02010601030101010101" pitchFamily="2" charset="-122"/>
                <a:ea typeface="方正大标宋简体" panose="02010601030101010101" pitchFamily="2" charset="-122"/>
              </a:rPr>
              <a:t>历史试题解析</a:t>
            </a:r>
            <a:endParaRPr lang="zh-CN" altLang="en-US" sz="2400" dirty="0">
              <a:latin typeface="方正大标宋简体" panose="02010601030101010101" pitchFamily="2" charset="-122"/>
              <a:ea typeface="方正大标宋简体" panose="02010601030101010101" pitchFamily="2" charset="-122"/>
            </a:endParaRPr>
          </a:p>
        </p:txBody>
      </p:sp>
      <p:sp>
        <p:nvSpPr>
          <p:cNvPr id="3" name="矩形 2"/>
          <p:cNvSpPr/>
          <p:nvPr/>
        </p:nvSpPr>
        <p:spPr>
          <a:xfrm>
            <a:off x="322728" y="1599817"/>
            <a:ext cx="11564471" cy="2862322"/>
          </a:xfrm>
          <a:prstGeom prst="rect">
            <a:avLst/>
          </a:prstGeom>
        </p:spPr>
        <p:txBody>
          <a:bodyPr wrap="square">
            <a:spAutoFit/>
          </a:bodyPr>
          <a:lstStyle/>
          <a:p>
            <a:pPr fontAlgn="ctr">
              <a:lnSpc>
                <a:spcPct val="150000"/>
              </a:lnSpc>
            </a:pPr>
            <a:r>
              <a:rPr lang="en-US" altLang="zh-CN" sz="2400" dirty="0">
                <a:latin typeface="方正大标宋简体" panose="02010601030101010101" pitchFamily="2" charset="-122"/>
                <a:ea typeface="方正大标宋简体" panose="02010601030101010101" pitchFamily="2" charset="-122"/>
              </a:rPr>
              <a:t>5. 19</a:t>
            </a:r>
            <a:r>
              <a:rPr lang="zh-CN" altLang="en-US" sz="2400" dirty="0">
                <a:latin typeface="方正大标宋简体" panose="02010601030101010101" pitchFamily="2" charset="-122"/>
                <a:ea typeface="方正大标宋简体" panose="02010601030101010101" pitchFamily="2" charset="-122"/>
              </a:rPr>
              <a:t>世纪</a:t>
            </a:r>
            <a:r>
              <a:rPr lang="en-US" altLang="zh-CN" sz="2400" dirty="0">
                <a:latin typeface="方正大标宋简体" panose="02010601030101010101" pitchFamily="2" charset="-122"/>
                <a:ea typeface="方正大标宋简体" panose="02010601030101010101" pitchFamily="2" charset="-122"/>
              </a:rPr>
              <a:t>70</a:t>
            </a:r>
            <a:r>
              <a:rPr lang="zh-CN" altLang="en-US" sz="2400" dirty="0">
                <a:latin typeface="方正大标宋简体" panose="02010601030101010101" pitchFamily="2" charset="-122"/>
                <a:ea typeface="方正大标宋简体" panose="02010601030101010101" pitchFamily="2" charset="-122"/>
              </a:rPr>
              <a:t>年代，针对日本阻止琉球国向中国进贡，有地方督抚在上奏中强调</a:t>
            </a:r>
            <a:r>
              <a:rPr lang="en-US" altLang="zh-CN" sz="2400" dirty="0">
                <a:latin typeface="方正大标宋简体" panose="02010601030101010101" pitchFamily="2" charset="-122"/>
                <a:ea typeface="方正大标宋简体" panose="02010601030101010101" pitchFamily="2" charset="-122"/>
              </a:rPr>
              <a:t>:</a:t>
            </a:r>
            <a:r>
              <a:rPr lang="zh-CN" altLang="en-US" sz="2400" dirty="0">
                <a:latin typeface="方正大标宋简体" panose="02010601030101010101" pitchFamily="2" charset="-122"/>
                <a:ea typeface="方正大标宋简体" panose="02010601030101010101" pitchFamily="2" charset="-122"/>
              </a:rPr>
              <a:t>琉球向来是中国的藩属，日本“不应阻贡”；中国使臣应邀请西方各国驻日公使，“按照</a:t>
            </a:r>
            <a:r>
              <a:rPr lang="zh-CN" altLang="en-US" sz="2400" dirty="0">
                <a:solidFill>
                  <a:srgbClr val="FF0000"/>
                </a:solidFill>
                <a:latin typeface="方正大标宋简体" panose="02010601030101010101" pitchFamily="2" charset="-122"/>
                <a:ea typeface="方正大标宋简体" panose="02010601030101010101" pitchFamily="2" charset="-122"/>
              </a:rPr>
              <a:t>万国公法</a:t>
            </a:r>
            <a:r>
              <a:rPr lang="zh-CN" altLang="en-US" sz="2400" dirty="0">
                <a:latin typeface="方正大标宋简体" panose="02010601030101010101" pitchFamily="2" charset="-122"/>
                <a:ea typeface="方正大标宋简体" panose="02010601030101010101" pitchFamily="2" charset="-122"/>
              </a:rPr>
              <a:t>与评直曲”。这说明</a:t>
            </a:r>
            <a:r>
              <a:rPr lang="zh-CN" altLang="en-US" sz="2400" dirty="0" smtClean="0">
                <a:latin typeface="方正大标宋简体" panose="02010601030101010101" pitchFamily="2" charset="-122"/>
                <a:ea typeface="方正大标宋简体" panose="02010601030101010101" pitchFamily="2" charset="-122"/>
              </a:rPr>
              <a:t>当时（    ）</a:t>
            </a:r>
            <a:endParaRPr lang="zh-CN" altLang="en-US" sz="2400" dirty="0">
              <a:latin typeface="方正大标宋简体" panose="02010601030101010101" pitchFamily="2" charset="-122"/>
              <a:ea typeface="方正大标宋简体" panose="02010601030101010101" pitchFamily="2" charset="-122"/>
            </a:endParaRPr>
          </a:p>
          <a:p>
            <a:pPr fontAlgn="ctr">
              <a:lnSpc>
                <a:spcPct val="150000"/>
              </a:lnSpc>
            </a:pPr>
            <a:r>
              <a:rPr lang="en-US" altLang="zh-CN" sz="2400" dirty="0">
                <a:latin typeface="方正大标宋简体" panose="02010601030101010101" pitchFamily="2" charset="-122"/>
                <a:ea typeface="方正大标宋简体" panose="02010601030101010101" pitchFamily="2" charset="-122"/>
              </a:rPr>
              <a:t>A. </a:t>
            </a:r>
            <a:r>
              <a:rPr lang="zh-CN" altLang="en-US" sz="2400" dirty="0">
                <a:latin typeface="方正大标宋简体" panose="02010601030101010101" pitchFamily="2" charset="-122"/>
                <a:ea typeface="方正大标宋简体" panose="02010601030101010101" pitchFamily="2" charset="-122"/>
              </a:rPr>
              <a:t>日本借助西方列强侵害中国权益    </a:t>
            </a:r>
            <a:r>
              <a:rPr lang="en-US" altLang="zh-CN" sz="2400" dirty="0">
                <a:latin typeface="方正大标宋简体" panose="02010601030101010101" pitchFamily="2" charset="-122"/>
                <a:ea typeface="方正大标宋简体" panose="02010601030101010101" pitchFamily="2" charset="-122"/>
              </a:rPr>
              <a:t>B. </a:t>
            </a:r>
            <a:r>
              <a:rPr lang="zh-CN" altLang="en-US" sz="2400" dirty="0">
                <a:latin typeface="方正大标宋简体" panose="02010601030101010101" pitchFamily="2" charset="-122"/>
                <a:ea typeface="方正大标宋简体" panose="02010601030101010101" pitchFamily="2" charset="-122"/>
              </a:rPr>
              <a:t>传统</a:t>
            </a:r>
            <a:r>
              <a:rPr lang="zh-CN" altLang="en-US" sz="2400" dirty="0">
                <a:solidFill>
                  <a:srgbClr val="FF0000"/>
                </a:solidFill>
                <a:latin typeface="方正大标宋简体" panose="02010601030101010101" pitchFamily="2" charset="-122"/>
                <a:ea typeface="方正大标宋简体" panose="02010601030101010101" pitchFamily="2" charset="-122"/>
              </a:rPr>
              <a:t>朝贡体系</a:t>
            </a:r>
            <a:r>
              <a:rPr lang="zh-CN" altLang="en-US" sz="2400" dirty="0">
                <a:latin typeface="方正大标宋简体" panose="02010601030101010101" pitchFamily="2" charset="-122"/>
                <a:ea typeface="方正大标宋简体" panose="02010601030101010101" pitchFamily="2" charset="-122"/>
              </a:rPr>
              <a:t>已经解体</a:t>
            </a:r>
          </a:p>
          <a:p>
            <a:pPr fontAlgn="ctr">
              <a:lnSpc>
                <a:spcPct val="150000"/>
              </a:lnSpc>
            </a:pPr>
            <a:r>
              <a:rPr lang="en-US" altLang="zh-CN" sz="2400" dirty="0">
                <a:latin typeface="方正大标宋简体" panose="02010601030101010101" pitchFamily="2" charset="-122"/>
                <a:ea typeface="方正大标宋简体" panose="02010601030101010101" pitchFamily="2" charset="-122"/>
              </a:rPr>
              <a:t>C. </a:t>
            </a:r>
            <a:r>
              <a:rPr lang="zh-CN" altLang="en-US" sz="2400" dirty="0">
                <a:latin typeface="方正大标宋简体" panose="02010601030101010101" pitchFamily="2" charset="-122"/>
                <a:ea typeface="方正大标宋简体" panose="02010601030101010101" pitchFamily="2" charset="-122"/>
              </a:rPr>
              <a:t>地方督抚干预朝廷外交事务决策    </a:t>
            </a:r>
            <a:r>
              <a:rPr lang="en-US" altLang="zh-CN" sz="2400" dirty="0">
                <a:latin typeface="方正大标宋简体" panose="02010601030101010101" pitchFamily="2" charset="-122"/>
                <a:ea typeface="方正大标宋简体" panose="02010601030101010101" pitchFamily="2" charset="-122"/>
              </a:rPr>
              <a:t>D. </a:t>
            </a:r>
            <a:r>
              <a:rPr lang="zh-CN" altLang="en-US" sz="2400" dirty="0">
                <a:latin typeface="方正大标宋简体" panose="02010601030101010101" pitchFamily="2" charset="-122"/>
                <a:ea typeface="方正大标宋简体" panose="02010601030101010101" pitchFamily="2" charset="-122"/>
              </a:rPr>
              <a:t>近代外交观念影响中国</a:t>
            </a:r>
          </a:p>
        </p:txBody>
      </p:sp>
      <p:sp>
        <p:nvSpPr>
          <p:cNvPr id="4" name="椭圆 3"/>
          <p:cNvSpPr/>
          <p:nvPr/>
        </p:nvSpPr>
        <p:spPr>
          <a:xfrm>
            <a:off x="5392269" y="3937704"/>
            <a:ext cx="524435" cy="52443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5" name="文本框 4"/>
          <p:cNvSpPr txBox="1"/>
          <p:nvPr/>
        </p:nvSpPr>
        <p:spPr>
          <a:xfrm>
            <a:off x="322728" y="4504765"/>
            <a:ext cx="11255190" cy="461665"/>
          </a:xfrm>
          <a:prstGeom prst="rect">
            <a:avLst/>
          </a:prstGeom>
          <a:noFill/>
        </p:spPr>
        <p:txBody>
          <a:bodyPr wrap="square" rtlCol="0">
            <a:spAutoFit/>
          </a:bodyPr>
          <a:lstStyle/>
          <a:p>
            <a:r>
              <a:rPr lang="zh-CN" altLang="en-US" sz="2400" dirty="0" smtClean="0">
                <a:solidFill>
                  <a:srgbClr val="FF0000"/>
                </a:solidFill>
                <a:latin typeface="方正大标宋简体" panose="02010601030101010101" pitchFamily="2" charset="-122"/>
                <a:ea typeface="方正大标宋简体" panose="02010601030101010101" pitchFamily="2" charset="-122"/>
              </a:rPr>
              <a:t>考查知识点：中国外交观念近代化的历程</a:t>
            </a:r>
            <a:endParaRPr lang="zh-CN" altLang="en-US" sz="2400" dirty="0">
              <a:solidFill>
                <a:srgbClr val="FF0000"/>
              </a:solidFill>
              <a:latin typeface="方正大标宋简体" panose="02010601030101010101" pitchFamily="2" charset="-122"/>
              <a:ea typeface="方正大标宋简体" panose="02010601030101010101" pitchFamily="2" charset="-122"/>
            </a:endParaRPr>
          </a:p>
        </p:txBody>
      </p:sp>
      <p:sp>
        <p:nvSpPr>
          <p:cNvPr id="6" name="文本框 5"/>
          <p:cNvSpPr txBox="1"/>
          <p:nvPr/>
        </p:nvSpPr>
        <p:spPr>
          <a:xfrm>
            <a:off x="340658" y="5033681"/>
            <a:ext cx="11255190" cy="1200329"/>
          </a:xfrm>
          <a:prstGeom prst="rect">
            <a:avLst/>
          </a:prstGeom>
          <a:noFill/>
        </p:spPr>
        <p:txBody>
          <a:bodyPr wrap="square" rtlCol="0">
            <a:spAutoFit/>
          </a:bodyPr>
          <a:lstStyle/>
          <a:p>
            <a:r>
              <a:rPr lang="zh-CN" altLang="en-US" sz="2400" dirty="0" smtClean="0">
                <a:solidFill>
                  <a:srgbClr val="FF0000"/>
                </a:solidFill>
                <a:latin typeface="方正大标宋简体" panose="02010601030101010101" pitchFamily="2" charset="-122"/>
                <a:ea typeface="方正大标宋简体" panose="02010601030101010101" pitchFamily="2" charset="-122"/>
              </a:rPr>
              <a:t>核心素养：史料实证（能够对史料进行整理和辨析，并判断其价值）；历史解释（能够选择、组织和运用相关材料并使用相关历史术语，在正确的历史观和方法论指导下，对系列史事作出解释）</a:t>
            </a:r>
            <a:endParaRPr lang="zh-CN" altLang="en-US" sz="2400" dirty="0">
              <a:solidFill>
                <a:srgbClr val="FF0000"/>
              </a:solidFill>
              <a:latin typeface="方正大标宋简体" panose="02010601030101010101" pitchFamily="2" charset="-122"/>
              <a:ea typeface="方正大标宋简体" panose="02010601030101010101" pitchFamily="2" charset="-122"/>
            </a:endParaRPr>
          </a:p>
        </p:txBody>
      </p:sp>
      <p:sp>
        <p:nvSpPr>
          <p:cNvPr id="7" name="文本框 6"/>
          <p:cNvSpPr txBox="1"/>
          <p:nvPr/>
        </p:nvSpPr>
        <p:spPr>
          <a:xfrm>
            <a:off x="6104965" y="349623"/>
            <a:ext cx="5795682" cy="1200329"/>
          </a:xfrm>
          <a:prstGeom prst="rect">
            <a:avLst/>
          </a:prstGeom>
          <a:noFill/>
        </p:spPr>
        <p:txBody>
          <a:bodyPr wrap="square" rtlCol="0">
            <a:spAutoFit/>
          </a:bodyPr>
          <a:lstStyle/>
          <a:p>
            <a:pPr>
              <a:lnSpc>
                <a:spcPct val="150000"/>
              </a:lnSpc>
            </a:pPr>
            <a:r>
              <a:rPr lang="zh-CN" altLang="en-US" sz="2400" b="1" dirty="0" smtClean="0">
                <a:solidFill>
                  <a:srgbClr val="FF0000"/>
                </a:solidFill>
                <a:latin typeface="微软雅黑" panose="020B0503020204020204" pitchFamily="34" charset="-122"/>
                <a:ea typeface="微软雅黑" panose="020B0503020204020204" pitchFamily="34" charset="-122"/>
              </a:rPr>
              <a:t>启示：重视史料中关键信息提取的指导和训练</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4894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26340" y="645459"/>
            <a:ext cx="4182036" cy="461665"/>
          </a:xfrm>
          <a:prstGeom prst="rect">
            <a:avLst/>
          </a:prstGeom>
          <a:noFill/>
        </p:spPr>
        <p:txBody>
          <a:bodyPr wrap="square" rtlCol="0">
            <a:spAutoFit/>
          </a:bodyPr>
          <a:lstStyle/>
          <a:p>
            <a:r>
              <a:rPr lang="zh-CN" altLang="en-US" sz="2400" dirty="0" smtClean="0">
                <a:latin typeface="方正大标宋简体" panose="02010601030101010101" pitchFamily="2" charset="-122"/>
                <a:ea typeface="方正大标宋简体" panose="02010601030101010101" pitchFamily="2" charset="-122"/>
              </a:rPr>
              <a:t>全国卷</a:t>
            </a:r>
            <a:r>
              <a:rPr lang="en-US" altLang="zh-CN" sz="2400" dirty="0" smtClean="0">
                <a:latin typeface="方正大标宋简体" panose="02010601030101010101" pitchFamily="2" charset="-122"/>
                <a:ea typeface="方正大标宋简体" panose="02010601030101010101" pitchFamily="2" charset="-122"/>
              </a:rPr>
              <a:t>Ⅱ</a:t>
            </a:r>
            <a:r>
              <a:rPr lang="zh-CN" altLang="en-US" sz="2400" dirty="0" smtClean="0">
                <a:latin typeface="方正大标宋简体" panose="02010601030101010101" pitchFamily="2" charset="-122"/>
                <a:ea typeface="方正大标宋简体" panose="02010601030101010101" pitchFamily="2" charset="-122"/>
              </a:rPr>
              <a:t>历史试题解析</a:t>
            </a:r>
            <a:endParaRPr lang="zh-CN" altLang="en-US" sz="2400" dirty="0">
              <a:latin typeface="方正大标宋简体" panose="02010601030101010101" pitchFamily="2" charset="-122"/>
              <a:ea typeface="方正大标宋简体" panose="02010601030101010101" pitchFamily="2" charset="-122"/>
            </a:endParaRPr>
          </a:p>
        </p:txBody>
      </p:sp>
      <p:sp>
        <p:nvSpPr>
          <p:cNvPr id="3" name="矩形 2"/>
          <p:cNvSpPr/>
          <p:nvPr/>
        </p:nvSpPr>
        <p:spPr>
          <a:xfrm>
            <a:off x="215153" y="1599817"/>
            <a:ext cx="11846859" cy="2862322"/>
          </a:xfrm>
          <a:prstGeom prst="rect">
            <a:avLst/>
          </a:prstGeom>
        </p:spPr>
        <p:txBody>
          <a:bodyPr wrap="square">
            <a:spAutoFit/>
          </a:bodyPr>
          <a:lstStyle/>
          <a:p>
            <a:pPr fontAlgn="ctr">
              <a:lnSpc>
                <a:spcPct val="150000"/>
              </a:lnSpc>
            </a:pPr>
            <a:r>
              <a:rPr lang="en-US" altLang="zh-CN" sz="2400" dirty="0">
                <a:latin typeface="方正大标宋简体" panose="02010601030101010101" pitchFamily="2" charset="-122"/>
                <a:ea typeface="方正大标宋简体" panose="02010601030101010101" pitchFamily="2" charset="-122"/>
              </a:rPr>
              <a:t>6. 1923</a:t>
            </a:r>
            <a:r>
              <a:rPr lang="zh-CN" altLang="en-US" sz="2400" dirty="0">
                <a:latin typeface="方正大标宋简体" panose="02010601030101010101" pitchFamily="2" charset="-122"/>
                <a:ea typeface="方正大标宋简体" panose="02010601030101010101" pitchFamily="2" charset="-122"/>
              </a:rPr>
              <a:t>年底，孙中山认为，“俄革命六年成功，而我则十二年尚未成功，何以故？则由于我党组织之方法不善，前此因无可仿效。法国革命八十年成功，美国革命血战八年而始得独立，因均无一定成功之方法，惟今俄国有之，殊可为我党师法。”其意</a:t>
            </a:r>
            <a:r>
              <a:rPr lang="zh-CN" altLang="en-US" sz="2400" dirty="0" smtClean="0">
                <a:latin typeface="方正大标宋简体" panose="02010601030101010101" pitchFamily="2" charset="-122"/>
                <a:ea typeface="方正大标宋简体" panose="02010601030101010101" pitchFamily="2" charset="-122"/>
              </a:rPr>
              <a:t>在（    ）</a:t>
            </a:r>
            <a:endParaRPr lang="zh-CN" altLang="en-US" sz="2400" dirty="0">
              <a:latin typeface="方正大标宋简体" panose="02010601030101010101" pitchFamily="2" charset="-122"/>
              <a:ea typeface="方正大标宋简体" panose="02010601030101010101" pitchFamily="2" charset="-122"/>
            </a:endParaRPr>
          </a:p>
          <a:p>
            <a:pPr fontAlgn="ctr">
              <a:lnSpc>
                <a:spcPct val="150000"/>
              </a:lnSpc>
            </a:pPr>
            <a:r>
              <a:rPr lang="en-US" altLang="zh-CN" sz="2400" dirty="0">
                <a:latin typeface="方正大标宋简体" panose="02010601030101010101" pitchFamily="2" charset="-122"/>
                <a:ea typeface="方正大标宋简体" panose="02010601030101010101" pitchFamily="2" charset="-122"/>
              </a:rPr>
              <a:t>A. </a:t>
            </a:r>
            <a:r>
              <a:rPr lang="zh-CN" altLang="en-US" sz="2400" dirty="0">
                <a:latin typeface="方正大标宋简体" panose="02010601030101010101" pitchFamily="2" charset="-122"/>
                <a:ea typeface="方正大标宋简体" panose="02010601030101010101" pitchFamily="2" charset="-122"/>
              </a:rPr>
              <a:t>走苏俄革命的道路    </a:t>
            </a:r>
            <a:r>
              <a:rPr lang="en-US" altLang="zh-CN" sz="2400" dirty="0">
                <a:latin typeface="方正大标宋简体" panose="02010601030101010101" pitchFamily="2" charset="-122"/>
                <a:ea typeface="方正大标宋简体" panose="02010601030101010101" pitchFamily="2" charset="-122"/>
              </a:rPr>
              <a:t>B. </a:t>
            </a:r>
            <a:r>
              <a:rPr lang="zh-CN" altLang="en-US" sz="2400" dirty="0">
                <a:latin typeface="方正大标宋简体" panose="02010601030101010101" pitchFamily="2" charset="-122"/>
                <a:ea typeface="方正大标宋简体" panose="02010601030101010101" pitchFamily="2" charset="-122"/>
              </a:rPr>
              <a:t>放弃资产阶级代议制</a:t>
            </a:r>
          </a:p>
          <a:p>
            <a:pPr fontAlgn="ctr">
              <a:lnSpc>
                <a:spcPct val="150000"/>
              </a:lnSpc>
            </a:pPr>
            <a:r>
              <a:rPr lang="en-US" altLang="zh-CN" sz="2400" dirty="0">
                <a:latin typeface="方正大标宋简体" panose="02010601030101010101" pitchFamily="2" charset="-122"/>
                <a:ea typeface="方正大标宋简体" panose="02010601030101010101" pitchFamily="2" charset="-122"/>
              </a:rPr>
              <a:t>C. </a:t>
            </a:r>
            <a:r>
              <a:rPr lang="zh-CN" altLang="en-US" sz="2400" dirty="0">
                <a:latin typeface="方正大标宋简体" panose="02010601030101010101" pitchFamily="2" charset="-122"/>
                <a:ea typeface="方正大标宋简体" panose="02010601030101010101" pitchFamily="2" charset="-122"/>
              </a:rPr>
              <a:t>加强革命的领导核心    </a:t>
            </a:r>
            <a:r>
              <a:rPr lang="en-US" altLang="zh-CN" sz="2400" dirty="0">
                <a:latin typeface="方正大标宋简体" panose="02010601030101010101" pitchFamily="2" charset="-122"/>
                <a:ea typeface="方正大标宋简体" panose="02010601030101010101" pitchFamily="2" charset="-122"/>
              </a:rPr>
              <a:t>D. </a:t>
            </a:r>
            <a:r>
              <a:rPr lang="zh-CN" altLang="en-US" sz="2400" dirty="0">
                <a:latin typeface="方正大标宋简体" panose="02010601030101010101" pitchFamily="2" charset="-122"/>
                <a:ea typeface="方正大标宋简体" panose="02010601030101010101" pitchFamily="2" charset="-122"/>
              </a:rPr>
              <a:t>改变反封建的斗争目标</a:t>
            </a:r>
          </a:p>
        </p:txBody>
      </p:sp>
      <p:sp>
        <p:nvSpPr>
          <p:cNvPr id="4" name="椭圆 3"/>
          <p:cNvSpPr/>
          <p:nvPr/>
        </p:nvSpPr>
        <p:spPr>
          <a:xfrm>
            <a:off x="215153" y="3937704"/>
            <a:ext cx="524435" cy="52443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5" name="文本框 4"/>
          <p:cNvSpPr txBox="1"/>
          <p:nvPr/>
        </p:nvSpPr>
        <p:spPr>
          <a:xfrm>
            <a:off x="322728" y="4504765"/>
            <a:ext cx="11255190" cy="461665"/>
          </a:xfrm>
          <a:prstGeom prst="rect">
            <a:avLst/>
          </a:prstGeom>
          <a:noFill/>
        </p:spPr>
        <p:txBody>
          <a:bodyPr wrap="square" rtlCol="0">
            <a:spAutoFit/>
          </a:bodyPr>
          <a:lstStyle/>
          <a:p>
            <a:r>
              <a:rPr lang="zh-CN" altLang="en-US" sz="2400" dirty="0" smtClean="0">
                <a:solidFill>
                  <a:srgbClr val="FF0000"/>
                </a:solidFill>
                <a:latin typeface="方正大标宋简体" panose="02010601030101010101" pitchFamily="2" charset="-122"/>
                <a:ea typeface="方正大标宋简体" panose="02010601030101010101" pitchFamily="2" charset="-122"/>
              </a:rPr>
              <a:t>考查知识点：孙中山革命思想的变化</a:t>
            </a:r>
            <a:endParaRPr lang="zh-CN" altLang="en-US" sz="2400" dirty="0">
              <a:solidFill>
                <a:srgbClr val="FF0000"/>
              </a:solidFill>
              <a:latin typeface="方正大标宋简体" panose="02010601030101010101" pitchFamily="2" charset="-122"/>
              <a:ea typeface="方正大标宋简体" panose="02010601030101010101" pitchFamily="2" charset="-122"/>
            </a:endParaRPr>
          </a:p>
        </p:txBody>
      </p:sp>
      <p:sp>
        <p:nvSpPr>
          <p:cNvPr id="6" name="文本框 5"/>
          <p:cNvSpPr txBox="1"/>
          <p:nvPr/>
        </p:nvSpPr>
        <p:spPr>
          <a:xfrm>
            <a:off x="340658" y="5033681"/>
            <a:ext cx="11255190" cy="1200329"/>
          </a:xfrm>
          <a:prstGeom prst="rect">
            <a:avLst/>
          </a:prstGeom>
          <a:noFill/>
        </p:spPr>
        <p:txBody>
          <a:bodyPr wrap="square" rtlCol="0">
            <a:spAutoFit/>
          </a:bodyPr>
          <a:lstStyle/>
          <a:p>
            <a:r>
              <a:rPr lang="zh-CN" altLang="en-US" sz="2400" dirty="0" smtClean="0">
                <a:solidFill>
                  <a:srgbClr val="FF0000"/>
                </a:solidFill>
                <a:latin typeface="方正大标宋简体" panose="02010601030101010101" pitchFamily="2" charset="-122"/>
                <a:ea typeface="方正大标宋简体" panose="02010601030101010101" pitchFamily="2" charset="-122"/>
              </a:rPr>
              <a:t>核心素养：时空观念（能够选择恰当的时空尺度对历史问题进行分析、综合、比较，在此基础上作出合理的论述）；史料实证（能够在辨别史料作者意图的基础上利用史料）；家国情怀（能够表现出对历史的反思，从历史中汲取经验教训）</a:t>
            </a:r>
            <a:endParaRPr lang="zh-CN" altLang="en-US" sz="2400" dirty="0">
              <a:solidFill>
                <a:srgbClr val="FF0000"/>
              </a:solidFill>
              <a:latin typeface="方正大标宋简体" panose="02010601030101010101" pitchFamily="2" charset="-122"/>
              <a:ea typeface="方正大标宋简体" panose="02010601030101010101" pitchFamily="2" charset="-122"/>
            </a:endParaRPr>
          </a:p>
        </p:txBody>
      </p:sp>
      <p:sp>
        <p:nvSpPr>
          <p:cNvPr id="7" name="文本框 6"/>
          <p:cNvSpPr txBox="1"/>
          <p:nvPr/>
        </p:nvSpPr>
        <p:spPr>
          <a:xfrm>
            <a:off x="6104965" y="349623"/>
            <a:ext cx="5795682" cy="1200329"/>
          </a:xfrm>
          <a:prstGeom prst="rect">
            <a:avLst/>
          </a:prstGeom>
          <a:noFill/>
        </p:spPr>
        <p:txBody>
          <a:bodyPr wrap="square" rtlCol="0">
            <a:spAutoFit/>
          </a:bodyPr>
          <a:lstStyle/>
          <a:p>
            <a:pPr>
              <a:lnSpc>
                <a:spcPct val="150000"/>
              </a:lnSpc>
            </a:pPr>
            <a:r>
              <a:rPr lang="zh-CN" altLang="en-US" sz="2400" b="1" dirty="0" smtClean="0">
                <a:solidFill>
                  <a:srgbClr val="FF0000"/>
                </a:solidFill>
                <a:latin typeface="微软雅黑" panose="020B0503020204020204" pitchFamily="34" charset="-122"/>
                <a:ea typeface="微软雅黑" panose="020B0503020204020204" pitchFamily="34" charset="-122"/>
              </a:rPr>
              <a:t>启示：立足当下反思历史，汲取经验教训服务当下，是历史学科的现实价值所在。</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14412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21194759">
            <a:off x="5382098" y="1444548"/>
            <a:ext cx="1452345" cy="1452345"/>
            <a:chOff x="4883092" y="1682340"/>
            <a:chExt cx="1944216" cy="1944216"/>
          </a:xfrm>
        </p:grpSpPr>
        <p:sp>
          <p:nvSpPr>
            <p:cNvPr id="3" name="圆角矩形 2"/>
            <p:cNvSpPr/>
            <p:nvPr/>
          </p:nvSpPr>
          <p:spPr>
            <a:xfrm rot="19460361">
              <a:off x="4883092" y="1682340"/>
              <a:ext cx="1944216" cy="1944216"/>
            </a:xfrm>
            <a:prstGeom prst="roundRect">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Freeform 15"/>
            <p:cNvSpPr>
              <a:spLocks noEditPoints="1"/>
            </p:cNvSpPr>
            <p:nvPr/>
          </p:nvSpPr>
          <p:spPr bwMode="auto">
            <a:xfrm rot="405241">
              <a:off x="5321134" y="2057792"/>
              <a:ext cx="1080788" cy="1086431"/>
            </a:xfrm>
            <a:custGeom>
              <a:avLst/>
              <a:gdLst>
                <a:gd name="T0" fmla="*/ 192 w 383"/>
                <a:gd name="T1" fmla="*/ 64 h 385"/>
                <a:gd name="T2" fmla="*/ 336 w 383"/>
                <a:gd name="T3" fmla="*/ 224 h 385"/>
                <a:gd name="T4" fmla="*/ 336 w 383"/>
                <a:gd name="T5" fmla="*/ 385 h 385"/>
                <a:gd name="T6" fmla="*/ 239 w 383"/>
                <a:gd name="T7" fmla="*/ 385 h 385"/>
                <a:gd name="T8" fmla="*/ 239 w 383"/>
                <a:gd name="T9" fmla="*/ 264 h 385"/>
                <a:gd name="T10" fmla="*/ 236 w 383"/>
                <a:gd name="T11" fmla="*/ 253 h 385"/>
                <a:gd name="T12" fmla="*/ 227 w 383"/>
                <a:gd name="T13" fmla="*/ 244 h 385"/>
                <a:gd name="T14" fmla="*/ 215 w 383"/>
                <a:gd name="T15" fmla="*/ 241 h 385"/>
                <a:gd name="T16" fmla="*/ 168 w 383"/>
                <a:gd name="T17" fmla="*/ 241 h 385"/>
                <a:gd name="T18" fmla="*/ 156 w 383"/>
                <a:gd name="T19" fmla="*/ 244 h 385"/>
                <a:gd name="T20" fmla="*/ 146 w 383"/>
                <a:gd name="T21" fmla="*/ 253 h 385"/>
                <a:gd name="T22" fmla="*/ 144 w 383"/>
                <a:gd name="T23" fmla="*/ 264 h 385"/>
                <a:gd name="T24" fmla="*/ 144 w 383"/>
                <a:gd name="T25" fmla="*/ 385 h 385"/>
                <a:gd name="T26" fmla="*/ 48 w 383"/>
                <a:gd name="T27" fmla="*/ 385 h 385"/>
                <a:gd name="T28" fmla="*/ 48 w 383"/>
                <a:gd name="T29" fmla="*/ 224 h 385"/>
                <a:gd name="T30" fmla="*/ 192 w 383"/>
                <a:gd name="T31" fmla="*/ 64 h 385"/>
                <a:gd name="T32" fmla="*/ 312 w 383"/>
                <a:gd name="T33" fmla="*/ 24 h 385"/>
                <a:gd name="T34" fmla="*/ 360 w 383"/>
                <a:gd name="T35" fmla="*/ 24 h 385"/>
                <a:gd name="T36" fmla="*/ 360 w 383"/>
                <a:gd name="T37" fmla="*/ 129 h 385"/>
                <a:gd name="T38" fmla="*/ 312 w 383"/>
                <a:gd name="T39" fmla="*/ 74 h 385"/>
                <a:gd name="T40" fmla="*/ 312 w 383"/>
                <a:gd name="T41" fmla="*/ 24 h 385"/>
                <a:gd name="T42" fmla="*/ 168 w 383"/>
                <a:gd name="T43" fmla="*/ 0 h 385"/>
                <a:gd name="T44" fmla="*/ 215 w 383"/>
                <a:gd name="T45" fmla="*/ 0 h 385"/>
                <a:gd name="T46" fmla="*/ 383 w 383"/>
                <a:gd name="T47" fmla="*/ 193 h 385"/>
                <a:gd name="T48" fmla="*/ 336 w 383"/>
                <a:gd name="T49" fmla="*/ 193 h 385"/>
                <a:gd name="T50" fmla="*/ 192 w 383"/>
                <a:gd name="T51" fmla="*/ 27 h 385"/>
                <a:gd name="T52" fmla="*/ 48 w 383"/>
                <a:gd name="T53" fmla="*/ 193 h 385"/>
                <a:gd name="T54" fmla="*/ 0 w 383"/>
                <a:gd name="T55" fmla="*/ 193 h 385"/>
                <a:gd name="T56" fmla="*/ 168 w 383"/>
                <a:gd name="T57"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3" h="385">
                  <a:moveTo>
                    <a:pt x="192" y="64"/>
                  </a:moveTo>
                  <a:lnTo>
                    <a:pt x="336" y="224"/>
                  </a:lnTo>
                  <a:lnTo>
                    <a:pt x="336" y="385"/>
                  </a:lnTo>
                  <a:lnTo>
                    <a:pt x="239" y="385"/>
                  </a:lnTo>
                  <a:lnTo>
                    <a:pt x="239" y="264"/>
                  </a:lnTo>
                  <a:lnTo>
                    <a:pt x="236" y="253"/>
                  </a:lnTo>
                  <a:lnTo>
                    <a:pt x="227" y="244"/>
                  </a:lnTo>
                  <a:lnTo>
                    <a:pt x="215" y="241"/>
                  </a:lnTo>
                  <a:lnTo>
                    <a:pt x="168" y="241"/>
                  </a:lnTo>
                  <a:lnTo>
                    <a:pt x="156" y="244"/>
                  </a:lnTo>
                  <a:lnTo>
                    <a:pt x="146" y="253"/>
                  </a:lnTo>
                  <a:lnTo>
                    <a:pt x="144" y="264"/>
                  </a:lnTo>
                  <a:lnTo>
                    <a:pt x="144" y="385"/>
                  </a:lnTo>
                  <a:lnTo>
                    <a:pt x="48" y="385"/>
                  </a:lnTo>
                  <a:lnTo>
                    <a:pt x="48" y="224"/>
                  </a:lnTo>
                  <a:lnTo>
                    <a:pt x="192" y="64"/>
                  </a:lnTo>
                  <a:close/>
                  <a:moveTo>
                    <a:pt x="312" y="24"/>
                  </a:moveTo>
                  <a:lnTo>
                    <a:pt x="360" y="24"/>
                  </a:lnTo>
                  <a:lnTo>
                    <a:pt x="360" y="129"/>
                  </a:lnTo>
                  <a:lnTo>
                    <a:pt x="312" y="74"/>
                  </a:lnTo>
                  <a:lnTo>
                    <a:pt x="312" y="24"/>
                  </a:lnTo>
                  <a:close/>
                  <a:moveTo>
                    <a:pt x="168" y="0"/>
                  </a:moveTo>
                  <a:lnTo>
                    <a:pt x="215" y="0"/>
                  </a:lnTo>
                  <a:lnTo>
                    <a:pt x="383" y="193"/>
                  </a:lnTo>
                  <a:lnTo>
                    <a:pt x="336" y="193"/>
                  </a:lnTo>
                  <a:lnTo>
                    <a:pt x="192" y="27"/>
                  </a:lnTo>
                  <a:lnTo>
                    <a:pt x="48" y="193"/>
                  </a:lnTo>
                  <a:lnTo>
                    <a:pt x="0" y="193"/>
                  </a:lnTo>
                  <a:lnTo>
                    <a:pt x="168" y="0"/>
                  </a:lnTo>
                  <a:close/>
                </a:path>
              </a:pathLst>
            </a:custGeom>
            <a:solidFill>
              <a:srgbClr val="00B0F0"/>
            </a:solidFill>
            <a:ln w="3175">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grpSp>
      <p:sp>
        <p:nvSpPr>
          <p:cNvPr id="5" name="TextBox 4"/>
          <p:cNvSpPr txBox="1"/>
          <p:nvPr/>
        </p:nvSpPr>
        <p:spPr>
          <a:xfrm>
            <a:off x="3285747" y="3484184"/>
            <a:ext cx="5620506" cy="646331"/>
          </a:xfrm>
          <a:prstGeom prst="rect">
            <a:avLst/>
          </a:prstGeom>
          <a:noFill/>
        </p:spPr>
        <p:txBody>
          <a:bodyPr wrap="square" rtlCol="0">
            <a:spAutoFit/>
          </a:bodyPr>
          <a:lstStyle/>
          <a:p>
            <a:pPr algn="ctr"/>
            <a:r>
              <a:rPr lang="en-US" altLang="zh-CN" sz="3600" b="1" dirty="0" smtClean="0">
                <a:latin typeface="微软雅黑" panose="020B0503020204020204" pitchFamily="34" charset="-122"/>
                <a:ea typeface="微软雅黑" panose="020B0503020204020204" pitchFamily="34" charset="-122"/>
              </a:rPr>
              <a:t>01.</a:t>
            </a:r>
            <a:r>
              <a:rPr lang="zh-CN" altLang="en-US" sz="3600" b="1" dirty="0" smtClean="0">
                <a:latin typeface="微软雅黑" panose="020B0503020204020204" pitchFamily="34" charset="-122"/>
                <a:ea typeface="微软雅黑" panose="020B0503020204020204" pitchFamily="34" charset="-122"/>
              </a:rPr>
              <a:t>历史学科核心素养解读</a:t>
            </a:r>
          </a:p>
        </p:txBody>
      </p:sp>
      <p:cxnSp>
        <p:nvCxnSpPr>
          <p:cNvPr id="7" name="直接连接符 6"/>
          <p:cNvCxnSpPr/>
          <p:nvPr/>
        </p:nvCxnSpPr>
        <p:spPr>
          <a:xfrm flipV="1">
            <a:off x="6158746" y="3450932"/>
            <a:ext cx="0" cy="217592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94879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26340" y="645459"/>
            <a:ext cx="4182036" cy="461665"/>
          </a:xfrm>
          <a:prstGeom prst="rect">
            <a:avLst/>
          </a:prstGeom>
          <a:noFill/>
        </p:spPr>
        <p:txBody>
          <a:bodyPr wrap="square" rtlCol="0">
            <a:spAutoFit/>
          </a:bodyPr>
          <a:lstStyle/>
          <a:p>
            <a:r>
              <a:rPr lang="zh-CN" altLang="en-US" sz="2400" dirty="0" smtClean="0">
                <a:latin typeface="方正大标宋简体" panose="02010601030101010101" pitchFamily="2" charset="-122"/>
                <a:ea typeface="方正大标宋简体" panose="02010601030101010101" pitchFamily="2" charset="-122"/>
              </a:rPr>
              <a:t>全国卷</a:t>
            </a:r>
            <a:r>
              <a:rPr lang="en-US" altLang="zh-CN" sz="2400" dirty="0" smtClean="0">
                <a:latin typeface="方正大标宋简体" panose="02010601030101010101" pitchFamily="2" charset="-122"/>
                <a:ea typeface="方正大标宋简体" panose="02010601030101010101" pitchFamily="2" charset="-122"/>
              </a:rPr>
              <a:t>Ⅱ</a:t>
            </a:r>
            <a:r>
              <a:rPr lang="zh-CN" altLang="en-US" sz="2400" dirty="0" smtClean="0">
                <a:latin typeface="方正大标宋简体" panose="02010601030101010101" pitchFamily="2" charset="-122"/>
                <a:ea typeface="方正大标宋简体" panose="02010601030101010101" pitchFamily="2" charset="-122"/>
              </a:rPr>
              <a:t>历史试题解析</a:t>
            </a:r>
            <a:endParaRPr lang="zh-CN" altLang="en-US" sz="2400" dirty="0">
              <a:latin typeface="方正大标宋简体" panose="02010601030101010101" pitchFamily="2" charset="-122"/>
              <a:ea typeface="方正大标宋简体" panose="02010601030101010101" pitchFamily="2" charset="-122"/>
            </a:endParaRPr>
          </a:p>
        </p:txBody>
      </p:sp>
      <p:sp>
        <p:nvSpPr>
          <p:cNvPr id="3" name="矩形 2"/>
          <p:cNvSpPr/>
          <p:nvPr/>
        </p:nvSpPr>
        <p:spPr>
          <a:xfrm>
            <a:off x="349622" y="1156066"/>
            <a:ext cx="11564471" cy="3416320"/>
          </a:xfrm>
          <a:prstGeom prst="rect">
            <a:avLst/>
          </a:prstGeom>
        </p:spPr>
        <p:txBody>
          <a:bodyPr wrap="square">
            <a:spAutoFit/>
          </a:bodyPr>
          <a:lstStyle/>
          <a:p>
            <a:pPr fontAlgn="ctr">
              <a:lnSpc>
                <a:spcPct val="150000"/>
              </a:lnSpc>
            </a:pPr>
            <a:r>
              <a:rPr lang="en-US" altLang="zh-CN" sz="2400" dirty="0">
                <a:latin typeface="方正大标宋简体" panose="02010601030101010101" pitchFamily="2" charset="-122"/>
                <a:ea typeface="方正大标宋简体" panose="02010601030101010101" pitchFamily="2" charset="-122"/>
              </a:rPr>
              <a:t>7. </a:t>
            </a:r>
            <a:r>
              <a:rPr lang="zh-CN" altLang="en-US" sz="2400" dirty="0">
                <a:latin typeface="方正大标宋简体" panose="02010601030101010101" pitchFamily="2" charset="-122"/>
                <a:ea typeface="方正大标宋简体" panose="02010601030101010101" pitchFamily="2" charset="-122"/>
              </a:rPr>
              <a:t>美国记者曾生动地记述抗日根据地：“如果你遇见这样的农民</a:t>
            </a:r>
            <a:r>
              <a:rPr lang="en-US" altLang="zh-CN" sz="2400" dirty="0">
                <a:latin typeface="方正大标宋简体" panose="02010601030101010101" pitchFamily="2" charset="-122"/>
                <a:ea typeface="方正大标宋简体" panose="02010601030101010101" pitchFamily="2" charset="-122"/>
              </a:rPr>
              <a:t>——</a:t>
            </a:r>
            <a:r>
              <a:rPr lang="zh-CN" altLang="en-US" sz="2400" dirty="0">
                <a:latin typeface="方正大标宋简体" panose="02010601030101010101" pitchFamily="2" charset="-122"/>
                <a:ea typeface="方正大标宋简体" panose="02010601030101010101" pitchFamily="2" charset="-122"/>
              </a:rPr>
              <a:t>他的整个一生都被人欺凌，被人鞭笞、被人辱骂</a:t>
            </a:r>
            <a:r>
              <a:rPr lang="en-US" altLang="zh-CN" sz="2400" dirty="0">
                <a:latin typeface="方正大标宋简体" panose="02010601030101010101" pitchFamily="2" charset="-122"/>
                <a:ea typeface="方正大标宋简体" panose="02010601030101010101" pitchFamily="2" charset="-122"/>
              </a:rPr>
              <a:t>……</a:t>
            </a:r>
            <a:r>
              <a:rPr lang="zh-CN" altLang="en-US" sz="2400" dirty="0">
                <a:latin typeface="方正大标宋简体" panose="02010601030101010101" pitchFamily="2" charset="-122"/>
                <a:ea typeface="方正大标宋简体" panose="02010601030101010101" pitchFamily="2" charset="-122"/>
              </a:rPr>
              <a:t>你真正把他作为一个人来对待，征求他的意见，让他投票选举地方政府</a:t>
            </a:r>
            <a:r>
              <a:rPr lang="en-US" altLang="zh-CN" sz="2400" dirty="0">
                <a:latin typeface="方正大标宋简体" panose="02010601030101010101" pitchFamily="2" charset="-122"/>
                <a:ea typeface="方正大标宋简体" panose="02010601030101010101" pitchFamily="2" charset="-122"/>
              </a:rPr>
              <a:t>……</a:t>
            </a:r>
            <a:r>
              <a:rPr lang="zh-CN" altLang="en-US" sz="2400" dirty="0">
                <a:latin typeface="方正大标宋简体" panose="02010601030101010101" pitchFamily="2" charset="-122"/>
                <a:ea typeface="方正大标宋简体" panose="02010601030101010101" pitchFamily="2" charset="-122"/>
              </a:rPr>
              <a:t>让他自己决定是否减租减息。如果你做到了这一切，那么，这个农民就会变成一个具有奋斗目标的人。”这一记述表明，抗日</a:t>
            </a:r>
            <a:r>
              <a:rPr lang="zh-CN" altLang="en-US" sz="2400" dirty="0" smtClean="0">
                <a:latin typeface="方正大标宋简体" panose="02010601030101010101" pitchFamily="2" charset="-122"/>
                <a:ea typeface="方正大标宋简体" panose="02010601030101010101" pitchFamily="2" charset="-122"/>
              </a:rPr>
              <a:t>根据地（    ）</a:t>
            </a:r>
            <a:endParaRPr lang="zh-CN" altLang="en-US" sz="2400" dirty="0">
              <a:latin typeface="方正大标宋简体" panose="02010601030101010101" pitchFamily="2" charset="-122"/>
              <a:ea typeface="方正大标宋简体" panose="02010601030101010101" pitchFamily="2" charset="-122"/>
            </a:endParaRPr>
          </a:p>
          <a:p>
            <a:pPr fontAlgn="ctr">
              <a:lnSpc>
                <a:spcPct val="150000"/>
              </a:lnSpc>
            </a:pPr>
            <a:r>
              <a:rPr lang="en-US" altLang="zh-CN" sz="2400" dirty="0">
                <a:latin typeface="方正大标宋简体" panose="02010601030101010101" pitchFamily="2" charset="-122"/>
                <a:ea typeface="方正大标宋简体" panose="02010601030101010101" pitchFamily="2" charset="-122"/>
              </a:rPr>
              <a:t>A. </a:t>
            </a:r>
            <a:r>
              <a:rPr lang="zh-CN" altLang="en-US" sz="2400" dirty="0">
                <a:latin typeface="方正大标宋简体" panose="02010601030101010101" pitchFamily="2" charset="-122"/>
                <a:ea typeface="方正大标宋简体" panose="02010601030101010101" pitchFamily="2" charset="-122"/>
              </a:rPr>
              <a:t>农民的抗日热情得到激发    </a:t>
            </a:r>
            <a:r>
              <a:rPr lang="en-US" altLang="zh-CN" sz="2400" dirty="0">
                <a:latin typeface="方正大标宋简体" panose="02010601030101010101" pitchFamily="2" charset="-122"/>
                <a:ea typeface="方正大标宋简体" panose="02010601030101010101" pitchFamily="2" charset="-122"/>
              </a:rPr>
              <a:t>B. </a:t>
            </a:r>
            <a:r>
              <a:rPr lang="zh-CN" altLang="en-US" sz="2400" dirty="0">
                <a:latin typeface="方正大标宋简体" panose="02010601030101010101" pitchFamily="2" charset="-122"/>
                <a:ea typeface="方正大标宋简体" panose="02010601030101010101" pitchFamily="2" charset="-122"/>
              </a:rPr>
              <a:t>废除了封建土地制度</a:t>
            </a:r>
          </a:p>
          <a:p>
            <a:pPr fontAlgn="ctr">
              <a:lnSpc>
                <a:spcPct val="150000"/>
              </a:lnSpc>
            </a:pPr>
            <a:r>
              <a:rPr lang="en-US" altLang="zh-CN" sz="2400" dirty="0">
                <a:latin typeface="方正大标宋简体" panose="02010601030101010101" pitchFamily="2" charset="-122"/>
                <a:ea typeface="方正大标宋简体" panose="02010601030101010101" pitchFamily="2" charset="-122"/>
              </a:rPr>
              <a:t>C. </a:t>
            </a:r>
            <a:r>
              <a:rPr lang="zh-CN" altLang="en-US" sz="2400" dirty="0">
                <a:latin typeface="方正大标宋简体" panose="02010601030101010101" pitchFamily="2" charset="-122"/>
                <a:ea typeface="方正大标宋简体" panose="02010601030101010101" pitchFamily="2" charset="-122"/>
              </a:rPr>
              <a:t>国民革命的任务得以实现    </a:t>
            </a:r>
            <a:r>
              <a:rPr lang="en-US" altLang="zh-CN" sz="2400" dirty="0">
                <a:latin typeface="方正大标宋简体" panose="02010601030101010101" pitchFamily="2" charset="-122"/>
                <a:ea typeface="方正大标宋简体" panose="02010601030101010101" pitchFamily="2" charset="-122"/>
              </a:rPr>
              <a:t>D. </a:t>
            </a:r>
            <a:r>
              <a:rPr lang="zh-CN" altLang="en-US" sz="2400" dirty="0">
                <a:latin typeface="方正大标宋简体" panose="02010601030101010101" pitchFamily="2" charset="-122"/>
                <a:ea typeface="方正大标宋简体" panose="02010601030101010101" pitchFamily="2" charset="-122"/>
              </a:rPr>
              <a:t>排除了国民党的影响</a:t>
            </a:r>
          </a:p>
        </p:txBody>
      </p:sp>
      <p:sp>
        <p:nvSpPr>
          <p:cNvPr id="4" name="椭圆 3"/>
          <p:cNvSpPr/>
          <p:nvPr/>
        </p:nvSpPr>
        <p:spPr>
          <a:xfrm>
            <a:off x="322728" y="3514359"/>
            <a:ext cx="524435" cy="52443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5" name="文本框 4"/>
          <p:cNvSpPr txBox="1"/>
          <p:nvPr/>
        </p:nvSpPr>
        <p:spPr>
          <a:xfrm>
            <a:off x="322728" y="4558553"/>
            <a:ext cx="11255190" cy="461665"/>
          </a:xfrm>
          <a:prstGeom prst="rect">
            <a:avLst/>
          </a:prstGeom>
          <a:noFill/>
        </p:spPr>
        <p:txBody>
          <a:bodyPr wrap="square" rtlCol="0">
            <a:spAutoFit/>
          </a:bodyPr>
          <a:lstStyle/>
          <a:p>
            <a:r>
              <a:rPr lang="zh-CN" altLang="en-US" sz="2400" dirty="0" smtClean="0">
                <a:solidFill>
                  <a:srgbClr val="FF0000"/>
                </a:solidFill>
                <a:latin typeface="方正大标宋简体" panose="02010601030101010101" pitchFamily="2" charset="-122"/>
                <a:ea typeface="方正大标宋简体" panose="02010601030101010101" pitchFamily="2" charset="-122"/>
              </a:rPr>
              <a:t>考查知识点：抗日战争</a:t>
            </a:r>
            <a:endParaRPr lang="zh-CN" altLang="en-US" sz="2400" dirty="0">
              <a:solidFill>
                <a:srgbClr val="FF0000"/>
              </a:solidFill>
              <a:latin typeface="方正大标宋简体" panose="02010601030101010101" pitchFamily="2" charset="-122"/>
              <a:ea typeface="方正大标宋简体" panose="02010601030101010101" pitchFamily="2" charset="-122"/>
            </a:endParaRPr>
          </a:p>
        </p:txBody>
      </p:sp>
      <p:sp>
        <p:nvSpPr>
          <p:cNvPr id="6" name="文本框 5"/>
          <p:cNvSpPr txBox="1"/>
          <p:nvPr/>
        </p:nvSpPr>
        <p:spPr>
          <a:xfrm>
            <a:off x="340658" y="5087469"/>
            <a:ext cx="11255190" cy="830997"/>
          </a:xfrm>
          <a:prstGeom prst="rect">
            <a:avLst/>
          </a:prstGeom>
          <a:noFill/>
        </p:spPr>
        <p:txBody>
          <a:bodyPr wrap="square" rtlCol="0">
            <a:spAutoFit/>
          </a:bodyPr>
          <a:lstStyle/>
          <a:p>
            <a:r>
              <a:rPr lang="zh-CN" altLang="en-US" sz="2400" dirty="0" smtClean="0">
                <a:solidFill>
                  <a:srgbClr val="FF0000"/>
                </a:solidFill>
                <a:latin typeface="方正大标宋简体" panose="02010601030101010101" pitchFamily="2" charset="-122"/>
                <a:ea typeface="方正大标宋简体" panose="02010601030101010101" pitchFamily="2" charset="-122"/>
              </a:rPr>
              <a:t>核心素养：时空观念（将历史问题置于具体的时空框架下）；史料实证（恰当地运用史料对所探究问题进行论述）；家国情怀（对中国共产党的认同）</a:t>
            </a:r>
            <a:endParaRPr lang="zh-CN" altLang="en-US" sz="2400" dirty="0">
              <a:solidFill>
                <a:srgbClr val="FF0000"/>
              </a:solidFill>
              <a:latin typeface="方正大标宋简体" panose="02010601030101010101" pitchFamily="2" charset="-122"/>
              <a:ea typeface="方正大标宋简体" panose="02010601030101010101" pitchFamily="2" charset="-122"/>
            </a:endParaRPr>
          </a:p>
        </p:txBody>
      </p:sp>
      <p:sp>
        <p:nvSpPr>
          <p:cNvPr id="7" name="文本框 6"/>
          <p:cNvSpPr txBox="1"/>
          <p:nvPr/>
        </p:nvSpPr>
        <p:spPr>
          <a:xfrm>
            <a:off x="6104965" y="107577"/>
            <a:ext cx="5795682" cy="1200329"/>
          </a:xfrm>
          <a:prstGeom prst="rect">
            <a:avLst/>
          </a:prstGeom>
          <a:noFill/>
        </p:spPr>
        <p:txBody>
          <a:bodyPr wrap="square" rtlCol="0">
            <a:spAutoFit/>
          </a:bodyPr>
          <a:lstStyle/>
          <a:p>
            <a:pPr>
              <a:lnSpc>
                <a:spcPct val="150000"/>
              </a:lnSpc>
            </a:pPr>
            <a:r>
              <a:rPr lang="zh-CN" altLang="en-US" sz="2400" b="1" dirty="0" smtClean="0">
                <a:solidFill>
                  <a:srgbClr val="FF0000"/>
                </a:solidFill>
                <a:latin typeface="微软雅黑" panose="020B0503020204020204" pitchFamily="34" charset="-122"/>
                <a:ea typeface="微软雅黑" panose="020B0503020204020204" pitchFamily="34" charset="-122"/>
              </a:rPr>
              <a:t>启示：指导学生如何从史料中找到隐性时空信息。</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76161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26340" y="645459"/>
            <a:ext cx="4182036" cy="461665"/>
          </a:xfrm>
          <a:prstGeom prst="rect">
            <a:avLst/>
          </a:prstGeom>
          <a:noFill/>
        </p:spPr>
        <p:txBody>
          <a:bodyPr wrap="square" rtlCol="0">
            <a:spAutoFit/>
          </a:bodyPr>
          <a:lstStyle/>
          <a:p>
            <a:r>
              <a:rPr lang="zh-CN" altLang="en-US" sz="2400" dirty="0" smtClean="0">
                <a:latin typeface="方正大标宋简体" panose="02010601030101010101" pitchFamily="2" charset="-122"/>
                <a:ea typeface="方正大标宋简体" panose="02010601030101010101" pitchFamily="2" charset="-122"/>
              </a:rPr>
              <a:t>全国卷</a:t>
            </a:r>
            <a:r>
              <a:rPr lang="en-US" altLang="zh-CN" sz="2400" dirty="0" smtClean="0">
                <a:latin typeface="方正大标宋简体" panose="02010601030101010101" pitchFamily="2" charset="-122"/>
                <a:ea typeface="方正大标宋简体" panose="02010601030101010101" pitchFamily="2" charset="-122"/>
              </a:rPr>
              <a:t>Ⅱ</a:t>
            </a:r>
            <a:r>
              <a:rPr lang="zh-CN" altLang="en-US" sz="2400" dirty="0" smtClean="0">
                <a:latin typeface="方正大标宋简体" panose="02010601030101010101" pitchFamily="2" charset="-122"/>
                <a:ea typeface="方正大标宋简体" panose="02010601030101010101" pitchFamily="2" charset="-122"/>
              </a:rPr>
              <a:t>历史试题解析</a:t>
            </a:r>
            <a:endParaRPr lang="zh-CN" altLang="en-US" sz="2400" dirty="0">
              <a:latin typeface="方正大标宋简体" panose="02010601030101010101" pitchFamily="2" charset="-122"/>
              <a:ea typeface="方正大标宋简体" panose="02010601030101010101" pitchFamily="2" charset="-122"/>
            </a:endParaRPr>
          </a:p>
        </p:txBody>
      </p:sp>
      <p:sp>
        <p:nvSpPr>
          <p:cNvPr id="3" name="矩形 2"/>
          <p:cNvSpPr/>
          <p:nvPr/>
        </p:nvSpPr>
        <p:spPr>
          <a:xfrm>
            <a:off x="349622" y="1505688"/>
            <a:ext cx="11564471" cy="3416320"/>
          </a:xfrm>
          <a:prstGeom prst="rect">
            <a:avLst/>
          </a:prstGeom>
        </p:spPr>
        <p:txBody>
          <a:bodyPr wrap="square">
            <a:spAutoFit/>
          </a:bodyPr>
          <a:lstStyle/>
          <a:p>
            <a:pPr fontAlgn="ctr">
              <a:lnSpc>
                <a:spcPct val="150000"/>
              </a:lnSpc>
            </a:pPr>
            <a:r>
              <a:rPr lang="en-US" altLang="zh-CN" sz="2400" dirty="0">
                <a:latin typeface="方正大标宋简体" panose="02010601030101010101" pitchFamily="2" charset="-122"/>
                <a:ea typeface="方正大标宋简体" panose="02010601030101010101" pitchFamily="2" charset="-122"/>
              </a:rPr>
              <a:t>8. </a:t>
            </a:r>
            <a:r>
              <a:rPr lang="zh-CN" altLang="en-US" sz="2400" dirty="0">
                <a:latin typeface="方正大标宋简体" panose="02010601030101010101" pitchFamily="2" charset="-122"/>
                <a:ea typeface="方正大标宋简体" panose="02010601030101010101" pitchFamily="2" charset="-122"/>
              </a:rPr>
              <a:t>下图为</a:t>
            </a:r>
            <a:r>
              <a:rPr lang="en-US" altLang="zh-CN" sz="2400" dirty="0">
                <a:latin typeface="方正大标宋简体" panose="02010601030101010101" pitchFamily="2" charset="-122"/>
                <a:ea typeface="方正大标宋简体" panose="02010601030101010101" pitchFamily="2" charset="-122"/>
              </a:rPr>
              <a:t>1956</a:t>
            </a:r>
            <a:r>
              <a:rPr lang="zh-CN" altLang="en-US" sz="2400" dirty="0">
                <a:latin typeface="方正大标宋简体" panose="02010601030101010101" pitchFamily="2" charset="-122"/>
                <a:ea typeface="方正大标宋简体" panose="02010601030101010101" pitchFamily="2" charset="-122"/>
              </a:rPr>
              <a:t>年的一幅漫画</a:t>
            </a:r>
            <a:r>
              <a:rPr lang="en-US" altLang="zh-CN" sz="2400" dirty="0">
                <a:latin typeface="方正大标宋简体" panose="02010601030101010101" pitchFamily="2" charset="-122"/>
                <a:ea typeface="方正大标宋简体" panose="02010601030101010101" pitchFamily="2" charset="-122"/>
              </a:rPr>
              <a:t>《</a:t>
            </a:r>
            <a:r>
              <a:rPr lang="zh-CN" altLang="en-US" sz="2400" dirty="0">
                <a:latin typeface="方正大标宋简体" panose="02010601030101010101" pitchFamily="2" charset="-122"/>
                <a:ea typeface="方正大标宋简体" panose="02010601030101010101" pitchFamily="2" charset="-122"/>
              </a:rPr>
              <a:t>两把尺</a:t>
            </a:r>
            <a:r>
              <a:rPr lang="en-US" altLang="zh-CN" sz="2400" dirty="0">
                <a:latin typeface="方正大标宋简体" panose="02010601030101010101" pitchFamily="2" charset="-122"/>
                <a:ea typeface="方正大标宋简体" panose="02010601030101010101" pitchFamily="2" charset="-122"/>
              </a:rPr>
              <a:t>》(</a:t>
            </a:r>
            <a:r>
              <a:rPr lang="zh-CN" altLang="en-US" sz="2400" dirty="0">
                <a:latin typeface="方正大标宋简体" panose="02010601030101010101" pitchFamily="2" charset="-122"/>
                <a:ea typeface="方正大标宋简体" panose="02010601030101010101" pitchFamily="2" charset="-122"/>
              </a:rPr>
              <a:t>画中字：“奶奶的尺</a:t>
            </a:r>
            <a:r>
              <a:rPr lang="en-US" altLang="zh-CN" sz="2400" dirty="0">
                <a:latin typeface="方正大标宋简体" panose="02010601030101010101" pitchFamily="2" charset="-122"/>
                <a:ea typeface="方正大标宋简体" panose="02010601030101010101" pitchFamily="2" charset="-122"/>
              </a:rPr>
              <a:t>——</a:t>
            </a:r>
            <a:r>
              <a:rPr lang="zh-CN" altLang="en-US" sz="2400" dirty="0">
                <a:latin typeface="方正大标宋简体" panose="02010601030101010101" pitchFamily="2" charset="-122"/>
                <a:ea typeface="方正大标宋简体" panose="02010601030101010101" pitchFamily="2" charset="-122"/>
              </a:rPr>
              <a:t>量布做新衣。阿姨的尺</a:t>
            </a:r>
            <a:r>
              <a:rPr lang="en-US" altLang="zh-CN" sz="2400" dirty="0">
                <a:latin typeface="方正大标宋简体" panose="02010601030101010101" pitchFamily="2" charset="-122"/>
                <a:ea typeface="方正大标宋简体" panose="02010601030101010101" pitchFamily="2" charset="-122"/>
              </a:rPr>
              <a:t>——</a:t>
            </a:r>
            <a:r>
              <a:rPr lang="zh-CN" altLang="en-US" sz="2400" dirty="0">
                <a:latin typeface="方正大标宋简体" panose="02010601030101010101" pitchFamily="2" charset="-122"/>
                <a:ea typeface="方正大标宋简体" panose="02010601030101010101" pitchFamily="2" charset="-122"/>
              </a:rPr>
              <a:t>测量祖国，建设社会主义。”该漫画反映</a:t>
            </a:r>
            <a:r>
              <a:rPr lang="zh-CN" altLang="en-US" sz="2400" dirty="0" smtClean="0">
                <a:latin typeface="方正大标宋简体" panose="02010601030101010101" pitchFamily="2" charset="-122"/>
                <a:ea typeface="方正大标宋简体" panose="02010601030101010101" pitchFamily="2" charset="-122"/>
              </a:rPr>
              <a:t>了（    ）</a:t>
            </a:r>
            <a:endParaRPr lang="en-US" altLang="zh-CN" sz="2400" dirty="0" smtClean="0">
              <a:latin typeface="方正大标宋简体" panose="02010601030101010101" pitchFamily="2" charset="-122"/>
              <a:ea typeface="方正大标宋简体" panose="02010601030101010101" pitchFamily="2" charset="-122"/>
            </a:endParaRPr>
          </a:p>
          <a:p>
            <a:pPr fontAlgn="ctr">
              <a:lnSpc>
                <a:spcPct val="150000"/>
              </a:lnSpc>
            </a:pPr>
            <a:r>
              <a:rPr lang="en-US" altLang="zh-CN" sz="2400" dirty="0">
                <a:latin typeface="方正大标宋简体" panose="02010601030101010101" pitchFamily="2" charset="-122"/>
                <a:ea typeface="方正大标宋简体" panose="02010601030101010101" pitchFamily="2" charset="-122"/>
              </a:rPr>
              <a:t>A. </a:t>
            </a:r>
            <a:r>
              <a:rPr lang="zh-CN" altLang="en-US" sz="2400" dirty="0">
                <a:latin typeface="方正大标宋简体" panose="02010601030101010101" pitchFamily="2" charset="-122"/>
                <a:ea typeface="方正大标宋简体" panose="02010601030101010101" pitchFamily="2" charset="-122"/>
              </a:rPr>
              <a:t>社会主义建设以工业化为中心</a:t>
            </a:r>
          </a:p>
          <a:p>
            <a:pPr fontAlgn="ctr">
              <a:lnSpc>
                <a:spcPct val="150000"/>
              </a:lnSpc>
            </a:pPr>
            <a:r>
              <a:rPr lang="en-US" altLang="zh-CN" sz="2400" dirty="0">
                <a:latin typeface="方正大标宋简体" panose="02010601030101010101" pitchFamily="2" charset="-122"/>
                <a:ea typeface="方正大标宋简体" panose="02010601030101010101" pitchFamily="2" charset="-122"/>
              </a:rPr>
              <a:t>B. </a:t>
            </a:r>
            <a:r>
              <a:rPr lang="zh-CN" altLang="en-US" sz="2400" dirty="0">
                <a:latin typeface="方正大标宋简体" panose="02010601030101010101" pitchFamily="2" charset="-122"/>
                <a:ea typeface="方正大标宋简体" panose="02010601030101010101" pitchFamily="2" charset="-122"/>
              </a:rPr>
              <a:t>女性成为国家建设的重要力量</a:t>
            </a:r>
          </a:p>
          <a:p>
            <a:pPr fontAlgn="ctr">
              <a:lnSpc>
                <a:spcPct val="150000"/>
              </a:lnSpc>
            </a:pPr>
            <a:r>
              <a:rPr lang="en-US" altLang="zh-CN" sz="2400" dirty="0">
                <a:latin typeface="方正大标宋简体" panose="02010601030101010101" pitchFamily="2" charset="-122"/>
                <a:ea typeface="方正大标宋简体" panose="02010601030101010101" pitchFamily="2" charset="-122"/>
              </a:rPr>
              <a:t>C. </a:t>
            </a:r>
            <a:r>
              <a:rPr lang="zh-CN" altLang="en-US" sz="2400" dirty="0">
                <a:latin typeface="方正大标宋简体" panose="02010601030101010101" pitchFamily="2" charset="-122"/>
                <a:ea typeface="方正大标宋简体" panose="02010601030101010101" pitchFamily="2" charset="-122"/>
              </a:rPr>
              <a:t>人民公社化运动蓬勃发展</a:t>
            </a:r>
          </a:p>
          <a:p>
            <a:pPr fontAlgn="ctr">
              <a:lnSpc>
                <a:spcPct val="150000"/>
              </a:lnSpc>
            </a:pPr>
            <a:r>
              <a:rPr lang="en-US" altLang="zh-CN" sz="2400" dirty="0">
                <a:latin typeface="方正大标宋简体" panose="02010601030101010101" pitchFamily="2" charset="-122"/>
                <a:ea typeface="方正大标宋简体" panose="02010601030101010101" pitchFamily="2" charset="-122"/>
              </a:rPr>
              <a:t>D. </a:t>
            </a:r>
            <a:r>
              <a:rPr lang="zh-CN" altLang="en-US" sz="2400" dirty="0">
                <a:latin typeface="方正大标宋简体" panose="02010601030101010101" pitchFamily="2" charset="-122"/>
                <a:ea typeface="方正大标宋简体" panose="02010601030101010101" pitchFamily="2" charset="-122"/>
              </a:rPr>
              <a:t>城乡差别发生根本性</a:t>
            </a:r>
            <a:r>
              <a:rPr lang="zh-CN" altLang="en-US" sz="2400" dirty="0" smtClean="0">
                <a:latin typeface="方正大标宋简体" panose="02010601030101010101" pitchFamily="2" charset="-122"/>
                <a:ea typeface="方正大标宋简体" panose="02010601030101010101" pitchFamily="2" charset="-122"/>
              </a:rPr>
              <a:t>改变</a:t>
            </a:r>
            <a:endParaRPr lang="zh-CN" altLang="en-US" sz="2400" dirty="0">
              <a:latin typeface="方正大标宋简体" panose="02010601030101010101" pitchFamily="2" charset="-122"/>
              <a:ea typeface="方正大标宋简体" panose="02010601030101010101" pitchFamily="2" charset="-122"/>
            </a:endParaRPr>
          </a:p>
        </p:txBody>
      </p:sp>
      <p:pic>
        <p:nvPicPr>
          <p:cNvPr id="4" name="图片 3" descr="学科网 版权所有"/>
          <p:cNvPicPr/>
          <p:nvPr/>
        </p:nvPicPr>
        <p:blipFill>
          <a:blip r:embed="rId2">
            <a:extLst>
              <a:ext uri="{28A0092B-C50C-407E-A947-70E740481C1C}">
                <a14:useLocalDpi xmlns:a14="http://schemas.microsoft.com/office/drawing/2010/main" val="0"/>
              </a:ext>
            </a:extLst>
          </a:blip>
          <a:srcRect/>
          <a:stretch>
            <a:fillRect/>
          </a:stretch>
        </p:blipFill>
        <p:spPr bwMode="auto">
          <a:xfrm>
            <a:off x="8404412" y="2191870"/>
            <a:ext cx="2971800" cy="3644153"/>
          </a:xfrm>
          <a:prstGeom prst="rect">
            <a:avLst/>
          </a:prstGeom>
          <a:noFill/>
          <a:ln>
            <a:noFill/>
          </a:ln>
        </p:spPr>
      </p:pic>
      <p:sp>
        <p:nvSpPr>
          <p:cNvPr id="5" name="文本框 4"/>
          <p:cNvSpPr txBox="1"/>
          <p:nvPr/>
        </p:nvSpPr>
        <p:spPr>
          <a:xfrm>
            <a:off x="322728" y="4867834"/>
            <a:ext cx="11255190" cy="461665"/>
          </a:xfrm>
          <a:prstGeom prst="rect">
            <a:avLst/>
          </a:prstGeom>
          <a:noFill/>
        </p:spPr>
        <p:txBody>
          <a:bodyPr wrap="square" rtlCol="0">
            <a:spAutoFit/>
          </a:bodyPr>
          <a:lstStyle/>
          <a:p>
            <a:r>
              <a:rPr lang="zh-CN" altLang="en-US" sz="2400" dirty="0" smtClean="0">
                <a:solidFill>
                  <a:srgbClr val="FF0000"/>
                </a:solidFill>
                <a:latin typeface="方正大标宋简体" panose="02010601030101010101" pitchFamily="2" charset="-122"/>
                <a:ea typeface="方正大标宋简体" panose="02010601030101010101" pitchFamily="2" charset="-122"/>
              </a:rPr>
              <a:t>考查知识点：新中国成立初期的社会主义建设</a:t>
            </a:r>
            <a:endParaRPr lang="zh-CN" altLang="en-US" sz="2400" dirty="0">
              <a:solidFill>
                <a:srgbClr val="FF0000"/>
              </a:solidFill>
              <a:latin typeface="方正大标宋简体" panose="02010601030101010101" pitchFamily="2" charset="-122"/>
              <a:ea typeface="方正大标宋简体" panose="02010601030101010101" pitchFamily="2" charset="-122"/>
            </a:endParaRPr>
          </a:p>
        </p:txBody>
      </p:sp>
      <p:sp>
        <p:nvSpPr>
          <p:cNvPr id="6" name="文本框 5"/>
          <p:cNvSpPr txBox="1"/>
          <p:nvPr/>
        </p:nvSpPr>
        <p:spPr>
          <a:xfrm>
            <a:off x="340658" y="5396750"/>
            <a:ext cx="8063754" cy="830997"/>
          </a:xfrm>
          <a:prstGeom prst="rect">
            <a:avLst/>
          </a:prstGeom>
          <a:noFill/>
        </p:spPr>
        <p:txBody>
          <a:bodyPr wrap="square" rtlCol="0">
            <a:spAutoFit/>
          </a:bodyPr>
          <a:lstStyle/>
          <a:p>
            <a:r>
              <a:rPr lang="zh-CN" altLang="en-US" sz="2400" dirty="0" smtClean="0">
                <a:solidFill>
                  <a:srgbClr val="FF0000"/>
                </a:solidFill>
                <a:latin typeface="方正大标宋简体" panose="02010601030101010101" pitchFamily="2" charset="-122"/>
                <a:ea typeface="方正大标宋简体" panose="02010601030101010101" pitchFamily="2" charset="-122"/>
              </a:rPr>
              <a:t>核心素养：时空观念、史料实证、家国情怀（对社会主义道路的认同）</a:t>
            </a:r>
            <a:endParaRPr lang="zh-CN" altLang="en-US" sz="2400" dirty="0">
              <a:solidFill>
                <a:srgbClr val="FF0000"/>
              </a:solidFill>
              <a:latin typeface="方正大标宋简体" panose="02010601030101010101" pitchFamily="2" charset="-122"/>
              <a:ea typeface="方正大标宋简体" panose="02010601030101010101" pitchFamily="2" charset="-122"/>
            </a:endParaRPr>
          </a:p>
        </p:txBody>
      </p:sp>
      <p:sp>
        <p:nvSpPr>
          <p:cNvPr id="7" name="文本框 6"/>
          <p:cNvSpPr txBox="1"/>
          <p:nvPr/>
        </p:nvSpPr>
        <p:spPr>
          <a:xfrm>
            <a:off x="6104965" y="107577"/>
            <a:ext cx="5795682" cy="1200329"/>
          </a:xfrm>
          <a:prstGeom prst="rect">
            <a:avLst/>
          </a:prstGeom>
          <a:noFill/>
        </p:spPr>
        <p:txBody>
          <a:bodyPr wrap="square" rtlCol="0">
            <a:spAutoFit/>
          </a:bodyPr>
          <a:lstStyle/>
          <a:p>
            <a:pPr>
              <a:lnSpc>
                <a:spcPct val="150000"/>
              </a:lnSpc>
            </a:pPr>
            <a:r>
              <a:rPr lang="zh-CN" altLang="en-US" sz="2400" b="1" dirty="0" smtClean="0">
                <a:solidFill>
                  <a:srgbClr val="FF0000"/>
                </a:solidFill>
                <a:latin typeface="微软雅黑" panose="020B0503020204020204" pitchFamily="34" charset="-122"/>
                <a:ea typeface="微软雅黑" panose="020B0503020204020204" pitchFamily="34" charset="-122"/>
              </a:rPr>
              <a:t>启示：如何阅读图像史料并快速提取有效历史信息的指导需加强</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8" name="椭圆 7"/>
          <p:cNvSpPr/>
          <p:nvPr/>
        </p:nvSpPr>
        <p:spPr>
          <a:xfrm>
            <a:off x="322728" y="3267635"/>
            <a:ext cx="524435" cy="52443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Tree>
    <p:extLst>
      <p:ext uri="{BB962C8B-B14F-4D97-AF65-F5344CB8AC3E}">
        <p14:creationId xmlns:p14="http://schemas.microsoft.com/office/powerpoint/2010/main" val="410608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26340" y="645459"/>
            <a:ext cx="4182036" cy="461665"/>
          </a:xfrm>
          <a:prstGeom prst="rect">
            <a:avLst/>
          </a:prstGeom>
          <a:noFill/>
        </p:spPr>
        <p:txBody>
          <a:bodyPr wrap="square" rtlCol="0">
            <a:spAutoFit/>
          </a:bodyPr>
          <a:lstStyle/>
          <a:p>
            <a:r>
              <a:rPr lang="zh-CN" altLang="en-US" sz="2400" dirty="0" smtClean="0">
                <a:latin typeface="方正大标宋简体" panose="02010601030101010101" pitchFamily="2" charset="-122"/>
                <a:ea typeface="方正大标宋简体" panose="02010601030101010101" pitchFamily="2" charset="-122"/>
              </a:rPr>
              <a:t>全国卷</a:t>
            </a:r>
            <a:r>
              <a:rPr lang="en-US" altLang="zh-CN" sz="2400" dirty="0" smtClean="0">
                <a:latin typeface="方正大标宋简体" panose="02010601030101010101" pitchFamily="2" charset="-122"/>
                <a:ea typeface="方正大标宋简体" panose="02010601030101010101" pitchFamily="2" charset="-122"/>
              </a:rPr>
              <a:t>Ⅱ</a:t>
            </a:r>
            <a:r>
              <a:rPr lang="zh-CN" altLang="en-US" sz="2400" dirty="0" smtClean="0">
                <a:latin typeface="方正大标宋简体" panose="02010601030101010101" pitchFamily="2" charset="-122"/>
                <a:ea typeface="方正大标宋简体" panose="02010601030101010101" pitchFamily="2" charset="-122"/>
              </a:rPr>
              <a:t>历史试题解析</a:t>
            </a:r>
            <a:endParaRPr lang="zh-CN" altLang="en-US" sz="2400" dirty="0">
              <a:latin typeface="方正大标宋简体" panose="02010601030101010101" pitchFamily="2" charset="-122"/>
              <a:ea typeface="方正大标宋简体" panose="02010601030101010101" pitchFamily="2" charset="-122"/>
            </a:endParaRPr>
          </a:p>
        </p:txBody>
      </p:sp>
      <p:sp>
        <p:nvSpPr>
          <p:cNvPr id="3" name="矩形 2"/>
          <p:cNvSpPr/>
          <p:nvPr/>
        </p:nvSpPr>
        <p:spPr>
          <a:xfrm>
            <a:off x="363724" y="1478795"/>
            <a:ext cx="11564471" cy="3970318"/>
          </a:xfrm>
          <a:prstGeom prst="rect">
            <a:avLst/>
          </a:prstGeom>
        </p:spPr>
        <p:txBody>
          <a:bodyPr wrap="square">
            <a:spAutoFit/>
          </a:bodyPr>
          <a:lstStyle/>
          <a:p>
            <a:pPr fontAlgn="ctr">
              <a:lnSpc>
                <a:spcPct val="150000"/>
              </a:lnSpc>
            </a:pPr>
            <a:r>
              <a:rPr lang="en-US" altLang="zh-CN" sz="2400" dirty="0">
                <a:latin typeface="方正大标宋简体" panose="02010601030101010101" pitchFamily="2" charset="-122"/>
                <a:ea typeface="方正大标宋简体" panose="02010601030101010101" pitchFamily="2" charset="-122"/>
              </a:rPr>
              <a:t>9. </a:t>
            </a:r>
            <a:r>
              <a:rPr lang="zh-CN" altLang="en-US" sz="2400" dirty="0">
                <a:latin typeface="方正大标宋简体" panose="02010601030101010101" pitchFamily="2" charset="-122"/>
                <a:ea typeface="方正大标宋简体" panose="02010601030101010101" pitchFamily="2" charset="-122"/>
              </a:rPr>
              <a:t>罗马共和国时期，平民和贵族展开了长达两个世纪的斗争，斗争的成就主要体现为其间所颁布的一系列法律，恩格斯曾评论说：“氏族贵族和平民不久便完全溶化在国家中了。”这一长期斗争的结果</a:t>
            </a:r>
            <a:r>
              <a:rPr lang="zh-CN" altLang="en-US" sz="2400" dirty="0" smtClean="0">
                <a:latin typeface="方正大标宋简体" panose="02010601030101010101" pitchFamily="2" charset="-122"/>
                <a:ea typeface="方正大标宋简体" panose="02010601030101010101" pitchFamily="2" charset="-122"/>
              </a:rPr>
              <a:t>是（    ）</a:t>
            </a:r>
            <a:endParaRPr lang="zh-CN" altLang="en-US" sz="2400" dirty="0">
              <a:latin typeface="方正大标宋简体" panose="02010601030101010101" pitchFamily="2" charset="-122"/>
              <a:ea typeface="方正大标宋简体" panose="02010601030101010101" pitchFamily="2" charset="-122"/>
            </a:endParaRPr>
          </a:p>
          <a:p>
            <a:pPr fontAlgn="ctr">
              <a:lnSpc>
                <a:spcPct val="150000"/>
              </a:lnSpc>
            </a:pPr>
            <a:r>
              <a:rPr lang="en-US" altLang="zh-CN" sz="2400" dirty="0">
                <a:latin typeface="方正大标宋简体" panose="02010601030101010101" pitchFamily="2" charset="-122"/>
                <a:ea typeface="方正大标宋简体" panose="02010601030101010101" pitchFamily="2" charset="-122"/>
              </a:rPr>
              <a:t>A. </a:t>
            </a:r>
            <a:r>
              <a:rPr lang="zh-CN" altLang="en-US" sz="2400" dirty="0">
                <a:latin typeface="方正大标宋简体" panose="02010601030101010101" pitchFamily="2" charset="-122"/>
                <a:ea typeface="方正大标宋简体" panose="02010601030101010101" pitchFamily="2" charset="-122"/>
              </a:rPr>
              <a:t>贵族的特权被取消</a:t>
            </a:r>
          </a:p>
          <a:p>
            <a:pPr fontAlgn="ctr">
              <a:lnSpc>
                <a:spcPct val="150000"/>
              </a:lnSpc>
            </a:pPr>
            <a:r>
              <a:rPr lang="en-US" altLang="zh-CN" sz="2400" dirty="0">
                <a:latin typeface="方正大标宋简体" panose="02010601030101010101" pitchFamily="2" charset="-122"/>
                <a:ea typeface="方正大标宋简体" panose="02010601030101010101" pitchFamily="2" charset="-122"/>
              </a:rPr>
              <a:t>B. </a:t>
            </a:r>
            <a:r>
              <a:rPr lang="zh-CN" altLang="en-US" sz="2400" dirty="0">
                <a:latin typeface="方正大标宋简体" panose="02010601030101010101" pitchFamily="2" charset="-122"/>
                <a:ea typeface="方正大标宋简体" panose="02010601030101010101" pitchFamily="2" charset="-122"/>
              </a:rPr>
              <a:t>罗马法体系最终形成</a:t>
            </a:r>
          </a:p>
          <a:p>
            <a:pPr fontAlgn="ctr">
              <a:lnSpc>
                <a:spcPct val="150000"/>
              </a:lnSpc>
            </a:pPr>
            <a:r>
              <a:rPr lang="en-US" altLang="zh-CN" sz="2400" dirty="0">
                <a:latin typeface="方正大标宋简体" panose="02010601030101010101" pitchFamily="2" charset="-122"/>
                <a:ea typeface="方正大标宋简体" panose="02010601030101010101" pitchFamily="2" charset="-122"/>
              </a:rPr>
              <a:t>C. </a:t>
            </a:r>
            <a:r>
              <a:rPr lang="zh-CN" altLang="en-US" sz="2400" dirty="0">
                <a:latin typeface="方正大标宋简体" panose="02010601030101010101" pitchFamily="2" charset="-122"/>
                <a:ea typeface="方正大标宋简体" panose="02010601030101010101" pitchFamily="2" charset="-122"/>
              </a:rPr>
              <a:t>公民与贵族法律上平等</a:t>
            </a:r>
          </a:p>
          <a:p>
            <a:pPr fontAlgn="ctr">
              <a:lnSpc>
                <a:spcPct val="150000"/>
              </a:lnSpc>
            </a:pPr>
            <a:r>
              <a:rPr lang="en-US" altLang="zh-CN" sz="2400" dirty="0">
                <a:latin typeface="方正大标宋简体" panose="02010601030101010101" pitchFamily="2" charset="-122"/>
                <a:ea typeface="方正大标宋简体" panose="02010601030101010101" pitchFamily="2" charset="-122"/>
              </a:rPr>
              <a:t>D. </a:t>
            </a:r>
            <a:r>
              <a:rPr lang="zh-CN" altLang="en-US" sz="2400" dirty="0">
                <a:latin typeface="方正大标宋简体" panose="02010601030101010101" pitchFamily="2" charset="-122"/>
                <a:ea typeface="方正大标宋简体" panose="02010601030101010101" pitchFamily="2" charset="-122"/>
              </a:rPr>
              <a:t>自由民获得相同的权利</a:t>
            </a:r>
          </a:p>
        </p:txBody>
      </p:sp>
      <p:sp>
        <p:nvSpPr>
          <p:cNvPr id="4" name="椭圆 3"/>
          <p:cNvSpPr/>
          <p:nvPr/>
        </p:nvSpPr>
        <p:spPr>
          <a:xfrm>
            <a:off x="322728" y="4397183"/>
            <a:ext cx="524435" cy="52443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5" name="文本框 4"/>
          <p:cNvSpPr txBox="1"/>
          <p:nvPr/>
        </p:nvSpPr>
        <p:spPr>
          <a:xfrm>
            <a:off x="4666128" y="3463954"/>
            <a:ext cx="6629401" cy="461665"/>
          </a:xfrm>
          <a:prstGeom prst="rect">
            <a:avLst/>
          </a:prstGeom>
          <a:noFill/>
        </p:spPr>
        <p:txBody>
          <a:bodyPr wrap="square" rtlCol="0">
            <a:spAutoFit/>
          </a:bodyPr>
          <a:lstStyle/>
          <a:p>
            <a:r>
              <a:rPr lang="zh-CN" altLang="en-US" sz="2400" dirty="0" smtClean="0">
                <a:solidFill>
                  <a:srgbClr val="FF0000"/>
                </a:solidFill>
                <a:latin typeface="方正大标宋简体" panose="02010601030101010101" pitchFamily="2" charset="-122"/>
                <a:ea typeface="方正大标宋简体" panose="02010601030101010101" pitchFamily="2" charset="-122"/>
              </a:rPr>
              <a:t>考查知识点：</a:t>
            </a:r>
            <a:r>
              <a:rPr lang="zh-CN" altLang="en-US" sz="2400" dirty="0">
                <a:solidFill>
                  <a:srgbClr val="FF0000"/>
                </a:solidFill>
                <a:latin typeface="方正大标宋简体" panose="02010601030101010101" pitchFamily="2" charset="-122"/>
                <a:ea typeface="方正大标宋简体" panose="02010601030101010101" pitchFamily="2" charset="-122"/>
              </a:rPr>
              <a:t>罗马法</a:t>
            </a:r>
          </a:p>
        </p:txBody>
      </p:sp>
      <p:sp>
        <p:nvSpPr>
          <p:cNvPr id="6" name="文本框 5"/>
          <p:cNvSpPr txBox="1"/>
          <p:nvPr/>
        </p:nvSpPr>
        <p:spPr>
          <a:xfrm>
            <a:off x="4666128" y="4217300"/>
            <a:ext cx="7262067" cy="461665"/>
          </a:xfrm>
          <a:prstGeom prst="rect">
            <a:avLst/>
          </a:prstGeom>
          <a:noFill/>
        </p:spPr>
        <p:txBody>
          <a:bodyPr wrap="square" rtlCol="0">
            <a:spAutoFit/>
          </a:bodyPr>
          <a:lstStyle/>
          <a:p>
            <a:r>
              <a:rPr lang="zh-CN" altLang="en-US" sz="2400" dirty="0" smtClean="0">
                <a:solidFill>
                  <a:srgbClr val="FF0000"/>
                </a:solidFill>
                <a:latin typeface="方正大标宋简体" panose="02010601030101010101" pitchFamily="2" charset="-122"/>
                <a:ea typeface="方正大标宋简体" panose="02010601030101010101" pitchFamily="2" charset="-122"/>
              </a:rPr>
              <a:t>核心素养：时空观念、历史解释</a:t>
            </a:r>
            <a:endParaRPr lang="zh-CN" altLang="en-US" sz="2400" dirty="0">
              <a:solidFill>
                <a:srgbClr val="FF0000"/>
              </a:solidFill>
              <a:latin typeface="方正大标宋简体" panose="02010601030101010101" pitchFamily="2" charset="-122"/>
              <a:ea typeface="方正大标宋简体" panose="02010601030101010101" pitchFamily="2" charset="-122"/>
            </a:endParaRPr>
          </a:p>
        </p:txBody>
      </p:sp>
    </p:spTree>
    <p:extLst>
      <p:ext uri="{BB962C8B-B14F-4D97-AF65-F5344CB8AC3E}">
        <p14:creationId xmlns:p14="http://schemas.microsoft.com/office/powerpoint/2010/main" val="337927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26340" y="645459"/>
            <a:ext cx="4182036" cy="461665"/>
          </a:xfrm>
          <a:prstGeom prst="rect">
            <a:avLst/>
          </a:prstGeom>
          <a:noFill/>
        </p:spPr>
        <p:txBody>
          <a:bodyPr wrap="square" rtlCol="0">
            <a:spAutoFit/>
          </a:bodyPr>
          <a:lstStyle/>
          <a:p>
            <a:r>
              <a:rPr lang="zh-CN" altLang="en-US" sz="2400" dirty="0" smtClean="0">
                <a:latin typeface="方正大标宋简体" panose="02010601030101010101" pitchFamily="2" charset="-122"/>
                <a:ea typeface="方正大标宋简体" panose="02010601030101010101" pitchFamily="2" charset="-122"/>
              </a:rPr>
              <a:t>全国卷</a:t>
            </a:r>
            <a:r>
              <a:rPr lang="en-US" altLang="zh-CN" sz="2400" dirty="0" smtClean="0">
                <a:latin typeface="方正大标宋简体" panose="02010601030101010101" pitchFamily="2" charset="-122"/>
                <a:ea typeface="方正大标宋简体" panose="02010601030101010101" pitchFamily="2" charset="-122"/>
              </a:rPr>
              <a:t>Ⅱ</a:t>
            </a:r>
            <a:r>
              <a:rPr lang="zh-CN" altLang="en-US" sz="2400" dirty="0" smtClean="0">
                <a:latin typeface="方正大标宋简体" panose="02010601030101010101" pitchFamily="2" charset="-122"/>
                <a:ea typeface="方正大标宋简体" panose="02010601030101010101" pitchFamily="2" charset="-122"/>
              </a:rPr>
              <a:t>历史试题解析</a:t>
            </a:r>
            <a:endParaRPr lang="zh-CN" altLang="en-US" sz="2400" dirty="0">
              <a:latin typeface="方正大标宋简体" panose="02010601030101010101" pitchFamily="2" charset="-122"/>
              <a:ea typeface="方正大标宋简体" panose="02010601030101010101" pitchFamily="2" charset="-122"/>
            </a:endParaRPr>
          </a:p>
        </p:txBody>
      </p:sp>
      <p:sp>
        <p:nvSpPr>
          <p:cNvPr id="3" name="矩形 2"/>
          <p:cNvSpPr/>
          <p:nvPr/>
        </p:nvSpPr>
        <p:spPr>
          <a:xfrm>
            <a:off x="363724" y="1478795"/>
            <a:ext cx="11564471" cy="2862322"/>
          </a:xfrm>
          <a:prstGeom prst="rect">
            <a:avLst/>
          </a:prstGeom>
        </p:spPr>
        <p:txBody>
          <a:bodyPr wrap="square">
            <a:spAutoFit/>
          </a:bodyPr>
          <a:lstStyle/>
          <a:p>
            <a:pPr fontAlgn="ctr">
              <a:lnSpc>
                <a:spcPct val="150000"/>
              </a:lnSpc>
            </a:pPr>
            <a:r>
              <a:rPr lang="en-US" altLang="zh-CN" sz="2400" dirty="0">
                <a:latin typeface="方正大标宋简体" panose="02010601030101010101" pitchFamily="2" charset="-122"/>
                <a:ea typeface="方正大标宋简体" panose="02010601030101010101" pitchFamily="2" charset="-122"/>
              </a:rPr>
              <a:t>10. </a:t>
            </a:r>
            <a:r>
              <a:rPr lang="zh-CN" altLang="en-US" sz="2400" dirty="0">
                <a:latin typeface="方正大标宋简体" panose="02010601030101010101" pitchFamily="2" charset="-122"/>
                <a:ea typeface="方正大标宋简体" panose="02010601030101010101" pitchFamily="2" charset="-122"/>
              </a:rPr>
              <a:t>下图可以用来说明，奴隶</a:t>
            </a:r>
            <a:r>
              <a:rPr lang="zh-CN" altLang="en-US" sz="2400" dirty="0" smtClean="0">
                <a:latin typeface="方正大标宋简体" panose="02010601030101010101" pitchFamily="2" charset="-122"/>
                <a:ea typeface="方正大标宋简体" panose="02010601030101010101" pitchFamily="2" charset="-122"/>
              </a:rPr>
              <a:t>贸易（    ）</a:t>
            </a:r>
            <a:endParaRPr lang="en-US" altLang="zh-CN" sz="2400" dirty="0" smtClean="0">
              <a:latin typeface="方正大标宋简体" panose="02010601030101010101" pitchFamily="2" charset="-122"/>
              <a:ea typeface="方正大标宋简体" panose="02010601030101010101" pitchFamily="2" charset="-122"/>
            </a:endParaRPr>
          </a:p>
          <a:p>
            <a:pPr fontAlgn="ctr">
              <a:lnSpc>
                <a:spcPct val="150000"/>
              </a:lnSpc>
            </a:pPr>
            <a:r>
              <a:rPr lang="en-US" altLang="zh-CN" sz="2400" dirty="0" smtClean="0">
                <a:latin typeface="方正大标宋简体" panose="02010601030101010101" pitchFamily="2" charset="-122"/>
                <a:ea typeface="方正大标宋简体" panose="02010601030101010101" pitchFamily="2" charset="-122"/>
              </a:rPr>
              <a:t>A</a:t>
            </a:r>
            <a:r>
              <a:rPr lang="en-US" altLang="zh-CN" sz="2400" dirty="0">
                <a:latin typeface="方正大标宋简体" panose="02010601030101010101" pitchFamily="2" charset="-122"/>
                <a:ea typeface="方正大标宋简体" panose="02010601030101010101" pitchFamily="2" charset="-122"/>
              </a:rPr>
              <a:t>. </a:t>
            </a:r>
            <a:r>
              <a:rPr lang="zh-CN" altLang="en-US" sz="2400" dirty="0">
                <a:latin typeface="方正大标宋简体" panose="02010601030101010101" pitchFamily="2" charset="-122"/>
                <a:ea typeface="方正大标宋简体" panose="02010601030101010101" pitchFamily="2" charset="-122"/>
              </a:rPr>
              <a:t>是早期资本主义扩张的手段</a:t>
            </a:r>
          </a:p>
          <a:p>
            <a:pPr fontAlgn="ctr">
              <a:lnSpc>
                <a:spcPct val="150000"/>
              </a:lnSpc>
            </a:pPr>
            <a:r>
              <a:rPr lang="en-US" altLang="zh-CN" sz="2400" dirty="0">
                <a:latin typeface="方正大标宋简体" panose="02010601030101010101" pitchFamily="2" charset="-122"/>
                <a:ea typeface="方正大标宋简体" panose="02010601030101010101" pitchFamily="2" charset="-122"/>
              </a:rPr>
              <a:t>B. </a:t>
            </a:r>
            <a:r>
              <a:rPr lang="zh-CN" altLang="en-US" sz="2400" dirty="0">
                <a:latin typeface="方正大标宋简体" panose="02010601030101010101" pitchFamily="2" charset="-122"/>
                <a:ea typeface="方正大标宋简体" panose="02010601030101010101" pitchFamily="2" charset="-122"/>
              </a:rPr>
              <a:t>促成世界殖民体系最终确立</a:t>
            </a:r>
          </a:p>
          <a:p>
            <a:pPr fontAlgn="ctr">
              <a:lnSpc>
                <a:spcPct val="150000"/>
              </a:lnSpc>
            </a:pPr>
            <a:r>
              <a:rPr lang="en-US" altLang="zh-CN" sz="2400" dirty="0">
                <a:latin typeface="方正大标宋简体" panose="02010601030101010101" pitchFamily="2" charset="-122"/>
                <a:ea typeface="方正大标宋简体" panose="02010601030101010101" pitchFamily="2" charset="-122"/>
              </a:rPr>
              <a:t>C. </a:t>
            </a:r>
            <a:r>
              <a:rPr lang="zh-CN" altLang="en-US" sz="2400" dirty="0">
                <a:latin typeface="方正大标宋简体" panose="02010601030101010101" pitchFamily="2" charset="-122"/>
                <a:ea typeface="方正大标宋简体" panose="02010601030101010101" pitchFamily="2" charset="-122"/>
              </a:rPr>
              <a:t>导致“日不落帝国”的产生</a:t>
            </a:r>
          </a:p>
          <a:p>
            <a:pPr fontAlgn="ctr">
              <a:lnSpc>
                <a:spcPct val="150000"/>
              </a:lnSpc>
            </a:pPr>
            <a:r>
              <a:rPr lang="en-US" altLang="zh-CN" sz="2400" dirty="0">
                <a:latin typeface="方正大标宋简体" panose="02010601030101010101" pitchFamily="2" charset="-122"/>
                <a:ea typeface="方正大标宋简体" panose="02010601030101010101" pitchFamily="2" charset="-122"/>
              </a:rPr>
              <a:t>D. </a:t>
            </a:r>
            <a:r>
              <a:rPr lang="zh-CN" altLang="en-US" sz="2400" dirty="0">
                <a:latin typeface="方正大标宋简体" panose="02010601030101010101" pitchFamily="2" charset="-122"/>
                <a:ea typeface="方正大标宋简体" panose="02010601030101010101" pitchFamily="2" charset="-122"/>
              </a:rPr>
              <a:t>因白银开采的需要达到极盛</a:t>
            </a: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9266" y="1610114"/>
            <a:ext cx="5354898" cy="2988780"/>
          </a:xfrm>
          <a:prstGeom prst="rect">
            <a:avLst/>
          </a:prstGeom>
        </p:spPr>
      </p:pic>
      <p:sp>
        <p:nvSpPr>
          <p:cNvPr id="5" name="文本框 4"/>
          <p:cNvSpPr txBox="1"/>
          <p:nvPr/>
        </p:nvSpPr>
        <p:spPr>
          <a:xfrm>
            <a:off x="322728" y="4867834"/>
            <a:ext cx="11255190" cy="461665"/>
          </a:xfrm>
          <a:prstGeom prst="rect">
            <a:avLst/>
          </a:prstGeom>
          <a:noFill/>
        </p:spPr>
        <p:txBody>
          <a:bodyPr wrap="square" rtlCol="0">
            <a:spAutoFit/>
          </a:bodyPr>
          <a:lstStyle/>
          <a:p>
            <a:r>
              <a:rPr lang="zh-CN" altLang="en-US" sz="2400" dirty="0" smtClean="0">
                <a:solidFill>
                  <a:srgbClr val="FF0000"/>
                </a:solidFill>
                <a:latin typeface="方正大标宋简体" panose="02010601030101010101" pitchFamily="2" charset="-122"/>
                <a:ea typeface="方正大标宋简体" panose="02010601030101010101" pitchFamily="2" charset="-122"/>
              </a:rPr>
              <a:t>考查知识点：早期殖民扩张</a:t>
            </a:r>
            <a:endParaRPr lang="zh-CN" altLang="en-US" sz="2400" dirty="0">
              <a:solidFill>
                <a:srgbClr val="FF0000"/>
              </a:solidFill>
              <a:latin typeface="方正大标宋简体" panose="02010601030101010101" pitchFamily="2" charset="-122"/>
              <a:ea typeface="方正大标宋简体" panose="02010601030101010101" pitchFamily="2" charset="-122"/>
            </a:endParaRPr>
          </a:p>
        </p:txBody>
      </p:sp>
      <p:sp>
        <p:nvSpPr>
          <p:cNvPr id="6" name="文本框 5"/>
          <p:cNvSpPr txBox="1"/>
          <p:nvPr/>
        </p:nvSpPr>
        <p:spPr>
          <a:xfrm>
            <a:off x="340658" y="5396750"/>
            <a:ext cx="8063754" cy="461665"/>
          </a:xfrm>
          <a:prstGeom prst="rect">
            <a:avLst/>
          </a:prstGeom>
          <a:noFill/>
        </p:spPr>
        <p:txBody>
          <a:bodyPr wrap="square" rtlCol="0">
            <a:spAutoFit/>
          </a:bodyPr>
          <a:lstStyle/>
          <a:p>
            <a:r>
              <a:rPr lang="zh-CN" altLang="en-US" sz="2400" dirty="0" smtClean="0">
                <a:solidFill>
                  <a:srgbClr val="FF0000"/>
                </a:solidFill>
                <a:latin typeface="方正大标宋简体" panose="02010601030101010101" pitchFamily="2" charset="-122"/>
                <a:ea typeface="方正大标宋简体" panose="02010601030101010101" pitchFamily="2" charset="-122"/>
              </a:rPr>
              <a:t>核心素养：时空观念、史料实证、历史解释</a:t>
            </a:r>
            <a:endParaRPr lang="zh-CN" altLang="en-US" sz="2400" dirty="0">
              <a:solidFill>
                <a:srgbClr val="FF0000"/>
              </a:solidFill>
              <a:latin typeface="方正大标宋简体" panose="02010601030101010101" pitchFamily="2" charset="-122"/>
              <a:ea typeface="方正大标宋简体" panose="02010601030101010101" pitchFamily="2" charset="-122"/>
            </a:endParaRPr>
          </a:p>
        </p:txBody>
      </p:sp>
      <p:sp>
        <p:nvSpPr>
          <p:cNvPr id="7" name="文本框 6"/>
          <p:cNvSpPr txBox="1"/>
          <p:nvPr/>
        </p:nvSpPr>
        <p:spPr>
          <a:xfrm>
            <a:off x="6104965" y="107577"/>
            <a:ext cx="5795682" cy="1200329"/>
          </a:xfrm>
          <a:prstGeom prst="rect">
            <a:avLst/>
          </a:prstGeom>
          <a:noFill/>
        </p:spPr>
        <p:txBody>
          <a:bodyPr wrap="square" rtlCol="0">
            <a:spAutoFit/>
          </a:bodyPr>
          <a:lstStyle/>
          <a:p>
            <a:pPr>
              <a:lnSpc>
                <a:spcPct val="150000"/>
              </a:lnSpc>
            </a:pPr>
            <a:r>
              <a:rPr lang="zh-CN" altLang="en-US" sz="2400" b="1" dirty="0" smtClean="0">
                <a:solidFill>
                  <a:srgbClr val="FF0000"/>
                </a:solidFill>
                <a:latin typeface="微软雅黑" panose="020B0503020204020204" pitchFamily="34" charset="-122"/>
                <a:ea typeface="微软雅黑" panose="020B0503020204020204" pitchFamily="34" charset="-122"/>
              </a:rPr>
              <a:t>启示：关注图表类材料的解读步骤与技巧的指导</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8" name="椭圆 7"/>
          <p:cNvSpPr/>
          <p:nvPr/>
        </p:nvSpPr>
        <p:spPr>
          <a:xfrm>
            <a:off x="322728" y="2205313"/>
            <a:ext cx="524435" cy="52443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Tree>
    <p:extLst>
      <p:ext uri="{BB962C8B-B14F-4D97-AF65-F5344CB8AC3E}">
        <p14:creationId xmlns:p14="http://schemas.microsoft.com/office/powerpoint/2010/main" val="68505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26340" y="645459"/>
            <a:ext cx="4182036" cy="461665"/>
          </a:xfrm>
          <a:prstGeom prst="rect">
            <a:avLst/>
          </a:prstGeom>
          <a:noFill/>
        </p:spPr>
        <p:txBody>
          <a:bodyPr wrap="square" rtlCol="0">
            <a:spAutoFit/>
          </a:bodyPr>
          <a:lstStyle/>
          <a:p>
            <a:r>
              <a:rPr lang="zh-CN" altLang="en-US" sz="2400" dirty="0" smtClean="0">
                <a:latin typeface="方正大标宋简体" panose="02010601030101010101" pitchFamily="2" charset="-122"/>
                <a:ea typeface="方正大标宋简体" panose="02010601030101010101" pitchFamily="2" charset="-122"/>
              </a:rPr>
              <a:t>全国卷</a:t>
            </a:r>
            <a:r>
              <a:rPr lang="en-US" altLang="zh-CN" sz="2400" dirty="0" smtClean="0">
                <a:latin typeface="方正大标宋简体" panose="02010601030101010101" pitchFamily="2" charset="-122"/>
                <a:ea typeface="方正大标宋简体" panose="02010601030101010101" pitchFamily="2" charset="-122"/>
              </a:rPr>
              <a:t>Ⅱ</a:t>
            </a:r>
            <a:r>
              <a:rPr lang="zh-CN" altLang="en-US" sz="2400" dirty="0" smtClean="0">
                <a:latin typeface="方正大标宋简体" panose="02010601030101010101" pitchFamily="2" charset="-122"/>
                <a:ea typeface="方正大标宋简体" panose="02010601030101010101" pitchFamily="2" charset="-122"/>
              </a:rPr>
              <a:t>历史试题解析</a:t>
            </a:r>
            <a:endParaRPr lang="zh-CN" altLang="en-US" sz="2400" dirty="0">
              <a:latin typeface="方正大标宋简体" panose="02010601030101010101" pitchFamily="2" charset="-122"/>
              <a:ea typeface="方正大标宋简体" panose="02010601030101010101" pitchFamily="2" charset="-122"/>
            </a:endParaRPr>
          </a:p>
        </p:txBody>
      </p:sp>
      <p:sp>
        <p:nvSpPr>
          <p:cNvPr id="3" name="矩形 2"/>
          <p:cNvSpPr/>
          <p:nvPr/>
        </p:nvSpPr>
        <p:spPr>
          <a:xfrm>
            <a:off x="363724" y="2003228"/>
            <a:ext cx="11564471" cy="2308324"/>
          </a:xfrm>
          <a:prstGeom prst="rect">
            <a:avLst/>
          </a:prstGeom>
        </p:spPr>
        <p:txBody>
          <a:bodyPr wrap="square">
            <a:spAutoFit/>
          </a:bodyPr>
          <a:lstStyle/>
          <a:p>
            <a:pPr fontAlgn="ctr">
              <a:lnSpc>
                <a:spcPct val="150000"/>
              </a:lnSpc>
            </a:pPr>
            <a:r>
              <a:rPr lang="en-US" altLang="zh-CN" sz="2400" dirty="0">
                <a:latin typeface="方正大标宋简体" panose="02010601030101010101" pitchFamily="2" charset="-122"/>
                <a:ea typeface="方正大标宋简体" panose="02010601030101010101" pitchFamily="2" charset="-122"/>
              </a:rPr>
              <a:t>11. 1836</a:t>
            </a:r>
            <a:r>
              <a:rPr lang="zh-CN" altLang="en-US" sz="2400" dirty="0">
                <a:latin typeface="方正大标宋简体" panose="02010601030101010101" pitchFamily="2" charset="-122"/>
                <a:ea typeface="方正大标宋简体" panose="02010601030101010101" pitchFamily="2" charset="-122"/>
              </a:rPr>
              <a:t>年，俄国著名戏剧家果戈里发表剧作</a:t>
            </a:r>
            <a:r>
              <a:rPr lang="en-US" altLang="zh-CN" sz="2400" dirty="0">
                <a:latin typeface="方正大标宋简体" panose="02010601030101010101" pitchFamily="2" charset="-122"/>
                <a:ea typeface="方正大标宋简体" panose="02010601030101010101" pitchFamily="2" charset="-122"/>
              </a:rPr>
              <a:t>《</a:t>
            </a:r>
            <a:r>
              <a:rPr lang="zh-CN" altLang="en-US" sz="2400" dirty="0">
                <a:latin typeface="方正大标宋简体" panose="02010601030101010101" pitchFamily="2" charset="-122"/>
                <a:ea typeface="方正大标宋简体" panose="02010601030101010101" pitchFamily="2" charset="-122"/>
              </a:rPr>
              <a:t>钦差大臣</a:t>
            </a:r>
            <a:r>
              <a:rPr lang="en-US" altLang="zh-CN" sz="2400" dirty="0">
                <a:latin typeface="方正大标宋简体" panose="02010601030101010101" pitchFamily="2" charset="-122"/>
                <a:ea typeface="方正大标宋简体" panose="02010601030101010101" pitchFamily="2" charset="-122"/>
              </a:rPr>
              <a:t>》</a:t>
            </a:r>
            <a:r>
              <a:rPr lang="zh-CN" altLang="en-US" sz="2400" dirty="0">
                <a:latin typeface="方正大标宋简体" panose="02010601030101010101" pitchFamily="2" charset="-122"/>
                <a:ea typeface="方正大标宋简体" panose="02010601030101010101" pitchFamily="2" charset="-122"/>
              </a:rPr>
              <a:t>，描写的是一名小官吏路过某偏僻小城，当地人们误把他当作钦差大臣而竞相巴结、行贿。该</a:t>
            </a:r>
            <a:r>
              <a:rPr lang="zh-CN" altLang="en-US" sz="2400" dirty="0" smtClean="0">
                <a:latin typeface="方正大标宋简体" panose="02010601030101010101" pitchFamily="2" charset="-122"/>
                <a:ea typeface="方正大标宋简体" panose="02010601030101010101" pitchFamily="2" charset="-122"/>
              </a:rPr>
              <a:t>作品（    ）</a:t>
            </a:r>
            <a:endParaRPr lang="zh-CN" altLang="en-US" sz="2400" dirty="0">
              <a:latin typeface="方正大标宋简体" panose="02010601030101010101" pitchFamily="2" charset="-122"/>
              <a:ea typeface="方正大标宋简体" panose="02010601030101010101" pitchFamily="2" charset="-122"/>
            </a:endParaRPr>
          </a:p>
          <a:p>
            <a:pPr fontAlgn="ctr">
              <a:lnSpc>
                <a:spcPct val="150000"/>
              </a:lnSpc>
            </a:pPr>
            <a:r>
              <a:rPr lang="en-US" altLang="zh-CN" sz="2400" dirty="0">
                <a:latin typeface="方正大标宋简体" panose="02010601030101010101" pitchFamily="2" charset="-122"/>
                <a:ea typeface="方正大标宋简体" panose="02010601030101010101" pitchFamily="2" charset="-122"/>
              </a:rPr>
              <a:t>A. </a:t>
            </a:r>
            <a:r>
              <a:rPr lang="zh-CN" altLang="en-US" sz="2400" dirty="0">
                <a:latin typeface="方正大标宋简体" panose="02010601030101010101" pitchFamily="2" charset="-122"/>
                <a:ea typeface="方正大标宋简体" panose="02010601030101010101" pitchFamily="2" charset="-122"/>
              </a:rPr>
              <a:t>抨击了资本主义政治腐败    </a:t>
            </a:r>
            <a:r>
              <a:rPr lang="en-US" altLang="zh-CN" sz="2400" dirty="0">
                <a:latin typeface="方正大标宋简体" panose="02010601030101010101" pitchFamily="2" charset="-122"/>
                <a:ea typeface="方正大标宋简体" panose="02010601030101010101" pitchFamily="2" charset="-122"/>
              </a:rPr>
              <a:t>B. </a:t>
            </a:r>
            <a:r>
              <a:rPr lang="zh-CN" altLang="en-US" sz="2400" dirty="0">
                <a:latin typeface="方正大标宋简体" panose="02010601030101010101" pitchFamily="2" charset="-122"/>
                <a:ea typeface="方正大标宋简体" panose="02010601030101010101" pitchFamily="2" charset="-122"/>
              </a:rPr>
              <a:t>揭露了专制体制的腐朽</a:t>
            </a:r>
          </a:p>
          <a:p>
            <a:pPr fontAlgn="ctr">
              <a:lnSpc>
                <a:spcPct val="150000"/>
              </a:lnSpc>
            </a:pPr>
            <a:r>
              <a:rPr lang="en-US" altLang="zh-CN" sz="2400" dirty="0">
                <a:latin typeface="方正大标宋简体" panose="02010601030101010101" pitchFamily="2" charset="-122"/>
                <a:ea typeface="方正大标宋简体" panose="02010601030101010101" pitchFamily="2" charset="-122"/>
              </a:rPr>
              <a:t>C. </a:t>
            </a:r>
            <a:r>
              <a:rPr lang="zh-CN" altLang="en-US" sz="2400" dirty="0">
                <a:latin typeface="方正大标宋简体" panose="02010601030101010101" pitchFamily="2" charset="-122"/>
                <a:ea typeface="方正大标宋简体" panose="02010601030101010101" pitchFamily="2" charset="-122"/>
              </a:rPr>
              <a:t>体现了浪漫主义文学风格    </a:t>
            </a:r>
            <a:r>
              <a:rPr lang="en-US" altLang="zh-CN" sz="2400" dirty="0">
                <a:latin typeface="方正大标宋简体" panose="02010601030101010101" pitchFamily="2" charset="-122"/>
                <a:ea typeface="方正大标宋简体" panose="02010601030101010101" pitchFamily="2" charset="-122"/>
              </a:rPr>
              <a:t>D. </a:t>
            </a:r>
            <a:r>
              <a:rPr lang="zh-CN" altLang="en-US" sz="2400" dirty="0">
                <a:latin typeface="方正大标宋简体" panose="02010601030101010101" pitchFamily="2" charset="-122"/>
                <a:ea typeface="方正大标宋简体" panose="02010601030101010101" pitchFamily="2" charset="-122"/>
              </a:rPr>
              <a:t>讽刺了拜金主义的风气</a:t>
            </a:r>
          </a:p>
        </p:txBody>
      </p:sp>
      <p:sp>
        <p:nvSpPr>
          <p:cNvPr id="4" name="文本框 3"/>
          <p:cNvSpPr txBox="1"/>
          <p:nvPr/>
        </p:nvSpPr>
        <p:spPr>
          <a:xfrm>
            <a:off x="322728" y="4867834"/>
            <a:ext cx="11255190" cy="461665"/>
          </a:xfrm>
          <a:prstGeom prst="rect">
            <a:avLst/>
          </a:prstGeom>
          <a:noFill/>
        </p:spPr>
        <p:txBody>
          <a:bodyPr wrap="square" rtlCol="0">
            <a:spAutoFit/>
          </a:bodyPr>
          <a:lstStyle/>
          <a:p>
            <a:r>
              <a:rPr lang="zh-CN" altLang="en-US" sz="2400" dirty="0" smtClean="0">
                <a:solidFill>
                  <a:srgbClr val="FF0000"/>
                </a:solidFill>
                <a:latin typeface="方正大标宋简体" panose="02010601030101010101" pitchFamily="2" charset="-122"/>
                <a:ea typeface="方正大标宋简体" panose="02010601030101010101" pitchFamily="2" charset="-122"/>
              </a:rPr>
              <a:t>考查知识点：</a:t>
            </a:r>
            <a:r>
              <a:rPr lang="en-US" altLang="zh-CN" sz="2400" dirty="0" smtClean="0">
                <a:solidFill>
                  <a:srgbClr val="FF0000"/>
                </a:solidFill>
                <a:latin typeface="方正大标宋简体" panose="02010601030101010101" pitchFamily="2" charset="-122"/>
                <a:ea typeface="方正大标宋简体" panose="02010601030101010101" pitchFamily="2" charset="-122"/>
              </a:rPr>
              <a:t>19</a:t>
            </a:r>
            <a:r>
              <a:rPr lang="zh-CN" altLang="en-US" sz="2400" dirty="0" smtClean="0">
                <a:solidFill>
                  <a:srgbClr val="FF0000"/>
                </a:solidFill>
                <a:latin typeface="方正大标宋简体" panose="02010601030101010101" pitchFamily="2" charset="-122"/>
                <a:ea typeface="方正大标宋简体" panose="02010601030101010101" pitchFamily="2" charset="-122"/>
              </a:rPr>
              <a:t>世纪以来的世界文学艺术</a:t>
            </a:r>
            <a:endParaRPr lang="zh-CN" altLang="en-US" sz="2400" dirty="0">
              <a:solidFill>
                <a:srgbClr val="FF0000"/>
              </a:solidFill>
              <a:latin typeface="方正大标宋简体" panose="02010601030101010101" pitchFamily="2" charset="-122"/>
              <a:ea typeface="方正大标宋简体" panose="02010601030101010101" pitchFamily="2" charset="-122"/>
            </a:endParaRPr>
          </a:p>
        </p:txBody>
      </p:sp>
      <p:sp>
        <p:nvSpPr>
          <p:cNvPr id="5" name="文本框 4"/>
          <p:cNvSpPr txBox="1"/>
          <p:nvPr/>
        </p:nvSpPr>
        <p:spPr>
          <a:xfrm>
            <a:off x="340658" y="5396750"/>
            <a:ext cx="8063754" cy="461665"/>
          </a:xfrm>
          <a:prstGeom prst="rect">
            <a:avLst/>
          </a:prstGeom>
          <a:noFill/>
        </p:spPr>
        <p:txBody>
          <a:bodyPr wrap="square" rtlCol="0">
            <a:spAutoFit/>
          </a:bodyPr>
          <a:lstStyle/>
          <a:p>
            <a:r>
              <a:rPr lang="zh-CN" altLang="en-US" sz="2400" dirty="0" smtClean="0">
                <a:solidFill>
                  <a:srgbClr val="FF0000"/>
                </a:solidFill>
                <a:latin typeface="方正大标宋简体" panose="02010601030101010101" pitchFamily="2" charset="-122"/>
                <a:ea typeface="方正大标宋简体" panose="02010601030101010101" pitchFamily="2" charset="-122"/>
              </a:rPr>
              <a:t>核心素养：时空观念、历史解释</a:t>
            </a:r>
            <a:endParaRPr lang="zh-CN" altLang="en-US" sz="2400" dirty="0">
              <a:solidFill>
                <a:srgbClr val="FF0000"/>
              </a:solidFill>
              <a:latin typeface="方正大标宋简体" panose="02010601030101010101" pitchFamily="2" charset="-122"/>
              <a:ea typeface="方正大标宋简体" panose="02010601030101010101" pitchFamily="2" charset="-122"/>
            </a:endParaRPr>
          </a:p>
        </p:txBody>
      </p:sp>
      <p:sp>
        <p:nvSpPr>
          <p:cNvPr id="6" name="文本框 5"/>
          <p:cNvSpPr txBox="1"/>
          <p:nvPr/>
        </p:nvSpPr>
        <p:spPr>
          <a:xfrm>
            <a:off x="6104965" y="107577"/>
            <a:ext cx="5795682" cy="1200329"/>
          </a:xfrm>
          <a:prstGeom prst="rect">
            <a:avLst/>
          </a:prstGeom>
          <a:noFill/>
        </p:spPr>
        <p:txBody>
          <a:bodyPr wrap="square" rtlCol="0">
            <a:spAutoFit/>
          </a:bodyPr>
          <a:lstStyle/>
          <a:p>
            <a:pPr>
              <a:lnSpc>
                <a:spcPct val="150000"/>
              </a:lnSpc>
            </a:pPr>
            <a:r>
              <a:rPr lang="zh-CN" altLang="en-US" sz="2400" b="1" dirty="0" smtClean="0">
                <a:solidFill>
                  <a:srgbClr val="FF0000"/>
                </a:solidFill>
                <a:latin typeface="微软雅黑" panose="020B0503020204020204" pitchFamily="34" charset="-122"/>
                <a:ea typeface="微软雅黑" panose="020B0503020204020204" pitchFamily="34" charset="-122"/>
              </a:rPr>
              <a:t>启示：文学作品作为史料，如何辨析哪些是文学描述、哪些是历史信息，是难点。</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7" name="椭圆 6"/>
          <p:cNvSpPr/>
          <p:nvPr/>
        </p:nvSpPr>
        <p:spPr>
          <a:xfrm>
            <a:off x="4518210" y="3243636"/>
            <a:ext cx="524435" cy="52443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Tree>
    <p:extLst>
      <p:ext uri="{BB962C8B-B14F-4D97-AF65-F5344CB8AC3E}">
        <p14:creationId xmlns:p14="http://schemas.microsoft.com/office/powerpoint/2010/main" val="19125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26340" y="645459"/>
            <a:ext cx="4182036" cy="461665"/>
          </a:xfrm>
          <a:prstGeom prst="rect">
            <a:avLst/>
          </a:prstGeom>
          <a:noFill/>
        </p:spPr>
        <p:txBody>
          <a:bodyPr wrap="square" rtlCol="0">
            <a:spAutoFit/>
          </a:bodyPr>
          <a:lstStyle/>
          <a:p>
            <a:r>
              <a:rPr lang="zh-CN" altLang="en-US" sz="2400" dirty="0" smtClean="0">
                <a:latin typeface="方正大标宋简体" panose="02010601030101010101" pitchFamily="2" charset="-122"/>
                <a:ea typeface="方正大标宋简体" panose="02010601030101010101" pitchFamily="2" charset="-122"/>
              </a:rPr>
              <a:t>全国卷</a:t>
            </a:r>
            <a:r>
              <a:rPr lang="en-US" altLang="zh-CN" sz="2400" dirty="0" smtClean="0">
                <a:latin typeface="方正大标宋简体" panose="02010601030101010101" pitchFamily="2" charset="-122"/>
                <a:ea typeface="方正大标宋简体" panose="02010601030101010101" pitchFamily="2" charset="-122"/>
              </a:rPr>
              <a:t>Ⅱ</a:t>
            </a:r>
            <a:r>
              <a:rPr lang="zh-CN" altLang="en-US" sz="2400" dirty="0" smtClean="0">
                <a:latin typeface="方正大标宋简体" panose="02010601030101010101" pitchFamily="2" charset="-122"/>
                <a:ea typeface="方正大标宋简体" panose="02010601030101010101" pitchFamily="2" charset="-122"/>
              </a:rPr>
              <a:t>历史试题解析</a:t>
            </a:r>
            <a:endParaRPr lang="zh-CN" altLang="en-US" sz="2400" dirty="0">
              <a:latin typeface="方正大标宋简体" panose="02010601030101010101" pitchFamily="2" charset="-122"/>
              <a:ea typeface="方正大标宋简体" panose="02010601030101010101" pitchFamily="2" charset="-122"/>
            </a:endParaRPr>
          </a:p>
        </p:txBody>
      </p:sp>
      <p:sp>
        <p:nvSpPr>
          <p:cNvPr id="3" name="矩形 2"/>
          <p:cNvSpPr/>
          <p:nvPr/>
        </p:nvSpPr>
        <p:spPr>
          <a:xfrm>
            <a:off x="363724" y="2030122"/>
            <a:ext cx="11564471" cy="2308324"/>
          </a:xfrm>
          <a:prstGeom prst="rect">
            <a:avLst/>
          </a:prstGeom>
        </p:spPr>
        <p:txBody>
          <a:bodyPr wrap="square">
            <a:spAutoFit/>
          </a:bodyPr>
          <a:lstStyle/>
          <a:p>
            <a:pPr fontAlgn="ctr">
              <a:lnSpc>
                <a:spcPct val="150000"/>
              </a:lnSpc>
            </a:pPr>
            <a:r>
              <a:rPr lang="en-US" altLang="zh-CN" sz="2400" dirty="0">
                <a:latin typeface="方正大标宋简体" panose="02010601030101010101" pitchFamily="2" charset="-122"/>
                <a:ea typeface="方正大标宋简体" panose="02010601030101010101" pitchFamily="2" charset="-122"/>
              </a:rPr>
              <a:t>12. 20</a:t>
            </a:r>
            <a:r>
              <a:rPr lang="zh-CN" altLang="en-US" sz="2400" dirty="0">
                <a:latin typeface="方正大标宋简体" panose="02010601030101010101" pitchFamily="2" charset="-122"/>
                <a:ea typeface="方正大标宋简体" panose="02010601030101010101" pitchFamily="2" charset="-122"/>
              </a:rPr>
              <a:t>世纪</a:t>
            </a:r>
            <a:r>
              <a:rPr lang="en-US" altLang="zh-CN" sz="2400" dirty="0">
                <a:latin typeface="方正大标宋简体" panose="02010601030101010101" pitchFamily="2" charset="-122"/>
                <a:ea typeface="方正大标宋简体" panose="02010601030101010101" pitchFamily="2" charset="-122"/>
              </a:rPr>
              <a:t>60</a:t>
            </a:r>
            <a:r>
              <a:rPr lang="zh-CN" altLang="en-US" sz="2400" dirty="0">
                <a:latin typeface="方正大标宋简体" panose="02010601030101010101" pitchFamily="2" charset="-122"/>
                <a:ea typeface="方正大标宋简体" panose="02010601030101010101" pitchFamily="2" charset="-122"/>
              </a:rPr>
              <a:t>～</a:t>
            </a:r>
            <a:r>
              <a:rPr lang="en-US" altLang="zh-CN" sz="2400" dirty="0">
                <a:latin typeface="方正大标宋简体" panose="02010601030101010101" pitchFamily="2" charset="-122"/>
                <a:ea typeface="方正大标宋简体" panose="02010601030101010101" pitchFamily="2" charset="-122"/>
              </a:rPr>
              <a:t>70</a:t>
            </a:r>
            <a:r>
              <a:rPr lang="zh-CN" altLang="en-US" sz="2400" dirty="0">
                <a:latin typeface="方正大标宋简体" panose="02010601030101010101" pitchFamily="2" charset="-122"/>
                <a:ea typeface="方正大标宋简体" panose="02010601030101010101" pitchFamily="2" charset="-122"/>
              </a:rPr>
              <a:t>年代，法国、联邦德国和意大利北部原本落后的农村迅速实现了机械化，数百万农民成了相对富裕的农场主，这一变化的原因</a:t>
            </a:r>
            <a:r>
              <a:rPr lang="zh-CN" altLang="en-US" sz="2400" dirty="0" smtClean="0">
                <a:latin typeface="方正大标宋简体" panose="02010601030101010101" pitchFamily="2" charset="-122"/>
                <a:ea typeface="方正大标宋简体" panose="02010601030101010101" pitchFamily="2" charset="-122"/>
              </a:rPr>
              <a:t>是（    ）</a:t>
            </a:r>
            <a:endParaRPr lang="zh-CN" altLang="en-US" sz="2400" dirty="0">
              <a:latin typeface="方正大标宋简体" panose="02010601030101010101" pitchFamily="2" charset="-122"/>
              <a:ea typeface="方正大标宋简体" panose="02010601030101010101" pitchFamily="2" charset="-122"/>
            </a:endParaRPr>
          </a:p>
          <a:p>
            <a:pPr fontAlgn="ctr">
              <a:lnSpc>
                <a:spcPct val="150000"/>
              </a:lnSpc>
            </a:pPr>
            <a:r>
              <a:rPr lang="en-US" altLang="zh-CN" sz="2400" dirty="0">
                <a:latin typeface="方正大标宋简体" panose="02010601030101010101" pitchFamily="2" charset="-122"/>
                <a:ea typeface="方正大标宋简体" panose="02010601030101010101" pitchFamily="2" charset="-122"/>
              </a:rPr>
              <a:t>A. </a:t>
            </a:r>
            <a:r>
              <a:rPr lang="zh-CN" altLang="en-US" sz="2400" dirty="0">
                <a:latin typeface="方正大标宋简体" panose="02010601030101010101" pitchFamily="2" charset="-122"/>
                <a:ea typeface="方正大标宋简体" panose="02010601030101010101" pitchFamily="2" charset="-122"/>
              </a:rPr>
              <a:t>马歇尔计划开始发挥作用    </a:t>
            </a:r>
            <a:r>
              <a:rPr lang="en-US" altLang="zh-CN" sz="2400" dirty="0">
                <a:latin typeface="方正大标宋简体" panose="02010601030101010101" pitchFamily="2" charset="-122"/>
                <a:ea typeface="方正大标宋简体" panose="02010601030101010101" pitchFamily="2" charset="-122"/>
              </a:rPr>
              <a:t>B. </a:t>
            </a:r>
            <a:r>
              <a:rPr lang="zh-CN" altLang="en-US" sz="2400" dirty="0">
                <a:latin typeface="方正大标宋简体" panose="02010601030101010101" pitchFamily="2" charset="-122"/>
                <a:ea typeface="方正大标宋简体" panose="02010601030101010101" pitchFamily="2" charset="-122"/>
              </a:rPr>
              <a:t>欧洲经济一体化的推动</a:t>
            </a:r>
          </a:p>
          <a:p>
            <a:pPr fontAlgn="ctr">
              <a:lnSpc>
                <a:spcPct val="150000"/>
              </a:lnSpc>
            </a:pPr>
            <a:r>
              <a:rPr lang="en-US" altLang="zh-CN" sz="2400" dirty="0">
                <a:latin typeface="方正大标宋简体" panose="02010601030101010101" pitchFamily="2" charset="-122"/>
                <a:ea typeface="方正大标宋简体" panose="02010601030101010101" pitchFamily="2" charset="-122"/>
              </a:rPr>
              <a:t>C. </a:t>
            </a:r>
            <a:r>
              <a:rPr lang="zh-CN" altLang="en-US" sz="2400" dirty="0">
                <a:latin typeface="方正大标宋简体" panose="02010601030101010101" pitchFamily="2" charset="-122"/>
                <a:ea typeface="方正大标宋简体" panose="02010601030101010101" pitchFamily="2" charset="-122"/>
              </a:rPr>
              <a:t>西欧社会福利制度的确立    </a:t>
            </a:r>
            <a:r>
              <a:rPr lang="en-US" altLang="zh-CN" sz="2400" dirty="0">
                <a:latin typeface="方正大标宋简体" panose="02010601030101010101" pitchFamily="2" charset="-122"/>
                <a:ea typeface="方正大标宋简体" panose="02010601030101010101" pitchFamily="2" charset="-122"/>
              </a:rPr>
              <a:t>D. </a:t>
            </a:r>
            <a:r>
              <a:rPr lang="zh-CN" altLang="en-US" sz="2400" dirty="0">
                <a:latin typeface="方正大标宋简体" panose="02010601030101010101" pitchFamily="2" charset="-122"/>
                <a:ea typeface="方正大标宋简体" panose="02010601030101010101" pitchFamily="2" charset="-122"/>
              </a:rPr>
              <a:t>布雷顿森林体系的瓦解</a:t>
            </a:r>
          </a:p>
        </p:txBody>
      </p:sp>
      <p:sp>
        <p:nvSpPr>
          <p:cNvPr id="4" name="椭圆 3"/>
          <p:cNvSpPr/>
          <p:nvPr/>
        </p:nvSpPr>
        <p:spPr>
          <a:xfrm>
            <a:off x="4518210" y="3270530"/>
            <a:ext cx="524435" cy="52443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5" name="文本框 4"/>
          <p:cNvSpPr txBox="1"/>
          <p:nvPr/>
        </p:nvSpPr>
        <p:spPr>
          <a:xfrm>
            <a:off x="322728" y="4867834"/>
            <a:ext cx="11255190" cy="461665"/>
          </a:xfrm>
          <a:prstGeom prst="rect">
            <a:avLst/>
          </a:prstGeom>
          <a:noFill/>
        </p:spPr>
        <p:txBody>
          <a:bodyPr wrap="square" rtlCol="0">
            <a:spAutoFit/>
          </a:bodyPr>
          <a:lstStyle/>
          <a:p>
            <a:r>
              <a:rPr lang="zh-CN" altLang="en-US" sz="2400" dirty="0" smtClean="0">
                <a:solidFill>
                  <a:srgbClr val="FF0000"/>
                </a:solidFill>
                <a:latin typeface="方正大标宋简体" panose="02010601030101010101" pitchFamily="2" charset="-122"/>
                <a:ea typeface="方正大标宋简体" panose="02010601030101010101" pitchFamily="2" charset="-122"/>
              </a:rPr>
              <a:t>考查知识点：欧洲经济一体化</a:t>
            </a:r>
            <a:endParaRPr lang="zh-CN" altLang="en-US" sz="2400" dirty="0">
              <a:solidFill>
                <a:srgbClr val="FF0000"/>
              </a:solidFill>
              <a:latin typeface="方正大标宋简体" panose="02010601030101010101" pitchFamily="2" charset="-122"/>
              <a:ea typeface="方正大标宋简体" panose="02010601030101010101" pitchFamily="2" charset="-122"/>
            </a:endParaRPr>
          </a:p>
        </p:txBody>
      </p:sp>
      <p:sp>
        <p:nvSpPr>
          <p:cNvPr id="6" name="文本框 5"/>
          <p:cNvSpPr txBox="1"/>
          <p:nvPr/>
        </p:nvSpPr>
        <p:spPr>
          <a:xfrm>
            <a:off x="340658" y="5396750"/>
            <a:ext cx="8063754" cy="461665"/>
          </a:xfrm>
          <a:prstGeom prst="rect">
            <a:avLst/>
          </a:prstGeom>
          <a:noFill/>
        </p:spPr>
        <p:txBody>
          <a:bodyPr wrap="square" rtlCol="0">
            <a:spAutoFit/>
          </a:bodyPr>
          <a:lstStyle/>
          <a:p>
            <a:r>
              <a:rPr lang="zh-CN" altLang="en-US" sz="2400" dirty="0" smtClean="0">
                <a:solidFill>
                  <a:srgbClr val="FF0000"/>
                </a:solidFill>
                <a:latin typeface="方正大标宋简体" panose="02010601030101010101" pitchFamily="2" charset="-122"/>
                <a:ea typeface="方正大标宋简体" panose="02010601030101010101" pitchFamily="2" charset="-122"/>
              </a:rPr>
              <a:t>核心素养：时空观念、历史解释</a:t>
            </a:r>
            <a:endParaRPr lang="zh-CN" altLang="en-US" sz="2400" dirty="0">
              <a:solidFill>
                <a:srgbClr val="FF0000"/>
              </a:solidFill>
              <a:latin typeface="方正大标宋简体" panose="02010601030101010101" pitchFamily="2" charset="-122"/>
              <a:ea typeface="方正大标宋简体" panose="02010601030101010101" pitchFamily="2" charset="-122"/>
            </a:endParaRPr>
          </a:p>
        </p:txBody>
      </p:sp>
    </p:spTree>
    <p:extLst>
      <p:ext uri="{BB962C8B-B14F-4D97-AF65-F5344CB8AC3E}">
        <p14:creationId xmlns:p14="http://schemas.microsoft.com/office/powerpoint/2010/main" val="102053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26340" y="645459"/>
            <a:ext cx="4182036" cy="461665"/>
          </a:xfrm>
          <a:prstGeom prst="rect">
            <a:avLst/>
          </a:prstGeom>
          <a:noFill/>
        </p:spPr>
        <p:txBody>
          <a:bodyPr wrap="square" rtlCol="0">
            <a:spAutoFit/>
          </a:bodyPr>
          <a:lstStyle/>
          <a:p>
            <a:r>
              <a:rPr lang="zh-CN" altLang="en-US" sz="2400" dirty="0" smtClean="0">
                <a:latin typeface="方正大标宋简体" panose="02010601030101010101" pitchFamily="2" charset="-122"/>
                <a:ea typeface="方正大标宋简体" panose="02010601030101010101" pitchFamily="2" charset="-122"/>
              </a:rPr>
              <a:t>全国卷</a:t>
            </a:r>
            <a:r>
              <a:rPr lang="en-US" altLang="zh-CN" sz="2400" dirty="0" smtClean="0">
                <a:latin typeface="方正大标宋简体" panose="02010601030101010101" pitchFamily="2" charset="-122"/>
                <a:ea typeface="方正大标宋简体" panose="02010601030101010101" pitchFamily="2" charset="-122"/>
              </a:rPr>
              <a:t>Ⅱ</a:t>
            </a:r>
            <a:r>
              <a:rPr lang="zh-CN" altLang="en-US" sz="2400" dirty="0" smtClean="0">
                <a:latin typeface="方正大标宋简体" panose="02010601030101010101" pitchFamily="2" charset="-122"/>
                <a:ea typeface="方正大标宋简体" panose="02010601030101010101" pitchFamily="2" charset="-122"/>
              </a:rPr>
              <a:t>历史试题解析</a:t>
            </a:r>
            <a:endParaRPr lang="zh-CN" altLang="en-US" sz="2400" dirty="0">
              <a:latin typeface="方正大标宋简体" panose="02010601030101010101" pitchFamily="2" charset="-122"/>
              <a:ea typeface="方正大标宋简体" panose="02010601030101010101" pitchFamily="2" charset="-122"/>
            </a:endParaRPr>
          </a:p>
        </p:txBody>
      </p:sp>
      <p:sp>
        <p:nvSpPr>
          <p:cNvPr id="3" name="矩形 2"/>
          <p:cNvSpPr/>
          <p:nvPr/>
        </p:nvSpPr>
        <p:spPr>
          <a:xfrm>
            <a:off x="201705" y="1271231"/>
            <a:ext cx="11672047" cy="3811300"/>
          </a:xfrm>
          <a:prstGeom prst="rect">
            <a:avLst/>
          </a:prstGeom>
        </p:spPr>
        <p:txBody>
          <a:bodyPr wrap="square">
            <a:spAutoFit/>
          </a:bodyPr>
          <a:lstStyle/>
          <a:p>
            <a:pPr fontAlgn="ctr">
              <a:lnSpc>
                <a:spcPts val="4000"/>
              </a:lnSpc>
              <a:spcBef>
                <a:spcPts val="975"/>
              </a:spcBef>
            </a:pPr>
            <a:r>
              <a:rPr lang="en-US" altLang="zh-CN"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13. </a:t>
            </a:r>
            <a:r>
              <a:rPr lang="zh-CN" altLang="zh-CN" sz="2400" b="1"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阅读材料，完成下列</a:t>
            </a:r>
            <a:r>
              <a:rPr lang="zh-CN" altLang="zh-CN" sz="2400" b="1" kern="100" dirty="0"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要求</a:t>
            </a:r>
            <a:endParaRPr lang="zh-CN" altLang="zh-CN" sz="3200" b="1" kern="100" dirty="0">
              <a:latin typeface="楷体" panose="02010609060101010101" pitchFamily="49" charset="-122"/>
              <a:ea typeface="楷体" panose="02010609060101010101" pitchFamily="49" charset="-122"/>
              <a:cs typeface="宋体" panose="02010600030101010101" pitchFamily="2" charset="-122"/>
            </a:endParaRPr>
          </a:p>
          <a:p>
            <a:pPr indent="266700" fontAlgn="ctr">
              <a:lnSpc>
                <a:spcPts val="4000"/>
              </a:lnSpc>
              <a:spcBef>
                <a:spcPts val="975"/>
              </a:spcBef>
            </a:pPr>
            <a:r>
              <a:rPr lang="en-US" altLang="zh-CN" sz="2400" b="1" kern="100" dirty="0"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  </a:t>
            </a:r>
            <a:r>
              <a:rPr lang="zh-CN" altLang="zh-CN" sz="2400" b="1" kern="100"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中</a:t>
            </a:r>
            <a:r>
              <a:rPr lang="zh-CN" altLang="zh-CN" sz="24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国是大豆的故乡</a:t>
            </a:r>
            <a:r>
              <a:rPr lang="zh-CN" altLang="zh-CN" sz="2400" b="1"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，甲骨文中就有关于大豆的记载。</a:t>
            </a:r>
            <a:r>
              <a:rPr lang="zh-CN" altLang="zh-CN" sz="2400" b="1" kern="100" dirty="0">
                <a:solidFill>
                  <a:srgbClr val="FFC000"/>
                </a:solidFill>
                <a:latin typeface="楷体" panose="02010609060101010101" pitchFamily="49" charset="-122"/>
                <a:ea typeface="楷体" panose="02010609060101010101" pitchFamily="49" charset="-122"/>
                <a:cs typeface="Times New Roman" panose="02020603050405020304" pitchFamily="18" charset="0"/>
              </a:rPr>
              <a:t>先秦时期，大豆栽培主要是在黄河中游地区</a:t>
            </a:r>
            <a:r>
              <a:rPr lang="zh-CN" altLang="zh-CN" sz="2400" b="1"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a:t>
            </a:r>
            <a:r>
              <a:rPr lang="en-US" altLang="zh-CN"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a:t>
            </a:r>
            <a:r>
              <a:rPr lang="zh-CN" altLang="zh-CN" sz="2400" b="1"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豆饭</a:t>
            </a:r>
            <a:r>
              <a:rPr lang="en-US" altLang="zh-CN"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a:t>
            </a:r>
            <a:r>
              <a:rPr lang="zh-CN" altLang="zh-CN" sz="2400" b="1"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是人们的重要食物，</a:t>
            </a:r>
            <a:r>
              <a:rPr lang="zh-CN" altLang="zh-CN" sz="2400" b="1" kern="100" dirty="0">
                <a:solidFill>
                  <a:srgbClr val="00B050"/>
                </a:solidFill>
                <a:latin typeface="楷体" panose="02010609060101010101" pitchFamily="49" charset="-122"/>
                <a:ea typeface="楷体" panose="02010609060101010101" pitchFamily="49" charset="-122"/>
                <a:cs typeface="Times New Roman" panose="02020603050405020304" pitchFamily="18" charset="0"/>
              </a:rPr>
              <a:t>《齐民要术》通过总结劳动人民长期的实践经验，认识到大豆对于改良土壤的作用，主张大豆与其他作物轮种</a:t>
            </a:r>
            <a:r>
              <a:rPr lang="zh-CN" altLang="zh-CN" sz="2400" b="1"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a:t>
            </a:r>
            <a:r>
              <a:rPr lang="zh-CN" altLang="zh-CN" sz="2400" b="1" kern="100" dirty="0">
                <a:solidFill>
                  <a:srgbClr val="00B0F0"/>
                </a:solidFill>
                <a:latin typeface="楷体" panose="02010609060101010101" pitchFamily="49" charset="-122"/>
                <a:ea typeface="楷体" panose="02010609060101010101" pitchFamily="49" charset="-122"/>
                <a:cs typeface="Times New Roman" panose="02020603050405020304" pitchFamily="18" charset="0"/>
              </a:rPr>
              <a:t>唐宋时期的文献中都有朝廷调集大豆送至南方救灾、备种的记录</a:t>
            </a:r>
            <a:r>
              <a:rPr lang="zh-CN" altLang="zh-CN" sz="2400" b="1"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a:t>
            </a:r>
            <a:r>
              <a:rPr lang="zh-CN" altLang="zh-CN" sz="2400" b="1" kern="100" dirty="0">
                <a:solidFill>
                  <a:srgbClr val="FFC000"/>
                </a:solidFill>
                <a:latin typeface="楷体" panose="02010609060101010101" pitchFamily="49" charset="-122"/>
                <a:ea typeface="楷体" panose="02010609060101010101" pitchFamily="49" charset="-122"/>
                <a:cs typeface="Times New Roman" panose="02020603050405020304" pitchFamily="18" charset="0"/>
              </a:rPr>
              <a:t>大豆的种植推广到江南及岭南</a:t>
            </a:r>
            <a:r>
              <a:rPr lang="en-US" altLang="zh-CN"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a:t>
            </a:r>
            <a:r>
              <a:rPr lang="zh-CN" altLang="zh-CN" sz="2400" b="1"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从古至今，各式各样的豆制品是中国人喜爱的食物，提供了人体所需的优质植物蛋白。</a:t>
            </a:r>
            <a:endParaRPr lang="zh-CN" altLang="zh-CN" sz="3200" b="1" kern="100" dirty="0">
              <a:latin typeface="楷体" panose="02010609060101010101" pitchFamily="49" charset="-122"/>
              <a:ea typeface="楷体" panose="02010609060101010101" pitchFamily="49" charset="-122"/>
              <a:cs typeface="宋体" panose="02010600030101010101" pitchFamily="2" charset="-122"/>
            </a:endParaRPr>
          </a:p>
        </p:txBody>
      </p:sp>
      <p:sp>
        <p:nvSpPr>
          <p:cNvPr id="4" name="矩形 3"/>
          <p:cNvSpPr/>
          <p:nvPr/>
        </p:nvSpPr>
        <p:spPr>
          <a:xfrm>
            <a:off x="0" y="5212992"/>
            <a:ext cx="12191999" cy="646331"/>
          </a:xfrm>
          <a:prstGeom prst="rect">
            <a:avLst/>
          </a:prstGeom>
        </p:spPr>
        <p:txBody>
          <a:bodyPr wrap="square">
            <a:spAutoFit/>
          </a:bodyPr>
          <a:lstStyle/>
          <a:p>
            <a:pPr fontAlgn="ctr">
              <a:lnSpc>
                <a:spcPct val="150000"/>
              </a:lnSpc>
            </a:pPr>
            <a:r>
              <a:rPr lang="zh-CN" altLang="zh-CN" sz="24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b="1"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1</a:t>
            </a:r>
            <a:r>
              <a:rPr lang="zh-CN" altLang="zh-CN" sz="24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）根据材料并结合所学知识，概括我国历史上种植利用大豆的特点和作用。（</a:t>
            </a:r>
            <a:r>
              <a:rPr lang="en-US" altLang="zh-CN" sz="2400" b="1"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12</a:t>
            </a:r>
            <a:r>
              <a:rPr lang="zh-CN" altLang="zh-CN" sz="24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分）</a:t>
            </a:r>
            <a:endParaRPr lang="zh-CN" altLang="zh-CN" sz="3200" b="1" kern="100" dirty="0">
              <a:latin typeface="微软雅黑" panose="020B0503020204020204" pitchFamily="34" charset="-122"/>
              <a:ea typeface="微软雅黑" panose="020B0503020204020204" pitchFamily="34" charset="-122"/>
              <a:cs typeface="宋体" panose="02010600030101010101" pitchFamily="2" charset="-122"/>
            </a:endParaRPr>
          </a:p>
        </p:txBody>
      </p:sp>
    </p:spTree>
    <p:extLst>
      <p:ext uri="{BB962C8B-B14F-4D97-AF65-F5344CB8AC3E}">
        <p14:creationId xmlns:p14="http://schemas.microsoft.com/office/powerpoint/2010/main" val="996406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26340" y="645459"/>
            <a:ext cx="4182036" cy="461665"/>
          </a:xfrm>
          <a:prstGeom prst="rect">
            <a:avLst/>
          </a:prstGeom>
          <a:noFill/>
        </p:spPr>
        <p:txBody>
          <a:bodyPr wrap="square" rtlCol="0">
            <a:spAutoFit/>
          </a:bodyPr>
          <a:lstStyle/>
          <a:p>
            <a:r>
              <a:rPr lang="zh-CN" altLang="en-US" sz="2400" dirty="0" smtClean="0">
                <a:latin typeface="方正大标宋简体" panose="02010601030101010101" pitchFamily="2" charset="-122"/>
                <a:ea typeface="方正大标宋简体" panose="02010601030101010101" pitchFamily="2" charset="-122"/>
              </a:rPr>
              <a:t>全国卷</a:t>
            </a:r>
            <a:r>
              <a:rPr lang="en-US" altLang="zh-CN" sz="2400" dirty="0" smtClean="0">
                <a:latin typeface="方正大标宋简体" panose="02010601030101010101" pitchFamily="2" charset="-122"/>
                <a:ea typeface="方正大标宋简体" panose="02010601030101010101" pitchFamily="2" charset="-122"/>
              </a:rPr>
              <a:t>Ⅱ</a:t>
            </a:r>
            <a:r>
              <a:rPr lang="zh-CN" altLang="en-US" sz="2400" dirty="0" smtClean="0">
                <a:latin typeface="方正大标宋简体" panose="02010601030101010101" pitchFamily="2" charset="-122"/>
                <a:ea typeface="方正大标宋简体" panose="02010601030101010101" pitchFamily="2" charset="-122"/>
              </a:rPr>
              <a:t>历史试题解析</a:t>
            </a:r>
            <a:endParaRPr lang="zh-CN" altLang="en-US" sz="2400" dirty="0">
              <a:latin typeface="方正大标宋简体" panose="02010601030101010101" pitchFamily="2" charset="-122"/>
              <a:ea typeface="方正大标宋简体" panose="02010601030101010101" pitchFamily="2" charset="-122"/>
            </a:endParaRPr>
          </a:p>
        </p:txBody>
      </p:sp>
      <p:sp>
        <p:nvSpPr>
          <p:cNvPr id="3" name="矩形 2"/>
          <p:cNvSpPr/>
          <p:nvPr/>
        </p:nvSpPr>
        <p:spPr>
          <a:xfrm>
            <a:off x="349624" y="1496927"/>
            <a:ext cx="11510682" cy="2308324"/>
          </a:xfrm>
          <a:prstGeom prst="rect">
            <a:avLst/>
          </a:prstGeom>
        </p:spPr>
        <p:txBody>
          <a:bodyPr wrap="square">
            <a:spAutoFit/>
          </a:bodyPr>
          <a:lstStyle/>
          <a:p>
            <a:pPr fontAlgn="ctr">
              <a:lnSpc>
                <a:spcPct val="150000"/>
              </a:lnSpc>
            </a:pPr>
            <a:r>
              <a:rPr lang="zh-CN" altLang="zh-CN" sz="2400" b="1" kern="100" dirty="0" smtClean="0">
                <a:latin typeface="楷体" panose="02010609060101010101" pitchFamily="49" charset="-122"/>
                <a:ea typeface="楷体" panose="02010609060101010101" pitchFamily="49" charset="-122"/>
                <a:cs typeface="Times New Roman" panose="02020603050405020304" pitchFamily="18" charset="0"/>
              </a:rPr>
              <a:t>【</a:t>
            </a:r>
            <a:r>
              <a:rPr lang="zh-CN" altLang="en-US" sz="2400" b="1" kern="100" dirty="0" smtClean="0">
                <a:latin typeface="楷体" panose="02010609060101010101" pitchFamily="49" charset="-122"/>
                <a:ea typeface="楷体" panose="02010609060101010101" pitchFamily="49" charset="-122"/>
                <a:cs typeface="Times New Roman" panose="02020603050405020304" pitchFamily="18" charset="0"/>
              </a:rPr>
              <a:t>参考</a:t>
            </a:r>
            <a:r>
              <a:rPr lang="zh-CN" altLang="zh-CN" sz="2400" b="1" kern="100" dirty="0" smtClean="0">
                <a:latin typeface="楷体" panose="02010609060101010101" pitchFamily="49" charset="-122"/>
                <a:ea typeface="楷体" panose="02010609060101010101" pitchFamily="49" charset="-122"/>
                <a:cs typeface="Times New Roman" panose="02020603050405020304" pitchFamily="18" charset="0"/>
              </a:rPr>
              <a:t>答案】</a:t>
            </a:r>
            <a:r>
              <a:rPr lang="zh-CN" altLang="zh-CN" sz="2400" b="1" kern="100" dirty="0">
                <a:latin typeface="楷体" panose="02010609060101010101" pitchFamily="49" charset="-122"/>
                <a:ea typeface="楷体" panose="02010609060101010101" pitchFamily="49" charset="-122"/>
                <a:cs typeface="Times New Roman" panose="02020603050405020304" pitchFamily="18" charset="0"/>
              </a:rPr>
              <a:t>（</a:t>
            </a:r>
            <a:r>
              <a:rPr lang="en-US" altLang="zh-CN" sz="2400" b="1" kern="100" dirty="0">
                <a:latin typeface="楷体" panose="02010609060101010101" pitchFamily="49" charset="-122"/>
                <a:ea typeface="楷体" panose="02010609060101010101" pitchFamily="49" charset="-122"/>
                <a:cs typeface="宋体" panose="02010600030101010101" pitchFamily="2" charset="-122"/>
              </a:rPr>
              <a:t>1</a:t>
            </a:r>
            <a:r>
              <a:rPr lang="zh-CN" altLang="zh-CN" sz="2400" b="1" kern="100" dirty="0">
                <a:latin typeface="楷体" panose="02010609060101010101" pitchFamily="49" charset="-122"/>
                <a:ea typeface="楷体" panose="02010609060101010101" pitchFamily="49" charset="-122"/>
                <a:cs typeface="Times New Roman" panose="02020603050405020304" pitchFamily="18" charset="0"/>
              </a:rPr>
              <a:t>）特点：我国人民最早培育、驯化；种植范围从中原推广到南方，开发出各豆制品；农书对劳动人民实践经验的总结与推广，政府推动。</a:t>
            </a:r>
            <a:endParaRPr lang="zh-CN" altLang="zh-CN" sz="3200" b="1" kern="100" dirty="0">
              <a:latin typeface="楷体" panose="02010609060101010101" pitchFamily="49" charset="-122"/>
              <a:ea typeface="楷体" panose="02010609060101010101" pitchFamily="49" charset="-122"/>
              <a:cs typeface="宋体" panose="02010600030101010101" pitchFamily="2" charset="-122"/>
            </a:endParaRPr>
          </a:p>
          <a:p>
            <a:pPr fontAlgn="ctr">
              <a:lnSpc>
                <a:spcPct val="150000"/>
              </a:lnSpc>
            </a:pPr>
            <a:r>
              <a:rPr lang="zh-CN" altLang="zh-CN" sz="2400" b="1" kern="100" dirty="0">
                <a:latin typeface="楷体" panose="02010609060101010101" pitchFamily="49" charset="-122"/>
                <a:ea typeface="楷体" panose="02010609060101010101" pitchFamily="49" charset="-122"/>
                <a:cs typeface="Times New Roman" panose="02020603050405020304" pitchFamily="18" charset="0"/>
              </a:rPr>
              <a:t>作用：民众重要的食物来源，使中国人的食物结构合理化；推动了中国农业的发展，备荒物资。</a:t>
            </a:r>
            <a:endParaRPr lang="zh-CN" altLang="zh-CN" sz="3200" b="1" kern="100" dirty="0">
              <a:latin typeface="楷体" panose="02010609060101010101" pitchFamily="49" charset="-122"/>
              <a:ea typeface="楷体" panose="02010609060101010101" pitchFamily="49" charset="-122"/>
              <a:cs typeface="宋体" panose="02010600030101010101" pitchFamily="2" charset="-122"/>
            </a:endParaRPr>
          </a:p>
        </p:txBody>
      </p:sp>
      <p:sp>
        <p:nvSpPr>
          <p:cNvPr id="4" name="文本框 3"/>
          <p:cNvSpPr txBox="1"/>
          <p:nvPr/>
        </p:nvSpPr>
        <p:spPr>
          <a:xfrm>
            <a:off x="349624" y="4020671"/>
            <a:ext cx="11510682" cy="2308324"/>
          </a:xfrm>
          <a:prstGeom prst="rect">
            <a:avLst/>
          </a:prstGeom>
          <a:noFill/>
        </p:spPr>
        <p:txBody>
          <a:bodyPr wrap="square" rtlCol="0">
            <a:spAutoFit/>
          </a:bodyPr>
          <a:lstStyle/>
          <a:p>
            <a:pPr marL="342900" indent="-342900">
              <a:lnSpc>
                <a:spcPct val="150000"/>
              </a:lnSpc>
              <a:buFont typeface="Wingdings" panose="05000000000000000000" pitchFamily="2" charset="2"/>
              <a:buChar char="u"/>
            </a:pPr>
            <a:r>
              <a:rPr lang="zh-CN" altLang="en-US" sz="2400" dirty="0" smtClean="0">
                <a:solidFill>
                  <a:srgbClr val="FF0000"/>
                </a:solidFill>
                <a:latin typeface="方正大标宋简体" panose="02010601030101010101" pitchFamily="2" charset="-122"/>
                <a:ea typeface="方正大标宋简体" panose="02010601030101010101" pitchFamily="2" charset="-122"/>
              </a:rPr>
              <a:t>史料实证：在评述历史时，能够对材料进行适当的取舍；在对历史和现实问题进行探究的过程中，能够恰当地运用史料对所探究的问题进行论述。</a:t>
            </a:r>
            <a:endParaRPr lang="en-US" altLang="zh-CN" sz="2400" dirty="0" smtClean="0">
              <a:solidFill>
                <a:srgbClr val="FF0000"/>
              </a:solidFill>
              <a:latin typeface="方正大标宋简体" panose="02010601030101010101" pitchFamily="2" charset="-122"/>
              <a:ea typeface="方正大标宋简体" panose="02010601030101010101" pitchFamily="2" charset="-122"/>
            </a:endParaRPr>
          </a:p>
          <a:p>
            <a:pPr marL="342900" indent="-342900">
              <a:lnSpc>
                <a:spcPct val="150000"/>
              </a:lnSpc>
              <a:buFont typeface="Wingdings" panose="05000000000000000000" pitchFamily="2" charset="2"/>
              <a:buChar char="u"/>
            </a:pPr>
            <a:r>
              <a:rPr lang="zh-CN" altLang="en-US" sz="2400" dirty="0" smtClean="0">
                <a:solidFill>
                  <a:srgbClr val="FF0000"/>
                </a:solidFill>
                <a:latin typeface="方正大标宋简体" panose="02010601030101010101" pitchFamily="2" charset="-122"/>
                <a:ea typeface="方正大标宋简体" panose="02010601030101010101" pitchFamily="2" charset="-122"/>
              </a:rPr>
              <a:t>历史解释：能够选择、组织和运用相关材料并使用相关历史术语，在正确的历史观和方法论的指导下，对系列史事作出解释。</a:t>
            </a:r>
            <a:endParaRPr lang="en-US" altLang="zh-CN" sz="2400" dirty="0" smtClean="0">
              <a:solidFill>
                <a:srgbClr val="FF0000"/>
              </a:solidFill>
              <a:latin typeface="方正大标宋简体" panose="02010601030101010101" pitchFamily="2" charset="-122"/>
              <a:ea typeface="方正大标宋简体" panose="02010601030101010101" pitchFamily="2" charset="-122"/>
            </a:endParaRPr>
          </a:p>
        </p:txBody>
      </p:sp>
    </p:spTree>
    <p:extLst>
      <p:ext uri="{BB962C8B-B14F-4D97-AF65-F5344CB8AC3E}">
        <p14:creationId xmlns:p14="http://schemas.microsoft.com/office/powerpoint/2010/main" val="126223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26340" y="645459"/>
            <a:ext cx="4182036" cy="461665"/>
          </a:xfrm>
          <a:prstGeom prst="rect">
            <a:avLst/>
          </a:prstGeom>
          <a:noFill/>
        </p:spPr>
        <p:txBody>
          <a:bodyPr wrap="square" rtlCol="0">
            <a:spAutoFit/>
          </a:bodyPr>
          <a:lstStyle/>
          <a:p>
            <a:r>
              <a:rPr lang="zh-CN" altLang="en-US" sz="2400" dirty="0" smtClean="0">
                <a:latin typeface="方正大标宋简体" panose="02010601030101010101" pitchFamily="2" charset="-122"/>
                <a:ea typeface="方正大标宋简体" panose="02010601030101010101" pitchFamily="2" charset="-122"/>
              </a:rPr>
              <a:t>全国卷</a:t>
            </a:r>
            <a:r>
              <a:rPr lang="en-US" altLang="zh-CN" sz="2400" dirty="0" smtClean="0">
                <a:latin typeface="方正大标宋简体" panose="02010601030101010101" pitchFamily="2" charset="-122"/>
                <a:ea typeface="方正大标宋简体" panose="02010601030101010101" pitchFamily="2" charset="-122"/>
              </a:rPr>
              <a:t>Ⅱ</a:t>
            </a:r>
            <a:r>
              <a:rPr lang="zh-CN" altLang="en-US" sz="2400" dirty="0" smtClean="0">
                <a:latin typeface="方正大标宋简体" panose="02010601030101010101" pitchFamily="2" charset="-122"/>
                <a:ea typeface="方正大标宋简体" panose="02010601030101010101" pitchFamily="2" charset="-122"/>
              </a:rPr>
              <a:t>历史试题解析</a:t>
            </a:r>
            <a:endParaRPr lang="zh-CN" altLang="en-US" sz="2400" dirty="0">
              <a:latin typeface="方正大标宋简体" panose="02010601030101010101" pitchFamily="2" charset="-122"/>
              <a:ea typeface="方正大标宋简体" panose="02010601030101010101" pitchFamily="2" charset="-122"/>
            </a:endParaRPr>
          </a:p>
        </p:txBody>
      </p:sp>
      <p:sp>
        <p:nvSpPr>
          <p:cNvPr id="3" name="矩形 2"/>
          <p:cNvSpPr/>
          <p:nvPr/>
        </p:nvSpPr>
        <p:spPr>
          <a:xfrm>
            <a:off x="349624" y="1423436"/>
            <a:ext cx="11537576" cy="3811300"/>
          </a:xfrm>
          <a:prstGeom prst="rect">
            <a:avLst/>
          </a:prstGeom>
        </p:spPr>
        <p:txBody>
          <a:bodyPr wrap="square">
            <a:spAutoFit/>
          </a:bodyPr>
          <a:lstStyle/>
          <a:p>
            <a:pPr indent="266700" fontAlgn="ctr">
              <a:lnSpc>
                <a:spcPts val="4000"/>
              </a:lnSpc>
              <a:spcBef>
                <a:spcPts val="975"/>
              </a:spcBef>
            </a:pPr>
            <a:r>
              <a:rPr lang="en-US" altLang="zh-CN" sz="2400" b="1" kern="100" dirty="0" smtClean="0">
                <a:solidFill>
                  <a:srgbClr val="000000"/>
                </a:solidFill>
                <a:latin typeface="楷体" panose="02010609060101010101" pitchFamily="49" charset="-122"/>
                <a:ea typeface="楷体" panose="02010609060101010101" pitchFamily="49" charset="-122"/>
                <a:cs typeface="宋体" panose="02010600030101010101" pitchFamily="2" charset="-122"/>
              </a:rPr>
              <a:t>  </a:t>
            </a:r>
            <a:r>
              <a:rPr lang="en-US" altLang="zh-CN" sz="2400" b="1" kern="100" dirty="0" smtClean="0">
                <a:solidFill>
                  <a:srgbClr val="FF0000"/>
                </a:solidFill>
                <a:latin typeface="楷体" panose="02010609060101010101" pitchFamily="49" charset="-122"/>
                <a:ea typeface="楷体" panose="02010609060101010101" pitchFamily="49" charset="-122"/>
                <a:cs typeface="宋体" panose="02010600030101010101" pitchFamily="2" charset="-122"/>
              </a:rPr>
              <a:t>1765</a:t>
            </a:r>
            <a:r>
              <a:rPr lang="zh-CN" altLang="zh-CN" sz="24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年，大豆引入北美</a:t>
            </a:r>
            <a:r>
              <a:rPr lang="zh-CN" altLang="zh-CN" sz="2400" b="1"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，最初作为饲料或绿肥。</a:t>
            </a:r>
            <a:r>
              <a:rPr lang="en-US" altLang="zh-CN"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19</a:t>
            </a:r>
            <a:r>
              <a:rPr lang="zh-CN" altLang="zh-CN" sz="2400" b="1"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世纪</a:t>
            </a:r>
            <a:r>
              <a:rPr lang="en-US" altLang="zh-CN"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60</a:t>
            </a:r>
            <a:r>
              <a:rPr lang="zh-CN" altLang="zh-CN" sz="2400" b="1"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年代，豆腐在美国开始被视为健康食品。</a:t>
            </a:r>
            <a:r>
              <a:rPr lang="en-US" altLang="zh-CN"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19</a:t>
            </a:r>
            <a:r>
              <a:rPr lang="zh-CN" altLang="zh-CN" sz="2400" b="1"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世纪末，</a:t>
            </a:r>
            <a:r>
              <a:rPr lang="zh-CN" altLang="zh-CN" sz="2400" b="1" kern="100" dirty="0">
                <a:solidFill>
                  <a:srgbClr val="00B050"/>
                </a:solidFill>
                <a:latin typeface="楷体" panose="02010609060101010101" pitchFamily="49" charset="-122"/>
                <a:ea typeface="楷体" panose="02010609060101010101" pitchFamily="49" charset="-122"/>
                <a:cs typeface="Times New Roman" panose="02020603050405020304" pitchFamily="18" charset="0"/>
              </a:rPr>
              <a:t>大豆根瘤的固氮功能被发现，在美国干旱地区推广种植</a:t>
            </a:r>
            <a:r>
              <a:rPr lang="zh-CN" altLang="zh-CN" sz="2400" b="1"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，至</a:t>
            </a:r>
            <a:r>
              <a:rPr lang="en-US" altLang="zh-CN"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1910</a:t>
            </a:r>
            <a:r>
              <a:rPr lang="zh-CN" altLang="zh-CN" sz="2400" b="1"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年，美国已经拥有</a:t>
            </a:r>
            <a:r>
              <a:rPr lang="en-US" altLang="zh-CN"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280</a:t>
            </a:r>
            <a:r>
              <a:rPr lang="zh-CN" altLang="zh-CN" sz="2400" b="1"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多个大豆品种。</a:t>
            </a:r>
            <a:r>
              <a:rPr lang="en-US" altLang="zh-CN" sz="2400" b="1" kern="100" dirty="0">
                <a:solidFill>
                  <a:srgbClr val="0070C0"/>
                </a:solidFill>
                <a:latin typeface="楷体" panose="02010609060101010101" pitchFamily="49" charset="-122"/>
                <a:ea typeface="楷体" panose="02010609060101010101" pitchFamily="49" charset="-122"/>
                <a:cs typeface="宋体" panose="02010600030101010101" pitchFamily="2" charset="-122"/>
              </a:rPr>
              <a:t>1931</a:t>
            </a:r>
            <a:r>
              <a:rPr lang="zh-CN" altLang="zh-CN" sz="2400" b="1" kern="100" dirty="0">
                <a:solidFill>
                  <a:srgbClr val="0070C0"/>
                </a:solidFill>
                <a:latin typeface="楷体" panose="02010609060101010101" pitchFamily="49" charset="-122"/>
                <a:ea typeface="楷体" panose="02010609060101010101" pitchFamily="49" charset="-122"/>
                <a:cs typeface="Times New Roman" panose="02020603050405020304" pitchFamily="18" charset="0"/>
              </a:rPr>
              <a:t>年，福特公司从大豆中开发出人造蛋白纤维，大豆成为食品工业、轻工业及医药工业的重要原料。</a:t>
            </a:r>
            <a:r>
              <a:rPr lang="en-US" altLang="zh-CN"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1954</a:t>
            </a:r>
            <a:r>
              <a:rPr lang="zh-CN" altLang="zh-CN" sz="2400" b="1"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年，美国成为世界上最大的大豆生产国，种植面积超过一亿亩。大豆在南北美洲都得到广泛种植，美洲的农田和中国人的餐桌发生了紧密联系。</a:t>
            </a:r>
            <a:endParaRPr lang="zh-CN" altLang="zh-CN" sz="3200" b="1" kern="100" dirty="0">
              <a:latin typeface="楷体" panose="02010609060101010101" pitchFamily="49" charset="-122"/>
              <a:ea typeface="楷体" panose="02010609060101010101" pitchFamily="49" charset="-122"/>
              <a:cs typeface="宋体" panose="02010600030101010101" pitchFamily="2" charset="-122"/>
            </a:endParaRPr>
          </a:p>
          <a:p>
            <a:pPr algn="r" fontAlgn="ctr">
              <a:lnSpc>
                <a:spcPts val="4000"/>
              </a:lnSpc>
              <a:spcBef>
                <a:spcPts val="975"/>
              </a:spcBef>
              <a:spcAft>
                <a:spcPts val="0"/>
              </a:spcAft>
            </a:pPr>
            <a:r>
              <a:rPr lang="en-US" altLang="zh-CN"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           ——</a:t>
            </a:r>
            <a:r>
              <a:rPr lang="zh-CN" altLang="zh-CN" sz="2400" b="1"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摘编自刘启振等《</a:t>
            </a:r>
            <a:r>
              <a:rPr lang="en-US" altLang="zh-CN"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a:t>
            </a:r>
            <a:r>
              <a:rPr lang="zh-CN" altLang="zh-CN" sz="2400" b="1"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一带一路</a:t>
            </a:r>
            <a:r>
              <a:rPr lang="en-US" altLang="zh-CN"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a:t>
            </a:r>
            <a:r>
              <a:rPr lang="zh-CN" altLang="zh-CN" sz="2400" b="1"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视域下栽培大豆的起源和传播》等</a:t>
            </a:r>
            <a:endParaRPr lang="zh-CN" altLang="zh-CN" sz="3200" b="1" kern="100" dirty="0">
              <a:latin typeface="楷体" panose="02010609060101010101" pitchFamily="49" charset="-122"/>
              <a:ea typeface="楷体" panose="02010609060101010101" pitchFamily="49" charset="-122"/>
              <a:cs typeface="宋体" panose="02010600030101010101" pitchFamily="2" charset="-122"/>
            </a:endParaRPr>
          </a:p>
        </p:txBody>
      </p:sp>
      <p:sp>
        <p:nvSpPr>
          <p:cNvPr id="4" name="矩形 3"/>
          <p:cNvSpPr/>
          <p:nvPr/>
        </p:nvSpPr>
        <p:spPr>
          <a:xfrm>
            <a:off x="237564" y="4986274"/>
            <a:ext cx="11954435" cy="646331"/>
          </a:xfrm>
          <a:prstGeom prst="rect">
            <a:avLst/>
          </a:prstGeom>
        </p:spPr>
        <p:txBody>
          <a:bodyPr wrap="square">
            <a:spAutoFit/>
          </a:bodyPr>
          <a:lstStyle/>
          <a:p>
            <a:pPr fontAlgn="ctr">
              <a:lnSpc>
                <a:spcPct val="150000"/>
              </a:lnSpc>
            </a:pPr>
            <a:r>
              <a:rPr lang="zh-CN" altLang="zh-CN" sz="24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b="1"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2</a:t>
            </a:r>
            <a:r>
              <a:rPr lang="zh-CN" altLang="zh-CN" sz="24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）根据材料并结合所学知识，说明大豆在美国广泛种植的原因。（</a:t>
            </a:r>
            <a:r>
              <a:rPr lang="en-US" altLang="zh-CN" sz="2400" b="1"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8</a:t>
            </a:r>
            <a:r>
              <a:rPr lang="zh-CN" altLang="zh-CN" sz="24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分）</a:t>
            </a:r>
            <a:endParaRPr lang="zh-CN" altLang="zh-CN" sz="3200" b="1" kern="1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5" name="矩形 4"/>
          <p:cNvSpPr/>
          <p:nvPr/>
        </p:nvSpPr>
        <p:spPr>
          <a:xfrm>
            <a:off x="237564" y="5632605"/>
            <a:ext cx="11649636" cy="646331"/>
          </a:xfrm>
          <a:prstGeom prst="rect">
            <a:avLst/>
          </a:prstGeom>
        </p:spPr>
        <p:txBody>
          <a:bodyPr wrap="square">
            <a:spAutoFit/>
          </a:bodyPr>
          <a:lstStyle/>
          <a:p>
            <a:pPr fontAlgn="ctr">
              <a:lnSpc>
                <a:spcPct val="150000"/>
              </a:lnSpc>
            </a:pPr>
            <a:r>
              <a:rPr lang="zh-CN" altLang="zh-CN" sz="24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b="1"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3</a:t>
            </a:r>
            <a:r>
              <a:rPr lang="zh-CN" altLang="zh-CN" sz="24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）根据材料并结合所学知识，简析物种交流的积极意义。（</a:t>
            </a:r>
            <a:r>
              <a:rPr lang="en-US" altLang="zh-CN" sz="2400" b="1"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5</a:t>
            </a:r>
            <a:r>
              <a:rPr lang="zh-CN" altLang="zh-CN" sz="24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分）</a:t>
            </a:r>
            <a:endParaRPr lang="zh-CN" altLang="zh-CN" sz="3200" b="1" kern="100" dirty="0">
              <a:latin typeface="微软雅黑" panose="020B0503020204020204" pitchFamily="34" charset="-122"/>
              <a:ea typeface="微软雅黑" panose="020B0503020204020204" pitchFamily="34" charset="-122"/>
              <a:cs typeface="宋体" panose="02010600030101010101" pitchFamily="2" charset="-122"/>
            </a:endParaRPr>
          </a:p>
        </p:txBody>
      </p:sp>
    </p:spTree>
    <p:extLst>
      <p:ext uri="{BB962C8B-B14F-4D97-AF65-F5344CB8AC3E}">
        <p14:creationId xmlns:p14="http://schemas.microsoft.com/office/powerpoint/2010/main" val="1631935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26340" y="645459"/>
            <a:ext cx="4182036" cy="461665"/>
          </a:xfrm>
          <a:prstGeom prst="rect">
            <a:avLst/>
          </a:prstGeom>
          <a:noFill/>
        </p:spPr>
        <p:txBody>
          <a:bodyPr wrap="square" rtlCol="0">
            <a:spAutoFit/>
          </a:bodyPr>
          <a:lstStyle/>
          <a:p>
            <a:r>
              <a:rPr lang="zh-CN" altLang="en-US" sz="2400" dirty="0" smtClean="0">
                <a:latin typeface="方正大标宋简体" panose="02010601030101010101" pitchFamily="2" charset="-122"/>
                <a:ea typeface="方正大标宋简体" panose="02010601030101010101" pitchFamily="2" charset="-122"/>
              </a:rPr>
              <a:t>全国卷</a:t>
            </a:r>
            <a:r>
              <a:rPr lang="en-US" altLang="zh-CN" sz="2400" dirty="0" smtClean="0">
                <a:latin typeface="方正大标宋简体" panose="02010601030101010101" pitchFamily="2" charset="-122"/>
                <a:ea typeface="方正大标宋简体" panose="02010601030101010101" pitchFamily="2" charset="-122"/>
              </a:rPr>
              <a:t>Ⅱ</a:t>
            </a:r>
            <a:r>
              <a:rPr lang="zh-CN" altLang="en-US" sz="2400" dirty="0" smtClean="0">
                <a:latin typeface="方正大标宋简体" panose="02010601030101010101" pitchFamily="2" charset="-122"/>
                <a:ea typeface="方正大标宋简体" panose="02010601030101010101" pitchFamily="2" charset="-122"/>
              </a:rPr>
              <a:t>历史试题解析</a:t>
            </a:r>
            <a:endParaRPr lang="zh-CN" altLang="en-US" sz="2400" dirty="0">
              <a:latin typeface="方正大标宋简体" panose="02010601030101010101" pitchFamily="2" charset="-122"/>
              <a:ea typeface="方正大标宋简体" panose="02010601030101010101" pitchFamily="2" charset="-122"/>
            </a:endParaRPr>
          </a:p>
        </p:txBody>
      </p:sp>
      <p:sp>
        <p:nvSpPr>
          <p:cNvPr id="3" name="矩形 2"/>
          <p:cNvSpPr/>
          <p:nvPr/>
        </p:nvSpPr>
        <p:spPr>
          <a:xfrm>
            <a:off x="349623" y="1568845"/>
            <a:ext cx="11577917" cy="1113766"/>
          </a:xfrm>
          <a:prstGeom prst="rect">
            <a:avLst/>
          </a:prstGeom>
        </p:spPr>
        <p:txBody>
          <a:bodyPr wrap="square">
            <a:spAutoFit/>
          </a:bodyPr>
          <a:lstStyle/>
          <a:p>
            <a:pPr>
              <a:lnSpc>
                <a:spcPct val="150000"/>
              </a:lnSpc>
            </a:pPr>
            <a:r>
              <a:rPr lang="zh-CN" altLang="zh-CN" sz="2400" b="1" kern="100" dirty="0">
                <a:latin typeface="楷体" panose="02010609060101010101" pitchFamily="49" charset="-122"/>
                <a:ea typeface="楷体" panose="02010609060101010101" pitchFamily="49" charset="-122"/>
                <a:cs typeface="Times New Roman" panose="02020603050405020304" pitchFamily="18" charset="0"/>
              </a:rPr>
              <a:t>【</a:t>
            </a:r>
            <a:r>
              <a:rPr lang="zh-CN" altLang="en-US" sz="2400" b="1" kern="100" dirty="0">
                <a:latin typeface="楷体" panose="02010609060101010101" pitchFamily="49" charset="-122"/>
                <a:ea typeface="楷体" panose="02010609060101010101" pitchFamily="49" charset="-122"/>
                <a:cs typeface="Times New Roman" panose="02020603050405020304" pitchFamily="18" charset="0"/>
              </a:rPr>
              <a:t>参考</a:t>
            </a:r>
            <a:r>
              <a:rPr lang="zh-CN" altLang="zh-CN" sz="2400" b="1" kern="100" dirty="0">
                <a:latin typeface="楷体" panose="02010609060101010101" pitchFamily="49" charset="-122"/>
                <a:ea typeface="楷体" panose="02010609060101010101" pitchFamily="49" charset="-122"/>
                <a:cs typeface="Times New Roman" panose="02020603050405020304" pitchFamily="18" charset="0"/>
              </a:rPr>
              <a:t>答案】 </a:t>
            </a:r>
            <a:r>
              <a:rPr lang="zh-CN" altLang="zh-CN" sz="2400" b="1" dirty="0" smtClean="0">
                <a:latin typeface="楷体" panose="02010609060101010101" pitchFamily="49" charset="-122"/>
                <a:ea typeface="楷体" panose="02010609060101010101" pitchFamily="49" charset="-122"/>
                <a:cs typeface="Times New Roman" panose="02020603050405020304" pitchFamily="18" charset="0"/>
              </a:rPr>
              <a:t>（</a:t>
            </a:r>
            <a:r>
              <a:rPr lang="en-US" altLang="zh-CN" sz="2400" b="1" dirty="0">
                <a:latin typeface="楷体" panose="02010609060101010101" pitchFamily="49" charset="-122"/>
                <a:ea typeface="楷体" panose="02010609060101010101" pitchFamily="49" charset="-122"/>
              </a:rPr>
              <a:t>2</a:t>
            </a:r>
            <a:r>
              <a:rPr lang="zh-CN" altLang="zh-CN" sz="2400" b="1" dirty="0">
                <a:latin typeface="楷体" panose="02010609060101010101" pitchFamily="49" charset="-122"/>
                <a:ea typeface="楷体" panose="02010609060101010101" pitchFamily="49" charset="-122"/>
                <a:cs typeface="Times New Roman" panose="02020603050405020304" pitchFamily="18" charset="0"/>
              </a:rPr>
              <a:t>）世界各地的联系加强，世界市场的推动；大豆是一种优良作物品种，适宜种植；科学技术进步，大豆的用途得到广泛开发。</a:t>
            </a:r>
            <a:endParaRPr lang="zh-CN" altLang="en-US" sz="2400" b="1" dirty="0">
              <a:latin typeface="楷体" panose="02010609060101010101" pitchFamily="49" charset="-122"/>
              <a:ea typeface="楷体" panose="02010609060101010101" pitchFamily="49" charset="-122"/>
            </a:endParaRPr>
          </a:p>
        </p:txBody>
      </p:sp>
      <p:sp>
        <p:nvSpPr>
          <p:cNvPr id="4" name="矩形 3"/>
          <p:cNvSpPr/>
          <p:nvPr/>
        </p:nvSpPr>
        <p:spPr>
          <a:xfrm>
            <a:off x="349623" y="2604266"/>
            <a:ext cx="11577917" cy="1200329"/>
          </a:xfrm>
          <a:prstGeom prst="rect">
            <a:avLst/>
          </a:prstGeom>
        </p:spPr>
        <p:txBody>
          <a:bodyPr wrap="square">
            <a:spAutoFit/>
          </a:bodyPr>
          <a:lstStyle/>
          <a:p>
            <a:pPr fontAlgn="ctr">
              <a:lnSpc>
                <a:spcPct val="150000"/>
              </a:lnSpc>
            </a:pPr>
            <a:r>
              <a:rPr lang="zh-CN" altLang="zh-CN" sz="2400" b="1" kern="100" dirty="0">
                <a:latin typeface="楷体" panose="02010609060101010101" pitchFamily="49" charset="-122"/>
                <a:ea typeface="楷体" panose="02010609060101010101" pitchFamily="49" charset="-122"/>
                <a:cs typeface="Times New Roman" panose="02020603050405020304" pitchFamily="18" charset="0"/>
              </a:rPr>
              <a:t>（</a:t>
            </a:r>
            <a:r>
              <a:rPr lang="en-US" altLang="zh-CN" sz="2400" b="1" kern="100" dirty="0">
                <a:latin typeface="楷体" panose="02010609060101010101" pitchFamily="49" charset="-122"/>
                <a:ea typeface="楷体" panose="02010609060101010101" pitchFamily="49" charset="-122"/>
                <a:cs typeface="宋体" panose="02010600030101010101" pitchFamily="2" charset="-122"/>
              </a:rPr>
              <a:t>3</a:t>
            </a:r>
            <a:r>
              <a:rPr lang="zh-CN" altLang="zh-CN" sz="2400" b="1" kern="100" dirty="0">
                <a:latin typeface="楷体" panose="02010609060101010101" pitchFamily="49" charset="-122"/>
                <a:ea typeface="楷体" panose="02010609060101010101" pitchFamily="49" charset="-122"/>
                <a:cs typeface="Times New Roman" panose="02020603050405020304" pitchFamily="18" charset="0"/>
              </a:rPr>
              <a:t>）物种交流是世界文明交流的重要方式；促进了人类文明的发展，有助于人类命运共同体的构建。</a:t>
            </a:r>
            <a:endParaRPr lang="zh-CN" altLang="zh-CN" sz="3200" b="1" kern="100" dirty="0">
              <a:latin typeface="楷体" panose="02010609060101010101" pitchFamily="49" charset="-122"/>
              <a:ea typeface="楷体" panose="02010609060101010101" pitchFamily="49" charset="-122"/>
              <a:cs typeface="宋体" panose="02010600030101010101" pitchFamily="2" charset="-122"/>
            </a:endParaRPr>
          </a:p>
        </p:txBody>
      </p:sp>
      <p:sp>
        <p:nvSpPr>
          <p:cNvPr id="5" name="文本框 4"/>
          <p:cNvSpPr txBox="1"/>
          <p:nvPr/>
        </p:nvSpPr>
        <p:spPr>
          <a:xfrm>
            <a:off x="349624" y="3966883"/>
            <a:ext cx="11510682" cy="2308324"/>
          </a:xfrm>
          <a:prstGeom prst="rect">
            <a:avLst/>
          </a:prstGeom>
          <a:noFill/>
        </p:spPr>
        <p:txBody>
          <a:bodyPr wrap="square" rtlCol="0">
            <a:spAutoFit/>
          </a:bodyPr>
          <a:lstStyle/>
          <a:p>
            <a:pPr marL="342900" indent="-342900">
              <a:buFont typeface="Wingdings" panose="05000000000000000000" pitchFamily="2" charset="2"/>
              <a:buChar char="u"/>
            </a:pPr>
            <a:r>
              <a:rPr lang="zh-CN" altLang="en-US" sz="2400" dirty="0" smtClean="0">
                <a:solidFill>
                  <a:srgbClr val="FF0000"/>
                </a:solidFill>
                <a:latin typeface="方正大标宋简体" panose="02010601030101010101" pitchFamily="2" charset="-122"/>
                <a:ea typeface="方正大标宋简体" panose="02010601030101010101" pitchFamily="2" charset="-122"/>
              </a:rPr>
              <a:t>史料实证：在评述历史时，能够对材料进行适当的取舍；在对历史和现实问题进行探究的过程中，能够恰当地运用史料对所探究的问题进行论述。</a:t>
            </a:r>
            <a:endParaRPr lang="en-US" altLang="zh-CN" sz="2400" dirty="0" smtClean="0">
              <a:solidFill>
                <a:srgbClr val="FF0000"/>
              </a:solidFill>
              <a:latin typeface="方正大标宋简体" panose="02010601030101010101" pitchFamily="2" charset="-122"/>
              <a:ea typeface="方正大标宋简体" panose="02010601030101010101" pitchFamily="2" charset="-122"/>
            </a:endParaRPr>
          </a:p>
          <a:p>
            <a:pPr marL="342900" indent="-342900">
              <a:buFont typeface="Wingdings" panose="05000000000000000000" pitchFamily="2" charset="2"/>
              <a:buChar char="u"/>
            </a:pPr>
            <a:r>
              <a:rPr lang="zh-CN" altLang="en-US" sz="2400" dirty="0" smtClean="0">
                <a:solidFill>
                  <a:srgbClr val="FF0000"/>
                </a:solidFill>
                <a:latin typeface="方正大标宋简体" panose="02010601030101010101" pitchFamily="2" charset="-122"/>
                <a:ea typeface="方正大标宋简体" panose="02010601030101010101" pitchFamily="2" charset="-122"/>
              </a:rPr>
              <a:t>历史解释：在尽可能占有史料的基础上，尝试验证以往的说法或提出新的解释。</a:t>
            </a:r>
            <a:endParaRPr lang="en-US" altLang="zh-CN" sz="2400" dirty="0" smtClean="0">
              <a:solidFill>
                <a:srgbClr val="FF0000"/>
              </a:solidFill>
              <a:latin typeface="方正大标宋简体" panose="02010601030101010101" pitchFamily="2" charset="-122"/>
              <a:ea typeface="方正大标宋简体" panose="02010601030101010101" pitchFamily="2" charset="-122"/>
            </a:endParaRPr>
          </a:p>
          <a:p>
            <a:pPr marL="342900" indent="-342900">
              <a:buFont typeface="Wingdings" panose="05000000000000000000" pitchFamily="2" charset="2"/>
              <a:buChar char="u"/>
            </a:pPr>
            <a:r>
              <a:rPr lang="zh-CN" altLang="en-US" sz="2400" dirty="0">
                <a:solidFill>
                  <a:srgbClr val="FF0000"/>
                </a:solidFill>
                <a:latin typeface="方正大标宋简体" panose="02010601030101010101" pitchFamily="2" charset="-122"/>
                <a:ea typeface="方正大标宋简体" panose="02010601030101010101" pitchFamily="2" charset="-122"/>
              </a:rPr>
              <a:t>家国</a:t>
            </a:r>
            <a:r>
              <a:rPr lang="zh-CN" altLang="en-US" sz="2400" dirty="0" smtClean="0">
                <a:solidFill>
                  <a:srgbClr val="FF0000"/>
                </a:solidFill>
                <a:latin typeface="方正大标宋简体" panose="02010601030101010101" pitchFamily="2" charset="-122"/>
                <a:ea typeface="方正大标宋简体" panose="02010601030101010101" pitchFamily="2" charset="-122"/>
              </a:rPr>
              <a:t>情怀：民族自信、国际视野、人类命运共同体意识。</a:t>
            </a:r>
            <a:endParaRPr lang="en-US" altLang="zh-CN" sz="2400" dirty="0" smtClean="0">
              <a:solidFill>
                <a:srgbClr val="FF0000"/>
              </a:solidFill>
              <a:latin typeface="方正大标宋简体" panose="02010601030101010101" pitchFamily="2" charset="-122"/>
              <a:ea typeface="方正大标宋简体" panose="02010601030101010101" pitchFamily="2" charset="-122"/>
            </a:endParaRPr>
          </a:p>
          <a:p>
            <a:pPr marL="342900" indent="-342900">
              <a:buFont typeface="Wingdings" panose="05000000000000000000" pitchFamily="2" charset="2"/>
              <a:buChar char="u"/>
            </a:pPr>
            <a:r>
              <a:rPr lang="zh-CN" altLang="en-US" sz="2400" dirty="0" smtClean="0">
                <a:solidFill>
                  <a:srgbClr val="FF0000"/>
                </a:solidFill>
                <a:latin typeface="方正大标宋简体" panose="02010601030101010101" pitchFamily="2" charset="-122"/>
                <a:ea typeface="方正大标宋简体" panose="02010601030101010101" pitchFamily="2" charset="-122"/>
              </a:rPr>
              <a:t>时空观念：在对历史和现实问题进行独立探究的过程中，能够将其置于具体的时空框架下。</a:t>
            </a:r>
            <a:endParaRPr lang="zh-CN" altLang="en-US" sz="2400" dirty="0">
              <a:solidFill>
                <a:srgbClr val="FF0000"/>
              </a:solidFill>
              <a:latin typeface="方正大标宋简体" panose="02010601030101010101" pitchFamily="2" charset="-122"/>
              <a:ea typeface="方正大标宋简体" panose="02010601030101010101" pitchFamily="2" charset="-122"/>
            </a:endParaRPr>
          </a:p>
        </p:txBody>
      </p:sp>
    </p:spTree>
    <p:extLst>
      <p:ext uri="{BB962C8B-B14F-4D97-AF65-F5344CB8AC3E}">
        <p14:creationId xmlns:p14="http://schemas.microsoft.com/office/powerpoint/2010/main" val="2830443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26340" y="645459"/>
            <a:ext cx="3442447" cy="461665"/>
          </a:xfrm>
          <a:prstGeom prst="rect">
            <a:avLst/>
          </a:prstGeom>
          <a:noFill/>
        </p:spPr>
        <p:txBody>
          <a:bodyPr wrap="square" rtlCol="0">
            <a:spAutoFit/>
          </a:bodyPr>
          <a:lstStyle/>
          <a:p>
            <a:r>
              <a:rPr lang="zh-CN" altLang="en-US" sz="2400" dirty="0" smtClean="0">
                <a:latin typeface="方正大标宋简体" panose="02010601030101010101" pitchFamily="2" charset="-122"/>
                <a:ea typeface="方正大标宋简体" panose="02010601030101010101" pitchFamily="2" charset="-122"/>
              </a:rPr>
              <a:t>历史学科核心素养解读</a:t>
            </a:r>
            <a:endParaRPr lang="zh-CN" altLang="en-US" sz="2400" dirty="0">
              <a:latin typeface="方正大标宋简体" panose="02010601030101010101" pitchFamily="2" charset="-122"/>
              <a:ea typeface="方正大标宋简体" panose="02010601030101010101" pitchFamily="2" charset="-122"/>
            </a:endParaRPr>
          </a:p>
        </p:txBody>
      </p:sp>
      <p:sp>
        <p:nvSpPr>
          <p:cNvPr id="3" name="文本框 2"/>
          <p:cNvSpPr txBox="1"/>
          <p:nvPr/>
        </p:nvSpPr>
        <p:spPr>
          <a:xfrm>
            <a:off x="1048871" y="1882587"/>
            <a:ext cx="10085294" cy="2556790"/>
          </a:xfrm>
          <a:prstGeom prst="rect">
            <a:avLst/>
          </a:prstGeom>
          <a:noFill/>
        </p:spPr>
        <p:txBody>
          <a:bodyPr wrap="square" rtlCol="0">
            <a:spAutoFit/>
          </a:bodyPr>
          <a:lstStyle/>
          <a:p>
            <a:pPr>
              <a:lnSpc>
                <a:spcPct val="200000"/>
              </a:lnSpc>
            </a:pPr>
            <a:r>
              <a:rPr lang="zh-CN" altLang="en-US" sz="2800" b="1" dirty="0" smtClean="0">
                <a:latin typeface="方正大标宋简体" panose="02010601030101010101" pitchFamily="2" charset="-122"/>
                <a:ea typeface="方正大标宋简体" panose="02010601030101010101" pitchFamily="2" charset="-122"/>
              </a:rPr>
              <a:t>参考论文：</a:t>
            </a:r>
            <a:endParaRPr lang="en-US" altLang="zh-CN" sz="2800" b="1" dirty="0" smtClean="0">
              <a:latin typeface="方正大标宋简体" panose="02010601030101010101" pitchFamily="2" charset="-122"/>
              <a:ea typeface="方正大标宋简体" panose="02010601030101010101" pitchFamily="2" charset="-122"/>
            </a:endParaRPr>
          </a:p>
          <a:p>
            <a:pPr>
              <a:lnSpc>
                <a:spcPct val="200000"/>
              </a:lnSpc>
            </a:pPr>
            <a:r>
              <a:rPr lang="zh-CN" altLang="en-US" sz="2800" b="1" dirty="0" smtClean="0">
                <a:latin typeface="方正大标宋简体" panose="02010601030101010101" pitchFamily="2" charset="-122"/>
                <a:ea typeface="方正大标宋简体" panose="02010601030101010101" pitchFamily="2" charset="-122"/>
              </a:rPr>
              <a:t>朱汉国：</a:t>
            </a:r>
            <a:r>
              <a:rPr lang="en-US" altLang="zh-CN" sz="2800" b="1" dirty="0" smtClean="0">
                <a:latin typeface="方正大标宋简体" panose="02010601030101010101" pitchFamily="2" charset="-122"/>
                <a:ea typeface="方正大标宋简体" panose="02010601030101010101" pitchFamily="2" charset="-122"/>
              </a:rPr>
              <a:t>《</a:t>
            </a:r>
            <a:r>
              <a:rPr lang="zh-CN" altLang="en-US" sz="2800" b="1" dirty="0" smtClean="0">
                <a:latin typeface="方正大标宋简体" panose="02010601030101010101" pitchFamily="2" charset="-122"/>
                <a:ea typeface="方正大标宋简体" panose="02010601030101010101" pitchFamily="2" charset="-122"/>
              </a:rPr>
              <a:t>历史学科核心素养释义</a:t>
            </a:r>
            <a:r>
              <a:rPr lang="en-US" altLang="zh-CN" sz="2800" b="1" dirty="0" smtClean="0">
                <a:latin typeface="方正大标宋简体" panose="02010601030101010101" pitchFamily="2" charset="-122"/>
                <a:ea typeface="方正大标宋简体" panose="02010601030101010101" pitchFamily="2" charset="-122"/>
              </a:rPr>
              <a:t>》</a:t>
            </a:r>
            <a:r>
              <a:rPr lang="zh-CN" altLang="en-US" sz="2800" b="1" dirty="0" smtClean="0">
                <a:latin typeface="方正大标宋简体" panose="02010601030101010101" pitchFamily="2" charset="-122"/>
                <a:ea typeface="方正大标宋简体" panose="02010601030101010101" pitchFamily="2" charset="-122"/>
              </a:rPr>
              <a:t>，载</a:t>
            </a:r>
            <a:r>
              <a:rPr lang="en-US" altLang="zh-CN" sz="2800" b="1" dirty="0" smtClean="0">
                <a:latin typeface="方正大标宋简体" panose="02010601030101010101" pitchFamily="2" charset="-122"/>
                <a:ea typeface="方正大标宋简体" panose="02010601030101010101" pitchFamily="2" charset="-122"/>
              </a:rPr>
              <a:t>《</a:t>
            </a:r>
            <a:r>
              <a:rPr lang="zh-CN" altLang="en-US" sz="2800" b="1" dirty="0" smtClean="0">
                <a:latin typeface="方正大标宋简体" panose="02010601030101010101" pitchFamily="2" charset="-122"/>
                <a:ea typeface="方正大标宋简体" panose="02010601030101010101" pitchFamily="2" charset="-122"/>
              </a:rPr>
              <a:t>历史教学</a:t>
            </a:r>
            <a:r>
              <a:rPr lang="en-US" altLang="zh-CN" sz="2800" b="1" dirty="0" smtClean="0">
                <a:latin typeface="方正大标宋简体" panose="02010601030101010101" pitchFamily="2" charset="-122"/>
                <a:ea typeface="方正大标宋简体" panose="02010601030101010101" pitchFamily="2" charset="-122"/>
              </a:rPr>
              <a:t>》</a:t>
            </a:r>
            <a:r>
              <a:rPr lang="zh-CN" altLang="en-US" sz="2800" b="1" dirty="0" smtClean="0">
                <a:latin typeface="方正大标宋简体" panose="02010601030101010101" pitchFamily="2" charset="-122"/>
                <a:ea typeface="方正大标宋简体" panose="02010601030101010101" pitchFamily="2" charset="-122"/>
              </a:rPr>
              <a:t>（上半月刊），</a:t>
            </a:r>
            <a:r>
              <a:rPr lang="en-US" altLang="zh-CN" sz="2800" b="1" dirty="0" smtClean="0">
                <a:latin typeface="方正大标宋简体" panose="02010601030101010101" pitchFamily="2" charset="-122"/>
                <a:ea typeface="方正大标宋简体" panose="02010601030101010101" pitchFamily="2" charset="-122"/>
              </a:rPr>
              <a:t>2018</a:t>
            </a:r>
            <a:r>
              <a:rPr lang="zh-CN" altLang="en-US" sz="2800" b="1" dirty="0" smtClean="0">
                <a:latin typeface="方正大标宋简体" panose="02010601030101010101" pitchFamily="2" charset="-122"/>
                <a:ea typeface="方正大标宋简体" panose="02010601030101010101" pitchFamily="2" charset="-122"/>
              </a:rPr>
              <a:t>年第</a:t>
            </a:r>
            <a:r>
              <a:rPr lang="en-US" altLang="zh-CN" sz="2800" b="1" dirty="0" smtClean="0">
                <a:latin typeface="方正大标宋简体" panose="02010601030101010101" pitchFamily="2" charset="-122"/>
                <a:ea typeface="方正大标宋简体" panose="02010601030101010101" pitchFamily="2" charset="-122"/>
              </a:rPr>
              <a:t>05</a:t>
            </a:r>
            <a:r>
              <a:rPr lang="zh-CN" altLang="en-US" sz="2800" b="1" dirty="0" smtClean="0">
                <a:latin typeface="方正大标宋简体" panose="02010601030101010101" pitchFamily="2" charset="-122"/>
                <a:ea typeface="方正大标宋简体" panose="02010601030101010101" pitchFamily="2" charset="-122"/>
              </a:rPr>
              <a:t>期</a:t>
            </a:r>
            <a:endParaRPr lang="zh-CN" altLang="en-US" sz="2800" b="1" dirty="0">
              <a:latin typeface="方正大标宋简体" panose="02010601030101010101" pitchFamily="2" charset="-122"/>
              <a:ea typeface="方正大标宋简体" panose="02010601030101010101" pitchFamily="2" charset="-122"/>
            </a:endParaRPr>
          </a:p>
        </p:txBody>
      </p:sp>
    </p:spTree>
    <p:extLst>
      <p:ext uri="{BB962C8B-B14F-4D97-AF65-F5344CB8AC3E}">
        <p14:creationId xmlns:p14="http://schemas.microsoft.com/office/powerpoint/2010/main" val="972222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26340" y="645459"/>
            <a:ext cx="4182036" cy="461665"/>
          </a:xfrm>
          <a:prstGeom prst="rect">
            <a:avLst/>
          </a:prstGeom>
          <a:noFill/>
        </p:spPr>
        <p:txBody>
          <a:bodyPr wrap="square" rtlCol="0">
            <a:spAutoFit/>
          </a:bodyPr>
          <a:lstStyle/>
          <a:p>
            <a:r>
              <a:rPr lang="zh-CN" altLang="en-US" sz="2400" dirty="0" smtClean="0">
                <a:latin typeface="方正大标宋简体" panose="02010601030101010101" pitchFamily="2" charset="-122"/>
                <a:ea typeface="方正大标宋简体" panose="02010601030101010101" pitchFamily="2" charset="-122"/>
              </a:rPr>
              <a:t>全国卷</a:t>
            </a:r>
            <a:r>
              <a:rPr lang="en-US" altLang="zh-CN" sz="2400" dirty="0" smtClean="0">
                <a:latin typeface="方正大标宋简体" panose="02010601030101010101" pitchFamily="2" charset="-122"/>
                <a:ea typeface="方正大标宋简体" panose="02010601030101010101" pitchFamily="2" charset="-122"/>
              </a:rPr>
              <a:t>Ⅱ</a:t>
            </a:r>
            <a:r>
              <a:rPr lang="zh-CN" altLang="en-US" sz="2400" dirty="0" smtClean="0">
                <a:latin typeface="方正大标宋简体" panose="02010601030101010101" pitchFamily="2" charset="-122"/>
                <a:ea typeface="方正大标宋简体" panose="02010601030101010101" pitchFamily="2" charset="-122"/>
              </a:rPr>
              <a:t>历史试题解析</a:t>
            </a:r>
            <a:endParaRPr lang="zh-CN" altLang="en-US" sz="2400" dirty="0">
              <a:latin typeface="方正大标宋简体" panose="02010601030101010101" pitchFamily="2" charset="-122"/>
              <a:ea typeface="方正大标宋简体" panose="02010601030101010101" pitchFamily="2" charset="-122"/>
            </a:endParaRPr>
          </a:p>
        </p:txBody>
      </p:sp>
      <p:sp>
        <p:nvSpPr>
          <p:cNvPr id="3" name="矩形 2"/>
          <p:cNvSpPr/>
          <p:nvPr/>
        </p:nvSpPr>
        <p:spPr>
          <a:xfrm>
            <a:off x="309282" y="1211187"/>
            <a:ext cx="11577918" cy="4965462"/>
          </a:xfrm>
          <a:prstGeom prst="rect">
            <a:avLst/>
          </a:prstGeom>
        </p:spPr>
        <p:txBody>
          <a:bodyPr wrap="square">
            <a:spAutoFit/>
          </a:bodyPr>
          <a:lstStyle/>
          <a:p>
            <a:pPr fontAlgn="ctr">
              <a:lnSpc>
                <a:spcPct val="150000"/>
              </a:lnSpc>
              <a:spcBef>
                <a:spcPts val="975"/>
              </a:spcBef>
            </a:pPr>
            <a:r>
              <a:rPr lang="en-US" altLang="zh-CN" sz="20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14. </a:t>
            </a:r>
            <a:r>
              <a:rPr lang="zh-CN" altLang="zh-CN" sz="2000" b="1"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阅读材料，完成下列要求。（</a:t>
            </a:r>
            <a:r>
              <a:rPr lang="en-US" altLang="zh-CN" sz="20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12</a:t>
            </a:r>
            <a:r>
              <a:rPr lang="zh-CN" altLang="zh-CN" sz="2000" b="1"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分）</a:t>
            </a:r>
            <a:endParaRPr lang="zh-CN" altLang="zh-CN" sz="2800" b="1" kern="100" dirty="0">
              <a:latin typeface="楷体" panose="02010609060101010101" pitchFamily="49" charset="-122"/>
              <a:ea typeface="楷体" panose="02010609060101010101" pitchFamily="49" charset="-122"/>
              <a:cs typeface="宋体" panose="02010600030101010101" pitchFamily="2" charset="-122"/>
            </a:endParaRPr>
          </a:p>
          <a:p>
            <a:pPr fontAlgn="ctr">
              <a:lnSpc>
                <a:spcPct val="150000"/>
              </a:lnSpc>
              <a:spcBef>
                <a:spcPts val="975"/>
              </a:spcBef>
            </a:pPr>
            <a:r>
              <a:rPr lang="en-US" altLang="zh-CN" sz="2000" b="1" kern="100" dirty="0" smtClean="0">
                <a:solidFill>
                  <a:srgbClr val="000000"/>
                </a:solidFill>
                <a:latin typeface="楷体" panose="02010609060101010101" pitchFamily="49" charset="-122"/>
                <a:ea typeface="楷体" panose="02010609060101010101" pitchFamily="49" charset="-122"/>
                <a:cs typeface="宋体" panose="02010600030101010101" pitchFamily="2" charset="-122"/>
              </a:rPr>
              <a:t>      1889</a:t>
            </a:r>
            <a:r>
              <a:rPr lang="zh-CN" altLang="zh-CN" sz="2000" b="1"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年，两广总督张之洞从英国预购炼铁机炉，有人提醒先要确定煤、铁质地才能配置合适的机炉，张之洞认为不必</a:t>
            </a:r>
            <a:r>
              <a:rPr lang="en-US" altLang="zh-CN" sz="20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a:t>
            </a:r>
            <a:r>
              <a:rPr lang="zh-CN" altLang="zh-CN" sz="2000" b="1"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先觅煤、铁而后购机炉</a:t>
            </a:r>
            <a:r>
              <a:rPr lang="en-US" altLang="zh-CN" sz="20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a:t>
            </a:r>
            <a:r>
              <a:rPr lang="zh-CN" altLang="zh-CN" sz="2000" b="1"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。张之洞调任湖广总督，购得大冶铁矿，开始筹建汉阳铁厂，由于找不到合适的煤，耗费六年时间和巨资，仍未能炼出合格的钢铁。盛宣怀接手后，招商股银</a:t>
            </a:r>
            <a:r>
              <a:rPr lang="en-US" altLang="zh-CN" sz="20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200</a:t>
            </a:r>
            <a:r>
              <a:rPr lang="zh-CN" altLang="zh-CN" sz="2000" b="1"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万两，并开办萍乡煤矿，但由于原来定购的机炉不适用，依然未能炼出好钢，只得贷款改装设备，才获得成功。通过克服种种困难，汉阳铁厂成为中国第一家大型的近代化钢铁企业，</a:t>
            </a:r>
            <a:r>
              <a:rPr lang="en-US" altLang="zh-CN" sz="20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1949</a:t>
            </a:r>
            <a:r>
              <a:rPr lang="zh-CN" altLang="zh-CN" sz="2000" b="1"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年后收归国有。</a:t>
            </a:r>
            <a:endParaRPr lang="zh-CN" altLang="zh-CN" sz="2800" b="1" kern="100" dirty="0">
              <a:latin typeface="楷体" panose="02010609060101010101" pitchFamily="49" charset="-122"/>
              <a:ea typeface="楷体" panose="02010609060101010101" pitchFamily="49" charset="-122"/>
              <a:cs typeface="宋体" panose="02010600030101010101" pitchFamily="2" charset="-122"/>
            </a:endParaRPr>
          </a:p>
          <a:p>
            <a:pPr algn="r" fontAlgn="ctr">
              <a:lnSpc>
                <a:spcPct val="150000"/>
              </a:lnSpc>
              <a:spcBef>
                <a:spcPts val="975"/>
              </a:spcBef>
              <a:spcAft>
                <a:spcPts val="0"/>
              </a:spcAft>
            </a:pPr>
            <a:r>
              <a:rPr lang="en-US" altLang="zh-CN" sz="20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a:t>
            </a:r>
            <a:r>
              <a:rPr lang="zh-CN" altLang="zh-CN" sz="2000" b="1"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摘编自陈真等编《中国近代工业史资料》等</a:t>
            </a:r>
            <a:endParaRPr lang="zh-CN" altLang="zh-CN" sz="2800" b="1" kern="100" dirty="0">
              <a:latin typeface="楷体" panose="02010609060101010101" pitchFamily="49" charset="-122"/>
              <a:ea typeface="楷体" panose="02010609060101010101" pitchFamily="49" charset="-122"/>
              <a:cs typeface="宋体" panose="02010600030101010101" pitchFamily="2" charset="-122"/>
            </a:endParaRPr>
          </a:p>
          <a:p>
            <a:pPr fontAlgn="ctr">
              <a:lnSpc>
                <a:spcPct val="150000"/>
              </a:lnSpc>
            </a:pPr>
            <a:r>
              <a:rPr lang="zh-CN" altLang="zh-CN" sz="20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材料提供了一个中国近代企业发展的案例，蕴含了现代化的诸多启示，从材料中提炼一个启示，并结合所学的中国近现代史知识予以说明。（要求：观点明确，史论结合，言之成理。）</a:t>
            </a:r>
            <a:endParaRPr lang="zh-CN" altLang="zh-CN" sz="2800" b="1" kern="100" dirty="0">
              <a:latin typeface="微软雅黑" panose="020B0503020204020204" pitchFamily="34" charset="-122"/>
              <a:ea typeface="微软雅黑" panose="020B0503020204020204" pitchFamily="34" charset="-122"/>
              <a:cs typeface="宋体" panose="02010600030101010101" pitchFamily="2" charset="-122"/>
            </a:endParaRPr>
          </a:p>
        </p:txBody>
      </p:sp>
    </p:spTree>
    <p:extLst>
      <p:ext uri="{BB962C8B-B14F-4D97-AF65-F5344CB8AC3E}">
        <p14:creationId xmlns:p14="http://schemas.microsoft.com/office/powerpoint/2010/main" val="13833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26340" y="645459"/>
            <a:ext cx="4182036" cy="461665"/>
          </a:xfrm>
          <a:prstGeom prst="rect">
            <a:avLst/>
          </a:prstGeom>
          <a:noFill/>
        </p:spPr>
        <p:txBody>
          <a:bodyPr wrap="square" rtlCol="0">
            <a:spAutoFit/>
          </a:bodyPr>
          <a:lstStyle/>
          <a:p>
            <a:r>
              <a:rPr lang="zh-CN" altLang="en-US" sz="2400" dirty="0" smtClean="0">
                <a:latin typeface="方正大标宋简体" panose="02010601030101010101" pitchFamily="2" charset="-122"/>
                <a:ea typeface="方正大标宋简体" panose="02010601030101010101" pitchFamily="2" charset="-122"/>
              </a:rPr>
              <a:t>全国卷</a:t>
            </a:r>
            <a:r>
              <a:rPr lang="en-US" altLang="zh-CN" sz="2400" dirty="0" smtClean="0">
                <a:latin typeface="方正大标宋简体" panose="02010601030101010101" pitchFamily="2" charset="-122"/>
                <a:ea typeface="方正大标宋简体" panose="02010601030101010101" pitchFamily="2" charset="-122"/>
              </a:rPr>
              <a:t>Ⅱ</a:t>
            </a:r>
            <a:r>
              <a:rPr lang="zh-CN" altLang="en-US" sz="2400" dirty="0" smtClean="0">
                <a:latin typeface="方正大标宋简体" panose="02010601030101010101" pitchFamily="2" charset="-122"/>
                <a:ea typeface="方正大标宋简体" panose="02010601030101010101" pitchFamily="2" charset="-122"/>
              </a:rPr>
              <a:t>历史试题解析</a:t>
            </a:r>
            <a:endParaRPr lang="zh-CN" altLang="en-US" sz="2400" dirty="0">
              <a:latin typeface="方正大标宋简体" panose="02010601030101010101" pitchFamily="2" charset="-122"/>
              <a:ea typeface="方正大标宋简体" panose="02010601030101010101" pitchFamily="2" charset="-122"/>
            </a:endParaRPr>
          </a:p>
        </p:txBody>
      </p:sp>
      <p:sp>
        <p:nvSpPr>
          <p:cNvPr id="3" name="文本框 2"/>
          <p:cNvSpPr txBox="1"/>
          <p:nvPr/>
        </p:nvSpPr>
        <p:spPr>
          <a:xfrm>
            <a:off x="349624" y="1438838"/>
            <a:ext cx="11510682" cy="5078313"/>
          </a:xfrm>
          <a:prstGeom prst="rect">
            <a:avLst/>
          </a:prstGeom>
          <a:noFill/>
        </p:spPr>
        <p:txBody>
          <a:bodyPr wrap="square" rtlCol="0">
            <a:spAutoFit/>
          </a:bodyPr>
          <a:lstStyle/>
          <a:p>
            <a:pPr marL="342900" indent="-342900">
              <a:lnSpc>
                <a:spcPct val="150000"/>
              </a:lnSpc>
              <a:buFont typeface="Wingdings" panose="05000000000000000000" pitchFamily="2" charset="2"/>
              <a:buChar char="u"/>
            </a:pPr>
            <a:r>
              <a:rPr lang="zh-CN" altLang="en-US" sz="2400" dirty="0">
                <a:latin typeface="方正大标宋简体" panose="02010601030101010101" pitchFamily="2" charset="-122"/>
                <a:ea typeface="方正大标宋简体" panose="02010601030101010101" pitchFamily="2" charset="-122"/>
              </a:rPr>
              <a:t>列举</a:t>
            </a:r>
            <a:r>
              <a:rPr lang="zh-CN" altLang="en-US" sz="2400" dirty="0" smtClean="0">
                <a:latin typeface="方正大标宋简体" panose="02010601030101010101" pitchFamily="2" charset="-122"/>
                <a:ea typeface="方正大标宋简体" panose="02010601030101010101" pitchFamily="2" charset="-122"/>
              </a:rPr>
              <a:t>：现代化发展要适应国情，不可盲目照搬别国经验；现代化要注意突破传统思维的束缚；现代化发展要因地制宜；现代化发展要注意科技创新；要充分认识到现代化发展过程中的曲折性</a:t>
            </a:r>
            <a:endParaRPr lang="en-US" altLang="zh-CN" sz="2400" dirty="0" smtClean="0">
              <a:latin typeface="方正大标宋简体" panose="02010601030101010101" pitchFamily="2" charset="-122"/>
              <a:ea typeface="方正大标宋简体" panose="02010601030101010101" pitchFamily="2" charset="-122"/>
            </a:endParaRPr>
          </a:p>
          <a:p>
            <a:pPr marL="342900" indent="-342900">
              <a:lnSpc>
                <a:spcPct val="150000"/>
              </a:lnSpc>
              <a:buFont typeface="Wingdings" panose="05000000000000000000" pitchFamily="2" charset="2"/>
              <a:buChar char="u"/>
            </a:pPr>
            <a:r>
              <a:rPr lang="zh-CN" altLang="en-US" sz="2400" dirty="0" smtClean="0">
                <a:latin typeface="方正大标宋简体" panose="02010601030101010101" pitchFamily="2" charset="-122"/>
                <a:ea typeface="方正大标宋简体" panose="02010601030101010101" pitchFamily="2" charset="-122"/>
              </a:rPr>
              <a:t>发现历史问题</a:t>
            </a:r>
            <a:r>
              <a:rPr lang="en-US" altLang="zh-CN" sz="2400" dirty="0" smtClean="0">
                <a:latin typeface="方正大标宋简体" panose="02010601030101010101" pitchFamily="2" charset="-122"/>
                <a:ea typeface="方正大标宋简体" panose="02010601030101010101" pitchFamily="2" charset="-122"/>
              </a:rPr>
              <a:t>-</a:t>
            </a:r>
            <a:r>
              <a:rPr lang="zh-CN" altLang="en-US" sz="2400" dirty="0" smtClean="0">
                <a:latin typeface="方正大标宋简体" panose="02010601030101010101" pitchFamily="2" charset="-122"/>
                <a:ea typeface="方正大标宋简体" panose="02010601030101010101" pitchFamily="2" charset="-122"/>
              </a:rPr>
              <a:t>独立提出观点</a:t>
            </a:r>
            <a:r>
              <a:rPr lang="en-US" altLang="zh-CN" sz="2400" dirty="0" smtClean="0">
                <a:latin typeface="方正大标宋简体" panose="02010601030101010101" pitchFamily="2" charset="-122"/>
                <a:ea typeface="方正大标宋简体" panose="02010601030101010101" pitchFamily="2" charset="-122"/>
              </a:rPr>
              <a:t>-</a:t>
            </a:r>
            <a:r>
              <a:rPr lang="zh-CN" altLang="en-US" sz="2400" dirty="0" smtClean="0">
                <a:latin typeface="方正大标宋简体" panose="02010601030101010101" pitchFamily="2" charset="-122"/>
                <a:ea typeface="方正大标宋简体" panose="02010601030101010101" pitchFamily="2" charset="-122"/>
              </a:rPr>
              <a:t>论证历史观点；准确而有逻辑的书面语言表达能力</a:t>
            </a:r>
            <a:endParaRPr lang="en-US" altLang="zh-CN" sz="2400" dirty="0" smtClean="0">
              <a:latin typeface="方正大标宋简体" panose="02010601030101010101" pitchFamily="2" charset="-122"/>
              <a:ea typeface="方正大标宋简体" panose="02010601030101010101" pitchFamily="2" charset="-122"/>
            </a:endParaRPr>
          </a:p>
          <a:p>
            <a:pPr marL="342900" indent="-342900">
              <a:lnSpc>
                <a:spcPct val="150000"/>
              </a:lnSpc>
              <a:buFont typeface="Wingdings" panose="05000000000000000000" pitchFamily="2" charset="2"/>
              <a:buChar char="u"/>
            </a:pPr>
            <a:r>
              <a:rPr lang="zh-CN" altLang="en-US" sz="2400" dirty="0" smtClean="0">
                <a:solidFill>
                  <a:srgbClr val="FF0000"/>
                </a:solidFill>
                <a:latin typeface="方正大标宋简体" panose="02010601030101010101" pitchFamily="2" charset="-122"/>
                <a:ea typeface="方正大标宋简体" panose="02010601030101010101" pitchFamily="2" charset="-122"/>
              </a:rPr>
              <a:t>唯物史观：史论结合，实事求是</a:t>
            </a:r>
            <a:endParaRPr lang="en-US" altLang="zh-CN" sz="2400" dirty="0" smtClean="0">
              <a:solidFill>
                <a:srgbClr val="FF0000"/>
              </a:solidFill>
              <a:latin typeface="方正大标宋简体" panose="02010601030101010101" pitchFamily="2" charset="-122"/>
              <a:ea typeface="方正大标宋简体" panose="02010601030101010101" pitchFamily="2" charset="-122"/>
            </a:endParaRPr>
          </a:p>
          <a:p>
            <a:pPr marL="342900" indent="-342900">
              <a:lnSpc>
                <a:spcPct val="150000"/>
              </a:lnSpc>
              <a:buFont typeface="Wingdings" panose="05000000000000000000" pitchFamily="2" charset="2"/>
              <a:buChar char="u"/>
            </a:pPr>
            <a:r>
              <a:rPr lang="zh-CN" altLang="en-US" sz="2400" dirty="0" smtClean="0">
                <a:solidFill>
                  <a:srgbClr val="FF0000"/>
                </a:solidFill>
                <a:latin typeface="方正大标宋简体" panose="02010601030101010101" pitchFamily="2" charset="-122"/>
                <a:ea typeface="方正大标宋简体" panose="02010601030101010101" pitchFamily="2" charset="-122"/>
              </a:rPr>
              <a:t>时空观念：横向的空间联系，纵向的时间联系</a:t>
            </a:r>
            <a:endParaRPr lang="en-US" altLang="zh-CN" sz="2400" dirty="0" smtClean="0">
              <a:solidFill>
                <a:srgbClr val="FF0000"/>
              </a:solidFill>
              <a:latin typeface="方正大标宋简体" panose="02010601030101010101" pitchFamily="2" charset="-122"/>
              <a:ea typeface="方正大标宋简体" panose="02010601030101010101" pitchFamily="2" charset="-122"/>
            </a:endParaRPr>
          </a:p>
          <a:p>
            <a:pPr marL="342900" indent="-342900">
              <a:lnSpc>
                <a:spcPct val="150000"/>
              </a:lnSpc>
              <a:buFont typeface="Wingdings" panose="05000000000000000000" pitchFamily="2" charset="2"/>
              <a:buChar char="u"/>
            </a:pPr>
            <a:r>
              <a:rPr lang="zh-CN" altLang="en-US" sz="2400" dirty="0" smtClean="0">
                <a:solidFill>
                  <a:srgbClr val="FF0000"/>
                </a:solidFill>
                <a:latin typeface="方正大标宋简体" panose="02010601030101010101" pitchFamily="2" charset="-122"/>
                <a:ea typeface="方正大标宋简体" panose="02010601030101010101" pitchFamily="2" charset="-122"/>
              </a:rPr>
              <a:t>史料实证与历史解释：整理、辨析、取舍、运用史料进行历史解释</a:t>
            </a:r>
            <a:endParaRPr lang="en-US" altLang="zh-CN" sz="2400" dirty="0" smtClean="0">
              <a:solidFill>
                <a:srgbClr val="FF0000"/>
              </a:solidFill>
              <a:latin typeface="方正大标宋简体" panose="02010601030101010101" pitchFamily="2" charset="-122"/>
              <a:ea typeface="方正大标宋简体" panose="02010601030101010101" pitchFamily="2" charset="-122"/>
            </a:endParaRPr>
          </a:p>
          <a:p>
            <a:pPr marL="342900" indent="-342900">
              <a:lnSpc>
                <a:spcPct val="150000"/>
              </a:lnSpc>
              <a:buFont typeface="Wingdings" panose="05000000000000000000" pitchFamily="2" charset="2"/>
              <a:buChar char="u"/>
            </a:pPr>
            <a:r>
              <a:rPr lang="zh-CN" altLang="en-US" sz="2400" dirty="0">
                <a:solidFill>
                  <a:srgbClr val="FF0000"/>
                </a:solidFill>
                <a:latin typeface="方正大标宋简体" panose="02010601030101010101" pitchFamily="2" charset="-122"/>
                <a:ea typeface="方正大标宋简体" panose="02010601030101010101" pitchFamily="2" charset="-122"/>
              </a:rPr>
              <a:t>家国</a:t>
            </a:r>
            <a:r>
              <a:rPr lang="zh-CN" altLang="en-US" sz="2400" dirty="0" smtClean="0">
                <a:solidFill>
                  <a:srgbClr val="FF0000"/>
                </a:solidFill>
                <a:latin typeface="方正大标宋简体" panose="02010601030101010101" pitchFamily="2" charset="-122"/>
                <a:ea typeface="方正大标宋简体" panose="02010601030101010101" pitchFamily="2" charset="-122"/>
              </a:rPr>
              <a:t>情怀：民族精神；反思历史，汲取经验教训</a:t>
            </a:r>
            <a:endParaRPr lang="en-US" altLang="zh-CN" sz="2400" dirty="0" smtClean="0">
              <a:solidFill>
                <a:srgbClr val="FF0000"/>
              </a:solidFill>
              <a:latin typeface="方正大标宋简体" panose="02010601030101010101" pitchFamily="2" charset="-122"/>
              <a:ea typeface="方正大标宋简体" panose="02010601030101010101" pitchFamily="2" charset="-122"/>
            </a:endParaRPr>
          </a:p>
          <a:p>
            <a:pPr>
              <a:lnSpc>
                <a:spcPct val="150000"/>
              </a:lnSpc>
            </a:pPr>
            <a:endParaRPr lang="zh-CN" altLang="en-US" sz="2400" dirty="0">
              <a:latin typeface="方正大标宋简体" panose="02010601030101010101" pitchFamily="2" charset="-122"/>
              <a:ea typeface="方正大标宋简体" panose="02010601030101010101" pitchFamily="2" charset="-122"/>
            </a:endParaRPr>
          </a:p>
        </p:txBody>
      </p:sp>
    </p:spTree>
    <p:extLst>
      <p:ext uri="{BB962C8B-B14F-4D97-AF65-F5344CB8AC3E}">
        <p14:creationId xmlns:p14="http://schemas.microsoft.com/office/powerpoint/2010/main" val="1691681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26340" y="645459"/>
            <a:ext cx="4182036" cy="461665"/>
          </a:xfrm>
          <a:prstGeom prst="rect">
            <a:avLst/>
          </a:prstGeom>
          <a:noFill/>
        </p:spPr>
        <p:txBody>
          <a:bodyPr wrap="square" rtlCol="0">
            <a:spAutoFit/>
          </a:bodyPr>
          <a:lstStyle/>
          <a:p>
            <a:r>
              <a:rPr lang="zh-CN" altLang="en-US" sz="2400" dirty="0" smtClean="0">
                <a:latin typeface="方正大标宋简体" panose="02010601030101010101" pitchFamily="2" charset="-122"/>
                <a:ea typeface="方正大标宋简体" panose="02010601030101010101" pitchFamily="2" charset="-122"/>
              </a:rPr>
              <a:t>全国卷</a:t>
            </a:r>
            <a:r>
              <a:rPr lang="en-US" altLang="zh-CN" sz="2400" dirty="0" smtClean="0">
                <a:latin typeface="方正大标宋简体" panose="02010601030101010101" pitchFamily="2" charset="-122"/>
                <a:ea typeface="方正大标宋简体" panose="02010601030101010101" pitchFamily="2" charset="-122"/>
              </a:rPr>
              <a:t>Ⅱ</a:t>
            </a:r>
            <a:r>
              <a:rPr lang="zh-CN" altLang="en-US" sz="2400" dirty="0" smtClean="0">
                <a:latin typeface="方正大标宋简体" panose="02010601030101010101" pitchFamily="2" charset="-122"/>
                <a:ea typeface="方正大标宋简体" panose="02010601030101010101" pitchFamily="2" charset="-122"/>
              </a:rPr>
              <a:t>历史试题解析</a:t>
            </a:r>
            <a:endParaRPr lang="zh-CN" altLang="en-US" sz="2400" dirty="0">
              <a:latin typeface="方正大标宋简体" panose="02010601030101010101" pitchFamily="2" charset="-122"/>
              <a:ea typeface="方正大标宋简体" panose="02010601030101010101" pitchFamily="2" charset="-122"/>
            </a:endParaRPr>
          </a:p>
        </p:txBody>
      </p:sp>
      <p:sp>
        <p:nvSpPr>
          <p:cNvPr id="3" name="矩形 2"/>
          <p:cNvSpPr/>
          <p:nvPr/>
        </p:nvSpPr>
        <p:spPr>
          <a:xfrm>
            <a:off x="0" y="1295951"/>
            <a:ext cx="12192000" cy="4965462"/>
          </a:xfrm>
          <a:prstGeom prst="rect">
            <a:avLst/>
          </a:prstGeom>
        </p:spPr>
        <p:txBody>
          <a:bodyPr wrap="square">
            <a:spAutoFit/>
          </a:bodyPr>
          <a:lstStyle/>
          <a:p>
            <a:pPr fontAlgn="ctr">
              <a:lnSpc>
                <a:spcPts val="3000"/>
              </a:lnSpc>
              <a:spcBef>
                <a:spcPts val="975"/>
              </a:spcBef>
            </a:pPr>
            <a:r>
              <a:rPr lang="en-US" altLang="zh-CN" sz="20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15. [</a:t>
            </a:r>
            <a:r>
              <a:rPr lang="zh-CN" altLang="zh-CN" sz="2000" b="1"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历史</a:t>
            </a:r>
            <a:r>
              <a:rPr lang="en-US" altLang="zh-CN" sz="20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a:t>
            </a:r>
            <a:r>
              <a:rPr lang="zh-CN" altLang="zh-CN" sz="2000" b="1"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选修</a:t>
            </a:r>
            <a:r>
              <a:rPr lang="en-US" altLang="zh-CN" sz="20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1</a:t>
            </a:r>
            <a:r>
              <a:rPr lang="zh-CN" altLang="zh-CN" sz="2000" b="1"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：历史上重大改革回眸</a:t>
            </a:r>
            <a:r>
              <a:rPr lang="en-US" altLang="zh-CN" sz="20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a:t>
            </a:r>
            <a:endParaRPr lang="zh-CN" altLang="zh-CN" sz="2800" b="1" kern="100" dirty="0">
              <a:latin typeface="楷体" panose="02010609060101010101" pitchFamily="49" charset="-122"/>
              <a:ea typeface="楷体" panose="02010609060101010101" pitchFamily="49" charset="-122"/>
              <a:cs typeface="宋体" panose="02010600030101010101" pitchFamily="2" charset="-122"/>
            </a:endParaRPr>
          </a:p>
          <a:p>
            <a:pPr indent="266700" algn="just" fontAlgn="ctr">
              <a:lnSpc>
                <a:spcPts val="3000"/>
              </a:lnSpc>
              <a:spcBef>
                <a:spcPts val="975"/>
              </a:spcBef>
            </a:pPr>
            <a:r>
              <a:rPr lang="en-US" altLang="zh-CN" sz="2000" b="1" kern="100" dirty="0" smtClean="0">
                <a:solidFill>
                  <a:srgbClr val="000000"/>
                </a:solidFill>
                <a:latin typeface="楷体" panose="02010609060101010101" pitchFamily="49" charset="-122"/>
                <a:ea typeface="楷体" panose="02010609060101010101" pitchFamily="49" charset="-122"/>
                <a:cs typeface="宋体" panose="02010600030101010101" pitchFamily="2" charset="-122"/>
              </a:rPr>
              <a:t>  1949-1966</a:t>
            </a:r>
            <a:r>
              <a:rPr lang="zh-CN" altLang="zh-CN" sz="2000" b="1"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年，国家制定了科技政策，积累了发展科技的经验。此后很长时间，正常的科技工作遭到破坏，造成了轻视科学与文化知识的社会风气。</a:t>
            </a:r>
            <a:r>
              <a:rPr lang="en-US" altLang="zh-CN" sz="20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1977</a:t>
            </a:r>
            <a:r>
              <a:rPr lang="zh-CN" altLang="zh-CN" sz="2000" b="1"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年</a:t>
            </a:r>
            <a:r>
              <a:rPr lang="en-US" altLang="zh-CN" sz="20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9</a:t>
            </a:r>
            <a:r>
              <a:rPr lang="zh-CN" altLang="zh-CN" sz="2000" b="1"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月，中共中央发布《关于成立国家科学技术委员会的决定》，</a:t>
            </a:r>
            <a:r>
              <a:rPr lang="zh-CN" altLang="zh-CN" sz="20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国家科委成为统管全国科技工作的机构</a:t>
            </a:r>
            <a:r>
              <a:rPr lang="zh-CN" altLang="zh-CN" sz="2000" b="1"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，在《关于召开全国科学大会的通知》中，中央</a:t>
            </a:r>
            <a:r>
              <a:rPr lang="en-US" altLang="zh-CN" sz="20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a:t>
            </a:r>
            <a:r>
              <a:rPr lang="zh-CN" altLang="zh-CN" sz="2000" b="1"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号召全国青少年奋发努力，学政治、学文化，树立爱科学、讲科学、用科学的风气</a:t>
            </a:r>
            <a:r>
              <a:rPr lang="en-US" altLang="zh-CN" sz="20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a:t>
            </a:r>
            <a:r>
              <a:rPr lang="zh-CN" altLang="zh-CN" sz="2000" b="1"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。同年，</a:t>
            </a:r>
            <a:r>
              <a:rPr lang="zh-CN" altLang="zh-CN" sz="2000" b="1" kern="100" dirty="0">
                <a:solidFill>
                  <a:srgbClr val="00B050"/>
                </a:solidFill>
                <a:latin typeface="楷体" panose="02010609060101010101" pitchFamily="49" charset="-122"/>
                <a:ea typeface="楷体" panose="02010609060101010101" pitchFamily="49" charset="-122"/>
                <a:cs typeface="Times New Roman" panose="02020603050405020304" pitchFamily="18" charset="0"/>
              </a:rPr>
              <a:t>恢复高考和研究生考试招生制度，制定了新的留学政策</a:t>
            </a:r>
            <a:r>
              <a:rPr lang="zh-CN" altLang="zh-CN" sz="2000" b="1"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a:t>
            </a:r>
            <a:r>
              <a:rPr lang="en-US" altLang="zh-CN" sz="20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1978</a:t>
            </a:r>
            <a:r>
              <a:rPr lang="zh-CN" altLang="zh-CN" sz="2000" b="1"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年</a:t>
            </a:r>
            <a:r>
              <a:rPr lang="en-US" altLang="zh-CN" sz="20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11</a:t>
            </a:r>
            <a:r>
              <a:rPr lang="zh-CN" altLang="zh-CN" sz="2000" b="1"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月，中央正式发出《</a:t>
            </a:r>
            <a:r>
              <a:rPr lang="zh-CN" altLang="zh-CN" sz="2000" b="1" kern="100" dirty="0">
                <a:solidFill>
                  <a:srgbClr val="0070C0"/>
                </a:solidFill>
                <a:latin typeface="楷体" panose="02010609060101010101" pitchFamily="49" charset="-122"/>
                <a:ea typeface="楷体" panose="02010609060101010101" pitchFamily="49" charset="-122"/>
                <a:cs typeface="Times New Roman" panose="02020603050405020304" pitchFamily="18" charset="0"/>
              </a:rPr>
              <a:t>关于落实知识分子政策的几点意见</a:t>
            </a:r>
            <a:r>
              <a:rPr lang="zh-CN" altLang="zh-CN" sz="2000" b="1"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》，要求把党的知识分子政策落到实处。</a:t>
            </a:r>
            <a:r>
              <a:rPr lang="en-US" altLang="zh-CN" sz="20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1981</a:t>
            </a:r>
            <a:r>
              <a:rPr lang="zh-CN" altLang="zh-CN" sz="2000" b="1"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年</a:t>
            </a:r>
            <a:r>
              <a:rPr lang="en-US" altLang="zh-CN" sz="20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12</a:t>
            </a:r>
            <a:r>
              <a:rPr lang="zh-CN" altLang="zh-CN" sz="2000" b="1"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月，国务院科技领导小组成立，从宏观、战略方面统领全国科技工作，统筹安排全国科技规划，</a:t>
            </a:r>
            <a:r>
              <a:rPr lang="zh-CN" altLang="zh-CN" sz="2000" b="1" kern="100" dirty="0">
                <a:solidFill>
                  <a:srgbClr val="C00000"/>
                </a:solidFill>
                <a:latin typeface="楷体" panose="02010609060101010101" pitchFamily="49" charset="-122"/>
                <a:ea typeface="楷体" panose="02010609060101010101" pitchFamily="49" charset="-122"/>
                <a:cs typeface="Times New Roman" panose="02020603050405020304" pitchFamily="18" charset="0"/>
              </a:rPr>
              <a:t>组织管理全国科技队伍，协调各部门工作。</a:t>
            </a:r>
            <a:r>
              <a:rPr lang="zh-CN" altLang="zh-CN" sz="2000" b="1"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此后，</a:t>
            </a:r>
            <a:r>
              <a:rPr lang="zh-CN" altLang="zh-CN" sz="2000" b="1" kern="100" dirty="0">
                <a:solidFill>
                  <a:srgbClr val="FFC000"/>
                </a:solidFill>
                <a:latin typeface="楷体" panose="02010609060101010101" pitchFamily="49" charset="-122"/>
                <a:ea typeface="楷体" panose="02010609060101010101" pitchFamily="49" charset="-122"/>
                <a:cs typeface="Times New Roman" panose="02020603050405020304" pitchFamily="18" charset="0"/>
              </a:rPr>
              <a:t>各地、各部门的科研机构和科技管理机构也纷纷恢复和创设。</a:t>
            </a:r>
            <a:endParaRPr lang="zh-CN" altLang="zh-CN" sz="2800" b="1" kern="100" dirty="0">
              <a:solidFill>
                <a:srgbClr val="FFC000"/>
              </a:solidFill>
              <a:latin typeface="楷体" panose="02010609060101010101" pitchFamily="49" charset="-122"/>
              <a:ea typeface="楷体" panose="02010609060101010101" pitchFamily="49" charset="-122"/>
              <a:cs typeface="宋体" panose="02010600030101010101" pitchFamily="2" charset="-122"/>
            </a:endParaRPr>
          </a:p>
          <a:p>
            <a:pPr algn="r" fontAlgn="ctr">
              <a:lnSpc>
                <a:spcPts val="3000"/>
              </a:lnSpc>
              <a:spcBef>
                <a:spcPts val="975"/>
              </a:spcBef>
              <a:spcAft>
                <a:spcPts val="0"/>
              </a:spcAft>
            </a:pPr>
            <a:r>
              <a:rPr lang="en-US" altLang="zh-CN" sz="20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                               ——</a:t>
            </a:r>
            <a:r>
              <a:rPr lang="zh-CN" altLang="zh-CN" sz="2000" b="1"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摘编自郭德宏等主编《中华人民共和国专题史稿》</a:t>
            </a:r>
            <a:endParaRPr lang="zh-CN" altLang="zh-CN" sz="2800" b="1" kern="100" dirty="0">
              <a:latin typeface="楷体" panose="02010609060101010101" pitchFamily="49" charset="-122"/>
              <a:ea typeface="楷体" panose="02010609060101010101" pitchFamily="49" charset="-122"/>
              <a:cs typeface="宋体" panose="02010600030101010101" pitchFamily="2" charset="-122"/>
            </a:endParaRPr>
          </a:p>
          <a:p>
            <a:pPr fontAlgn="ctr">
              <a:lnSpc>
                <a:spcPts val="3000"/>
              </a:lnSpc>
            </a:pPr>
            <a:r>
              <a:rPr lang="en-US" altLang="zh-CN" sz="2000" b="1"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(1)</a:t>
            </a:r>
            <a:r>
              <a:rPr lang="zh-CN" altLang="zh-CN" sz="20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根据材料并结合所学如识，说明</a:t>
            </a:r>
            <a:r>
              <a:rPr lang="en-US" altLang="zh-CN" sz="2000" b="1"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1977-1981</a:t>
            </a:r>
            <a:r>
              <a:rPr lang="zh-CN" altLang="zh-CN" sz="20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年我国科技体制改革的背景。（</a:t>
            </a:r>
            <a:r>
              <a:rPr lang="en-US" altLang="zh-CN" sz="2000" b="1"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6</a:t>
            </a:r>
            <a:r>
              <a:rPr lang="zh-CN" altLang="zh-CN" sz="20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分）</a:t>
            </a:r>
            <a:endParaRPr lang="zh-CN" altLang="zh-CN" sz="2800" b="1" kern="100" dirty="0">
              <a:latin typeface="微软雅黑" panose="020B0503020204020204" pitchFamily="34" charset="-122"/>
              <a:ea typeface="微软雅黑" panose="020B0503020204020204" pitchFamily="34" charset="-122"/>
              <a:cs typeface="宋体" panose="02010600030101010101" pitchFamily="2" charset="-122"/>
            </a:endParaRPr>
          </a:p>
          <a:p>
            <a:pPr fontAlgn="ctr">
              <a:lnSpc>
                <a:spcPts val="3000"/>
              </a:lnSpc>
            </a:pPr>
            <a:r>
              <a:rPr lang="en-US" altLang="zh-CN" sz="2000" b="1"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(2)</a:t>
            </a:r>
            <a:r>
              <a:rPr lang="zh-CN" altLang="zh-CN" sz="20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根据材料并结合所学知识，概括</a:t>
            </a:r>
            <a:r>
              <a:rPr lang="en-US" altLang="zh-CN" sz="2000" b="1"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1977-1981</a:t>
            </a:r>
            <a:r>
              <a:rPr lang="zh-CN" altLang="zh-CN" sz="20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年我国科技体制改革的主要内容及影响。（</a:t>
            </a:r>
            <a:r>
              <a:rPr lang="en-US" altLang="zh-CN" sz="2000" b="1"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9</a:t>
            </a:r>
            <a:r>
              <a:rPr lang="zh-CN" altLang="zh-CN" sz="20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分）</a:t>
            </a:r>
            <a:endParaRPr lang="zh-CN" altLang="zh-CN" sz="2800" b="1" kern="100" dirty="0">
              <a:latin typeface="微软雅黑" panose="020B0503020204020204" pitchFamily="34" charset="-122"/>
              <a:ea typeface="微软雅黑" panose="020B0503020204020204" pitchFamily="34" charset="-122"/>
              <a:cs typeface="宋体" panose="02010600030101010101" pitchFamily="2" charset="-122"/>
            </a:endParaRPr>
          </a:p>
        </p:txBody>
      </p:sp>
    </p:spTree>
    <p:extLst>
      <p:ext uri="{BB962C8B-B14F-4D97-AF65-F5344CB8AC3E}">
        <p14:creationId xmlns:p14="http://schemas.microsoft.com/office/powerpoint/2010/main" val="20267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26340" y="645459"/>
            <a:ext cx="4182036" cy="461665"/>
          </a:xfrm>
          <a:prstGeom prst="rect">
            <a:avLst/>
          </a:prstGeom>
          <a:noFill/>
        </p:spPr>
        <p:txBody>
          <a:bodyPr wrap="square" rtlCol="0">
            <a:spAutoFit/>
          </a:bodyPr>
          <a:lstStyle/>
          <a:p>
            <a:r>
              <a:rPr lang="zh-CN" altLang="en-US" sz="2400" dirty="0" smtClean="0">
                <a:latin typeface="方正大标宋简体" panose="02010601030101010101" pitchFamily="2" charset="-122"/>
                <a:ea typeface="方正大标宋简体" panose="02010601030101010101" pitchFamily="2" charset="-122"/>
              </a:rPr>
              <a:t>全国卷</a:t>
            </a:r>
            <a:r>
              <a:rPr lang="en-US" altLang="zh-CN" sz="2400" dirty="0" smtClean="0">
                <a:latin typeface="方正大标宋简体" panose="02010601030101010101" pitchFamily="2" charset="-122"/>
                <a:ea typeface="方正大标宋简体" panose="02010601030101010101" pitchFamily="2" charset="-122"/>
              </a:rPr>
              <a:t>Ⅱ</a:t>
            </a:r>
            <a:r>
              <a:rPr lang="zh-CN" altLang="en-US" sz="2400" dirty="0" smtClean="0">
                <a:latin typeface="方正大标宋简体" panose="02010601030101010101" pitchFamily="2" charset="-122"/>
                <a:ea typeface="方正大标宋简体" panose="02010601030101010101" pitchFamily="2" charset="-122"/>
              </a:rPr>
              <a:t>历史试题解析</a:t>
            </a:r>
            <a:endParaRPr lang="zh-CN" altLang="en-US" sz="2400" dirty="0">
              <a:latin typeface="方正大标宋简体" panose="02010601030101010101" pitchFamily="2" charset="-122"/>
              <a:ea typeface="方正大标宋简体" panose="02010601030101010101" pitchFamily="2" charset="-122"/>
            </a:endParaRPr>
          </a:p>
        </p:txBody>
      </p:sp>
      <p:sp>
        <p:nvSpPr>
          <p:cNvPr id="3" name="矩形 2"/>
          <p:cNvSpPr/>
          <p:nvPr/>
        </p:nvSpPr>
        <p:spPr>
          <a:xfrm>
            <a:off x="363071" y="1384665"/>
            <a:ext cx="11497235" cy="2593018"/>
          </a:xfrm>
          <a:prstGeom prst="rect">
            <a:avLst/>
          </a:prstGeom>
        </p:spPr>
        <p:txBody>
          <a:bodyPr wrap="square">
            <a:spAutoFit/>
          </a:bodyPr>
          <a:lstStyle/>
          <a:p>
            <a:pPr fontAlgn="ctr">
              <a:lnSpc>
                <a:spcPts val="3900"/>
              </a:lnSpc>
            </a:pPr>
            <a:r>
              <a:rPr lang="zh-CN" altLang="zh-CN" sz="2400" b="1" kern="100" dirty="0" smtClean="0">
                <a:latin typeface="楷体" panose="02010609060101010101" pitchFamily="49" charset="-122"/>
                <a:ea typeface="楷体" panose="02010609060101010101" pitchFamily="49" charset="-122"/>
                <a:cs typeface="Times New Roman" panose="02020603050405020304" pitchFamily="18" charset="0"/>
              </a:rPr>
              <a:t>【</a:t>
            </a:r>
            <a:r>
              <a:rPr lang="zh-CN" altLang="en-US" sz="2400" b="1" kern="100" dirty="0" smtClean="0">
                <a:latin typeface="楷体" panose="02010609060101010101" pitchFamily="49" charset="-122"/>
                <a:ea typeface="楷体" panose="02010609060101010101" pitchFamily="49" charset="-122"/>
                <a:cs typeface="Times New Roman" panose="02020603050405020304" pitchFamily="18" charset="0"/>
              </a:rPr>
              <a:t>参考</a:t>
            </a:r>
            <a:r>
              <a:rPr lang="zh-CN" altLang="zh-CN" sz="2400" b="1" kern="100" dirty="0" smtClean="0">
                <a:latin typeface="楷体" panose="02010609060101010101" pitchFamily="49" charset="-122"/>
                <a:ea typeface="楷体" panose="02010609060101010101" pitchFamily="49" charset="-122"/>
                <a:cs typeface="Times New Roman" panose="02020603050405020304" pitchFamily="18" charset="0"/>
              </a:rPr>
              <a:t>答案】</a:t>
            </a:r>
            <a:r>
              <a:rPr lang="zh-CN" altLang="zh-CN" sz="2400" b="1" kern="100" dirty="0">
                <a:latin typeface="楷体" panose="02010609060101010101" pitchFamily="49" charset="-122"/>
                <a:ea typeface="楷体" panose="02010609060101010101" pitchFamily="49" charset="-122"/>
                <a:cs typeface="Times New Roman" panose="02020603050405020304" pitchFamily="18" charset="0"/>
              </a:rPr>
              <a:t>（</a:t>
            </a:r>
            <a:r>
              <a:rPr lang="en-US" altLang="zh-CN" sz="2400" b="1" kern="100" dirty="0">
                <a:latin typeface="楷体" panose="02010609060101010101" pitchFamily="49" charset="-122"/>
                <a:ea typeface="楷体" panose="02010609060101010101" pitchFamily="49" charset="-122"/>
                <a:cs typeface="宋体" panose="02010600030101010101" pitchFamily="2" charset="-122"/>
              </a:rPr>
              <a:t>1</a:t>
            </a:r>
            <a:r>
              <a:rPr lang="zh-CN" altLang="zh-CN" sz="2400" b="1" kern="100" dirty="0">
                <a:latin typeface="楷体" panose="02010609060101010101" pitchFamily="49" charset="-122"/>
                <a:ea typeface="楷体" panose="02010609060101010101" pitchFamily="49" charset="-122"/>
                <a:cs typeface="Times New Roman" panose="02020603050405020304" pitchFamily="18" charset="0"/>
              </a:rPr>
              <a:t>）</a:t>
            </a:r>
            <a:r>
              <a:rPr lang="en-US" altLang="zh-CN" sz="2400" b="1" kern="100" dirty="0">
                <a:latin typeface="楷体" panose="02010609060101010101" pitchFamily="49" charset="-122"/>
                <a:ea typeface="楷体" panose="02010609060101010101" pitchFamily="49" charset="-122"/>
                <a:cs typeface="宋体" panose="02010600030101010101" pitchFamily="2" charset="-122"/>
              </a:rPr>
              <a:t>“</a:t>
            </a:r>
            <a:r>
              <a:rPr lang="zh-CN" altLang="zh-CN" sz="2400" b="1" kern="100" dirty="0">
                <a:latin typeface="楷体" panose="02010609060101010101" pitchFamily="49" charset="-122"/>
                <a:ea typeface="楷体" panose="02010609060101010101" pitchFamily="49" charset="-122"/>
                <a:cs typeface="Times New Roman" panose="02020603050405020304" pitchFamily="18" charset="0"/>
              </a:rPr>
              <a:t>十年浩劫</a:t>
            </a:r>
            <a:r>
              <a:rPr lang="en-US" altLang="zh-CN" sz="2400" b="1" kern="100" dirty="0">
                <a:latin typeface="楷体" panose="02010609060101010101" pitchFamily="49" charset="-122"/>
                <a:ea typeface="楷体" panose="02010609060101010101" pitchFamily="49" charset="-122"/>
                <a:cs typeface="宋体" panose="02010600030101010101" pitchFamily="2" charset="-122"/>
              </a:rPr>
              <a:t>”</a:t>
            </a:r>
            <a:r>
              <a:rPr lang="zh-CN" altLang="zh-CN" sz="2400" b="1" kern="100" dirty="0">
                <a:latin typeface="楷体" panose="02010609060101010101" pitchFamily="49" charset="-122"/>
                <a:ea typeface="楷体" panose="02010609060101010101" pitchFamily="49" charset="-122"/>
                <a:cs typeface="Times New Roman" panose="02020603050405020304" pitchFamily="18" charset="0"/>
              </a:rPr>
              <a:t>使科技事业受到冲击和破坏；改革开放；世界科技革命的影响</a:t>
            </a:r>
            <a:r>
              <a:rPr lang="zh-CN" altLang="zh-CN" sz="2400" b="1" kern="100" dirty="0" smtClean="0">
                <a:latin typeface="楷体" panose="02010609060101010101" pitchFamily="49" charset="-122"/>
                <a:ea typeface="楷体" panose="02010609060101010101" pitchFamily="49" charset="-122"/>
                <a:cs typeface="Times New Roman" panose="02020603050405020304" pitchFamily="18" charset="0"/>
              </a:rPr>
              <a:t>。（</a:t>
            </a:r>
            <a:r>
              <a:rPr lang="en-US" altLang="zh-CN" sz="2400" b="1" kern="100" dirty="0">
                <a:latin typeface="楷体" panose="02010609060101010101" pitchFamily="49" charset="-122"/>
                <a:ea typeface="楷体" panose="02010609060101010101" pitchFamily="49" charset="-122"/>
                <a:cs typeface="宋体" panose="02010600030101010101" pitchFamily="2" charset="-122"/>
              </a:rPr>
              <a:t>2</a:t>
            </a:r>
            <a:r>
              <a:rPr lang="zh-CN" altLang="zh-CN" sz="2400" b="1" kern="100" dirty="0">
                <a:latin typeface="楷体" panose="02010609060101010101" pitchFamily="49" charset="-122"/>
                <a:ea typeface="楷体" panose="02010609060101010101" pitchFamily="49" charset="-122"/>
                <a:cs typeface="Times New Roman" panose="02020603050405020304" pitchFamily="18" charset="0"/>
              </a:rPr>
              <a:t>）内容：建立统管全国科技工作的机构、恢复、新建科研机构，恢复教育考试招生制度，落实知识分子政策，加强科技队伍建设</a:t>
            </a:r>
            <a:r>
              <a:rPr lang="zh-CN" altLang="zh-CN" sz="2400" b="1" kern="100" dirty="0" smtClean="0">
                <a:latin typeface="楷体" panose="02010609060101010101" pitchFamily="49" charset="-122"/>
                <a:ea typeface="楷体" panose="02010609060101010101" pitchFamily="49" charset="-122"/>
                <a:cs typeface="Times New Roman" panose="02020603050405020304" pitchFamily="18" charset="0"/>
              </a:rPr>
              <a:t>。影响</a:t>
            </a:r>
            <a:r>
              <a:rPr lang="zh-CN" altLang="zh-CN" sz="2400" b="1" kern="100" dirty="0">
                <a:latin typeface="楷体" panose="02010609060101010101" pitchFamily="49" charset="-122"/>
                <a:ea typeface="楷体" panose="02010609060101010101" pitchFamily="49" charset="-122"/>
                <a:cs typeface="Times New Roman" panose="02020603050405020304" pitchFamily="18" charset="0"/>
              </a:rPr>
              <a:t>：实现科技领域拨乱反正，扭转轻视科技文化的不良风气；推动科研领域取得重大成就，推动改革开放和现代化建设。</a:t>
            </a:r>
            <a:endParaRPr lang="zh-CN" altLang="zh-CN" sz="3200" b="1" kern="100" dirty="0">
              <a:latin typeface="楷体" panose="02010609060101010101" pitchFamily="49" charset="-122"/>
              <a:ea typeface="楷体" panose="02010609060101010101" pitchFamily="49" charset="-122"/>
              <a:cs typeface="宋体" panose="02010600030101010101" pitchFamily="2" charset="-122"/>
            </a:endParaRPr>
          </a:p>
        </p:txBody>
      </p:sp>
      <p:sp>
        <p:nvSpPr>
          <p:cNvPr id="4" name="文本框 3"/>
          <p:cNvSpPr txBox="1"/>
          <p:nvPr/>
        </p:nvSpPr>
        <p:spPr>
          <a:xfrm>
            <a:off x="349624" y="3939988"/>
            <a:ext cx="11510682" cy="2308324"/>
          </a:xfrm>
          <a:prstGeom prst="rect">
            <a:avLst/>
          </a:prstGeom>
          <a:noFill/>
        </p:spPr>
        <p:txBody>
          <a:bodyPr wrap="square" rtlCol="0">
            <a:spAutoFit/>
          </a:bodyPr>
          <a:lstStyle/>
          <a:p>
            <a:pPr marL="342900" indent="-342900">
              <a:lnSpc>
                <a:spcPct val="150000"/>
              </a:lnSpc>
              <a:buFont typeface="Wingdings" panose="05000000000000000000" pitchFamily="2" charset="2"/>
              <a:buChar char="u"/>
            </a:pPr>
            <a:r>
              <a:rPr lang="zh-CN" altLang="en-US" sz="2400" dirty="0" smtClean="0">
                <a:solidFill>
                  <a:srgbClr val="FF0000"/>
                </a:solidFill>
                <a:latin typeface="方正大标宋简体" panose="02010601030101010101" pitchFamily="2" charset="-122"/>
                <a:ea typeface="方正大标宋简体" panose="02010601030101010101" pitchFamily="2" charset="-122"/>
              </a:rPr>
              <a:t>唯物史观：史论结合，实事求是</a:t>
            </a:r>
            <a:endParaRPr lang="en-US" altLang="zh-CN" sz="2400" dirty="0" smtClean="0">
              <a:solidFill>
                <a:srgbClr val="FF0000"/>
              </a:solidFill>
              <a:latin typeface="方正大标宋简体" panose="02010601030101010101" pitchFamily="2" charset="-122"/>
              <a:ea typeface="方正大标宋简体" panose="02010601030101010101" pitchFamily="2" charset="-122"/>
            </a:endParaRPr>
          </a:p>
          <a:p>
            <a:pPr marL="342900" indent="-342900">
              <a:lnSpc>
                <a:spcPct val="150000"/>
              </a:lnSpc>
              <a:buFont typeface="Wingdings" panose="05000000000000000000" pitchFamily="2" charset="2"/>
              <a:buChar char="u"/>
            </a:pPr>
            <a:r>
              <a:rPr lang="zh-CN" altLang="en-US" sz="2400" dirty="0" smtClean="0">
                <a:solidFill>
                  <a:srgbClr val="FF0000"/>
                </a:solidFill>
                <a:latin typeface="方正大标宋简体" panose="02010601030101010101" pitchFamily="2" charset="-122"/>
                <a:ea typeface="方正大标宋简体" panose="02010601030101010101" pitchFamily="2" charset="-122"/>
              </a:rPr>
              <a:t>时空观念：纵向的时间联系</a:t>
            </a:r>
            <a:endParaRPr lang="en-US" altLang="zh-CN" sz="2400" dirty="0" smtClean="0">
              <a:solidFill>
                <a:srgbClr val="FF0000"/>
              </a:solidFill>
              <a:latin typeface="方正大标宋简体" panose="02010601030101010101" pitchFamily="2" charset="-122"/>
              <a:ea typeface="方正大标宋简体" panose="02010601030101010101" pitchFamily="2" charset="-122"/>
            </a:endParaRPr>
          </a:p>
          <a:p>
            <a:pPr marL="342900" indent="-342900">
              <a:lnSpc>
                <a:spcPct val="150000"/>
              </a:lnSpc>
              <a:buFont typeface="Wingdings" panose="05000000000000000000" pitchFamily="2" charset="2"/>
              <a:buChar char="u"/>
            </a:pPr>
            <a:r>
              <a:rPr lang="zh-CN" altLang="en-US" sz="2400" dirty="0" smtClean="0">
                <a:solidFill>
                  <a:srgbClr val="FF0000"/>
                </a:solidFill>
                <a:latin typeface="方正大标宋简体" panose="02010601030101010101" pitchFamily="2" charset="-122"/>
                <a:ea typeface="方正大标宋简体" panose="02010601030101010101" pitchFamily="2" charset="-122"/>
              </a:rPr>
              <a:t>史料实证与历史解释：整理、辨析、取舍、运用史料进行历史解释</a:t>
            </a:r>
            <a:endParaRPr lang="en-US" altLang="zh-CN" sz="2400" dirty="0" smtClean="0">
              <a:solidFill>
                <a:srgbClr val="FF0000"/>
              </a:solidFill>
              <a:latin typeface="方正大标宋简体" panose="02010601030101010101" pitchFamily="2" charset="-122"/>
              <a:ea typeface="方正大标宋简体" panose="02010601030101010101" pitchFamily="2" charset="-122"/>
            </a:endParaRPr>
          </a:p>
          <a:p>
            <a:pPr marL="342900" indent="-342900">
              <a:lnSpc>
                <a:spcPct val="150000"/>
              </a:lnSpc>
              <a:buFont typeface="Wingdings" panose="05000000000000000000" pitchFamily="2" charset="2"/>
              <a:buChar char="u"/>
            </a:pPr>
            <a:r>
              <a:rPr lang="zh-CN" altLang="en-US" sz="2400" dirty="0">
                <a:solidFill>
                  <a:srgbClr val="FF0000"/>
                </a:solidFill>
                <a:latin typeface="方正大标宋简体" panose="02010601030101010101" pitchFamily="2" charset="-122"/>
                <a:ea typeface="方正大标宋简体" panose="02010601030101010101" pitchFamily="2" charset="-122"/>
              </a:rPr>
              <a:t>家国</a:t>
            </a:r>
            <a:r>
              <a:rPr lang="zh-CN" altLang="en-US" sz="2400" dirty="0" smtClean="0">
                <a:solidFill>
                  <a:srgbClr val="FF0000"/>
                </a:solidFill>
                <a:latin typeface="方正大标宋简体" panose="02010601030101010101" pitchFamily="2" charset="-122"/>
                <a:ea typeface="方正大标宋简体" panose="02010601030101010101" pitchFamily="2" charset="-122"/>
              </a:rPr>
              <a:t>情怀：对中国特色社会主义的认同；反思历史，汲取经验教训</a:t>
            </a:r>
            <a:endParaRPr lang="en-US" altLang="zh-CN" sz="2400" dirty="0" smtClean="0">
              <a:solidFill>
                <a:srgbClr val="FF0000"/>
              </a:solidFill>
              <a:latin typeface="方正大标宋简体" panose="02010601030101010101" pitchFamily="2" charset="-122"/>
              <a:ea typeface="方正大标宋简体" panose="02010601030101010101" pitchFamily="2" charset="-122"/>
            </a:endParaRPr>
          </a:p>
        </p:txBody>
      </p:sp>
    </p:spTree>
    <p:extLst>
      <p:ext uri="{BB962C8B-B14F-4D97-AF65-F5344CB8AC3E}">
        <p14:creationId xmlns:p14="http://schemas.microsoft.com/office/powerpoint/2010/main" val="58269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26340" y="645459"/>
            <a:ext cx="4182036" cy="461665"/>
          </a:xfrm>
          <a:prstGeom prst="rect">
            <a:avLst/>
          </a:prstGeom>
          <a:noFill/>
        </p:spPr>
        <p:txBody>
          <a:bodyPr wrap="square" rtlCol="0">
            <a:spAutoFit/>
          </a:bodyPr>
          <a:lstStyle/>
          <a:p>
            <a:r>
              <a:rPr lang="zh-CN" altLang="en-US" sz="2400" dirty="0" smtClean="0">
                <a:latin typeface="方正大标宋简体" panose="02010601030101010101" pitchFamily="2" charset="-122"/>
                <a:ea typeface="方正大标宋简体" panose="02010601030101010101" pitchFamily="2" charset="-122"/>
              </a:rPr>
              <a:t>全国卷</a:t>
            </a:r>
            <a:r>
              <a:rPr lang="en-US" altLang="zh-CN" sz="2400" dirty="0" smtClean="0">
                <a:latin typeface="方正大标宋简体" panose="02010601030101010101" pitchFamily="2" charset="-122"/>
                <a:ea typeface="方正大标宋简体" panose="02010601030101010101" pitchFamily="2" charset="-122"/>
              </a:rPr>
              <a:t>Ⅱ</a:t>
            </a:r>
            <a:r>
              <a:rPr lang="zh-CN" altLang="en-US" sz="2400" dirty="0" smtClean="0">
                <a:latin typeface="方正大标宋简体" panose="02010601030101010101" pitchFamily="2" charset="-122"/>
                <a:ea typeface="方正大标宋简体" panose="02010601030101010101" pitchFamily="2" charset="-122"/>
              </a:rPr>
              <a:t>历史试题解析</a:t>
            </a:r>
            <a:endParaRPr lang="zh-CN" altLang="en-US" sz="2400" dirty="0">
              <a:latin typeface="方正大标宋简体" panose="02010601030101010101" pitchFamily="2" charset="-122"/>
              <a:ea typeface="方正大标宋简体" panose="02010601030101010101" pitchFamily="2" charset="-122"/>
            </a:endParaRPr>
          </a:p>
        </p:txBody>
      </p:sp>
      <p:sp>
        <p:nvSpPr>
          <p:cNvPr id="3" name="矩形 2"/>
          <p:cNvSpPr/>
          <p:nvPr/>
        </p:nvSpPr>
        <p:spPr>
          <a:xfrm>
            <a:off x="0" y="1179617"/>
            <a:ext cx="12192000" cy="5286062"/>
          </a:xfrm>
          <a:prstGeom prst="rect">
            <a:avLst/>
          </a:prstGeom>
        </p:spPr>
        <p:txBody>
          <a:bodyPr wrap="square">
            <a:spAutoFit/>
          </a:bodyPr>
          <a:lstStyle/>
          <a:p>
            <a:pPr fontAlgn="ctr">
              <a:lnSpc>
                <a:spcPts val="3400"/>
              </a:lnSpc>
              <a:spcBef>
                <a:spcPts val="975"/>
              </a:spcBef>
            </a:pPr>
            <a:r>
              <a:rPr lang="en-US" altLang="zh-CN" sz="20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17. [</a:t>
            </a:r>
            <a:r>
              <a:rPr lang="zh-CN" altLang="zh-CN" sz="2000" b="1"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历史</a:t>
            </a:r>
            <a:r>
              <a:rPr lang="en-US" altLang="zh-CN" sz="20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a:t>
            </a:r>
            <a:r>
              <a:rPr lang="zh-CN" altLang="zh-CN" sz="2000" b="1"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选修</a:t>
            </a:r>
            <a:r>
              <a:rPr lang="en-US" altLang="zh-CN" sz="20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4</a:t>
            </a:r>
            <a:r>
              <a:rPr lang="zh-CN" altLang="zh-CN" sz="2000" b="1"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：中外历史人物评说</a:t>
            </a:r>
            <a:r>
              <a:rPr lang="en-US" altLang="zh-CN" sz="2000" b="1" kern="100" dirty="0" smtClean="0">
                <a:solidFill>
                  <a:srgbClr val="000000"/>
                </a:solidFill>
                <a:latin typeface="楷体" panose="02010609060101010101" pitchFamily="49" charset="-122"/>
                <a:ea typeface="楷体" panose="02010609060101010101" pitchFamily="49" charset="-122"/>
                <a:cs typeface="宋体" panose="02010600030101010101" pitchFamily="2" charset="-122"/>
              </a:rPr>
              <a:t>]</a:t>
            </a:r>
            <a:endParaRPr lang="zh-CN" altLang="zh-CN" sz="2800" b="1" kern="100" dirty="0">
              <a:latin typeface="楷体" panose="02010609060101010101" pitchFamily="49" charset="-122"/>
              <a:ea typeface="楷体" panose="02010609060101010101" pitchFamily="49" charset="-122"/>
              <a:cs typeface="宋体" panose="02010600030101010101" pitchFamily="2" charset="-122"/>
            </a:endParaRPr>
          </a:p>
          <a:p>
            <a:pPr indent="266700" fontAlgn="ctr">
              <a:lnSpc>
                <a:spcPts val="3400"/>
              </a:lnSpc>
              <a:spcBef>
                <a:spcPts val="975"/>
              </a:spcBef>
            </a:pPr>
            <a:r>
              <a:rPr lang="zh-CN" altLang="zh-CN" sz="2000" b="1"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三娘子</a:t>
            </a:r>
            <a:r>
              <a:rPr lang="en-US" altLang="zh-CN" sz="20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(1550-1613)</a:t>
            </a:r>
            <a:r>
              <a:rPr lang="zh-CN" altLang="zh-CN" sz="2000" b="1"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，明代蒙古土尔扈特部首领俺答汗之妻，</a:t>
            </a:r>
            <a:r>
              <a:rPr lang="zh-CN" altLang="zh-CN" sz="2000" b="1" kern="100" dirty="0">
                <a:solidFill>
                  <a:srgbClr val="00B050"/>
                </a:solidFill>
                <a:latin typeface="楷体" panose="02010609060101010101" pitchFamily="49" charset="-122"/>
                <a:ea typeface="楷体" panose="02010609060101010101" pitchFamily="49" charset="-122"/>
                <a:cs typeface="Times New Roman" panose="02020603050405020304" pitchFamily="18" charset="0"/>
              </a:rPr>
              <a:t>深受俺答汗器重，</a:t>
            </a:r>
            <a:r>
              <a:rPr lang="en-US" altLang="zh-CN" sz="20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a:t>
            </a:r>
            <a:r>
              <a:rPr lang="zh-CN" altLang="zh-CN" sz="2000" b="1"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事无巨细，咸听取哉</a:t>
            </a:r>
            <a:r>
              <a:rPr lang="en-US" altLang="zh-CN" sz="20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a:t>
            </a:r>
            <a:r>
              <a:rPr lang="zh-CN" altLang="zh-CN" sz="2000" b="1"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。三娘子生活的时代，</a:t>
            </a:r>
            <a:r>
              <a:rPr lang="zh-CN" altLang="zh-CN" sz="2000" b="1" kern="100" dirty="0">
                <a:solidFill>
                  <a:srgbClr val="C00000"/>
                </a:solidFill>
                <a:latin typeface="楷体" panose="02010609060101010101" pitchFamily="49" charset="-122"/>
                <a:ea typeface="楷体" panose="02010609060101010101" pitchFamily="49" charset="-122"/>
                <a:cs typeface="Times New Roman" panose="02020603050405020304" pitchFamily="18" charset="0"/>
              </a:rPr>
              <a:t>明朝与蒙古部落势力沿长城相持已近</a:t>
            </a:r>
            <a:r>
              <a:rPr lang="en-US" altLang="zh-CN" sz="2000" b="1" kern="100" dirty="0">
                <a:solidFill>
                  <a:srgbClr val="C00000"/>
                </a:solidFill>
                <a:latin typeface="楷体" panose="02010609060101010101" pitchFamily="49" charset="-122"/>
                <a:ea typeface="楷体" panose="02010609060101010101" pitchFamily="49" charset="-122"/>
                <a:cs typeface="宋体" panose="02010600030101010101" pitchFamily="2" charset="-122"/>
              </a:rPr>
              <a:t>200</a:t>
            </a:r>
            <a:r>
              <a:rPr lang="zh-CN" altLang="zh-CN" sz="2000" b="1" kern="100" dirty="0">
                <a:solidFill>
                  <a:srgbClr val="C00000"/>
                </a:solidFill>
                <a:latin typeface="楷体" panose="02010609060101010101" pitchFamily="49" charset="-122"/>
                <a:ea typeface="楷体" panose="02010609060101010101" pitchFamily="49" charset="-122"/>
                <a:cs typeface="Times New Roman" panose="02020603050405020304" pitchFamily="18" charset="0"/>
              </a:rPr>
              <a:t>年。</a:t>
            </a:r>
            <a:r>
              <a:rPr lang="en-US" altLang="zh-CN" sz="20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1570</a:t>
            </a:r>
            <a:r>
              <a:rPr lang="zh-CN" altLang="zh-CN" sz="2000" b="1"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年，俺答汗之孙投附明朝，双方关系顿时紧张，</a:t>
            </a:r>
            <a:r>
              <a:rPr lang="zh-CN" altLang="zh-CN" sz="2000" b="1" kern="100" dirty="0">
                <a:solidFill>
                  <a:srgbClr val="00B050"/>
                </a:solidFill>
                <a:latin typeface="楷体" panose="02010609060101010101" pitchFamily="49" charset="-122"/>
                <a:ea typeface="楷体" panose="02010609060101010101" pitchFamily="49" charset="-122"/>
                <a:cs typeface="Times New Roman" panose="02020603050405020304" pitchFamily="18" charset="0"/>
              </a:rPr>
              <a:t>在三娘子的劝说下，俺答汗问意与明朝和谈。</a:t>
            </a:r>
            <a:r>
              <a:rPr lang="zh-CN" altLang="zh-CN" sz="2000" b="1"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明朝送还俺答汗之孙，封俺答汗为顺义王，</a:t>
            </a:r>
            <a:r>
              <a:rPr lang="zh-CN" altLang="zh-CN" sz="20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并开放十余处市场供蒙汉人民自由贸易。每当开市时，蒙汉人民</a:t>
            </a:r>
            <a:r>
              <a:rPr lang="en-US" altLang="zh-CN" sz="2000" b="1" kern="100" dirty="0">
                <a:solidFill>
                  <a:srgbClr val="FF0000"/>
                </a:solidFill>
                <a:latin typeface="楷体" panose="02010609060101010101" pitchFamily="49" charset="-122"/>
                <a:ea typeface="楷体" panose="02010609060101010101" pitchFamily="49" charset="-122"/>
                <a:cs typeface="宋体" panose="02010600030101010101" pitchFamily="2" charset="-122"/>
              </a:rPr>
              <a:t>“</a:t>
            </a:r>
            <a:r>
              <a:rPr lang="zh-CN" altLang="zh-CN" sz="20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醉饱讴歌，婆娑忘返</a:t>
            </a:r>
            <a:r>
              <a:rPr lang="en-US" altLang="zh-CN" sz="2000" b="1" kern="100" dirty="0">
                <a:solidFill>
                  <a:srgbClr val="FF0000"/>
                </a:solidFill>
                <a:latin typeface="楷体" panose="02010609060101010101" pitchFamily="49" charset="-122"/>
                <a:ea typeface="楷体" panose="02010609060101010101" pitchFamily="49" charset="-122"/>
                <a:cs typeface="宋体" panose="02010600030101010101" pitchFamily="2" charset="-122"/>
              </a:rPr>
              <a:t>”</a:t>
            </a:r>
            <a:r>
              <a:rPr lang="zh-CN" altLang="zh-CN" sz="20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r>
              <a:rPr lang="zh-CN" altLang="zh-CN" sz="2000" b="1"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三娘子本人也</a:t>
            </a:r>
            <a:r>
              <a:rPr lang="en-US" altLang="zh-CN" sz="20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a:t>
            </a:r>
            <a:r>
              <a:rPr lang="zh-CN" altLang="zh-CN" sz="2000" b="1"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勒精骑，拥胡姬，貂帽锦裘，翱翔塞下</a:t>
            </a:r>
            <a:r>
              <a:rPr lang="en-US" altLang="zh-CN" sz="20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a:t>
            </a:r>
            <a:r>
              <a:rPr lang="zh-CN" altLang="zh-CN" sz="2000" b="1"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。在三娘子的辅佐下，俺答汗在今呼和浩特地区建城，后明朝赐名为</a:t>
            </a:r>
            <a:r>
              <a:rPr lang="en-US" altLang="zh-CN" sz="20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a:t>
            </a:r>
            <a:r>
              <a:rPr lang="zh-CN" altLang="zh-CN" sz="2000" b="1"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归化</a:t>
            </a:r>
            <a:r>
              <a:rPr lang="en-US" altLang="zh-CN" sz="20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a:t>
            </a:r>
            <a:r>
              <a:rPr lang="zh-CN" altLang="zh-CN" sz="2000" b="1"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a:t>
            </a:r>
            <a:r>
              <a:rPr lang="en-US" altLang="zh-CN" sz="20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1581</a:t>
            </a:r>
            <a:r>
              <a:rPr lang="zh-CN" altLang="zh-CN" sz="2000" b="1"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年，俺答汗去世后，三娘子辅佐继任的顺义王，继续与明朝通好。明、蒙</a:t>
            </a:r>
            <a:r>
              <a:rPr lang="en-US" altLang="zh-CN" sz="20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a:t>
            </a:r>
            <a:r>
              <a:rPr lang="zh-CN" altLang="zh-CN" sz="2000" b="1"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四十余年无用兵之患，沿边旷土皆得耕牧</a:t>
            </a:r>
            <a:r>
              <a:rPr lang="en-US" altLang="zh-CN" sz="20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a:t>
            </a:r>
            <a:r>
              <a:rPr lang="zh-CN" altLang="zh-CN" sz="2000" b="1"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a:t>
            </a:r>
            <a:endParaRPr lang="zh-CN" altLang="zh-CN" sz="2800" b="1" kern="100" dirty="0">
              <a:latin typeface="楷体" panose="02010609060101010101" pitchFamily="49" charset="-122"/>
              <a:ea typeface="楷体" panose="02010609060101010101" pitchFamily="49" charset="-122"/>
              <a:cs typeface="宋体" panose="02010600030101010101" pitchFamily="2" charset="-122"/>
            </a:endParaRPr>
          </a:p>
          <a:p>
            <a:pPr algn="r" fontAlgn="ctr">
              <a:lnSpc>
                <a:spcPts val="3400"/>
              </a:lnSpc>
              <a:spcBef>
                <a:spcPts val="975"/>
              </a:spcBef>
              <a:spcAft>
                <a:spcPts val="0"/>
              </a:spcAft>
            </a:pPr>
            <a:r>
              <a:rPr lang="en-US" altLang="zh-CN" sz="20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a:t>
            </a:r>
            <a:r>
              <a:rPr lang="zh-CN" altLang="zh-CN" sz="2000" b="1"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摘编自白寿彝总主编《中国通史》</a:t>
            </a:r>
            <a:endParaRPr lang="zh-CN" altLang="zh-CN" sz="2800" b="1" kern="100" dirty="0">
              <a:latin typeface="楷体" panose="02010609060101010101" pitchFamily="49" charset="-122"/>
              <a:ea typeface="楷体" panose="02010609060101010101" pitchFamily="49" charset="-122"/>
              <a:cs typeface="宋体" panose="02010600030101010101" pitchFamily="2" charset="-122"/>
            </a:endParaRPr>
          </a:p>
          <a:p>
            <a:pPr fontAlgn="ctr">
              <a:lnSpc>
                <a:spcPts val="3400"/>
              </a:lnSpc>
            </a:pPr>
            <a:r>
              <a:rPr lang="zh-CN" altLang="zh-CN" sz="20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b="1"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1</a:t>
            </a:r>
            <a:r>
              <a:rPr lang="zh-CN" altLang="zh-CN" sz="20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）根据材料并结合所学知识，概括三娘子能够推动明、蒙双方取得和平局面的原因。（</a:t>
            </a:r>
            <a:r>
              <a:rPr lang="en-US" altLang="zh-CN" sz="2000" b="1"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8</a:t>
            </a:r>
            <a:r>
              <a:rPr lang="zh-CN" altLang="zh-CN" sz="20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分）</a:t>
            </a:r>
            <a:endParaRPr lang="zh-CN" altLang="zh-CN" sz="2800" b="1" kern="100" dirty="0">
              <a:latin typeface="微软雅黑" panose="020B0503020204020204" pitchFamily="34" charset="-122"/>
              <a:ea typeface="微软雅黑" panose="020B0503020204020204" pitchFamily="34" charset="-122"/>
              <a:cs typeface="宋体" panose="02010600030101010101" pitchFamily="2" charset="-122"/>
            </a:endParaRPr>
          </a:p>
          <a:p>
            <a:pPr fontAlgn="ctr">
              <a:lnSpc>
                <a:spcPts val="3400"/>
              </a:lnSpc>
            </a:pPr>
            <a:r>
              <a:rPr lang="zh-CN" altLang="zh-CN" sz="20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b="1"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2</a:t>
            </a:r>
            <a:r>
              <a:rPr lang="zh-CN" altLang="zh-CN" sz="20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）根据材料并结合所学知识，简要评价三娘子的历史功绩。（</a:t>
            </a:r>
            <a:r>
              <a:rPr lang="en-US" altLang="zh-CN" sz="2000" b="1"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7</a:t>
            </a:r>
            <a:r>
              <a:rPr lang="zh-CN" altLang="zh-CN" sz="20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分）</a:t>
            </a:r>
            <a:endParaRPr lang="zh-CN" altLang="zh-CN" sz="2800" b="1" kern="100" dirty="0">
              <a:latin typeface="微软雅黑" panose="020B0503020204020204" pitchFamily="34" charset="-122"/>
              <a:ea typeface="微软雅黑" panose="020B0503020204020204" pitchFamily="34" charset="-122"/>
              <a:cs typeface="宋体" panose="02010600030101010101" pitchFamily="2" charset="-122"/>
            </a:endParaRPr>
          </a:p>
        </p:txBody>
      </p:sp>
    </p:spTree>
    <p:extLst>
      <p:ext uri="{BB962C8B-B14F-4D97-AF65-F5344CB8AC3E}">
        <p14:creationId xmlns:p14="http://schemas.microsoft.com/office/powerpoint/2010/main" val="291767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26340" y="645459"/>
            <a:ext cx="4182036" cy="461665"/>
          </a:xfrm>
          <a:prstGeom prst="rect">
            <a:avLst/>
          </a:prstGeom>
          <a:noFill/>
        </p:spPr>
        <p:txBody>
          <a:bodyPr wrap="square" rtlCol="0">
            <a:spAutoFit/>
          </a:bodyPr>
          <a:lstStyle/>
          <a:p>
            <a:r>
              <a:rPr lang="zh-CN" altLang="en-US" sz="2400" dirty="0" smtClean="0">
                <a:latin typeface="方正大标宋简体" panose="02010601030101010101" pitchFamily="2" charset="-122"/>
                <a:ea typeface="方正大标宋简体" panose="02010601030101010101" pitchFamily="2" charset="-122"/>
              </a:rPr>
              <a:t>全国卷</a:t>
            </a:r>
            <a:r>
              <a:rPr lang="en-US" altLang="zh-CN" sz="2400" dirty="0" smtClean="0">
                <a:latin typeface="方正大标宋简体" panose="02010601030101010101" pitchFamily="2" charset="-122"/>
                <a:ea typeface="方正大标宋简体" panose="02010601030101010101" pitchFamily="2" charset="-122"/>
              </a:rPr>
              <a:t>Ⅱ</a:t>
            </a:r>
            <a:r>
              <a:rPr lang="zh-CN" altLang="en-US" sz="2400" dirty="0" smtClean="0">
                <a:latin typeface="方正大标宋简体" panose="02010601030101010101" pitchFamily="2" charset="-122"/>
                <a:ea typeface="方正大标宋简体" panose="02010601030101010101" pitchFamily="2" charset="-122"/>
              </a:rPr>
              <a:t>历史试题解析</a:t>
            </a:r>
            <a:endParaRPr lang="zh-CN" altLang="en-US" sz="2400" dirty="0">
              <a:latin typeface="方正大标宋简体" panose="02010601030101010101" pitchFamily="2" charset="-122"/>
              <a:ea typeface="方正大标宋简体" panose="02010601030101010101" pitchFamily="2" charset="-122"/>
            </a:endParaRPr>
          </a:p>
        </p:txBody>
      </p:sp>
      <p:sp>
        <p:nvSpPr>
          <p:cNvPr id="3" name="矩形 2"/>
          <p:cNvSpPr/>
          <p:nvPr/>
        </p:nvSpPr>
        <p:spPr>
          <a:xfrm>
            <a:off x="336176" y="1408842"/>
            <a:ext cx="11537577" cy="1754326"/>
          </a:xfrm>
          <a:prstGeom prst="rect">
            <a:avLst/>
          </a:prstGeom>
        </p:spPr>
        <p:txBody>
          <a:bodyPr wrap="square">
            <a:spAutoFit/>
          </a:bodyPr>
          <a:lstStyle/>
          <a:p>
            <a:pPr fontAlgn="ctr">
              <a:lnSpc>
                <a:spcPct val="150000"/>
              </a:lnSpc>
            </a:pPr>
            <a:r>
              <a:rPr lang="zh-CN" altLang="zh-CN" sz="2400" b="1" kern="100" dirty="0" smtClean="0">
                <a:latin typeface="楷体" panose="02010609060101010101" pitchFamily="49" charset="-122"/>
                <a:ea typeface="楷体" panose="02010609060101010101" pitchFamily="49" charset="-122"/>
                <a:cs typeface="Times New Roman" panose="02020603050405020304" pitchFamily="18" charset="0"/>
              </a:rPr>
              <a:t>【</a:t>
            </a:r>
            <a:r>
              <a:rPr lang="zh-CN" altLang="en-US" sz="2400" b="1" kern="100" dirty="0">
                <a:latin typeface="楷体" panose="02010609060101010101" pitchFamily="49" charset="-122"/>
                <a:ea typeface="楷体" panose="02010609060101010101" pitchFamily="49" charset="-122"/>
                <a:cs typeface="Times New Roman" panose="02020603050405020304" pitchFamily="18" charset="0"/>
              </a:rPr>
              <a:t>参考</a:t>
            </a:r>
            <a:r>
              <a:rPr lang="zh-CN" altLang="zh-CN" sz="2400" b="1" kern="100" dirty="0" smtClean="0">
                <a:latin typeface="楷体" panose="02010609060101010101" pitchFamily="49" charset="-122"/>
                <a:ea typeface="楷体" panose="02010609060101010101" pitchFamily="49" charset="-122"/>
                <a:cs typeface="Times New Roman" panose="02020603050405020304" pitchFamily="18" charset="0"/>
              </a:rPr>
              <a:t>答案】</a:t>
            </a:r>
            <a:r>
              <a:rPr lang="zh-CN" altLang="zh-CN" sz="2400" b="1" kern="100" dirty="0">
                <a:latin typeface="楷体" panose="02010609060101010101" pitchFamily="49" charset="-122"/>
                <a:ea typeface="楷体" panose="02010609060101010101" pitchFamily="49" charset="-122"/>
                <a:cs typeface="Times New Roman" panose="02020603050405020304" pitchFamily="18" charset="0"/>
              </a:rPr>
              <a:t>（</a:t>
            </a:r>
            <a:r>
              <a:rPr lang="en-US" altLang="zh-CN" sz="2400" b="1" kern="100" dirty="0">
                <a:latin typeface="楷体" panose="02010609060101010101" pitchFamily="49" charset="-122"/>
                <a:ea typeface="楷体" panose="02010609060101010101" pitchFamily="49" charset="-122"/>
                <a:cs typeface="宋体" panose="02010600030101010101" pitchFamily="2" charset="-122"/>
              </a:rPr>
              <a:t>1</a:t>
            </a:r>
            <a:r>
              <a:rPr lang="zh-CN" altLang="zh-CN" sz="2400" b="1" kern="100" dirty="0">
                <a:latin typeface="楷体" panose="02010609060101010101" pitchFamily="49" charset="-122"/>
                <a:ea typeface="楷体" panose="02010609060101010101" pitchFamily="49" charset="-122"/>
                <a:cs typeface="Times New Roman" panose="02020603050405020304" pitchFamily="18" charset="0"/>
              </a:rPr>
              <a:t>）多年战争，人民渴望和平；明、蒙之间商业互市的需求；个人能力与威望</a:t>
            </a:r>
            <a:r>
              <a:rPr lang="zh-CN" altLang="zh-CN" sz="2400" b="1" kern="100" dirty="0" smtClean="0">
                <a:latin typeface="楷体" panose="02010609060101010101" pitchFamily="49" charset="-122"/>
                <a:ea typeface="楷体" panose="02010609060101010101" pitchFamily="49" charset="-122"/>
                <a:cs typeface="Times New Roman" panose="02020603050405020304" pitchFamily="18" charset="0"/>
              </a:rPr>
              <a:t>。（</a:t>
            </a:r>
            <a:r>
              <a:rPr lang="en-US" altLang="zh-CN" sz="2400" b="1" kern="100" dirty="0">
                <a:latin typeface="楷体" panose="02010609060101010101" pitchFamily="49" charset="-122"/>
                <a:ea typeface="楷体" panose="02010609060101010101" pitchFamily="49" charset="-122"/>
                <a:cs typeface="宋体" panose="02010600030101010101" pitchFamily="2" charset="-122"/>
              </a:rPr>
              <a:t>2</a:t>
            </a:r>
            <a:r>
              <a:rPr lang="zh-CN" altLang="zh-CN" sz="2400" b="1" kern="100" dirty="0">
                <a:latin typeface="楷体" panose="02010609060101010101" pitchFamily="49" charset="-122"/>
                <a:ea typeface="楷体" panose="02010609060101010101" pitchFamily="49" charset="-122"/>
                <a:cs typeface="Times New Roman" panose="02020603050405020304" pitchFamily="18" charset="0"/>
              </a:rPr>
              <a:t>）推动了蒙汉人民的经济文化交流；维护了明、蒙之间的长期和平。促进了草原地区社会进步。</a:t>
            </a:r>
            <a:endParaRPr lang="zh-CN" altLang="zh-CN" sz="3200" b="1" kern="100" dirty="0">
              <a:latin typeface="楷体" panose="02010609060101010101" pitchFamily="49" charset="-122"/>
              <a:ea typeface="楷体" panose="02010609060101010101" pitchFamily="49" charset="-122"/>
              <a:cs typeface="宋体" panose="02010600030101010101" pitchFamily="2" charset="-122"/>
            </a:endParaRPr>
          </a:p>
        </p:txBody>
      </p:sp>
      <p:sp>
        <p:nvSpPr>
          <p:cNvPr id="4" name="文本框 3"/>
          <p:cNvSpPr txBox="1"/>
          <p:nvPr/>
        </p:nvSpPr>
        <p:spPr>
          <a:xfrm>
            <a:off x="349624" y="3711389"/>
            <a:ext cx="11510682" cy="2308324"/>
          </a:xfrm>
          <a:prstGeom prst="rect">
            <a:avLst/>
          </a:prstGeom>
          <a:noFill/>
        </p:spPr>
        <p:txBody>
          <a:bodyPr wrap="square" rtlCol="0">
            <a:spAutoFit/>
          </a:bodyPr>
          <a:lstStyle/>
          <a:p>
            <a:pPr marL="342900" indent="-342900">
              <a:lnSpc>
                <a:spcPct val="150000"/>
              </a:lnSpc>
              <a:buFont typeface="Wingdings" panose="05000000000000000000" pitchFamily="2" charset="2"/>
              <a:buChar char="u"/>
            </a:pPr>
            <a:r>
              <a:rPr lang="zh-CN" altLang="en-US" sz="2400" dirty="0" smtClean="0">
                <a:solidFill>
                  <a:srgbClr val="FF0000"/>
                </a:solidFill>
                <a:latin typeface="方正大标宋简体" panose="02010601030101010101" pitchFamily="2" charset="-122"/>
                <a:ea typeface="方正大标宋简体" panose="02010601030101010101" pitchFamily="2" charset="-122"/>
              </a:rPr>
              <a:t>唯物史观：史论结合，实事求是</a:t>
            </a:r>
            <a:endParaRPr lang="en-US" altLang="zh-CN" sz="2400" dirty="0" smtClean="0">
              <a:solidFill>
                <a:srgbClr val="FF0000"/>
              </a:solidFill>
              <a:latin typeface="方正大标宋简体" panose="02010601030101010101" pitchFamily="2" charset="-122"/>
              <a:ea typeface="方正大标宋简体" panose="02010601030101010101" pitchFamily="2" charset="-122"/>
            </a:endParaRPr>
          </a:p>
          <a:p>
            <a:pPr marL="342900" indent="-342900">
              <a:lnSpc>
                <a:spcPct val="150000"/>
              </a:lnSpc>
              <a:buFont typeface="Wingdings" panose="05000000000000000000" pitchFamily="2" charset="2"/>
              <a:buChar char="u"/>
            </a:pPr>
            <a:r>
              <a:rPr lang="zh-CN" altLang="en-US" sz="2400" dirty="0" smtClean="0">
                <a:solidFill>
                  <a:srgbClr val="FF0000"/>
                </a:solidFill>
                <a:latin typeface="方正大标宋简体" panose="02010601030101010101" pitchFamily="2" charset="-122"/>
                <a:ea typeface="方正大标宋简体" panose="02010601030101010101" pitchFamily="2" charset="-122"/>
              </a:rPr>
              <a:t>时空观念：横向的空间联系</a:t>
            </a:r>
            <a:endParaRPr lang="en-US" altLang="zh-CN" sz="2400" dirty="0" smtClean="0">
              <a:solidFill>
                <a:srgbClr val="FF0000"/>
              </a:solidFill>
              <a:latin typeface="方正大标宋简体" panose="02010601030101010101" pitchFamily="2" charset="-122"/>
              <a:ea typeface="方正大标宋简体" panose="02010601030101010101" pitchFamily="2" charset="-122"/>
            </a:endParaRPr>
          </a:p>
          <a:p>
            <a:pPr marL="342900" indent="-342900">
              <a:lnSpc>
                <a:spcPct val="150000"/>
              </a:lnSpc>
              <a:buFont typeface="Wingdings" panose="05000000000000000000" pitchFamily="2" charset="2"/>
              <a:buChar char="u"/>
            </a:pPr>
            <a:r>
              <a:rPr lang="zh-CN" altLang="en-US" sz="2400" dirty="0" smtClean="0">
                <a:solidFill>
                  <a:srgbClr val="FF0000"/>
                </a:solidFill>
                <a:latin typeface="方正大标宋简体" panose="02010601030101010101" pitchFamily="2" charset="-122"/>
                <a:ea typeface="方正大标宋简体" panose="02010601030101010101" pitchFamily="2" charset="-122"/>
              </a:rPr>
              <a:t>史料实证与历史解释：整理、辨析、取舍、运用史料进行历史解释</a:t>
            </a:r>
            <a:endParaRPr lang="en-US" altLang="zh-CN" sz="2400" dirty="0" smtClean="0">
              <a:solidFill>
                <a:srgbClr val="FF0000"/>
              </a:solidFill>
              <a:latin typeface="方正大标宋简体" panose="02010601030101010101" pitchFamily="2" charset="-122"/>
              <a:ea typeface="方正大标宋简体" panose="02010601030101010101" pitchFamily="2" charset="-122"/>
            </a:endParaRPr>
          </a:p>
          <a:p>
            <a:pPr marL="342900" indent="-342900">
              <a:lnSpc>
                <a:spcPct val="150000"/>
              </a:lnSpc>
              <a:buFont typeface="Wingdings" panose="05000000000000000000" pitchFamily="2" charset="2"/>
              <a:buChar char="u"/>
            </a:pPr>
            <a:r>
              <a:rPr lang="zh-CN" altLang="en-US" sz="2400" dirty="0">
                <a:solidFill>
                  <a:srgbClr val="FF0000"/>
                </a:solidFill>
                <a:latin typeface="方正大标宋简体" panose="02010601030101010101" pitchFamily="2" charset="-122"/>
                <a:ea typeface="方正大标宋简体" panose="02010601030101010101" pitchFamily="2" charset="-122"/>
              </a:rPr>
              <a:t>家国</a:t>
            </a:r>
            <a:r>
              <a:rPr lang="zh-CN" altLang="en-US" sz="2400" dirty="0" smtClean="0">
                <a:solidFill>
                  <a:srgbClr val="FF0000"/>
                </a:solidFill>
                <a:latin typeface="方正大标宋简体" panose="02010601030101010101" pitchFamily="2" charset="-122"/>
                <a:ea typeface="方正大标宋简体" panose="02010601030101010101" pitchFamily="2" charset="-122"/>
              </a:rPr>
              <a:t>情怀：对中华民族多元一体格局的认同；民族认同感</a:t>
            </a:r>
            <a:endParaRPr lang="en-US" altLang="zh-CN" sz="2400" dirty="0" smtClean="0">
              <a:solidFill>
                <a:srgbClr val="FF0000"/>
              </a:solidFill>
              <a:latin typeface="方正大标宋简体" panose="02010601030101010101" pitchFamily="2" charset="-122"/>
              <a:ea typeface="方正大标宋简体" panose="02010601030101010101" pitchFamily="2" charset="-122"/>
            </a:endParaRPr>
          </a:p>
        </p:txBody>
      </p:sp>
    </p:spTree>
    <p:extLst>
      <p:ext uri="{BB962C8B-B14F-4D97-AF65-F5344CB8AC3E}">
        <p14:creationId xmlns:p14="http://schemas.microsoft.com/office/powerpoint/2010/main" val="1040576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26340" y="645459"/>
            <a:ext cx="4356848" cy="461665"/>
          </a:xfrm>
          <a:prstGeom prst="rect">
            <a:avLst/>
          </a:prstGeom>
          <a:noFill/>
        </p:spPr>
        <p:txBody>
          <a:bodyPr wrap="square" rtlCol="0">
            <a:spAutoFit/>
          </a:bodyPr>
          <a:lstStyle/>
          <a:p>
            <a:r>
              <a:rPr lang="zh-CN" altLang="en-US" sz="2400" dirty="0" smtClean="0">
                <a:latin typeface="方正大标宋简体" panose="02010601030101010101" pitchFamily="2" charset="-122"/>
                <a:ea typeface="方正大标宋简体" panose="02010601030101010101" pitchFamily="2" charset="-122"/>
              </a:rPr>
              <a:t>全国卷</a:t>
            </a:r>
            <a:r>
              <a:rPr lang="en-US" altLang="zh-CN" sz="2400" dirty="0" smtClean="0">
                <a:latin typeface="方正大标宋简体" panose="02010601030101010101" pitchFamily="2" charset="-122"/>
                <a:ea typeface="方正大标宋简体" panose="02010601030101010101" pitchFamily="2" charset="-122"/>
              </a:rPr>
              <a:t>Ⅱ</a:t>
            </a:r>
            <a:r>
              <a:rPr lang="zh-CN" altLang="en-US" sz="2400" dirty="0" smtClean="0">
                <a:latin typeface="方正大标宋简体" panose="02010601030101010101" pitchFamily="2" charset="-122"/>
                <a:ea typeface="方正大标宋简体" panose="02010601030101010101" pitchFamily="2" charset="-122"/>
              </a:rPr>
              <a:t>历史试题解析（思考）</a:t>
            </a:r>
            <a:endParaRPr lang="zh-CN" altLang="en-US" sz="2400" dirty="0">
              <a:latin typeface="方正大标宋简体" panose="02010601030101010101" pitchFamily="2" charset="-122"/>
              <a:ea typeface="方正大标宋简体" panose="02010601030101010101" pitchFamily="2" charset="-122"/>
            </a:endParaRPr>
          </a:p>
        </p:txBody>
      </p:sp>
      <p:sp>
        <p:nvSpPr>
          <p:cNvPr id="3" name="文本框 2"/>
          <p:cNvSpPr txBox="1"/>
          <p:nvPr/>
        </p:nvSpPr>
        <p:spPr>
          <a:xfrm>
            <a:off x="336177" y="2850776"/>
            <a:ext cx="11510682" cy="584775"/>
          </a:xfrm>
          <a:prstGeom prst="rect">
            <a:avLst/>
          </a:prstGeom>
          <a:noFill/>
        </p:spPr>
        <p:txBody>
          <a:bodyPr wrap="square" rtlCol="0">
            <a:spAutoFit/>
          </a:bodyPr>
          <a:lstStyle/>
          <a:p>
            <a:pPr algn="ctr"/>
            <a:r>
              <a:rPr lang="zh-CN" altLang="en-US" sz="3200" dirty="0" smtClean="0">
                <a:latin typeface="方正大标宋简体" panose="02010601030101010101" pitchFamily="2" charset="-122"/>
                <a:ea typeface="方正大标宋简体" panose="02010601030101010101" pitchFamily="2" charset="-122"/>
              </a:rPr>
              <a:t>王琳老师参加高考历史选考题阅卷的思考与建议</a:t>
            </a:r>
            <a:endParaRPr lang="zh-CN" altLang="en-US" sz="3200" dirty="0">
              <a:latin typeface="方正大标宋简体" panose="02010601030101010101" pitchFamily="2" charset="-122"/>
              <a:ea typeface="方正大标宋简体" panose="02010601030101010101" pitchFamily="2" charset="-122"/>
            </a:endParaRPr>
          </a:p>
        </p:txBody>
      </p:sp>
    </p:spTree>
    <p:extLst>
      <p:ext uri="{BB962C8B-B14F-4D97-AF65-F5344CB8AC3E}">
        <p14:creationId xmlns:p14="http://schemas.microsoft.com/office/powerpoint/2010/main" val="1878295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26340" y="645459"/>
            <a:ext cx="4356848" cy="461665"/>
          </a:xfrm>
          <a:prstGeom prst="rect">
            <a:avLst/>
          </a:prstGeom>
          <a:noFill/>
        </p:spPr>
        <p:txBody>
          <a:bodyPr wrap="square" rtlCol="0">
            <a:spAutoFit/>
          </a:bodyPr>
          <a:lstStyle/>
          <a:p>
            <a:r>
              <a:rPr lang="zh-CN" altLang="en-US" sz="2400" dirty="0" smtClean="0">
                <a:latin typeface="方正大标宋简体" panose="02010601030101010101" pitchFamily="2" charset="-122"/>
                <a:ea typeface="方正大标宋简体" panose="02010601030101010101" pitchFamily="2" charset="-122"/>
              </a:rPr>
              <a:t>全国卷</a:t>
            </a:r>
            <a:r>
              <a:rPr lang="en-US" altLang="zh-CN" sz="2400" dirty="0" smtClean="0">
                <a:latin typeface="方正大标宋简体" panose="02010601030101010101" pitchFamily="2" charset="-122"/>
                <a:ea typeface="方正大标宋简体" panose="02010601030101010101" pitchFamily="2" charset="-122"/>
              </a:rPr>
              <a:t>Ⅱ</a:t>
            </a:r>
            <a:r>
              <a:rPr lang="zh-CN" altLang="en-US" sz="2400" dirty="0" smtClean="0">
                <a:latin typeface="方正大标宋简体" panose="02010601030101010101" pitchFamily="2" charset="-122"/>
                <a:ea typeface="方正大标宋简体" panose="02010601030101010101" pitchFamily="2" charset="-122"/>
              </a:rPr>
              <a:t>历史试题解析（思考）</a:t>
            </a:r>
            <a:endParaRPr lang="zh-CN" altLang="en-US" sz="2400" dirty="0">
              <a:latin typeface="方正大标宋简体" panose="02010601030101010101" pitchFamily="2" charset="-122"/>
              <a:ea typeface="方正大标宋简体" panose="02010601030101010101" pitchFamily="2" charset="-122"/>
            </a:endParaRPr>
          </a:p>
        </p:txBody>
      </p:sp>
      <p:sp>
        <p:nvSpPr>
          <p:cNvPr id="4" name="文本框 3"/>
          <p:cNvSpPr txBox="1"/>
          <p:nvPr/>
        </p:nvSpPr>
        <p:spPr>
          <a:xfrm>
            <a:off x="430307" y="2205314"/>
            <a:ext cx="5665694" cy="2677656"/>
          </a:xfrm>
          <a:prstGeom prst="rect">
            <a:avLst/>
          </a:prstGeom>
          <a:noFill/>
        </p:spPr>
        <p:txBody>
          <a:bodyPr wrap="square" rtlCol="0">
            <a:spAutoFit/>
          </a:bodyPr>
          <a:lstStyle/>
          <a:p>
            <a:pPr marL="457200" indent="-457200">
              <a:lnSpc>
                <a:spcPct val="150000"/>
              </a:lnSpc>
              <a:buFont typeface="Wingdings" panose="05000000000000000000" pitchFamily="2" charset="2"/>
              <a:buChar char="l"/>
            </a:pPr>
            <a:r>
              <a:rPr lang="zh-CN" altLang="en-US" sz="2800" dirty="0" smtClean="0">
                <a:latin typeface="方正大标宋简体" panose="02010601030101010101" pitchFamily="2" charset="-122"/>
                <a:ea typeface="方正大标宋简体" panose="02010601030101010101" pitchFamily="2" charset="-122"/>
              </a:rPr>
              <a:t>史料阅读能力培养</a:t>
            </a:r>
            <a:endParaRPr lang="en-US" altLang="zh-CN" sz="2800" dirty="0" smtClean="0">
              <a:latin typeface="方正大标宋简体" panose="02010601030101010101" pitchFamily="2" charset="-122"/>
              <a:ea typeface="方正大标宋简体" panose="02010601030101010101" pitchFamily="2" charset="-122"/>
            </a:endParaRPr>
          </a:p>
          <a:p>
            <a:pPr marL="457200" indent="-457200">
              <a:lnSpc>
                <a:spcPct val="150000"/>
              </a:lnSpc>
              <a:buFont typeface="Wingdings" panose="05000000000000000000" pitchFamily="2" charset="2"/>
              <a:buChar char="l"/>
            </a:pPr>
            <a:r>
              <a:rPr lang="zh-CN" altLang="en-US" sz="2800" dirty="0" smtClean="0">
                <a:latin typeface="方正大标宋简体" panose="02010601030101010101" pitchFamily="2" charset="-122"/>
                <a:ea typeface="方正大标宋简体" panose="02010601030101010101" pitchFamily="2" charset="-122"/>
              </a:rPr>
              <a:t>答题规范和良好的书写习惯</a:t>
            </a:r>
            <a:endParaRPr lang="en-US" altLang="zh-CN" sz="2800" dirty="0">
              <a:latin typeface="方正大标宋简体" panose="02010601030101010101" pitchFamily="2" charset="-122"/>
              <a:ea typeface="方正大标宋简体" panose="02010601030101010101" pitchFamily="2" charset="-122"/>
            </a:endParaRPr>
          </a:p>
          <a:p>
            <a:pPr marL="457200" indent="-457200">
              <a:lnSpc>
                <a:spcPct val="150000"/>
              </a:lnSpc>
              <a:buFont typeface="Wingdings" panose="05000000000000000000" pitchFamily="2" charset="2"/>
              <a:buChar char="l"/>
            </a:pPr>
            <a:r>
              <a:rPr lang="zh-CN" altLang="en-US" sz="2800" dirty="0" smtClean="0">
                <a:latin typeface="方正大标宋简体" panose="02010601030101010101" pitchFamily="2" charset="-122"/>
                <a:ea typeface="方正大标宋简体" panose="02010601030101010101" pitchFamily="2" charset="-122"/>
              </a:rPr>
              <a:t>信息提取能力</a:t>
            </a:r>
            <a:endParaRPr lang="en-US" altLang="zh-CN" sz="2800" dirty="0">
              <a:latin typeface="方正大标宋简体" panose="02010601030101010101" pitchFamily="2" charset="-122"/>
              <a:ea typeface="方正大标宋简体" panose="02010601030101010101" pitchFamily="2" charset="-122"/>
            </a:endParaRPr>
          </a:p>
          <a:p>
            <a:pPr marL="457200" indent="-457200">
              <a:lnSpc>
                <a:spcPct val="150000"/>
              </a:lnSpc>
              <a:buFont typeface="Wingdings" panose="05000000000000000000" pitchFamily="2" charset="2"/>
              <a:buChar char="l"/>
            </a:pPr>
            <a:r>
              <a:rPr lang="zh-CN" altLang="en-US" sz="2800" dirty="0" smtClean="0">
                <a:latin typeface="方正大标宋简体" panose="02010601030101010101" pitchFamily="2" charset="-122"/>
                <a:ea typeface="方正大标宋简体" panose="02010601030101010101" pitchFamily="2" charset="-122"/>
              </a:rPr>
              <a:t>发散性思维，全球思维</a:t>
            </a:r>
            <a:endParaRPr lang="en-US" altLang="zh-CN" sz="2800" dirty="0" smtClean="0">
              <a:latin typeface="方正大标宋简体" panose="02010601030101010101" pitchFamily="2" charset="-122"/>
              <a:ea typeface="方正大标宋简体" panose="02010601030101010101" pitchFamily="2" charset="-122"/>
            </a:endParaRPr>
          </a:p>
        </p:txBody>
      </p:sp>
      <p:sp>
        <p:nvSpPr>
          <p:cNvPr id="5" name="矩形 4"/>
          <p:cNvSpPr/>
          <p:nvPr/>
        </p:nvSpPr>
        <p:spPr>
          <a:xfrm>
            <a:off x="6364941" y="2191867"/>
            <a:ext cx="5759824" cy="2677656"/>
          </a:xfrm>
          <a:prstGeom prst="rect">
            <a:avLst/>
          </a:prstGeom>
        </p:spPr>
        <p:txBody>
          <a:bodyPr wrap="square">
            <a:spAutoFit/>
          </a:bodyPr>
          <a:lstStyle/>
          <a:p>
            <a:pPr marL="457200" indent="-457200">
              <a:lnSpc>
                <a:spcPct val="150000"/>
              </a:lnSpc>
              <a:buFont typeface="Wingdings" panose="05000000000000000000" pitchFamily="2" charset="2"/>
              <a:buChar char="l"/>
            </a:pPr>
            <a:r>
              <a:rPr lang="zh-CN" altLang="en-US" sz="2800" dirty="0">
                <a:latin typeface="方正大标宋简体" panose="02010601030101010101" pitchFamily="2" charset="-122"/>
                <a:ea typeface="方正大标宋简体" panose="02010601030101010101" pitchFamily="2" charset="-122"/>
              </a:rPr>
              <a:t>跨学科</a:t>
            </a:r>
            <a:r>
              <a:rPr lang="zh-CN" altLang="en-US" sz="2800" dirty="0" smtClean="0">
                <a:latin typeface="方正大标宋简体" panose="02010601030101010101" pitchFamily="2" charset="-122"/>
                <a:ea typeface="方正大标宋简体" panose="02010601030101010101" pitchFamily="2" charset="-122"/>
              </a:rPr>
              <a:t>能力</a:t>
            </a:r>
            <a:endParaRPr lang="en-US" altLang="zh-CN" sz="2800" dirty="0" smtClean="0">
              <a:latin typeface="方正大标宋简体" panose="02010601030101010101" pitchFamily="2" charset="-122"/>
              <a:ea typeface="方正大标宋简体" panose="02010601030101010101" pitchFamily="2" charset="-122"/>
            </a:endParaRPr>
          </a:p>
          <a:p>
            <a:pPr marL="457200" indent="-457200">
              <a:lnSpc>
                <a:spcPct val="150000"/>
              </a:lnSpc>
              <a:buFont typeface="Wingdings" panose="05000000000000000000" pitchFamily="2" charset="2"/>
              <a:buChar char="l"/>
            </a:pPr>
            <a:r>
              <a:rPr lang="zh-CN" altLang="en-US" sz="2800" dirty="0" smtClean="0">
                <a:latin typeface="方正大标宋简体" panose="02010601030101010101" pitchFamily="2" charset="-122"/>
                <a:ea typeface="方正大标宋简体" panose="02010601030101010101" pitchFamily="2" charset="-122"/>
              </a:rPr>
              <a:t>通史素养</a:t>
            </a:r>
            <a:endParaRPr lang="en-US" altLang="zh-CN" sz="2800" dirty="0" smtClean="0">
              <a:latin typeface="方正大标宋简体" panose="02010601030101010101" pitchFamily="2" charset="-122"/>
              <a:ea typeface="方正大标宋简体" panose="02010601030101010101" pitchFamily="2" charset="-122"/>
            </a:endParaRPr>
          </a:p>
          <a:p>
            <a:pPr marL="457200" indent="-457200">
              <a:lnSpc>
                <a:spcPct val="150000"/>
              </a:lnSpc>
              <a:buFont typeface="Wingdings" panose="05000000000000000000" pitchFamily="2" charset="2"/>
              <a:buChar char="l"/>
            </a:pPr>
            <a:r>
              <a:rPr lang="zh-CN" altLang="en-US" sz="2800" dirty="0" smtClean="0">
                <a:latin typeface="方正大标宋简体" panose="02010601030101010101" pitchFamily="2" charset="-122"/>
                <a:ea typeface="方正大标宋简体" panose="02010601030101010101" pitchFamily="2" charset="-122"/>
              </a:rPr>
              <a:t>审题能力</a:t>
            </a:r>
            <a:endParaRPr lang="en-US" altLang="zh-CN" sz="2800" dirty="0" smtClean="0">
              <a:latin typeface="方正大标宋简体" panose="02010601030101010101" pitchFamily="2" charset="-122"/>
              <a:ea typeface="方正大标宋简体" panose="02010601030101010101" pitchFamily="2" charset="-122"/>
            </a:endParaRPr>
          </a:p>
          <a:p>
            <a:pPr marL="457200" indent="-457200">
              <a:lnSpc>
                <a:spcPct val="150000"/>
              </a:lnSpc>
              <a:buFont typeface="Wingdings" panose="05000000000000000000" pitchFamily="2" charset="2"/>
              <a:buChar char="l"/>
            </a:pPr>
            <a:r>
              <a:rPr lang="zh-CN" altLang="en-US" sz="2800" dirty="0" smtClean="0">
                <a:latin typeface="方正大标宋简体" panose="02010601030101010101" pitchFamily="2" charset="-122"/>
                <a:ea typeface="方正大标宋简体" panose="02010601030101010101" pitchFamily="2" charset="-122"/>
              </a:rPr>
              <a:t>问题意识与理论素养</a:t>
            </a:r>
            <a:endParaRPr lang="zh-CN" altLang="en-US" sz="2800" dirty="0">
              <a:latin typeface="方正大标宋简体" panose="02010601030101010101" pitchFamily="2" charset="-122"/>
              <a:ea typeface="方正大标宋简体" panose="02010601030101010101" pitchFamily="2" charset="-122"/>
            </a:endParaRPr>
          </a:p>
        </p:txBody>
      </p:sp>
    </p:spTree>
    <p:extLst>
      <p:ext uri="{BB962C8B-B14F-4D97-AF65-F5344CB8AC3E}">
        <p14:creationId xmlns:p14="http://schemas.microsoft.com/office/powerpoint/2010/main" val="405516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26340" y="645459"/>
            <a:ext cx="4356848" cy="461665"/>
          </a:xfrm>
          <a:prstGeom prst="rect">
            <a:avLst/>
          </a:prstGeom>
          <a:noFill/>
        </p:spPr>
        <p:txBody>
          <a:bodyPr wrap="square" rtlCol="0">
            <a:spAutoFit/>
          </a:bodyPr>
          <a:lstStyle/>
          <a:p>
            <a:r>
              <a:rPr lang="zh-CN" altLang="en-US" sz="2400" dirty="0" smtClean="0">
                <a:latin typeface="方正大标宋简体" panose="02010601030101010101" pitchFamily="2" charset="-122"/>
                <a:ea typeface="方正大标宋简体" panose="02010601030101010101" pitchFamily="2" charset="-122"/>
              </a:rPr>
              <a:t>全国卷</a:t>
            </a:r>
            <a:r>
              <a:rPr lang="en-US" altLang="zh-CN" sz="2400" dirty="0" smtClean="0">
                <a:latin typeface="方正大标宋简体" panose="02010601030101010101" pitchFamily="2" charset="-122"/>
                <a:ea typeface="方正大标宋简体" panose="02010601030101010101" pitchFamily="2" charset="-122"/>
              </a:rPr>
              <a:t>Ⅱ</a:t>
            </a:r>
            <a:r>
              <a:rPr lang="zh-CN" altLang="en-US" sz="2400" dirty="0" smtClean="0">
                <a:latin typeface="方正大标宋简体" panose="02010601030101010101" pitchFamily="2" charset="-122"/>
                <a:ea typeface="方正大标宋简体" panose="02010601030101010101" pitchFamily="2" charset="-122"/>
              </a:rPr>
              <a:t>历史试题解析（思考）</a:t>
            </a:r>
            <a:endParaRPr lang="zh-CN" altLang="en-US" sz="2400" dirty="0">
              <a:latin typeface="方正大标宋简体" panose="02010601030101010101" pitchFamily="2" charset="-122"/>
              <a:ea typeface="方正大标宋简体" panose="02010601030101010101" pitchFamily="2" charset="-122"/>
            </a:endParaRPr>
          </a:p>
        </p:txBody>
      </p:sp>
      <p:sp>
        <p:nvSpPr>
          <p:cNvPr id="3" name="文本框 2"/>
          <p:cNvSpPr txBox="1"/>
          <p:nvPr/>
        </p:nvSpPr>
        <p:spPr>
          <a:xfrm>
            <a:off x="376518" y="1532965"/>
            <a:ext cx="11456894" cy="4524315"/>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zh-CN" altLang="en-US" sz="2400" dirty="0" smtClean="0">
                <a:latin typeface="方正大标宋简体" panose="02010601030101010101" pitchFamily="2" charset="-122"/>
                <a:ea typeface="方正大标宋简体" panose="02010601030101010101" pitchFamily="2" charset="-122"/>
              </a:rPr>
              <a:t>历史学科核心素养是体现历史学科特点的可操作性较强的目标体系。</a:t>
            </a:r>
            <a:endParaRPr lang="en-US" altLang="zh-CN" sz="2400" dirty="0">
              <a:latin typeface="方正大标宋简体" panose="02010601030101010101" pitchFamily="2" charset="-122"/>
              <a:ea typeface="方正大标宋简体" panose="02010601030101010101" pitchFamily="2" charset="-122"/>
            </a:endParaRPr>
          </a:p>
          <a:p>
            <a:pPr marL="342900" indent="-342900">
              <a:lnSpc>
                <a:spcPct val="150000"/>
              </a:lnSpc>
              <a:buFont typeface="Wingdings" panose="05000000000000000000" pitchFamily="2" charset="2"/>
              <a:buChar char="Ø"/>
            </a:pPr>
            <a:r>
              <a:rPr lang="zh-CN" altLang="en-US" sz="2400" dirty="0" smtClean="0">
                <a:latin typeface="方正大标宋简体" panose="02010601030101010101" pitchFamily="2" charset="-122"/>
                <a:ea typeface="方正大标宋简体" panose="02010601030101010101" pitchFamily="2" charset="-122"/>
              </a:rPr>
              <a:t>历史学科核心素养改变的不是教学内容，而是我们对教学内容的观察角度，从改变观察角度开始改变站位。</a:t>
            </a:r>
            <a:endParaRPr lang="en-US" altLang="zh-CN" sz="2400" dirty="0">
              <a:latin typeface="方正大标宋简体" panose="02010601030101010101" pitchFamily="2" charset="-122"/>
              <a:ea typeface="方正大标宋简体" panose="02010601030101010101" pitchFamily="2" charset="-122"/>
            </a:endParaRPr>
          </a:p>
          <a:p>
            <a:pPr marL="342900" indent="-342900">
              <a:lnSpc>
                <a:spcPct val="150000"/>
              </a:lnSpc>
              <a:buFont typeface="Wingdings" panose="05000000000000000000" pitchFamily="2" charset="2"/>
              <a:buChar char="Ø"/>
            </a:pPr>
            <a:r>
              <a:rPr lang="zh-CN" altLang="en-US" sz="2400" dirty="0" smtClean="0">
                <a:latin typeface="方正大标宋简体" panose="02010601030101010101" pitchFamily="2" charset="-122"/>
                <a:ea typeface="方正大标宋简体" panose="02010601030101010101" pitchFamily="2" charset="-122"/>
              </a:rPr>
              <a:t>历史学科核心素养的五个方面是相互联系的整体，教学环节中应发掘教学内容与教学材料的多素养价值，多角度设问、多角度设计活动，命题时要考虑核心素养考查点的覆盖面，讲解试题要考虑核心素养考察点的渗透。</a:t>
            </a:r>
            <a:endParaRPr lang="en-US" altLang="zh-CN" sz="2400" dirty="0" smtClean="0">
              <a:latin typeface="方正大标宋简体" panose="02010601030101010101" pitchFamily="2" charset="-122"/>
              <a:ea typeface="方正大标宋简体" panose="02010601030101010101" pitchFamily="2" charset="-122"/>
            </a:endParaRPr>
          </a:p>
          <a:p>
            <a:pPr marL="342900" indent="-342900">
              <a:lnSpc>
                <a:spcPct val="150000"/>
              </a:lnSpc>
              <a:buFont typeface="Wingdings" panose="05000000000000000000" pitchFamily="2" charset="2"/>
              <a:buChar char="Ø"/>
            </a:pPr>
            <a:r>
              <a:rPr lang="zh-CN" altLang="en-US" sz="2400" dirty="0" smtClean="0">
                <a:latin typeface="方正大标宋简体" panose="02010601030101010101" pitchFamily="2" charset="-122"/>
                <a:ea typeface="方正大标宋简体" panose="02010601030101010101" pitchFamily="2" charset="-122"/>
              </a:rPr>
              <a:t>核心素养水平划分和学业质量标准，是教学目标确定的主要参照，是分析今后大型考试命题情况的新工具。</a:t>
            </a:r>
            <a:endParaRPr lang="zh-CN" altLang="en-US" sz="2400" dirty="0">
              <a:latin typeface="方正大标宋简体" panose="02010601030101010101" pitchFamily="2" charset="-122"/>
              <a:ea typeface="方正大标宋简体" panose="02010601030101010101" pitchFamily="2" charset="-122"/>
            </a:endParaRPr>
          </a:p>
        </p:txBody>
      </p:sp>
    </p:spTree>
    <p:extLst>
      <p:ext uri="{BB962C8B-B14F-4D97-AF65-F5344CB8AC3E}">
        <p14:creationId xmlns:p14="http://schemas.microsoft.com/office/powerpoint/2010/main" val="2274259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21194759">
            <a:off x="5382098" y="1444548"/>
            <a:ext cx="1452345" cy="1452345"/>
            <a:chOff x="4883092" y="1682340"/>
            <a:chExt cx="1944216" cy="1944216"/>
          </a:xfrm>
        </p:grpSpPr>
        <p:sp>
          <p:nvSpPr>
            <p:cNvPr id="3" name="圆角矩形 2"/>
            <p:cNvSpPr/>
            <p:nvPr/>
          </p:nvSpPr>
          <p:spPr>
            <a:xfrm rot="19460361">
              <a:off x="4883092" y="1682340"/>
              <a:ext cx="1944216" cy="1944216"/>
            </a:xfrm>
            <a:prstGeom prst="roundRect">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Freeform 15"/>
            <p:cNvSpPr>
              <a:spLocks noEditPoints="1"/>
            </p:cNvSpPr>
            <p:nvPr/>
          </p:nvSpPr>
          <p:spPr bwMode="auto">
            <a:xfrm rot="405241">
              <a:off x="5321134" y="2057792"/>
              <a:ext cx="1080788" cy="1086431"/>
            </a:xfrm>
            <a:custGeom>
              <a:avLst/>
              <a:gdLst>
                <a:gd name="T0" fmla="*/ 192 w 383"/>
                <a:gd name="T1" fmla="*/ 64 h 385"/>
                <a:gd name="T2" fmla="*/ 336 w 383"/>
                <a:gd name="T3" fmla="*/ 224 h 385"/>
                <a:gd name="T4" fmla="*/ 336 w 383"/>
                <a:gd name="T5" fmla="*/ 385 h 385"/>
                <a:gd name="T6" fmla="*/ 239 w 383"/>
                <a:gd name="T7" fmla="*/ 385 h 385"/>
                <a:gd name="T8" fmla="*/ 239 w 383"/>
                <a:gd name="T9" fmla="*/ 264 h 385"/>
                <a:gd name="T10" fmla="*/ 236 w 383"/>
                <a:gd name="T11" fmla="*/ 253 h 385"/>
                <a:gd name="T12" fmla="*/ 227 w 383"/>
                <a:gd name="T13" fmla="*/ 244 h 385"/>
                <a:gd name="T14" fmla="*/ 215 w 383"/>
                <a:gd name="T15" fmla="*/ 241 h 385"/>
                <a:gd name="T16" fmla="*/ 168 w 383"/>
                <a:gd name="T17" fmla="*/ 241 h 385"/>
                <a:gd name="T18" fmla="*/ 156 w 383"/>
                <a:gd name="T19" fmla="*/ 244 h 385"/>
                <a:gd name="T20" fmla="*/ 146 w 383"/>
                <a:gd name="T21" fmla="*/ 253 h 385"/>
                <a:gd name="T22" fmla="*/ 144 w 383"/>
                <a:gd name="T23" fmla="*/ 264 h 385"/>
                <a:gd name="T24" fmla="*/ 144 w 383"/>
                <a:gd name="T25" fmla="*/ 385 h 385"/>
                <a:gd name="T26" fmla="*/ 48 w 383"/>
                <a:gd name="T27" fmla="*/ 385 h 385"/>
                <a:gd name="T28" fmla="*/ 48 w 383"/>
                <a:gd name="T29" fmla="*/ 224 h 385"/>
                <a:gd name="T30" fmla="*/ 192 w 383"/>
                <a:gd name="T31" fmla="*/ 64 h 385"/>
                <a:gd name="T32" fmla="*/ 312 w 383"/>
                <a:gd name="T33" fmla="*/ 24 h 385"/>
                <a:gd name="T34" fmla="*/ 360 w 383"/>
                <a:gd name="T35" fmla="*/ 24 h 385"/>
                <a:gd name="T36" fmla="*/ 360 w 383"/>
                <a:gd name="T37" fmla="*/ 129 h 385"/>
                <a:gd name="T38" fmla="*/ 312 w 383"/>
                <a:gd name="T39" fmla="*/ 74 h 385"/>
                <a:gd name="T40" fmla="*/ 312 w 383"/>
                <a:gd name="T41" fmla="*/ 24 h 385"/>
                <a:gd name="T42" fmla="*/ 168 w 383"/>
                <a:gd name="T43" fmla="*/ 0 h 385"/>
                <a:gd name="T44" fmla="*/ 215 w 383"/>
                <a:gd name="T45" fmla="*/ 0 h 385"/>
                <a:gd name="T46" fmla="*/ 383 w 383"/>
                <a:gd name="T47" fmla="*/ 193 h 385"/>
                <a:gd name="T48" fmla="*/ 336 w 383"/>
                <a:gd name="T49" fmla="*/ 193 h 385"/>
                <a:gd name="T50" fmla="*/ 192 w 383"/>
                <a:gd name="T51" fmla="*/ 27 h 385"/>
                <a:gd name="T52" fmla="*/ 48 w 383"/>
                <a:gd name="T53" fmla="*/ 193 h 385"/>
                <a:gd name="T54" fmla="*/ 0 w 383"/>
                <a:gd name="T55" fmla="*/ 193 h 385"/>
                <a:gd name="T56" fmla="*/ 168 w 383"/>
                <a:gd name="T57"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3" h="385">
                  <a:moveTo>
                    <a:pt x="192" y="64"/>
                  </a:moveTo>
                  <a:lnTo>
                    <a:pt x="336" y="224"/>
                  </a:lnTo>
                  <a:lnTo>
                    <a:pt x="336" y="385"/>
                  </a:lnTo>
                  <a:lnTo>
                    <a:pt x="239" y="385"/>
                  </a:lnTo>
                  <a:lnTo>
                    <a:pt x="239" y="264"/>
                  </a:lnTo>
                  <a:lnTo>
                    <a:pt x="236" y="253"/>
                  </a:lnTo>
                  <a:lnTo>
                    <a:pt x="227" y="244"/>
                  </a:lnTo>
                  <a:lnTo>
                    <a:pt x="215" y="241"/>
                  </a:lnTo>
                  <a:lnTo>
                    <a:pt x="168" y="241"/>
                  </a:lnTo>
                  <a:lnTo>
                    <a:pt x="156" y="244"/>
                  </a:lnTo>
                  <a:lnTo>
                    <a:pt x="146" y="253"/>
                  </a:lnTo>
                  <a:lnTo>
                    <a:pt x="144" y="264"/>
                  </a:lnTo>
                  <a:lnTo>
                    <a:pt x="144" y="385"/>
                  </a:lnTo>
                  <a:lnTo>
                    <a:pt x="48" y="385"/>
                  </a:lnTo>
                  <a:lnTo>
                    <a:pt x="48" y="224"/>
                  </a:lnTo>
                  <a:lnTo>
                    <a:pt x="192" y="64"/>
                  </a:lnTo>
                  <a:close/>
                  <a:moveTo>
                    <a:pt x="312" y="24"/>
                  </a:moveTo>
                  <a:lnTo>
                    <a:pt x="360" y="24"/>
                  </a:lnTo>
                  <a:lnTo>
                    <a:pt x="360" y="129"/>
                  </a:lnTo>
                  <a:lnTo>
                    <a:pt x="312" y="74"/>
                  </a:lnTo>
                  <a:lnTo>
                    <a:pt x="312" y="24"/>
                  </a:lnTo>
                  <a:close/>
                  <a:moveTo>
                    <a:pt x="168" y="0"/>
                  </a:moveTo>
                  <a:lnTo>
                    <a:pt x="215" y="0"/>
                  </a:lnTo>
                  <a:lnTo>
                    <a:pt x="383" y="193"/>
                  </a:lnTo>
                  <a:lnTo>
                    <a:pt x="336" y="193"/>
                  </a:lnTo>
                  <a:lnTo>
                    <a:pt x="192" y="27"/>
                  </a:lnTo>
                  <a:lnTo>
                    <a:pt x="48" y="193"/>
                  </a:lnTo>
                  <a:lnTo>
                    <a:pt x="0" y="193"/>
                  </a:lnTo>
                  <a:lnTo>
                    <a:pt x="168" y="0"/>
                  </a:lnTo>
                  <a:close/>
                </a:path>
              </a:pathLst>
            </a:custGeom>
            <a:solidFill>
              <a:srgbClr val="00B0F0"/>
            </a:solidFill>
            <a:ln w="3175">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grpSp>
      <p:sp>
        <p:nvSpPr>
          <p:cNvPr id="5" name="TextBox 4"/>
          <p:cNvSpPr txBox="1"/>
          <p:nvPr/>
        </p:nvSpPr>
        <p:spPr>
          <a:xfrm>
            <a:off x="2622176" y="3457290"/>
            <a:ext cx="6965577" cy="646331"/>
          </a:xfrm>
          <a:prstGeom prst="rect">
            <a:avLst/>
          </a:prstGeom>
          <a:noFill/>
        </p:spPr>
        <p:txBody>
          <a:bodyPr wrap="square" rtlCol="0">
            <a:spAutoFit/>
          </a:bodyPr>
          <a:lstStyle/>
          <a:p>
            <a:pPr algn="ctr"/>
            <a:r>
              <a:rPr lang="en-US" altLang="zh-CN" sz="3600" b="1" dirty="0" smtClean="0">
                <a:latin typeface="微软雅黑" panose="020B0503020204020204" pitchFamily="34" charset="-122"/>
                <a:ea typeface="微软雅黑" panose="020B0503020204020204" pitchFamily="34" charset="-122"/>
              </a:rPr>
              <a:t>04.</a:t>
            </a:r>
            <a:r>
              <a:rPr lang="zh-CN" altLang="en-US" sz="3600" b="1" dirty="0" smtClean="0">
                <a:latin typeface="微软雅黑" panose="020B0503020204020204" pitchFamily="34" charset="-122"/>
                <a:ea typeface="微软雅黑" panose="020B0503020204020204" pitchFamily="34" charset="-122"/>
              </a:rPr>
              <a:t>克拉玛依模考试题简析</a:t>
            </a:r>
          </a:p>
        </p:txBody>
      </p:sp>
      <p:cxnSp>
        <p:nvCxnSpPr>
          <p:cNvPr id="7" name="直接连接符 6"/>
          <p:cNvCxnSpPr/>
          <p:nvPr/>
        </p:nvCxnSpPr>
        <p:spPr>
          <a:xfrm flipV="1">
            <a:off x="6158746" y="3450932"/>
            <a:ext cx="0" cy="217592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57419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26340" y="645459"/>
            <a:ext cx="3442447" cy="461665"/>
          </a:xfrm>
          <a:prstGeom prst="rect">
            <a:avLst/>
          </a:prstGeom>
          <a:noFill/>
        </p:spPr>
        <p:txBody>
          <a:bodyPr wrap="square" rtlCol="0">
            <a:spAutoFit/>
          </a:bodyPr>
          <a:lstStyle/>
          <a:p>
            <a:r>
              <a:rPr lang="zh-CN" altLang="en-US" sz="2400" dirty="0" smtClean="0">
                <a:latin typeface="方正大标宋简体" panose="02010601030101010101" pitchFamily="2" charset="-122"/>
                <a:ea typeface="方正大标宋简体" panose="02010601030101010101" pitchFamily="2" charset="-122"/>
              </a:rPr>
              <a:t>历史学科核心素养解读</a:t>
            </a:r>
            <a:endParaRPr lang="zh-CN" altLang="en-US" sz="2400" dirty="0">
              <a:latin typeface="方正大标宋简体" panose="02010601030101010101" pitchFamily="2" charset="-122"/>
              <a:ea typeface="方正大标宋简体" panose="02010601030101010101" pitchFamily="2" charset="-122"/>
            </a:endParaRPr>
          </a:p>
        </p:txBody>
      </p:sp>
      <p:sp>
        <p:nvSpPr>
          <p:cNvPr id="3" name="文本框 2"/>
          <p:cNvSpPr txBox="1"/>
          <p:nvPr/>
        </p:nvSpPr>
        <p:spPr>
          <a:xfrm>
            <a:off x="1048871" y="1815354"/>
            <a:ext cx="10071847" cy="3046988"/>
          </a:xfrm>
          <a:prstGeom prst="rect">
            <a:avLst/>
          </a:prstGeom>
          <a:noFill/>
        </p:spPr>
        <p:txBody>
          <a:bodyPr wrap="square" rtlCol="0">
            <a:spAutoFit/>
          </a:bodyPr>
          <a:lstStyle/>
          <a:p>
            <a:pPr>
              <a:lnSpc>
                <a:spcPct val="200000"/>
              </a:lnSpc>
            </a:pPr>
            <a:r>
              <a:rPr lang="zh-CN" altLang="en-US" sz="2400" dirty="0" smtClean="0">
                <a:latin typeface="方正大标宋简体" panose="02010601030101010101" pitchFamily="2" charset="-122"/>
                <a:ea typeface="方正大标宋简体" panose="02010601030101010101" pitchFamily="2" charset="-122"/>
              </a:rPr>
              <a:t>学科核心素养：</a:t>
            </a:r>
            <a:endParaRPr lang="en-US" altLang="zh-CN" sz="2400" dirty="0" smtClean="0">
              <a:latin typeface="方正大标宋简体" panose="02010601030101010101" pitchFamily="2" charset="-122"/>
              <a:ea typeface="方正大标宋简体" panose="02010601030101010101" pitchFamily="2" charset="-122"/>
            </a:endParaRPr>
          </a:p>
          <a:p>
            <a:pPr>
              <a:lnSpc>
                <a:spcPct val="200000"/>
              </a:lnSpc>
            </a:pPr>
            <a:r>
              <a:rPr lang="zh-CN" altLang="en-US" sz="2400" dirty="0" smtClean="0">
                <a:latin typeface="方正大标宋简体" panose="02010601030101010101" pitchFamily="2" charset="-122"/>
                <a:ea typeface="方正大标宋简体" panose="02010601030101010101" pitchFamily="2" charset="-122"/>
              </a:rPr>
              <a:t>     指学生在接受某一学科教育过程中，以</a:t>
            </a:r>
            <a:r>
              <a:rPr lang="zh-CN" altLang="en-US" sz="2400" dirty="0" smtClean="0">
                <a:solidFill>
                  <a:srgbClr val="FF0000"/>
                </a:solidFill>
                <a:latin typeface="方正大标宋简体" panose="02010601030101010101" pitchFamily="2" charset="-122"/>
                <a:ea typeface="方正大标宋简体" panose="02010601030101010101" pitchFamily="2" charset="-122"/>
              </a:rPr>
              <a:t>学科知识技能为基础</a:t>
            </a:r>
            <a:r>
              <a:rPr lang="zh-CN" altLang="en-US" sz="2400" dirty="0" smtClean="0">
                <a:latin typeface="方正大标宋简体" panose="02010601030101010101" pitchFamily="2" charset="-122"/>
                <a:ea typeface="方正大标宋简体" panose="02010601030101010101" pitchFamily="2" charset="-122"/>
              </a:rPr>
              <a:t>，整合了情感、态度或价值观在内的，逐步形成的适应个人终生发展和社会发展需要的</a:t>
            </a:r>
            <a:r>
              <a:rPr lang="zh-CN" altLang="en-US" sz="2400" dirty="0" smtClean="0">
                <a:solidFill>
                  <a:srgbClr val="FF0000"/>
                </a:solidFill>
                <a:latin typeface="方正大标宋简体" panose="02010601030101010101" pitchFamily="2" charset="-122"/>
                <a:ea typeface="方正大标宋简体" panose="02010601030101010101" pitchFamily="2" charset="-122"/>
              </a:rPr>
              <a:t>正确的价值观念、必备品格和关键能力</a:t>
            </a:r>
            <a:r>
              <a:rPr lang="zh-CN" altLang="en-US" sz="2400" dirty="0" smtClean="0">
                <a:latin typeface="方正大标宋简体" panose="02010601030101010101" pitchFamily="2" charset="-122"/>
                <a:ea typeface="方正大标宋简体" panose="02010601030101010101" pitchFamily="2" charset="-122"/>
              </a:rPr>
              <a:t>。</a:t>
            </a:r>
            <a:endParaRPr lang="en-US" altLang="zh-CN" sz="2400" dirty="0" smtClean="0">
              <a:latin typeface="方正大标宋简体" panose="02010601030101010101" pitchFamily="2" charset="-122"/>
              <a:ea typeface="方正大标宋简体" panose="02010601030101010101" pitchFamily="2" charset="-122"/>
            </a:endParaRPr>
          </a:p>
        </p:txBody>
      </p:sp>
    </p:spTree>
    <p:extLst>
      <p:ext uri="{BB962C8B-B14F-4D97-AF65-F5344CB8AC3E}">
        <p14:creationId xmlns:p14="http://schemas.microsoft.com/office/powerpoint/2010/main" val="84650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26340" y="645459"/>
            <a:ext cx="4356848" cy="461665"/>
          </a:xfrm>
          <a:prstGeom prst="rect">
            <a:avLst/>
          </a:prstGeom>
          <a:noFill/>
        </p:spPr>
        <p:txBody>
          <a:bodyPr wrap="square" rtlCol="0">
            <a:spAutoFit/>
          </a:bodyPr>
          <a:lstStyle/>
          <a:p>
            <a:r>
              <a:rPr lang="zh-CN" altLang="en-US" sz="2400" dirty="0" smtClean="0">
                <a:latin typeface="方正大标宋简体" panose="02010601030101010101" pitchFamily="2" charset="-122"/>
                <a:ea typeface="方正大标宋简体" panose="02010601030101010101" pitchFamily="2" charset="-122"/>
              </a:rPr>
              <a:t>克拉玛依模考试题简析</a:t>
            </a:r>
            <a:endParaRPr lang="zh-CN" altLang="en-US" sz="2400" dirty="0">
              <a:latin typeface="方正大标宋简体" panose="02010601030101010101" pitchFamily="2" charset="-122"/>
              <a:ea typeface="方正大标宋简体" panose="02010601030101010101" pitchFamily="2" charset="-122"/>
            </a:endParaRPr>
          </a:p>
        </p:txBody>
      </p:sp>
      <p:sp>
        <p:nvSpPr>
          <p:cNvPr id="3" name="矩形 2"/>
          <p:cNvSpPr/>
          <p:nvPr/>
        </p:nvSpPr>
        <p:spPr>
          <a:xfrm>
            <a:off x="347382" y="2115851"/>
            <a:ext cx="11497235" cy="2308324"/>
          </a:xfrm>
          <a:prstGeom prst="rect">
            <a:avLst/>
          </a:prstGeom>
        </p:spPr>
        <p:txBody>
          <a:bodyPr wrap="square">
            <a:spAutoFit/>
          </a:bodyPr>
          <a:lstStyle/>
          <a:p>
            <a:pPr indent="304800" algn="just">
              <a:lnSpc>
                <a:spcPct val="150000"/>
              </a:lnSpc>
              <a:spcAft>
                <a:spcPts val="0"/>
              </a:spcAft>
            </a:pPr>
            <a:r>
              <a:rPr lang="en-US" altLang="zh-CN" sz="2400" kern="100" dirty="0" smtClean="0">
                <a:latin typeface="楷体" panose="02010609060101010101" pitchFamily="49" charset="-122"/>
                <a:ea typeface="楷体" panose="02010609060101010101" pitchFamily="49" charset="-122"/>
                <a:cs typeface="Times New Roman" panose="02020603050405020304" pitchFamily="18" charset="0"/>
              </a:rPr>
              <a:t>  </a:t>
            </a:r>
            <a:r>
              <a:rPr lang="zh-CN" altLang="zh-CN" sz="2400" kern="100" dirty="0" smtClean="0">
                <a:latin typeface="楷体" panose="02010609060101010101" pitchFamily="49" charset="-122"/>
                <a:ea typeface="楷体" panose="02010609060101010101" pitchFamily="49" charset="-122"/>
                <a:cs typeface="Times New Roman" panose="02020603050405020304" pitchFamily="18" charset="0"/>
              </a:rPr>
              <a:t>从</a:t>
            </a:r>
            <a:r>
              <a:rPr lang="zh-CN" altLang="zh-CN" sz="2400" kern="100" dirty="0">
                <a:latin typeface="楷体" panose="02010609060101010101" pitchFamily="49" charset="-122"/>
                <a:ea typeface="楷体" panose="02010609060101010101" pitchFamily="49" charset="-122"/>
                <a:cs typeface="Times New Roman" panose="02020603050405020304" pitchFamily="18" charset="0"/>
              </a:rPr>
              <a:t>知识模块的角度分析：本套试卷选择题考查政治史模块的试题</a:t>
            </a:r>
            <a:r>
              <a:rPr lang="en-US" altLang="zh-CN" sz="2400" kern="100" dirty="0">
                <a:latin typeface="楷体" panose="02010609060101010101" pitchFamily="49" charset="-122"/>
                <a:ea typeface="楷体" panose="02010609060101010101" pitchFamily="49" charset="-122"/>
                <a:cs typeface="Times New Roman" panose="02020603050405020304" pitchFamily="18" charset="0"/>
              </a:rPr>
              <a:t>5</a:t>
            </a:r>
            <a:r>
              <a:rPr lang="zh-CN" altLang="zh-CN" sz="2400" kern="100" dirty="0">
                <a:latin typeface="楷体" panose="02010609060101010101" pitchFamily="49" charset="-122"/>
                <a:ea typeface="楷体" panose="02010609060101010101" pitchFamily="49" charset="-122"/>
                <a:cs typeface="Times New Roman" panose="02020603050405020304" pitchFamily="18" charset="0"/>
              </a:rPr>
              <a:t>道，考查经济史模块的试题</a:t>
            </a:r>
            <a:r>
              <a:rPr lang="en-US" altLang="zh-CN" sz="2400" kern="100" dirty="0">
                <a:latin typeface="楷体" panose="02010609060101010101" pitchFamily="49" charset="-122"/>
                <a:ea typeface="楷体" panose="02010609060101010101" pitchFamily="49" charset="-122"/>
                <a:cs typeface="Times New Roman" panose="02020603050405020304" pitchFamily="18" charset="0"/>
              </a:rPr>
              <a:t>5</a:t>
            </a:r>
            <a:r>
              <a:rPr lang="zh-CN" altLang="zh-CN" sz="2400" kern="100" dirty="0">
                <a:latin typeface="楷体" panose="02010609060101010101" pitchFamily="49" charset="-122"/>
                <a:ea typeface="楷体" panose="02010609060101010101" pitchFamily="49" charset="-122"/>
                <a:cs typeface="Times New Roman" panose="02020603050405020304" pitchFamily="18" charset="0"/>
              </a:rPr>
              <a:t>道，考查思想文化史模块的试题</a:t>
            </a:r>
            <a:r>
              <a:rPr lang="en-US" altLang="zh-CN" sz="2400" kern="100" dirty="0">
                <a:latin typeface="楷体" panose="02010609060101010101" pitchFamily="49" charset="-122"/>
                <a:ea typeface="楷体" panose="02010609060101010101" pitchFamily="49" charset="-122"/>
                <a:cs typeface="Times New Roman" panose="02020603050405020304" pitchFamily="18" charset="0"/>
              </a:rPr>
              <a:t>2</a:t>
            </a:r>
            <a:r>
              <a:rPr lang="zh-CN" altLang="zh-CN" sz="2400" kern="100" dirty="0">
                <a:latin typeface="楷体" panose="02010609060101010101" pitchFamily="49" charset="-122"/>
                <a:ea typeface="楷体" panose="02010609060101010101" pitchFamily="49" charset="-122"/>
                <a:cs typeface="Times New Roman" panose="02020603050405020304" pitchFamily="18" charset="0"/>
              </a:rPr>
              <a:t>道，</a:t>
            </a:r>
            <a:r>
              <a:rPr lang="zh-CN" altLang="zh-CN" sz="2400" b="1" kern="100" dirty="0">
                <a:latin typeface="楷体" panose="02010609060101010101" pitchFamily="49" charset="-122"/>
                <a:ea typeface="楷体" panose="02010609060101010101" pitchFamily="49" charset="-122"/>
                <a:cs typeface="Times New Roman" panose="02020603050405020304" pitchFamily="18" charset="0"/>
              </a:rPr>
              <a:t>侧重对政治史与经济史知识的考查</a:t>
            </a:r>
            <a:r>
              <a:rPr lang="zh-CN" altLang="zh-CN" sz="2400" kern="100" dirty="0">
                <a:latin typeface="楷体" panose="02010609060101010101" pitchFamily="49" charset="-122"/>
                <a:ea typeface="楷体" panose="02010609060101010101" pitchFamily="49" charset="-122"/>
                <a:cs typeface="Times New Roman" panose="02020603050405020304" pitchFamily="18" charset="0"/>
              </a:rPr>
              <a:t>；考查中国史的试题</a:t>
            </a:r>
            <a:r>
              <a:rPr lang="en-US" altLang="zh-CN" sz="2400" kern="100" dirty="0">
                <a:latin typeface="楷体" panose="02010609060101010101" pitchFamily="49" charset="-122"/>
                <a:ea typeface="楷体" panose="02010609060101010101" pitchFamily="49" charset="-122"/>
                <a:cs typeface="Times New Roman" panose="02020603050405020304" pitchFamily="18" charset="0"/>
              </a:rPr>
              <a:t>8</a:t>
            </a:r>
            <a:r>
              <a:rPr lang="zh-CN" altLang="zh-CN" sz="2400" kern="100" dirty="0">
                <a:latin typeface="楷体" panose="02010609060101010101" pitchFamily="49" charset="-122"/>
                <a:ea typeface="楷体" panose="02010609060101010101" pitchFamily="49" charset="-122"/>
                <a:cs typeface="Times New Roman" panose="02020603050405020304" pitchFamily="18" charset="0"/>
              </a:rPr>
              <a:t>道，考查世界史的试题</a:t>
            </a:r>
            <a:r>
              <a:rPr lang="en-US" altLang="zh-CN" sz="2400" kern="100" dirty="0">
                <a:latin typeface="楷体" panose="02010609060101010101" pitchFamily="49" charset="-122"/>
                <a:ea typeface="楷体" panose="02010609060101010101" pitchFamily="49" charset="-122"/>
                <a:cs typeface="Times New Roman" panose="02020603050405020304" pitchFamily="18" charset="0"/>
              </a:rPr>
              <a:t>4</a:t>
            </a:r>
            <a:r>
              <a:rPr lang="zh-CN" altLang="zh-CN" sz="2400" kern="100" dirty="0">
                <a:latin typeface="楷体" panose="02010609060101010101" pitchFamily="49" charset="-122"/>
                <a:ea typeface="楷体" panose="02010609060101010101" pitchFamily="49" charset="-122"/>
                <a:cs typeface="Times New Roman" panose="02020603050405020304" pitchFamily="18" charset="0"/>
              </a:rPr>
              <a:t>道，</a:t>
            </a:r>
            <a:r>
              <a:rPr lang="zh-CN" altLang="zh-CN" sz="2400" b="1" kern="100" dirty="0">
                <a:latin typeface="楷体" panose="02010609060101010101" pitchFamily="49" charset="-122"/>
                <a:ea typeface="楷体" panose="02010609060101010101" pitchFamily="49" charset="-122"/>
                <a:cs typeface="Times New Roman" panose="02020603050405020304" pitchFamily="18" charset="0"/>
              </a:rPr>
              <a:t>与高考结构相同</a:t>
            </a:r>
            <a:r>
              <a:rPr lang="zh-CN" altLang="zh-CN" sz="2400" kern="100" dirty="0">
                <a:latin typeface="楷体" panose="02010609060101010101" pitchFamily="49" charset="-122"/>
                <a:ea typeface="楷体" panose="02010609060101010101" pitchFamily="49" charset="-122"/>
                <a:cs typeface="Times New Roman" panose="02020603050405020304" pitchFamily="18" charset="0"/>
              </a:rPr>
              <a:t>；考查古代史的试题</a:t>
            </a:r>
            <a:r>
              <a:rPr lang="en-US" altLang="zh-CN" sz="2400" kern="100" dirty="0">
                <a:latin typeface="楷体" panose="02010609060101010101" pitchFamily="49" charset="-122"/>
                <a:ea typeface="楷体" panose="02010609060101010101" pitchFamily="49" charset="-122"/>
                <a:cs typeface="Times New Roman" panose="02020603050405020304" pitchFamily="18" charset="0"/>
              </a:rPr>
              <a:t>4</a:t>
            </a:r>
            <a:r>
              <a:rPr lang="zh-CN" altLang="zh-CN" sz="2400" kern="100" dirty="0">
                <a:latin typeface="楷体" panose="02010609060101010101" pitchFamily="49" charset="-122"/>
                <a:ea typeface="楷体" panose="02010609060101010101" pitchFamily="49" charset="-122"/>
                <a:cs typeface="Times New Roman" panose="02020603050405020304" pitchFamily="18" charset="0"/>
              </a:rPr>
              <a:t>道，考查近代史的试题</a:t>
            </a:r>
            <a:r>
              <a:rPr lang="en-US" altLang="zh-CN" sz="2400" kern="100" dirty="0">
                <a:latin typeface="楷体" panose="02010609060101010101" pitchFamily="49" charset="-122"/>
                <a:ea typeface="楷体" panose="02010609060101010101" pitchFamily="49" charset="-122"/>
                <a:cs typeface="Times New Roman" panose="02020603050405020304" pitchFamily="18" charset="0"/>
              </a:rPr>
              <a:t>4</a:t>
            </a:r>
            <a:r>
              <a:rPr lang="zh-CN" altLang="zh-CN" sz="2400" kern="100" dirty="0">
                <a:latin typeface="楷体" panose="02010609060101010101" pitchFamily="49" charset="-122"/>
                <a:ea typeface="楷体" panose="02010609060101010101" pitchFamily="49" charset="-122"/>
                <a:cs typeface="Times New Roman" panose="02020603050405020304" pitchFamily="18" charset="0"/>
              </a:rPr>
              <a:t>道，考查现代史的试题</a:t>
            </a:r>
            <a:r>
              <a:rPr lang="en-US" altLang="zh-CN" sz="2400" kern="100" dirty="0">
                <a:latin typeface="楷体" panose="02010609060101010101" pitchFamily="49" charset="-122"/>
                <a:ea typeface="楷体" panose="02010609060101010101" pitchFamily="49" charset="-122"/>
                <a:cs typeface="Times New Roman" panose="02020603050405020304" pitchFamily="18" charset="0"/>
              </a:rPr>
              <a:t>4</a:t>
            </a:r>
            <a:r>
              <a:rPr lang="zh-CN" altLang="zh-CN" sz="2400" kern="100" dirty="0">
                <a:latin typeface="楷体" panose="02010609060101010101" pitchFamily="49" charset="-122"/>
                <a:ea typeface="楷体" panose="02010609060101010101" pitchFamily="49" charset="-122"/>
                <a:cs typeface="Times New Roman" panose="02020603050405020304" pitchFamily="18" charset="0"/>
              </a:rPr>
              <a:t>道，</a:t>
            </a:r>
            <a:r>
              <a:rPr lang="zh-CN" altLang="zh-CN" sz="2400" b="1" kern="100" dirty="0">
                <a:latin typeface="楷体" panose="02010609060101010101" pitchFamily="49" charset="-122"/>
                <a:ea typeface="楷体" panose="02010609060101010101" pitchFamily="49" charset="-122"/>
                <a:cs typeface="Times New Roman" panose="02020603050405020304" pitchFamily="18" charset="0"/>
              </a:rPr>
              <a:t>分布较为均衡</a:t>
            </a:r>
            <a:r>
              <a:rPr lang="zh-CN" altLang="zh-CN" sz="2400" kern="100" dirty="0">
                <a:latin typeface="楷体" panose="02010609060101010101" pitchFamily="49" charset="-122"/>
                <a:ea typeface="楷体" panose="02010609060101010101" pitchFamily="49" charset="-122"/>
                <a:cs typeface="Times New Roman" panose="02020603050405020304" pitchFamily="18" charset="0"/>
              </a:rPr>
              <a:t>。</a:t>
            </a:r>
          </a:p>
        </p:txBody>
      </p:sp>
    </p:spTree>
    <p:extLst>
      <p:ext uri="{BB962C8B-B14F-4D97-AF65-F5344CB8AC3E}">
        <p14:creationId xmlns:p14="http://schemas.microsoft.com/office/powerpoint/2010/main" val="377040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26340" y="645459"/>
            <a:ext cx="4356848" cy="461665"/>
          </a:xfrm>
          <a:prstGeom prst="rect">
            <a:avLst/>
          </a:prstGeom>
          <a:noFill/>
        </p:spPr>
        <p:txBody>
          <a:bodyPr wrap="square" rtlCol="0">
            <a:spAutoFit/>
          </a:bodyPr>
          <a:lstStyle/>
          <a:p>
            <a:r>
              <a:rPr lang="zh-CN" altLang="en-US" sz="2400" dirty="0" smtClean="0">
                <a:latin typeface="方正大标宋简体" panose="02010601030101010101" pitchFamily="2" charset="-122"/>
                <a:ea typeface="方正大标宋简体" panose="02010601030101010101" pitchFamily="2" charset="-122"/>
              </a:rPr>
              <a:t>克拉玛依模考试题简析</a:t>
            </a:r>
            <a:endParaRPr lang="zh-CN" altLang="en-US" sz="2400" dirty="0">
              <a:latin typeface="方正大标宋简体" panose="02010601030101010101" pitchFamily="2" charset="-122"/>
              <a:ea typeface="方正大标宋简体" panose="02010601030101010101" pitchFamily="2" charset="-122"/>
            </a:endParaRPr>
          </a:p>
        </p:txBody>
      </p:sp>
      <p:sp>
        <p:nvSpPr>
          <p:cNvPr id="3" name="矩形 2"/>
          <p:cNvSpPr/>
          <p:nvPr/>
        </p:nvSpPr>
        <p:spPr>
          <a:xfrm>
            <a:off x="347382" y="2115851"/>
            <a:ext cx="11497235" cy="2862322"/>
          </a:xfrm>
          <a:prstGeom prst="rect">
            <a:avLst/>
          </a:prstGeom>
        </p:spPr>
        <p:txBody>
          <a:bodyPr wrap="square">
            <a:spAutoFit/>
          </a:bodyPr>
          <a:lstStyle/>
          <a:p>
            <a:pPr indent="304800" algn="just">
              <a:lnSpc>
                <a:spcPct val="150000"/>
              </a:lnSpc>
              <a:spcAft>
                <a:spcPts val="0"/>
              </a:spcAft>
            </a:pPr>
            <a:r>
              <a:rPr lang="en-US" altLang="zh-CN" sz="2400" dirty="0" smtClean="0">
                <a:latin typeface="楷体" panose="02010609060101010101" pitchFamily="49" charset="-122"/>
                <a:ea typeface="楷体" panose="02010609060101010101" pitchFamily="49" charset="-122"/>
              </a:rPr>
              <a:t>  </a:t>
            </a:r>
            <a:r>
              <a:rPr lang="zh-CN" altLang="zh-CN" sz="2400" dirty="0" smtClean="0">
                <a:latin typeface="楷体" panose="02010609060101010101" pitchFamily="49" charset="-122"/>
                <a:ea typeface="楷体" panose="02010609060101010101" pitchFamily="49" charset="-122"/>
              </a:rPr>
              <a:t>本</a:t>
            </a:r>
            <a:r>
              <a:rPr lang="zh-CN" altLang="zh-CN" sz="2400" dirty="0">
                <a:latin typeface="楷体" panose="02010609060101010101" pitchFamily="49" charset="-122"/>
                <a:ea typeface="楷体" panose="02010609060101010101" pitchFamily="49" charset="-122"/>
              </a:rPr>
              <a:t>套试卷选择题整体</a:t>
            </a:r>
            <a:r>
              <a:rPr lang="zh-CN" altLang="zh-CN" sz="2400" b="1" dirty="0">
                <a:latin typeface="楷体" panose="02010609060101010101" pitchFamily="49" charset="-122"/>
                <a:ea typeface="楷体" panose="02010609060101010101" pitchFamily="49" charset="-122"/>
              </a:rPr>
              <a:t>命题角度新颖，所选取的材料具有综合性特点，对知识迁移能力有较高的</a:t>
            </a:r>
            <a:r>
              <a:rPr lang="zh-CN" altLang="zh-CN" sz="2400" b="1" dirty="0" smtClean="0">
                <a:latin typeface="楷体" panose="02010609060101010101" pitchFamily="49" charset="-122"/>
                <a:ea typeface="楷体" panose="02010609060101010101" pitchFamily="49" charset="-122"/>
              </a:rPr>
              <a:t>要求</a:t>
            </a:r>
            <a:r>
              <a:rPr lang="zh-CN" altLang="en-US" sz="2400" b="1" dirty="0" smtClean="0">
                <a:latin typeface="楷体" panose="02010609060101010101" pitchFamily="49" charset="-122"/>
                <a:ea typeface="楷体" panose="02010609060101010101" pitchFamily="49" charset="-122"/>
              </a:rPr>
              <a:t>。</a:t>
            </a:r>
            <a:r>
              <a:rPr lang="zh-CN" altLang="zh-CN" sz="2400" dirty="0" smtClean="0">
                <a:latin typeface="楷体" panose="02010609060101010101" pitchFamily="49" charset="-122"/>
                <a:ea typeface="楷体" panose="02010609060101010101" pitchFamily="49" charset="-122"/>
              </a:rPr>
              <a:t>如</a:t>
            </a:r>
            <a:r>
              <a:rPr lang="zh-CN" altLang="zh-CN" sz="2400" dirty="0">
                <a:latin typeface="楷体" panose="02010609060101010101" pitchFamily="49" charset="-122"/>
                <a:ea typeface="楷体" panose="02010609060101010101" pitchFamily="49" charset="-122"/>
              </a:rPr>
              <a:t>：第</a:t>
            </a:r>
            <a:r>
              <a:rPr lang="en-US" altLang="zh-CN" sz="2400" dirty="0">
                <a:latin typeface="楷体" panose="02010609060101010101" pitchFamily="49" charset="-122"/>
                <a:ea typeface="楷体" panose="02010609060101010101" pitchFamily="49" charset="-122"/>
              </a:rPr>
              <a:t>24</a:t>
            </a:r>
            <a:r>
              <a:rPr lang="zh-CN" altLang="zh-CN" sz="2400" dirty="0">
                <a:latin typeface="楷体" panose="02010609060101010101" pitchFamily="49" charset="-122"/>
                <a:ea typeface="楷体" panose="02010609060101010101" pitchFamily="49" charset="-122"/>
              </a:rPr>
              <a:t>题</a:t>
            </a:r>
            <a:r>
              <a:rPr lang="en-US" altLang="zh-CN" sz="2400" dirty="0">
                <a:latin typeface="楷体" panose="02010609060101010101" pitchFamily="49" charset="-122"/>
                <a:ea typeface="楷体" panose="02010609060101010101" pitchFamily="49" charset="-122"/>
              </a:rPr>
              <a:t>“</a:t>
            </a:r>
            <a:r>
              <a:rPr lang="zh-CN" altLang="zh-CN" sz="2400" dirty="0">
                <a:latin typeface="楷体" panose="02010609060101010101" pitchFamily="49" charset="-122"/>
                <a:ea typeface="楷体" panose="02010609060101010101" pitchFamily="49" charset="-122"/>
              </a:rPr>
              <a:t>舆服制度</a:t>
            </a:r>
            <a:r>
              <a:rPr lang="en-US" altLang="zh-CN" sz="2400" dirty="0">
                <a:latin typeface="楷体" panose="02010609060101010101" pitchFamily="49" charset="-122"/>
                <a:ea typeface="楷体" panose="02010609060101010101" pitchFamily="49" charset="-122"/>
              </a:rPr>
              <a:t>”</a:t>
            </a:r>
            <a:r>
              <a:rPr lang="zh-CN" altLang="zh-CN" sz="2400" dirty="0">
                <a:latin typeface="楷体" panose="02010609060101010101" pitchFamily="49" charset="-122"/>
                <a:ea typeface="楷体" panose="02010609060101010101" pitchFamily="49" charset="-122"/>
              </a:rPr>
              <a:t>体现礼乐制度与分封制之间的联系；第</a:t>
            </a:r>
            <a:r>
              <a:rPr lang="en-US" altLang="zh-CN" sz="2400" dirty="0">
                <a:latin typeface="楷体" panose="02010609060101010101" pitchFamily="49" charset="-122"/>
                <a:ea typeface="楷体" panose="02010609060101010101" pitchFamily="49" charset="-122"/>
              </a:rPr>
              <a:t>25</a:t>
            </a:r>
            <a:r>
              <a:rPr lang="zh-CN" altLang="zh-CN" sz="2400" dirty="0">
                <a:latin typeface="楷体" panose="02010609060101010101" pitchFamily="49" charset="-122"/>
                <a:ea typeface="楷体" panose="02010609060101010101" pitchFamily="49" charset="-122"/>
              </a:rPr>
              <a:t>题将城市发展与经济重心南移相联系；第</a:t>
            </a:r>
            <a:r>
              <a:rPr lang="en-US" altLang="zh-CN" sz="2400" dirty="0" smtClean="0">
                <a:latin typeface="楷体" panose="02010609060101010101" pitchFamily="49" charset="-122"/>
                <a:ea typeface="楷体" panose="02010609060101010101" pitchFamily="49" charset="-122"/>
              </a:rPr>
              <a:t>26</a:t>
            </a:r>
            <a:r>
              <a:rPr lang="zh-CN" altLang="zh-CN" sz="2400" dirty="0" smtClean="0">
                <a:latin typeface="楷体" panose="02010609060101010101" pitchFamily="49" charset="-122"/>
                <a:ea typeface="楷体" panose="02010609060101010101" pitchFamily="49" charset="-122"/>
              </a:rPr>
              <a:t>题</a:t>
            </a:r>
            <a:r>
              <a:rPr lang="zh-CN" altLang="zh-CN" sz="2400" dirty="0">
                <a:latin typeface="楷体" panose="02010609060101010101" pitchFamily="49" charset="-122"/>
                <a:ea typeface="楷体" panose="02010609060101010101" pitchFamily="49" charset="-122"/>
              </a:rPr>
              <a:t>将服饰风格与儒家思想发展相联系；第</a:t>
            </a:r>
            <a:r>
              <a:rPr lang="en-US" altLang="zh-CN" sz="2400" dirty="0">
                <a:latin typeface="楷体" panose="02010609060101010101" pitchFamily="49" charset="-122"/>
                <a:ea typeface="楷体" panose="02010609060101010101" pitchFamily="49" charset="-122"/>
              </a:rPr>
              <a:t>31</a:t>
            </a:r>
            <a:r>
              <a:rPr lang="zh-CN" altLang="zh-CN" sz="2400" dirty="0">
                <a:latin typeface="楷体" panose="02010609060101010101" pitchFamily="49" charset="-122"/>
                <a:ea typeface="楷体" panose="02010609060101010101" pitchFamily="49" charset="-122"/>
              </a:rPr>
              <a:t>题将现代中国外交与改革开放相联系。第</a:t>
            </a:r>
            <a:r>
              <a:rPr lang="en-US" altLang="zh-CN" sz="2400" dirty="0">
                <a:latin typeface="楷体" panose="02010609060101010101" pitchFamily="49" charset="-122"/>
                <a:ea typeface="楷体" panose="02010609060101010101" pitchFamily="49" charset="-122"/>
              </a:rPr>
              <a:t>30</a:t>
            </a:r>
            <a:r>
              <a:rPr lang="zh-CN" altLang="zh-CN" sz="2400" dirty="0">
                <a:latin typeface="楷体" panose="02010609060101010101" pitchFamily="49" charset="-122"/>
                <a:ea typeface="楷体" panose="02010609060101010101" pitchFamily="49" charset="-122"/>
              </a:rPr>
              <a:t>题从轻工业发展的角度看一五计划，是对旧有成见的一种纠偏。</a:t>
            </a:r>
            <a:endParaRPr lang="zh-CN" altLang="zh-CN" sz="2400" kern="100" dirty="0">
              <a:latin typeface="楷体" panose="02010609060101010101" pitchFamily="49" charset="-122"/>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91545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26340" y="645459"/>
            <a:ext cx="4356848" cy="461665"/>
          </a:xfrm>
          <a:prstGeom prst="rect">
            <a:avLst/>
          </a:prstGeom>
          <a:noFill/>
        </p:spPr>
        <p:txBody>
          <a:bodyPr wrap="square" rtlCol="0">
            <a:spAutoFit/>
          </a:bodyPr>
          <a:lstStyle/>
          <a:p>
            <a:r>
              <a:rPr lang="zh-CN" altLang="en-US" sz="2400" dirty="0" smtClean="0">
                <a:latin typeface="方正大标宋简体" panose="02010601030101010101" pitchFamily="2" charset="-122"/>
                <a:ea typeface="方正大标宋简体" panose="02010601030101010101" pitchFamily="2" charset="-122"/>
              </a:rPr>
              <a:t>克拉玛依模考试题简析</a:t>
            </a:r>
            <a:endParaRPr lang="zh-CN" altLang="en-US" sz="2400" dirty="0">
              <a:latin typeface="方正大标宋简体" panose="02010601030101010101" pitchFamily="2" charset="-122"/>
              <a:ea typeface="方正大标宋简体" panose="02010601030101010101" pitchFamily="2" charset="-122"/>
            </a:endParaRPr>
          </a:p>
        </p:txBody>
      </p:sp>
      <p:sp>
        <p:nvSpPr>
          <p:cNvPr id="3" name="矩形 2"/>
          <p:cNvSpPr/>
          <p:nvPr/>
        </p:nvSpPr>
        <p:spPr>
          <a:xfrm>
            <a:off x="309282" y="1446512"/>
            <a:ext cx="11551024" cy="3970318"/>
          </a:xfrm>
          <a:prstGeom prst="rect">
            <a:avLst/>
          </a:prstGeom>
        </p:spPr>
        <p:txBody>
          <a:bodyPr wrap="square">
            <a:spAutoFit/>
          </a:bodyPr>
          <a:lstStyle/>
          <a:p>
            <a:pPr>
              <a:lnSpc>
                <a:spcPct val="150000"/>
              </a:lnSpc>
            </a:pPr>
            <a:r>
              <a:rPr lang="en-US" altLang="zh-CN" sz="2400" dirty="0">
                <a:latin typeface="方正大标宋简体" panose="02010601030101010101" pitchFamily="2" charset="-122"/>
                <a:ea typeface="方正大标宋简体" panose="02010601030101010101" pitchFamily="2" charset="-122"/>
              </a:rPr>
              <a:t>24.</a:t>
            </a:r>
            <a:r>
              <a:rPr lang="zh-CN" altLang="en-US" sz="2400" dirty="0">
                <a:latin typeface="方正大标宋简体" panose="02010601030101010101" pitchFamily="2" charset="-122"/>
                <a:ea typeface="方正大标宋简体" panose="02010601030101010101" pitchFamily="2" charset="-122"/>
              </a:rPr>
              <a:t>西周</a:t>
            </a:r>
            <a:r>
              <a:rPr lang="zh-CN" altLang="en-US" sz="2400" dirty="0" smtClean="0">
                <a:latin typeface="方正大标宋简体" panose="02010601030101010101" pitchFamily="2" charset="-122"/>
                <a:ea typeface="方正大标宋简体" panose="02010601030101010101" pitchFamily="2" charset="-122"/>
              </a:rPr>
              <a:t>的舆服</a:t>
            </a:r>
            <a:r>
              <a:rPr lang="zh-CN" altLang="en-US" sz="2400" dirty="0">
                <a:latin typeface="方正大标宋简体" panose="02010601030101010101" pitchFamily="2" charset="-122"/>
                <a:ea typeface="方正大标宋简体" panose="02010601030101010101" pitchFamily="2" charset="-122"/>
              </a:rPr>
              <a:t>制度是贵族等级的标志之一。所谓</a:t>
            </a:r>
            <a:r>
              <a:rPr lang="zh-CN" altLang="en-US" sz="2400" dirty="0" smtClean="0">
                <a:solidFill>
                  <a:srgbClr val="FF0000"/>
                </a:solidFill>
                <a:latin typeface="方正大标宋简体" panose="02010601030101010101" pitchFamily="2" charset="-122"/>
                <a:ea typeface="方正大标宋简体" panose="02010601030101010101" pitchFamily="2" charset="-122"/>
              </a:rPr>
              <a:t>“</a:t>
            </a:r>
            <a:r>
              <a:rPr lang="zh-CN" altLang="en-US" sz="2400" dirty="0">
                <a:solidFill>
                  <a:srgbClr val="FF0000"/>
                </a:solidFill>
                <a:latin typeface="方正大标宋简体" panose="02010601030101010101" pitchFamily="2" charset="-122"/>
                <a:ea typeface="方正大标宋简体" panose="02010601030101010101" pitchFamily="2" charset="-122"/>
              </a:rPr>
              <a:t>舆</a:t>
            </a:r>
            <a:r>
              <a:rPr lang="zh-CN" altLang="en-US" sz="2400" dirty="0" smtClean="0">
                <a:solidFill>
                  <a:srgbClr val="FF0000"/>
                </a:solidFill>
                <a:latin typeface="方正大标宋简体" panose="02010601030101010101" pitchFamily="2" charset="-122"/>
                <a:ea typeface="方正大标宋简体" panose="02010601030101010101" pitchFamily="2" charset="-122"/>
              </a:rPr>
              <a:t>”</a:t>
            </a:r>
            <a:r>
              <a:rPr lang="zh-CN" altLang="en-US" sz="2400" dirty="0">
                <a:solidFill>
                  <a:srgbClr val="FF0000"/>
                </a:solidFill>
                <a:latin typeface="方正大标宋简体" panose="02010601030101010101" pitchFamily="2" charset="-122"/>
                <a:ea typeface="方正大标宋简体" panose="02010601030101010101" pitchFamily="2" charset="-122"/>
              </a:rPr>
              <a:t>是指车，“服”是</a:t>
            </a:r>
            <a:r>
              <a:rPr lang="zh-CN" altLang="en-US" sz="2400" dirty="0" smtClean="0">
                <a:solidFill>
                  <a:srgbClr val="FF0000"/>
                </a:solidFill>
                <a:latin typeface="方正大标宋简体" panose="02010601030101010101" pitchFamily="2" charset="-122"/>
                <a:ea typeface="方正大标宋简体" panose="02010601030101010101" pitchFamily="2" charset="-122"/>
              </a:rPr>
              <a:t>指</a:t>
            </a:r>
            <a:r>
              <a:rPr lang="zh-CN" altLang="en-US" sz="2400" dirty="0">
                <a:solidFill>
                  <a:srgbClr val="FF0000"/>
                </a:solidFill>
                <a:latin typeface="方正大标宋简体" panose="02010601030101010101" pitchFamily="2" charset="-122"/>
                <a:ea typeface="方正大标宋简体" panose="02010601030101010101" pitchFamily="2" charset="-122"/>
              </a:rPr>
              <a:t>冠冕</a:t>
            </a:r>
            <a:r>
              <a:rPr lang="zh-CN" altLang="en-US" sz="2400" dirty="0" smtClean="0">
                <a:solidFill>
                  <a:srgbClr val="FF0000"/>
                </a:solidFill>
                <a:latin typeface="方正大标宋简体" panose="02010601030101010101" pitchFamily="2" charset="-122"/>
                <a:ea typeface="方正大标宋简体" panose="02010601030101010101" pitchFamily="2" charset="-122"/>
              </a:rPr>
              <a:t>和</a:t>
            </a:r>
            <a:r>
              <a:rPr lang="zh-CN" altLang="en-US" sz="2400" dirty="0">
                <a:solidFill>
                  <a:srgbClr val="FF0000"/>
                </a:solidFill>
                <a:latin typeface="方正大标宋简体" panose="02010601030101010101" pitchFamily="2" charset="-122"/>
                <a:ea typeface="方正大标宋简体" panose="02010601030101010101" pitchFamily="2" charset="-122"/>
              </a:rPr>
              <a:t>服饰</a:t>
            </a:r>
            <a:r>
              <a:rPr lang="zh-CN" altLang="en-US" sz="2400" dirty="0">
                <a:latin typeface="方正大标宋简体" panose="02010601030101010101" pitchFamily="2" charset="-122"/>
                <a:ea typeface="方正大标宋简体" panose="02010601030101010101" pitchFamily="2" charset="-122"/>
              </a:rPr>
              <a:t>。册</a:t>
            </a:r>
            <a:r>
              <a:rPr lang="zh-CN" altLang="en-US" sz="2400" dirty="0" smtClean="0">
                <a:latin typeface="方正大标宋简体" panose="02010601030101010101" pitchFamily="2" charset="-122"/>
                <a:ea typeface="方正大标宋简体" panose="02010601030101010101" pitchFamily="2" charset="-122"/>
              </a:rPr>
              <a:t>命舆服</a:t>
            </a:r>
            <a:r>
              <a:rPr lang="zh-CN" altLang="en-US" sz="2400" dirty="0">
                <a:latin typeface="方正大标宋简体" panose="02010601030101010101" pitchFamily="2" charset="-122"/>
                <a:ea typeface="方正大标宋简体" panose="02010601030101010101" pitchFamily="2" charset="-122"/>
              </a:rPr>
              <a:t>为官方的信物，为政府任命官员爵位、身份及权利的象征。</a:t>
            </a:r>
            <a:r>
              <a:rPr lang="zh-CN" altLang="en-US" sz="2400" dirty="0">
                <a:solidFill>
                  <a:srgbClr val="FF0000"/>
                </a:solidFill>
                <a:latin typeface="方正大标宋简体" panose="02010601030101010101" pitchFamily="2" charset="-122"/>
                <a:ea typeface="方正大标宋简体" panose="02010601030101010101" pitchFamily="2" charset="-122"/>
              </a:rPr>
              <a:t>公、侯、伯、卿、大夫、士</a:t>
            </a:r>
            <a:r>
              <a:rPr lang="zh-CN" altLang="en-US" sz="2400" dirty="0" smtClean="0">
                <a:solidFill>
                  <a:srgbClr val="FF0000"/>
                </a:solidFill>
                <a:latin typeface="方正大标宋简体" panose="02010601030101010101" pitchFamily="2" charset="-122"/>
                <a:ea typeface="方正大标宋简体" panose="02010601030101010101" pitchFamily="2" charset="-122"/>
              </a:rPr>
              <a:t>的等级</a:t>
            </a:r>
            <a:r>
              <a:rPr lang="zh-CN" altLang="en-US" sz="2400" dirty="0">
                <a:solidFill>
                  <a:srgbClr val="FF0000"/>
                </a:solidFill>
                <a:latin typeface="方正大标宋简体" panose="02010601030101010101" pitchFamily="2" charset="-122"/>
                <a:ea typeface="方正大标宋简体" panose="02010601030101010101" pitchFamily="2" charset="-122"/>
              </a:rPr>
              <a:t>不同，所享用</a:t>
            </a:r>
            <a:r>
              <a:rPr lang="zh-CN" altLang="en-US" sz="2400" dirty="0" smtClean="0">
                <a:solidFill>
                  <a:srgbClr val="FF0000"/>
                </a:solidFill>
                <a:latin typeface="方正大标宋简体" panose="02010601030101010101" pitchFamily="2" charset="-122"/>
                <a:ea typeface="方正大标宋简体" panose="02010601030101010101" pitchFamily="2" charset="-122"/>
              </a:rPr>
              <a:t>的</a:t>
            </a:r>
            <a:r>
              <a:rPr lang="zh-CN" altLang="en-US" sz="2400" dirty="0">
                <a:solidFill>
                  <a:srgbClr val="FF0000"/>
                </a:solidFill>
                <a:latin typeface="方正大标宋简体" panose="02010601030101010101" pitchFamily="2" charset="-122"/>
                <a:ea typeface="方正大标宋简体" panose="02010601030101010101" pitchFamily="2" charset="-122"/>
              </a:rPr>
              <a:t>舆</a:t>
            </a:r>
            <a:r>
              <a:rPr lang="zh-CN" altLang="en-US" sz="2400" dirty="0" smtClean="0">
                <a:solidFill>
                  <a:srgbClr val="FF0000"/>
                </a:solidFill>
                <a:latin typeface="方正大标宋简体" panose="02010601030101010101" pitchFamily="2" charset="-122"/>
                <a:ea typeface="方正大标宋简体" panose="02010601030101010101" pitchFamily="2" charset="-122"/>
              </a:rPr>
              <a:t>服</a:t>
            </a:r>
            <a:r>
              <a:rPr lang="zh-CN" altLang="en-US" sz="2400" dirty="0">
                <a:solidFill>
                  <a:srgbClr val="FF0000"/>
                </a:solidFill>
                <a:latin typeface="方正大标宋简体" panose="02010601030101010101" pitchFamily="2" charset="-122"/>
                <a:ea typeface="方正大标宋简体" panose="02010601030101010101" pitchFamily="2" charset="-122"/>
              </a:rPr>
              <a:t>都不相同。</a:t>
            </a:r>
            <a:r>
              <a:rPr lang="zh-CN" altLang="en-US" sz="2400" dirty="0">
                <a:latin typeface="方正大标宋简体" panose="02010601030101010101" pitchFamily="2" charset="-122"/>
                <a:ea typeface="方正大标宋简体" panose="02010601030101010101" pitchFamily="2" charset="-122"/>
              </a:rPr>
              <a:t>这</a:t>
            </a:r>
            <a:r>
              <a:rPr lang="zh-CN" altLang="en-US" sz="2400" dirty="0" smtClean="0">
                <a:latin typeface="方正大标宋简体" panose="02010601030101010101" pitchFamily="2" charset="-122"/>
                <a:ea typeface="方正大标宋简体" panose="02010601030101010101" pitchFamily="2" charset="-122"/>
              </a:rPr>
              <a:t>表明（    ）</a:t>
            </a:r>
            <a:r>
              <a:rPr lang="zh-CN" altLang="en-US" sz="2400" dirty="0">
                <a:latin typeface="方正大标宋简体" panose="02010601030101010101" pitchFamily="2" charset="-122"/>
                <a:ea typeface="方正大标宋简体" panose="02010601030101010101" pitchFamily="2" charset="-122"/>
              </a:rPr>
              <a:t/>
            </a:r>
            <a:br>
              <a:rPr lang="zh-CN" altLang="en-US" sz="2400" dirty="0">
                <a:latin typeface="方正大标宋简体" panose="02010601030101010101" pitchFamily="2" charset="-122"/>
                <a:ea typeface="方正大标宋简体" panose="02010601030101010101" pitchFamily="2" charset="-122"/>
              </a:rPr>
            </a:br>
            <a:r>
              <a:rPr lang="en-US" altLang="zh-CN" sz="2400" dirty="0" smtClean="0">
                <a:latin typeface="方正大标宋简体" panose="02010601030101010101" pitchFamily="2" charset="-122"/>
                <a:ea typeface="方正大标宋简体" panose="02010601030101010101" pitchFamily="2" charset="-122"/>
              </a:rPr>
              <a:t>A</a:t>
            </a:r>
            <a:r>
              <a:rPr lang="zh-CN" altLang="en-US" sz="2400" dirty="0">
                <a:latin typeface="方正大标宋简体" panose="02010601030101010101" pitchFamily="2" charset="-122"/>
                <a:ea typeface="方正大标宋简体" panose="02010601030101010101" pitchFamily="2" charset="-122"/>
              </a:rPr>
              <a:t>舆</a:t>
            </a:r>
            <a:r>
              <a:rPr lang="zh-CN" altLang="en-US" sz="2400" dirty="0" smtClean="0">
                <a:latin typeface="方正大标宋简体" panose="02010601030101010101" pitchFamily="2" charset="-122"/>
                <a:ea typeface="方正大标宋简体" panose="02010601030101010101" pitchFamily="2" charset="-122"/>
              </a:rPr>
              <a:t>服</a:t>
            </a:r>
            <a:r>
              <a:rPr lang="zh-CN" altLang="en-US" sz="2400" dirty="0">
                <a:latin typeface="方正大标宋简体" panose="02010601030101010101" pitchFamily="2" charset="-122"/>
                <a:ea typeface="方正大标宋简体" panose="02010601030101010101" pitchFamily="2" charset="-122"/>
              </a:rPr>
              <a:t>适应周礼的发展而得以不断</a:t>
            </a:r>
            <a:r>
              <a:rPr lang="zh-CN" altLang="en-US" sz="2400" dirty="0" smtClean="0">
                <a:latin typeface="方正大标宋简体" panose="02010601030101010101" pitchFamily="2" charset="-122"/>
                <a:ea typeface="方正大标宋简体" panose="02010601030101010101" pitchFamily="2" charset="-122"/>
              </a:rPr>
              <a:t>完善</a:t>
            </a:r>
            <a:endParaRPr lang="en-US" altLang="zh-CN" sz="2400" dirty="0" smtClean="0">
              <a:latin typeface="方正大标宋简体" panose="02010601030101010101" pitchFamily="2" charset="-122"/>
              <a:ea typeface="方正大标宋简体" panose="02010601030101010101" pitchFamily="2" charset="-122"/>
            </a:endParaRPr>
          </a:p>
          <a:p>
            <a:pPr>
              <a:lnSpc>
                <a:spcPct val="150000"/>
              </a:lnSpc>
            </a:pPr>
            <a:r>
              <a:rPr lang="en-US" altLang="zh-CN" sz="2400" dirty="0" smtClean="0">
                <a:latin typeface="方正大标宋简体" panose="02010601030101010101" pitchFamily="2" charset="-122"/>
                <a:ea typeface="方正大标宋简体" panose="02010601030101010101" pitchFamily="2" charset="-122"/>
              </a:rPr>
              <a:t>B.</a:t>
            </a:r>
            <a:r>
              <a:rPr lang="zh-CN" altLang="en-US" sz="2400" dirty="0">
                <a:latin typeface="方正大标宋简体" panose="02010601030101010101" pitchFamily="2" charset="-122"/>
                <a:ea typeface="方正大标宋简体" panose="02010601030101010101" pitchFamily="2" charset="-122"/>
              </a:rPr>
              <a:t>舆</a:t>
            </a:r>
            <a:r>
              <a:rPr lang="zh-CN" altLang="en-US" sz="2400" dirty="0" smtClean="0">
                <a:latin typeface="方正大标宋简体" panose="02010601030101010101" pitchFamily="2" charset="-122"/>
                <a:ea typeface="方正大标宋简体" panose="02010601030101010101" pitchFamily="2" charset="-122"/>
              </a:rPr>
              <a:t>服</a:t>
            </a:r>
            <a:r>
              <a:rPr lang="zh-CN" altLang="en-US" sz="2400" dirty="0">
                <a:latin typeface="方正大标宋简体" panose="02010601030101010101" pitchFamily="2" charset="-122"/>
                <a:ea typeface="方正大标宋简体" panose="02010601030101010101" pitchFamily="2" charset="-122"/>
              </a:rPr>
              <a:t>制度与分封制及礼乐制</a:t>
            </a:r>
            <a:r>
              <a:rPr lang="zh-CN" altLang="en-US" sz="2400" dirty="0" smtClean="0">
                <a:latin typeface="方正大标宋简体" panose="02010601030101010101" pitchFamily="2" charset="-122"/>
                <a:ea typeface="方正大标宋简体" panose="02010601030101010101" pitchFamily="2" charset="-122"/>
              </a:rPr>
              <a:t>联系紧密</a:t>
            </a:r>
            <a:r>
              <a:rPr lang="zh-CN" altLang="en-US" sz="2400" dirty="0">
                <a:latin typeface="方正大标宋简体" panose="02010601030101010101" pitchFamily="2" charset="-122"/>
                <a:ea typeface="方正大标宋简体" panose="02010601030101010101" pitchFamily="2" charset="-122"/>
              </a:rPr>
              <a:t/>
            </a:r>
            <a:br>
              <a:rPr lang="zh-CN" altLang="en-US" sz="2400" dirty="0">
                <a:latin typeface="方正大标宋简体" panose="02010601030101010101" pitchFamily="2" charset="-122"/>
                <a:ea typeface="方正大标宋简体" panose="02010601030101010101" pitchFamily="2" charset="-122"/>
              </a:rPr>
            </a:br>
            <a:r>
              <a:rPr lang="en-US" altLang="zh-CN" sz="2400" dirty="0">
                <a:latin typeface="方正大标宋简体" panose="02010601030101010101" pitchFamily="2" charset="-122"/>
                <a:ea typeface="方正大标宋简体" panose="02010601030101010101" pitchFamily="2" charset="-122"/>
              </a:rPr>
              <a:t>C</a:t>
            </a:r>
            <a:r>
              <a:rPr lang="en-US" altLang="zh-CN" sz="2400" dirty="0" smtClean="0">
                <a:latin typeface="方正大标宋简体" panose="02010601030101010101" pitchFamily="2" charset="-122"/>
                <a:ea typeface="方正大标宋简体" panose="02010601030101010101" pitchFamily="2" charset="-122"/>
              </a:rPr>
              <a:t>.</a:t>
            </a:r>
            <a:r>
              <a:rPr lang="zh-CN" altLang="en-US" sz="2400" dirty="0">
                <a:latin typeface="方正大标宋简体" panose="02010601030101010101" pitchFamily="2" charset="-122"/>
                <a:ea typeface="方正大标宋简体" panose="02010601030101010101" pitchFamily="2" charset="-122"/>
              </a:rPr>
              <a:t>舆</a:t>
            </a:r>
            <a:r>
              <a:rPr lang="zh-CN" altLang="en-US" sz="2400" dirty="0" smtClean="0">
                <a:latin typeface="方正大标宋简体" panose="02010601030101010101" pitchFamily="2" charset="-122"/>
                <a:ea typeface="方正大标宋简体" panose="02010601030101010101" pitchFamily="2" charset="-122"/>
              </a:rPr>
              <a:t>服</a:t>
            </a:r>
            <a:r>
              <a:rPr lang="zh-CN" altLang="en-US" sz="2400" dirty="0">
                <a:latin typeface="方正大标宋简体" panose="02010601030101010101" pitchFamily="2" charset="-122"/>
                <a:ea typeface="方正大标宋简体" panose="02010601030101010101" pitchFamily="2" charset="-122"/>
              </a:rPr>
              <a:t>制度对平民</a:t>
            </a:r>
            <a:r>
              <a:rPr lang="zh-CN" altLang="en-US" sz="2400" dirty="0" smtClean="0">
                <a:latin typeface="方正大标宋简体" panose="02010601030101010101" pitchFamily="2" charset="-122"/>
                <a:ea typeface="方正大标宋简体" panose="02010601030101010101" pitchFamily="2" charset="-122"/>
              </a:rPr>
              <a:t>和</a:t>
            </a:r>
            <a:r>
              <a:rPr lang="zh-CN" altLang="en-US" sz="2400" dirty="0">
                <a:latin typeface="方正大标宋简体" panose="02010601030101010101" pitchFamily="2" charset="-122"/>
                <a:ea typeface="方正大标宋简体" panose="02010601030101010101" pitchFamily="2" charset="-122"/>
              </a:rPr>
              <a:t>奴隶</a:t>
            </a:r>
            <a:r>
              <a:rPr lang="zh-CN" altLang="en-US" sz="2400" dirty="0" smtClean="0">
                <a:latin typeface="方正大标宋简体" panose="02010601030101010101" pitchFamily="2" charset="-122"/>
                <a:ea typeface="方正大标宋简体" panose="02010601030101010101" pitchFamily="2" charset="-122"/>
              </a:rPr>
              <a:t>的</a:t>
            </a:r>
            <a:r>
              <a:rPr lang="zh-CN" altLang="en-US" sz="2400" dirty="0">
                <a:latin typeface="方正大标宋简体" panose="02010601030101010101" pitchFamily="2" charset="-122"/>
                <a:ea typeface="方正大标宋简体" panose="02010601030101010101" pitchFamily="2" charset="-122"/>
              </a:rPr>
              <a:t>限制比</a:t>
            </a:r>
            <a:r>
              <a:rPr lang="zh-CN" altLang="en-US" sz="2400" dirty="0" smtClean="0">
                <a:latin typeface="方正大标宋简体" panose="02010601030101010101" pitchFamily="2" charset="-122"/>
                <a:ea typeface="方正大标宋简体" panose="02010601030101010101" pitchFamily="2" charset="-122"/>
              </a:rPr>
              <a:t>较少</a:t>
            </a:r>
            <a:endParaRPr lang="en-US" altLang="zh-CN" sz="2400" dirty="0" smtClean="0">
              <a:latin typeface="方正大标宋简体" panose="02010601030101010101" pitchFamily="2" charset="-122"/>
              <a:ea typeface="方正大标宋简体" panose="02010601030101010101" pitchFamily="2" charset="-122"/>
            </a:endParaRPr>
          </a:p>
          <a:p>
            <a:pPr>
              <a:lnSpc>
                <a:spcPct val="150000"/>
              </a:lnSpc>
            </a:pPr>
            <a:r>
              <a:rPr lang="en-US" altLang="zh-CN" sz="2400" dirty="0" smtClean="0">
                <a:latin typeface="方正大标宋简体" panose="02010601030101010101" pitchFamily="2" charset="-122"/>
                <a:ea typeface="方正大标宋简体" panose="02010601030101010101" pitchFamily="2" charset="-122"/>
              </a:rPr>
              <a:t>D.</a:t>
            </a:r>
            <a:r>
              <a:rPr lang="zh-CN" altLang="en-US" sz="2400" dirty="0">
                <a:latin typeface="方正大标宋简体" panose="02010601030101010101" pitchFamily="2" charset="-122"/>
                <a:ea typeface="方正大标宋简体" panose="02010601030101010101" pitchFamily="2" charset="-122"/>
              </a:rPr>
              <a:t>舆</a:t>
            </a:r>
            <a:r>
              <a:rPr lang="zh-CN" altLang="en-US" sz="2400" dirty="0" smtClean="0">
                <a:latin typeface="方正大标宋简体" panose="02010601030101010101" pitchFamily="2" charset="-122"/>
                <a:ea typeface="方正大标宋简体" panose="02010601030101010101" pitchFamily="2" charset="-122"/>
              </a:rPr>
              <a:t>服</a:t>
            </a:r>
            <a:r>
              <a:rPr lang="zh-CN" altLang="en-US" sz="2400" dirty="0">
                <a:latin typeface="方正大标宋简体" panose="02010601030101010101" pitchFamily="2" charset="-122"/>
                <a:ea typeface="方正大标宋简体" panose="02010601030101010101" pitchFamily="2" charset="-122"/>
              </a:rPr>
              <a:t>制度是专制王权强化的标志</a:t>
            </a:r>
            <a:r>
              <a:rPr lang="zh-CN" altLang="en-US" sz="2400" dirty="0" smtClean="0">
                <a:latin typeface="方正大标宋简体" panose="02010601030101010101" pitchFamily="2" charset="-122"/>
                <a:ea typeface="方正大标宋简体" panose="02010601030101010101" pitchFamily="2" charset="-122"/>
              </a:rPr>
              <a:t>之一</a:t>
            </a:r>
            <a:endParaRPr lang="zh-CN" altLang="en-US" sz="2400" dirty="0">
              <a:latin typeface="方正大标宋简体" panose="02010601030101010101" pitchFamily="2" charset="-122"/>
              <a:ea typeface="方正大标宋简体" panose="02010601030101010101" pitchFamily="2" charset="-122"/>
            </a:endParaRPr>
          </a:p>
        </p:txBody>
      </p:sp>
      <p:sp>
        <p:nvSpPr>
          <p:cNvPr id="4" name="椭圆 3"/>
          <p:cNvSpPr/>
          <p:nvPr/>
        </p:nvSpPr>
        <p:spPr>
          <a:xfrm>
            <a:off x="309282" y="3741177"/>
            <a:ext cx="524435" cy="52443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Tree>
    <p:extLst>
      <p:ext uri="{BB962C8B-B14F-4D97-AF65-F5344CB8AC3E}">
        <p14:creationId xmlns:p14="http://schemas.microsoft.com/office/powerpoint/2010/main" val="3328446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26340" y="645459"/>
            <a:ext cx="4356848" cy="461665"/>
          </a:xfrm>
          <a:prstGeom prst="rect">
            <a:avLst/>
          </a:prstGeom>
          <a:noFill/>
        </p:spPr>
        <p:txBody>
          <a:bodyPr wrap="square" rtlCol="0">
            <a:spAutoFit/>
          </a:bodyPr>
          <a:lstStyle/>
          <a:p>
            <a:r>
              <a:rPr lang="zh-CN" altLang="en-US" sz="2400" dirty="0" smtClean="0">
                <a:latin typeface="方正大标宋简体" panose="02010601030101010101" pitchFamily="2" charset="-122"/>
                <a:ea typeface="方正大标宋简体" panose="02010601030101010101" pitchFamily="2" charset="-122"/>
              </a:rPr>
              <a:t>克拉玛依模考试题简析</a:t>
            </a:r>
            <a:endParaRPr lang="zh-CN" altLang="en-US" sz="2400" dirty="0">
              <a:latin typeface="方正大标宋简体" panose="02010601030101010101" pitchFamily="2" charset="-122"/>
              <a:ea typeface="方正大标宋简体" panose="02010601030101010101" pitchFamily="2" charset="-122"/>
            </a:endParaRPr>
          </a:p>
        </p:txBody>
      </p:sp>
      <p:sp>
        <p:nvSpPr>
          <p:cNvPr id="3" name="矩形 2"/>
          <p:cNvSpPr/>
          <p:nvPr/>
        </p:nvSpPr>
        <p:spPr>
          <a:xfrm>
            <a:off x="121023" y="1446512"/>
            <a:ext cx="11967883" cy="3970318"/>
          </a:xfrm>
          <a:prstGeom prst="rect">
            <a:avLst/>
          </a:prstGeom>
        </p:spPr>
        <p:txBody>
          <a:bodyPr wrap="square">
            <a:spAutoFit/>
          </a:bodyPr>
          <a:lstStyle/>
          <a:p>
            <a:pPr>
              <a:lnSpc>
                <a:spcPct val="150000"/>
              </a:lnSpc>
            </a:pPr>
            <a:r>
              <a:rPr lang="en-US" altLang="zh-CN" sz="2400" dirty="0">
                <a:latin typeface="方正大标宋简体" panose="02010601030101010101" pitchFamily="2" charset="-122"/>
                <a:ea typeface="方正大标宋简体" panose="02010601030101010101" pitchFamily="2" charset="-122"/>
              </a:rPr>
              <a:t>25.</a:t>
            </a:r>
            <a:r>
              <a:rPr lang="zh-CN" altLang="en-US" sz="2400" dirty="0">
                <a:latin typeface="方正大标宋简体" panose="02010601030101010101" pitchFamily="2" charset="-122"/>
                <a:ea typeface="方正大标宋简体" panose="02010601030101010101" pitchFamily="2" charset="-122"/>
              </a:rPr>
              <a:t>何一民在</a:t>
            </a:r>
            <a:r>
              <a:rPr lang="en-US" altLang="zh-CN" sz="2400" dirty="0">
                <a:latin typeface="方正大标宋简体" panose="02010601030101010101" pitchFamily="2" charset="-122"/>
                <a:ea typeface="方正大标宋简体" panose="02010601030101010101" pitchFamily="2" charset="-122"/>
              </a:rPr>
              <a:t>《</a:t>
            </a:r>
            <a:r>
              <a:rPr lang="zh-CN" altLang="en-US" sz="2400" dirty="0">
                <a:latin typeface="方正大标宋简体" panose="02010601030101010101" pitchFamily="2" charset="-122"/>
                <a:ea typeface="方正大标宋简体" panose="02010601030101010101" pitchFamily="2" charset="-122"/>
              </a:rPr>
              <a:t>中国城市史纲</a:t>
            </a:r>
            <a:r>
              <a:rPr lang="en-US" altLang="zh-CN" sz="2400" dirty="0">
                <a:latin typeface="方正大标宋简体" panose="02010601030101010101" pitchFamily="2" charset="-122"/>
                <a:ea typeface="方正大标宋简体" panose="02010601030101010101" pitchFamily="2" charset="-122"/>
              </a:rPr>
              <a:t>》</a:t>
            </a:r>
            <a:r>
              <a:rPr lang="zh-CN" altLang="en-US" sz="2400" dirty="0">
                <a:latin typeface="方正大标宋简体" panose="02010601030101010101" pitchFamily="2" charset="-122"/>
                <a:ea typeface="方正大标宋简体" panose="02010601030101010101" pitchFamily="2" charset="-122"/>
              </a:rPr>
              <a:t>中提到，唐代主要城市有长安、洛阳，扬州、益州、杭州、苏州</a:t>
            </a:r>
            <a:r>
              <a:rPr lang="zh-CN" altLang="en-US" sz="2400" dirty="0" smtClean="0">
                <a:latin typeface="方正大标宋简体" panose="02010601030101010101" pitchFamily="2" charset="-122"/>
                <a:ea typeface="方正大标宋简体" panose="02010601030101010101" pitchFamily="2" charset="-122"/>
              </a:rPr>
              <a:t>、湖州</a:t>
            </a:r>
            <a:r>
              <a:rPr lang="zh-CN" altLang="en-US" sz="2400" dirty="0">
                <a:latin typeface="方正大标宋简体" panose="02010601030101010101" pitchFamily="2" charset="-122"/>
                <a:ea typeface="方正大标宋简体" panose="02010601030101010101" pitchFamily="2" charset="-122"/>
              </a:rPr>
              <a:t>、常州、鄂州、洪州、广州等</a:t>
            </a:r>
            <a:r>
              <a:rPr lang="en-US" altLang="zh-CN" sz="2400" dirty="0">
                <a:latin typeface="方正大标宋简体" panose="02010601030101010101" pitchFamily="2" charset="-122"/>
                <a:ea typeface="方正大标宋简体" panose="02010601030101010101" pitchFamily="2" charset="-122"/>
              </a:rPr>
              <a:t>70</a:t>
            </a:r>
            <a:r>
              <a:rPr lang="zh-CN" altLang="en-US" sz="2400" dirty="0">
                <a:latin typeface="方正大标宋简体" panose="02010601030101010101" pitchFamily="2" charset="-122"/>
                <a:ea typeface="方正大标宋简体" panose="02010601030101010101" pitchFamily="2" charset="-122"/>
              </a:rPr>
              <a:t>个之多。他认为，唐代的城市在数量上有所增加，</a:t>
            </a:r>
            <a:r>
              <a:rPr lang="zh-CN" altLang="en-US" sz="2400" dirty="0">
                <a:solidFill>
                  <a:srgbClr val="FF0000"/>
                </a:solidFill>
                <a:latin typeface="方正大标宋简体" panose="02010601030101010101" pitchFamily="2" charset="-122"/>
                <a:ea typeface="方正大标宋简体" panose="02010601030101010101" pitchFamily="2" charset="-122"/>
              </a:rPr>
              <a:t>分布</a:t>
            </a:r>
            <a:r>
              <a:rPr lang="zh-CN" altLang="en-US" sz="2400" dirty="0" smtClean="0">
                <a:solidFill>
                  <a:srgbClr val="FF0000"/>
                </a:solidFill>
                <a:latin typeface="方正大标宋简体" panose="02010601030101010101" pitchFamily="2" charset="-122"/>
                <a:ea typeface="方正大标宋简体" panose="02010601030101010101" pitchFamily="2" charset="-122"/>
              </a:rPr>
              <a:t>也较</a:t>
            </a:r>
            <a:r>
              <a:rPr lang="zh-CN" altLang="en-US" sz="2400" dirty="0">
                <a:solidFill>
                  <a:srgbClr val="FF0000"/>
                </a:solidFill>
                <a:latin typeface="方正大标宋简体" panose="02010601030101010101" pitchFamily="2" charset="-122"/>
                <a:ea typeface="方正大标宋简体" panose="02010601030101010101" pitchFamily="2" charset="-122"/>
              </a:rPr>
              <a:t>广泛且主要分布在黄河中下游地区和长江下游地区。</a:t>
            </a:r>
            <a:r>
              <a:rPr lang="zh-CN" altLang="en-US" sz="2400" dirty="0">
                <a:latin typeface="方正大标宋简体" panose="02010601030101010101" pitchFamily="2" charset="-122"/>
                <a:ea typeface="方正大标宋简体" panose="02010601030101010101" pitchFamily="2" charset="-122"/>
              </a:rPr>
              <a:t>这</a:t>
            </a:r>
            <a:r>
              <a:rPr lang="zh-CN" altLang="en-US" sz="2400" dirty="0" smtClean="0">
                <a:latin typeface="方正大标宋简体" panose="02010601030101010101" pitchFamily="2" charset="-122"/>
                <a:ea typeface="方正大标宋简体" panose="02010601030101010101" pitchFamily="2" charset="-122"/>
              </a:rPr>
              <a:t>表明（    ）</a:t>
            </a:r>
            <a:endParaRPr lang="zh-CN" altLang="en-US" sz="2400" dirty="0">
              <a:latin typeface="方正大标宋简体" panose="02010601030101010101" pitchFamily="2" charset="-122"/>
              <a:ea typeface="方正大标宋简体" panose="02010601030101010101" pitchFamily="2" charset="-122"/>
            </a:endParaRPr>
          </a:p>
          <a:p>
            <a:pPr>
              <a:lnSpc>
                <a:spcPct val="150000"/>
              </a:lnSpc>
            </a:pPr>
            <a:r>
              <a:rPr lang="en-US" altLang="zh-CN" sz="2400" dirty="0">
                <a:latin typeface="方正大标宋简体" panose="02010601030101010101" pitchFamily="2" charset="-122"/>
                <a:ea typeface="方正大标宋简体" panose="02010601030101010101" pitchFamily="2" charset="-122"/>
              </a:rPr>
              <a:t>A.</a:t>
            </a:r>
            <a:r>
              <a:rPr lang="zh-CN" altLang="en-US" sz="2400" dirty="0">
                <a:latin typeface="方正大标宋简体" panose="02010601030101010101" pitchFamily="2" charset="-122"/>
                <a:ea typeface="方正大标宋简体" panose="02010601030101010101" pitchFamily="2" charset="-122"/>
              </a:rPr>
              <a:t>唐代城市兴起体现了精耕细作小农经济的普遍发展</a:t>
            </a:r>
          </a:p>
          <a:p>
            <a:pPr>
              <a:lnSpc>
                <a:spcPct val="150000"/>
              </a:lnSpc>
            </a:pPr>
            <a:r>
              <a:rPr lang="en-US" altLang="zh-CN" sz="2400" dirty="0">
                <a:latin typeface="方正大标宋简体" panose="02010601030101010101" pitchFamily="2" charset="-122"/>
                <a:ea typeface="方正大标宋简体" panose="02010601030101010101" pitchFamily="2" charset="-122"/>
              </a:rPr>
              <a:t>B.</a:t>
            </a:r>
            <a:r>
              <a:rPr lang="zh-CN" altLang="en-US" sz="2400" dirty="0">
                <a:latin typeface="方正大标宋简体" panose="02010601030101010101" pitchFamily="2" charset="-122"/>
                <a:ea typeface="方正大标宋简体" panose="02010601030101010101" pitchFamily="2" charset="-122"/>
              </a:rPr>
              <a:t>唐代经济发展较为均衡，交通对城市的发展影响最大</a:t>
            </a:r>
          </a:p>
          <a:p>
            <a:pPr>
              <a:lnSpc>
                <a:spcPct val="150000"/>
              </a:lnSpc>
            </a:pPr>
            <a:r>
              <a:rPr lang="en-US" altLang="zh-CN" sz="2400" dirty="0">
                <a:latin typeface="方正大标宋简体" panose="02010601030101010101" pitchFamily="2" charset="-122"/>
                <a:ea typeface="方正大标宋简体" panose="02010601030101010101" pitchFamily="2" charset="-122"/>
              </a:rPr>
              <a:t>C.</a:t>
            </a:r>
            <a:r>
              <a:rPr lang="zh-CN" altLang="en-US" sz="2400" dirty="0">
                <a:latin typeface="方正大标宋简体" panose="02010601030101010101" pitchFamily="2" charset="-122"/>
                <a:ea typeface="方正大标宋简体" panose="02010601030101010101" pitchFamily="2" charset="-122"/>
              </a:rPr>
              <a:t>唐代东部地区经济较为繁荣，有经济重心南移的趋势</a:t>
            </a:r>
          </a:p>
          <a:p>
            <a:pPr>
              <a:lnSpc>
                <a:spcPct val="150000"/>
              </a:lnSpc>
            </a:pPr>
            <a:r>
              <a:rPr lang="en-US" altLang="zh-CN" sz="2400" dirty="0">
                <a:latin typeface="方正大标宋简体" panose="02010601030101010101" pitchFamily="2" charset="-122"/>
                <a:ea typeface="方正大标宋简体" panose="02010601030101010101" pitchFamily="2" charset="-122"/>
              </a:rPr>
              <a:t>D.</a:t>
            </a:r>
            <a:r>
              <a:rPr lang="zh-CN" altLang="en-US" sz="2400" dirty="0">
                <a:latin typeface="方正大标宋简体" panose="02010601030101010101" pitchFamily="2" charset="-122"/>
                <a:ea typeface="方正大标宋简体" panose="02010601030101010101" pitchFamily="2" charset="-122"/>
              </a:rPr>
              <a:t>对外贸易的发展、商帮的涌现促进了南方城市的发展</a:t>
            </a:r>
          </a:p>
        </p:txBody>
      </p:sp>
      <p:sp>
        <p:nvSpPr>
          <p:cNvPr id="4" name="椭圆 3"/>
          <p:cNvSpPr/>
          <p:nvPr/>
        </p:nvSpPr>
        <p:spPr>
          <a:xfrm>
            <a:off x="121023" y="4279060"/>
            <a:ext cx="524435" cy="52443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Tree>
    <p:extLst>
      <p:ext uri="{BB962C8B-B14F-4D97-AF65-F5344CB8AC3E}">
        <p14:creationId xmlns:p14="http://schemas.microsoft.com/office/powerpoint/2010/main" val="174252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26340" y="645459"/>
            <a:ext cx="4356848" cy="461665"/>
          </a:xfrm>
          <a:prstGeom prst="rect">
            <a:avLst/>
          </a:prstGeom>
          <a:noFill/>
        </p:spPr>
        <p:txBody>
          <a:bodyPr wrap="square" rtlCol="0">
            <a:spAutoFit/>
          </a:bodyPr>
          <a:lstStyle/>
          <a:p>
            <a:r>
              <a:rPr lang="zh-CN" altLang="en-US" sz="2400" dirty="0" smtClean="0">
                <a:latin typeface="方正大标宋简体" panose="02010601030101010101" pitchFamily="2" charset="-122"/>
                <a:ea typeface="方正大标宋简体" panose="02010601030101010101" pitchFamily="2" charset="-122"/>
              </a:rPr>
              <a:t>克拉玛依模考试题简析</a:t>
            </a:r>
            <a:endParaRPr lang="zh-CN" altLang="en-US" sz="2400" dirty="0">
              <a:latin typeface="方正大标宋简体" panose="02010601030101010101" pitchFamily="2" charset="-122"/>
              <a:ea typeface="方正大标宋简体" panose="02010601030101010101" pitchFamily="2" charset="-122"/>
            </a:endParaRPr>
          </a:p>
        </p:txBody>
      </p:sp>
      <p:sp>
        <p:nvSpPr>
          <p:cNvPr id="3" name="矩形 2"/>
          <p:cNvSpPr/>
          <p:nvPr/>
        </p:nvSpPr>
        <p:spPr>
          <a:xfrm>
            <a:off x="121023" y="1527194"/>
            <a:ext cx="11967883" cy="2308324"/>
          </a:xfrm>
          <a:prstGeom prst="rect">
            <a:avLst/>
          </a:prstGeom>
        </p:spPr>
        <p:txBody>
          <a:bodyPr wrap="square">
            <a:spAutoFit/>
          </a:bodyPr>
          <a:lstStyle/>
          <a:p>
            <a:pPr>
              <a:lnSpc>
                <a:spcPct val="150000"/>
              </a:lnSpc>
            </a:pPr>
            <a:r>
              <a:rPr lang="en-US" altLang="zh-CN" sz="2400" dirty="0">
                <a:latin typeface="方正大标宋简体" panose="02010601030101010101" pitchFamily="2" charset="-122"/>
                <a:ea typeface="方正大标宋简体" panose="02010601030101010101" pitchFamily="2" charset="-122"/>
              </a:rPr>
              <a:t>26.</a:t>
            </a:r>
            <a:r>
              <a:rPr lang="zh-CN" altLang="en-US" sz="2400" dirty="0">
                <a:latin typeface="方正大标宋简体" panose="02010601030101010101" pitchFamily="2" charset="-122"/>
                <a:ea typeface="方正大标宋简体" panose="02010601030101010101" pitchFamily="2" charset="-122"/>
              </a:rPr>
              <a:t>宋代服饰具有清冷消瘦的</a:t>
            </a:r>
            <a:r>
              <a:rPr lang="zh-CN" altLang="en-US" sz="2400" dirty="0">
                <a:solidFill>
                  <a:srgbClr val="FF0000"/>
                </a:solidFill>
                <a:latin typeface="方正大标宋简体" panose="02010601030101010101" pitchFamily="2" charset="-122"/>
                <a:ea typeface="方正大标宋简体" panose="02010601030101010101" pitchFamily="2" charset="-122"/>
              </a:rPr>
              <a:t>文人风格</a:t>
            </a:r>
            <a:r>
              <a:rPr lang="zh-CN" altLang="en-US" sz="2400" dirty="0">
                <a:latin typeface="方正大标宋简体" panose="02010601030101010101" pitchFamily="2" charset="-122"/>
                <a:ea typeface="方正大标宋简体" panose="02010601030101010101" pitchFamily="2" charset="-122"/>
              </a:rPr>
              <a:t>，表现出</a:t>
            </a:r>
            <a:r>
              <a:rPr lang="zh-CN" altLang="en-US" sz="2400" dirty="0" smtClean="0">
                <a:latin typeface="方正大标宋简体" panose="02010601030101010101" pitchFamily="2" charset="-122"/>
                <a:ea typeface="方正大标宋简体" panose="02010601030101010101" pitchFamily="2" charset="-122"/>
              </a:rPr>
              <a:t>反对奢华、</a:t>
            </a:r>
            <a:r>
              <a:rPr lang="zh-CN" altLang="en-US" sz="2400" dirty="0">
                <a:latin typeface="方正大标宋简体" panose="02010601030101010101" pitchFamily="2" charset="-122"/>
                <a:ea typeface="方正大标宋简体" panose="02010601030101010101" pitchFamily="2" charset="-122"/>
              </a:rPr>
              <a:t>艳丽、裸露，</a:t>
            </a:r>
            <a:r>
              <a:rPr lang="zh-CN" altLang="en-US" sz="2400" dirty="0">
                <a:solidFill>
                  <a:srgbClr val="FF0000"/>
                </a:solidFill>
                <a:latin typeface="方正大标宋简体" panose="02010601030101010101" pitchFamily="2" charset="-122"/>
                <a:ea typeface="方正大标宋简体" panose="02010601030101010101" pitchFamily="2" charset="-122"/>
              </a:rPr>
              <a:t>追求简约质朴，别</a:t>
            </a:r>
            <a:r>
              <a:rPr lang="zh-CN" altLang="en-US" sz="2400" dirty="0" smtClean="0">
                <a:solidFill>
                  <a:srgbClr val="FF0000"/>
                </a:solidFill>
                <a:latin typeface="方正大标宋简体" panose="02010601030101010101" pitchFamily="2" charset="-122"/>
                <a:ea typeface="方正大标宋简体" panose="02010601030101010101" pitchFamily="2" charset="-122"/>
              </a:rPr>
              <a:t>具清雅</a:t>
            </a:r>
            <a:r>
              <a:rPr lang="zh-CN" altLang="en-US" sz="2400" dirty="0">
                <a:solidFill>
                  <a:srgbClr val="FF0000"/>
                </a:solidFill>
                <a:latin typeface="方正大标宋简体" panose="02010601030101010101" pitchFamily="2" charset="-122"/>
                <a:ea typeface="方正大标宋简体" panose="02010601030101010101" pitchFamily="2" charset="-122"/>
              </a:rPr>
              <a:t>、潇洒的风度。</a:t>
            </a:r>
            <a:r>
              <a:rPr lang="zh-CN" altLang="en-US" sz="2400" dirty="0">
                <a:latin typeface="方正大标宋简体" panose="02010601030101010101" pitchFamily="2" charset="-122"/>
                <a:ea typeface="方正大标宋简体" panose="02010601030101010101" pitchFamily="2" charset="-122"/>
              </a:rPr>
              <a:t>这一状况出现的主要原因是</a:t>
            </a:r>
            <a:r>
              <a:rPr lang="zh-CN" altLang="en-US" sz="2400" dirty="0" smtClean="0">
                <a:latin typeface="方正大标宋简体" panose="02010601030101010101" pitchFamily="2" charset="-122"/>
                <a:ea typeface="方正大标宋简体" panose="02010601030101010101" pitchFamily="2" charset="-122"/>
              </a:rPr>
              <a:t>由于（    ）</a:t>
            </a:r>
            <a:endParaRPr lang="zh-CN" altLang="en-US" sz="2400" dirty="0">
              <a:latin typeface="方正大标宋简体" panose="02010601030101010101" pitchFamily="2" charset="-122"/>
              <a:ea typeface="方正大标宋简体" panose="02010601030101010101" pitchFamily="2" charset="-122"/>
            </a:endParaRPr>
          </a:p>
          <a:p>
            <a:pPr>
              <a:lnSpc>
                <a:spcPct val="150000"/>
              </a:lnSpc>
            </a:pPr>
            <a:r>
              <a:rPr lang="en-US" altLang="zh-CN" sz="2400" dirty="0">
                <a:latin typeface="方正大标宋简体" panose="02010601030101010101" pitchFamily="2" charset="-122"/>
                <a:ea typeface="方正大标宋简体" panose="02010601030101010101" pitchFamily="2" charset="-122"/>
              </a:rPr>
              <a:t>A.</a:t>
            </a:r>
            <a:r>
              <a:rPr lang="zh-CN" altLang="en-US" sz="2400" dirty="0">
                <a:latin typeface="方正大标宋简体" panose="02010601030101010101" pitchFamily="2" charset="-122"/>
                <a:ea typeface="方正大标宋简体" panose="02010601030101010101" pitchFamily="2" charset="-122"/>
              </a:rPr>
              <a:t>理学思想的</a:t>
            </a:r>
            <a:r>
              <a:rPr lang="zh-CN" altLang="en-US" sz="2400" dirty="0" smtClean="0">
                <a:latin typeface="方正大标宋简体" panose="02010601030101010101" pitchFamily="2" charset="-122"/>
                <a:ea typeface="方正大标宋简体" panose="02010601030101010101" pitchFamily="2" charset="-122"/>
              </a:rPr>
              <a:t>影响    </a:t>
            </a:r>
            <a:r>
              <a:rPr lang="en-US" altLang="zh-CN" sz="2400" dirty="0" smtClean="0">
                <a:latin typeface="方正大标宋简体" panose="02010601030101010101" pitchFamily="2" charset="-122"/>
                <a:ea typeface="方正大标宋简体" panose="02010601030101010101" pitchFamily="2" charset="-122"/>
              </a:rPr>
              <a:t>B</a:t>
            </a:r>
            <a:r>
              <a:rPr lang="en-US" altLang="zh-CN" sz="2400" dirty="0">
                <a:latin typeface="方正大标宋简体" panose="02010601030101010101" pitchFamily="2" charset="-122"/>
                <a:ea typeface="方正大标宋简体" panose="02010601030101010101" pitchFamily="2" charset="-122"/>
              </a:rPr>
              <a:t>.</a:t>
            </a:r>
            <a:r>
              <a:rPr lang="zh-CN" altLang="en-US" sz="2400" dirty="0">
                <a:latin typeface="方正大标宋简体" panose="02010601030101010101" pitchFamily="2" charset="-122"/>
                <a:ea typeface="方正大标宋简体" panose="02010601030101010101" pitchFamily="2" charset="-122"/>
              </a:rPr>
              <a:t>国家的积贫</a:t>
            </a:r>
            <a:r>
              <a:rPr lang="zh-CN" altLang="en-US" sz="2400" dirty="0" smtClean="0">
                <a:latin typeface="方正大标宋简体" panose="02010601030101010101" pitchFamily="2" charset="-122"/>
                <a:ea typeface="方正大标宋简体" panose="02010601030101010101" pitchFamily="2" charset="-122"/>
              </a:rPr>
              <a:t>积弱</a:t>
            </a:r>
            <a:endParaRPr lang="en-US" altLang="zh-CN" sz="2400" dirty="0" smtClean="0">
              <a:latin typeface="方正大标宋简体" panose="02010601030101010101" pitchFamily="2" charset="-122"/>
              <a:ea typeface="方正大标宋简体" panose="02010601030101010101" pitchFamily="2" charset="-122"/>
            </a:endParaRPr>
          </a:p>
          <a:p>
            <a:pPr>
              <a:lnSpc>
                <a:spcPct val="150000"/>
              </a:lnSpc>
            </a:pPr>
            <a:r>
              <a:rPr lang="en-US" altLang="zh-CN" sz="2400" dirty="0" smtClean="0">
                <a:latin typeface="方正大标宋简体" panose="02010601030101010101" pitchFamily="2" charset="-122"/>
                <a:ea typeface="方正大标宋简体" panose="02010601030101010101" pitchFamily="2" charset="-122"/>
              </a:rPr>
              <a:t>C</a:t>
            </a:r>
            <a:r>
              <a:rPr lang="en-US" altLang="zh-CN" sz="2400" dirty="0">
                <a:latin typeface="方正大标宋简体" panose="02010601030101010101" pitchFamily="2" charset="-122"/>
                <a:ea typeface="方正大标宋简体" panose="02010601030101010101" pitchFamily="2" charset="-122"/>
              </a:rPr>
              <a:t>.</a:t>
            </a:r>
            <a:r>
              <a:rPr lang="zh-CN" altLang="en-US" sz="2400" dirty="0">
                <a:latin typeface="方正大标宋简体" panose="02010601030101010101" pitchFamily="2" charset="-122"/>
                <a:ea typeface="方正大标宋简体" panose="02010601030101010101" pitchFamily="2" charset="-122"/>
              </a:rPr>
              <a:t>民族融合的</a:t>
            </a:r>
            <a:r>
              <a:rPr lang="zh-CN" altLang="en-US" sz="2400" dirty="0" smtClean="0">
                <a:latin typeface="方正大标宋简体" panose="02010601030101010101" pitchFamily="2" charset="-122"/>
                <a:ea typeface="方正大标宋简体" panose="02010601030101010101" pitchFamily="2" charset="-122"/>
              </a:rPr>
              <a:t>加强    </a:t>
            </a:r>
            <a:r>
              <a:rPr lang="en-US" altLang="zh-CN" sz="2400" dirty="0" smtClean="0">
                <a:latin typeface="方正大标宋简体" panose="02010601030101010101" pitchFamily="2" charset="-122"/>
                <a:ea typeface="方正大标宋简体" panose="02010601030101010101" pitchFamily="2" charset="-122"/>
              </a:rPr>
              <a:t>D</a:t>
            </a:r>
            <a:r>
              <a:rPr lang="en-US" altLang="zh-CN" sz="2400" dirty="0">
                <a:latin typeface="方正大标宋简体" panose="02010601030101010101" pitchFamily="2" charset="-122"/>
                <a:ea typeface="方正大标宋简体" panose="02010601030101010101" pitchFamily="2" charset="-122"/>
              </a:rPr>
              <a:t>.</a:t>
            </a:r>
            <a:r>
              <a:rPr lang="zh-CN" altLang="en-US" sz="2400" dirty="0">
                <a:latin typeface="方正大标宋简体" panose="02010601030101010101" pitchFamily="2" charset="-122"/>
                <a:ea typeface="方正大标宋简体" panose="02010601030101010101" pitchFamily="2" charset="-122"/>
              </a:rPr>
              <a:t>战乱的频繁</a:t>
            </a:r>
            <a:r>
              <a:rPr lang="zh-CN" altLang="en-US" sz="2400" dirty="0" smtClean="0">
                <a:latin typeface="方正大标宋简体" panose="02010601030101010101" pitchFamily="2" charset="-122"/>
                <a:ea typeface="方正大标宋简体" panose="02010601030101010101" pitchFamily="2" charset="-122"/>
              </a:rPr>
              <a:t>发生</a:t>
            </a:r>
            <a:endParaRPr lang="zh-CN" altLang="en-US" sz="2400" dirty="0">
              <a:latin typeface="方正大标宋简体" panose="02010601030101010101" pitchFamily="2" charset="-122"/>
              <a:ea typeface="方正大标宋简体" panose="02010601030101010101" pitchFamily="2" charset="-122"/>
            </a:endParaRPr>
          </a:p>
        </p:txBody>
      </p:sp>
      <p:sp>
        <p:nvSpPr>
          <p:cNvPr id="4" name="椭圆 3"/>
          <p:cNvSpPr/>
          <p:nvPr/>
        </p:nvSpPr>
        <p:spPr>
          <a:xfrm>
            <a:off x="121023" y="2681356"/>
            <a:ext cx="524435" cy="52443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Tree>
    <p:extLst>
      <p:ext uri="{BB962C8B-B14F-4D97-AF65-F5344CB8AC3E}">
        <p14:creationId xmlns:p14="http://schemas.microsoft.com/office/powerpoint/2010/main" val="4136420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26340" y="645459"/>
            <a:ext cx="4356848" cy="461665"/>
          </a:xfrm>
          <a:prstGeom prst="rect">
            <a:avLst/>
          </a:prstGeom>
          <a:noFill/>
        </p:spPr>
        <p:txBody>
          <a:bodyPr wrap="square" rtlCol="0">
            <a:spAutoFit/>
          </a:bodyPr>
          <a:lstStyle/>
          <a:p>
            <a:r>
              <a:rPr lang="zh-CN" altLang="en-US" sz="2400" dirty="0" smtClean="0">
                <a:latin typeface="方正大标宋简体" panose="02010601030101010101" pitchFamily="2" charset="-122"/>
                <a:ea typeface="方正大标宋简体" panose="02010601030101010101" pitchFamily="2" charset="-122"/>
              </a:rPr>
              <a:t>克拉玛依模考试题简析</a:t>
            </a:r>
            <a:endParaRPr lang="zh-CN" altLang="en-US" sz="2400" dirty="0">
              <a:latin typeface="方正大标宋简体" panose="02010601030101010101" pitchFamily="2" charset="-122"/>
              <a:ea typeface="方正大标宋简体" panose="02010601030101010101" pitchFamily="2" charset="-122"/>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6340" y="1210236"/>
            <a:ext cx="7516907" cy="5404236"/>
          </a:xfrm>
          <a:prstGeom prst="rect">
            <a:avLst/>
          </a:prstGeom>
        </p:spPr>
      </p:pic>
      <p:sp>
        <p:nvSpPr>
          <p:cNvPr id="5" name="椭圆 4"/>
          <p:cNvSpPr/>
          <p:nvPr/>
        </p:nvSpPr>
        <p:spPr>
          <a:xfrm>
            <a:off x="6158753" y="5677554"/>
            <a:ext cx="524435" cy="52443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Tree>
    <p:extLst>
      <p:ext uri="{BB962C8B-B14F-4D97-AF65-F5344CB8AC3E}">
        <p14:creationId xmlns:p14="http://schemas.microsoft.com/office/powerpoint/2010/main" val="39697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26340" y="645459"/>
            <a:ext cx="4356848" cy="461665"/>
          </a:xfrm>
          <a:prstGeom prst="rect">
            <a:avLst/>
          </a:prstGeom>
          <a:noFill/>
        </p:spPr>
        <p:txBody>
          <a:bodyPr wrap="square" rtlCol="0">
            <a:spAutoFit/>
          </a:bodyPr>
          <a:lstStyle/>
          <a:p>
            <a:r>
              <a:rPr lang="zh-CN" altLang="en-US" sz="2400" dirty="0" smtClean="0">
                <a:latin typeface="方正大标宋简体" panose="02010601030101010101" pitchFamily="2" charset="-122"/>
                <a:ea typeface="方正大标宋简体" panose="02010601030101010101" pitchFamily="2" charset="-122"/>
              </a:rPr>
              <a:t>克拉玛依模考试题简析</a:t>
            </a:r>
            <a:endParaRPr lang="zh-CN" altLang="en-US" sz="2400" dirty="0">
              <a:latin typeface="方正大标宋简体" panose="02010601030101010101" pitchFamily="2" charset="-122"/>
              <a:ea typeface="方正大标宋简体" panose="02010601030101010101" pitchFamily="2" charset="-122"/>
            </a:endParaRPr>
          </a:p>
        </p:txBody>
      </p:sp>
      <p:sp>
        <p:nvSpPr>
          <p:cNvPr id="3" name="矩形 2"/>
          <p:cNvSpPr/>
          <p:nvPr/>
        </p:nvSpPr>
        <p:spPr>
          <a:xfrm>
            <a:off x="121023" y="1527194"/>
            <a:ext cx="11967883" cy="3970318"/>
          </a:xfrm>
          <a:prstGeom prst="rect">
            <a:avLst/>
          </a:prstGeom>
        </p:spPr>
        <p:txBody>
          <a:bodyPr wrap="square">
            <a:spAutoFit/>
          </a:bodyPr>
          <a:lstStyle/>
          <a:p>
            <a:pPr>
              <a:lnSpc>
                <a:spcPct val="150000"/>
              </a:lnSpc>
            </a:pPr>
            <a:r>
              <a:rPr lang="en-US" altLang="zh-CN" sz="2400" dirty="0">
                <a:solidFill>
                  <a:srgbClr val="FF0000"/>
                </a:solidFill>
                <a:latin typeface="方正大标宋简体" panose="02010601030101010101" pitchFamily="2" charset="-122"/>
                <a:ea typeface="方正大标宋简体" panose="02010601030101010101" pitchFamily="2" charset="-122"/>
              </a:rPr>
              <a:t>31.1977</a:t>
            </a:r>
            <a:r>
              <a:rPr lang="zh-CN" altLang="en-US" sz="2400" dirty="0">
                <a:solidFill>
                  <a:srgbClr val="FF0000"/>
                </a:solidFill>
                <a:latin typeface="方正大标宋简体" panose="02010601030101010101" pitchFamily="2" charset="-122"/>
                <a:ea typeface="方正大标宋简体" panose="02010601030101010101" pitchFamily="2" charset="-122"/>
              </a:rPr>
              <a:t>至</a:t>
            </a:r>
            <a:r>
              <a:rPr lang="en-US" altLang="zh-CN" sz="2400" dirty="0">
                <a:solidFill>
                  <a:srgbClr val="FF0000"/>
                </a:solidFill>
                <a:latin typeface="方正大标宋简体" panose="02010601030101010101" pitchFamily="2" charset="-122"/>
                <a:ea typeface="方正大标宋简体" panose="02010601030101010101" pitchFamily="2" charset="-122"/>
              </a:rPr>
              <a:t>1979</a:t>
            </a:r>
            <a:r>
              <a:rPr lang="zh-CN" altLang="en-US" sz="2400" dirty="0">
                <a:solidFill>
                  <a:srgbClr val="FF0000"/>
                </a:solidFill>
                <a:latin typeface="方正大标宋简体" panose="02010601030101010101" pitchFamily="2" charset="-122"/>
                <a:ea typeface="方正大标宋简体" panose="02010601030101010101" pitchFamily="2" charset="-122"/>
              </a:rPr>
              <a:t>年</a:t>
            </a:r>
            <a:r>
              <a:rPr lang="zh-CN" altLang="en-US" sz="2400" dirty="0">
                <a:latin typeface="方正大标宋简体" panose="02010601030101010101" pitchFamily="2" charset="-122"/>
                <a:ea typeface="方正大标宋简体" panose="02010601030101010101" pitchFamily="2" charset="-122"/>
              </a:rPr>
              <a:t>，中央高层频繁出访，除传统友好国家外，有两类国家明显增多：一是</a:t>
            </a:r>
            <a:r>
              <a:rPr lang="zh-CN" altLang="en-US" sz="2400" dirty="0" smtClean="0">
                <a:solidFill>
                  <a:srgbClr val="FF0000"/>
                </a:solidFill>
                <a:latin typeface="方正大标宋简体" panose="02010601030101010101" pitchFamily="2" charset="-122"/>
                <a:ea typeface="方正大标宋简体" panose="02010601030101010101" pitchFamily="2" charset="-122"/>
              </a:rPr>
              <a:t>发达国家</a:t>
            </a:r>
            <a:r>
              <a:rPr lang="zh-CN" altLang="en-US" sz="2400" dirty="0">
                <a:latin typeface="方正大标宋简体" panose="02010601030101010101" pitchFamily="2" charset="-122"/>
                <a:ea typeface="方正大标宋简体" panose="02010601030101010101" pitchFamily="2" charset="-122"/>
              </a:rPr>
              <a:t>，如副总理谷牧访欧，法德等国表示愿同中国发展关系：二是</a:t>
            </a:r>
            <a:r>
              <a:rPr lang="zh-CN" altLang="en-US" sz="2400" dirty="0">
                <a:solidFill>
                  <a:srgbClr val="FF0000"/>
                </a:solidFill>
                <a:latin typeface="方正大标宋简体" panose="02010601030101010101" pitchFamily="2" charset="-122"/>
                <a:ea typeface="方正大标宋简体" panose="02010601030101010101" pitchFamily="2" charset="-122"/>
              </a:rPr>
              <a:t>正在进行改革的东欧</a:t>
            </a:r>
            <a:r>
              <a:rPr lang="zh-CN" altLang="en-US" sz="2400" dirty="0" smtClean="0">
                <a:solidFill>
                  <a:srgbClr val="FF0000"/>
                </a:solidFill>
                <a:latin typeface="方正大标宋简体" panose="02010601030101010101" pitchFamily="2" charset="-122"/>
                <a:ea typeface="方正大标宋简体" panose="02010601030101010101" pitchFamily="2" charset="-122"/>
              </a:rPr>
              <a:t>社会主义</a:t>
            </a:r>
            <a:r>
              <a:rPr lang="zh-CN" altLang="en-US" sz="2400" dirty="0">
                <a:solidFill>
                  <a:srgbClr val="FF0000"/>
                </a:solidFill>
                <a:latin typeface="方正大标宋简体" panose="02010601030101010101" pitchFamily="2" charset="-122"/>
                <a:ea typeface="方正大标宋简体" panose="02010601030101010101" pitchFamily="2" charset="-122"/>
              </a:rPr>
              <a:t>国家</a:t>
            </a:r>
            <a:r>
              <a:rPr lang="zh-CN" altLang="en-US" sz="2400" dirty="0">
                <a:latin typeface="方正大标宋简体" panose="02010601030101010101" pitchFamily="2" charset="-122"/>
                <a:ea typeface="方正大标宋简体" panose="02010601030101010101" pitchFamily="2" charset="-122"/>
              </a:rPr>
              <a:t>。这反映了当时</a:t>
            </a:r>
            <a:r>
              <a:rPr lang="zh-CN" altLang="en-US" sz="2400" dirty="0" smtClean="0">
                <a:latin typeface="方正大标宋简体" panose="02010601030101010101" pitchFamily="2" charset="-122"/>
                <a:ea typeface="方正大标宋简体" panose="02010601030101010101" pitchFamily="2" charset="-122"/>
              </a:rPr>
              <a:t>中国（    ）</a:t>
            </a:r>
            <a:endParaRPr lang="zh-CN" altLang="en-US" sz="2400" dirty="0">
              <a:latin typeface="方正大标宋简体" panose="02010601030101010101" pitchFamily="2" charset="-122"/>
              <a:ea typeface="方正大标宋简体" panose="02010601030101010101" pitchFamily="2" charset="-122"/>
            </a:endParaRPr>
          </a:p>
          <a:p>
            <a:pPr>
              <a:lnSpc>
                <a:spcPct val="150000"/>
              </a:lnSpc>
            </a:pPr>
            <a:r>
              <a:rPr lang="en-US" altLang="zh-CN" sz="2400" dirty="0">
                <a:latin typeface="方正大标宋简体" panose="02010601030101010101" pitchFamily="2" charset="-122"/>
                <a:ea typeface="方正大标宋简体" panose="02010601030101010101" pitchFamily="2" charset="-122"/>
              </a:rPr>
              <a:t>A.</a:t>
            </a:r>
            <a:r>
              <a:rPr lang="zh-CN" altLang="en-US" sz="2400" dirty="0">
                <a:latin typeface="方正大标宋简体" panose="02010601030101010101" pitchFamily="2" charset="-122"/>
                <a:ea typeface="方正大标宋简体" panose="02010601030101010101" pitchFamily="2" charset="-122"/>
              </a:rPr>
              <a:t>重视发展同各国的友好</a:t>
            </a:r>
            <a:r>
              <a:rPr lang="zh-CN" altLang="en-US" sz="2400" dirty="0" smtClean="0">
                <a:latin typeface="方正大标宋简体" panose="02010601030101010101" pitchFamily="2" charset="-122"/>
                <a:ea typeface="方正大标宋简体" panose="02010601030101010101" pitchFamily="2" charset="-122"/>
              </a:rPr>
              <a:t>关系</a:t>
            </a:r>
            <a:endParaRPr lang="en-US" altLang="zh-CN" sz="2400" dirty="0" smtClean="0">
              <a:latin typeface="方正大标宋简体" panose="02010601030101010101" pitchFamily="2" charset="-122"/>
              <a:ea typeface="方正大标宋简体" panose="02010601030101010101" pitchFamily="2" charset="-122"/>
            </a:endParaRPr>
          </a:p>
          <a:p>
            <a:pPr>
              <a:lnSpc>
                <a:spcPct val="150000"/>
              </a:lnSpc>
            </a:pPr>
            <a:r>
              <a:rPr lang="en-US" altLang="zh-CN" sz="2400" dirty="0" smtClean="0">
                <a:latin typeface="方正大标宋简体" panose="02010601030101010101" pitchFamily="2" charset="-122"/>
                <a:ea typeface="方正大标宋简体" panose="02010601030101010101" pitchFamily="2" charset="-122"/>
              </a:rPr>
              <a:t>B.</a:t>
            </a:r>
            <a:r>
              <a:rPr lang="zh-CN" altLang="en-US" sz="2400" dirty="0" smtClean="0">
                <a:latin typeface="方正大标宋简体" panose="02010601030101010101" pitchFamily="2" charset="-122"/>
                <a:ea typeface="方正大标宋简体" panose="02010601030101010101" pitchFamily="2" charset="-122"/>
              </a:rPr>
              <a:t>注重</a:t>
            </a:r>
            <a:r>
              <a:rPr lang="zh-CN" altLang="en-US" sz="2400" dirty="0">
                <a:latin typeface="方正大标宋简体" panose="02010601030101010101" pitchFamily="2" charset="-122"/>
                <a:ea typeface="方正大标宋简体" panose="02010601030101010101" pitchFamily="2" charset="-122"/>
              </a:rPr>
              <a:t>发展</a:t>
            </a:r>
            <a:r>
              <a:rPr lang="zh-CN" altLang="en-US" sz="2400" dirty="0" smtClean="0">
                <a:latin typeface="方正大标宋简体" panose="02010601030101010101" pitchFamily="2" charset="-122"/>
                <a:ea typeface="方正大标宋简体" panose="02010601030101010101" pitchFamily="2" charset="-122"/>
              </a:rPr>
              <a:t>与欧洲</a:t>
            </a:r>
            <a:r>
              <a:rPr lang="zh-CN" altLang="en-US" sz="2400" dirty="0">
                <a:latin typeface="方正大标宋简体" panose="02010601030101010101" pitchFamily="2" charset="-122"/>
                <a:ea typeface="方正大标宋简体" panose="02010601030101010101" pitchFamily="2" charset="-122"/>
              </a:rPr>
              <a:t>国家友好</a:t>
            </a:r>
            <a:r>
              <a:rPr lang="zh-CN" altLang="en-US" sz="2400" dirty="0" smtClean="0">
                <a:latin typeface="方正大标宋简体" panose="02010601030101010101" pitchFamily="2" charset="-122"/>
                <a:ea typeface="方正大标宋简体" panose="02010601030101010101" pitchFamily="2" charset="-122"/>
              </a:rPr>
              <a:t>关系</a:t>
            </a:r>
            <a:endParaRPr lang="en-US" altLang="zh-CN" sz="2400" dirty="0" smtClean="0">
              <a:latin typeface="方正大标宋简体" panose="02010601030101010101" pitchFamily="2" charset="-122"/>
              <a:ea typeface="方正大标宋简体" panose="02010601030101010101" pitchFamily="2" charset="-122"/>
            </a:endParaRPr>
          </a:p>
          <a:p>
            <a:pPr>
              <a:lnSpc>
                <a:spcPct val="150000"/>
              </a:lnSpc>
            </a:pPr>
            <a:r>
              <a:rPr lang="en-US" altLang="zh-CN" sz="2400" dirty="0" smtClean="0">
                <a:latin typeface="方正大标宋简体" panose="02010601030101010101" pitchFamily="2" charset="-122"/>
                <a:ea typeface="方正大标宋简体" panose="02010601030101010101" pitchFamily="2" charset="-122"/>
              </a:rPr>
              <a:t>C.</a:t>
            </a:r>
            <a:r>
              <a:rPr lang="zh-CN" altLang="en-US" sz="2400" dirty="0" smtClean="0">
                <a:latin typeface="方正大标宋简体" panose="02010601030101010101" pitchFamily="2" charset="-122"/>
                <a:ea typeface="方正大标宋简体" panose="02010601030101010101" pitchFamily="2" charset="-122"/>
              </a:rPr>
              <a:t>营造改革开放良好外部环境</a:t>
            </a:r>
            <a:endParaRPr lang="en-US" altLang="zh-CN" sz="2400" dirty="0" smtClean="0">
              <a:latin typeface="方正大标宋简体" panose="02010601030101010101" pitchFamily="2" charset="-122"/>
              <a:ea typeface="方正大标宋简体" panose="02010601030101010101" pitchFamily="2" charset="-122"/>
            </a:endParaRPr>
          </a:p>
          <a:p>
            <a:pPr>
              <a:lnSpc>
                <a:spcPct val="150000"/>
              </a:lnSpc>
            </a:pPr>
            <a:r>
              <a:rPr lang="en-US" altLang="zh-CN" sz="2400" dirty="0" smtClean="0">
                <a:latin typeface="方正大标宋简体" panose="02010601030101010101" pitchFamily="2" charset="-122"/>
                <a:ea typeface="方正大标宋简体" panose="02010601030101010101" pitchFamily="2" charset="-122"/>
              </a:rPr>
              <a:t>D.</a:t>
            </a:r>
            <a:r>
              <a:rPr lang="zh-CN" altLang="en-US" sz="2400" dirty="0" smtClean="0">
                <a:latin typeface="方正大标宋简体" panose="02010601030101010101" pitchFamily="2" charset="-122"/>
                <a:ea typeface="方正大标宋简体" panose="02010601030101010101" pitchFamily="2" charset="-122"/>
              </a:rPr>
              <a:t>努力扩大中国在国际上的影响</a:t>
            </a:r>
            <a:endParaRPr lang="zh-CN" altLang="en-US" sz="2400" dirty="0">
              <a:latin typeface="方正大标宋简体" panose="02010601030101010101" pitchFamily="2" charset="-122"/>
              <a:ea typeface="方正大标宋简体" panose="02010601030101010101" pitchFamily="2" charset="-122"/>
            </a:endParaRPr>
          </a:p>
        </p:txBody>
      </p:sp>
      <p:sp>
        <p:nvSpPr>
          <p:cNvPr id="4" name="椭圆 3"/>
          <p:cNvSpPr/>
          <p:nvPr/>
        </p:nvSpPr>
        <p:spPr>
          <a:xfrm>
            <a:off x="121023" y="4332848"/>
            <a:ext cx="524435" cy="52443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Tree>
    <p:extLst>
      <p:ext uri="{BB962C8B-B14F-4D97-AF65-F5344CB8AC3E}">
        <p14:creationId xmlns:p14="http://schemas.microsoft.com/office/powerpoint/2010/main" val="252986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26340" y="645459"/>
            <a:ext cx="4356848" cy="461665"/>
          </a:xfrm>
          <a:prstGeom prst="rect">
            <a:avLst/>
          </a:prstGeom>
          <a:noFill/>
        </p:spPr>
        <p:txBody>
          <a:bodyPr wrap="square" rtlCol="0">
            <a:spAutoFit/>
          </a:bodyPr>
          <a:lstStyle/>
          <a:p>
            <a:r>
              <a:rPr lang="zh-CN" altLang="en-US" sz="2400" dirty="0" smtClean="0">
                <a:latin typeface="方正大标宋简体" panose="02010601030101010101" pitchFamily="2" charset="-122"/>
                <a:ea typeface="方正大标宋简体" panose="02010601030101010101" pitchFamily="2" charset="-122"/>
              </a:rPr>
              <a:t>克拉玛依模考试题简析</a:t>
            </a:r>
            <a:endParaRPr lang="zh-CN" altLang="en-US" sz="2400" dirty="0">
              <a:latin typeface="方正大标宋简体" panose="02010601030101010101" pitchFamily="2" charset="-122"/>
              <a:ea typeface="方正大标宋简体" panose="02010601030101010101" pitchFamily="2" charset="-122"/>
            </a:endParaRPr>
          </a:p>
        </p:txBody>
      </p:sp>
      <p:sp>
        <p:nvSpPr>
          <p:cNvPr id="3" name="矩形 2"/>
          <p:cNvSpPr/>
          <p:nvPr/>
        </p:nvSpPr>
        <p:spPr>
          <a:xfrm>
            <a:off x="347382" y="2425132"/>
            <a:ext cx="11497235" cy="1667764"/>
          </a:xfrm>
          <a:prstGeom prst="rect">
            <a:avLst/>
          </a:prstGeom>
        </p:spPr>
        <p:txBody>
          <a:bodyPr wrap="square">
            <a:spAutoFit/>
          </a:bodyPr>
          <a:lstStyle/>
          <a:p>
            <a:pPr indent="304800" algn="just">
              <a:lnSpc>
                <a:spcPct val="150000"/>
              </a:lnSpc>
              <a:spcAft>
                <a:spcPts val="0"/>
              </a:spcAft>
            </a:pPr>
            <a:r>
              <a:rPr lang="zh-CN" altLang="en-US" sz="2400" dirty="0">
                <a:latin typeface="楷体" panose="02010609060101010101" pitchFamily="49" charset="-122"/>
                <a:ea typeface="楷体" panose="02010609060101010101" pitchFamily="49" charset="-122"/>
              </a:rPr>
              <a:t>本题试卷选择题合理关照到当前的热点问题，如：第</a:t>
            </a:r>
            <a:r>
              <a:rPr lang="en-US" altLang="zh-CN" sz="2400" dirty="0">
                <a:latin typeface="楷体" panose="02010609060101010101" pitchFamily="49" charset="-122"/>
                <a:ea typeface="楷体" panose="02010609060101010101" pitchFamily="49" charset="-122"/>
              </a:rPr>
              <a:t>28</a:t>
            </a:r>
            <a:r>
              <a:rPr lang="zh-CN" altLang="en-US" sz="2400" dirty="0">
                <a:latin typeface="楷体" panose="02010609060101010101" pitchFamily="49" charset="-122"/>
                <a:ea typeface="楷体" panose="02010609060101010101" pitchFamily="49" charset="-122"/>
              </a:rPr>
              <a:t>题考查马克思主义思想的传播，关照了马克思诞辰</a:t>
            </a:r>
            <a:r>
              <a:rPr lang="en-US" altLang="zh-CN" sz="2400" dirty="0">
                <a:latin typeface="楷体" panose="02010609060101010101" pitchFamily="49" charset="-122"/>
                <a:ea typeface="楷体" panose="02010609060101010101" pitchFamily="49" charset="-122"/>
              </a:rPr>
              <a:t>200</a:t>
            </a:r>
            <a:r>
              <a:rPr lang="zh-CN" altLang="en-US" sz="2400" dirty="0">
                <a:latin typeface="楷体" panose="02010609060101010101" pitchFamily="49" charset="-122"/>
                <a:ea typeface="楷体" panose="02010609060101010101" pitchFamily="49" charset="-122"/>
              </a:rPr>
              <a:t>周年的热点；第</a:t>
            </a:r>
            <a:r>
              <a:rPr lang="en-US" altLang="zh-CN" sz="2400" dirty="0">
                <a:latin typeface="楷体" panose="02010609060101010101" pitchFamily="49" charset="-122"/>
                <a:ea typeface="楷体" panose="02010609060101010101" pitchFamily="49" charset="-122"/>
              </a:rPr>
              <a:t>29</a:t>
            </a:r>
            <a:r>
              <a:rPr lang="zh-CN" altLang="en-US" sz="2400" dirty="0">
                <a:latin typeface="楷体" panose="02010609060101010101" pitchFamily="49" charset="-122"/>
                <a:ea typeface="楷体" panose="02010609060101010101" pitchFamily="49" charset="-122"/>
              </a:rPr>
              <a:t>题考查抗日战争，关照了十四年抗战的热点；第</a:t>
            </a:r>
            <a:r>
              <a:rPr lang="en-US" altLang="zh-CN" sz="2400" dirty="0">
                <a:latin typeface="楷体" panose="02010609060101010101" pitchFamily="49" charset="-122"/>
                <a:ea typeface="楷体" panose="02010609060101010101" pitchFamily="49" charset="-122"/>
              </a:rPr>
              <a:t>31</a:t>
            </a:r>
            <a:r>
              <a:rPr lang="zh-CN" altLang="en-US" sz="2400" dirty="0">
                <a:latin typeface="楷体" panose="02010609060101010101" pitchFamily="49" charset="-122"/>
                <a:ea typeface="楷体" panose="02010609060101010101" pitchFamily="49" charset="-122"/>
              </a:rPr>
              <a:t>题考查改革开放，关照了改革开放</a:t>
            </a:r>
            <a:r>
              <a:rPr lang="en-US" altLang="zh-CN" sz="2400" dirty="0">
                <a:latin typeface="楷体" panose="02010609060101010101" pitchFamily="49" charset="-122"/>
                <a:ea typeface="楷体" panose="02010609060101010101" pitchFamily="49" charset="-122"/>
              </a:rPr>
              <a:t>40</a:t>
            </a:r>
            <a:r>
              <a:rPr lang="zh-CN" altLang="en-US" sz="2400" dirty="0">
                <a:latin typeface="楷体" panose="02010609060101010101" pitchFamily="49" charset="-122"/>
                <a:ea typeface="楷体" panose="02010609060101010101" pitchFamily="49" charset="-122"/>
              </a:rPr>
              <a:t>周年的热点。</a:t>
            </a:r>
            <a:endParaRPr lang="zh-CN" altLang="zh-CN" sz="2400" kern="100" dirty="0">
              <a:latin typeface="楷体" panose="02010609060101010101" pitchFamily="49" charset="-122"/>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726104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26340" y="645459"/>
            <a:ext cx="4356848" cy="461665"/>
          </a:xfrm>
          <a:prstGeom prst="rect">
            <a:avLst/>
          </a:prstGeom>
          <a:noFill/>
        </p:spPr>
        <p:txBody>
          <a:bodyPr wrap="square" rtlCol="0">
            <a:spAutoFit/>
          </a:bodyPr>
          <a:lstStyle/>
          <a:p>
            <a:r>
              <a:rPr lang="zh-CN" altLang="en-US" sz="2400" dirty="0" smtClean="0">
                <a:latin typeface="方正大标宋简体" panose="02010601030101010101" pitchFamily="2" charset="-122"/>
                <a:ea typeface="方正大标宋简体" panose="02010601030101010101" pitchFamily="2" charset="-122"/>
              </a:rPr>
              <a:t>克拉玛依模考试题简析</a:t>
            </a:r>
            <a:endParaRPr lang="zh-CN" altLang="en-US" sz="2400" dirty="0">
              <a:latin typeface="方正大标宋简体" panose="02010601030101010101" pitchFamily="2" charset="-122"/>
              <a:ea typeface="方正大标宋简体" panose="02010601030101010101" pitchFamily="2" charset="-122"/>
            </a:endParaRPr>
          </a:p>
        </p:txBody>
      </p:sp>
      <p:sp>
        <p:nvSpPr>
          <p:cNvPr id="3" name="矩形 2"/>
          <p:cNvSpPr/>
          <p:nvPr/>
        </p:nvSpPr>
        <p:spPr>
          <a:xfrm>
            <a:off x="347382" y="2048616"/>
            <a:ext cx="11497235" cy="2862322"/>
          </a:xfrm>
          <a:prstGeom prst="rect">
            <a:avLst/>
          </a:prstGeom>
        </p:spPr>
        <p:txBody>
          <a:bodyPr wrap="square">
            <a:spAutoFit/>
          </a:bodyPr>
          <a:lstStyle/>
          <a:p>
            <a:pPr indent="304800" algn="just">
              <a:lnSpc>
                <a:spcPct val="150000"/>
              </a:lnSpc>
              <a:spcAft>
                <a:spcPts val="0"/>
              </a:spcAft>
            </a:pPr>
            <a:r>
              <a:rPr lang="zh-CN" altLang="en-US" sz="2400" dirty="0" smtClean="0">
                <a:latin typeface="楷体" panose="02010609060101010101" pitchFamily="49" charset="-122"/>
                <a:ea typeface="楷体" panose="02010609060101010101" pitchFamily="49" charset="-122"/>
              </a:rPr>
              <a:t>  本</a:t>
            </a:r>
            <a:r>
              <a:rPr lang="zh-CN" altLang="en-US" sz="2400" dirty="0">
                <a:latin typeface="楷体" panose="02010609060101010101" pitchFamily="49" charset="-122"/>
                <a:ea typeface="楷体" panose="02010609060101010101" pitchFamily="49" charset="-122"/>
              </a:rPr>
              <a:t>套试卷选择题也留有一些遗憾。第</a:t>
            </a:r>
            <a:r>
              <a:rPr lang="en-US" altLang="zh-CN" sz="2400" dirty="0">
                <a:latin typeface="楷体" panose="02010609060101010101" pitchFamily="49" charset="-122"/>
                <a:ea typeface="楷体" panose="02010609060101010101" pitchFamily="49" charset="-122"/>
              </a:rPr>
              <a:t>32</a:t>
            </a:r>
            <a:r>
              <a:rPr lang="zh-CN" altLang="en-US" sz="2400" dirty="0">
                <a:latin typeface="楷体" panose="02010609060101010101" pitchFamily="49" charset="-122"/>
                <a:ea typeface="楷体" panose="02010609060101010101" pitchFamily="49" charset="-122"/>
              </a:rPr>
              <a:t>题考查罗马法，虽然从材料中可以得出</a:t>
            </a:r>
            <a:r>
              <a:rPr lang="en-US" altLang="zh-CN" sz="2400" dirty="0">
                <a:latin typeface="楷体" panose="02010609060101010101" pitchFamily="49" charset="-122"/>
                <a:ea typeface="楷体" panose="02010609060101010101" pitchFamily="49" charset="-122"/>
              </a:rPr>
              <a:t>B</a:t>
            </a:r>
            <a:r>
              <a:rPr lang="zh-CN" altLang="en-US" sz="2400" dirty="0">
                <a:latin typeface="楷体" panose="02010609060101010101" pitchFamily="49" charset="-122"/>
                <a:ea typeface="楷体" panose="02010609060101010101" pitchFamily="49" charset="-122"/>
              </a:rPr>
              <a:t>项为正确选项，但罗马法在公民法阶段仅维护罗马公民利益、在万民法阶段仅维护罗马帝国境内自由民利益，说罗马法“关注每个个体的利益”似乎有待商榷。第</a:t>
            </a:r>
            <a:r>
              <a:rPr lang="en-US" altLang="zh-CN" sz="2400" dirty="0">
                <a:latin typeface="楷体" panose="02010609060101010101" pitchFamily="49" charset="-122"/>
                <a:ea typeface="楷体" panose="02010609060101010101" pitchFamily="49" charset="-122"/>
              </a:rPr>
              <a:t>35</a:t>
            </a:r>
            <a:r>
              <a:rPr lang="zh-CN" altLang="en-US" sz="2400" dirty="0">
                <a:latin typeface="楷体" panose="02010609060101010101" pitchFamily="49" charset="-122"/>
                <a:ea typeface="楷体" panose="02010609060101010101" pitchFamily="49" charset="-122"/>
              </a:rPr>
              <a:t>题考查美苏冷战，但题干仅给出赫鲁晓夫站在其立场上对美国进行指责的材料，很难就材料得出关于古巴导弹危机的客观历史结论，四个备选项都有可商榷的地方。</a:t>
            </a:r>
            <a:endParaRPr lang="zh-CN" altLang="zh-CN" sz="2400" kern="100" dirty="0">
              <a:latin typeface="楷体" panose="02010609060101010101" pitchFamily="49" charset="-122"/>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64838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26340" y="645459"/>
            <a:ext cx="4356848" cy="461665"/>
          </a:xfrm>
          <a:prstGeom prst="rect">
            <a:avLst/>
          </a:prstGeom>
          <a:noFill/>
        </p:spPr>
        <p:txBody>
          <a:bodyPr wrap="square" rtlCol="0">
            <a:spAutoFit/>
          </a:bodyPr>
          <a:lstStyle/>
          <a:p>
            <a:r>
              <a:rPr lang="zh-CN" altLang="en-US" sz="2400" dirty="0" smtClean="0">
                <a:latin typeface="方正大标宋简体" panose="02010601030101010101" pitchFamily="2" charset="-122"/>
                <a:ea typeface="方正大标宋简体" panose="02010601030101010101" pitchFamily="2" charset="-122"/>
              </a:rPr>
              <a:t>克拉玛依模考试题简析</a:t>
            </a:r>
            <a:endParaRPr lang="zh-CN" altLang="en-US" sz="2400" dirty="0">
              <a:latin typeface="方正大标宋简体" panose="02010601030101010101" pitchFamily="2" charset="-122"/>
              <a:ea typeface="方正大标宋简体" panose="02010601030101010101" pitchFamily="2" charset="-122"/>
            </a:endParaRPr>
          </a:p>
        </p:txBody>
      </p:sp>
      <p:sp>
        <p:nvSpPr>
          <p:cNvPr id="3" name="矩形 2"/>
          <p:cNvSpPr/>
          <p:nvPr/>
        </p:nvSpPr>
        <p:spPr>
          <a:xfrm>
            <a:off x="121023" y="1527194"/>
            <a:ext cx="11967883" cy="2862322"/>
          </a:xfrm>
          <a:prstGeom prst="rect">
            <a:avLst/>
          </a:prstGeom>
        </p:spPr>
        <p:txBody>
          <a:bodyPr wrap="square">
            <a:spAutoFit/>
          </a:bodyPr>
          <a:lstStyle/>
          <a:p>
            <a:pPr>
              <a:lnSpc>
                <a:spcPct val="150000"/>
              </a:lnSpc>
            </a:pPr>
            <a:r>
              <a:rPr lang="en-US" altLang="zh-CN" sz="2400" dirty="0">
                <a:latin typeface="方正大标宋简体" panose="02010601030101010101" pitchFamily="2" charset="-122"/>
                <a:ea typeface="方正大标宋简体" panose="02010601030101010101" pitchFamily="2" charset="-122"/>
              </a:rPr>
              <a:t>32.</a:t>
            </a:r>
            <a:r>
              <a:rPr lang="zh-CN" altLang="en-US" sz="2400" dirty="0">
                <a:latin typeface="方正大标宋简体" panose="02010601030101010101" pitchFamily="2" charset="-122"/>
                <a:ea typeface="方正大标宋简体" panose="02010601030101010101" pitchFamily="2" charset="-122"/>
              </a:rPr>
              <a:t>古罗马法学家赫尔墨杰尼安提出：“所有的法律是为了人（</a:t>
            </a:r>
            <a:r>
              <a:rPr lang="en-US" altLang="zh-CN" sz="2400" dirty="0" err="1">
                <a:latin typeface="方正大标宋简体" panose="02010601030101010101" pitchFamily="2" charset="-122"/>
                <a:ea typeface="方正大标宋简体" panose="02010601030101010101" pitchFamily="2" charset="-122"/>
              </a:rPr>
              <a:t>umini</a:t>
            </a:r>
            <a:r>
              <a:rPr lang="en-US" altLang="zh-CN" sz="2400" dirty="0">
                <a:latin typeface="方正大标宋简体" panose="02010601030101010101" pitchFamily="2" charset="-122"/>
                <a:ea typeface="方正大标宋简体" panose="02010601030101010101" pitchFamily="2" charset="-122"/>
              </a:rPr>
              <a:t>)</a:t>
            </a:r>
            <a:r>
              <a:rPr lang="zh-CN" altLang="en-US" sz="2400" dirty="0">
                <a:latin typeface="方正大标宋简体" panose="02010601030101010101" pitchFamily="2" charset="-122"/>
                <a:ea typeface="方正大标宋简体" panose="02010601030101010101" pitchFamily="2" charset="-122"/>
              </a:rPr>
              <a:t>而制定的”，他没有使用</a:t>
            </a:r>
            <a:r>
              <a:rPr lang="zh-CN" altLang="en-US" sz="2400" dirty="0" smtClean="0">
                <a:latin typeface="方正大标宋简体" panose="02010601030101010101" pitchFamily="2" charset="-122"/>
                <a:ea typeface="方正大标宋简体" panose="02010601030101010101" pitchFamily="2" charset="-122"/>
              </a:rPr>
              <a:t>诸如</a:t>
            </a:r>
            <a:r>
              <a:rPr lang="zh-CN" altLang="en-US" sz="2400" dirty="0">
                <a:latin typeface="方正大标宋简体" panose="02010601030101010101" pitchFamily="2" charset="-122"/>
                <a:ea typeface="方正大标宋简体" panose="02010601030101010101" pitchFamily="2" charset="-122"/>
              </a:rPr>
              <a:t>“人民”或“全体市民”等集合名词。而是用心良苦地采用复数的</a:t>
            </a:r>
            <a:r>
              <a:rPr lang="zh-CN" altLang="en-US" sz="2400" dirty="0" smtClean="0">
                <a:latin typeface="方正大标宋简体" panose="02010601030101010101" pitchFamily="2" charset="-122"/>
                <a:ea typeface="方正大标宋简体" panose="02010601030101010101" pitchFamily="2" charset="-122"/>
              </a:rPr>
              <a:t>“人”（</a:t>
            </a:r>
            <a:r>
              <a:rPr lang="en-US" altLang="zh-CN" sz="2400" dirty="0" err="1">
                <a:latin typeface="方正大标宋简体" panose="02010601030101010101" pitchFamily="2" charset="-122"/>
                <a:ea typeface="方正大标宋简体" panose="02010601030101010101" pitchFamily="2" charset="-122"/>
              </a:rPr>
              <a:t>uonini</a:t>
            </a:r>
            <a:r>
              <a:rPr lang="en-US" altLang="zh-CN" sz="2400" dirty="0">
                <a:latin typeface="方正大标宋简体" panose="02010601030101010101" pitchFamily="2" charset="-122"/>
                <a:ea typeface="方正大标宋简体" panose="02010601030101010101" pitchFamily="2" charset="-122"/>
              </a:rPr>
              <a:t>)</a:t>
            </a:r>
            <a:r>
              <a:rPr lang="zh-CN" altLang="en-US" sz="2400" dirty="0">
                <a:latin typeface="方正大标宋简体" panose="02010601030101010101" pitchFamily="2" charset="-122"/>
                <a:ea typeface="方正大标宋简体" panose="02010601030101010101" pitchFamily="2" charset="-122"/>
              </a:rPr>
              <a:t>的表述</a:t>
            </a:r>
            <a:r>
              <a:rPr lang="zh-CN" altLang="en-US" sz="2400" dirty="0" smtClean="0">
                <a:latin typeface="方正大标宋简体" panose="02010601030101010101" pitchFamily="2" charset="-122"/>
                <a:ea typeface="方正大标宋简体" panose="02010601030101010101" pitchFamily="2" charset="-122"/>
              </a:rPr>
              <a:t>形式</a:t>
            </a:r>
            <a:r>
              <a:rPr lang="zh-CN" altLang="en-US" sz="2400" dirty="0">
                <a:latin typeface="方正大标宋简体" panose="02010601030101010101" pitchFamily="2" charset="-122"/>
                <a:ea typeface="方正大标宋简体" panose="02010601030101010101" pitchFamily="2" charset="-122"/>
              </a:rPr>
              <a:t>。这体现了</a:t>
            </a:r>
            <a:r>
              <a:rPr lang="zh-CN" altLang="en-US" sz="2400" dirty="0" smtClean="0">
                <a:latin typeface="方正大标宋简体" panose="02010601030101010101" pitchFamily="2" charset="-122"/>
                <a:ea typeface="方正大标宋简体" panose="02010601030101010101" pitchFamily="2" charset="-122"/>
              </a:rPr>
              <a:t>罗马法（    ）</a:t>
            </a:r>
            <a:endParaRPr lang="zh-CN" altLang="en-US" sz="2400" dirty="0">
              <a:latin typeface="方正大标宋简体" panose="02010601030101010101" pitchFamily="2" charset="-122"/>
              <a:ea typeface="方正大标宋简体" panose="02010601030101010101" pitchFamily="2" charset="-122"/>
            </a:endParaRPr>
          </a:p>
          <a:p>
            <a:pPr>
              <a:lnSpc>
                <a:spcPct val="150000"/>
              </a:lnSpc>
            </a:pPr>
            <a:r>
              <a:rPr lang="en-US" altLang="zh-CN" sz="2400" dirty="0" smtClean="0">
                <a:latin typeface="方正大标宋简体" panose="02010601030101010101" pitchFamily="2" charset="-122"/>
                <a:ea typeface="方正大标宋简体" panose="02010601030101010101" pitchFamily="2" charset="-122"/>
              </a:rPr>
              <a:t>A</a:t>
            </a:r>
            <a:r>
              <a:rPr lang="en-US" altLang="zh-CN" sz="2400" dirty="0">
                <a:latin typeface="方正大标宋简体" panose="02010601030101010101" pitchFamily="2" charset="-122"/>
                <a:ea typeface="方正大标宋简体" panose="02010601030101010101" pitchFamily="2" charset="-122"/>
              </a:rPr>
              <a:t>.</a:t>
            </a:r>
            <a:r>
              <a:rPr lang="zh-CN" altLang="en-US" sz="2400" dirty="0" smtClean="0">
                <a:latin typeface="方正大标宋简体" panose="02010601030101010101" pitchFamily="2" charset="-122"/>
                <a:ea typeface="方正大标宋简体" panose="02010601030101010101" pitchFamily="2" charset="-122"/>
              </a:rPr>
              <a:t>由</a:t>
            </a:r>
            <a:r>
              <a:rPr lang="zh-CN" altLang="en-US" sz="2400" dirty="0">
                <a:latin typeface="方正大标宋简体" panose="02010601030101010101" pitchFamily="2" charset="-122"/>
                <a:ea typeface="方正大标宋简体" panose="02010601030101010101" pitchFamily="2" charset="-122"/>
              </a:rPr>
              <a:t>公民法发展到万民</a:t>
            </a:r>
            <a:r>
              <a:rPr lang="zh-CN" altLang="en-US" sz="2400" dirty="0" smtClean="0">
                <a:latin typeface="方正大标宋简体" panose="02010601030101010101" pitchFamily="2" charset="-122"/>
                <a:ea typeface="方正大标宋简体" panose="02010601030101010101" pitchFamily="2" charset="-122"/>
              </a:rPr>
              <a:t>法    </a:t>
            </a:r>
            <a:r>
              <a:rPr lang="en-US" altLang="zh-CN" sz="2400" dirty="0" smtClean="0">
                <a:latin typeface="方正大标宋简体" panose="02010601030101010101" pitchFamily="2" charset="-122"/>
                <a:ea typeface="方正大标宋简体" panose="02010601030101010101" pitchFamily="2" charset="-122"/>
              </a:rPr>
              <a:t>B</a:t>
            </a:r>
            <a:r>
              <a:rPr lang="en-US" altLang="zh-CN" sz="2400" dirty="0">
                <a:latin typeface="方正大标宋简体" panose="02010601030101010101" pitchFamily="2" charset="-122"/>
                <a:ea typeface="方正大标宋简体" panose="02010601030101010101" pitchFamily="2" charset="-122"/>
              </a:rPr>
              <a:t>.</a:t>
            </a:r>
            <a:r>
              <a:rPr lang="zh-CN" altLang="en-US" sz="2400" dirty="0">
                <a:latin typeface="方正大标宋简体" panose="02010601030101010101" pitchFamily="2" charset="-122"/>
                <a:ea typeface="方正大标宋简体" panose="02010601030101010101" pitchFamily="2" charset="-122"/>
              </a:rPr>
              <a:t>更关注每个个体的利益</a:t>
            </a:r>
          </a:p>
          <a:p>
            <a:pPr>
              <a:lnSpc>
                <a:spcPct val="150000"/>
              </a:lnSpc>
            </a:pPr>
            <a:r>
              <a:rPr lang="en-US" altLang="zh-CN" sz="2400" dirty="0" smtClean="0">
                <a:latin typeface="方正大标宋简体" panose="02010601030101010101" pitchFamily="2" charset="-122"/>
                <a:ea typeface="方正大标宋简体" panose="02010601030101010101" pitchFamily="2" charset="-122"/>
              </a:rPr>
              <a:t>C.</a:t>
            </a:r>
            <a:r>
              <a:rPr lang="zh-CN" altLang="en-US" sz="2400" dirty="0" smtClean="0">
                <a:latin typeface="方正大标宋简体" panose="02010601030101010101" pitchFamily="2" charset="-122"/>
                <a:ea typeface="方正大标宋简体" panose="02010601030101010101" pitchFamily="2" charset="-122"/>
              </a:rPr>
              <a:t>代表</a:t>
            </a:r>
            <a:r>
              <a:rPr lang="zh-CN" altLang="en-US" sz="2400" dirty="0">
                <a:latin typeface="方正大标宋简体" panose="02010601030101010101" pitchFamily="2" charset="-122"/>
                <a:ea typeface="方正大标宋简体" panose="02010601030101010101" pitchFamily="2" charset="-122"/>
              </a:rPr>
              <a:t>了特定群体的诉</a:t>
            </a:r>
            <a:r>
              <a:rPr lang="zh-CN" altLang="en-US" sz="2400" dirty="0" smtClean="0">
                <a:latin typeface="方正大标宋简体" panose="02010601030101010101" pitchFamily="2" charset="-122"/>
                <a:ea typeface="方正大标宋简体" panose="02010601030101010101" pitchFamily="2" charset="-122"/>
              </a:rPr>
              <a:t>求    </a:t>
            </a:r>
            <a:r>
              <a:rPr lang="en-US" altLang="zh-CN" sz="2400" dirty="0" smtClean="0">
                <a:latin typeface="方正大标宋简体" panose="02010601030101010101" pitchFamily="2" charset="-122"/>
                <a:ea typeface="方正大标宋简体" panose="02010601030101010101" pitchFamily="2" charset="-122"/>
              </a:rPr>
              <a:t>D</a:t>
            </a:r>
            <a:r>
              <a:rPr lang="en-US" altLang="zh-CN" sz="2400" dirty="0">
                <a:latin typeface="方正大标宋简体" panose="02010601030101010101" pitchFamily="2" charset="-122"/>
                <a:ea typeface="方正大标宋简体" panose="02010601030101010101" pitchFamily="2" charset="-122"/>
              </a:rPr>
              <a:t>.</a:t>
            </a:r>
            <a:r>
              <a:rPr lang="zh-CN" altLang="en-US" sz="2400" dirty="0">
                <a:latin typeface="方正大标宋简体" panose="02010601030101010101" pitchFamily="2" charset="-122"/>
                <a:ea typeface="方正大标宋简体" panose="02010601030101010101" pitchFamily="2" charset="-122"/>
              </a:rPr>
              <a:t>以人文主义为指导思想</a:t>
            </a:r>
          </a:p>
        </p:txBody>
      </p:sp>
      <p:sp>
        <p:nvSpPr>
          <p:cNvPr id="4" name="椭圆 3"/>
          <p:cNvSpPr/>
          <p:nvPr/>
        </p:nvSpPr>
        <p:spPr>
          <a:xfrm>
            <a:off x="3832410" y="3297424"/>
            <a:ext cx="524435" cy="52443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Tree>
    <p:extLst>
      <p:ext uri="{BB962C8B-B14F-4D97-AF65-F5344CB8AC3E}">
        <p14:creationId xmlns:p14="http://schemas.microsoft.com/office/powerpoint/2010/main" val="2421774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
          <p:cNvSpPr/>
          <p:nvPr/>
        </p:nvSpPr>
        <p:spPr>
          <a:xfrm>
            <a:off x="599110" y="2706283"/>
            <a:ext cx="2251744" cy="1926802"/>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solidFill>
                <a:latin typeface="微软雅黑" panose="020B0503020204020204" pitchFamily="34" charset="-122"/>
                <a:ea typeface="微软雅黑" panose="020B0503020204020204" pitchFamily="34" charset="-122"/>
              </a:rPr>
              <a:t>历史学科核心素养</a:t>
            </a:r>
            <a:endParaRPr lang="zh-CN" altLang="en-US" sz="2800" b="1" dirty="0">
              <a:solidFill>
                <a:schemeClr val="tx1"/>
              </a:solidFill>
              <a:latin typeface="微软雅黑" panose="020B0503020204020204" pitchFamily="34" charset="-122"/>
              <a:ea typeface="微软雅黑" panose="020B0503020204020204" pitchFamily="34" charset="-122"/>
            </a:endParaRPr>
          </a:p>
        </p:txBody>
      </p:sp>
      <p:cxnSp>
        <p:nvCxnSpPr>
          <p:cNvPr id="27" name="直接连接符 26"/>
          <p:cNvCxnSpPr/>
          <p:nvPr/>
        </p:nvCxnSpPr>
        <p:spPr>
          <a:xfrm flipV="1">
            <a:off x="2850854" y="2349829"/>
            <a:ext cx="1676705" cy="97500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2952511" y="3696972"/>
            <a:ext cx="1807736" cy="6593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矩形 2"/>
          <p:cNvSpPr/>
          <p:nvPr/>
        </p:nvSpPr>
        <p:spPr>
          <a:xfrm>
            <a:off x="4629216" y="1964432"/>
            <a:ext cx="672790" cy="575702"/>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00B0F0"/>
          </a:soli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rPr>
              <a:t>1</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a:spLocks noChangeArrowheads="1"/>
          </p:cNvSpPr>
          <p:nvPr/>
        </p:nvSpPr>
        <p:spPr bwMode="auto">
          <a:xfrm>
            <a:off x="5403663" y="1990003"/>
            <a:ext cx="5739903" cy="50978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just">
              <a:lnSpc>
                <a:spcPct val="150000"/>
              </a:lnSpc>
              <a:spcBef>
                <a:spcPct val="0"/>
              </a:spcBef>
            </a:pPr>
            <a:r>
              <a:rPr lang="zh-CN" altLang="en-US" sz="2000" b="1" cap="all" dirty="0" smtClean="0">
                <a:latin typeface="微软雅黑" pitchFamily="34" charset="-122"/>
                <a:ea typeface="微软雅黑" pitchFamily="34" charset="-122"/>
              </a:rPr>
              <a:t>价值观念：社会主义核心价值观</a:t>
            </a:r>
            <a:endParaRPr lang="en-US" altLang="zh-CN" sz="2000" b="1" cap="all" dirty="0">
              <a:latin typeface="微软雅黑" pitchFamily="34" charset="-122"/>
              <a:ea typeface="微软雅黑" pitchFamily="34" charset="-122"/>
            </a:endParaRPr>
          </a:p>
        </p:txBody>
      </p:sp>
      <p:cxnSp>
        <p:nvCxnSpPr>
          <p:cNvPr id="31" name="直接连接符 30"/>
          <p:cNvCxnSpPr/>
          <p:nvPr/>
        </p:nvCxnSpPr>
        <p:spPr>
          <a:xfrm>
            <a:off x="2842469" y="4233487"/>
            <a:ext cx="1870399" cy="79919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2" name="矩形 2"/>
          <p:cNvSpPr/>
          <p:nvPr/>
        </p:nvSpPr>
        <p:spPr>
          <a:xfrm>
            <a:off x="4629216" y="3434644"/>
            <a:ext cx="672790" cy="575702"/>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0070C0"/>
          </a:soli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rPr>
              <a:t>2</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3" name="矩形 32"/>
          <p:cNvSpPr>
            <a:spLocks noChangeArrowheads="1"/>
          </p:cNvSpPr>
          <p:nvPr/>
        </p:nvSpPr>
        <p:spPr bwMode="auto">
          <a:xfrm>
            <a:off x="5403663" y="3191275"/>
            <a:ext cx="5972549" cy="104221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just">
              <a:lnSpc>
                <a:spcPct val="150000"/>
              </a:lnSpc>
              <a:spcBef>
                <a:spcPct val="0"/>
              </a:spcBef>
            </a:pPr>
            <a:r>
              <a:rPr lang="zh-CN" altLang="en-US" sz="2000" b="1" cap="all" dirty="0" smtClean="0">
                <a:latin typeface="微软雅黑" pitchFamily="34" charset="-122"/>
                <a:ea typeface="微软雅黑" pitchFamily="34" charset="-122"/>
              </a:rPr>
              <a:t>必备品格：政治思想品格（五个认同）、道德品格、史学品格（求真精神、贯通意识、批判思维）</a:t>
            </a:r>
            <a:endParaRPr lang="en-US" altLang="zh-CN" sz="2000" b="1" cap="all" dirty="0">
              <a:latin typeface="微软雅黑" pitchFamily="34" charset="-122"/>
              <a:ea typeface="微软雅黑" pitchFamily="34" charset="-122"/>
            </a:endParaRPr>
          </a:p>
        </p:txBody>
      </p:sp>
      <p:sp>
        <p:nvSpPr>
          <p:cNvPr id="34" name="矩形 2"/>
          <p:cNvSpPr/>
          <p:nvPr/>
        </p:nvSpPr>
        <p:spPr>
          <a:xfrm>
            <a:off x="4629216" y="4861700"/>
            <a:ext cx="672790" cy="575702"/>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00B050"/>
          </a:soli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rPr>
              <a:t>3</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5" name="矩形 34"/>
          <p:cNvSpPr>
            <a:spLocks noChangeArrowheads="1"/>
          </p:cNvSpPr>
          <p:nvPr/>
        </p:nvSpPr>
        <p:spPr bwMode="auto">
          <a:xfrm>
            <a:off x="5417110" y="4673426"/>
            <a:ext cx="5739903" cy="9877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just">
              <a:lnSpc>
                <a:spcPct val="150000"/>
              </a:lnSpc>
              <a:spcBef>
                <a:spcPct val="0"/>
              </a:spcBef>
            </a:pPr>
            <a:r>
              <a:rPr lang="zh-CN" altLang="en-US" sz="2000" b="1" cap="all" dirty="0" smtClean="0">
                <a:latin typeface="微软雅黑" pitchFamily="34" charset="-122"/>
                <a:ea typeface="微软雅黑" pitchFamily="34" charset="-122"/>
              </a:rPr>
              <a:t>关键能力：运用科学的史学理论和方法来认识和解释历史的能力。</a:t>
            </a:r>
            <a:endParaRPr lang="en-US" altLang="zh-CN" sz="2000" b="1" cap="all" dirty="0">
              <a:latin typeface="微软雅黑" pitchFamily="34" charset="-122"/>
              <a:ea typeface="微软雅黑" pitchFamily="34" charset="-122"/>
            </a:endParaRPr>
          </a:p>
        </p:txBody>
      </p:sp>
      <p:sp>
        <p:nvSpPr>
          <p:cNvPr id="14" name="文本框 13"/>
          <p:cNvSpPr txBox="1"/>
          <p:nvPr/>
        </p:nvSpPr>
        <p:spPr>
          <a:xfrm>
            <a:off x="2326340" y="645459"/>
            <a:ext cx="3442447" cy="461665"/>
          </a:xfrm>
          <a:prstGeom prst="rect">
            <a:avLst/>
          </a:prstGeom>
          <a:noFill/>
        </p:spPr>
        <p:txBody>
          <a:bodyPr wrap="square" rtlCol="0">
            <a:spAutoFit/>
          </a:bodyPr>
          <a:lstStyle/>
          <a:p>
            <a:r>
              <a:rPr lang="zh-CN" altLang="en-US" sz="2400" dirty="0" smtClean="0">
                <a:latin typeface="方正大标宋简体" panose="02010601030101010101" pitchFamily="2" charset="-122"/>
                <a:ea typeface="方正大标宋简体" panose="02010601030101010101" pitchFamily="2" charset="-122"/>
              </a:rPr>
              <a:t>历史学科核心素养解读</a:t>
            </a:r>
            <a:endParaRPr lang="zh-CN" altLang="en-US" sz="2400" dirty="0">
              <a:latin typeface="方正大标宋简体" panose="02010601030101010101" pitchFamily="2" charset="-122"/>
              <a:ea typeface="方正大标宋简体" panose="02010601030101010101" pitchFamily="2" charset="-122"/>
            </a:endParaRPr>
          </a:p>
        </p:txBody>
      </p:sp>
    </p:spTree>
    <p:extLst>
      <p:ext uri="{BB962C8B-B14F-4D97-AF65-F5344CB8AC3E}">
        <p14:creationId xmlns:p14="http://schemas.microsoft.com/office/powerpoint/2010/main" val="362243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500"/>
                                        <p:tgtEl>
                                          <p:spTgt spid="31"/>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animEffect transition="in" filter="fade">
                                      <p:cBhvr>
                                        <p:cTn id="33" dur="500"/>
                                        <p:tgtEl>
                                          <p:spTgt spid="32"/>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p:cTn id="37" dur="500" fill="hold"/>
                                        <p:tgtEl>
                                          <p:spTgt spid="34"/>
                                        </p:tgtEl>
                                        <p:attrNameLst>
                                          <p:attrName>ppt_w</p:attrName>
                                        </p:attrNameLst>
                                      </p:cBhvr>
                                      <p:tavLst>
                                        <p:tav tm="0">
                                          <p:val>
                                            <p:fltVal val="0"/>
                                          </p:val>
                                        </p:tav>
                                        <p:tav tm="100000">
                                          <p:val>
                                            <p:strVal val="#ppt_w"/>
                                          </p:val>
                                        </p:tav>
                                      </p:tavLst>
                                    </p:anim>
                                    <p:anim calcmode="lin" valueType="num">
                                      <p:cBhvr>
                                        <p:cTn id="38" dur="500" fill="hold"/>
                                        <p:tgtEl>
                                          <p:spTgt spid="34"/>
                                        </p:tgtEl>
                                        <p:attrNameLst>
                                          <p:attrName>ppt_h</p:attrName>
                                        </p:attrNameLst>
                                      </p:cBhvr>
                                      <p:tavLst>
                                        <p:tav tm="0">
                                          <p:val>
                                            <p:fltVal val="0"/>
                                          </p:val>
                                        </p:tav>
                                        <p:tav tm="100000">
                                          <p:val>
                                            <p:strVal val="#ppt_h"/>
                                          </p:val>
                                        </p:tav>
                                      </p:tavLst>
                                    </p:anim>
                                    <p:animEffect transition="in" filter="fade">
                                      <p:cBhvr>
                                        <p:cTn id="39" dur="500"/>
                                        <p:tgtEl>
                                          <p:spTgt spid="3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lt">
                                    <p:tmPct val="30000"/>
                                  </p:iterate>
                                  <p:childTnLst>
                                    <p:set>
                                      <p:cBhvr>
                                        <p:cTn id="43" dur="1" fill="hold">
                                          <p:stCondLst>
                                            <p:cond delay="0"/>
                                          </p:stCondLst>
                                        </p:cTn>
                                        <p:tgtEl>
                                          <p:spTgt spid="30"/>
                                        </p:tgtEl>
                                        <p:attrNameLst>
                                          <p:attrName>style.visibility</p:attrName>
                                        </p:attrNameLst>
                                      </p:cBhvr>
                                      <p:to>
                                        <p:strVal val="visible"/>
                                      </p:to>
                                    </p:set>
                                    <p:animEffect transition="in" filter="wipe(left)">
                                      <p:cBhvr>
                                        <p:cTn id="44" dur="5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36" presetClass="emph" presetSubtype="0" fill="hold" grpId="1" nodeType="clickEffect">
                                  <p:stCondLst>
                                    <p:cond delay="0"/>
                                  </p:stCondLst>
                                  <p:iterate type="lt">
                                    <p:tmPct val="30000"/>
                                  </p:iterate>
                                  <p:childTnLst>
                                    <p:animScale>
                                      <p:cBhvr>
                                        <p:cTn id="48" dur="25" autoRev="1" fill="hold">
                                          <p:stCondLst>
                                            <p:cond delay="0"/>
                                          </p:stCondLst>
                                        </p:cTn>
                                        <p:tgtEl>
                                          <p:spTgt spid="30"/>
                                        </p:tgtEl>
                                      </p:cBhvr>
                                      <p:to x="80000" y="100000"/>
                                    </p:animScale>
                                    <p:anim by="(#ppt_w*0.10)" calcmode="lin" valueType="num">
                                      <p:cBhvr>
                                        <p:cTn id="49" dur="25" autoRev="1" fill="hold">
                                          <p:stCondLst>
                                            <p:cond delay="0"/>
                                          </p:stCondLst>
                                        </p:cTn>
                                        <p:tgtEl>
                                          <p:spTgt spid="30"/>
                                        </p:tgtEl>
                                        <p:attrNameLst>
                                          <p:attrName>ppt_x</p:attrName>
                                        </p:attrNameLst>
                                      </p:cBhvr>
                                    </p:anim>
                                    <p:anim by="(-#ppt_w*0.10)" calcmode="lin" valueType="num">
                                      <p:cBhvr>
                                        <p:cTn id="50" dur="25" autoRev="1" fill="hold">
                                          <p:stCondLst>
                                            <p:cond delay="0"/>
                                          </p:stCondLst>
                                        </p:cTn>
                                        <p:tgtEl>
                                          <p:spTgt spid="30"/>
                                        </p:tgtEl>
                                        <p:attrNameLst>
                                          <p:attrName>ppt_y</p:attrName>
                                        </p:attrNameLst>
                                      </p:cBhvr>
                                    </p:anim>
                                    <p:animRot by="-480000">
                                      <p:cBhvr>
                                        <p:cTn id="51" dur="25" autoRev="1" fill="hold">
                                          <p:stCondLst>
                                            <p:cond delay="0"/>
                                          </p:stCondLst>
                                        </p:cTn>
                                        <p:tgtEl>
                                          <p:spTgt spid="30"/>
                                        </p:tgtEl>
                                        <p:attrNameLst>
                                          <p:attrName>r</p:attrName>
                                        </p:attrNameLst>
                                      </p:cBhvr>
                                    </p:animRo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iterate type="lt">
                                    <p:tmPct val="30000"/>
                                  </p:iterate>
                                  <p:childTnLst>
                                    <p:set>
                                      <p:cBhvr>
                                        <p:cTn id="55" dur="1" fill="hold">
                                          <p:stCondLst>
                                            <p:cond delay="0"/>
                                          </p:stCondLst>
                                        </p:cTn>
                                        <p:tgtEl>
                                          <p:spTgt spid="33"/>
                                        </p:tgtEl>
                                        <p:attrNameLst>
                                          <p:attrName>style.visibility</p:attrName>
                                        </p:attrNameLst>
                                      </p:cBhvr>
                                      <p:to>
                                        <p:strVal val="visible"/>
                                      </p:to>
                                    </p:set>
                                    <p:animEffect transition="in" filter="wipe(left)">
                                      <p:cBhvr>
                                        <p:cTn id="56" dur="50"/>
                                        <p:tgtEl>
                                          <p:spTgt spid="33"/>
                                        </p:tgtEl>
                                      </p:cBhvr>
                                    </p:animEffect>
                                  </p:childTnLst>
                                </p:cTn>
                              </p:par>
                            </p:childTnLst>
                          </p:cTn>
                        </p:par>
                      </p:childTnLst>
                    </p:cTn>
                  </p:par>
                  <p:par>
                    <p:cTn id="57" fill="hold">
                      <p:stCondLst>
                        <p:cond delay="indefinite"/>
                      </p:stCondLst>
                      <p:childTnLst>
                        <p:par>
                          <p:cTn id="58" fill="hold">
                            <p:stCondLst>
                              <p:cond delay="0"/>
                            </p:stCondLst>
                            <p:childTnLst>
                              <p:par>
                                <p:cTn id="59" presetID="36" presetClass="emph" presetSubtype="0" fill="hold" grpId="1" nodeType="clickEffect">
                                  <p:stCondLst>
                                    <p:cond delay="0"/>
                                  </p:stCondLst>
                                  <p:iterate type="lt">
                                    <p:tmPct val="30000"/>
                                  </p:iterate>
                                  <p:childTnLst>
                                    <p:animScale>
                                      <p:cBhvr>
                                        <p:cTn id="60" dur="25" autoRev="1" fill="hold">
                                          <p:stCondLst>
                                            <p:cond delay="0"/>
                                          </p:stCondLst>
                                        </p:cTn>
                                        <p:tgtEl>
                                          <p:spTgt spid="33"/>
                                        </p:tgtEl>
                                      </p:cBhvr>
                                      <p:to x="80000" y="100000"/>
                                    </p:animScale>
                                    <p:anim by="(#ppt_w*0.10)" calcmode="lin" valueType="num">
                                      <p:cBhvr>
                                        <p:cTn id="61" dur="25" autoRev="1" fill="hold">
                                          <p:stCondLst>
                                            <p:cond delay="0"/>
                                          </p:stCondLst>
                                        </p:cTn>
                                        <p:tgtEl>
                                          <p:spTgt spid="33"/>
                                        </p:tgtEl>
                                        <p:attrNameLst>
                                          <p:attrName>ppt_x</p:attrName>
                                        </p:attrNameLst>
                                      </p:cBhvr>
                                    </p:anim>
                                    <p:anim by="(-#ppt_w*0.10)" calcmode="lin" valueType="num">
                                      <p:cBhvr>
                                        <p:cTn id="62" dur="25" autoRev="1" fill="hold">
                                          <p:stCondLst>
                                            <p:cond delay="0"/>
                                          </p:stCondLst>
                                        </p:cTn>
                                        <p:tgtEl>
                                          <p:spTgt spid="33"/>
                                        </p:tgtEl>
                                        <p:attrNameLst>
                                          <p:attrName>ppt_y</p:attrName>
                                        </p:attrNameLst>
                                      </p:cBhvr>
                                    </p:anim>
                                    <p:animRot by="-480000">
                                      <p:cBhvr>
                                        <p:cTn id="63" dur="25" autoRev="1" fill="hold">
                                          <p:stCondLst>
                                            <p:cond delay="0"/>
                                          </p:stCondLst>
                                        </p:cTn>
                                        <p:tgtEl>
                                          <p:spTgt spid="33"/>
                                        </p:tgtEl>
                                        <p:attrNameLst>
                                          <p:attrName>r</p:attrName>
                                        </p:attrNameLst>
                                      </p:cBhvr>
                                    </p:animRo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iterate type="lt">
                                    <p:tmPct val="30000"/>
                                  </p:iterate>
                                  <p:childTnLst>
                                    <p:set>
                                      <p:cBhvr>
                                        <p:cTn id="67" dur="1" fill="hold">
                                          <p:stCondLst>
                                            <p:cond delay="0"/>
                                          </p:stCondLst>
                                        </p:cTn>
                                        <p:tgtEl>
                                          <p:spTgt spid="35"/>
                                        </p:tgtEl>
                                        <p:attrNameLst>
                                          <p:attrName>style.visibility</p:attrName>
                                        </p:attrNameLst>
                                      </p:cBhvr>
                                      <p:to>
                                        <p:strVal val="visible"/>
                                      </p:to>
                                    </p:set>
                                    <p:animEffect transition="in" filter="wipe(left)">
                                      <p:cBhvr>
                                        <p:cTn id="68" dur="50"/>
                                        <p:tgtEl>
                                          <p:spTgt spid="35"/>
                                        </p:tgtEl>
                                      </p:cBhvr>
                                    </p:animEffect>
                                  </p:childTnLst>
                                </p:cTn>
                              </p:par>
                            </p:childTnLst>
                          </p:cTn>
                        </p:par>
                      </p:childTnLst>
                    </p:cTn>
                  </p:par>
                  <p:par>
                    <p:cTn id="69" fill="hold">
                      <p:stCondLst>
                        <p:cond delay="indefinite"/>
                      </p:stCondLst>
                      <p:childTnLst>
                        <p:par>
                          <p:cTn id="70" fill="hold">
                            <p:stCondLst>
                              <p:cond delay="0"/>
                            </p:stCondLst>
                            <p:childTnLst>
                              <p:par>
                                <p:cTn id="71" presetID="36" presetClass="emph" presetSubtype="0" fill="hold" grpId="1" nodeType="clickEffect">
                                  <p:stCondLst>
                                    <p:cond delay="0"/>
                                  </p:stCondLst>
                                  <p:iterate type="lt">
                                    <p:tmPct val="30000"/>
                                  </p:iterate>
                                  <p:childTnLst>
                                    <p:animScale>
                                      <p:cBhvr>
                                        <p:cTn id="72" dur="25" autoRev="1" fill="hold">
                                          <p:stCondLst>
                                            <p:cond delay="0"/>
                                          </p:stCondLst>
                                        </p:cTn>
                                        <p:tgtEl>
                                          <p:spTgt spid="35"/>
                                        </p:tgtEl>
                                      </p:cBhvr>
                                      <p:to x="80000" y="100000"/>
                                    </p:animScale>
                                    <p:anim by="(#ppt_w*0.10)" calcmode="lin" valueType="num">
                                      <p:cBhvr>
                                        <p:cTn id="73" dur="25" autoRev="1" fill="hold">
                                          <p:stCondLst>
                                            <p:cond delay="0"/>
                                          </p:stCondLst>
                                        </p:cTn>
                                        <p:tgtEl>
                                          <p:spTgt spid="35"/>
                                        </p:tgtEl>
                                        <p:attrNameLst>
                                          <p:attrName>ppt_x</p:attrName>
                                        </p:attrNameLst>
                                      </p:cBhvr>
                                    </p:anim>
                                    <p:anim by="(-#ppt_w*0.10)" calcmode="lin" valueType="num">
                                      <p:cBhvr>
                                        <p:cTn id="74" dur="25" autoRev="1" fill="hold">
                                          <p:stCondLst>
                                            <p:cond delay="0"/>
                                          </p:stCondLst>
                                        </p:cTn>
                                        <p:tgtEl>
                                          <p:spTgt spid="35"/>
                                        </p:tgtEl>
                                        <p:attrNameLst>
                                          <p:attrName>ppt_y</p:attrName>
                                        </p:attrNameLst>
                                      </p:cBhvr>
                                    </p:anim>
                                    <p:animRot by="-480000">
                                      <p:cBhvr>
                                        <p:cTn id="75" dur="25" autoRev="1" fill="hold">
                                          <p:stCondLst>
                                            <p:cond delay="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30" grpId="0"/>
      <p:bldP spid="30" grpId="1"/>
      <p:bldP spid="32" grpId="0" animBg="1"/>
      <p:bldP spid="33" grpId="0"/>
      <p:bldP spid="33" grpId="1"/>
      <p:bldP spid="34" grpId="0" animBg="1"/>
      <p:bldP spid="35" grpId="0"/>
      <p:bldP spid="35" grpId="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26340" y="645459"/>
            <a:ext cx="4356848" cy="461665"/>
          </a:xfrm>
          <a:prstGeom prst="rect">
            <a:avLst/>
          </a:prstGeom>
          <a:noFill/>
        </p:spPr>
        <p:txBody>
          <a:bodyPr wrap="square" rtlCol="0">
            <a:spAutoFit/>
          </a:bodyPr>
          <a:lstStyle/>
          <a:p>
            <a:r>
              <a:rPr lang="zh-CN" altLang="en-US" sz="2400" dirty="0" smtClean="0">
                <a:latin typeface="方正大标宋简体" panose="02010601030101010101" pitchFamily="2" charset="-122"/>
                <a:ea typeface="方正大标宋简体" panose="02010601030101010101" pitchFamily="2" charset="-122"/>
              </a:rPr>
              <a:t>克拉玛依模考试题简析</a:t>
            </a:r>
            <a:endParaRPr lang="zh-CN" altLang="en-US" sz="2400" dirty="0">
              <a:latin typeface="方正大标宋简体" panose="02010601030101010101" pitchFamily="2" charset="-122"/>
              <a:ea typeface="方正大标宋简体" panose="02010601030101010101" pitchFamily="2" charset="-122"/>
            </a:endParaRPr>
          </a:p>
        </p:txBody>
      </p:sp>
      <p:sp>
        <p:nvSpPr>
          <p:cNvPr id="3" name="矩形 2"/>
          <p:cNvSpPr/>
          <p:nvPr/>
        </p:nvSpPr>
        <p:spPr>
          <a:xfrm>
            <a:off x="121023" y="1433065"/>
            <a:ext cx="11967883" cy="3970318"/>
          </a:xfrm>
          <a:prstGeom prst="rect">
            <a:avLst/>
          </a:prstGeom>
        </p:spPr>
        <p:txBody>
          <a:bodyPr wrap="square">
            <a:spAutoFit/>
          </a:bodyPr>
          <a:lstStyle/>
          <a:p>
            <a:pPr>
              <a:lnSpc>
                <a:spcPct val="150000"/>
              </a:lnSpc>
            </a:pPr>
            <a:r>
              <a:rPr lang="en-US" altLang="zh-CN" sz="2400" dirty="0">
                <a:latin typeface="方正大标宋简体" panose="02010601030101010101" pitchFamily="2" charset="-122"/>
                <a:ea typeface="方正大标宋简体" panose="02010601030101010101" pitchFamily="2" charset="-122"/>
              </a:rPr>
              <a:t>35.1962</a:t>
            </a:r>
            <a:r>
              <a:rPr lang="zh-CN" altLang="en-US" sz="2400" dirty="0">
                <a:latin typeface="方正大标宋简体" panose="02010601030101010101" pitchFamily="2" charset="-122"/>
                <a:ea typeface="方正大标宋简体" panose="02010601030101010101" pitchFamily="2" charset="-122"/>
              </a:rPr>
              <a:t>年赫鲁晓夫给肯尼迪的信中说：“美国已公开走上了粗暴违反联合国宪章、违反在</a:t>
            </a:r>
            <a:r>
              <a:rPr lang="zh-CN" altLang="en-US" sz="2400" dirty="0" smtClean="0">
                <a:latin typeface="方正大标宋简体" panose="02010601030101010101" pitchFamily="2" charset="-122"/>
                <a:ea typeface="方正大标宋简体" panose="02010601030101010101" pitchFamily="2" charset="-122"/>
              </a:rPr>
              <a:t>公海上</a:t>
            </a:r>
            <a:r>
              <a:rPr lang="zh-CN" altLang="en-US" sz="2400" dirty="0">
                <a:latin typeface="方正大标宋简体" panose="02010601030101010101" pitchFamily="2" charset="-122"/>
                <a:ea typeface="方正大标宋简体" panose="02010601030101010101" pitchFamily="2" charset="-122"/>
              </a:rPr>
              <a:t>自由航行的国际准则和采取反对古巴与苏联的侵略行动的道路</a:t>
            </a:r>
            <a:r>
              <a:rPr lang="en-US" altLang="zh-CN" sz="2400" dirty="0">
                <a:latin typeface="方正大标宋简体" panose="02010601030101010101" pitchFamily="2" charset="-122"/>
                <a:ea typeface="方正大标宋简体" panose="02010601030101010101" pitchFamily="2" charset="-122"/>
              </a:rPr>
              <a:t>……</a:t>
            </a:r>
            <a:r>
              <a:rPr lang="zh-CN" altLang="en-US" sz="2400" dirty="0">
                <a:latin typeface="方正大标宋简体" panose="02010601030101010101" pitchFamily="2" charset="-122"/>
                <a:ea typeface="方正大标宋简体" panose="02010601030101010101" pitchFamily="2" charset="-122"/>
              </a:rPr>
              <a:t>无疑，我们也不能承认</a:t>
            </a:r>
            <a:r>
              <a:rPr lang="zh-CN" altLang="en-US" sz="2400" dirty="0" smtClean="0">
                <a:latin typeface="方正大标宋简体" panose="02010601030101010101" pitchFamily="2" charset="-122"/>
                <a:ea typeface="方正大标宋简体" panose="02010601030101010101" pitchFamily="2" charset="-122"/>
              </a:rPr>
              <a:t>美国</a:t>
            </a:r>
            <a:r>
              <a:rPr lang="zh-CN" altLang="en-US" sz="2400" dirty="0">
                <a:latin typeface="方正大标宋简体" panose="02010601030101010101" pitchFamily="2" charset="-122"/>
                <a:ea typeface="方正大标宋简体" panose="02010601030101010101" pitchFamily="2" charset="-122"/>
              </a:rPr>
              <a:t>有控制那些对古巴加强自己防御能力至关重要的武器的权利</a:t>
            </a:r>
            <a:r>
              <a:rPr lang="en-US" altLang="zh-CN" sz="2400" dirty="0">
                <a:latin typeface="方正大标宋简体" panose="02010601030101010101" pitchFamily="2" charset="-122"/>
                <a:ea typeface="方正大标宋简体" panose="02010601030101010101" pitchFamily="2" charset="-122"/>
              </a:rPr>
              <a:t>……</a:t>
            </a:r>
            <a:r>
              <a:rPr lang="zh-CN" altLang="en-US" sz="2400" dirty="0">
                <a:latin typeface="方正大标宋简体" panose="02010601030101010101" pitchFamily="2" charset="-122"/>
                <a:ea typeface="方正大标宋简体" panose="02010601030101010101" pitchFamily="2" charset="-122"/>
              </a:rPr>
              <a:t>我希望美国政府能谨慎从事</a:t>
            </a:r>
            <a:r>
              <a:rPr lang="zh-CN" altLang="en-US" sz="2400" dirty="0" smtClean="0">
                <a:latin typeface="方正大标宋简体" panose="02010601030101010101" pitchFamily="2" charset="-122"/>
                <a:ea typeface="方正大标宋简体" panose="02010601030101010101" pitchFamily="2" charset="-122"/>
              </a:rPr>
              <a:t>，放弃</a:t>
            </a:r>
            <a:r>
              <a:rPr lang="zh-CN" altLang="en-US" sz="2400" dirty="0">
                <a:latin typeface="方正大标宋简体" panose="02010601030101010101" pitchFamily="2" charset="-122"/>
                <a:ea typeface="方正大标宋简体" panose="02010601030101010101" pitchFamily="2" charset="-122"/>
              </a:rPr>
              <a:t>你们正在采取的可能给世界和平造成灾难性后果的行动。”这段材料反映</a:t>
            </a:r>
            <a:r>
              <a:rPr lang="zh-CN" altLang="en-US" sz="2400" dirty="0" smtClean="0">
                <a:latin typeface="方正大标宋简体" panose="02010601030101010101" pitchFamily="2" charset="-122"/>
                <a:ea typeface="方正大标宋简体" panose="02010601030101010101" pitchFamily="2" charset="-122"/>
              </a:rPr>
              <a:t>了（    ）</a:t>
            </a:r>
            <a:endParaRPr lang="zh-CN" altLang="en-US" sz="2400" dirty="0">
              <a:latin typeface="方正大标宋简体" panose="02010601030101010101" pitchFamily="2" charset="-122"/>
              <a:ea typeface="方正大标宋简体" panose="02010601030101010101" pitchFamily="2" charset="-122"/>
            </a:endParaRPr>
          </a:p>
          <a:p>
            <a:pPr>
              <a:lnSpc>
                <a:spcPct val="150000"/>
              </a:lnSpc>
            </a:pPr>
            <a:r>
              <a:rPr lang="en-US" altLang="zh-CN" sz="2400" dirty="0">
                <a:latin typeface="方正大标宋简体" panose="02010601030101010101" pitchFamily="2" charset="-122"/>
                <a:ea typeface="方正大标宋简体" panose="02010601030101010101" pitchFamily="2" charset="-122"/>
              </a:rPr>
              <a:t>A.</a:t>
            </a:r>
            <a:r>
              <a:rPr lang="zh-CN" altLang="en-US" sz="2400" dirty="0">
                <a:latin typeface="方正大标宋简体" panose="02010601030101010101" pitchFamily="2" charset="-122"/>
                <a:ea typeface="方正大标宋简体" panose="02010601030101010101" pitchFamily="2" charset="-122"/>
              </a:rPr>
              <a:t>当时美国已经侵略古巴与</a:t>
            </a:r>
            <a:r>
              <a:rPr lang="zh-CN" altLang="en-US" sz="2400" dirty="0" smtClean="0">
                <a:latin typeface="方正大标宋简体" panose="02010601030101010101" pitchFamily="2" charset="-122"/>
                <a:ea typeface="方正大标宋简体" panose="02010601030101010101" pitchFamily="2" charset="-122"/>
              </a:rPr>
              <a:t>苏联    </a:t>
            </a:r>
            <a:r>
              <a:rPr lang="en-US" altLang="zh-CN" sz="2400" dirty="0" smtClean="0">
                <a:latin typeface="方正大标宋简体" panose="02010601030101010101" pitchFamily="2" charset="-122"/>
                <a:ea typeface="方正大标宋简体" panose="02010601030101010101" pitchFamily="2" charset="-122"/>
              </a:rPr>
              <a:t>B</a:t>
            </a:r>
            <a:r>
              <a:rPr lang="en-US" altLang="zh-CN" sz="2400" dirty="0">
                <a:latin typeface="方正大标宋简体" panose="02010601030101010101" pitchFamily="2" charset="-122"/>
                <a:ea typeface="方正大标宋简体" panose="02010601030101010101" pitchFamily="2" charset="-122"/>
              </a:rPr>
              <a:t>.</a:t>
            </a:r>
            <a:r>
              <a:rPr lang="zh-CN" altLang="en-US" sz="2400" dirty="0">
                <a:latin typeface="方正大标宋简体" panose="02010601030101010101" pitchFamily="2" charset="-122"/>
                <a:ea typeface="方正大标宋简体" panose="02010601030101010101" pitchFamily="2" charset="-122"/>
              </a:rPr>
              <a:t>苏联军事力量已经超过美国</a:t>
            </a:r>
          </a:p>
          <a:p>
            <a:pPr>
              <a:lnSpc>
                <a:spcPct val="150000"/>
              </a:lnSpc>
            </a:pPr>
            <a:r>
              <a:rPr lang="en-US" altLang="zh-CN" sz="2400" dirty="0">
                <a:latin typeface="方正大标宋简体" panose="02010601030101010101" pitchFamily="2" charset="-122"/>
                <a:ea typeface="方正大标宋简体" panose="02010601030101010101" pitchFamily="2" charset="-122"/>
              </a:rPr>
              <a:t>C.</a:t>
            </a:r>
            <a:r>
              <a:rPr lang="zh-CN" altLang="en-US" sz="2400" dirty="0">
                <a:latin typeface="方正大标宋简体" panose="02010601030101010101" pitchFamily="2" charset="-122"/>
                <a:ea typeface="方正大标宋简体" panose="02010601030101010101" pitchFamily="2" charset="-122"/>
              </a:rPr>
              <a:t>在美苏争霸时期美国最终</a:t>
            </a:r>
            <a:r>
              <a:rPr lang="zh-CN" altLang="en-US" sz="2400" dirty="0" smtClean="0">
                <a:latin typeface="方正大标宋简体" panose="02010601030101010101" pitchFamily="2" charset="-122"/>
                <a:ea typeface="方正大标宋简体" panose="02010601030101010101" pitchFamily="2" charset="-122"/>
              </a:rPr>
              <a:t>妥协    </a:t>
            </a:r>
            <a:r>
              <a:rPr lang="en-US" altLang="zh-CN" sz="2400" dirty="0" smtClean="0">
                <a:latin typeface="方正大标宋简体" panose="02010601030101010101" pitchFamily="2" charset="-122"/>
                <a:ea typeface="方正大标宋简体" panose="02010601030101010101" pitchFamily="2" charset="-122"/>
              </a:rPr>
              <a:t>D</a:t>
            </a:r>
            <a:r>
              <a:rPr lang="en-US" altLang="zh-CN" sz="2400" dirty="0">
                <a:latin typeface="方正大标宋简体" panose="02010601030101010101" pitchFamily="2" charset="-122"/>
                <a:ea typeface="方正大标宋简体" panose="02010601030101010101" pitchFamily="2" charset="-122"/>
              </a:rPr>
              <a:t>.</a:t>
            </a:r>
            <a:r>
              <a:rPr lang="zh-CN" altLang="en-US" sz="2400" dirty="0">
                <a:latin typeface="方正大标宋简体" panose="02010601030101010101" pitchFamily="2" charset="-122"/>
                <a:ea typeface="方正大标宋简体" panose="02010601030101010101" pitchFamily="2" charset="-122"/>
              </a:rPr>
              <a:t>古巴所拥有的武器是用于防御</a:t>
            </a:r>
          </a:p>
        </p:txBody>
      </p:sp>
    </p:spTree>
    <p:extLst>
      <p:ext uri="{BB962C8B-B14F-4D97-AF65-F5344CB8AC3E}">
        <p14:creationId xmlns:p14="http://schemas.microsoft.com/office/powerpoint/2010/main" val="400578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2729" y="1416914"/>
            <a:ext cx="11577918" cy="4760278"/>
          </a:xfrm>
          <a:prstGeom prst="rect">
            <a:avLst/>
          </a:prstGeom>
        </p:spPr>
        <p:txBody>
          <a:bodyPr wrap="square">
            <a:spAutoFit/>
          </a:bodyPr>
          <a:lstStyle/>
          <a:p>
            <a:pPr algn="just">
              <a:lnSpc>
                <a:spcPts val="2800"/>
              </a:lnSpc>
              <a:spcAft>
                <a:spcPts val="0"/>
              </a:spcAft>
            </a:pPr>
            <a:r>
              <a:rPr lang="zh-CN" altLang="zh-CN" sz="2400" b="1" kern="100" dirty="0">
                <a:latin typeface="楷体" panose="02010609060101010101" pitchFamily="49" charset="-122"/>
                <a:ea typeface="楷体" panose="02010609060101010101" pitchFamily="49" charset="-122"/>
                <a:cs typeface="宋体" panose="02010600030101010101" pitchFamily="2" charset="-122"/>
              </a:rPr>
              <a:t>第</a:t>
            </a:r>
            <a:r>
              <a:rPr lang="en-US" altLang="zh-CN" sz="2400" b="1" kern="100" dirty="0">
                <a:latin typeface="楷体" panose="02010609060101010101" pitchFamily="49" charset="-122"/>
                <a:ea typeface="楷体" panose="02010609060101010101" pitchFamily="49" charset="-122"/>
                <a:cs typeface="宋体" panose="02010600030101010101" pitchFamily="2" charset="-122"/>
              </a:rPr>
              <a:t>41</a:t>
            </a:r>
            <a:r>
              <a:rPr lang="zh-CN" altLang="zh-CN" sz="2400" b="1" kern="100" dirty="0">
                <a:latin typeface="楷体" panose="02010609060101010101" pitchFamily="49" charset="-122"/>
                <a:ea typeface="楷体" panose="02010609060101010101" pitchFamily="49" charset="-122"/>
                <a:cs typeface="宋体" panose="02010600030101010101" pitchFamily="2" charset="-122"/>
              </a:rPr>
              <a:t>题：</a:t>
            </a:r>
            <a:endParaRPr lang="zh-CN" altLang="zh-CN" sz="2400" kern="100" dirty="0">
              <a:latin typeface="楷体" panose="02010609060101010101" pitchFamily="49" charset="-122"/>
              <a:ea typeface="楷体" panose="02010609060101010101" pitchFamily="49" charset="-122"/>
              <a:cs typeface="Times New Roman" panose="02020603050405020304" pitchFamily="18" charset="0"/>
            </a:endParaRPr>
          </a:p>
          <a:p>
            <a:pPr algn="just">
              <a:lnSpc>
                <a:spcPts val="2800"/>
              </a:lnSpc>
              <a:spcAft>
                <a:spcPts val="0"/>
              </a:spcAft>
            </a:pPr>
            <a:r>
              <a:rPr lang="en-US" altLang="zh-CN" sz="2400" kern="100" dirty="0">
                <a:latin typeface="楷体" panose="02010609060101010101" pitchFamily="49" charset="-122"/>
                <a:ea typeface="楷体" panose="02010609060101010101" pitchFamily="49" charset="-122"/>
                <a:cs typeface="宋体" panose="02010600030101010101" pitchFamily="2" charset="-122"/>
              </a:rPr>
              <a:t>    </a:t>
            </a:r>
            <a:r>
              <a:rPr lang="zh-CN" altLang="zh-CN" sz="2400" kern="100" dirty="0">
                <a:latin typeface="楷体" panose="02010609060101010101" pitchFamily="49" charset="-122"/>
                <a:ea typeface="楷体" panose="02010609060101010101" pitchFamily="49" charset="-122"/>
                <a:cs typeface="宋体" panose="02010600030101010101" pitchFamily="2" charset="-122"/>
              </a:rPr>
              <a:t>第</a:t>
            </a:r>
            <a:r>
              <a:rPr lang="en-US" altLang="zh-CN" sz="2400" kern="100" dirty="0">
                <a:latin typeface="楷体" panose="02010609060101010101" pitchFamily="49" charset="-122"/>
                <a:ea typeface="楷体" panose="02010609060101010101" pitchFamily="49" charset="-122"/>
                <a:cs typeface="宋体" panose="02010600030101010101" pitchFamily="2" charset="-122"/>
              </a:rPr>
              <a:t>41</a:t>
            </a:r>
            <a:r>
              <a:rPr lang="zh-CN" altLang="zh-CN" sz="2400" kern="100" dirty="0">
                <a:latin typeface="楷体" panose="02010609060101010101" pitchFamily="49" charset="-122"/>
                <a:ea typeface="楷体" panose="02010609060101010101" pitchFamily="49" charset="-122"/>
                <a:cs typeface="宋体" panose="02010600030101010101" pitchFamily="2" charset="-122"/>
              </a:rPr>
              <a:t>题是中西政治制度比较的综合性试题，涉及的宋代封驳制度是学生未学过的知识，涉及的美国政治体制是主干知识。</a:t>
            </a:r>
            <a:endParaRPr lang="zh-CN" altLang="zh-CN" sz="2400" kern="100" dirty="0">
              <a:latin typeface="楷体" panose="02010609060101010101" pitchFamily="49" charset="-122"/>
              <a:ea typeface="楷体" panose="02010609060101010101" pitchFamily="49" charset="-122"/>
              <a:cs typeface="Times New Roman" panose="02020603050405020304" pitchFamily="18" charset="0"/>
            </a:endParaRPr>
          </a:p>
          <a:p>
            <a:pPr algn="just">
              <a:lnSpc>
                <a:spcPts val="2800"/>
              </a:lnSpc>
              <a:spcAft>
                <a:spcPts val="0"/>
              </a:spcAft>
            </a:pPr>
            <a:r>
              <a:rPr lang="en-US" altLang="zh-CN" sz="2400" kern="100" dirty="0">
                <a:latin typeface="楷体" panose="02010609060101010101" pitchFamily="49" charset="-122"/>
                <a:ea typeface="楷体" panose="02010609060101010101" pitchFamily="49" charset="-122"/>
                <a:cs typeface="宋体" panose="02010600030101010101" pitchFamily="2" charset="-122"/>
              </a:rPr>
              <a:t>    </a:t>
            </a:r>
            <a:r>
              <a:rPr lang="zh-CN" altLang="zh-CN" sz="2400" kern="100" dirty="0">
                <a:latin typeface="楷体" panose="02010609060101010101" pitchFamily="49" charset="-122"/>
                <a:ea typeface="楷体" panose="02010609060101010101" pitchFamily="49" charset="-122"/>
                <a:cs typeface="宋体" panose="02010600030101010101" pitchFamily="2" charset="-122"/>
              </a:rPr>
              <a:t>第一问考查学生的概括能力和知识迁移能力。封驳制度的内容这一问题，学生大多能找到答案关联的材料信息，但照抄材料的现象较为严重。封驳制度的作用作答情况</a:t>
            </a:r>
            <a:r>
              <a:rPr lang="zh-CN" altLang="zh-CN" sz="2400" kern="100" dirty="0" smtClean="0">
                <a:latin typeface="楷体" panose="02010609060101010101" pitchFamily="49" charset="-122"/>
                <a:ea typeface="楷体" panose="02010609060101010101" pitchFamily="49" charset="-122"/>
                <a:cs typeface="宋体" panose="02010600030101010101" pitchFamily="2" charset="-122"/>
              </a:rPr>
              <a:t>较好。</a:t>
            </a:r>
            <a:endParaRPr lang="zh-CN" altLang="zh-CN" sz="2400" kern="100" dirty="0">
              <a:latin typeface="楷体" panose="02010609060101010101" pitchFamily="49" charset="-122"/>
              <a:ea typeface="楷体" panose="02010609060101010101" pitchFamily="49" charset="-122"/>
              <a:cs typeface="Times New Roman" panose="02020603050405020304" pitchFamily="18" charset="0"/>
            </a:endParaRPr>
          </a:p>
          <a:p>
            <a:pPr algn="just">
              <a:lnSpc>
                <a:spcPts val="2800"/>
              </a:lnSpc>
              <a:spcAft>
                <a:spcPts val="0"/>
              </a:spcAft>
            </a:pPr>
            <a:r>
              <a:rPr lang="en-US" altLang="zh-CN" sz="2400" kern="100" dirty="0">
                <a:latin typeface="楷体" panose="02010609060101010101" pitchFamily="49" charset="-122"/>
                <a:ea typeface="楷体" panose="02010609060101010101" pitchFamily="49" charset="-122"/>
                <a:cs typeface="宋体" panose="02010600030101010101" pitchFamily="2" charset="-122"/>
              </a:rPr>
              <a:t>    </a:t>
            </a:r>
            <a:r>
              <a:rPr lang="zh-CN" altLang="zh-CN" sz="2400" kern="100" dirty="0">
                <a:latin typeface="楷体" panose="02010609060101010101" pitchFamily="49" charset="-122"/>
                <a:ea typeface="楷体" panose="02010609060101010101" pitchFamily="49" charset="-122"/>
                <a:cs typeface="宋体" panose="02010600030101010101" pitchFamily="2" charset="-122"/>
              </a:rPr>
              <a:t>第二问考查学生对美国政治制度的理解，是较为基础的试题。学生作答中出现不少知识性错误，如：错认为三权分立学说是卢梭、伏尔泰提出的，给三权分立学说打书名号等。特点的设问，学生大多能答到权力制衡的特点，对权力机构之间彼此独立的特点准确作答的较少，这是很多学生知识上的一个盲点。</a:t>
            </a:r>
            <a:endParaRPr lang="zh-CN" altLang="zh-CN" sz="2400" kern="100" dirty="0">
              <a:latin typeface="楷体" panose="02010609060101010101" pitchFamily="49" charset="-122"/>
              <a:ea typeface="楷体" panose="02010609060101010101" pitchFamily="49" charset="-122"/>
              <a:cs typeface="Times New Roman" panose="02020603050405020304" pitchFamily="18" charset="0"/>
            </a:endParaRPr>
          </a:p>
          <a:p>
            <a:pPr indent="304800" algn="just">
              <a:lnSpc>
                <a:spcPts val="2800"/>
              </a:lnSpc>
              <a:spcAft>
                <a:spcPts val="0"/>
              </a:spcAft>
            </a:pPr>
            <a:r>
              <a:rPr lang="zh-CN" altLang="zh-CN" sz="2400" kern="100" dirty="0">
                <a:latin typeface="楷体" panose="02010609060101010101" pitchFamily="49" charset="-122"/>
                <a:ea typeface="楷体" panose="02010609060101010101" pitchFamily="49" charset="-122"/>
                <a:cs typeface="宋体" panose="02010600030101010101" pitchFamily="2" charset="-122"/>
              </a:rPr>
              <a:t>第三问是异同比较类设问，难度较大，失分较为严重。存在的问题：①异同比较类设问的答题格式和规范不清，未能做到在同一点、同一个角度进行比较。②条理不清，思维混乱，找不准切入的角度。</a:t>
            </a:r>
            <a:endParaRPr lang="zh-CN" altLang="zh-CN" sz="2400" kern="10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3" name="文本框 2"/>
          <p:cNvSpPr txBox="1"/>
          <p:nvPr/>
        </p:nvSpPr>
        <p:spPr>
          <a:xfrm>
            <a:off x="2326340" y="645459"/>
            <a:ext cx="4356848" cy="461665"/>
          </a:xfrm>
          <a:prstGeom prst="rect">
            <a:avLst/>
          </a:prstGeom>
          <a:noFill/>
        </p:spPr>
        <p:txBody>
          <a:bodyPr wrap="square" rtlCol="0">
            <a:spAutoFit/>
          </a:bodyPr>
          <a:lstStyle/>
          <a:p>
            <a:r>
              <a:rPr lang="zh-CN" altLang="en-US" sz="2400" dirty="0" smtClean="0">
                <a:latin typeface="方正大标宋简体" panose="02010601030101010101" pitchFamily="2" charset="-122"/>
                <a:ea typeface="方正大标宋简体" panose="02010601030101010101" pitchFamily="2" charset="-122"/>
              </a:rPr>
              <a:t>克拉玛依模考试题简析</a:t>
            </a:r>
            <a:endParaRPr lang="zh-CN" altLang="en-US" sz="2400" dirty="0">
              <a:latin typeface="方正大标宋简体" panose="02010601030101010101" pitchFamily="2" charset="-122"/>
              <a:ea typeface="方正大标宋简体" panose="02010601030101010101" pitchFamily="2" charset="-122"/>
            </a:endParaRPr>
          </a:p>
        </p:txBody>
      </p:sp>
    </p:spTree>
    <p:extLst>
      <p:ext uri="{BB962C8B-B14F-4D97-AF65-F5344CB8AC3E}">
        <p14:creationId xmlns:p14="http://schemas.microsoft.com/office/powerpoint/2010/main" val="309217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5835" y="1416914"/>
            <a:ext cx="11577918" cy="4280018"/>
          </a:xfrm>
          <a:prstGeom prst="rect">
            <a:avLst/>
          </a:prstGeom>
        </p:spPr>
        <p:txBody>
          <a:bodyPr wrap="square">
            <a:spAutoFit/>
          </a:bodyPr>
          <a:lstStyle/>
          <a:p>
            <a:pPr algn="just">
              <a:lnSpc>
                <a:spcPts val="3000"/>
              </a:lnSpc>
              <a:spcAft>
                <a:spcPts val="0"/>
              </a:spcAft>
            </a:pPr>
            <a:r>
              <a:rPr lang="zh-CN" altLang="en-US" sz="2400" b="1" kern="100" dirty="0">
                <a:latin typeface="楷体" panose="02010609060101010101" pitchFamily="49" charset="-122"/>
                <a:ea typeface="楷体" panose="02010609060101010101" pitchFamily="49" charset="-122"/>
                <a:cs typeface="宋体" panose="02010600030101010101" pitchFamily="2" charset="-122"/>
              </a:rPr>
              <a:t>第</a:t>
            </a:r>
            <a:r>
              <a:rPr lang="en-US" altLang="zh-CN" sz="2400" b="1" kern="100" dirty="0">
                <a:latin typeface="楷体" panose="02010609060101010101" pitchFamily="49" charset="-122"/>
                <a:ea typeface="楷体" panose="02010609060101010101" pitchFamily="49" charset="-122"/>
                <a:cs typeface="宋体" panose="02010600030101010101" pitchFamily="2" charset="-122"/>
              </a:rPr>
              <a:t>42</a:t>
            </a:r>
            <a:r>
              <a:rPr lang="zh-CN" altLang="en-US" sz="2400" b="1" kern="100" dirty="0">
                <a:latin typeface="楷体" panose="02010609060101010101" pitchFamily="49" charset="-122"/>
                <a:ea typeface="楷体" panose="02010609060101010101" pitchFamily="49" charset="-122"/>
                <a:cs typeface="宋体" panose="02010600030101010101" pitchFamily="2" charset="-122"/>
              </a:rPr>
              <a:t>题：</a:t>
            </a:r>
          </a:p>
          <a:p>
            <a:pPr algn="just">
              <a:lnSpc>
                <a:spcPts val="3000"/>
              </a:lnSpc>
              <a:spcAft>
                <a:spcPts val="0"/>
              </a:spcAft>
            </a:pPr>
            <a:r>
              <a:rPr lang="zh-CN" altLang="en-US" sz="2400" kern="100" dirty="0" smtClean="0">
                <a:latin typeface="楷体" panose="02010609060101010101" pitchFamily="49" charset="-122"/>
                <a:ea typeface="楷体" panose="02010609060101010101" pitchFamily="49" charset="-122"/>
                <a:cs typeface="宋体" panose="02010600030101010101" pitchFamily="2" charset="-122"/>
              </a:rPr>
              <a:t>    第</a:t>
            </a:r>
            <a:r>
              <a:rPr lang="en-US" altLang="zh-CN" sz="2400" kern="100" dirty="0" smtClean="0">
                <a:latin typeface="楷体" panose="02010609060101010101" pitchFamily="49" charset="-122"/>
                <a:ea typeface="楷体" panose="02010609060101010101" pitchFamily="49" charset="-122"/>
                <a:cs typeface="宋体" panose="02010600030101010101" pitchFamily="2" charset="-122"/>
              </a:rPr>
              <a:t>42</a:t>
            </a:r>
            <a:r>
              <a:rPr lang="zh-CN" altLang="en-US" sz="2400" kern="100" dirty="0">
                <a:latin typeface="楷体" panose="02010609060101010101" pitchFamily="49" charset="-122"/>
                <a:ea typeface="楷体" panose="02010609060101010101" pitchFamily="49" charset="-122"/>
                <a:cs typeface="宋体" panose="02010600030101010101" pitchFamily="2" charset="-122"/>
              </a:rPr>
              <a:t>题是近几年高考题中典型的自拟论题、进行阐述的开放性试题。本题主题为“中外学术界现代化研究”，试题考查方向为国际国内形势与学术研究之间的关系，难度较大：其一，学术研究是学生较为陌生的领域，学生容易脱离主题，转而谈现代化或近代化的问题；其二，论述要结合中外史实，需要学生将现代中国的发展与世界格局的演变联系起来，能力要求高；其三，将学术研究状况与所学世界史、中国史知识进行合理对接，对语言组织能力也有很高的要求。</a:t>
            </a:r>
          </a:p>
          <a:p>
            <a:pPr algn="just">
              <a:lnSpc>
                <a:spcPts val="3000"/>
              </a:lnSpc>
              <a:spcAft>
                <a:spcPts val="0"/>
              </a:spcAft>
            </a:pPr>
            <a:r>
              <a:rPr lang="zh-CN" altLang="en-US" sz="2400" kern="100" dirty="0" smtClean="0">
                <a:latin typeface="楷体" panose="02010609060101010101" pitchFamily="49" charset="-122"/>
                <a:ea typeface="楷体" panose="02010609060101010101" pitchFamily="49" charset="-122"/>
                <a:cs typeface="宋体" panose="02010600030101010101" pitchFamily="2" charset="-122"/>
              </a:rPr>
              <a:t>    从</a:t>
            </a:r>
            <a:r>
              <a:rPr lang="zh-CN" altLang="en-US" sz="2400" kern="100" dirty="0">
                <a:latin typeface="楷体" panose="02010609060101010101" pitchFamily="49" charset="-122"/>
                <a:ea typeface="楷体" panose="02010609060101010101" pitchFamily="49" charset="-122"/>
                <a:cs typeface="宋体" panose="02010600030101010101" pitchFamily="2" charset="-122"/>
              </a:rPr>
              <a:t>阅卷情况来看，学生作答脱离“中外学术界现代化研究”的情况较多，跑题现象严重，反映出学生较难把握本题的主题。另外一个比较突出的问题是，学生能答到中外的相关知识，但论述过程中未能将这些知识关联起来，存在“两张皮”的现象，拿高分较为困难。</a:t>
            </a:r>
          </a:p>
        </p:txBody>
      </p:sp>
      <p:sp>
        <p:nvSpPr>
          <p:cNvPr id="3" name="文本框 2"/>
          <p:cNvSpPr txBox="1"/>
          <p:nvPr/>
        </p:nvSpPr>
        <p:spPr>
          <a:xfrm>
            <a:off x="2326340" y="645459"/>
            <a:ext cx="4356848" cy="461665"/>
          </a:xfrm>
          <a:prstGeom prst="rect">
            <a:avLst/>
          </a:prstGeom>
          <a:noFill/>
        </p:spPr>
        <p:txBody>
          <a:bodyPr wrap="square" rtlCol="0">
            <a:spAutoFit/>
          </a:bodyPr>
          <a:lstStyle/>
          <a:p>
            <a:r>
              <a:rPr lang="zh-CN" altLang="en-US" sz="2400" dirty="0" smtClean="0">
                <a:latin typeface="方正大标宋简体" panose="02010601030101010101" pitchFamily="2" charset="-122"/>
                <a:ea typeface="方正大标宋简体" panose="02010601030101010101" pitchFamily="2" charset="-122"/>
              </a:rPr>
              <a:t>克拉玛依模考试题简析</a:t>
            </a:r>
            <a:endParaRPr lang="zh-CN" altLang="en-US" sz="2400" dirty="0">
              <a:latin typeface="方正大标宋简体" panose="02010601030101010101" pitchFamily="2" charset="-122"/>
              <a:ea typeface="方正大标宋简体" panose="02010601030101010101" pitchFamily="2" charset="-122"/>
            </a:endParaRPr>
          </a:p>
        </p:txBody>
      </p:sp>
    </p:spTree>
    <p:extLst>
      <p:ext uri="{BB962C8B-B14F-4D97-AF65-F5344CB8AC3E}">
        <p14:creationId xmlns:p14="http://schemas.microsoft.com/office/powerpoint/2010/main" val="2308549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9282" y="1578278"/>
            <a:ext cx="11577918" cy="3785652"/>
          </a:xfrm>
          <a:prstGeom prst="rect">
            <a:avLst/>
          </a:prstGeom>
        </p:spPr>
        <p:txBody>
          <a:bodyPr wrap="square">
            <a:spAutoFit/>
          </a:bodyPr>
          <a:lstStyle/>
          <a:p>
            <a:pPr algn="just">
              <a:lnSpc>
                <a:spcPct val="200000"/>
              </a:lnSpc>
              <a:spcAft>
                <a:spcPts val="0"/>
              </a:spcAft>
            </a:pPr>
            <a:r>
              <a:rPr lang="zh-CN" altLang="en-US" sz="2400" b="1" kern="100" dirty="0">
                <a:latin typeface="楷体" panose="02010609060101010101" pitchFamily="49" charset="-122"/>
                <a:ea typeface="楷体" panose="02010609060101010101" pitchFamily="49" charset="-122"/>
                <a:cs typeface="宋体" panose="02010600030101010101" pitchFamily="2" charset="-122"/>
              </a:rPr>
              <a:t>第</a:t>
            </a:r>
            <a:r>
              <a:rPr lang="en-US" altLang="zh-CN" sz="2400" b="1" kern="100" dirty="0">
                <a:latin typeface="楷体" panose="02010609060101010101" pitchFamily="49" charset="-122"/>
                <a:ea typeface="楷体" panose="02010609060101010101" pitchFamily="49" charset="-122"/>
                <a:cs typeface="宋体" panose="02010600030101010101" pitchFamily="2" charset="-122"/>
              </a:rPr>
              <a:t>45</a:t>
            </a:r>
            <a:r>
              <a:rPr lang="zh-CN" altLang="en-US" sz="2400" b="1" kern="100" dirty="0" smtClean="0">
                <a:latin typeface="楷体" panose="02010609060101010101" pitchFamily="49" charset="-122"/>
                <a:ea typeface="楷体" panose="02010609060101010101" pitchFamily="49" charset="-122"/>
                <a:cs typeface="宋体" panose="02010600030101010101" pitchFamily="2" charset="-122"/>
              </a:rPr>
              <a:t>题：</a:t>
            </a:r>
            <a:r>
              <a:rPr lang="zh-CN" altLang="en-US" sz="2400" kern="100" dirty="0" smtClean="0">
                <a:latin typeface="楷体" panose="02010609060101010101" pitchFamily="49" charset="-122"/>
                <a:ea typeface="楷体" panose="02010609060101010101" pitchFamily="49" charset="-122"/>
                <a:cs typeface="宋体" panose="02010600030101010101" pitchFamily="2" charset="-122"/>
              </a:rPr>
              <a:t>以</a:t>
            </a:r>
            <a:r>
              <a:rPr lang="zh-CN" altLang="en-US" sz="2400" kern="100" dirty="0">
                <a:latin typeface="楷体" panose="02010609060101010101" pitchFamily="49" charset="-122"/>
                <a:ea typeface="楷体" panose="02010609060101010101" pitchFamily="49" charset="-122"/>
                <a:cs typeface="宋体" panose="02010600030101010101" pitchFamily="2" charset="-122"/>
              </a:rPr>
              <a:t>户籍制度改革为切入点，材料梳理了新中国建立以来我国户籍制度历次改革的基本情况。第一问要求学生概括户籍改革历程的特点，考查学生提取信息的能力和归纳概括的能力，需要学生通读材料后迅速找到前后变化并概括，有一定难度。第二问的要求学生分析</a:t>
            </a:r>
            <a:r>
              <a:rPr lang="en-US" altLang="zh-CN" sz="2400" kern="100" dirty="0">
                <a:latin typeface="楷体" panose="02010609060101010101" pitchFamily="49" charset="-122"/>
                <a:ea typeface="楷体" panose="02010609060101010101" pitchFamily="49" charset="-122"/>
                <a:cs typeface="宋体" panose="02010600030101010101" pitchFamily="2" charset="-122"/>
              </a:rPr>
              <a:t>80</a:t>
            </a:r>
            <a:r>
              <a:rPr lang="zh-CN" altLang="en-US" sz="2400" kern="100" dirty="0">
                <a:latin typeface="楷体" panose="02010609060101010101" pitchFamily="49" charset="-122"/>
                <a:ea typeface="楷体" panose="02010609060101010101" pitchFamily="49" charset="-122"/>
                <a:cs typeface="宋体" panose="02010600030101010101" pitchFamily="2" charset="-122"/>
              </a:rPr>
              <a:t>年代以来户籍改革的原因，实际知识的落脚点是经济体制改革，需要学生结合经济体制改革、城市化、政府职能转变等知识作答，也有一定难度。</a:t>
            </a:r>
          </a:p>
        </p:txBody>
      </p:sp>
      <p:sp>
        <p:nvSpPr>
          <p:cNvPr id="3" name="文本框 2"/>
          <p:cNvSpPr txBox="1"/>
          <p:nvPr/>
        </p:nvSpPr>
        <p:spPr>
          <a:xfrm>
            <a:off x="2326340" y="645459"/>
            <a:ext cx="4356848" cy="461665"/>
          </a:xfrm>
          <a:prstGeom prst="rect">
            <a:avLst/>
          </a:prstGeom>
          <a:noFill/>
        </p:spPr>
        <p:txBody>
          <a:bodyPr wrap="square" rtlCol="0">
            <a:spAutoFit/>
          </a:bodyPr>
          <a:lstStyle/>
          <a:p>
            <a:r>
              <a:rPr lang="zh-CN" altLang="en-US" sz="2400" dirty="0" smtClean="0">
                <a:latin typeface="方正大标宋简体" panose="02010601030101010101" pitchFamily="2" charset="-122"/>
                <a:ea typeface="方正大标宋简体" panose="02010601030101010101" pitchFamily="2" charset="-122"/>
              </a:rPr>
              <a:t>克拉玛依模考试题简析</a:t>
            </a:r>
            <a:endParaRPr lang="zh-CN" altLang="en-US" sz="2400" dirty="0">
              <a:latin typeface="方正大标宋简体" panose="02010601030101010101" pitchFamily="2" charset="-122"/>
              <a:ea typeface="方正大标宋简体" panose="02010601030101010101" pitchFamily="2" charset="-122"/>
            </a:endParaRPr>
          </a:p>
        </p:txBody>
      </p:sp>
    </p:spTree>
    <p:extLst>
      <p:ext uri="{BB962C8B-B14F-4D97-AF65-F5344CB8AC3E}">
        <p14:creationId xmlns:p14="http://schemas.microsoft.com/office/powerpoint/2010/main" val="213701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9282" y="1578278"/>
            <a:ext cx="11577918" cy="3785652"/>
          </a:xfrm>
          <a:prstGeom prst="rect">
            <a:avLst/>
          </a:prstGeom>
        </p:spPr>
        <p:txBody>
          <a:bodyPr wrap="square">
            <a:spAutoFit/>
          </a:bodyPr>
          <a:lstStyle/>
          <a:p>
            <a:pPr algn="just">
              <a:lnSpc>
                <a:spcPct val="200000"/>
              </a:lnSpc>
              <a:spcAft>
                <a:spcPts val="0"/>
              </a:spcAft>
            </a:pPr>
            <a:r>
              <a:rPr lang="zh-CN" altLang="en-US" sz="2400" b="1" kern="100" dirty="0">
                <a:latin typeface="楷体" panose="02010609060101010101" pitchFamily="49" charset="-122"/>
                <a:ea typeface="楷体" panose="02010609060101010101" pitchFamily="49" charset="-122"/>
                <a:cs typeface="宋体" panose="02010600030101010101" pitchFamily="2" charset="-122"/>
              </a:rPr>
              <a:t>第</a:t>
            </a:r>
            <a:r>
              <a:rPr lang="en-US" altLang="zh-CN" sz="2400" b="1" kern="100" dirty="0">
                <a:latin typeface="楷体" panose="02010609060101010101" pitchFamily="49" charset="-122"/>
                <a:ea typeface="楷体" panose="02010609060101010101" pitchFamily="49" charset="-122"/>
                <a:cs typeface="宋体" panose="02010600030101010101" pitchFamily="2" charset="-122"/>
              </a:rPr>
              <a:t>47</a:t>
            </a:r>
            <a:r>
              <a:rPr lang="zh-CN" altLang="en-US" sz="2400" b="1" kern="100" dirty="0" smtClean="0">
                <a:latin typeface="楷体" panose="02010609060101010101" pitchFamily="49" charset="-122"/>
                <a:ea typeface="楷体" panose="02010609060101010101" pitchFamily="49" charset="-122"/>
                <a:cs typeface="宋体" panose="02010600030101010101" pitchFamily="2" charset="-122"/>
              </a:rPr>
              <a:t>题：</a:t>
            </a:r>
            <a:r>
              <a:rPr lang="zh-CN" altLang="en-US" sz="2400" kern="100" dirty="0" smtClean="0">
                <a:latin typeface="楷体" panose="02010609060101010101" pitchFamily="49" charset="-122"/>
                <a:ea typeface="楷体" panose="02010609060101010101" pitchFamily="49" charset="-122"/>
                <a:cs typeface="宋体" panose="02010600030101010101" pitchFamily="2" charset="-122"/>
              </a:rPr>
              <a:t>以</a:t>
            </a:r>
            <a:r>
              <a:rPr lang="zh-CN" altLang="en-US" sz="2400" kern="100" dirty="0">
                <a:latin typeface="楷体" panose="02010609060101010101" pitchFamily="49" charset="-122"/>
                <a:ea typeface="楷体" panose="02010609060101010101" pitchFamily="49" charset="-122"/>
                <a:cs typeface="宋体" panose="02010600030101010101" pitchFamily="2" charset="-122"/>
              </a:rPr>
              <a:t>明代唐伯虎为切入点，材料梳理了唐伯虎的诗画成就。第一问要求学生概括唐寅诗画特点，考查学生提取信息和归纳概括的能力，需要学生对材料中散落的不同时期唐寅诗画的描述性语句进行整合概括，</a:t>
            </a:r>
            <a:r>
              <a:rPr lang="zh-CN" altLang="en-US" sz="2400" kern="100" dirty="0" smtClean="0">
                <a:latin typeface="楷体" panose="02010609060101010101" pitchFamily="49" charset="-122"/>
                <a:ea typeface="楷体" panose="02010609060101010101" pitchFamily="49" charset="-122"/>
                <a:cs typeface="宋体" panose="02010600030101010101" pitchFamily="2" charset="-122"/>
              </a:rPr>
              <a:t>有</a:t>
            </a:r>
            <a:r>
              <a:rPr lang="zh-CN" altLang="en-US" sz="2400" kern="100" dirty="0">
                <a:latin typeface="楷体" panose="02010609060101010101" pitchFamily="49" charset="-122"/>
                <a:ea typeface="楷体" panose="02010609060101010101" pitchFamily="49" charset="-122"/>
                <a:cs typeface="宋体" panose="02010600030101010101" pitchFamily="2" charset="-122"/>
              </a:rPr>
              <a:t>较大</a:t>
            </a:r>
            <a:r>
              <a:rPr lang="zh-CN" altLang="en-US" sz="2400" kern="100" dirty="0" smtClean="0">
                <a:latin typeface="楷体" panose="02010609060101010101" pitchFamily="49" charset="-122"/>
                <a:ea typeface="楷体" panose="02010609060101010101" pitchFamily="49" charset="-122"/>
                <a:cs typeface="宋体" panose="02010600030101010101" pitchFamily="2" charset="-122"/>
              </a:rPr>
              <a:t>难度</a:t>
            </a:r>
            <a:r>
              <a:rPr lang="zh-CN" altLang="en-US" sz="2400" kern="100" dirty="0">
                <a:latin typeface="楷体" panose="02010609060101010101" pitchFamily="49" charset="-122"/>
                <a:ea typeface="楷体" panose="02010609060101010101" pitchFamily="49" charset="-122"/>
                <a:cs typeface="宋体" panose="02010600030101010101" pitchFamily="2" charset="-122"/>
              </a:rPr>
              <a:t>。第二问实际考查明朝的阶段特征，学生可从政治、经济、思想文化三方面对明代阶段特征进行概括，难度较低，易于得分。</a:t>
            </a:r>
          </a:p>
        </p:txBody>
      </p:sp>
      <p:sp>
        <p:nvSpPr>
          <p:cNvPr id="3" name="文本框 2"/>
          <p:cNvSpPr txBox="1"/>
          <p:nvPr/>
        </p:nvSpPr>
        <p:spPr>
          <a:xfrm>
            <a:off x="2326340" y="645459"/>
            <a:ext cx="4356848" cy="461665"/>
          </a:xfrm>
          <a:prstGeom prst="rect">
            <a:avLst/>
          </a:prstGeom>
          <a:noFill/>
        </p:spPr>
        <p:txBody>
          <a:bodyPr wrap="square" rtlCol="0">
            <a:spAutoFit/>
          </a:bodyPr>
          <a:lstStyle/>
          <a:p>
            <a:r>
              <a:rPr lang="zh-CN" altLang="en-US" sz="2400" dirty="0" smtClean="0">
                <a:latin typeface="方正大标宋简体" panose="02010601030101010101" pitchFamily="2" charset="-122"/>
                <a:ea typeface="方正大标宋简体" panose="02010601030101010101" pitchFamily="2" charset="-122"/>
              </a:rPr>
              <a:t>克拉玛依模考试题简析</a:t>
            </a:r>
            <a:endParaRPr lang="zh-CN" altLang="en-US" sz="2400" dirty="0">
              <a:latin typeface="方正大标宋简体" panose="02010601030101010101" pitchFamily="2" charset="-122"/>
              <a:ea typeface="方正大标宋简体" panose="02010601030101010101" pitchFamily="2" charset="-122"/>
            </a:endParaRPr>
          </a:p>
        </p:txBody>
      </p:sp>
    </p:spTree>
    <p:extLst>
      <p:ext uri="{BB962C8B-B14F-4D97-AF65-F5344CB8AC3E}">
        <p14:creationId xmlns:p14="http://schemas.microsoft.com/office/powerpoint/2010/main" val="46281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a:spLocks noChangeArrowheads="1"/>
          </p:cNvSpPr>
          <p:nvPr/>
        </p:nvSpPr>
        <p:spPr bwMode="auto">
          <a:xfrm>
            <a:off x="623392" y="1198786"/>
            <a:ext cx="4929555" cy="1200329"/>
          </a:xfrm>
          <a:prstGeom prst="rect">
            <a:avLst/>
          </a:prstGeom>
          <a:noFill/>
          <a:ln w="9525">
            <a:noFill/>
            <a:miter lim="800000"/>
            <a:headEnd/>
            <a:tailEnd/>
          </a:ln>
        </p:spPr>
        <p:txBody>
          <a:bodyPr wrap="none">
            <a:spAutoFit/>
          </a:bodyPr>
          <a:lstStyle/>
          <a:p>
            <a:pPr>
              <a:defRPr/>
            </a:pPr>
            <a:r>
              <a:rPr lang="zh-CN" altLang="en-US" sz="7200" b="1" spc="200" dirty="0" smtClean="0">
                <a:solidFill>
                  <a:prstClr val="white"/>
                </a:solidFill>
                <a:latin typeface="微软雅黑" pitchFamily="34" charset="-122"/>
                <a:ea typeface="微软雅黑" pitchFamily="34" charset="-122"/>
              </a:rPr>
              <a:t>谢谢观看！</a:t>
            </a:r>
            <a:endParaRPr lang="zh-CN" altLang="en-US" sz="7200" b="1" spc="200" dirty="0">
              <a:solidFill>
                <a:prstClr val="white"/>
              </a:solidFill>
              <a:latin typeface="微软雅黑" pitchFamily="34" charset="-122"/>
              <a:ea typeface="微软雅黑" pitchFamily="34" charset="-122"/>
            </a:endParaRPr>
          </a:p>
        </p:txBody>
      </p:sp>
      <p:cxnSp>
        <p:nvCxnSpPr>
          <p:cNvPr id="4" name="直接连接符 3"/>
          <p:cNvCxnSpPr/>
          <p:nvPr/>
        </p:nvCxnSpPr>
        <p:spPr>
          <a:xfrm>
            <a:off x="695400" y="1135445"/>
            <a:ext cx="573451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95400" y="2471122"/>
            <a:ext cx="573451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27975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0-#ppt_w/2"/>
                                          </p:val>
                                        </p:tav>
                                        <p:tav tm="100000">
                                          <p:val>
                                            <p:strVal val="#ppt_x"/>
                                          </p:val>
                                        </p:tav>
                                      </p:tavLst>
                                    </p:anim>
                                    <p:anim calcmode="lin" valueType="num">
                                      <p:cBhvr additive="base">
                                        <p:cTn id="8" dur="2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50" fill="hold"/>
                                        <p:tgtEl>
                                          <p:spTgt spid="5"/>
                                        </p:tgtEl>
                                        <p:attrNameLst>
                                          <p:attrName>ppt_x</p:attrName>
                                        </p:attrNameLst>
                                      </p:cBhvr>
                                      <p:tavLst>
                                        <p:tav tm="0">
                                          <p:val>
                                            <p:strVal val="1+#ppt_w/2"/>
                                          </p:val>
                                        </p:tav>
                                        <p:tav tm="100000">
                                          <p:val>
                                            <p:strVal val="#ppt_x"/>
                                          </p:val>
                                        </p:tav>
                                      </p:tavLst>
                                    </p:anim>
                                    <p:anim calcmode="lin" valueType="num">
                                      <p:cBhvr additive="base">
                                        <p:cTn id="12" dur="25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25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35" presetClass="entr" presetSubtype="0" fill="hold" grpId="1"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style.rotation</p:attrName>
                                        </p:attrNameLst>
                                      </p:cBhvr>
                                      <p:tavLst>
                                        <p:tav tm="0">
                                          <p:val>
                                            <p:fltVal val="720"/>
                                          </p:val>
                                        </p:tav>
                                        <p:tav tm="100000">
                                          <p:val>
                                            <p:fltVal val="0"/>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 calcmode="lin" valueType="num">
                                      <p:cBhvr>
                                        <p:cTn id="22" dur="500" fill="hold"/>
                                        <p:tgtEl>
                                          <p:spTgt spid="2"/>
                                        </p:tgtEl>
                                        <p:attrNameLst>
                                          <p:attrName>ppt_w</p:attrName>
                                        </p:attrNameLst>
                                      </p:cBhvr>
                                      <p:tavLst>
                                        <p:tav tm="0">
                                          <p:val>
                                            <p:fltVal val="0"/>
                                          </p:val>
                                        </p:tav>
                                        <p:tav tm="100000">
                                          <p:val>
                                            <p:strVal val="#ppt_w"/>
                                          </p:val>
                                        </p:tav>
                                      </p:tavLst>
                                    </p:anim>
                                  </p:childTnLst>
                                </p:cTn>
                              </p:par>
                              <p:par>
                                <p:cTn id="23" presetID="53" presetClass="entr" presetSubtype="16" fill="hold" grpId="2"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26340" y="645459"/>
            <a:ext cx="3442447" cy="461665"/>
          </a:xfrm>
          <a:prstGeom prst="rect">
            <a:avLst/>
          </a:prstGeom>
          <a:noFill/>
        </p:spPr>
        <p:txBody>
          <a:bodyPr wrap="square" rtlCol="0">
            <a:spAutoFit/>
          </a:bodyPr>
          <a:lstStyle/>
          <a:p>
            <a:r>
              <a:rPr lang="zh-CN" altLang="en-US" sz="2400" dirty="0" smtClean="0">
                <a:latin typeface="方正大标宋简体" panose="02010601030101010101" pitchFamily="2" charset="-122"/>
                <a:ea typeface="方正大标宋简体" panose="02010601030101010101" pitchFamily="2" charset="-122"/>
              </a:rPr>
              <a:t>历史学科核心素养解读</a:t>
            </a:r>
            <a:endParaRPr lang="zh-CN" altLang="en-US" sz="2400" dirty="0">
              <a:latin typeface="方正大标宋简体" panose="02010601030101010101" pitchFamily="2" charset="-122"/>
              <a:ea typeface="方正大标宋简体" panose="02010601030101010101" pitchFamily="2" charset="-122"/>
            </a:endParaRPr>
          </a:p>
        </p:txBody>
      </p:sp>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l="1575" r="5698"/>
          <a:stretch/>
        </p:blipFill>
        <p:spPr>
          <a:xfrm>
            <a:off x="2372467" y="1851532"/>
            <a:ext cx="7447066" cy="3477663"/>
          </a:xfrm>
          <a:prstGeom prst="rect">
            <a:avLst/>
          </a:prstGeom>
        </p:spPr>
      </p:pic>
    </p:spTree>
    <p:extLst>
      <p:ext uri="{BB962C8B-B14F-4D97-AF65-F5344CB8AC3E}">
        <p14:creationId xmlns:p14="http://schemas.microsoft.com/office/powerpoint/2010/main" val="1946960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261791" y="1615354"/>
            <a:ext cx="2376264" cy="4320480"/>
            <a:chOff x="2068615" y="1696036"/>
            <a:chExt cx="2376264" cy="4320480"/>
          </a:xfrm>
        </p:grpSpPr>
        <p:sp>
          <p:nvSpPr>
            <p:cNvPr id="20" name="圆角矩形 19"/>
            <p:cNvSpPr/>
            <p:nvPr/>
          </p:nvSpPr>
          <p:spPr>
            <a:xfrm>
              <a:off x="2068615" y="1696036"/>
              <a:ext cx="2376264" cy="4320480"/>
            </a:xfrm>
            <a:prstGeom prst="roundRect">
              <a:avLst>
                <a:gd name="adj" fmla="val 7822"/>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6"/>
            <p:cNvSpPr/>
            <p:nvPr/>
          </p:nvSpPr>
          <p:spPr>
            <a:xfrm>
              <a:off x="2068615" y="2043296"/>
              <a:ext cx="792088" cy="876875"/>
            </a:xfrm>
            <a:custGeom>
              <a:avLst/>
              <a:gdLst/>
              <a:ahLst/>
              <a:cxnLst/>
              <a:rect l="l" t="t" r="r" b="b"/>
              <a:pathLst>
                <a:path w="792088" h="876875">
                  <a:moveTo>
                    <a:pt x="0" y="0"/>
                  </a:moveTo>
                  <a:lnTo>
                    <a:pt x="723499" y="0"/>
                  </a:lnTo>
                  <a:cubicBezTo>
                    <a:pt x="761380" y="0"/>
                    <a:pt x="792088" y="30708"/>
                    <a:pt x="792088" y="68589"/>
                  </a:cubicBezTo>
                  <a:lnTo>
                    <a:pt x="792088" y="808286"/>
                  </a:lnTo>
                  <a:cubicBezTo>
                    <a:pt x="792088" y="846167"/>
                    <a:pt x="761380" y="876875"/>
                    <a:pt x="723499" y="876875"/>
                  </a:cubicBezTo>
                  <a:lnTo>
                    <a:pt x="0" y="876875"/>
                  </a:lnTo>
                  <a:close/>
                </a:path>
              </a:pathLst>
            </a:custGeom>
            <a:solidFill>
              <a:srgbClr val="FFC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7"/>
            <p:cNvSpPr txBox="1"/>
            <p:nvPr/>
          </p:nvSpPr>
          <p:spPr>
            <a:xfrm>
              <a:off x="2165202" y="2220123"/>
              <a:ext cx="598911" cy="523220"/>
            </a:xfrm>
            <a:prstGeom prst="rect">
              <a:avLst/>
            </a:prstGeom>
            <a:noFill/>
          </p:spPr>
          <p:txBody>
            <a:bodyPr wrap="square" rtlCol="0">
              <a:spAutoFit/>
            </a:bodyPr>
            <a:lstStyle/>
            <a:p>
              <a:pPr algn="ctr"/>
              <a:r>
                <a:rPr lang="en-US" altLang="zh-CN" sz="2800" dirty="0" smtClean="0">
                  <a:solidFill>
                    <a:schemeClr val="bg1"/>
                  </a:solidFill>
                  <a:latin typeface="Impact" panose="020B0806030902050204" pitchFamily="34" charset="0"/>
                </a:rPr>
                <a:t>01</a:t>
              </a:r>
              <a:endParaRPr lang="zh-CN" altLang="en-US" sz="2800" dirty="0">
                <a:solidFill>
                  <a:schemeClr val="bg1"/>
                </a:solidFill>
                <a:latin typeface="Impact" panose="020B0806030902050204" pitchFamily="34" charset="0"/>
              </a:endParaRPr>
            </a:p>
          </p:txBody>
        </p:sp>
        <p:sp>
          <p:nvSpPr>
            <p:cNvPr id="23" name="TextBox 8"/>
            <p:cNvSpPr txBox="1"/>
            <p:nvPr/>
          </p:nvSpPr>
          <p:spPr>
            <a:xfrm>
              <a:off x="2090249" y="3727035"/>
              <a:ext cx="2327736" cy="523220"/>
            </a:xfrm>
            <a:prstGeom prst="rect">
              <a:avLst/>
            </a:prstGeom>
            <a:noFill/>
          </p:spPr>
          <p:txBody>
            <a:bodyPr wrap="square" rtlCol="0">
              <a:spAutoFit/>
            </a:bodyPr>
            <a:lstStyle/>
            <a:p>
              <a:pPr algn="ctr"/>
              <a:r>
                <a:rPr lang="zh-CN" altLang="en-US" sz="2800" b="1" dirty="0" smtClean="0">
                  <a:latin typeface="微软雅黑" panose="020B0503020204020204" pitchFamily="34" charset="-122"/>
                  <a:ea typeface="微软雅黑" panose="020B0503020204020204" pitchFamily="34" charset="-122"/>
                </a:rPr>
                <a:t>唯物史观</a:t>
              </a:r>
              <a:endParaRPr lang="zh-CN" altLang="en-US" sz="2800" b="1" dirty="0">
                <a:latin typeface="微软雅黑" panose="020B0503020204020204" pitchFamily="34" charset="-122"/>
                <a:ea typeface="微软雅黑" panose="020B0503020204020204" pitchFamily="34" charset="-122"/>
              </a:endParaRPr>
            </a:p>
          </p:txBody>
        </p:sp>
        <p:graphicFrame>
          <p:nvGraphicFramePr>
            <p:cNvPr id="25" name="图表 24"/>
            <p:cNvGraphicFramePr/>
            <p:nvPr>
              <p:extLst/>
            </p:nvPr>
          </p:nvGraphicFramePr>
          <p:xfrm>
            <a:off x="2650850" y="4792380"/>
            <a:ext cx="1211794" cy="807863"/>
          </p:xfrm>
          <a:graphic>
            <a:graphicData uri="http://schemas.openxmlformats.org/drawingml/2006/chart">
              <c:chart xmlns:c="http://schemas.openxmlformats.org/drawingml/2006/chart" xmlns:r="http://schemas.openxmlformats.org/officeDocument/2006/relationships" r:id="rId3"/>
            </a:graphicData>
          </a:graphic>
        </p:graphicFrame>
        <p:sp>
          <p:nvSpPr>
            <p:cNvPr id="26" name="Freeform 11"/>
            <p:cNvSpPr>
              <a:spLocks noEditPoints="1"/>
            </p:cNvSpPr>
            <p:nvPr/>
          </p:nvSpPr>
          <p:spPr bwMode="auto">
            <a:xfrm>
              <a:off x="3213617" y="2164211"/>
              <a:ext cx="609600" cy="608013"/>
            </a:xfrm>
            <a:custGeom>
              <a:avLst/>
              <a:gdLst>
                <a:gd name="T0" fmla="*/ 292 w 384"/>
                <a:gd name="T1" fmla="*/ 325 h 383"/>
                <a:gd name="T2" fmla="*/ 336 w 384"/>
                <a:gd name="T3" fmla="*/ 360 h 383"/>
                <a:gd name="T4" fmla="*/ 359 w 384"/>
                <a:gd name="T5" fmla="*/ 344 h 383"/>
                <a:gd name="T6" fmla="*/ 354 w 384"/>
                <a:gd name="T7" fmla="*/ 318 h 383"/>
                <a:gd name="T8" fmla="*/ 31 w 384"/>
                <a:gd name="T9" fmla="*/ 318 h 383"/>
                <a:gd name="T10" fmla="*/ 25 w 384"/>
                <a:gd name="T11" fmla="*/ 344 h 383"/>
                <a:gd name="T12" fmla="*/ 48 w 384"/>
                <a:gd name="T13" fmla="*/ 360 h 383"/>
                <a:gd name="T14" fmla="*/ 92 w 384"/>
                <a:gd name="T15" fmla="*/ 325 h 383"/>
                <a:gd name="T16" fmla="*/ 285 w 384"/>
                <a:gd name="T17" fmla="*/ 216 h 383"/>
                <a:gd name="T18" fmla="*/ 339 w 384"/>
                <a:gd name="T19" fmla="*/ 271 h 383"/>
                <a:gd name="T20" fmla="*/ 384 w 384"/>
                <a:gd name="T21" fmla="*/ 328 h 383"/>
                <a:gd name="T22" fmla="*/ 370 w 384"/>
                <a:gd name="T23" fmla="*/ 369 h 383"/>
                <a:gd name="T24" fmla="*/ 329 w 384"/>
                <a:gd name="T25" fmla="*/ 383 h 383"/>
                <a:gd name="T26" fmla="*/ 272 w 384"/>
                <a:gd name="T27" fmla="*/ 338 h 383"/>
                <a:gd name="T28" fmla="*/ 216 w 384"/>
                <a:gd name="T29" fmla="*/ 284 h 383"/>
                <a:gd name="T30" fmla="*/ 275 w 384"/>
                <a:gd name="T31" fmla="*/ 240 h 383"/>
                <a:gd name="T32" fmla="*/ 99 w 384"/>
                <a:gd name="T33" fmla="*/ 216 h 383"/>
                <a:gd name="T34" fmla="*/ 144 w 384"/>
                <a:gd name="T35" fmla="*/ 274 h 383"/>
                <a:gd name="T36" fmla="*/ 139 w 384"/>
                <a:gd name="T37" fmla="*/ 350 h 383"/>
                <a:gd name="T38" fmla="*/ 69 w 384"/>
                <a:gd name="T39" fmla="*/ 379 h 383"/>
                <a:gd name="T40" fmla="*/ 26 w 384"/>
                <a:gd name="T41" fmla="*/ 379 h 383"/>
                <a:gd name="T42" fmla="*/ 0 w 384"/>
                <a:gd name="T43" fmla="*/ 343 h 383"/>
                <a:gd name="T44" fmla="*/ 13 w 384"/>
                <a:gd name="T45" fmla="*/ 302 h 383"/>
                <a:gd name="T46" fmla="*/ 26 w 384"/>
                <a:gd name="T47" fmla="*/ 216 h 383"/>
                <a:gd name="T48" fmla="*/ 319 w 384"/>
                <a:gd name="T49" fmla="*/ 30 h 383"/>
                <a:gd name="T50" fmla="*/ 326 w 384"/>
                <a:gd name="T51" fmla="*/ 91 h 383"/>
                <a:gd name="T52" fmla="*/ 360 w 384"/>
                <a:gd name="T53" fmla="*/ 48 h 383"/>
                <a:gd name="T54" fmla="*/ 345 w 384"/>
                <a:gd name="T55" fmla="*/ 25 h 383"/>
                <a:gd name="T56" fmla="*/ 38 w 384"/>
                <a:gd name="T57" fmla="*/ 25 h 383"/>
                <a:gd name="T58" fmla="*/ 24 w 384"/>
                <a:gd name="T59" fmla="*/ 48 h 383"/>
                <a:gd name="T60" fmla="*/ 57 w 384"/>
                <a:gd name="T61" fmla="*/ 91 h 383"/>
                <a:gd name="T62" fmla="*/ 64 w 384"/>
                <a:gd name="T63" fmla="*/ 30 h 383"/>
                <a:gd name="T64" fmla="*/ 329 w 384"/>
                <a:gd name="T65" fmla="*/ 0 h 383"/>
                <a:gd name="T66" fmla="*/ 370 w 384"/>
                <a:gd name="T67" fmla="*/ 13 h 383"/>
                <a:gd name="T68" fmla="*/ 384 w 384"/>
                <a:gd name="T69" fmla="*/ 55 h 383"/>
                <a:gd name="T70" fmla="*/ 339 w 384"/>
                <a:gd name="T71" fmla="*/ 112 h 383"/>
                <a:gd name="T72" fmla="*/ 285 w 384"/>
                <a:gd name="T73" fmla="*/ 167 h 383"/>
                <a:gd name="T74" fmla="*/ 239 w 384"/>
                <a:gd name="T75" fmla="*/ 109 h 383"/>
                <a:gd name="T76" fmla="*/ 244 w 384"/>
                <a:gd name="T77" fmla="*/ 32 h 383"/>
                <a:gd name="T78" fmla="*/ 314 w 384"/>
                <a:gd name="T79" fmla="*/ 5 h 383"/>
                <a:gd name="T80" fmla="*/ 55 w 384"/>
                <a:gd name="T81" fmla="*/ 0 h 383"/>
                <a:gd name="T82" fmla="*/ 112 w 384"/>
                <a:gd name="T83" fmla="*/ 44 h 383"/>
                <a:gd name="T84" fmla="*/ 168 w 384"/>
                <a:gd name="T85" fmla="*/ 99 h 383"/>
                <a:gd name="T86" fmla="*/ 108 w 384"/>
                <a:gd name="T87" fmla="*/ 144 h 383"/>
                <a:gd name="T88" fmla="*/ 33 w 384"/>
                <a:gd name="T89" fmla="*/ 138 h 383"/>
                <a:gd name="T90" fmla="*/ 5 w 384"/>
                <a:gd name="T91" fmla="*/ 69 h 383"/>
                <a:gd name="T92" fmla="*/ 5 w 384"/>
                <a:gd name="T93" fmla="*/ 26 h 383"/>
                <a:gd name="T94" fmla="*/ 41 w 384"/>
                <a:gd name="T9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4" h="383">
                  <a:moveTo>
                    <a:pt x="326" y="292"/>
                  </a:moveTo>
                  <a:lnTo>
                    <a:pt x="311" y="310"/>
                  </a:lnTo>
                  <a:lnTo>
                    <a:pt x="292" y="325"/>
                  </a:lnTo>
                  <a:lnTo>
                    <a:pt x="319" y="353"/>
                  </a:lnTo>
                  <a:lnTo>
                    <a:pt x="328" y="358"/>
                  </a:lnTo>
                  <a:lnTo>
                    <a:pt x="336" y="360"/>
                  </a:lnTo>
                  <a:lnTo>
                    <a:pt x="345" y="358"/>
                  </a:lnTo>
                  <a:lnTo>
                    <a:pt x="354" y="353"/>
                  </a:lnTo>
                  <a:lnTo>
                    <a:pt x="359" y="344"/>
                  </a:lnTo>
                  <a:lnTo>
                    <a:pt x="360" y="336"/>
                  </a:lnTo>
                  <a:lnTo>
                    <a:pt x="359" y="327"/>
                  </a:lnTo>
                  <a:lnTo>
                    <a:pt x="354" y="318"/>
                  </a:lnTo>
                  <a:lnTo>
                    <a:pt x="326" y="292"/>
                  </a:lnTo>
                  <a:close/>
                  <a:moveTo>
                    <a:pt x="57" y="292"/>
                  </a:moveTo>
                  <a:lnTo>
                    <a:pt x="31" y="318"/>
                  </a:lnTo>
                  <a:lnTo>
                    <a:pt x="25" y="327"/>
                  </a:lnTo>
                  <a:lnTo>
                    <a:pt x="24" y="336"/>
                  </a:lnTo>
                  <a:lnTo>
                    <a:pt x="25" y="344"/>
                  </a:lnTo>
                  <a:lnTo>
                    <a:pt x="31" y="353"/>
                  </a:lnTo>
                  <a:lnTo>
                    <a:pt x="38" y="358"/>
                  </a:lnTo>
                  <a:lnTo>
                    <a:pt x="48" y="360"/>
                  </a:lnTo>
                  <a:lnTo>
                    <a:pt x="57" y="358"/>
                  </a:lnTo>
                  <a:lnTo>
                    <a:pt x="64" y="353"/>
                  </a:lnTo>
                  <a:lnTo>
                    <a:pt x="92" y="325"/>
                  </a:lnTo>
                  <a:lnTo>
                    <a:pt x="74" y="310"/>
                  </a:lnTo>
                  <a:lnTo>
                    <a:pt x="57" y="292"/>
                  </a:lnTo>
                  <a:close/>
                  <a:moveTo>
                    <a:pt x="285" y="216"/>
                  </a:moveTo>
                  <a:lnTo>
                    <a:pt x="359" y="216"/>
                  </a:lnTo>
                  <a:lnTo>
                    <a:pt x="351" y="244"/>
                  </a:lnTo>
                  <a:lnTo>
                    <a:pt x="339" y="271"/>
                  </a:lnTo>
                  <a:lnTo>
                    <a:pt x="370" y="302"/>
                  </a:lnTo>
                  <a:lnTo>
                    <a:pt x="379" y="315"/>
                  </a:lnTo>
                  <a:lnTo>
                    <a:pt x="384" y="328"/>
                  </a:lnTo>
                  <a:lnTo>
                    <a:pt x="384" y="343"/>
                  </a:lnTo>
                  <a:lnTo>
                    <a:pt x="379" y="358"/>
                  </a:lnTo>
                  <a:lnTo>
                    <a:pt x="370" y="369"/>
                  </a:lnTo>
                  <a:lnTo>
                    <a:pt x="357" y="379"/>
                  </a:lnTo>
                  <a:lnTo>
                    <a:pt x="343" y="383"/>
                  </a:lnTo>
                  <a:lnTo>
                    <a:pt x="329" y="383"/>
                  </a:lnTo>
                  <a:lnTo>
                    <a:pt x="314" y="379"/>
                  </a:lnTo>
                  <a:lnTo>
                    <a:pt x="303" y="369"/>
                  </a:lnTo>
                  <a:lnTo>
                    <a:pt x="272" y="338"/>
                  </a:lnTo>
                  <a:lnTo>
                    <a:pt x="244" y="350"/>
                  </a:lnTo>
                  <a:lnTo>
                    <a:pt x="216" y="358"/>
                  </a:lnTo>
                  <a:lnTo>
                    <a:pt x="216" y="284"/>
                  </a:lnTo>
                  <a:lnTo>
                    <a:pt x="239" y="274"/>
                  </a:lnTo>
                  <a:lnTo>
                    <a:pt x="260" y="259"/>
                  </a:lnTo>
                  <a:lnTo>
                    <a:pt x="275" y="240"/>
                  </a:lnTo>
                  <a:lnTo>
                    <a:pt x="285" y="216"/>
                  </a:lnTo>
                  <a:close/>
                  <a:moveTo>
                    <a:pt x="26" y="216"/>
                  </a:moveTo>
                  <a:lnTo>
                    <a:pt x="99" y="216"/>
                  </a:lnTo>
                  <a:lnTo>
                    <a:pt x="108" y="240"/>
                  </a:lnTo>
                  <a:lnTo>
                    <a:pt x="124" y="259"/>
                  </a:lnTo>
                  <a:lnTo>
                    <a:pt x="144" y="274"/>
                  </a:lnTo>
                  <a:lnTo>
                    <a:pt x="168" y="284"/>
                  </a:lnTo>
                  <a:lnTo>
                    <a:pt x="168" y="358"/>
                  </a:lnTo>
                  <a:lnTo>
                    <a:pt x="139" y="350"/>
                  </a:lnTo>
                  <a:lnTo>
                    <a:pt x="112" y="338"/>
                  </a:lnTo>
                  <a:lnTo>
                    <a:pt x="81" y="369"/>
                  </a:lnTo>
                  <a:lnTo>
                    <a:pt x="69" y="379"/>
                  </a:lnTo>
                  <a:lnTo>
                    <a:pt x="55" y="383"/>
                  </a:lnTo>
                  <a:lnTo>
                    <a:pt x="41" y="383"/>
                  </a:lnTo>
                  <a:lnTo>
                    <a:pt x="26" y="379"/>
                  </a:lnTo>
                  <a:lnTo>
                    <a:pt x="13" y="369"/>
                  </a:lnTo>
                  <a:lnTo>
                    <a:pt x="5" y="358"/>
                  </a:lnTo>
                  <a:lnTo>
                    <a:pt x="0" y="343"/>
                  </a:lnTo>
                  <a:lnTo>
                    <a:pt x="0" y="328"/>
                  </a:lnTo>
                  <a:lnTo>
                    <a:pt x="5" y="315"/>
                  </a:lnTo>
                  <a:lnTo>
                    <a:pt x="13" y="302"/>
                  </a:lnTo>
                  <a:lnTo>
                    <a:pt x="44" y="271"/>
                  </a:lnTo>
                  <a:lnTo>
                    <a:pt x="33" y="244"/>
                  </a:lnTo>
                  <a:lnTo>
                    <a:pt x="26" y="216"/>
                  </a:lnTo>
                  <a:close/>
                  <a:moveTo>
                    <a:pt x="336" y="23"/>
                  </a:moveTo>
                  <a:lnTo>
                    <a:pt x="328" y="25"/>
                  </a:lnTo>
                  <a:lnTo>
                    <a:pt x="319" y="30"/>
                  </a:lnTo>
                  <a:lnTo>
                    <a:pt x="292" y="57"/>
                  </a:lnTo>
                  <a:lnTo>
                    <a:pt x="311" y="73"/>
                  </a:lnTo>
                  <a:lnTo>
                    <a:pt x="326" y="91"/>
                  </a:lnTo>
                  <a:lnTo>
                    <a:pt x="354" y="65"/>
                  </a:lnTo>
                  <a:lnTo>
                    <a:pt x="359" y="56"/>
                  </a:lnTo>
                  <a:lnTo>
                    <a:pt x="360" y="48"/>
                  </a:lnTo>
                  <a:lnTo>
                    <a:pt x="359" y="38"/>
                  </a:lnTo>
                  <a:lnTo>
                    <a:pt x="354" y="30"/>
                  </a:lnTo>
                  <a:lnTo>
                    <a:pt x="345" y="25"/>
                  </a:lnTo>
                  <a:lnTo>
                    <a:pt x="336" y="23"/>
                  </a:lnTo>
                  <a:close/>
                  <a:moveTo>
                    <a:pt x="48" y="23"/>
                  </a:moveTo>
                  <a:lnTo>
                    <a:pt x="38" y="25"/>
                  </a:lnTo>
                  <a:lnTo>
                    <a:pt x="31" y="30"/>
                  </a:lnTo>
                  <a:lnTo>
                    <a:pt x="25" y="38"/>
                  </a:lnTo>
                  <a:lnTo>
                    <a:pt x="24" y="48"/>
                  </a:lnTo>
                  <a:lnTo>
                    <a:pt x="25" y="56"/>
                  </a:lnTo>
                  <a:lnTo>
                    <a:pt x="31" y="65"/>
                  </a:lnTo>
                  <a:lnTo>
                    <a:pt x="57" y="91"/>
                  </a:lnTo>
                  <a:lnTo>
                    <a:pt x="74" y="73"/>
                  </a:lnTo>
                  <a:lnTo>
                    <a:pt x="92" y="57"/>
                  </a:lnTo>
                  <a:lnTo>
                    <a:pt x="64" y="30"/>
                  </a:lnTo>
                  <a:lnTo>
                    <a:pt x="57" y="25"/>
                  </a:lnTo>
                  <a:lnTo>
                    <a:pt x="48" y="23"/>
                  </a:lnTo>
                  <a:close/>
                  <a:moveTo>
                    <a:pt x="329" y="0"/>
                  </a:moveTo>
                  <a:lnTo>
                    <a:pt x="343" y="0"/>
                  </a:lnTo>
                  <a:lnTo>
                    <a:pt x="357" y="5"/>
                  </a:lnTo>
                  <a:lnTo>
                    <a:pt x="370" y="13"/>
                  </a:lnTo>
                  <a:lnTo>
                    <a:pt x="379" y="26"/>
                  </a:lnTo>
                  <a:lnTo>
                    <a:pt x="384" y="40"/>
                  </a:lnTo>
                  <a:lnTo>
                    <a:pt x="384" y="55"/>
                  </a:lnTo>
                  <a:lnTo>
                    <a:pt x="379" y="69"/>
                  </a:lnTo>
                  <a:lnTo>
                    <a:pt x="370" y="81"/>
                  </a:lnTo>
                  <a:lnTo>
                    <a:pt x="339" y="112"/>
                  </a:lnTo>
                  <a:lnTo>
                    <a:pt x="351" y="138"/>
                  </a:lnTo>
                  <a:lnTo>
                    <a:pt x="359" y="167"/>
                  </a:lnTo>
                  <a:lnTo>
                    <a:pt x="285" y="167"/>
                  </a:lnTo>
                  <a:lnTo>
                    <a:pt x="275" y="144"/>
                  </a:lnTo>
                  <a:lnTo>
                    <a:pt x="260" y="124"/>
                  </a:lnTo>
                  <a:lnTo>
                    <a:pt x="239" y="109"/>
                  </a:lnTo>
                  <a:lnTo>
                    <a:pt x="216" y="99"/>
                  </a:lnTo>
                  <a:lnTo>
                    <a:pt x="216" y="25"/>
                  </a:lnTo>
                  <a:lnTo>
                    <a:pt x="244" y="32"/>
                  </a:lnTo>
                  <a:lnTo>
                    <a:pt x="272" y="44"/>
                  </a:lnTo>
                  <a:lnTo>
                    <a:pt x="303" y="13"/>
                  </a:lnTo>
                  <a:lnTo>
                    <a:pt x="314" y="5"/>
                  </a:lnTo>
                  <a:lnTo>
                    <a:pt x="329" y="0"/>
                  </a:lnTo>
                  <a:close/>
                  <a:moveTo>
                    <a:pt x="41" y="0"/>
                  </a:moveTo>
                  <a:lnTo>
                    <a:pt x="55" y="0"/>
                  </a:lnTo>
                  <a:lnTo>
                    <a:pt x="69" y="5"/>
                  </a:lnTo>
                  <a:lnTo>
                    <a:pt x="81" y="13"/>
                  </a:lnTo>
                  <a:lnTo>
                    <a:pt x="112" y="44"/>
                  </a:lnTo>
                  <a:lnTo>
                    <a:pt x="139" y="32"/>
                  </a:lnTo>
                  <a:lnTo>
                    <a:pt x="168" y="25"/>
                  </a:lnTo>
                  <a:lnTo>
                    <a:pt x="168" y="99"/>
                  </a:lnTo>
                  <a:lnTo>
                    <a:pt x="144" y="109"/>
                  </a:lnTo>
                  <a:lnTo>
                    <a:pt x="124" y="124"/>
                  </a:lnTo>
                  <a:lnTo>
                    <a:pt x="108" y="144"/>
                  </a:lnTo>
                  <a:lnTo>
                    <a:pt x="99" y="167"/>
                  </a:lnTo>
                  <a:lnTo>
                    <a:pt x="26" y="167"/>
                  </a:lnTo>
                  <a:lnTo>
                    <a:pt x="33" y="138"/>
                  </a:lnTo>
                  <a:lnTo>
                    <a:pt x="44" y="112"/>
                  </a:lnTo>
                  <a:lnTo>
                    <a:pt x="13" y="81"/>
                  </a:lnTo>
                  <a:lnTo>
                    <a:pt x="5" y="69"/>
                  </a:lnTo>
                  <a:lnTo>
                    <a:pt x="0" y="55"/>
                  </a:lnTo>
                  <a:lnTo>
                    <a:pt x="0" y="40"/>
                  </a:lnTo>
                  <a:lnTo>
                    <a:pt x="5" y="26"/>
                  </a:lnTo>
                  <a:lnTo>
                    <a:pt x="13" y="13"/>
                  </a:lnTo>
                  <a:lnTo>
                    <a:pt x="26" y="5"/>
                  </a:lnTo>
                  <a:lnTo>
                    <a:pt x="41" y="0"/>
                  </a:lnTo>
                  <a:close/>
                </a:path>
              </a:pathLst>
            </a:custGeom>
            <a:solidFill>
              <a:schemeClr val="bg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p>
          </p:txBody>
        </p:sp>
      </p:grpSp>
      <p:sp>
        <p:nvSpPr>
          <p:cNvPr id="27" name="圆角矩形 26"/>
          <p:cNvSpPr/>
          <p:nvPr/>
        </p:nvSpPr>
        <p:spPr>
          <a:xfrm>
            <a:off x="4350970" y="1793836"/>
            <a:ext cx="643208" cy="663127"/>
          </a:xfrm>
          <a:prstGeom prst="roundRect">
            <a:avLst>
              <a:gd name="adj" fmla="val 7822"/>
            </a:avLst>
          </a:prstGeom>
          <a:solidFill>
            <a:srgbClr val="92D05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5132296" y="1804624"/>
            <a:ext cx="6096000" cy="581057"/>
          </a:xfrm>
          <a:prstGeom prst="rect">
            <a:avLst/>
          </a:prstGeom>
        </p:spPr>
        <p:txBody>
          <a:bodyPr>
            <a:spAutoFit/>
          </a:bodyPr>
          <a:lstStyle/>
          <a:p>
            <a:pPr>
              <a:lnSpc>
                <a:spcPct val="150000"/>
              </a:lnSpc>
              <a:spcBef>
                <a:spcPct val="0"/>
              </a:spcBef>
            </a:pPr>
            <a:r>
              <a:rPr lang="zh-CN" altLang="en-US" sz="2400" b="1" cap="all" dirty="0" smtClean="0">
                <a:latin typeface="微软雅黑" pitchFamily="34" charset="-122"/>
                <a:ea typeface="微软雅黑" pitchFamily="34" charset="-122"/>
              </a:rPr>
              <a:t>社会存在与社会意识</a:t>
            </a:r>
            <a:endParaRPr lang="en-US" altLang="zh-CN" sz="2400" b="1" cap="all" dirty="0">
              <a:latin typeface="微软雅黑" pitchFamily="34" charset="-122"/>
              <a:ea typeface="微软雅黑" pitchFamily="34" charset="-122"/>
            </a:endParaRPr>
          </a:p>
        </p:txBody>
      </p:sp>
      <p:sp>
        <p:nvSpPr>
          <p:cNvPr id="29" name="圆角矩形 28"/>
          <p:cNvSpPr/>
          <p:nvPr/>
        </p:nvSpPr>
        <p:spPr>
          <a:xfrm>
            <a:off x="4350970" y="2847525"/>
            <a:ext cx="643208" cy="663127"/>
          </a:xfrm>
          <a:prstGeom prst="roundRect">
            <a:avLst>
              <a:gd name="adj" fmla="val 7822"/>
            </a:avLst>
          </a:prstGeom>
          <a:solidFill>
            <a:srgbClr val="00B05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5132296" y="2844866"/>
            <a:ext cx="6096000" cy="581057"/>
          </a:xfrm>
          <a:prstGeom prst="rect">
            <a:avLst/>
          </a:prstGeom>
        </p:spPr>
        <p:txBody>
          <a:bodyPr>
            <a:spAutoFit/>
          </a:bodyPr>
          <a:lstStyle/>
          <a:p>
            <a:pPr>
              <a:lnSpc>
                <a:spcPct val="150000"/>
              </a:lnSpc>
              <a:spcBef>
                <a:spcPct val="0"/>
              </a:spcBef>
            </a:pPr>
            <a:r>
              <a:rPr lang="zh-CN" altLang="en-US" sz="2400" b="1" cap="all" dirty="0" smtClean="0">
                <a:latin typeface="微软雅黑" pitchFamily="34" charset="-122"/>
                <a:ea typeface="微软雅黑" pitchFamily="34" charset="-122"/>
              </a:rPr>
              <a:t>生产力与生产关系</a:t>
            </a:r>
            <a:endParaRPr lang="en-US" altLang="zh-CN" sz="2400" b="1" cap="all" dirty="0">
              <a:latin typeface="微软雅黑" pitchFamily="34" charset="-122"/>
              <a:ea typeface="微软雅黑" pitchFamily="34" charset="-122"/>
            </a:endParaRPr>
          </a:p>
        </p:txBody>
      </p:sp>
      <p:sp>
        <p:nvSpPr>
          <p:cNvPr id="31" name="圆角矩形 30"/>
          <p:cNvSpPr/>
          <p:nvPr/>
        </p:nvSpPr>
        <p:spPr>
          <a:xfrm>
            <a:off x="4350970" y="3901214"/>
            <a:ext cx="643208" cy="663127"/>
          </a:xfrm>
          <a:prstGeom prst="roundRect">
            <a:avLst>
              <a:gd name="adj" fmla="val 7822"/>
            </a:avLst>
          </a:prstGeom>
          <a:solidFill>
            <a:srgbClr val="00B0F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5132296" y="3898555"/>
            <a:ext cx="6096000" cy="581057"/>
          </a:xfrm>
          <a:prstGeom prst="rect">
            <a:avLst/>
          </a:prstGeom>
        </p:spPr>
        <p:txBody>
          <a:bodyPr>
            <a:spAutoFit/>
          </a:bodyPr>
          <a:lstStyle/>
          <a:p>
            <a:pPr>
              <a:lnSpc>
                <a:spcPct val="150000"/>
              </a:lnSpc>
              <a:spcBef>
                <a:spcPct val="0"/>
              </a:spcBef>
            </a:pPr>
            <a:r>
              <a:rPr lang="zh-CN" altLang="en-US" sz="2400" b="1" cap="all" dirty="0" smtClean="0">
                <a:latin typeface="微软雅黑" pitchFamily="34" charset="-122"/>
                <a:ea typeface="微软雅黑" pitchFamily="34" charset="-122"/>
              </a:rPr>
              <a:t>经济基础与上层建筑</a:t>
            </a:r>
            <a:endParaRPr lang="en-US" altLang="zh-CN" sz="2400" b="1" cap="all" dirty="0">
              <a:latin typeface="微软雅黑" pitchFamily="34" charset="-122"/>
              <a:ea typeface="微软雅黑" pitchFamily="34" charset="-122"/>
            </a:endParaRPr>
          </a:p>
        </p:txBody>
      </p:sp>
      <p:sp>
        <p:nvSpPr>
          <p:cNvPr id="33" name="圆角矩形 32"/>
          <p:cNvSpPr/>
          <p:nvPr/>
        </p:nvSpPr>
        <p:spPr>
          <a:xfrm>
            <a:off x="4350970" y="4966304"/>
            <a:ext cx="643208" cy="663127"/>
          </a:xfrm>
          <a:prstGeom prst="roundRect">
            <a:avLst>
              <a:gd name="adj" fmla="val 7822"/>
            </a:avLst>
          </a:prstGeom>
          <a:solidFill>
            <a:srgbClr val="0070C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5132296" y="4788834"/>
            <a:ext cx="6096000" cy="961289"/>
          </a:xfrm>
          <a:prstGeom prst="rect">
            <a:avLst/>
          </a:prstGeom>
        </p:spPr>
        <p:txBody>
          <a:bodyPr>
            <a:spAutoFit/>
          </a:bodyPr>
          <a:lstStyle/>
          <a:p>
            <a:pPr>
              <a:lnSpc>
                <a:spcPct val="150000"/>
              </a:lnSpc>
              <a:spcBef>
                <a:spcPct val="0"/>
              </a:spcBef>
            </a:pPr>
            <a:r>
              <a:rPr lang="zh-CN" altLang="en-US" sz="2000" b="1" cap="all" dirty="0" smtClean="0">
                <a:latin typeface="微软雅黑" pitchFamily="34" charset="-122"/>
                <a:ea typeface="微软雅黑" pitchFamily="34" charset="-122"/>
              </a:rPr>
              <a:t>正确运用阶级分析法；人民群众是历史的创造者；人类社会从低级到高级发展</a:t>
            </a:r>
            <a:endParaRPr lang="en-US" altLang="zh-CN" sz="2000" b="1" cap="all" dirty="0">
              <a:latin typeface="微软雅黑" pitchFamily="34" charset="-122"/>
              <a:ea typeface="微软雅黑" pitchFamily="34" charset="-122"/>
            </a:endParaRPr>
          </a:p>
        </p:txBody>
      </p:sp>
      <p:sp>
        <p:nvSpPr>
          <p:cNvPr id="35" name="文本框 34"/>
          <p:cNvSpPr txBox="1"/>
          <p:nvPr/>
        </p:nvSpPr>
        <p:spPr>
          <a:xfrm>
            <a:off x="2326340" y="645459"/>
            <a:ext cx="3442447" cy="461665"/>
          </a:xfrm>
          <a:prstGeom prst="rect">
            <a:avLst/>
          </a:prstGeom>
          <a:noFill/>
        </p:spPr>
        <p:txBody>
          <a:bodyPr wrap="square" rtlCol="0">
            <a:spAutoFit/>
          </a:bodyPr>
          <a:lstStyle/>
          <a:p>
            <a:r>
              <a:rPr lang="zh-CN" altLang="en-US" sz="2400" dirty="0" smtClean="0">
                <a:latin typeface="方正大标宋简体" panose="02010601030101010101" pitchFamily="2" charset="-122"/>
                <a:ea typeface="方正大标宋简体" panose="02010601030101010101" pitchFamily="2" charset="-122"/>
              </a:rPr>
              <a:t>历史学科核心素养解读</a:t>
            </a:r>
            <a:endParaRPr lang="zh-CN" altLang="en-US" sz="2400" dirty="0">
              <a:latin typeface="方正大标宋简体" panose="02010601030101010101" pitchFamily="2" charset="-122"/>
              <a:ea typeface="方正大标宋简体" panose="02010601030101010101" pitchFamily="2" charset="-122"/>
            </a:endParaRPr>
          </a:p>
        </p:txBody>
      </p:sp>
    </p:spTree>
    <p:extLst>
      <p:ext uri="{BB962C8B-B14F-4D97-AF65-F5344CB8AC3E}">
        <p14:creationId xmlns:p14="http://schemas.microsoft.com/office/powerpoint/2010/main" val="2917715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250" fill="hold"/>
                                        <p:tgtEl>
                                          <p:spTgt spid="27"/>
                                        </p:tgtEl>
                                        <p:attrNameLst>
                                          <p:attrName>ppt_x</p:attrName>
                                        </p:attrNameLst>
                                      </p:cBhvr>
                                      <p:tavLst>
                                        <p:tav tm="0">
                                          <p:val>
                                            <p:strVal val="#ppt_x"/>
                                          </p:val>
                                        </p:tav>
                                        <p:tav tm="100000">
                                          <p:val>
                                            <p:strVal val="#ppt_x"/>
                                          </p:val>
                                        </p:tav>
                                      </p:tavLst>
                                    </p:anim>
                                    <p:anim calcmode="lin" valueType="num">
                                      <p:cBhvr additive="base">
                                        <p:cTn id="12" dur="25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250" fill="hold"/>
                                        <p:tgtEl>
                                          <p:spTgt spid="28"/>
                                        </p:tgtEl>
                                        <p:attrNameLst>
                                          <p:attrName>ppt_w</p:attrName>
                                        </p:attrNameLst>
                                      </p:cBhvr>
                                      <p:tavLst>
                                        <p:tav tm="0">
                                          <p:val>
                                            <p:fltVal val="0"/>
                                          </p:val>
                                        </p:tav>
                                        <p:tav tm="100000">
                                          <p:val>
                                            <p:strVal val="#ppt_w"/>
                                          </p:val>
                                        </p:tav>
                                      </p:tavLst>
                                    </p:anim>
                                    <p:anim calcmode="lin" valueType="num">
                                      <p:cBhvr>
                                        <p:cTn id="18" dur="250" fill="hold"/>
                                        <p:tgtEl>
                                          <p:spTgt spid="28"/>
                                        </p:tgtEl>
                                        <p:attrNameLst>
                                          <p:attrName>ppt_h</p:attrName>
                                        </p:attrNameLst>
                                      </p:cBhvr>
                                      <p:tavLst>
                                        <p:tav tm="0">
                                          <p:val>
                                            <p:strVal val="#ppt_h"/>
                                          </p:val>
                                        </p:tav>
                                        <p:tav tm="100000">
                                          <p:val>
                                            <p:strVal val="#ppt_h"/>
                                          </p:val>
                                        </p:tav>
                                      </p:tavLst>
                                    </p:anim>
                                  </p:childTnLst>
                                </p:cTn>
                              </p:par>
                            </p:childTnLst>
                          </p:cTn>
                        </p:par>
                        <p:par>
                          <p:cTn id="19" fill="hold">
                            <p:stCondLst>
                              <p:cond delay="250"/>
                            </p:stCondLst>
                            <p:childTnLst>
                              <p:par>
                                <p:cTn id="20" presetID="2" presetClass="entr" presetSubtype="4"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250" fill="hold"/>
                                        <p:tgtEl>
                                          <p:spTgt spid="29"/>
                                        </p:tgtEl>
                                        <p:attrNameLst>
                                          <p:attrName>ppt_x</p:attrName>
                                        </p:attrNameLst>
                                      </p:cBhvr>
                                      <p:tavLst>
                                        <p:tav tm="0">
                                          <p:val>
                                            <p:strVal val="#ppt_x"/>
                                          </p:val>
                                        </p:tav>
                                        <p:tav tm="100000">
                                          <p:val>
                                            <p:strVal val="#ppt_x"/>
                                          </p:val>
                                        </p:tav>
                                      </p:tavLst>
                                    </p:anim>
                                    <p:anim calcmode="lin" valueType="num">
                                      <p:cBhvr additive="base">
                                        <p:cTn id="23" dur="25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250" fill="hold"/>
                                        <p:tgtEl>
                                          <p:spTgt spid="30"/>
                                        </p:tgtEl>
                                        <p:attrNameLst>
                                          <p:attrName>ppt_w</p:attrName>
                                        </p:attrNameLst>
                                      </p:cBhvr>
                                      <p:tavLst>
                                        <p:tav tm="0">
                                          <p:val>
                                            <p:fltVal val="0"/>
                                          </p:val>
                                        </p:tav>
                                        <p:tav tm="100000">
                                          <p:val>
                                            <p:strVal val="#ppt_w"/>
                                          </p:val>
                                        </p:tav>
                                      </p:tavLst>
                                    </p:anim>
                                    <p:anim calcmode="lin" valueType="num">
                                      <p:cBhvr>
                                        <p:cTn id="29" dur="250" fill="hold"/>
                                        <p:tgtEl>
                                          <p:spTgt spid="30"/>
                                        </p:tgtEl>
                                        <p:attrNameLst>
                                          <p:attrName>ppt_h</p:attrName>
                                        </p:attrNameLst>
                                      </p:cBhvr>
                                      <p:tavLst>
                                        <p:tav tm="0">
                                          <p:val>
                                            <p:strVal val="#ppt_h"/>
                                          </p:val>
                                        </p:tav>
                                        <p:tav tm="100000">
                                          <p:val>
                                            <p:strVal val="#ppt_h"/>
                                          </p:val>
                                        </p:tav>
                                      </p:tavLst>
                                    </p:anim>
                                  </p:childTnLst>
                                </p:cTn>
                              </p:par>
                            </p:childTnLst>
                          </p:cTn>
                        </p:par>
                        <p:par>
                          <p:cTn id="30" fill="hold">
                            <p:stCondLst>
                              <p:cond delay="250"/>
                            </p:stCondLst>
                            <p:childTnLst>
                              <p:par>
                                <p:cTn id="31" presetID="2" presetClass="entr" presetSubtype="4"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250" fill="hold"/>
                                        <p:tgtEl>
                                          <p:spTgt spid="31"/>
                                        </p:tgtEl>
                                        <p:attrNameLst>
                                          <p:attrName>ppt_x</p:attrName>
                                        </p:attrNameLst>
                                      </p:cBhvr>
                                      <p:tavLst>
                                        <p:tav tm="0">
                                          <p:val>
                                            <p:strVal val="#ppt_x"/>
                                          </p:val>
                                        </p:tav>
                                        <p:tav tm="100000">
                                          <p:val>
                                            <p:strVal val="#ppt_x"/>
                                          </p:val>
                                        </p:tav>
                                      </p:tavLst>
                                    </p:anim>
                                    <p:anim calcmode="lin" valueType="num">
                                      <p:cBhvr additive="base">
                                        <p:cTn id="34" dur="25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250" fill="hold"/>
                                        <p:tgtEl>
                                          <p:spTgt spid="32"/>
                                        </p:tgtEl>
                                        <p:attrNameLst>
                                          <p:attrName>ppt_w</p:attrName>
                                        </p:attrNameLst>
                                      </p:cBhvr>
                                      <p:tavLst>
                                        <p:tav tm="0">
                                          <p:val>
                                            <p:fltVal val="0"/>
                                          </p:val>
                                        </p:tav>
                                        <p:tav tm="100000">
                                          <p:val>
                                            <p:strVal val="#ppt_w"/>
                                          </p:val>
                                        </p:tav>
                                      </p:tavLst>
                                    </p:anim>
                                    <p:anim calcmode="lin" valueType="num">
                                      <p:cBhvr>
                                        <p:cTn id="40" dur="250" fill="hold"/>
                                        <p:tgtEl>
                                          <p:spTgt spid="32"/>
                                        </p:tgtEl>
                                        <p:attrNameLst>
                                          <p:attrName>ppt_h</p:attrName>
                                        </p:attrNameLst>
                                      </p:cBhvr>
                                      <p:tavLst>
                                        <p:tav tm="0">
                                          <p:val>
                                            <p:strVal val="#ppt_h"/>
                                          </p:val>
                                        </p:tav>
                                        <p:tav tm="100000">
                                          <p:val>
                                            <p:strVal val="#ppt_h"/>
                                          </p:val>
                                        </p:tav>
                                      </p:tavLst>
                                    </p:anim>
                                  </p:childTnLst>
                                </p:cTn>
                              </p:par>
                            </p:childTnLst>
                          </p:cTn>
                        </p:par>
                        <p:par>
                          <p:cTn id="41" fill="hold">
                            <p:stCondLst>
                              <p:cond delay="250"/>
                            </p:stCondLst>
                            <p:childTnLst>
                              <p:par>
                                <p:cTn id="42" presetID="2" presetClass="entr" presetSubtype="4"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additive="base">
                                        <p:cTn id="44" dur="250" fill="hold"/>
                                        <p:tgtEl>
                                          <p:spTgt spid="33"/>
                                        </p:tgtEl>
                                        <p:attrNameLst>
                                          <p:attrName>ppt_x</p:attrName>
                                        </p:attrNameLst>
                                      </p:cBhvr>
                                      <p:tavLst>
                                        <p:tav tm="0">
                                          <p:val>
                                            <p:strVal val="#ppt_x"/>
                                          </p:val>
                                        </p:tav>
                                        <p:tav tm="100000">
                                          <p:val>
                                            <p:strVal val="#ppt_x"/>
                                          </p:val>
                                        </p:tav>
                                      </p:tavLst>
                                    </p:anim>
                                    <p:anim calcmode="lin" valueType="num">
                                      <p:cBhvr additive="base">
                                        <p:cTn id="45" dur="25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10" fill="hold" grpId="0" nodeType="clickEffect">
                                  <p:stCondLst>
                                    <p:cond delay="0"/>
                                  </p:stCondLst>
                                  <p:childTnLst>
                                    <p:set>
                                      <p:cBhvr>
                                        <p:cTn id="49" dur="1" fill="hold">
                                          <p:stCondLst>
                                            <p:cond delay="0"/>
                                          </p:stCondLst>
                                        </p:cTn>
                                        <p:tgtEl>
                                          <p:spTgt spid="34"/>
                                        </p:tgtEl>
                                        <p:attrNameLst>
                                          <p:attrName>style.visibility</p:attrName>
                                        </p:attrNameLst>
                                      </p:cBhvr>
                                      <p:to>
                                        <p:strVal val="visible"/>
                                      </p:to>
                                    </p:set>
                                    <p:anim calcmode="lin" valueType="num">
                                      <p:cBhvr>
                                        <p:cTn id="50" dur="250" fill="hold"/>
                                        <p:tgtEl>
                                          <p:spTgt spid="34"/>
                                        </p:tgtEl>
                                        <p:attrNameLst>
                                          <p:attrName>ppt_w</p:attrName>
                                        </p:attrNameLst>
                                      </p:cBhvr>
                                      <p:tavLst>
                                        <p:tav tm="0">
                                          <p:val>
                                            <p:fltVal val="0"/>
                                          </p:val>
                                        </p:tav>
                                        <p:tav tm="100000">
                                          <p:val>
                                            <p:strVal val="#ppt_w"/>
                                          </p:val>
                                        </p:tav>
                                      </p:tavLst>
                                    </p:anim>
                                    <p:anim calcmode="lin" valueType="num">
                                      <p:cBhvr>
                                        <p:cTn id="51" dur="250" fill="hold"/>
                                        <p:tgtEl>
                                          <p:spTgt spid="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29" grpId="0" animBg="1"/>
      <p:bldP spid="30" grpId="0"/>
      <p:bldP spid="31" grpId="0" animBg="1"/>
      <p:bldP spid="32" grpId="0"/>
      <p:bldP spid="33" grpId="0" animBg="1"/>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261791" y="1615354"/>
            <a:ext cx="2376264" cy="4320480"/>
            <a:chOff x="2068615" y="1696036"/>
            <a:chExt cx="2376264" cy="4320480"/>
          </a:xfrm>
        </p:grpSpPr>
        <p:sp>
          <p:nvSpPr>
            <p:cNvPr id="20" name="圆角矩形 19"/>
            <p:cNvSpPr/>
            <p:nvPr/>
          </p:nvSpPr>
          <p:spPr>
            <a:xfrm>
              <a:off x="2068615" y="1696036"/>
              <a:ext cx="2376264" cy="4320480"/>
            </a:xfrm>
            <a:prstGeom prst="roundRect">
              <a:avLst>
                <a:gd name="adj" fmla="val 7822"/>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6"/>
            <p:cNvSpPr/>
            <p:nvPr/>
          </p:nvSpPr>
          <p:spPr>
            <a:xfrm>
              <a:off x="2068615" y="2043296"/>
              <a:ext cx="792088" cy="876875"/>
            </a:xfrm>
            <a:custGeom>
              <a:avLst/>
              <a:gdLst/>
              <a:ahLst/>
              <a:cxnLst/>
              <a:rect l="l" t="t" r="r" b="b"/>
              <a:pathLst>
                <a:path w="792088" h="876875">
                  <a:moveTo>
                    <a:pt x="0" y="0"/>
                  </a:moveTo>
                  <a:lnTo>
                    <a:pt x="723499" y="0"/>
                  </a:lnTo>
                  <a:cubicBezTo>
                    <a:pt x="761380" y="0"/>
                    <a:pt x="792088" y="30708"/>
                    <a:pt x="792088" y="68589"/>
                  </a:cubicBezTo>
                  <a:lnTo>
                    <a:pt x="792088" y="808286"/>
                  </a:lnTo>
                  <a:cubicBezTo>
                    <a:pt x="792088" y="846167"/>
                    <a:pt x="761380" y="876875"/>
                    <a:pt x="723499" y="876875"/>
                  </a:cubicBezTo>
                  <a:lnTo>
                    <a:pt x="0" y="876875"/>
                  </a:lnTo>
                  <a:close/>
                </a:path>
              </a:pathLst>
            </a:custGeom>
            <a:solidFill>
              <a:srgbClr val="FFC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7"/>
            <p:cNvSpPr txBox="1"/>
            <p:nvPr/>
          </p:nvSpPr>
          <p:spPr>
            <a:xfrm>
              <a:off x="2165202" y="2220123"/>
              <a:ext cx="598911" cy="523220"/>
            </a:xfrm>
            <a:prstGeom prst="rect">
              <a:avLst/>
            </a:prstGeom>
            <a:noFill/>
          </p:spPr>
          <p:txBody>
            <a:bodyPr wrap="square" rtlCol="0">
              <a:spAutoFit/>
            </a:bodyPr>
            <a:lstStyle/>
            <a:p>
              <a:pPr algn="ctr"/>
              <a:r>
                <a:rPr lang="en-US" altLang="zh-CN" sz="2800" dirty="0" smtClean="0">
                  <a:solidFill>
                    <a:schemeClr val="bg1"/>
                  </a:solidFill>
                  <a:latin typeface="Impact" panose="020B0806030902050204" pitchFamily="34" charset="0"/>
                </a:rPr>
                <a:t>02</a:t>
              </a:r>
              <a:endParaRPr lang="zh-CN" altLang="en-US" sz="2800" dirty="0">
                <a:solidFill>
                  <a:schemeClr val="bg1"/>
                </a:solidFill>
                <a:latin typeface="Impact" panose="020B0806030902050204" pitchFamily="34" charset="0"/>
              </a:endParaRPr>
            </a:p>
          </p:txBody>
        </p:sp>
        <p:sp>
          <p:nvSpPr>
            <p:cNvPr id="23" name="TextBox 8"/>
            <p:cNvSpPr txBox="1"/>
            <p:nvPr/>
          </p:nvSpPr>
          <p:spPr>
            <a:xfrm>
              <a:off x="2090249" y="3727035"/>
              <a:ext cx="2327736" cy="523220"/>
            </a:xfrm>
            <a:prstGeom prst="rect">
              <a:avLst/>
            </a:prstGeom>
            <a:noFill/>
          </p:spPr>
          <p:txBody>
            <a:bodyPr wrap="square" rtlCol="0">
              <a:spAutoFit/>
            </a:bodyPr>
            <a:lstStyle/>
            <a:p>
              <a:pPr algn="ctr"/>
              <a:r>
                <a:rPr lang="zh-CN" altLang="en-US" sz="2800" b="1" dirty="0" smtClean="0">
                  <a:latin typeface="微软雅黑" panose="020B0503020204020204" pitchFamily="34" charset="-122"/>
                  <a:ea typeface="微软雅黑" panose="020B0503020204020204" pitchFamily="34" charset="-122"/>
                </a:rPr>
                <a:t>时空观念</a:t>
              </a:r>
              <a:endParaRPr lang="zh-CN" altLang="en-US" sz="2800" b="1" dirty="0">
                <a:latin typeface="微软雅黑" panose="020B0503020204020204" pitchFamily="34" charset="-122"/>
                <a:ea typeface="微软雅黑" panose="020B0503020204020204" pitchFamily="34" charset="-122"/>
              </a:endParaRPr>
            </a:p>
          </p:txBody>
        </p:sp>
        <p:graphicFrame>
          <p:nvGraphicFramePr>
            <p:cNvPr id="25" name="图表 24"/>
            <p:cNvGraphicFramePr/>
            <p:nvPr>
              <p:extLst/>
            </p:nvPr>
          </p:nvGraphicFramePr>
          <p:xfrm>
            <a:off x="2650850" y="4792380"/>
            <a:ext cx="1211794" cy="807863"/>
          </p:xfrm>
          <a:graphic>
            <a:graphicData uri="http://schemas.openxmlformats.org/drawingml/2006/chart">
              <c:chart xmlns:c="http://schemas.openxmlformats.org/drawingml/2006/chart" xmlns:r="http://schemas.openxmlformats.org/officeDocument/2006/relationships" r:id="rId3"/>
            </a:graphicData>
          </a:graphic>
        </p:graphicFrame>
        <p:sp>
          <p:nvSpPr>
            <p:cNvPr id="26" name="Freeform 11"/>
            <p:cNvSpPr>
              <a:spLocks noEditPoints="1"/>
            </p:cNvSpPr>
            <p:nvPr/>
          </p:nvSpPr>
          <p:spPr bwMode="auto">
            <a:xfrm>
              <a:off x="3213617" y="2164211"/>
              <a:ext cx="609600" cy="608013"/>
            </a:xfrm>
            <a:custGeom>
              <a:avLst/>
              <a:gdLst>
                <a:gd name="T0" fmla="*/ 292 w 384"/>
                <a:gd name="T1" fmla="*/ 325 h 383"/>
                <a:gd name="T2" fmla="*/ 336 w 384"/>
                <a:gd name="T3" fmla="*/ 360 h 383"/>
                <a:gd name="T4" fmla="*/ 359 w 384"/>
                <a:gd name="T5" fmla="*/ 344 h 383"/>
                <a:gd name="T6" fmla="*/ 354 w 384"/>
                <a:gd name="T7" fmla="*/ 318 h 383"/>
                <a:gd name="T8" fmla="*/ 31 w 384"/>
                <a:gd name="T9" fmla="*/ 318 h 383"/>
                <a:gd name="T10" fmla="*/ 25 w 384"/>
                <a:gd name="T11" fmla="*/ 344 h 383"/>
                <a:gd name="T12" fmla="*/ 48 w 384"/>
                <a:gd name="T13" fmla="*/ 360 h 383"/>
                <a:gd name="T14" fmla="*/ 92 w 384"/>
                <a:gd name="T15" fmla="*/ 325 h 383"/>
                <a:gd name="T16" fmla="*/ 285 w 384"/>
                <a:gd name="T17" fmla="*/ 216 h 383"/>
                <a:gd name="T18" fmla="*/ 339 w 384"/>
                <a:gd name="T19" fmla="*/ 271 h 383"/>
                <a:gd name="T20" fmla="*/ 384 w 384"/>
                <a:gd name="T21" fmla="*/ 328 h 383"/>
                <a:gd name="T22" fmla="*/ 370 w 384"/>
                <a:gd name="T23" fmla="*/ 369 h 383"/>
                <a:gd name="T24" fmla="*/ 329 w 384"/>
                <a:gd name="T25" fmla="*/ 383 h 383"/>
                <a:gd name="T26" fmla="*/ 272 w 384"/>
                <a:gd name="T27" fmla="*/ 338 h 383"/>
                <a:gd name="T28" fmla="*/ 216 w 384"/>
                <a:gd name="T29" fmla="*/ 284 h 383"/>
                <a:gd name="T30" fmla="*/ 275 w 384"/>
                <a:gd name="T31" fmla="*/ 240 h 383"/>
                <a:gd name="T32" fmla="*/ 99 w 384"/>
                <a:gd name="T33" fmla="*/ 216 h 383"/>
                <a:gd name="T34" fmla="*/ 144 w 384"/>
                <a:gd name="T35" fmla="*/ 274 h 383"/>
                <a:gd name="T36" fmla="*/ 139 w 384"/>
                <a:gd name="T37" fmla="*/ 350 h 383"/>
                <a:gd name="T38" fmla="*/ 69 w 384"/>
                <a:gd name="T39" fmla="*/ 379 h 383"/>
                <a:gd name="T40" fmla="*/ 26 w 384"/>
                <a:gd name="T41" fmla="*/ 379 h 383"/>
                <a:gd name="T42" fmla="*/ 0 w 384"/>
                <a:gd name="T43" fmla="*/ 343 h 383"/>
                <a:gd name="T44" fmla="*/ 13 w 384"/>
                <a:gd name="T45" fmla="*/ 302 h 383"/>
                <a:gd name="T46" fmla="*/ 26 w 384"/>
                <a:gd name="T47" fmla="*/ 216 h 383"/>
                <a:gd name="T48" fmla="*/ 319 w 384"/>
                <a:gd name="T49" fmla="*/ 30 h 383"/>
                <a:gd name="T50" fmla="*/ 326 w 384"/>
                <a:gd name="T51" fmla="*/ 91 h 383"/>
                <a:gd name="T52" fmla="*/ 360 w 384"/>
                <a:gd name="T53" fmla="*/ 48 h 383"/>
                <a:gd name="T54" fmla="*/ 345 w 384"/>
                <a:gd name="T55" fmla="*/ 25 h 383"/>
                <a:gd name="T56" fmla="*/ 38 w 384"/>
                <a:gd name="T57" fmla="*/ 25 h 383"/>
                <a:gd name="T58" fmla="*/ 24 w 384"/>
                <a:gd name="T59" fmla="*/ 48 h 383"/>
                <a:gd name="T60" fmla="*/ 57 w 384"/>
                <a:gd name="T61" fmla="*/ 91 h 383"/>
                <a:gd name="T62" fmla="*/ 64 w 384"/>
                <a:gd name="T63" fmla="*/ 30 h 383"/>
                <a:gd name="T64" fmla="*/ 329 w 384"/>
                <a:gd name="T65" fmla="*/ 0 h 383"/>
                <a:gd name="T66" fmla="*/ 370 w 384"/>
                <a:gd name="T67" fmla="*/ 13 h 383"/>
                <a:gd name="T68" fmla="*/ 384 w 384"/>
                <a:gd name="T69" fmla="*/ 55 h 383"/>
                <a:gd name="T70" fmla="*/ 339 w 384"/>
                <a:gd name="T71" fmla="*/ 112 h 383"/>
                <a:gd name="T72" fmla="*/ 285 w 384"/>
                <a:gd name="T73" fmla="*/ 167 h 383"/>
                <a:gd name="T74" fmla="*/ 239 w 384"/>
                <a:gd name="T75" fmla="*/ 109 h 383"/>
                <a:gd name="T76" fmla="*/ 244 w 384"/>
                <a:gd name="T77" fmla="*/ 32 h 383"/>
                <a:gd name="T78" fmla="*/ 314 w 384"/>
                <a:gd name="T79" fmla="*/ 5 h 383"/>
                <a:gd name="T80" fmla="*/ 55 w 384"/>
                <a:gd name="T81" fmla="*/ 0 h 383"/>
                <a:gd name="T82" fmla="*/ 112 w 384"/>
                <a:gd name="T83" fmla="*/ 44 h 383"/>
                <a:gd name="T84" fmla="*/ 168 w 384"/>
                <a:gd name="T85" fmla="*/ 99 h 383"/>
                <a:gd name="T86" fmla="*/ 108 w 384"/>
                <a:gd name="T87" fmla="*/ 144 h 383"/>
                <a:gd name="T88" fmla="*/ 33 w 384"/>
                <a:gd name="T89" fmla="*/ 138 h 383"/>
                <a:gd name="T90" fmla="*/ 5 w 384"/>
                <a:gd name="T91" fmla="*/ 69 h 383"/>
                <a:gd name="T92" fmla="*/ 5 w 384"/>
                <a:gd name="T93" fmla="*/ 26 h 383"/>
                <a:gd name="T94" fmla="*/ 41 w 384"/>
                <a:gd name="T9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4" h="383">
                  <a:moveTo>
                    <a:pt x="326" y="292"/>
                  </a:moveTo>
                  <a:lnTo>
                    <a:pt x="311" y="310"/>
                  </a:lnTo>
                  <a:lnTo>
                    <a:pt x="292" y="325"/>
                  </a:lnTo>
                  <a:lnTo>
                    <a:pt x="319" y="353"/>
                  </a:lnTo>
                  <a:lnTo>
                    <a:pt x="328" y="358"/>
                  </a:lnTo>
                  <a:lnTo>
                    <a:pt x="336" y="360"/>
                  </a:lnTo>
                  <a:lnTo>
                    <a:pt x="345" y="358"/>
                  </a:lnTo>
                  <a:lnTo>
                    <a:pt x="354" y="353"/>
                  </a:lnTo>
                  <a:lnTo>
                    <a:pt x="359" y="344"/>
                  </a:lnTo>
                  <a:lnTo>
                    <a:pt x="360" y="336"/>
                  </a:lnTo>
                  <a:lnTo>
                    <a:pt x="359" y="327"/>
                  </a:lnTo>
                  <a:lnTo>
                    <a:pt x="354" y="318"/>
                  </a:lnTo>
                  <a:lnTo>
                    <a:pt x="326" y="292"/>
                  </a:lnTo>
                  <a:close/>
                  <a:moveTo>
                    <a:pt x="57" y="292"/>
                  </a:moveTo>
                  <a:lnTo>
                    <a:pt x="31" y="318"/>
                  </a:lnTo>
                  <a:lnTo>
                    <a:pt x="25" y="327"/>
                  </a:lnTo>
                  <a:lnTo>
                    <a:pt x="24" y="336"/>
                  </a:lnTo>
                  <a:lnTo>
                    <a:pt x="25" y="344"/>
                  </a:lnTo>
                  <a:lnTo>
                    <a:pt x="31" y="353"/>
                  </a:lnTo>
                  <a:lnTo>
                    <a:pt x="38" y="358"/>
                  </a:lnTo>
                  <a:lnTo>
                    <a:pt x="48" y="360"/>
                  </a:lnTo>
                  <a:lnTo>
                    <a:pt x="57" y="358"/>
                  </a:lnTo>
                  <a:lnTo>
                    <a:pt x="64" y="353"/>
                  </a:lnTo>
                  <a:lnTo>
                    <a:pt x="92" y="325"/>
                  </a:lnTo>
                  <a:lnTo>
                    <a:pt x="74" y="310"/>
                  </a:lnTo>
                  <a:lnTo>
                    <a:pt x="57" y="292"/>
                  </a:lnTo>
                  <a:close/>
                  <a:moveTo>
                    <a:pt x="285" y="216"/>
                  </a:moveTo>
                  <a:lnTo>
                    <a:pt x="359" y="216"/>
                  </a:lnTo>
                  <a:lnTo>
                    <a:pt x="351" y="244"/>
                  </a:lnTo>
                  <a:lnTo>
                    <a:pt x="339" y="271"/>
                  </a:lnTo>
                  <a:lnTo>
                    <a:pt x="370" y="302"/>
                  </a:lnTo>
                  <a:lnTo>
                    <a:pt x="379" y="315"/>
                  </a:lnTo>
                  <a:lnTo>
                    <a:pt x="384" y="328"/>
                  </a:lnTo>
                  <a:lnTo>
                    <a:pt x="384" y="343"/>
                  </a:lnTo>
                  <a:lnTo>
                    <a:pt x="379" y="358"/>
                  </a:lnTo>
                  <a:lnTo>
                    <a:pt x="370" y="369"/>
                  </a:lnTo>
                  <a:lnTo>
                    <a:pt x="357" y="379"/>
                  </a:lnTo>
                  <a:lnTo>
                    <a:pt x="343" y="383"/>
                  </a:lnTo>
                  <a:lnTo>
                    <a:pt x="329" y="383"/>
                  </a:lnTo>
                  <a:lnTo>
                    <a:pt x="314" y="379"/>
                  </a:lnTo>
                  <a:lnTo>
                    <a:pt x="303" y="369"/>
                  </a:lnTo>
                  <a:lnTo>
                    <a:pt x="272" y="338"/>
                  </a:lnTo>
                  <a:lnTo>
                    <a:pt x="244" y="350"/>
                  </a:lnTo>
                  <a:lnTo>
                    <a:pt x="216" y="358"/>
                  </a:lnTo>
                  <a:lnTo>
                    <a:pt x="216" y="284"/>
                  </a:lnTo>
                  <a:lnTo>
                    <a:pt x="239" y="274"/>
                  </a:lnTo>
                  <a:lnTo>
                    <a:pt x="260" y="259"/>
                  </a:lnTo>
                  <a:lnTo>
                    <a:pt x="275" y="240"/>
                  </a:lnTo>
                  <a:lnTo>
                    <a:pt x="285" y="216"/>
                  </a:lnTo>
                  <a:close/>
                  <a:moveTo>
                    <a:pt x="26" y="216"/>
                  </a:moveTo>
                  <a:lnTo>
                    <a:pt x="99" y="216"/>
                  </a:lnTo>
                  <a:lnTo>
                    <a:pt x="108" y="240"/>
                  </a:lnTo>
                  <a:lnTo>
                    <a:pt x="124" y="259"/>
                  </a:lnTo>
                  <a:lnTo>
                    <a:pt x="144" y="274"/>
                  </a:lnTo>
                  <a:lnTo>
                    <a:pt x="168" y="284"/>
                  </a:lnTo>
                  <a:lnTo>
                    <a:pt x="168" y="358"/>
                  </a:lnTo>
                  <a:lnTo>
                    <a:pt x="139" y="350"/>
                  </a:lnTo>
                  <a:lnTo>
                    <a:pt x="112" y="338"/>
                  </a:lnTo>
                  <a:lnTo>
                    <a:pt x="81" y="369"/>
                  </a:lnTo>
                  <a:lnTo>
                    <a:pt x="69" y="379"/>
                  </a:lnTo>
                  <a:lnTo>
                    <a:pt x="55" y="383"/>
                  </a:lnTo>
                  <a:lnTo>
                    <a:pt x="41" y="383"/>
                  </a:lnTo>
                  <a:lnTo>
                    <a:pt x="26" y="379"/>
                  </a:lnTo>
                  <a:lnTo>
                    <a:pt x="13" y="369"/>
                  </a:lnTo>
                  <a:lnTo>
                    <a:pt x="5" y="358"/>
                  </a:lnTo>
                  <a:lnTo>
                    <a:pt x="0" y="343"/>
                  </a:lnTo>
                  <a:lnTo>
                    <a:pt x="0" y="328"/>
                  </a:lnTo>
                  <a:lnTo>
                    <a:pt x="5" y="315"/>
                  </a:lnTo>
                  <a:lnTo>
                    <a:pt x="13" y="302"/>
                  </a:lnTo>
                  <a:lnTo>
                    <a:pt x="44" y="271"/>
                  </a:lnTo>
                  <a:lnTo>
                    <a:pt x="33" y="244"/>
                  </a:lnTo>
                  <a:lnTo>
                    <a:pt x="26" y="216"/>
                  </a:lnTo>
                  <a:close/>
                  <a:moveTo>
                    <a:pt x="336" y="23"/>
                  </a:moveTo>
                  <a:lnTo>
                    <a:pt x="328" y="25"/>
                  </a:lnTo>
                  <a:lnTo>
                    <a:pt x="319" y="30"/>
                  </a:lnTo>
                  <a:lnTo>
                    <a:pt x="292" y="57"/>
                  </a:lnTo>
                  <a:lnTo>
                    <a:pt x="311" y="73"/>
                  </a:lnTo>
                  <a:lnTo>
                    <a:pt x="326" y="91"/>
                  </a:lnTo>
                  <a:lnTo>
                    <a:pt x="354" y="65"/>
                  </a:lnTo>
                  <a:lnTo>
                    <a:pt x="359" y="56"/>
                  </a:lnTo>
                  <a:lnTo>
                    <a:pt x="360" y="48"/>
                  </a:lnTo>
                  <a:lnTo>
                    <a:pt x="359" y="38"/>
                  </a:lnTo>
                  <a:lnTo>
                    <a:pt x="354" y="30"/>
                  </a:lnTo>
                  <a:lnTo>
                    <a:pt x="345" y="25"/>
                  </a:lnTo>
                  <a:lnTo>
                    <a:pt x="336" y="23"/>
                  </a:lnTo>
                  <a:close/>
                  <a:moveTo>
                    <a:pt x="48" y="23"/>
                  </a:moveTo>
                  <a:lnTo>
                    <a:pt x="38" y="25"/>
                  </a:lnTo>
                  <a:lnTo>
                    <a:pt x="31" y="30"/>
                  </a:lnTo>
                  <a:lnTo>
                    <a:pt x="25" y="38"/>
                  </a:lnTo>
                  <a:lnTo>
                    <a:pt x="24" y="48"/>
                  </a:lnTo>
                  <a:lnTo>
                    <a:pt x="25" y="56"/>
                  </a:lnTo>
                  <a:lnTo>
                    <a:pt x="31" y="65"/>
                  </a:lnTo>
                  <a:lnTo>
                    <a:pt x="57" y="91"/>
                  </a:lnTo>
                  <a:lnTo>
                    <a:pt x="74" y="73"/>
                  </a:lnTo>
                  <a:lnTo>
                    <a:pt x="92" y="57"/>
                  </a:lnTo>
                  <a:lnTo>
                    <a:pt x="64" y="30"/>
                  </a:lnTo>
                  <a:lnTo>
                    <a:pt x="57" y="25"/>
                  </a:lnTo>
                  <a:lnTo>
                    <a:pt x="48" y="23"/>
                  </a:lnTo>
                  <a:close/>
                  <a:moveTo>
                    <a:pt x="329" y="0"/>
                  </a:moveTo>
                  <a:lnTo>
                    <a:pt x="343" y="0"/>
                  </a:lnTo>
                  <a:lnTo>
                    <a:pt x="357" y="5"/>
                  </a:lnTo>
                  <a:lnTo>
                    <a:pt x="370" y="13"/>
                  </a:lnTo>
                  <a:lnTo>
                    <a:pt x="379" y="26"/>
                  </a:lnTo>
                  <a:lnTo>
                    <a:pt x="384" y="40"/>
                  </a:lnTo>
                  <a:lnTo>
                    <a:pt x="384" y="55"/>
                  </a:lnTo>
                  <a:lnTo>
                    <a:pt x="379" y="69"/>
                  </a:lnTo>
                  <a:lnTo>
                    <a:pt x="370" y="81"/>
                  </a:lnTo>
                  <a:lnTo>
                    <a:pt x="339" y="112"/>
                  </a:lnTo>
                  <a:lnTo>
                    <a:pt x="351" y="138"/>
                  </a:lnTo>
                  <a:lnTo>
                    <a:pt x="359" y="167"/>
                  </a:lnTo>
                  <a:lnTo>
                    <a:pt x="285" y="167"/>
                  </a:lnTo>
                  <a:lnTo>
                    <a:pt x="275" y="144"/>
                  </a:lnTo>
                  <a:lnTo>
                    <a:pt x="260" y="124"/>
                  </a:lnTo>
                  <a:lnTo>
                    <a:pt x="239" y="109"/>
                  </a:lnTo>
                  <a:lnTo>
                    <a:pt x="216" y="99"/>
                  </a:lnTo>
                  <a:lnTo>
                    <a:pt x="216" y="25"/>
                  </a:lnTo>
                  <a:lnTo>
                    <a:pt x="244" y="32"/>
                  </a:lnTo>
                  <a:lnTo>
                    <a:pt x="272" y="44"/>
                  </a:lnTo>
                  <a:lnTo>
                    <a:pt x="303" y="13"/>
                  </a:lnTo>
                  <a:lnTo>
                    <a:pt x="314" y="5"/>
                  </a:lnTo>
                  <a:lnTo>
                    <a:pt x="329" y="0"/>
                  </a:lnTo>
                  <a:close/>
                  <a:moveTo>
                    <a:pt x="41" y="0"/>
                  </a:moveTo>
                  <a:lnTo>
                    <a:pt x="55" y="0"/>
                  </a:lnTo>
                  <a:lnTo>
                    <a:pt x="69" y="5"/>
                  </a:lnTo>
                  <a:lnTo>
                    <a:pt x="81" y="13"/>
                  </a:lnTo>
                  <a:lnTo>
                    <a:pt x="112" y="44"/>
                  </a:lnTo>
                  <a:lnTo>
                    <a:pt x="139" y="32"/>
                  </a:lnTo>
                  <a:lnTo>
                    <a:pt x="168" y="25"/>
                  </a:lnTo>
                  <a:lnTo>
                    <a:pt x="168" y="99"/>
                  </a:lnTo>
                  <a:lnTo>
                    <a:pt x="144" y="109"/>
                  </a:lnTo>
                  <a:lnTo>
                    <a:pt x="124" y="124"/>
                  </a:lnTo>
                  <a:lnTo>
                    <a:pt x="108" y="144"/>
                  </a:lnTo>
                  <a:lnTo>
                    <a:pt x="99" y="167"/>
                  </a:lnTo>
                  <a:lnTo>
                    <a:pt x="26" y="167"/>
                  </a:lnTo>
                  <a:lnTo>
                    <a:pt x="33" y="138"/>
                  </a:lnTo>
                  <a:lnTo>
                    <a:pt x="44" y="112"/>
                  </a:lnTo>
                  <a:lnTo>
                    <a:pt x="13" y="81"/>
                  </a:lnTo>
                  <a:lnTo>
                    <a:pt x="5" y="69"/>
                  </a:lnTo>
                  <a:lnTo>
                    <a:pt x="0" y="55"/>
                  </a:lnTo>
                  <a:lnTo>
                    <a:pt x="0" y="40"/>
                  </a:lnTo>
                  <a:lnTo>
                    <a:pt x="5" y="26"/>
                  </a:lnTo>
                  <a:lnTo>
                    <a:pt x="13" y="13"/>
                  </a:lnTo>
                  <a:lnTo>
                    <a:pt x="26" y="5"/>
                  </a:lnTo>
                  <a:lnTo>
                    <a:pt x="41" y="0"/>
                  </a:lnTo>
                  <a:close/>
                </a:path>
              </a:pathLst>
            </a:custGeom>
            <a:solidFill>
              <a:schemeClr val="bg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p>
          </p:txBody>
        </p:sp>
      </p:grpSp>
      <p:sp>
        <p:nvSpPr>
          <p:cNvPr id="28" name="矩形 27"/>
          <p:cNvSpPr/>
          <p:nvPr/>
        </p:nvSpPr>
        <p:spPr>
          <a:xfrm>
            <a:off x="3990969" y="1804624"/>
            <a:ext cx="7237327" cy="1142877"/>
          </a:xfrm>
          <a:prstGeom prst="rect">
            <a:avLst/>
          </a:prstGeom>
        </p:spPr>
        <p:txBody>
          <a:bodyPr wrap="square">
            <a:spAutoFit/>
          </a:bodyPr>
          <a:lstStyle/>
          <a:p>
            <a:pPr>
              <a:lnSpc>
                <a:spcPct val="150000"/>
              </a:lnSpc>
              <a:spcBef>
                <a:spcPct val="0"/>
              </a:spcBef>
            </a:pPr>
            <a:r>
              <a:rPr lang="zh-CN" altLang="en-US" sz="2400" cap="all" dirty="0" smtClean="0">
                <a:latin typeface="方正大标宋简体" panose="02010601030101010101" pitchFamily="2" charset="-122"/>
                <a:ea typeface="方正大标宋简体" panose="02010601030101010101" pitchFamily="2" charset="-122"/>
              </a:rPr>
              <a:t>时空观念是在特定的时间联系和空间联系中对事物进行观察、分析的意识和思维方式。</a:t>
            </a:r>
            <a:endParaRPr lang="en-US" altLang="zh-CN" sz="2400" cap="all" dirty="0">
              <a:latin typeface="方正大标宋简体" panose="02010601030101010101" pitchFamily="2" charset="-122"/>
              <a:ea typeface="方正大标宋简体" panose="02010601030101010101" pitchFamily="2" charset="-122"/>
            </a:endParaRPr>
          </a:p>
        </p:txBody>
      </p:sp>
      <p:sp>
        <p:nvSpPr>
          <p:cNvPr id="31" name="圆角矩形 30"/>
          <p:cNvSpPr/>
          <p:nvPr/>
        </p:nvSpPr>
        <p:spPr>
          <a:xfrm>
            <a:off x="4350970" y="3901214"/>
            <a:ext cx="643208" cy="663127"/>
          </a:xfrm>
          <a:prstGeom prst="roundRect">
            <a:avLst>
              <a:gd name="adj" fmla="val 7822"/>
            </a:avLst>
          </a:prstGeom>
          <a:solidFill>
            <a:srgbClr val="00B0F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5132296" y="3938896"/>
            <a:ext cx="6096000" cy="581057"/>
          </a:xfrm>
          <a:prstGeom prst="rect">
            <a:avLst/>
          </a:prstGeom>
        </p:spPr>
        <p:txBody>
          <a:bodyPr>
            <a:spAutoFit/>
          </a:bodyPr>
          <a:lstStyle/>
          <a:p>
            <a:pPr>
              <a:lnSpc>
                <a:spcPct val="150000"/>
              </a:lnSpc>
              <a:spcBef>
                <a:spcPct val="0"/>
              </a:spcBef>
            </a:pPr>
            <a:r>
              <a:rPr lang="zh-CN" altLang="en-US" sz="2400" b="1" cap="all" dirty="0" smtClean="0">
                <a:latin typeface="微软雅黑" pitchFamily="34" charset="-122"/>
                <a:ea typeface="微软雅黑" pitchFamily="34" charset="-122"/>
              </a:rPr>
              <a:t>时序观念（时间上的纵向联系）</a:t>
            </a:r>
            <a:endParaRPr lang="en-US" altLang="zh-CN" sz="2400" b="1" cap="all" dirty="0">
              <a:latin typeface="微软雅黑" pitchFamily="34" charset="-122"/>
              <a:ea typeface="微软雅黑" pitchFamily="34" charset="-122"/>
            </a:endParaRPr>
          </a:p>
        </p:txBody>
      </p:sp>
      <p:sp>
        <p:nvSpPr>
          <p:cNvPr id="33" name="圆角矩形 32"/>
          <p:cNvSpPr/>
          <p:nvPr/>
        </p:nvSpPr>
        <p:spPr>
          <a:xfrm>
            <a:off x="4350970" y="4966304"/>
            <a:ext cx="643208" cy="663127"/>
          </a:xfrm>
          <a:prstGeom prst="roundRect">
            <a:avLst>
              <a:gd name="adj" fmla="val 7822"/>
            </a:avLst>
          </a:prstGeom>
          <a:solidFill>
            <a:srgbClr val="0070C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5132296" y="4963645"/>
            <a:ext cx="6096000" cy="581057"/>
          </a:xfrm>
          <a:prstGeom prst="rect">
            <a:avLst/>
          </a:prstGeom>
        </p:spPr>
        <p:txBody>
          <a:bodyPr>
            <a:spAutoFit/>
          </a:bodyPr>
          <a:lstStyle/>
          <a:p>
            <a:pPr>
              <a:lnSpc>
                <a:spcPct val="150000"/>
              </a:lnSpc>
              <a:spcBef>
                <a:spcPct val="0"/>
              </a:spcBef>
            </a:pPr>
            <a:r>
              <a:rPr lang="zh-CN" altLang="en-US" sz="2400" b="1" cap="all" dirty="0" smtClean="0">
                <a:latin typeface="微软雅黑" pitchFamily="34" charset="-122"/>
                <a:ea typeface="微软雅黑" pitchFamily="34" charset="-122"/>
              </a:rPr>
              <a:t>空间观念（空间上的横向联系）</a:t>
            </a:r>
            <a:endParaRPr lang="en-US" altLang="zh-CN" sz="2400" b="1" cap="all" dirty="0">
              <a:latin typeface="微软雅黑" pitchFamily="34" charset="-122"/>
              <a:ea typeface="微软雅黑" pitchFamily="34" charset="-122"/>
            </a:endParaRPr>
          </a:p>
        </p:txBody>
      </p:sp>
      <p:sp>
        <p:nvSpPr>
          <p:cNvPr id="35" name="文本框 34"/>
          <p:cNvSpPr txBox="1"/>
          <p:nvPr/>
        </p:nvSpPr>
        <p:spPr>
          <a:xfrm>
            <a:off x="2326340" y="645459"/>
            <a:ext cx="3442447" cy="461665"/>
          </a:xfrm>
          <a:prstGeom prst="rect">
            <a:avLst/>
          </a:prstGeom>
          <a:noFill/>
        </p:spPr>
        <p:txBody>
          <a:bodyPr wrap="square" rtlCol="0">
            <a:spAutoFit/>
          </a:bodyPr>
          <a:lstStyle/>
          <a:p>
            <a:r>
              <a:rPr lang="zh-CN" altLang="en-US" sz="2400" dirty="0" smtClean="0">
                <a:latin typeface="方正大标宋简体" panose="02010601030101010101" pitchFamily="2" charset="-122"/>
                <a:ea typeface="方正大标宋简体" panose="02010601030101010101" pitchFamily="2" charset="-122"/>
              </a:rPr>
              <a:t>历史学科核心素养解读</a:t>
            </a:r>
            <a:endParaRPr lang="zh-CN" altLang="en-US" sz="2400" dirty="0">
              <a:latin typeface="方正大标宋简体" panose="02010601030101010101" pitchFamily="2" charset="-122"/>
              <a:ea typeface="方正大标宋简体" panose="02010601030101010101" pitchFamily="2" charset="-122"/>
            </a:endParaRPr>
          </a:p>
        </p:txBody>
      </p:sp>
      <p:sp>
        <p:nvSpPr>
          <p:cNvPr id="2" name="文本框 1"/>
          <p:cNvSpPr txBox="1"/>
          <p:nvPr/>
        </p:nvSpPr>
        <p:spPr>
          <a:xfrm>
            <a:off x="5132296" y="3255385"/>
            <a:ext cx="3662080" cy="523220"/>
          </a:xfrm>
          <a:prstGeom prst="rect">
            <a:avLst/>
          </a:prstGeom>
          <a:noFill/>
        </p:spPr>
        <p:txBody>
          <a:bodyPr wrap="square" rtlCol="0">
            <a:spAutoFit/>
          </a:bodyPr>
          <a:lstStyle/>
          <a:p>
            <a:pPr algn="ctr"/>
            <a:r>
              <a:rPr lang="zh-CN" altLang="en-US" sz="2800" b="1" dirty="0" smtClean="0">
                <a:solidFill>
                  <a:srgbClr val="FF0000"/>
                </a:solidFill>
                <a:latin typeface="微软雅黑" panose="020B0503020204020204" pitchFamily="34" charset="-122"/>
                <a:ea typeface="微软雅黑" panose="020B0503020204020204" pitchFamily="34" charset="-122"/>
              </a:rPr>
              <a:t>时空定位</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945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250" fill="hold"/>
                                        <p:tgtEl>
                                          <p:spTgt spid="28"/>
                                        </p:tgtEl>
                                        <p:attrNameLst>
                                          <p:attrName>ppt_w</p:attrName>
                                        </p:attrNameLst>
                                      </p:cBhvr>
                                      <p:tavLst>
                                        <p:tav tm="0">
                                          <p:val>
                                            <p:fltVal val="0"/>
                                          </p:val>
                                        </p:tav>
                                        <p:tav tm="100000">
                                          <p:val>
                                            <p:strVal val="#ppt_w"/>
                                          </p:val>
                                        </p:tav>
                                      </p:tavLst>
                                    </p:anim>
                                    <p:anim calcmode="lin" valueType="num">
                                      <p:cBhvr>
                                        <p:cTn id="12" dur="25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250" fill="hold"/>
                                        <p:tgtEl>
                                          <p:spTgt spid="31"/>
                                        </p:tgtEl>
                                        <p:attrNameLst>
                                          <p:attrName>ppt_x</p:attrName>
                                        </p:attrNameLst>
                                      </p:cBhvr>
                                      <p:tavLst>
                                        <p:tav tm="0">
                                          <p:val>
                                            <p:strVal val="#ppt_x"/>
                                          </p:val>
                                        </p:tav>
                                        <p:tav tm="100000">
                                          <p:val>
                                            <p:strVal val="#ppt_x"/>
                                          </p:val>
                                        </p:tav>
                                      </p:tavLst>
                                    </p:anim>
                                    <p:anim calcmode="lin" valueType="num">
                                      <p:cBhvr additive="base">
                                        <p:cTn id="22" dur="25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250" fill="hold"/>
                                        <p:tgtEl>
                                          <p:spTgt spid="32"/>
                                        </p:tgtEl>
                                        <p:attrNameLst>
                                          <p:attrName>ppt_w</p:attrName>
                                        </p:attrNameLst>
                                      </p:cBhvr>
                                      <p:tavLst>
                                        <p:tav tm="0">
                                          <p:val>
                                            <p:fltVal val="0"/>
                                          </p:val>
                                        </p:tav>
                                        <p:tav tm="100000">
                                          <p:val>
                                            <p:strVal val="#ppt_w"/>
                                          </p:val>
                                        </p:tav>
                                      </p:tavLst>
                                    </p:anim>
                                    <p:anim calcmode="lin" valueType="num">
                                      <p:cBhvr>
                                        <p:cTn id="28" dur="250" fill="hold"/>
                                        <p:tgtEl>
                                          <p:spTgt spid="32"/>
                                        </p:tgtEl>
                                        <p:attrNameLst>
                                          <p:attrName>ppt_h</p:attrName>
                                        </p:attrNameLst>
                                      </p:cBhvr>
                                      <p:tavLst>
                                        <p:tav tm="0">
                                          <p:val>
                                            <p:strVal val="#ppt_h"/>
                                          </p:val>
                                        </p:tav>
                                        <p:tav tm="100000">
                                          <p:val>
                                            <p:strVal val="#ppt_h"/>
                                          </p:val>
                                        </p:tav>
                                      </p:tavLst>
                                    </p:anim>
                                  </p:childTnLst>
                                </p:cTn>
                              </p:par>
                            </p:childTnLst>
                          </p:cTn>
                        </p:par>
                        <p:par>
                          <p:cTn id="29" fill="hold">
                            <p:stCondLst>
                              <p:cond delay="250"/>
                            </p:stCondLst>
                            <p:childTnLst>
                              <p:par>
                                <p:cTn id="30" presetID="2" presetClass="entr" presetSubtype="4"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additive="base">
                                        <p:cTn id="32" dur="250" fill="hold"/>
                                        <p:tgtEl>
                                          <p:spTgt spid="33"/>
                                        </p:tgtEl>
                                        <p:attrNameLst>
                                          <p:attrName>ppt_x</p:attrName>
                                        </p:attrNameLst>
                                      </p:cBhvr>
                                      <p:tavLst>
                                        <p:tav tm="0">
                                          <p:val>
                                            <p:strVal val="#ppt_x"/>
                                          </p:val>
                                        </p:tav>
                                        <p:tav tm="100000">
                                          <p:val>
                                            <p:strVal val="#ppt_x"/>
                                          </p:val>
                                        </p:tav>
                                      </p:tavLst>
                                    </p:anim>
                                    <p:anim calcmode="lin" valueType="num">
                                      <p:cBhvr additive="base">
                                        <p:cTn id="33" dur="25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p:cTn id="38" dur="250" fill="hold"/>
                                        <p:tgtEl>
                                          <p:spTgt spid="34"/>
                                        </p:tgtEl>
                                        <p:attrNameLst>
                                          <p:attrName>ppt_w</p:attrName>
                                        </p:attrNameLst>
                                      </p:cBhvr>
                                      <p:tavLst>
                                        <p:tav tm="0">
                                          <p:val>
                                            <p:fltVal val="0"/>
                                          </p:val>
                                        </p:tav>
                                        <p:tav tm="100000">
                                          <p:val>
                                            <p:strVal val="#ppt_w"/>
                                          </p:val>
                                        </p:tav>
                                      </p:tavLst>
                                    </p:anim>
                                    <p:anim calcmode="lin" valueType="num">
                                      <p:cBhvr>
                                        <p:cTn id="39" dur="250" fill="hold"/>
                                        <p:tgtEl>
                                          <p:spTgt spid="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animBg="1"/>
      <p:bldP spid="32" grpId="0"/>
      <p:bldP spid="33" grpId="0" animBg="1"/>
      <p:bldP spid="34" grpId="0"/>
      <p:bldP spid="2" grpId="0"/>
    </p:bldLst>
  </p:timing>
</p:sld>
</file>

<file path=ppt/theme/theme1.xml><?xml version="1.0" encoding="utf-8"?>
<a:theme xmlns:a="http://schemas.openxmlformats.org/drawingml/2006/main" name="1_Office 主题">
  <a:themeElements>
    <a:clrScheme name="自定义 3">
      <a:dk1>
        <a:sysClr val="windowText" lastClr="000000"/>
      </a:dk1>
      <a:lt1>
        <a:sysClr val="window" lastClr="FFFFFF"/>
      </a:lt1>
      <a:dk2>
        <a:srgbClr val="242852"/>
      </a:dk2>
      <a:lt2>
        <a:srgbClr val="ACCBF9"/>
      </a:lt2>
      <a:accent1>
        <a:srgbClr val="0070C0"/>
      </a:accent1>
      <a:accent2>
        <a:srgbClr val="00B0F0"/>
      </a:accent2>
      <a:accent3>
        <a:srgbClr val="297FD5"/>
      </a:accent3>
      <a:accent4>
        <a:srgbClr val="00B050"/>
      </a:accent4>
      <a:accent5>
        <a:srgbClr val="92D050"/>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2076</TotalTime>
  <Words>6255</Words>
  <Application>Microsoft Office PowerPoint</Application>
  <PresentationFormat>宽屏</PresentationFormat>
  <Paragraphs>314</Paragraphs>
  <Slides>65</Slides>
  <Notes>13</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65</vt:i4>
      </vt:variant>
    </vt:vector>
  </HeadingPairs>
  <TitlesOfParts>
    <vt:vector size="77" baseType="lpstr">
      <vt:lpstr>Arial Unicode MS</vt:lpstr>
      <vt:lpstr>方正大标宋简体</vt:lpstr>
      <vt:lpstr>楷体</vt:lpstr>
      <vt:lpstr>宋体</vt:lpstr>
      <vt:lpstr>微软雅黑</vt:lpstr>
      <vt:lpstr>造字工房劲黑（非商用）常规体</vt:lpstr>
      <vt:lpstr>Arial</vt:lpstr>
      <vt:lpstr>Calibri</vt:lpstr>
      <vt:lpstr>Impact</vt:lpstr>
      <vt:lpstr>Times New Roman</vt:lpstr>
      <vt:lpstr>Wingdings</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说课</dc:title>
  <dc:creator>hpp</dc:creator>
  <cp:lastModifiedBy>微软用户</cp:lastModifiedBy>
  <cp:revision>123</cp:revision>
  <dcterms:created xsi:type="dcterms:W3CDTF">2015-10-15T01:42:42Z</dcterms:created>
  <dcterms:modified xsi:type="dcterms:W3CDTF">2018-07-08T11:24:45Z</dcterms:modified>
</cp:coreProperties>
</file>