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9" r:id="rId15"/>
    <p:sldId id="27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A057-EC1A-41E7-9A57-796C063960FC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F8BE-A976-4356-9585-37C7FA0D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40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A057-EC1A-41E7-9A57-796C063960FC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F8BE-A976-4356-9585-37C7FA0D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331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A057-EC1A-41E7-9A57-796C063960FC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F8BE-A976-4356-9585-37C7FA0D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096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49"/>
          <p:cNvSpPr>
            <a:spLocks noGrp="1" noRot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zh-CN" altLang="en-US" noProof="1"/>
              <a:t>单击此处编辑母版标题样式</a:t>
            </a:r>
          </a:p>
        </p:txBody>
      </p:sp>
      <p:sp>
        <p:nvSpPr>
          <p:cNvPr id="2051" name="副标题 2050"/>
          <p:cNvSpPr>
            <a:spLocks noGrp="1" noRot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2051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5" name="页脚占位符 2052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6" name="灯片编号占位符 20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D1338-90A2-4420-9F7F-F67EDEF6A4B3}" type="slidenum">
              <a:rPr lang="zh-CN" altLang="en-US">
                <a:solidFill>
                  <a:srgbClr val="007A77"/>
                </a:solidFill>
              </a:rPr>
              <a:pPr/>
              <a:t>‹#›</a:t>
            </a:fld>
            <a:endParaRPr lang="zh-CN" altLang="en-US">
              <a:solidFill>
                <a:srgbClr val="007A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9672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>
                <a:solidFill>
                  <a:srgbClr val="007A77"/>
                </a:solidFill>
              </a:rPr>
              <a:pPr/>
              <a:t>2017/9/26</a:t>
            </a:fld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2BA05-9763-439B-900F-B9AADDB1D953}" type="slidenum">
              <a:rPr lang="zh-CN" altLang="en-US">
                <a:solidFill>
                  <a:srgbClr val="007A77"/>
                </a:solidFill>
              </a:rPr>
              <a:pPr/>
              <a:t>‹#›</a:t>
            </a:fld>
            <a:endParaRPr lang="zh-CN" altLang="en-US">
              <a:solidFill>
                <a:srgbClr val="007A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66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99201-EFE7-4ABB-9AE5-1648C6ECBB62}" type="slidenum">
              <a:rPr lang="zh-CN" altLang="en-US">
                <a:solidFill>
                  <a:srgbClr val="007A77"/>
                </a:solidFill>
              </a:rPr>
              <a:pPr/>
              <a:t>‹#›</a:t>
            </a:fld>
            <a:endParaRPr lang="zh-CN" altLang="en-US">
              <a:solidFill>
                <a:srgbClr val="007A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11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84968" cy="41941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7408" y="1905000"/>
            <a:ext cx="4184968" cy="41941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9CDF6-C95C-4DC5-A052-21FBA6F0DA1E}" type="slidenum">
              <a:rPr lang="zh-CN" altLang="en-US">
                <a:solidFill>
                  <a:srgbClr val="007A77"/>
                </a:solidFill>
              </a:rPr>
              <a:pPr/>
              <a:t>‹#›</a:t>
            </a:fld>
            <a:endParaRPr lang="zh-CN" altLang="en-US">
              <a:solidFill>
                <a:srgbClr val="007A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79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6C434-4323-4A39-90A4-CAF1123ECC6B}" type="slidenum">
              <a:rPr lang="zh-CN" altLang="en-US">
                <a:solidFill>
                  <a:srgbClr val="007A77"/>
                </a:solidFill>
              </a:rPr>
              <a:pPr/>
              <a:t>‹#›</a:t>
            </a:fld>
            <a:endParaRPr lang="zh-CN" altLang="en-US">
              <a:solidFill>
                <a:srgbClr val="007A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66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70E28-7C08-44F2-939D-95BAE5A246EB}" type="slidenum">
              <a:rPr lang="zh-CN" altLang="en-US">
                <a:solidFill>
                  <a:srgbClr val="007A77"/>
                </a:solidFill>
              </a:rPr>
              <a:pPr/>
              <a:t>‹#›</a:t>
            </a:fld>
            <a:endParaRPr lang="zh-CN" altLang="en-US">
              <a:solidFill>
                <a:srgbClr val="007A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95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8C409-F3FB-46E9-8F55-4B917BAC51FB}" type="slidenum">
              <a:rPr lang="zh-CN" altLang="en-US">
                <a:solidFill>
                  <a:srgbClr val="007A77"/>
                </a:solidFill>
              </a:rPr>
              <a:pPr/>
              <a:t>‹#›</a:t>
            </a:fld>
            <a:endParaRPr lang="zh-CN" altLang="en-US">
              <a:solidFill>
                <a:srgbClr val="007A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69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A7CE3-3643-4C2B-B01F-2108B685C72E}" type="slidenum">
              <a:rPr lang="zh-CN" altLang="en-US">
                <a:solidFill>
                  <a:srgbClr val="007A77"/>
                </a:solidFill>
              </a:rPr>
              <a:pPr/>
              <a:t>‹#›</a:t>
            </a:fld>
            <a:endParaRPr lang="zh-CN" altLang="en-US">
              <a:solidFill>
                <a:srgbClr val="007A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4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A057-EC1A-41E7-9A57-796C063960FC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F8BE-A976-4356-9585-37C7FA0D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003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76995-3C21-4343-A1C6-0183EA477AD8}" type="slidenum">
              <a:rPr lang="zh-CN" altLang="en-US">
                <a:solidFill>
                  <a:srgbClr val="007A77"/>
                </a:solidFill>
              </a:rPr>
              <a:pPr/>
              <a:t>‹#›</a:t>
            </a:fld>
            <a:endParaRPr lang="zh-CN" altLang="en-US">
              <a:solidFill>
                <a:srgbClr val="007A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28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593EA-660C-4404-AF7B-18C4813B7FD1}" type="slidenum">
              <a:rPr lang="zh-CN" altLang="en-US">
                <a:solidFill>
                  <a:srgbClr val="007A77"/>
                </a:solidFill>
              </a:rPr>
              <a:pPr/>
              <a:t>‹#›</a:t>
            </a:fld>
            <a:endParaRPr lang="zh-CN" altLang="en-US">
              <a:solidFill>
                <a:srgbClr val="007A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62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8" cy="548957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81784" cy="548957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1B23C-757D-413D-8078-FCCACD2B84BA}" type="slidenum">
              <a:rPr lang="zh-CN" altLang="en-US">
                <a:solidFill>
                  <a:srgbClr val="007A77"/>
                </a:solidFill>
              </a:rPr>
              <a:pPr/>
              <a:t>‹#›</a:t>
            </a:fld>
            <a:endParaRPr lang="zh-CN" altLang="en-US">
              <a:solidFill>
                <a:srgbClr val="007A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01625" y="609600"/>
            <a:ext cx="8540750" cy="54895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>
                <a:solidFill>
                  <a:srgbClr val="007A77"/>
                </a:solidFill>
              </a:rPr>
              <a:pPr/>
              <a:t>2017/9/26</a:t>
            </a:fld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D5595-1415-4539-A4B7-C45E2043A52A}" type="slidenum">
              <a:rPr lang="zh-CN" altLang="en-US">
                <a:solidFill>
                  <a:srgbClr val="007A77"/>
                </a:solidFill>
              </a:rPr>
              <a:pPr/>
              <a:t>‹#›</a:t>
            </a:fld>
            <a:endParaRPr lang="zh-CN" altLang="en-US">
              <a:solidFill>
                <a:srgbClr val="007A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6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A057-EC1A-41E7-9A57-796C063960FC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F8BE-A976-4356-9585-37C7FA0D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46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A057-EC1A-41E7-9A57-796C063960FC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F8BE-A976-4356-9585-37C7FA0D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62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A057-EC1A-41E7-9A57-796C063960FC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F8BE-A976-4356-9585-37C7FA0D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036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A057-EC1A-41E7-9A57-796C063960FC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F8BE-A976-4356-9585-37C7FA0D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20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A057-EC1A-41E7-9A57-796C063960FC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F8BE-A976-4356-9585-37C7FA0D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32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A057-EC1A-41E7-9A57-796C063960FC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F8BE-A976-4356-9585-37C7FA0D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54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A057-EC1A-41E7-9A57-796C063960FC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F8BE-A976-4356-9585-37C7FA0D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64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DA057-EC1A-41E7-9A57-796C063960FC}" type="datetimeFigureOut">
              <a:rPr lang="zh-CN" altLang="en-US" smtClean="0"/>
              <a:t>2017/9/26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AF8BE-A976-4356-9585-37C7FA0D5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56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Rot="1" noChangeArrowheads="1"/>
          </p:cNvSpPr>
          <p:nvPr>
            <p:ph type="title" idx="4294967295"/>
          </p:nvPr>
        </p:nvSpPr>
        <p:spPr bwMode="auto">
          <a:xfrm>
            <a:off x="301625" y="609600"/>
            <a:ext cx="8540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301625" y="1905000"/>
            <a:ext cx="854075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>
                <a:cs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BB962C8B-B14F-4D97-AF65-F5344CB8AC3E}" type="datetime1">
              <a:rPr lang="zh-CN" altLang="en-US">
                <a:solidFill>
                  <a:srgbClr val="007A7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2017/9/26</a:t>
            </a:fld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57BB70A6-28FC-485F-89D2-375BC260F278}" type="slidenum">
              <a:rPr lang="zh-CN" altLang="en-US" smtClean="0">
                <a:solidFill>
                  <a:srgbClr val="007A7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zh-CN" altLang="en-US" smtClean="0">
              <a:solidFill>
                <a:srgbClr val="007A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7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buFont typeface="Arial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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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  <a14:imgEffect>
                      <a14:saturation sat="9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</p:spPr>
        <p:txBody>
          <a:bodyPr>
            <a:noAutofit/>
          </a:bodyPr>
          <a:lstStyle/>
          <a:p>
            <a:r>
              <a:rPr lang="zh-CN" altLang="en-US" sz="6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6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6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课、爱琴文明与古希腊城邦制度</a:t>
            </a:r>
            <a:endParaRPr lang="zh-CN" altLang="en-US" sz="6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3528" y="3933056"/>
            <a:ext cx="6400800" cy="1752600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课标要求：了解希腊自然地理环境和希腊城邦制度对希腊文明的影响，认识西方民主政治产生的历史条件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3246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 algn="l"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+mn-ea"/>
                <a:ea typeface="+mn-ea"/>
              </a:rPr>
              <a:t>关于城邦</a:t>
            </a:r>
            <a:endParaRPr lang="zh-CN" altLang="en-US" sz="3600" b="1" dirty="0">
              <a:latin typeface="+mn-ea"/>
              <a:ea typeface="+mn-ea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定义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dirty="0" smtClean="0"/>
              <a:t>古希腊</a:t>
            </a:r>
            <a:r>
              <a:rPr lang="zh-CN" altLang="en-US" dirty="0"/>
              <a:t>的一种国家形态，一般</a:t>
            </a:r>
            <a:r>
              <a:rPr lang="zh-CN" altLang="en-US" dirty="0">
                <a:solidFill>
                  <a:srgbClr val="FF0000"/>
                </a:solidFill>
              </a:rPr>
              <a:t>以</a:t>
            </a:r>
            <a:r>
              <a:rPr lang="zh-CN" altLang="en-US" dirty="0" smtClean="0">
                <a:solidFill>
                  <a:srgbClr val="FF0000"/>
                </a:solidFill>
              </a:rPr>
              <a:t>城市</a:t>
            </a:r>
            <a:r>
              <a:rPr lang="zh-CN" altLang="en-US" dirty="0">
                <a:solidFill>
                  <a:srgbClr val="FF0000"/>
                </a:solidFill>
              </a:rPr>
              <a:t>为中心</a:t>
            </a:r>
            <a:r>
              <a:rPr lang="zh-CN" altLang="en-US" dirty="0"/>
              <a:t>，包括周边若干村落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特点：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dirty="0" smtClean="0"/>
              <a:t>小国寡民</a:t>
            </a:r>
            <a:endParaRPr lang="en-US" altLang="zh-CN" dirty="0" smtClean="0"/>
          </a:p>
          <a:p>
            <a:r>
              <a:rPr lang="zh-CN" altLang="en-US" dirty="0"/>
              <a:t>独立自治</a:t>
            </a:r>
          </a:p>
          <a:p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城邦居民主体：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dirty="0" smtClean="0"/>
              <a:t>拥有政治参与权的男性公民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政体形式：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dirty="0" smtClean="0"/>
              <a:t>君主制、贵族制、寡头制、僭主制、</a:t>
            </a:r>
            <a:r>
              <a:rPr lang="zh-CN" altLang="en-US" dirty="0" smtClean="0">
                <a:solidFill>
                  <a:srgbClr val="FF0000"/>
                </a:solidFill>
              </a:rPr>
              <a:t>民主制。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经济基础：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dirty="0" smtClean="0">
                <a:solidFill>
                  <a:srgbClr val="FF0000"/>
                </a:solidFill>
              </a:rPr>
              <a:t>奴隶制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544" y="5805264"/>
            <a:ext cx="8523487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zh-CN" alt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古希腊城邦民主政治形成的条件是什么？</a:t>
            </a:r>
            <a:endParaRPr lang="zh-CN" alt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352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772816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zh-CN" altLang="en-US" sz="3200" b="1" dirty="0" smtClean="0"/>
              <a:t>地理条件：多山、多岛、多良港。（决定性）</a:t>
            </a:r>
            <a:endParaRPr lang="en-US" altLang="zh-CN" sz="3200" b="1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sz="3200" b="1" dirty="0"/>
              <a:t>政治</a:t>
            </a:r>
            <a:r>
              <a:rPr lang="zh-CN" altLang="en-US" sz="3200" b="1" dirty="0" smtClean="0"/>
              <a:t>条件：实行城邦制度，城邦具有小国寡民的特征。</a:t>
            </a:r>
            <a:endParaRPr lang="en-US" altLang="zh-CN" sz="3200" b="1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sz="3200" b="1" dirty="0"/>
              <a:t>经济</a:t>
            </a:r>
            <a:r>
              <a:rPr lang="zh-CN" altLang="en-US" sz="3200" b="1" dirty="0" smtClean="0"/>
              <a:t>条件：以工商业、航海业为主。</a:t>
            </a:r>
            <a:endParaRPr lang="en-US" altLang="zh-CN" sz="3200" b="1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sz="3200" b="1" dirty="0"/>
              <a:t>思想</a:t>
            </a:r>
            <a:r>
              <a:rPr lang="zh-CN" altLang="en-US" sz="3200" b="1" dirty="0" smtClean="0"/>
              <a:t>条件：积极向海外开展殖民扩张，富有开拓、冒险精神。</a:t>
            </a:r>
            <a:endParaRPr lang="zh-CN" alt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60648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拓展：古希腊城邦民主政治形成的条件：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542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chemeClr val="accent1"/>
          </a:solidFill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2600" b="1" smtClean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		</a:t>
            </a:r>
            <a:endParaRPr lang="en-US" altLang="zh-CN" sz="3600" b="1" smtClean="0">
              <a:solidFill>
                <a:schemeClr val="tx2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3795" name="文本框 24578"/>
          <p:cNvSpPr txBox="1">
            <a:spLocks noChangeArrowheads="1"/>
          </p:cNvSpPr>
          <p:nvPr/>
        </p:nvSpPr>
        <p:spPr bwMode="auto">
          <a:xfrm>
            <a:off x="152400" y="92075"/>
            <a:ext cx="8915400" cy="904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 smtClean="0">
                <a:solidFill>
                  <a:schemeClr val="accent5">
                    <a:lumMod val="10000"/>
                  </a:schemeClr>
                </a:solidFill>
              </a:rPr>
              <a:t>【合作探究】（中西方古代政治制度比较）：</a:t>
            </a:r>
            <a:r>
              <a:rPr lang="zh-CN" altLang="en-US" sz="24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endParaRPr lang="zh-CN" altLang="en-US" sz="2400" b="1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 smtClean="0">
                <a:solidFill>
                  <a:srgbClr val="003399"/>
                </a:solidFill>
              </a:rPr>
              <a:t>材料 </a:t>
            </a:r>
            <a:r>
              <a:rPr lang="zh-CN" altLang="en-US" sz="2800" b="1" dirty="0" smtClean="0">
                <a:solidFill>
                  <a:srgbClr val="003399"/>
                </a:solidFill>
              </a:rPr>
              <a:t>：</a:t>
            </a:r>
            <a:endParaRPr lang="en-US" altLang="zh-CN" sz="2800" b="1" dirty="0" smtClean="0">
              <a:solidFill>
                <a:srgbClr val="0033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 smtClean="0">
                <a:solidFill>
                  <a:srgbClr val="003399"/>
                </a:solidFill>
              </a:rPr>
              <a:t> </a:t>
            </a:r>
            <a:r>
              <a:rPr lang="zh-CN" altLang="en-US" sz="2800" b="1" dirty="0" smtClean="0">
                <a:solidFill>
                  <a:srgbClr val="003399"/>
                </a:solidFill>
              </a:rPr>
              <a:t>希腊强邦（斯巴达和雅典）即使在鼎盛时期也仅仅是称霸的盟主，并没有用武力去吞并邻邦。在外力征服之前，希腊世界始终是个小国林立的城邦世界。在中国古代史上，也曾出现了战国七雄，但中国历史的发展趋势却是一统天下、中央集权，最终建立君主专制帝国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zh-CN" sz="2800" b="1" dirty="0" smtClean="0">
              <a:solidFill>
                <a:srgbClr val="0033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zh-CN" sz="2800" b="1" dirty="0">
              <a:solidFill>
                <a:srgbClr val="0033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800" b="1" dirty="0" smtClean="0">
                <a:solidFill>
                  <a:srgbClr val="003399"/>
                </a:solidFill>
              </a:rPr>
              <a:t>问题：古希腊</a:t>
            </a:r>
            <a:r>
              <a:rPr lang="zh-CN" altLang="en-US" sz="2800" b="1" dirty="0" smtClean="0">
                <a:solidFill>
                  <a:srgbClr val="003399"/>
                </a:solidFill>
              </a:rPr>
              <a:t>与中国都曾有过政权林立的时代，中国逐步走向统一建立了专制皇权，而希腊城邦却独立自治，走向民主政治。试分析造成这种现象的原因。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800" b="1" dirty="0" smtClean="0">
              <a:solidFill>
                <a:srgbClr val="0033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800" dirty="0" smtClean="0">
              <a:solidFill>
                <a:srgbClr val="0033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2800" dirty="0" smtClean="0">
              <a:solidFill>
                <a:srgbClr val="0033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dirty="0" smtClean="0">
              <a:solidFill>
                <a:srgbClr val="007A77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dirty="0" smtClean="0">
              <a:solidFill>
                <a:srgbClr val="007A77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dirty="0" smtClean="0">
              <a:solidFill>
                <a:srgbClr val="007A77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dirty="0" smtClean="0">
              <a:solidFill>
                <a:srgbClr val="007A77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dirty="0" smtClean="0">
              <a:solidFill>
                <a:srgbClr val="007A77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dirty="0" smtClean="0">
              <a:solidFill>
                <a:srgbClr val="007A77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dirty="0" smtClean="0">
              <a:solidFill>
                <a:srgbClr val="007A77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dirty="0" smtClean="0">
              <a:solidFill>
                <a:srgbClr val="007A77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dirty="0" smtClean="0">
              <a:solidFill>
                <a:srgbClr val="007A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63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/>
              <a:t>【</a:t>
            </a:r>
            <a:r>
              <a:rPr lang="zh-CN" altLang="en-US" sz="3200" dirty="0" smtClean="0"/>
              <a:t>合作探究</a:t>
            </a:r>
            <a:r>
              <a:rPr lang="en-US" altLang="zh-CN" sz="3200" dirty="0" smtClean="0"/>
              <a:t>】</a:t>
            </a:r>
            <a:r>
              <a:rPr lang="zh-CN" altLang="en-US" sz="3200" dirty="0" smtClean="0"/>
              <a:t>参考答案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①从自然地理环境因素看，希腊狭小多山地港湾，中国是广阔的平原；</a:t>
            </a:r>
          </a:p>
          <a:p>
            <a:r>
              <a:rPr lang="zh-CN" altLang="en-US" dirty="0"/>
              <a:t>②从历史角度看，希腊实行的是直接民主制，中国实行的是王位世袭制；</a:t>
            </a:r>
          </a:p>
          <a:p>
            <a:r>
              <a:rPr lang="zh-CN" altLang="en-US" dirty="0"/>
              <a:t>③从地缘、血缘角度看，希腊强调地缘，中国强调血缘。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12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83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8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336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84784"/>
            <a:ext cx="457651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686016" y="1527175"/>
            <a:ext cx="3990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文明产生的条件是什么？</a:t>
            </a:r>
            <a:endParaRPr lang="zh-CN" alt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6017" y="2924944"/>
            <a:ext cx="3990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+mn-ea"/>
              </a:rPr>
              <a:t>1</a:t>
            </a:r>
            <a:r>
              <a:rPr lang="zh-CN" altLang="en-US" sz="3200" dirty="0" smtClean="0">
                <a:latin typeface="+mn-ea"/>
              </a:rPr>
              <a:t>、人类是基础</a:t>
            </a:r>
            <a:endParaRPr lang="en-US" altLang="zh-CN" sz="3200" dirty="0" smtClean="0">
              <a:latin typeface="+mn-ea"/>
            </a:endParaRPr>
          </a:p>
          <a:p>
            <a:r>
              <a:rPr lang="en-US" altLang="zh-CN" sz="3200" dirty="0" smtClean="0">
                <a:latin typeface="+mn-ea"/>
              </a:rPr>
              <a:t>2</a:t>
            </a:r>
            <a:r>
              <a:rPr lang="zh-CN" altLang="en-US" sz="3200" dirty="0" smtClean="0">
                <a:latin typeface="+mn-ea"/>
              </a:rPr>
              <a:t>、文字的发明</a:t>
            </a:r>
            <a:endParaRPr lang="en-US" altLang="zh-CN" sz="3200" dirty="0" smtClean="0">
              <a:latin typeface="+mn-ea"/>
            </a:endParaRPr>
          </a:p>
          <a:p>
            <a:r>
              <a:rPr lang="en-US" altLang="zh-CN" sz="3200" dirty="0" smtClean="0">
                <a:latin typeface="+mn-ea"/>
              </a:rPr>
              <a:t>3</a:t>
            </a:r>
            <a:r>
              <a:rPr lang="zh-CN" altLang="en-US" sz="3200" dirty="0" smtClean="0">
                <a:latin typeface="+mn-ea"/>
              </a:rPr>
              <a:t>、金属器的制造</a:t>
            </a:r>
            <a:endParaRPr lang="en-US" altLang="zh-CN" sz="3200" dirty="0" smtClean="0">
              <a:latin typeface="+mn-ea"/>
            </a:endParaRPr>
          </a:p>
          <a:p>
            <a:r>
              <a:rPr lang="en-US" altLang="zh-CN" sz="3200" dirty="0" smtClean="0">
                <a:latin typeface="+mn-ea"/>
              </a:rPr>
              <a:t>4</a:t>
            </a:r>
            <a:r>
              <a:rPr lang="zh-CN" altLang="en-US" sz="3200" dirty="0" smtClean="0">
                <a:latin typeface="+mn-ea"/>
              </a:rPr>
              <a:t>、城市（国家）的出现</a:t>
            </a:r>
            <a:endParaRPr lang="zh-CN" altLang="en-US" sz="3200" dirty="0">
              <a:latin typeface="+mn-ea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83568" y="404664"/>
            <a:ext cx="7920880" cy="864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 smtClean="0"/>
              <a:t>天时、地利、人和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83785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zh-CN" altLang="en-US" sz="4000" b="1" dirty="0" smtClean="0"/>
              <a:t>一、古希腊文明的开端</a:t>
            </a:r>
            <a:r>
              <a:rPr lang="en-US" altLang="zh-CN" sz="4000" b="1" dirty="0" smtClean="0"/>
              <a:t>——</a:t>
            </a:r>
            <a:r>
              <a:rPr lang="zh-CN" altLang="en-US" sz="4000" b="1" dirty="0" smtClean="0"/>
              <a:t>爱琴文明</a:t>
            </a: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18457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爱琴文明是指分布于爱琴海诸岛及其周围地区的文明，包括克里特文明与迈锡尼文明。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6061"/>
            <a:ext cx="9144000" cy="445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椭圆 5"/>
          <p:cNvSpPr/>
          <p:nvPr/>
        </p:nvSpPr>
        <p:spPr>
          <a:xfrm>
            <a:off x="3491880" y="5805264"/>
            <a:ext cx="223224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克里特文明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椭圆 6"/>
          <p:cNvSpPr/>
          <p:nvPr/>
        </p:nvSpPr>
        <p:spPr>
          <a:xfrm>
            <a:off x="2195736" y="4274322"/>
            <a:ext cx="180020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迈锡尼文明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8162" y="6452110"/>
            <a:ext cx="22322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" y="6772501"/>
            <a:ext cx="231616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9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9512" y="1390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b="1" dirty="0" smtClean="0">
                <a:latin typeface="+mn-ea"/>
                <a:ea typeface="+mn-ea"/>
              </a:rPr>
              <a:t>（一）克里特文明（</a:t>
            </a:r>
            <a:r>
              <a:rPr lang="en-US" altLang="zh-CN" sz="3200" b="1" dirty="0" smtClean="0">
                <a:latin typeface="+mn-ea"/>
                <a:ea typeface="+mn-ea"/>
              </a:rPr>
              <a:t>BC2000-BC1400</a:t>
            </a:r>
            <a:r>
              <a:rPr lang="zh-CN" altLang="en-US" sz="3200" b="1" dirty="0" smtClean="0">
                <a:latin typeface="+mn-ea"/>
                <a:ea typeface="+mn-ea"/>
              </a:rPr>
              <a:t>）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4104456" cy="56166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1900——1908</a:t>
            </a:r>
            <a:r>
              <a:rPr lang="zh-CN" altLang="en-US" dirty="0" smtClean="0"/>
              <a:t>年，英国考古学家</a:t>
            </a:r>
            <a:r>
              <a:rPr lang="zh-CN" altLang="en-US" dirty="0" smtClean="0">
                <a:solidFill>
                  <a:srgbClr val="FF0000"/>
                </a:solidFill>
              </a:rPr>
              <a:t>伊文思</a:t>
            </a:r>
            <a:r>
              <a:rPr lang="zh-CN" altLang="en-US" dirty="0" smtClean="0"/>
              <a:t>挖掘克里特岛上的诺萨斯古城发现了米诺斯王宫建筑群。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200" b="1" dirty="0" smtClean="0">
                <a:latin typeface="+mn-ea"/>
              </a:rPr>
              <a:t>特点：</a:t>
            </a:r>
            <a:endParaRPr lang="en-US" altLang="zh-CN" sz="3200" b="1" dirty="0" smtClean="0">
              <a:latin typeface="+mn-ea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3200" dirty="0" smtClean="0"/>
              <a:t>产生君主制国家，有庞大建筑群；</a:t>
            </a:r>
            <a:endParaRPr lang="en-US" altLang="zh-CN" sz="3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3200" dirty="0" smtClean="0"/>
              <a:t>有金属器制造；</a:t>
            </a:r>
            <a:endParaRPr lang="en-US" altLang="zh-CN" sz="3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3200" dirty="0" smtClean="0"/>
              <a:t>象形文字。</a:t>
            </a:r>
            <a:endParaRPr lang="en-US" altLang="zh-CN" sz="3200" dirty="0" smtClean="0"/>
          </a:p>
          <a:p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700808"/>
            <a:ext cx="396044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8024" y="5517232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米诺斯宫遗址</a:t>
            </a:r>
            <a:endParaRPr lang="zh-CN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5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b="1" dirty="0">
                <a:latin typeface="+mn-ea"/>
                <a:ea typeface="+mn-ea"/>
              </a:rPr>
              <a:t>（二）迈锡尼文明（前</a:t>
            </a:r>
            <a:r>
              <a:rPr lang="en-US" altLang="zh-CN" sz="3200" b="1" dirty="0">
                <a:latin typeface="+mn-ea"/>
                <a:ea typeface="+mn-ea"/>
              </a:rPr>
              <a:t>16</a:t>
            </a:r>
            <a:r>
              <a:rPr lang="zh-CN" altLang="en-US" sz="3200" b="1" dirty="0">
                <a:latin typeface="+mn-ea"/>
                <a:ea typeface="+mn-ea"/>
              </a:rPr>
              <a:t>世纪上半叶</a:t>
            </a:r>
            <a:r>
              <a:rPr lang="en-US" altLang="zh-CN" sz="3200" b="1" dirty="0">
                <a:latin typeface="+mn-ea"/>
                <a:ea typeface="+mn-ea"/>
              </a:rPr>
              <a:t>-</a:t>
            </a:r>
            <a:r>
              <a:rPr lang="zh-CN" altLang="en-US" sz="3200" b="1" dirty="0">
                <a:latin typeface="+mn-ea"/>
                <a:ea typeface="+mn-ea"/>
              </a:rPr>
              <a:t>前</a:t>
            </a:r>
            <a:r>
              <a:rPr lang="en-US" altLang="zh-CN" sz="3200" b="1" dirty="0">
                <a:latin typeface="+mn-ea"/>
                <a:ea typeface="+mn-ea"/>
              </a:rPr>
              <a:t>12</a:t>
            </a:r>
            <a:r>
              <a:rPr lang="zh-CN" altLang="en-US" sz="3200" b="1" dirty="0">
                <a:latin typeface="+mn-ea"/>
                <a:ea typeface="+mn-ea"/>
              </a:rPr>
              <a:t>世纪）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4572000" y="980728"/>
            <a:ext cx="4248472" cy="55446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1870</a:t>
            </a:r>
            <a:r>
              <a:rPr lang="zh-CN" altLang="en-US" dirty="0" smtClean="0"/>
              <a:t>年，美籍德国考古学家</a:t>
            </a:r>
            <a:r>
              <a:rPr lang="zh-CN" altLang="en-US" dirty="0" smtClean="0">
                <a:solidFill>
                  <a:srgbClr val="FF0000"/>
                </a:solidFill>
              </a:rPr>
              <a:t>谢里曼</a:t>
            </a:r>
            <a:r>
              <a:rPr lang="zh-CN" altLang="en-US" dirty="0" smtClean="0"/>
              <a:t>依据</a:t>
            </a:r>
            <a:r>
              <a:rPr lang="en-US" altLang="zh-CN" dirty="0" smtClean="0"/>
              <a:t>《</a:t>
            </a:r>
            <a:r>
              <a:rPr lang="zh-CN" altLang="en-US" dirty="0" smtClean="0"/>
              <a:t>荷马史诗</a:t>
            </a:r>
            <a:r>
              <a:rPr lang="en-US" altLang="zh-CN" dirty="0" smtClean="0"/>
              <a:t>》</a:t>
            </a:r>
            <a:r>
              <a:rPr lang="zh-CN" altLang="en-US" dirty="0" smtClean="0"/>
              <a:t>里描绘的内容前去土耳其北部进行考古挖掘发现。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+mn-ea"/>
              </a:rPr>
              <a:t>特点：</a:t>
            </a:r>
            <a:endParaRPr lang="en-US" altLang="zh-CN" sz="3200" b="1" dirty="0">
              <a:latin typeface="+mn-ea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3200" dirty="0"/>
              <a:t>出现新君主国；</a:t>
            </a:r>
            <a:endParaRPr lang="en-US" altLang="zh-CN" sz="3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3200" dirty="0"/>
              <a:t>王宫、卫城、陵墓；</a:t>
            </a:r>
            <a:endParaRPr lang="en-US" altLang="zh-CN" sz="3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3200" dirty="0"/>
              <a:t>泥板</a:t>
            </a:r>
            <a:r>
              <a:rPr lang="zh-CN" altLang="en-US" sz="3200" dirty="0"/>
              <a:t>文书（线形文字</a:t>
            </a:r>
            <a:r>
              <a:rPr lang="en-US" altLang="zh-CN" sz="3200" dirty="0"/>
              <a:t>B)</a:t>
            </a:r>
            <a:endParaRPr lang="zh-CN" alt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038600" cy="404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877459" y="5423530"/>
            <a:ext cx="28620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迈锡尼文明出土的浮雕</a:t>
            </a:r>
            <a:endParaRPr lang="zh-CN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47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sz="4000" b="1" dirty="0"/>
              <a:t>二、</a:t>
            </a:r>
            <a:r>
              <a:rPr lang="en-US" altLang="zh-CN" sz="4000" b="1" dirty="0"/>
              <a:t>300</a:t>
            </a:r>
            <a:r>
              <a:rPr lang="zh-CN" altLang="en-US" sz="4000" b="1" dirty="0"/>
              <a:t>年的沉寂</a:t>
            </a:r>
            <a:r>
              <a:rPr lang="en-US" altLang="zh-CN" sz="4000" b="1" dirty="0"/>
              <a:t>——</a:t>
            </a:r>
            <a:r>
              <a:rPr lang="zh-CN" altLang="en-US" sz="4000" b="1" dirty="0"/>
              <a:t>黑暗</a:t>
            </a:r>
            <a:r>
              <a:rPr lang="zh-CN" altLang="en-US" sz="4000" b="1" dirty="0" smtClean="0"/>
              <a:t>时代（前</a:t>
            </a:r>
            <a:r>
              <a:rPr lang="en-US" altLang="zh-CN" sz="4000" b="1" dirty="0" smtClean="0"/>
              <a:t>12</a:t>
            </a:r>
            <a:r>
              <a:rPr lang="zh-CN" altLang="en-US" sz="4000" b="1" dirty="0" smtClean="0"/>
              <a:t>世纪</a:t>
            </a:r>
            <a:r>
              <a:rPr lang="en-US" altLang="zh-CN" sz="4000" b="1" dirty="0" smtClean="0"/>
              <a:t>——</a:t>
            </a:r>
            <a:r>
              <a:rPr lang="zh-CN" altLang="en-US" sz="4000" b="1" dirty="0" smtClean="0"/>
              <a:t>前</a:t>
            </a:r>
            <a:r>
              <a:rPr lang="en-US" altLang="zh-CN" sz="4000" b="1" dirty="0" smtClean="0"/>
              <a:t>9</a:t>
            </a:r>
            <a:r>
              <a:rPr lang="zh-CN" altLang="en-US" sz="4000" b="1" dirty="0" smtClean="0"/>
              <a:t>世纪）</a:t>
            </a: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公元前</a:t>
            </a:r>
            <a:r>
              <a:rPr lang="en-US" altLang="zh-CN" dirty="0"/>
              <a:t>12</a:t>
            </a:r>
            <a:r>
              <a:rPr lang="zh-CN" altLang="en-US" dirty="0"/>
              <a:t>世纪，希腊北部山区的多利亚人侵入希腊半岛，毁灭了迈锡尼文明。希腊历史的发展经历了一个既</a:t>
            </a:r>
            <a:r>
              <a:rPr lang="zh-CN" altLang="en-US" dirty="0">
                <a:solidFill>
                  <a:srgbClr val="FF0000"/>
                </a:solidFill>
              </a:rPr>
              <a:t>封闭又贫穷的沉寂</a:t>
            </a:r>
            <a:r>
              <a:rPr lang="zh-CN" altLang="en-US" dirty="0"/>
              <a:t>时代。西方学者称之为“黑暗时代”。这一时期因留下一部重要文献</a:t>
            </a:r>
            <a:r>
              <a:rPr lang="en-US" altLang="zh-CN" dirty="0">
                <a:solidFill>
                  <a:srgbClr val="FF0000"/>
                </a:solidFill>
              </a:rPr>
              <a:t>《</a:t>
            </a:r>
            <a:r>
              <a:rPr lang="zh-CN" altLang="en-US" dirty="0">
                <a:solidFill>
                  <a:srgbClr val="FF0000"/>
                </a:solidFill>
              </a:rPr>
              <a:t>荷马史诗</a:t>
            </a:r>
            <a:r>
              <a:rPr lang="en-US" altLang="zh-CN" dirty="0">
                <a:solidFill>
                  <a:srgbClr val="FF0000"/>
                </a:solidFill>
              </a:rPr>
              <a:t>》</a:t>
            </a:r>
            <a:r>
              <a:rPr lang="zh-CN" altLang="en-US" dirty="0"/>
              <a:t>，故又名“荷马时代”。</a:t>
            </a:r>
          </a:p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8" y="5781738"/>
            <a:ext cx="9144000" cy="99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87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719" y="269776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知识链接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《</a:t>
            </a:r>
            <a:r>
              <a:rPr lang="zh-CN" altLang="en-US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荷马史诗</a:t>
            </a:r>
            <a:r>
              <a:rPr lang="en-US" altLang="zh-CN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》</a:t>
            </a:r>
            <a:r>
              <a:rPr lang="zh-CN" altLang="en-US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是古希腊史诗，包括</a:t>
            </a:r>
            <a:r>
              <a:rPr lang="en-US" altLang="zh-CN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《</a:t>
            </a:r>
            <a:r>
              <a:rPr lang="zh-CN" altLang="en-US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伊利亚特</a:t>
            </a:r>
            <a:r>
              <a:rPr lang="en-US" altLang="zh-CN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》</a:t>
            </a:r>
            <a:r>
              <a:rPr lang="zh-CN" altLang="en-US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和</a:t>
            </a:r>
            <a:r>
              <a:rPr lang="en-US" altLang="zh-CN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《</a:t>
            </a:r>
            <a:r>
              <a:rPr lang="zh-CN" altLang="en-US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奥德赛</a:t>
            </a:r>
            <a:r>
              <a:rPr lang="en-US" altLang="zh-CN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》</a:t>
            </a:r>
            <a:r>
              <a:rPr lang="zh-CN" altLang="en-US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两部作品，相传为古希腊盲诗人荷马所著，故名。两诗的题材都与</a:t>
            </a:r>
            <a:r>
              <a:rPr lang="zh-CN" altLang="en-US" sz="36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特洛伊战争</a:t>
            </a:r>
            <a:r>
              <a:rPr lang="zh-CN" altLang="en-US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有关。</a:t>
            </a:r>
            <a:r>
              <a:rPr lang="en-US" altLang="zh-CN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《</a:t>
            </a:r>
            <a:r>
              <a:rPr lang="zh-CN" altLang="en-US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伊利亚特</a:t>
            </a:r>
            <a:r>
              <a:rPr lang="en-US" altLang="zh-CN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》</a:t>
            </a:r>
            <a:r>
              <a:rPr lang="zh-CN" altLang="en-US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集中讲述了特洛伊战争时，希腊英雄阿喀琉斯参战击毙特洛伊王子赫克托的经过。</a:t>
            </a:r>
            <a:r>
              <a:rPr lang="en-US" altLang="zh-CN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《</a:t>
            </a:r>
            <a:r>
              <a:rPr lang="zh-CN" altLang="en-US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奥德赛</a:t>
            </a:r>
            <a:r>
              <a:rPr lang="en-US" altLang="zh-CN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》</a:t>
            </a:r>
            <a:r>
              <a:rPr lang="zh-CN" altLang="en-US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则介绍了英雄奥德修斯战后回国时漂泊十年、历经艰险的故事。</a:t>
            </a:r>
            <a:r>
              <a:rPr lang="en-US" altLang="zh-CN" sz="36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《</a:t>
            </a:r>
            <a:r>
              <a:rPr lang="zh-CN" altLang="en-US" sz="36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荷马史诗</a:t>
            </a:r>
            <a:r>
              <a:rPr lang="en-US" altLang="zh-CN" sz="36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》</a:t>
            </a:r>
            <a:r>
              <a:rPr lang="zh-CN" altLang="en-US" sz="36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为希腊文明奠定了一块最重要的基石。</a:t>
            </a:r>
            <a:endParaRPr lang="zh-CN" altLang="en-US" sz="36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902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2841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600" b="1" dirty="0"/>
              <a:t>三、曙光重现</a:t>
            </a:r>
            <a:r>
              <a:rPr lang="en-US" altLang="zh-CN" sz="3600" b="1" dirty="0"/>
              <a:t>——</a:t>
            </a:r>
            <a:r>
              <a:rPr lang="zh-CN" altLang="en-US" sz="3600" b="1" dirty="0"/>
              <a:t>古希腊城邦的</a:t>
            </a:r>
            <a:r>
              <a:rPr lang="zh-CN" altLang="en-US" sz="3600" b="1" dirty="0" smtClean="0"/>
              <a:t>兴起（</a:t>
            </a:r>
            <a:r>
              <a:rPr lang="zh-CN" altLang="en-US" sz="3600" b="1" dirty="0"/>
              <a:t>公元前</a:t>
            </a:r>
            <a:r>
              <a:rPr lang="en-US" altLang="zh-CN" sz="3600" b="1" dirty="0" smtClean="0"/>
              <a:t>8</a:t>
            </a:r>
            <a:r>
              <a:rPr lang="zh-CN" altLang="en-US" sz="3600" b="1" dirty="0" smtClean="0"/>
              <a:t>世纪</a:t>
            </a:r>
            <a:r>
              <a:rPr lang="en-US" altLang="zh-CN" sz="3600" b="1" dirty="0" smtClean="0"/>
              <a:t>——</a:t>
            </a:r>
            <a:r>
              <a:rPr lang="zh-CN" altLang="en-US" sz="3600" b="1" dirty="0" smtClean="0"/>
              <a:t>前</a:t>
            </a:r>
            <a:r>
              <a:rPr lang="en-US" altLang="zh-CN" sz="3600" b="1" dirty="0" smtClean="0"/>
              <a:t>6</a:t>
            </a:r>
            <a:r>
              <a:rPr lang="zh-CN" altLang="en-US" sz="3600" b="1" dirty="0" smtClean="0"/>
              <a:t>世纪）</a:t>
            </a:r>
            <a:endParaRPr lang="zh-CN" altLang="en-US" sz="36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18897"/>
            <a:ext cx="8169708" cy="544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诗情画意">
  <a:themeElements>
    <a:clrScheme name="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866"/>
      </a:accent4>
      <a:accent5>
        <a:srgbClr val="F3FAFF"/>
      </a:accent5>
      <a:accent6>
        <a:srgbClr val="2D5BE5"/>
      </a:accent6>
      <a:hlink>
        <a:srgbClr val="DC5900"/>
      </a:hlink>
      <a:folHlink>
        <a:srgbClr val="7979A5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诗情画意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753</Words>
  <Application>Microsoft Office PowerPoint</Application>
  <PresentationFormat>全屏显示(4:3)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Office 主题​​</vt:lpstr>
      <vt:lpstr>诗情画意</vt:lpstr>
      <vt:lpstr>第5课、爱琴文明与古希腊城邦制度</vt:lpstr>
      <vt:lpstr>PowerPoint 演示文稿</vt:lpstr>
      <vt:lpstr>PowerPoint 演示文稿</vt:lpstr>
      <vt:lpstr>一、古希腊文明的开端——爱琴文明</vt:lpstr>
      <vt:lpstr>（一）克里特文明（BC2000-BC1400）</vt:lpstr>
      <vt:lpstr>（二）迈锡尼文明（前16世纪上半叶-前12世纪）</vt:lpstr>
      <vt:lpstr>二、300年的沉寂——黑暗时代（前12世纪——前9世纪）</vt:lpstr>
      <vt:lpstr>知识链接</vt:lpstr>
      <vt:lpstr>三、曙光重现——古希腊城邦的兴起（公元前8世纪——前6世纪）</vt:lpstr>
      <vt:lpstr>关于城邦</vt:lpstr>
      <vt:lpstr>PowerPoint 演示文稿</vt:lpstr>
      <vt:lpstr>PowerPoint 演示文稿</vt:lpstr>
      <vt:lpstr>【合作探究】参考答案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第5课、爱琴文明与古希腊城邦制度</dc:title>
  <dc:creator>Microsoft</dc:creator>
  <cp:lastModifiedBy>Microsoft</cp:lastModifiedBy>
  <cp:revision>23</cp:revision>
  <dcterms:created xsi:type="dcterms:W3CDTF">2017-08-15T09:07:28Z</dcterms:created>
  <dcterms:modified xsi:type="dcterms:W3CDTF">2017-09-26T05:08:42Z</dcterms:modified>
</cp:coreProperties>
</file>