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97" r:id="rId2"/>
    <p:sldId id="363" r:id="rId3"/>
    <p:sldId id="304" r:id="rId4"/>
    <p:sldId id="399" r:id="rId5"/>
    <p:sldId id="398" r:id="rId6"/>
    <p:sldId id="345" r:id="rId7"/>
    <p:sldId id="402" r:id="rId8"/>
    <p:sldId id="291" r:id="rId9"/>
    <p:sldId id="405" r:id="rId10"/>
    <p:sldId id="407" r:id="rId11"/>
    <p:sldId id="269" r:id="rId12"/>
    <p:sldId id="270" r:id="rId13"/>
    <p:sldId id="266" r:id="rId14"/>
    <p:sldId id="259" r:id="rId15"/>
    <p:sldId id="273" r:id="rId16"/>
    <p:sldId id="408" r:id="rId17"/>
    <p:sldId id="262" r:id="rId18"/>
    <p:sldId id="410" r:id="rId19"/>
    <p:sldId id="411" r:id="rId20"/>
    <p:sldId id="412" r:id="rId21"/>
    <p:sldId id="414" r:id="rId22"/>
    <p:sldId id="413" r:id="rId23"/>
    <p:sldId id="432" r:id="rId24"/>
    <p:sldId id="415" r:id="rId25"/>
    <p:sldId id="371" r:id="rId26"/>
    <p:sldId id="417" r:id="rId27"/>
    <p:sldId id="416" r:id="rId28"/>
    <p:sldId id="418" r:id="rId29"/>
    <p:sldId id="392" r:id="rId30"/>
    <p:sldId id="419" r:id="rId31"/>
    <p:sldId id="420" r:id="rId32"/>
    <p:sldId id="421" r:id="rId33"/>
    <p:sldId id="422" r:id="rId34"/>
    <p:sldId id="426" r:id="rId35"/>
    <p:sldId id="396" r:id="rId36"/>
    <p:sldId id="425" r:id="rId37"/>
    <p:sldId id="427" r:id="rId38"/>
    <p:sldId id="428" r:id="rId39"/>
    <p:sldId id="429" r:id="rId40"/>
    <p:sldId id="430" r:id="rId41"/>
    <p:sldId id="431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6EA76-12DB-4E35-A823-8AC8958B8086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AE44-C32F-4AD6-BED6-5339E1DD7E8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0AE44-C32F-4AD6-BED6-5339E1DD7E8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656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43837C-C1B4-41BC-ABE5-5ECBA4F34E70}" type="slidenum">
              <a:rPr lang="zh-CN" altLang="en-US" smtClean="0"/>
              <a:pPr/>
              <a:t>8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0AE44-C32F-4AD6-BED6-5339E1DD7E8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0AE44-C32F-4AD6-BED6-5339E1DD7E8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2018/5/6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hyperlink" Target="http://ls.nje.cn/jiushang/DTWY/new_page_51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9%A2%86%E6%B5%B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aike.baidu.com/item/%E5%86%9B%E4%BA%8B" TargetMode="External"/><Relationship Id="rId4" Type="http://schemas.openxmlformats.org/officeDocument/2006/relationships/hyperlink" Target="https://baike.baidu.com/item/%E4%B8%BB%E6%9D%83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内容占位符 4"/>
          <p:cNvSpPr>
            <a:spLocks noGrp="1"/>
          </p:cNvSpPr>
          <p:nvPr>
            <p:ph idx="4294967295"/>
          </p:nvPr>
        </p:nvSpPr>
        <p:spPr>
          <a:xfrm>
            <a:off x="2555776" y="260648"/>
            <a:ext cx="4879975" cy="1287463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zh-CN" altLang="en-US" b="1" dirty="0" smtClean="0">
                <a:solidFill>
                  <a:srgbClr val="3333CC"/>
                </a:solidFill>
                <a:latin typeface="黑体" pitchFamily="49" charset="-122"/>
                <a:ea typeface="黑体" pitchFamily="49" charset="-122"/>
              </a:rPr>
              <a:t>“谁控制了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海洋</a:t>
            </a:r>
            <a:r>
              <a:rPr lang="zh-CN" altLang="en-US" b="1" dirty="0" smtClean="0">
                <a:solidFill>
                  <a:srgbClr val="3333CC"/>
                </a:solidFill>
                <a:latin typeface="黑体" pitchFamily="49" charset="-122"/>
                <a:ea typeface="黑体" pitchFamily="49" charset="-122"/>
              </a:rPr>
              <a:t>，谁就控制了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世界</a:t>
            </a:r>
            <a:r>
              <a:rPr lang="zh-CN" altLang="en-US" b="1" dirty="0" smtClean="0">
                <a:solidFill>
                  <a:srgbClr val="3333CC"/>
                </a:solidFill>
                <a:latin typeface="黑体" pitchFamily="49" charset="-122"/>
                <a:ea typeface="黑体" pitchFamily="49" charset="-122"/>
              </a:rPr>
              <a:t>”</a:t>
            </a:r>
            <a:r>
              <a:rPr lang="en-US" altLang="zh-CN" b="1" dirty="0" smtClean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西塞罗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0" y="0"/>
            <a:ext cx="2483768" cy="3846532"/>
            <a:chOff x="0" y="0"/>
            <a:chExt cx="2483768" cy="3846532"/>
          </a:xfrm>
        </p:grpSpPr>
        <p:pic>
          <p:nvPicPr>
            <p:cNvPr id="43011" name="Picture 4" descr="http://a1.att.hudong.com/25/03/0100000000000011908035344112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791618" cy="2249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ctr" rotWithShape="0">
                <a:srgbClr val="333333">
                  <a:alpha val="64000"/>
                </a:srgbClr>
              </a:outerShdw>
            </a:effectLst>
          </p:spPr>
        </p:pic>
        <p:sp>
          <p:nvSpPr>
            <p:cNvPr id="43012" name="矩形 10"/>
            <p:cNvSpPr>
              <a:spLocks noChangeArrowheads="1"/>
            </p:cNvSpPr>
            <p:nvPr/>
          </p:nvSpPr>
          <p:spPr bwMode="auto">
            <a:xfrm>
              <a:off x="0" y="2276872"/>
              <a:ext cx="2483768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hangingPunct="1"/>
              <a:r>
                <a:rPr lang="zh-CN" altLang="en-US" sz="2400" b="1" dirty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rPr>
                <a:t>古罗马著名哲学家</a:t>
              </a:r>
              <a:r>
                <a:rPr lang="zh-CN" altLang="en-US" sz="2400" b="1" dirty="0" smtClean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rPr>
                <a:t>西塞罗（</a:t>
              </a:r>
              <a:r>
                <a:rPr lang="zh-CN" altLang="en-US" sz="2400" b="1" dirty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rPr>
                <a:t>公元前</a:t>
              </a:r>
              <a:r>
                <a:rPr lang="en-US" altLang="zh-CN" sz="2400" b="1" dirty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rPr>
                <a:t>106</a:t>
              </a:r>
              <a:r>
                <a:rPr lang="zh-CN" altLang="en-US" sz="2400" b="1" dirty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rPr>
                <a:t>年</a:t>
              </a:r>
              <a:r>
                <a:rPr lang="en-US" altLang="zh-CN" sz="2400" b="1" dirty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rPr>
                <a:t>—</a:t>
              </a:r>
              <a:r>
                <a:rPr lang="zh-CN" altLang="en-US" sz="2400" b="1" dirty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rPr>
                <a:t>前</a:t>
              </a:r>
              <a:r>
                <a:rPr lang="en-US" altLang="zh-CN" sz="2400" b="1" dirty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rPr>
                <a:t>43</a:t>
              </a:r>
              <a:r>
                <a:rPr lang="zh-CN" altLang="en-US" sz="2400" b="1" dirty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</a:rPr>
                <a:t>年）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3" y="3501325"/>
            <a:ext cx="2519943" cy="3206823"/>
            <a:chOff x="487" y="1058"/>
            <a:chExt cx="1871" cy="2675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487" y="3040"/>
              <a:ext cx="1871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zh-CN" altLang="en-US" sz="2400" b="1" dirty="0">
                  <a:latin typeface="黑体" pitchFamily="49" charset="-122"/>
                  <a:ea typeface="黑体" pitchFamily="49" charset="-122"/>
                </a:rPr>
                <a:t>美海军战略家阿尔弗雷德</a:t>
              </a:r>
              <a:r>
                <a:rPr lang="en-US" altLang="zh-CN" sz="2400" b="1" dirty="0">
                  <a:latin typeface="黑体" pitchFamily="49" charset="-122"/>
                  <a:ea typeface="黑体" pitchFamily="49" charset="-122"/>
                </a:rPr>
                <a:t>·</a:t>
              </a:r>
              <a:r>
                <a:rPr lang="zh-CN" altLang="en-US" sz="2400" b="1" dirty="0">
                  <a:latin typeface="黑体" pitchFamily="49" charset="-122"/>
                  <a:ea typeface="黑体" pitchFamily="49" charset="-122"/>
                </a:rPr>
                <a:t>马汉</a:t>
              </a:r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" y="1058"/>
              <a:ext cx="1446" cy="1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923928" y="3501008"/>
            <a:ext cx="48965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>
              <a:defRPr/>
            </a:pPr>
            <a:r>
              <a:rPr lang="zh-CN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“谁拥有强大的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海军</a:t>
            </a:r>
            <a:r>
              <a:rPr lang="zh-CN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，谁就能控制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海洋</a:t>
            </a:r>
            <a:r>
              <a:rPr lang="zh-CN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，夺取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制海权；</a:t>
            </a:r>
            <a:r>
              <a:rPr lang="zh-CN" altLang="en-US" sz="28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谁夺取制海权，谁就能</a:t>
            </a:r>
            <a:r>
              <a:rPr lang="zh-CN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控制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贸易</a:t>
            </a:r>
            <a:r>
              <a:rPr lang="zh-CN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；谁控制贸易，就能控制世界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财富</a:t>
            </a:r>
            <a:r>
              <a:rPr lang="zh-CN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，因而能控制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世界</a:t>
            </a:r>
            <a:r>
              <a:rPr lang="zh-CN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。”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itchFamily="49" charset="-122"/>
                <a:ea typeface="黑体" pitchFamily="49" charset="-122"/>
              </a:rPr>
              <a:t>马汉</a:t>
            </a:r>
          </a:p>
          <a:p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" name="Picture 14" descr="http://a.hiphotos.baidu.com/baike/c0%3Dbaike220%2C5%2C5%2C220%2C73/sign=dc7d04bea2cc7cd9ee203c8b58684a5a/e1fe9925bc315c60447a74bc8cb1cb13485477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501008"/>
            <a:ext cx="1799583" cy="239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uild="p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528" y="26064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通过如上分析，针对中国古代的海防、海权能得出什么结论？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105273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中国古代海防、海权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意识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淡薄；行动缺乏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556792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问题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：请从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经济、政治、思想、外交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等角度分析中国古代海防、海权意识淡薄的原因？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2564904"/>
            <a:ext cx="8496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）经济：</a:t>
            </a:r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）政治：</a:t>
            </a:r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）思想：</a:t>
            </a:r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）外交：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5736" y="249289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A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类型：封闭的农耕经济为主；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292494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B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政策：重农抑商；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5736" y="335699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A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敌人的来向：强敌多来自于陆上；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3688" y="3861048"/>
            <a:ext cx="738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B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领海主权意识：统治者的领海主权意识缺乏；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5736" y="436510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儒家传统的“贵和”“保守”思想；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5208" y="558924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明清统治者保守的对外政策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Text Box 44"/>
          <p:cNvSpPr txBox="1">
            <a:spLocks noChangeArrowheads="1"/>
          </p:cNvSpPr>
          <p:nvPr/>
        </p:nvSpPr>
        <p:spPr bwMode="auto">
          <a:xfrm>
            <a:off x="0" y="0"/>
            <a:ext cx="8820472" cy="769441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b="1" dirty="0" smtClean="0">
                <a:solidFill>
                  <a:srgbClr val="000099"/>
                </a:solidFill>
                <a:latin typeface="Comic Sans MS" pitchFamily="66" charset="0"/>
                <a:ea typeface="华文新魏" pitchFamily="2" charset="-122"/>
              </a:rPr>
              <a:t>二、西方近现代的“海权”演进：</a:t>
            </a:r>
            <a:endParaRPr lang="zh-CN" altLang="en-US" sz="44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pic>
        <p:nvPicPr>
          <p:cNvPr id="1822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120680" cy="459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62068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（一）“海权”时代开启的标志：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73325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新航路的开辟对西方国家海权取得的直接作用是？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61653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提供了获取海权的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海上通道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Freeform 3"/>
          <p:cNvSpPr>
            <a:spLocks/>
          </p:cNvSpPr>
          <p:nvPr/>
        </p:nvSpPr>
        <p:spPr bwMode="auto">
          <a:xfrm>
            <a:off x="7910513" y="3630613"/>
            <a:ext cx="327025" cy="530225"/>
          </a:xfrm>
          <a:custGeom>
            <a:avLst/>
            <a:gdLst>
              <a:gd name="T0" fmla="*/ 2147483647 w 206"/>
              <a:gd name="T1" fmla="*/ 2147483647 h 334"/>
              <a:gd name="T2" fmla="*/ 2147483647 w 206"/>
              <a:gd name="T3" fmla="*/ 2147483647 h 334"/>
              <a:gd name="T4" fmla="*/ 2147483647 w 206"/>
              <a:gd name="T5" fmla="*/ 2147483647 h 334"/>
              <a:gd name="T6" fmla="*/ 2147483647 w 206"/>
              <a:gd name="T7" fmla="*/ 2147483647 h 334"/>
              <a:gd name="T8" fmla="*/ 2147483647 w 206"/>
              <a:gd name="T9" fmla="*/ 2147483647 h 334"/>
              <a:gd name="T10" fmla="*/ 2147483647 w 206"/>
              <a:gd name="T11" fmla="*/ 2147483647 h 334"/>
              <a:gd name="T12" fmla="*/ 2147483647 w 206"/>
              <a:gd name="T13" fmla="*/ 2147483647 h 334"/>
              <a:gd name="T14" fmla="*/ 2147483647 w 206"/>
              <a:gd name="T15" fmla="*/ 2147483647 h 334"/>
              <a:gd name="T16" fmla="*/ 2147483647 w 206"/>
              <a:gd name="T17" fmla="*/ 2147483647 h 334"/>
              <a:gd name="T18" fmla="*/ 2147483647 w 206"/>
              <a:gd name="T19" fmla="*/ 2147483647 h 334"/>
              <a:gd name="T20" fmla="*/ 2147483647 w 206"/>
              <a:gd name="T21" fmla="*/ 2147483647 h 33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6"/>
              <a:gd name="T34" fmla="*/ 0 h 334"/>
              <a:gd name="T35" fmla="*/ 206 w 206"/>
              <a:gd name="T36" fmla="*/ 334 h 33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6" h="334">
                <a:moveTo>
                  <a:pt x="55" y="79"/>
                </a:moveTo>
                <a:cubicBezTo>
                  <a:pt x="67" y="40"/>
                  <a:pt x="92" y="33"/>
                  <a:pt x="46" y="19"/>
                </a:cubicBezTo>
                <a:cubicBezTo>
                  <a:pt x="37" y="13"/>
                  <a:pt x="30" y="0"/>
                  <a:pt x="20" y="2"/>
                </a:cubicBezTo>
                <a:cubicBezTo>
                  <a:pt x="0" y="7"/>
                  <a:pt x="19" y="49"/>
                  <a:pt x="20" y="53"/>
                </a:cubicBezTo>
                <a:cubicBezTo>
                  <a:pt x="20" y="56"/>
                  <a:pt x="32" y="160"/>
                  <a:pt x="46" y="174"/>
                </a:cubicBezTo>
                <a:cubicBezTo>
                  <a:pt x="61" y="189"/>
                  <a:pt x="98" y="208"/>
                  <a:pt x="98" y="208"/>
                </a:cubicBezTo>
                <a:cubicBezTo>
                  <a:pt x="123" y="247"/>
                  <a:pt x="126" y="285"/>
                  <a:pt x="141" y="328"/>
                </a:cubicBezTo>
                <a:cubicBezTo>
                  <a:pt x="161" y="325"/>
                  <a:pt x="187" y="334"/>
                  <a:pt x="201" y="320"/>
                </a:cubicBezTo>
                <a:cubicBezTo>
                  <a:pt x="206" y="315"/>
                  <a:pt x="187" y="262"/>
                  <a:pt x="184" y="251"/>
                </a:cubicBezTo>
                <a:cubicBezTo>
                  <a:pt x="170" y="194"/>
                  <a:pt x="141" y="124"/>
                  <a:pt x="81" y="105"/>
                </a:cubicBezTo>
                <a:cubicBezTo>
                  <a:pt x="70" y="74"/>
                  <a:pt x="81" y="79"/>
                  <a:pt x="55" y="79"/>
                </a:cubicBezTo>
                <a:close/>
              </a:path>
            </a:pathLst>
          </a:custGeom>
          <a:solidFill>
            <a:srgbClr val="A5002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3" name="Freeform 9"/>
          <p:cNvSpPr>
            <a:spLocks/>
          </p:cNvSpPr>
          <p:nvPr/>
        </p:nvSpPr>
        <p:spPr bwMode="auto">
          <a:xfrm>
            <a:off x="3175000" y="3687763"/>
            <a:ext cx="19050" cy="90487"/>
          </a:xfrm>
          <a:custGeom>
            <a:avLst/>
            <a:gdLst>
              <a:gd name="T0" fmla="*/ 2147483647 w 12"/>
              <a:gd name="T1" fmla="*/ 0 h 57"/>
              <a:gd name="T2" fmla="*/ 2147483647 w 12"/>
              <a:gd name="T3" fmla="*/ 2147483647 h 57"/>
              <a:gd name="T4" fmla="*/ 2147483647 w 12"/>
              <a:gd name="T5" fmla="*/ 0 h 57"/>
              <a:gd name="T6" fmla="*/ 0 60000 65536"/>
              <a:gd name="T7" fmla="*/ 0 60000 65536"/>
              <a:gd name="T8" fmla="*/ 0 60000 65536"/>
              <a:gd name="T9" fmla="*/ 0 w 12"/>
              <a:gd name="T10" fmla="*/ 0 h 57"/>
              <a:gd name="T11" fmla="*/ 12 w 12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57">
                <a:moveTo>
                  <a:pt x="12" y="0"/>
                </a:moveTo>
                <a:cubicBezTo>
                  <a:pt x="9" y="14"/>
                  <a:pt x="0" y="57"/>
                  <a:pt x="3" y="43"/>
                </a:cubicBezTo>
                <a:cubicBezTo>
                  <a:pt x="6" y="29"/>
                  <a:pt x="9" y="14"/>
                  <a:pt x="12" y="0"/>
                </a:cubicBez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2609" name="Text Box 4"/>
          <p:cNvSpPr txBox="1">
            <a:spLocks noChangeArrowheads="1"/>
          </p:cNvSpPr>
          <p:nvPr/>
        </p:nvSpPr>
        <p:spPr bwMode="auto">
          <a:xfrm>
            <a:off x="0" y="0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（二）葡西对海权的控制（</a:t>
            </a:r>
            <a:r>
              <a:rPr lang="en-US" altLang="zh-CN" sz="3200" b="1" dirty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16</a:t>
            </a:r>
            <a:r>
              <a:rPr lang="zh-CN" altLang="en-US" sz="3200" b="1" dirty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世纪）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sp>
        <p:nvSpPr>
          <p:cNvPr id="36" name="Oval 32"/>
          <p:cNvSpPr>
            <a:spLocks noChangeArrowheads="1"/>
          </p:cNvSpPr>
          <p:nvPr/>
        </p:nvSpPr>
        <p:spPr bwMode="auto">
          <a:xfrm>
            <a:off x="1763688" y="3140968"/>
            <a:ext cx="693737" cy="1277938"/>
          </a:xfrm>
          <a:prstGeom prst="ellipse">
            <a:avLst/>
          </a:prstGeom>
          <a:noFill/>
          <a:ln w="76200">
            <a:solidFill>
              <a:srgbClr val="CC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755576" y="620688"/>
            <a:ext cx="8388424" cy="3888432"/>
            <a:chOff x="-17463" y="620689"/>
            <a:chExt cx="9161462" cy="4813301"/>
          </a:xfrm>
        </p:grpSpPr>
        <p:grpSp>
          <p:nvGrpSpPr>
            <p:cNvPr id="37" name="组合 36"/>
            <p:cNvGrpSpPr/>
            <p:nvPr/>
          </p:nvGrpSpPr>
          <p:grpSpPr>
            <a:xfrm>
              <a:off x="-17463" y="620689"/>
              <a:ext cx="9161462" cy="4813301"/>
              <a:chOff x="-17463" y="1784351"/>
              <a:chExt cx="9161462" cy="4813301"/>
            </a:xfrm>
          </p:grpSpPr>
          <p:pic>
            <p:nvPicPr>
              <p:cNvPr id="152578" name="Picture 2" descr="扫描000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824" t="1889" r="583" b="821"/>
              <a:stretch>
                <a:fillRect/>
              </a:stretch>
            </p:blipFill>
            <p:spPr bwMode="auto">
              <a:xfrm>
                <a:off x="0" y="1784351"/>
                <a:ext cx="9143999" cy="4813301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" name="Group 4"/>
              <p:cNvGrpSpPr>
                <a:grpSpLocks/>
              </p:cNvGrpSpPr>
              <p:nvPr/>
            </p:nvGrpSpPr>
            <p:grpSpPr bwMode="auto">
              <a:xfrm>
                <a:off x="-17463" y="2863850"/>
                <a:ext cx="2035176" cy="3225800"/>
                <a:chOff x="-11" y="1252"/>
                <a:chExt cx="1282" cy="2032"/>
              </a:xfrm>
            </p:grpSpPr>
            <p:sp>
              <p:nvSpPr>
                <p:cNvPr id="22561" name="Freeform 5"/>
                <p:cNvSpPr>
                  <a:spLocks/>
                </p:cNvSpPr>
                <p:nvPr/>
              </p:nvSpPr>
              <p:spPr bwMode="auto">
                <a:xfrm>
                  <a:off x="511" y="1909"/>
                  <a:ext cx="760" cy="1375"/>
                </a:xfrm>
                <a:custGeom>
                  <a:avLst/>
                  <a:gdLst>
                    <a:gd name="T0" fmla="*/ 495 w 760"/>
                    <a:gd name="T1" fmla="*/ 94 h 1375"/>
                    <a:gd name="T2" fmla="*/ 486 w 760"/>
                    <a:gd name="T3" fmla="*/ 68 h 1375"/>
                    <a:gd name="T4" fmla="*/ 392 w 760"/>
                    <a:gd name="T5" fmla="*/ 34 h 1375"/>
                    <a:gd name="T6" fmla="*/ 306 w 760"/>
                    <a:gd name="T7" fmla="*/ 0 h 1375"/>
                    <a:gd name="T8" fmla="*/ 168 w 760"/>
                    <a:gd name="T9" fmla="*/ 25 h 1375"/>
                    <a:gd name="T10" fmla="*/ 151 w 760"/>
                    <a:gd name="T11" fmla="*/ 86 h 1375"/>
                    <a:gd name="T12" fmla="*/ 74 w 760"/>
                    <a:gd name="T13" fmla="*/ 103 h 1375"/>
                    <a:gd name="T14" fmla="*/ 108 w 760"/>
                    <a:gd name="T15" fmla="*/ 206 h 1375"/>
                    <a:gd name="T16" fmla="*/ 99 w 760"/>
                    <a:gd name="T17" fmla="*/ 257 h 1375"/>
                    <a:gd name="T18" fmla="*/ 56 w 760"/>
                    <a:gd name="T19" fmla="*/ 300 h 1375"/>
                    <a:gd name="T20" fmla="*/ 91 w 760"/>
                    <a:gd name="T21" fmla="*/ 558 h 1375"/>
                    <a:gd name="T22" fmla="*/ 151 w 760"/>
                    <a:gd name="T23" fmla="*/ 653 h 1375"/>
                    <a:gd name="T24" fmla="*/ 177 w 760"/>
                    <a:gd name="T25" fmla="*/ 704 h 1375"/>
                    <a:gd name="T26" fmla="*/ 203 w 760"/>
                    <a:gd name="T27" fmla="*/ 713 h 1375"/>
                    <a:gd name="T28" fmla="*/ 297 w 760"/>
                    <a:gd name="T29" fmla="*/ 756 h 1375"/>
                    <a:gd name="T30" fmla="*/ 323 w 760"/>
                    <a:gd name="T31" fmla="*/ 876 h 1375"/>
                    <a:gd name="T32" fmla="*/ 340 w 760"/>
                    <a:gd name="T33" fmla="*/ 1375 h 1375"/>
                    <a:gd name="T34" fmla="*/ 392 w 760"/>
                    <a:gd name="T35" fmla="*/ 1323 h 1375"/>
                    <a:gd name="T36" fmla="*/ 452 w 760"/>
                    <a:gd name="T37" fmla="*/ 1298 h 1375"/>
                    <a:gd name="T38" fmla="*/ 469 w 760"/>
                    <a:gd name="T39" fmla="*/ 1280 h 1375"/>
                    <a:gd name="T40" fmla="*/ 460 w 760"/>
                    <a:gd name="T41" fmla="*/ 1255 h 1375"/>
                    <a:gd name="T42" fmla="*/ 529 w 760"/>
                    <a:gd name="T43" fmla="*/ 1238 h 1375"/>
                    <a:gd name="T44" fmla="*/ 641 w 760"/>
                    <a:gd name="T45" fmla="*/ 1246 h 1375"/>
                    <a:gd name="T46" fmla="*/ 658 w 760"/>
                    <a:gd name="T47" fmla="*/ 1272 h 1375"/>
                    <a:gd name="T48" fmla="*/ 632 w 760"/>
                    <a:gd name="T49" fmla="*/ 1280 h 1375"/>
                    <a:gd name="T50" fmla="*/ 650 w 760"/>
                    <a:gd name="T51" fmla="*/ 1298 h 1375"/>
                    <a:gd name="T52" fmla="*/ 701 w 760"/>
                    <a:gd name="T53" fmla="*/ 1229 h 1375"/>
                    <a:gd name="T54" fmla="*/ 753 w 760"/>
                    <a:gd name="T55" fmla="*/ 1212 h 1375"/>
                    <a:gd name="T56" fmla="*/ 710 w 760"/>
                    <a:gd name="T57" fmla="*/ 1074 h 1375"/>
                    <a:gd name="T58" fmla="*/ 693 w 760"/>
                    <a:gd name="T59" fmla="*/ 1023 h 1375"/>
                    <a:gd name="T60" fmla="*/ 667 w 760"/>
                    <a:gd name="T61" fmla="*/ 894 h 1375"/>
                    <a:gd name="T62" fmla="*/ 615 w 760"/>
                    <a:gd name="T63" fmla="*/ 919 h 1375"/>
                    <a:gd name="T64" fmla="*/ 546 w 760"/>
                    <a:gd name="T65" fmla="*/ 825 h 1375"/>
                    <a:gd name="T66" fmla="*/ 435 w 760"/>
                    <a:gd name="T67" fmla="*/ 739 h 1375"/>
                    <a:gd name="T68" fmla="*/ 306 w 760"/>
                    <a:gd name="T69" fmla="*/ 627 h 1375"/>
                    <a:gd name="T70" fmla="*/ 254 w 760"/>
                    <a:gd name="T71" fmla="*/ 524 h 1375"/>
                    <a:gd name="T72" fmla="*/ 289 w 760"/>
                    <a:gd name="T73" fmla="*/ 447 h 1375"/>
                    <a:gd name="T74" fmla="*/ 340 w 760"/>
                    <a:gd name="T75" fmla="*/ 386 h 1375"/>
                    <a:gd name="T76" fmla="*/ 478 w 760"/>
                    <a:gd name="T77" fmla="*/ 292 h 1375"/>
                    <a:gd name="T78" fmla="*/ 529 w 760"/>
                    <a:gd name="T79" fmla="*/ 223 h 1375"/>
                    <a:gd name="T80" fmla="*/ 521 w 760"/>
                    <a:gd name="T81" fmla="*/ 120 h 1375"/>
                    <a:gd name="T82" fmla="*/ 503 w 760"/>
                    <a:gd name="T83" fmla="*/ 103 h 1375"/>
                    <a:gd name="T84" fmla="*/ 495 w 760"/>
                    <a:gd name="T85" fmla="*/ 94 h 137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60"/>
                    <a:gd name="T130" fmla="*/ 0 h 1375"/>
                    <a:gd name="T131" fmla="*/ 760 w 760"/>
                    <a:gd name="T132" fmla="*/ 1375 h 1375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760" h="1375">
                      <a:moveTo>
                        <a:pt x="495" y="94"/>
                      </a:moveTo>
                      <a:cubicBezTo>
                        <a:pt x="492" y="85"/>
                        <a:pt x="493" y="74"/>
                        <a:pt x="486" y="68"/>
                      </a:cubicBezTo>
                      <a:cubicBezTo>
                        <a:pt x="473" y="55"/>
                        <a:pt x="408" y="38"/>
                        <a:pt x="392" y="34"/>
                      </a:cubicBezTo>
                      <a:cubicBezTo>
                        <a:pt x="360" y="26"/>
                        <a:pt x="339" y="8"/>
                        <a:pt x="306" y="0"/>
                      </a:cubicBezTo>
                      <a:cubicBezTo>
                        <a:pt x="245" y="6"/>
                        <a:pt x="219" y="9"/>
                        <a:pt x="168" y="25"/>
                      </a:cubicBezTo>
                      <a:cubicBezTo>
                        <a:pt x="162" y="45"/>
                        <a:pt x="166" y="71"/>
                        <a:pt x="151" y="86"/>
                      </a:cubicBezTo>
                      <a:cubicBezTo>
                        <a:pt x="149" y="88"/>
                        <a:pt x="79" y="102"/>
                        <a:pt x="74" y="103"/>
                      </a:cubicBezTo>
                      <a:cubicBezTo>
                        <a:pt x="82" y="155"/>
                        <a:pt x="93" y="162"/>
                        <a:pt x="108" y="206"/>
                      </a:cubicBezTo>
                      <a:cubicBezTo>
                        <a:pt x="105" y="223"/>
                        <a:pt x="107" y="242"/>
                        <a:pt x="99" y="257"/>
                      </a:cubicBezTo>
                      <a:cubicBezTo>
                        <a:pt x="89" y="275"/>
                        <a:pt x="56" y="300"/>
                        <a:pt x="56" y="300"/>
                      </a:cubicBezTo>
                      <a:cubicBezTo>
                        <a:pt x="34" y="371"/>
                        <a:pt x="0" y="530"/>
                        <a:pt x="91" y="558"/>
                      </a:cubicBezTo>
                      <a:cubicBezTo>
                        <a:pt x="102" y="595"/>
                        <a:pt x="119" y="632"/>
                        <a:pt x="151" y="653"/>
                      </a:cubicBezTo>
                      <a:cubicBezTo>
                        <a:pt x="157" y="670"/>
                        <a:pt x="162" y="692"/>
                        <a:pt x="177" y="704"/>
                      </a:cubicBezTo>
                      <a:cubicBezTo>
                        <a:pt x="184" y="710"/>
                        <a:pt x="195" y="709"/>
                        <a:pt x="203" y="713"/>
                      </a:cubicBezTo>
                      <a:cubicBezTo>
                        <a:pt x="236" y="730"/>
                        <a:pt x="260" y="746"/>
                        <a:pt x="297" y="756"/>
                      </a:cubicBezTo>
                      <a:cubicBezTo>
                        <a:pt x="329" y="805"/>
                        <a:pt x="319" y="780"/>
                        <a:pt x="323" y="876"/>
                      </a:cubicBezTo>
                      <a:cubicBezTo>
                        <a:pt x="330" y="1042"/>
                        <a:pt x="333" y="1209"/>
                        <a:pt x="340" y="1375"/>
                      </a:cubicBezTo>
                      <a:cubicBezTo>
                        <a:pt x="387" y="1359"/>
                        <a:pt x="356" y="1347"/>
                        <a:pt x="392" y="1323"/>
                      </a:cubicBezTo>
                      <a:cubicBezTo>
                        <a:pt x="414" y="1308"/>
                        <a:pt x="428" y="1305"/>
                        <a:pt x="452" y="1298"/>
                      </a:cubicBezTo>
                      <a:cubicBezTo>
                        <a:pt x="458" y="1292"/>
                        <a:pt x="467" y="1288"/>
                        <a:pt x="469" y="1280"/>
                      </a:cubicBezTo>
                      <a:cubicBezTo>
                        <a:pt x="471" y="1271"/>
                        <a:pt x="456" y="1263"/>
                        <a:pt x="460" y="1255"/>
                      </a:cubicBezTo>
                      <a:cubicBezTo>
                        <a:pt x="463" y="1249"/>
                        <a:pt x="516" y="1240"/>
                        <a:pt x="529" y="1238"/>
                      </a:cubicBezTo>
                      <a:cubicBezTo>
                        <a:pt x="566" y="1241"/>
                        <a:pt x="605" y="1236"/>
                        <a:pt x="641" y="1246"/>
                      </a:cubicBezTo>
                      <a:cubicBezTo>
                        <a:pt x="651" y="1249"/>
                        <a:pt x="661" y="1262"/>
                        <a:pt x="658" y="1272"/>
                      </a:cubicBezTo>
                      <a:cubicBezTo>
                        <a:pt x="656" y="1281"/>
                        <a:pt x="641" y="1277"/>
                        <a:pt x="632" y="1280"/>
                      </a:cubicBezTo>
                      <a:cubicBezTo>
                        <a:pt x="638" y="1286"/>
                        <a:pt x="642" y="1297"/>
                        <a:pt x="650" y="1298"/>
                      </a:cubicBezTo>
                      <a:cubicBezTo>
                        <a:pt x="706" y="1308"/>
                        <a:pt x="681" y="1254"/>
                        <a:pt x="701" y="1229"/>
                      </a:cubicBezTo>
                      <a:cubicBezTo>
                        <a:pt x="702" y="1227"/>
                        <a:pt x="751" y="1213"/>
                        <a:pt x="753" y="1212"/>
                      </a:cubicBezTo>
                      <a:cubicBezTo>
                        <a:pt x="742" y="1105"/>
                        <a:pt x="760" y="1150"/>
                        <a:pt x="710" y="1074"/>
                      </a:cubicBezTo>
                      <a:cubicBezTo>
                        <a:pt x="700" y="1059"/>
                        <a:pt x="693" y="1023"/>
                        <a:pt x="693" y="1023"/>
                      </a:cubicBezTo>
                      <a:cubicBezTo>
                        <a:pt x="703" y="978"/>
                        <a:pt x="752" y="835"/>
                        <a:pt x="667" y="894"/>
                      </a:cubicBezTo>
                      <a:cubicBezTo>
                        <a:pt x="646" y="924"/>
                        <a:pt x="646" y="952"/>
                        <a:pt x="615" y="919"/>
                      </a:cubicBezTo>
                      <a:cubicBezTo>
                        <a:pt x="592" y="850"/>
                        <a:pt x="599" y="871"/>
                        <a:pt x="546" y="825"/>
                      </a:cubicBezTo>
                      <a:cubicBezTo>
                        <a:pt x="510" y="794"/>
                        <a:pt x="482" y="754"/>
                        <a:pt x="435" y="739"/>
                      </a:cubicBezTo>
                      <a:cubicBezTo>
                        <a:pt x="393" y="699"/>
                        <a:pt x="354" y="659"/>
                        <a:pt x="306" y="627"/>
                      </a:cubicBezTo>
                      <a:cubicBezTo>
                        <a:pt x="284" y="594"/>
                        <a:pt x="276" y="557"/>
                        <a:pt x="254" y="524"/>
                      </a:cubicBezTo>
                      <a:cubicBezTo>
                        <a:pt x="238" y="473"/>
                        <a:pt x="242" y="470"/>
                        <a:pt x="289" y="447"/>
                      </a:cubicBezTo>
                      <a:cubicBezTo>
                        <a:pt x="308" y="427"/>
                        <a:pt x="321" y="406"/>
                        <a:pt x="340" y="386"/>
                      </a:cubicBezTo>
                      <a:cubicBezTo>
                        <a:pt x="382" y="271"/>
                        <a:pt x="323" y="303"/>
                        <a:pt x="478" y="292"/>
                      </a:cubicBezTo>
                      <a:cubicBezTo>
                        <a:pt x="508" y="272"/>
                        <a:pt x="509" y="253"/>
                        <a:pt x="529" y="223"/>
                      </a:cubicBezTo>
                      <a:cubicBezTo>
                        <a:pt x="526" y="189"/>
                        <a:pt x="528" y="154"/>
                        <a:pt x="521" y="120"/>
                      </a:cubicBezTo>
                      <a:cubicBezTo>
                        <a:pt x="519" y="112"/>
                        <a:pt x="507" y="110"/>
                        <a:pt x="503" y="103"/>
                      </a:cubicBezTo>
                      <a:cubicBezTo>
                        <a:pt x="493" y="87"/>
                        <a:pt x="495" y="58"/>
                        <a:pt x="495" y="94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62" name="Freeform 6"/>
                <p:cNvSpPr>
                  <a:spLocks/>
                </p:cNvSpPr>
                <p:nvPr/>
              </p:nvSpPr>
              <p:spPr bwMode="auto">
                <a:xfrm>
                  <a:off x="-11" y="1252"/>
                  <a:ext cx="656" cy="794"/>
                </a:xfrm>
                <a:custGeom>
                  <a:avLst/>
                  <a:gdLst>
                    <a:gd name="T0" fmla="*/ 226 w 656"/>
                    <a:gd name="T1" fmla="*/ 218 h 794"/>
                    <a:gd name="T2" fmla="*/ 217 w 656"/>
                    <a:gd name="T3" fmla="*/ 167 h 794"/>
                    <a:gd name="T4" fmla="*/ 200 w 656"/>
                    <a:gd name="T5" fmla="*/ 149 h 794"/>
                    <a:gd name="T6" fmla="*/ 174 w 656"/>
                    <a:gd name="T7" fmla="*/ 63 h 794"/>
                    <a:gd name="T8" fmla="*/ 97 w 656"/>
                    <a:gd name="T9" fmla="*/ 38 h 794"/>
                    <a:gd name="T10" fmla="*/ 2 w 656"/>
                    <a:gd name="T11" fmla="*/ 55 h 794"/>
                    <a:gd name="T12" fmla="*/ 11 w 656"/>
                    <a:gd name="T13" fmla="*/ 373 h 794"/>
                    <a:gd name="T14" fmla="*/ 37 w 656"/>
                    <a:gd name="T15" fmla="*/ 390 h 794"/>
                    <a:gd name="T16" fmla="*/ 54 w 656"/>
                    <a:gd name="T17" fmla="*/ 416 h 794"/>
                    <a:gd name="T18" fmla="*/ 63 w 656"/>
                    <a:gd name="T19" fmla="*/ 450 h 794"/>
                    <a:gd name="T20" fmla="*/ 63 w 656"/>
                    <a:gd name="T21" fmla="*/ 467 h 794"/>
                    <a:gd name="T22" fmla="*/ 183 w 656"/>
                    <a:gd name="T23" fmla="*/ 545 h 794"/>
                    <a:gd name="T24" fmla="*/ 338 w 656"/>
                    <a:gd name="T25" fmla="*/ 588 h 794"/>
                    <a:gd name="T26" fmla="*/ 320 w 656"/>
                    <a:gd name="T27" fmla="*/ 605 h 794"/>
                    <a:gd name="T28" fmla="*/ 346 w 656"/>
                    <a:gd name="T29" fmla="*/ 614 h 794"/>
                    <a:gd name="T30" fmla="*/ 424 w 656"/>
                    <a:gd name="T31" fmla="*/ 657 h 794"/>
                    <a:gd name="T32" fmla="*/ 475 w 656"/>
                    <a:gd name="T33" fmla="*/ 708 h 794"/>
                    <a:gd name="T34" fmla="*/ 501 w 656"/>
                    <a:gd name="T35" fmla="*/ 760 h 794"/>
                    <a:gd name="T36" fmla="*/ 535 w 656"/>
                    <a:gd name="T37" fmla="*/ 768 h 794"/>
                    <a:gd name="T38" fmla="*/ 587 w 656"/>
                    <a:gd name="T39" fmla="*/ 794 h 794"/>
                    <a:gd name="T40" fmla="*/ 578 w 656"/>
                    <a:gd name="T41" fmla="*/ 768 h 794"/>
                    <a:gd name="T42" fmla="*/ 553 w 656"/>
                    <a:gd name="T43" fmla="*/ 751 h 794"/>
                    <a:gd name="T44" fmla="*/ 535 w 656"/>
                    <a:gd name="T45" fmla="*/ 700 h 794"/>
                    <a:gd name="T46" fmla="*/ 527 w 656"/>
                    <a:gd name="T47" fmla="*/ 605 h 794"/>
                    <a:gd name="T48" fmla="*/ 415 w 656"/>
                    <a:gd name="T49" fmla="*/ 536 h 794"/>
                    <a:gd name="T50" fmla="*/ 406 w 656"/>
                    <a:gd name="T51" fmla="*/ 433 h 794"/>
                    <a:gd name="T52" fmla="*/ 295 w 656"/>
                    <a:gd name="T53" fmla="*/ 502 h 794"/>
                    <a:gd name="T54" fmla="*/ 269 w 656"/>
                    <a:gd name="T55" fmla="*/ 493 h 794"/>
                    <a:gd name="T56" fmla="*/ 235 w 656"/>
                    <a:gd name="T57" fmla="*/ 442 h 794"/>
                    <a:gd name="T58" fmla="*/ 269 w 656"/>
                    <a:gd name="T59" fmla="*/ 356 h 794"/>
                    <a:gd name="T60" fmla="*/ 312 w 656"/>
                    <a:gd name="T61" fmla="*/ 295 h 794"/>
                    <a:gd name="T62" fmla="*/ 329 w 656"/>
                    <a:gd name="T63" fmla="*/ 270 h 794"/>
                    <a:gd name="T64" fmla="*/ 449 w 656"/>
                    <a:gd name="T65" fmla="*/ 261 h 794"/>
                    <a:gd name="T66" fmla="*/ 578 w 656"/>
                    <a:gd name="T67" fmla="*/ 252 h 794"/>
                    <a:gd name="T68" fmla="*/ 656 w 656"/>
                    <a:gd name="T69" fmla="*/ 321 h 794"/>
                    <a:gd name="T70" fmla="*/ 630 w 656"/>
                    <a:gd name="T71" fmla="*/ 218 h 794"/>
                    <a:gd name="T72" fmla="*/ 578 w 656"/>
                    <a:gd name="T73" fmla="*/ 184 h 794"/>
                    <a:gd name="T74" fmla="*/ 492 w 656"/>
                    <a:gd name="T75" fmla="*/ 141 h 794"/>
                    <a:gd name="T76" fmla="*/ 303 w 656"/>
                    <a:gd name="T77" fmla="*/ 149 h 794"/>
                    <a:gd name="T78" fmla="*/ 286 w 656"/>
                    <a:gd name="T79" fmla="*/ 167 h 794"/>
                    <a:gd name="T80" fmla="*/ 226 w 656"/>
                    <a:gd name="T81" fmla="*/ 218 h 79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56"/>
                    <a:gd name="T124" fmla="*/ 0 h 794"/>
                    <a:gd name="T125" fmla="*/ 656 w 656"/>
                    <a:gd name="T126" fmla="*/ 794 h 79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56" h="794">
                      <a:moveTo>
                        <a:pt x="226" y="218"/>
                      </a:moveTo>
                      <a:cubicBezTo>
                        <a:pt x="223" y="201"/>
                        <a:pt x="223" y="183"/>
                        <a:pt x="217" y="167"/>
                      </a:cubicBezTo>
                      <a:cubicBezTo>
                        <a:pt x="214" y="159"/>
                        <a:pt x="202" y="157"/>
                        <a:pt x="200" y="149"/>
                      </a:cubicBezTo>
                      <a:cubicBezTo>
                        <a:pt x="191" y="118"/>
                        <a:pt x="208" y="80"/>
                        <a:pt x="174" y="63"/>
                      </a:cubicBezTo>
                      <a:cubicBezTo>
                        <a:pt x="166" y="59"/>
                        <a:pt x="114" y="43"/>
                        <a:pt x="97" y="38"/>
                      </a:cubicBezTo>
                      <a:cubicBezTo>
                        <a:pt x="57" y="10"/>
                        <a:pt x="21" y="0"/>
                        <a:pt x="2" y="55"/>
                      </a:cubicBezTo>
                      <a:cubicBezTo>
                        <a:pt x="5" y="161"/>
                        <a:pt x="0" y="268"/>
                        <a:pt x="11" y="373"/>
                      </a:cubicBezTo>
                      <a:cubicBezTo>
                        <a:pt x="12" y="383"/>
                        <a:pt x="30" y="383"/>
                        <a:pt x="37" y="390"/>
                      </a:cubicBezTo>
                      <a:cubicBezTo>
                        <a:pt x="44" y="397"/>
                        <a:pt x="48" y="407"/>
                        <a:pt x="54" y="416"/>
                      </a:cubicBezTo>
                      <a:cubicBezTo>
                        <a:pt x="57" y="427"/>
                        <a:pt x="56" y="441"/>
                        <a:pt x="63" y="450"/>
                      </a:cubicBezTo>
                      <a:cubicBezTo>
                        <a:pt x="77" y="468"/>
                        <a:pt x="115" y="450"/>
                        <a:pt x="63" y="467"/>
                      </a:cubicBezTo>
                      <a:cubicBezTo>
                        <a:pt x="93" y="563"/>
                        <a:pt x="44" y="533"/>
                        <a:pt x="183" y="545"/>
                      </a:cubicBezTo>
                      <a:cubicBezTo>
                        <a:pt x="204" y="606"/>
                        <a:pt x="278" y="584"/>
                        <a:pt x="338" y="588"/>
                      </a:cubicBezTo>
                      <a:cubicBezTo>
                        <a:pt x="332" y="594"/>
                        <a:pt x="318" y="597"/>
                        <a:pt x="320" y="605"/>
                      </a:cubicBezTo>
                      <a:cubicBezTo>
                        <a:pt x="323" y="614"/>
                        <a:pt x="338" y="610"/>
                        <a:pt x="346" y="614"/>
                      </a:cubicBezTo>
                      <a:cubicBezTo>
                        <a:pt x="436" y="663"/>
                        <a:pt x="365" y="637"/>
                        <a:pt x="424" y="657"/>
                      </a:cubicBezTo>
                      <a:cubicBezTo>
                        <a:pt x="435" y="690"/>
                        <a:pt x="442" y="698"/>
                        <a:pt x="475" y="708"/>
                      </a:cubicBezTo>
                      <a:cubicBezTo>
                        <a:pt x="480" y="722"/>
                        <a:pt x="488" y="751"/>
                        <a:pt x="501" y="760"/>
                      </a:cubicBezTo>
                      <a:cubicBezTo>
                        <a:pt x="511" y="766"/>
                        <a:pt x="524" y="765"/>
                        <a:pt x="535" y="768"/>
                      </a:cubicBezTo>
                      <a:cubicBezTo>
                        <a:pt x="565" y="776"/>
                        <a:pt x="560" y="776"/>
                        <a:pt x="587" y="794"/>
                      </a:cubicBezTo>
                      <a:cubicBezTo>
                        <a:pt x="584" y="785"/>
                        <a:pt x="584" y="775"/>
                        <a:pt x="578" y="768"/>
                      </a:cubicBezTo>
                      <a:cubicBezTo>
                        <a:pt x="572" y="760"/>
                        <a:pt x="558" y="760"/>
                        <a:pt x="553" y="751"/>
                      </a:cubicBezTo>
                      <a:cubicBezTo>
                        <a:pt x="543" y="736"/>
                        <a:pt x="535" y="700"/>
                        <a:pt x="535" y="700"/>
                      </a:cubicBezTo>
                      <a:cubicBezTo>
                        <a:pt x="532" y="668"/>
                        <a:pt x="536" y="636"/>
                        <a:pt x="527" y="605"/>
                      </a:cubicBezTo>
                      <a:cubicBezTo>
                        <a:pt x="518" y="572"/>
                        <a:pt x="448" y="545"/>
                        <a:pt x="415" y="536"/>
                      </a:cubicBezTo>
                      <a:cubicBezTo>
                        <a:pt x="441" y="497"/>
                        <a:pt x="464" y="453"/>
                        <a:pt x="406" y="433"/>
                      </a:cubicBezTo>
                      <a:cubicBezTo>
                        <a:pt x="391" y="483"/>
                        <a:pt x="340" y="490"/>
                        <a:pt x="295" y="502"/>
                      </a:cubicBezTo>
                      <a:cubicBezTo>
                        <a:pt x="286" y="499"/>
                        <a:pt x="275" y="499"/>
                        <a:pt x="269" y="493"/>
                      </a:cubicBezTo>
                      <a:cubicBezTo>
                        <a:pt x="255" y="479"/>
                        <a:pt x="235" y="442"/>
                        <a:pt x="235" y="442"/>
                      </a:cubicBezTo>
                      <a:cubicBezTo>
                        <a:pt x="243" y="407"/>
                        <a:pt x="249" y="385"/>
                        <a:pt x="269" y="356"/>
                      </a:cubicBezTo>
                      <a:cubicBezTo>
                        <a:pt x="285" y="280"/>
                        <a:pt x="261" y="338"/>
                        <a:pt x="312" y="295"/>
                      </a:cubicBezTo>
                      <a:cubicBezTo>
                        <a:pt x="320" y="289"/>
                        <a:pt x="319" y="272"/>
                        <a:pt x="329" y="270"/>
                      </a:cubicBezTo>
                      <a:cubicBezTo>
                        <a:pt x="368" y="260"/>
                        <a:pt x="409" y="264"/>
                        <a:pt x="449" y="261"/>
                      </a:cubicBezTo>
                      <a:cubicBezTo>
                        <a:pt x="496" y="231"/>
                        <a:pt x="524" y="235"/>
                        <a:pt x="578" y="252"/>
                      </a:cubicBezTo>
                      <a:cubicBezTo>
                        <a:pt x="589" y="328"/>
                        <a:pt x="580" y="337"/>
                        <a:pt x="656" y="321"/>
                      </a:cubicBezTo>
                      <a:cubicBezTo>
                        <a:pt x="648" y="299"/>
                        <a:pt x="642" y="231"/>
                        <a:pt x="630" y="218"/>
                      </a:cubicBezTo>
                      <a:cubicBezTo>
                        <a:pt x="616" y="203"/>
                        <a:pt x="578" y="184"/>
                        <a:pt x="578" y="184"/>
                      </a:cubicBezTo>
                      <a:cubicBezTo>
                        <a:pt x="552" y="144"/>
                        <a:pt x="536" y="151"/>
                        <a:pt x="492" y="141"/>
                      </a:cubicBezTo>
                      <a:cubicBezTo>
                        <a:pt x="429" y="144"/>
                        <a:pt x="366" y="141"/>
                        <a:pt x="303" y="149"/>
                      </a:cubicBezTo>
                      <a:cubicBezTo>
                        <a:pt x="295" y="150"/>
                        <a:pt x="292" y="162"/>
                        <a:pt x="286" y="167"/>
                      </a:cubicBezTo>
                      <a:cubicBezTo>
                        <a:pt x="264" y="185"/>
                        <a:pt x="226" y="191"/>
                        <a:pt x="226" y="218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63" name="Freeform 7"/>
                <p:cNvSpPr>
                  <a:spLocks/>
                </p:cNvSpPr>
                <p:nvPr/>
              </p:nvSpPr>
              <p:spPr bwMode="auto">
                <a:xfrm>
                  <a:off x="558" y="1638"/>
                  <a:ext cx="180" cy="116"/>
                </a:xfrm>
                <a:custGeom>
                  <a:avLst/>
                  <a:gdLst>
                    <a:gd name="T0" fmla="*/ 121 w 180"/>
                    <a:gd name="T1" fmla="*/ 56 h 116"/>
                    <a:gd name="T2" fmla="*/ 70 w 180"/>
                    <a:gd name="T3" fmla="*/ 4 h 116"/>
                    <a:gd name="T4" fmla="*/ 9 w 180"/>
                    <a:gd name="T5" fmla="*/ 13 h 116"/>
                    <a:gd name="T6" fmla="*/ 18 w 180"/>
                    <a:gd name="T7" fmla="*/ 47 h 116"/>
                    <a:gd name="T8" fmla="*/ 164 w 180"/>
                    <a:gd name="T9" fmla="*/ 116 h 116"/>
                    <a:gd name="T10" fmla="*/ 138 w 180"/>
                    <a:gd name="T11" fmla="*/ 56 h 116"/>
                    <a:gd name="T12" fmla="*/ 121 w 180"/>
                    <a:gd name="T13" fmla="*/ 56 h 1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0"/>
                    <a:gd name="T22" fmla="*/ 0 h 116"/>
                    <a:gd name="T23" fmla="*/ 180 w 180"/>
                    <a:gd name="T24" fmla="*/ 116 h 1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0" h="116">
                      <a:moveTo>
                        <a:pt x="121" y="56"/>
                      </a:moveTo>
                      <a:cubicBezTo>
                        <a:pt x="95" y="28"/>
                        <a:pt x="108" y="18"/>
                        <a:pt x="70" y="4"/>
                      </a:cubicBezTo>
                      <a:cubicBezTo>
                        <a:pt x="50" y="7"/>
                        <a:pt x="25" y="0"/>
                        <a:pt x="9" y="13"/>
                      </a:cubicBezTo>
                      <a:cubicBezTo>
                        <a:pt x="0" y="20"/>
                        <a:pt x="12" y="37"/>
                        <a:pt x="18" y="47"/>
                      </a:cubicBezTo>
                      <a:cubicBezTo>
                        <a:pt x="48" y="99"/>
                        <a:pt x="115" y="99"/>
                        <a:pt x="164" y="116"/>
                      </a:cubicBezTo>
                      <a:cubicBezTo>
                        <a:pt x="178" y="77"/>
                        <a:pt x="180" y="69"/>
                        <a:pt x="138" y="56"/>
                      </a:cubicBezTo>
                      <a:cubicBezTo>
                        <a:pt x="116" y="23"/>
                        <a:pt x="121" y="20"/>
                        <a:pt x="121" y="56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64" name="Freeform 8"/>
                <p:cNvSpPr>
                  <a:spLocks/>
                </p:cNvSpPr>
                <p:nvPr/>
              </p:nvSpPr>
              <p:spPr bwMode="auto">
                <a:xfrm>
                  <a:off x="741" y="1726"/>
                  <a:ext cx="107" cy="54"/>
                </a:xfrm>
                <a:custGeom>
                  <a:avLst/>
                  <a:gdLst>
                    <a:gd name="T0" fmla="*/ 67 w 107"/>
                    <a:gd name="T1" fmla="*/ 2 h 54"/>
                    <a:gd name="T2" fmla="*/ 7 w 107"/>
                    <a:gd name="T3" fmla="*/ 11 h 54"/>
                    <a:gd name="T4" fmla="*/ 16 w 107"/>
                    <a:gd name="T5" fmla="*/ 36 h 54"/>
                    <a:gd name="T6" fmla="*/ 50 w 107"/>
                    <a:gd name="T7" fmla="*/ 54 h 54"/>
                    <a:gd name="T8" fmla="*/ 93 w 107"/>
                    <a:gd name="T9" fmla="*/ 45 h 54"/>
                    <a:gd name="T10" fmla="*/ 102 w 107"/>
                    <a:gd name="T11" fmla="*/ 19 h 54"/>
                    <a:gd name="T12" fmla="*/ 67 w 107"/>
                    <a:gd name="T13" fmla="*/ 2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7"/>
                    <a:gd name="T22" fmla="*/ 0 h 54"/>
                    <a:gd name="T23" fmla="*/ 107 w 107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7" h="54">
                      <a:moveTo>
                        <a:pt x="67" y="2"/>
                      </a:moveTo>
                      <a:cubicBezTo>
                        <a:pt x="47" y="5"/>
                        <a:pt x="24" y="0"/>
                        <a:pt x="7" y="11"/>
                      </a:cubicBezTo>
                      <a:cubicBezTo>
                        <a:pt x="0" y="16"/>
                        <a:pt x="10" y="30"/>
                        <a:pt x="16" y="36"/>
                      </a:cubicBezTo>
                      <a:cubicBezTo>
                        <a:pt x="25" y="45"/>
                        <a:pt x="39" y="48"/>
                        <a:pt x="50" y="54"/>
                      </a:cubicBezTo>
                      <a:cubicBezTo>
                        <a:pt x="64" y="51"/>
                        <a:pt x="81" y="53"/>
                        <a:pt x="93" y="45"/>
                      </a:cubicBezTo>
                      <a:cubicBezTo>
                        <a:pt x="101" y="40"/>
                        <a:pt x="107" y="27"/>
                        <a:pt x="102" y="19"/>
                      </a:cubicBezTo>
                      <a:cubicBezTo>
                        <a:pt x="95" y="8"/>
                        <a:pt x="79" y="8"/>
                        <a:pt x="67" y="2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52597" name="Freeform 21"/>
              <p:cNvSpPr>
                <a:spLocks/>
              </p:cNvSpPr>
              <p:nvPr/>
            </p:nvSpPr>
            <p:spPr bwMode="auto">
              <a:xfrm>
                <a:off x="1884363" y="4397375"/>
                <a:ext cx="635000" cy="1382713"/>
              </a:xfrm>
              <a:custGeom>
                <a:avLst/>
                <a:gdLst>
                  <a:gd name="T0" fmla="*/ 2147483647 w 400"/>
                  <a:gd name="T1" fmla="*/ 0 h 871"/>
                  <a:gd name="T2" fmla="*/ 2147483647 w 400"/>
                  <a:gd name="T3" fmla="*/ 2147483647 h 871"/>
                  <a:gd name="T4" fmla="*/ 2147483647 w 400"/>
                  <a:gd name="T5" fmla="*/ 2147483647 h 871"/>
                  <a:gd name="T6" fmla="*/ 2147483647 w 400"/>
                  <a:gd name="T7" fmla="*/ 2147483647 h 871"/>
                  <a:gd name="T8" fmla="*/ 2147483647 w 400"/>
                  <a:gd name="T9" fmla="*/ 2147483647 h 871"/>
                  <a:gd name="T10" fmla="*/ 2147483647 w 400"/>
                  <a:gd name="T11" fmla="*/ 2147483647 h 871"/>
                  <a:gd name="T12" fmla="*/ 2147483647 w 400"/>
                  <a:gd name="T13" fmla="*/ 2147483647 h 871"/>
                  <a:gd name="T14" fmla="*/ 2147483647 w 400"/>
                  <a:gd name="T15" fmla="*/ 2147483647 h 871"/>
                  <a:gd name="T16" fmla="*/ 2147483647 w 400"/>
                  <a:gd name="T17" fmla="*/ 2147483647 h 871"/>
                  <a:gd name="T18" fmla="*/ 2147483647 w 400"/>
                  <a:gd name="T19" fmla="*/ 2147483647 h 871"/>
                  <a:gd name="T20" fmla="*/ 2147483647 w 400"/>
                  <a:gd name="T21" fmla="*/ 2147483647 h 871"/>
                  <a:gd name="T22" fmla="*/ 2147483647 w 400"/>
                  <a:gd name="T23" fmla="*/ 2147483647 h 871"/>
                  <a:gd name="T24" fmla="*/ 2147483647 w 400"/>
                  <a:gd name="T25" fmla="*/ 2147483647 h 871"/>
                  <a:gd name="T26" fmla="*/ 2147483647 w 400"/>
                  <a:gd name="T27" fmla="*/ 2147483647 h 871"/>
                  <a:gd name="T28" fmla="*/ 2147483647 w 400"/>
                  <a:gd name="T29" fmla="*/ 2147483647 h 871"/>
                  <a:gd name="T30" fmla="*/ 2147483647 w 400"/>
                  <a:gd name="T31" fmla="*/ 2147483647 h 871"/>
                  <a:gd name="T32" fmla="*/ 2147483647 w 400"/>
                  <a:gd name="T33" fmla="*/ 2147483647 h 871"/>
                  <a:gd name="T34" fmla="*/ 2147483647 w 400"/>
                  <a:gd name="T35" fmla="*/ 2147483647 h 871"/>
                  <a:gd name="T36" fmla="*/ 2147483647 w 400"/>
                  <a:gd name="T37" fmla="*/ 2147483647 h 871"/>
                  <a:gd name="T38" fmla="*/ 2147483647 w 400"/>
                  <a:gd name="T39" fmla="*/ 2147483647 h 871"/>
                  <a:gd name="T40" fmla="*/ 2147483647 w 400"/>
                  <a:gd name="T41" fmla="*/ 2147483647 h 871"/>
                  <a:gd name="T42" fmla="*/ 2147483647 w 400"/>
                  <a:gd name="T43" fmla="*/ 2147483647 h 871"/>
                  <a:gd name="T44" fmla="*/ 2147483647 w 400"/>
                  <a:gd name="T45" fmla="*/ 2147483647 h 871"/>
                  <a:gd name="T46" fmla="*/ 2147483647 w 400"/>
                  <a:gd name="T47" fmla="*/ 2147483647 h 871"/>
                  <a:gd name="T48" fmla="*/ 2147483647 w 400"/>
                  <a:gd name="T49" fmla="*/ 2147483647 h 871"/>
                  <a:gd name="T50" fmla="*/ 2147483647 w 400"/>
                  <a:gd name="T51" fmla="*/ 2147483647 h 871"/>
                  <a:gd name="T52" fmla="*/ 2147483647 w 400"/>
                  <a:gd name="T53" fmla="*/ 2147483647 h 871"/>
                  <a:gd name="T54" fmla="*/ 2147483647 w 400"/>
                  <a:gd name="T55" fmla="*/ 2147483647 h 871"/>
                  <a:gd name="T56" fmla="*/ 2147483647 w 400"/>
                  <a:gd name="T57" fmla="*/ 2147483647 h 871"/>
                  <a:gd name="T58" fmla="*/ 2147483647 w 400"/>
                  <a:gd name="T59" fmla="*/ 0 h 87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00"/>
                  <a:gd name="T91" fmla="*/ 0 h 871"/>
                  <a:gd name="T92" fmla="*/ 400 w 400"/>
                  <a:gd name="T93" fmla="*/ 871 h 87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00" h="871">
                    <a:moveTo>
                      <a:pt x="77" y="0"/>
                    </a:moveTo>
                    <a:cubicBezTo>
                      <a:pt x="48" y="6"/>
                      <a:pt x="0" y="18"/>
                      <a:pt x="34" y="60"/>
                    </a:cubicBezTo>
                    <a:cubicBezTo>
                      <a:pt x="52" y="82"/>
                      <a:pt x="90" y="81"/>
                      <a:pt x="111" y="95"/>
                    </a:cubicBezTo>
                    <a:cubicBezTo>
                      <a:pt x="128" y="106"/>
                      <a:pt x="146" y="118"/>
                      <a:pt x="163" y="129"/>
                    </a:cubicBezTo>
                    <a:cubicBezTo>
                      <a:pt x="173" y="136"/>
                      <a:pt x="178" y="149"/>
                      <a:pt x="189" y="155"/>
                    </a:cubicBezTo>
                    <a:cubicBezTo>
                      <a:pt x="199" y="161"/>
                      <a:pt x="212" y="160"/>
                      <a:pt x="223" y="163"/>
                    </a:cubicBezTo>
                    <a:cubicBezTo>
                      <a:pt x="264" y="175"/>
                      <a:pt x="294" y="197"/>
                      <a:pt x="335" y="206"/>
                    </a:cubicBezTo>
                    <a:cubicBezTo>
                      <a:pt x="314" y="268"/>
                      <a:pt x="332" y="248"/>
                      <a:pt x="292" y="275"/>
                    </a:cubicBezTo>
                    <a:cubicBezTo>
                      <a:pt x="268" y="345"/>
                      <a:pt x="306" y="430"/>
                      <a:pt x="240" y="473"/>
                    </a:cubicBezTo>
                    <a:cubicBezTo>
                      <a:pt x="230" y="506"/>
                      <a:pt x="218" y="513"/>
                      <a:pt x="189" y="533"/>
                    </a:cubicBezTo>
                    <a:cubicBezTo>
                      <a:pt x="170" y="589"/>
                      <a:pt x="197" y="533"/>
                      <a:pt x="146" y="567"/>
                    </a:cubicBezTo>
                    <a:cubicBezTo>
                      <a:pt x="129" y="578"/>
                      <a:pt x="103" y="610"/>
                      <a:pt x="103" y="610"/>
                    </a:cubicBezTo>
                    <a:cubicBezTo>
                      <a:pt x="87" y="656"/>
                      <a:pt x="99" y="628"/>
                      <a:pt x="60" y="688"/>
                    </a:cubicBezTo>
                    <a:cubicBezTo>
                      <a:pt x="50" y="703"/>
                      <a:pt x="42" y="739"/>
                      <a:pt x="42" y="739"/>
                    </a:cubicBezTo>
                    <a:cubicBezTo>
                      <a:pt x="57" y="871"/>
                      <a:pt x="34" y="779"/>
                      <a:pt x="94" y="843"/>
                    </a:cubicBezTo>
                    <a:cubicBezTo>
                      <a:pt x="141" y="794"/>
                      <a:pt x="84" y="746"/>
                      <a:pt x="146" y="705"/>
                    </a:cubicBezTo>
                    <a:cubicBezTo>
                      <a:pt x="158" y="667"/>
                      <a:pt x="149" y="657"/>
                      <a:pt x="189" y="645"/>
                    </a:cubicBezTo>
                    <a:cubicBezTo>
                      <a:pt x="197" y="639"/>
                      <a:pt x="205" y="632"/>
                      <a:pt x="214" y="628"/>
                    </a:cubicBezTo>
                    <a:cubicBezTo>
                      <a:pt x="231" y="620"/>
                      <a:pt x="266" y="610"/>
                      <a:pt x="266" y="610"/>
                    </a:cubicBezTo>
                    <a:cubicBezTo>
                      <a:pt x="276" y="595"/>
                      <a:pt x="294" y="584"/>
                      <a:pt x="300" y="567"/>
                    </a:cubicBezTo>
                    <a:cubicBezTo>
                      <a:pt x="309" y="542"/>
                      <a:pt x="309" y="515"/>
                      <a:pt x="317" y="490"/>
                    </a:cubicBezTo>
                    <a:cubicBezTo>
                      <a:pt x="320" y="447"/>
                      <a:pt x="319" y="404"/>
                      <a:pt x="326" y="361"/>
                    </a:cubicBezTo>
                    <a:cubicBezTo>
                      <a:pt x="328" y="351"/>
                      <a:pt x="338" y="344"/>
                      <a:pt x="343" y="335"/>
                    </a:cubicBezTo>
                    <a:cubicBezTo>
                      <a:pt x="351" y="319"/>
                      <a:pt x="348" y="297"/>
                      <a:pt x="360" y="284"/>
                    </a:cubicBezTo>
                    <a:cubicBezTo>
                      <a:pt x="366" y="277"/>
                      <a:pt x="377" y="278"/>
                      <a:pt x="386" y="275"/>
                    </a:cubicBezTo>
                    <a:cubicBezTo>
                      <a:pt x="378" y="167"/>
                      <a:pt x="400" y="173"/>
                      <a:pt x="335" y="129"/>
                    </a:cubicBezTo>
                    <a:cubicBezTo>
                      <a:pt x="320" y="85"/>
                      <a:pt x="308" y="106"/>
                      <a:pt x="274" y="77"/>
                    </a:cubicBezTo>
                    <a:cubicBezTo>
                      <a:pt x="265" y="69"/>
                      <a:pt x="260" y="57"/>
                      <a:pt x="249" y="52"/>
                    </a:cubicBezTo>
                    <a:cubicBezTo>
                      <a:pt x="223" y="40"/>
                      <a:pt x="167" y="33"/>
                      <a:pt x="137" y="26"/>
                    </a:cubicBezTo>
                    <a:cubicBezTo>
                      <a:pt x="118" y="13"/>
                      <a:pt x="101" y="0"/>
                      <a:pt x="77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608" name="Oval 32"/>
              <p:cNvSpPr>
                <a:spLocks noChangeArrowheads="1"/>
              </p:cNvSpPr>
              <p:nvPr/>
            </p:nvSpPr>
            <p:spPr bwMode="auto">
              <a:xfrm>
                <a:off x="7419975" y="3246438"/>
                <a:ext cx="441325" cy="446087"/>
              </a:xfrm>
              <a:prstGeom prst="ellipse">
                <a:avLst/>
              </a:prstGeom>
              <a:noFill/>
              <a:ln w="76200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" name="Group 39"/>
              <p:cNvGrpSpPr>
                <a:grpSpLocks/>
              </p:cNvGrpSpPr>
              <p:nvPr/>
            </p:nvGrpSpPr>
            <p:grpSpPr bwMode="auto">
              <a:xfrm>
                <a:off x="3138488" y="3175000"/>
                <a:ext cx="4591050" cy="2605088"/>
                <a:chOff x="1977" y="2000"/>
                <a:chExt cx="2892" cy="1641"/>
              </a:xfrm>
            </p:grpSpPr>
            <p:grpSp>
              <p:nvGrpSpPr>
                <p:cNvPr id="4" name="Group 23"/>
                <p:cNvGrpSpPr>
                  <a:grpSpLocks/>
                </p:cNvGrpSpPr>
                <p:nvPr/>
              </p:nvGrpSpPr>
              <p:grpSpPr bwMode="auto">
                <a:xfrm>
                  <a:off x="3324" y="2000"/>
                  <a:ext cx="337" cy="446"/>
                  <a:chOff x="3324" y="1448"/>
                  <a:chExt cx="337" cy="446"/>
                </a:xfrm>
              </p:grpSpPr>
              <p:sp>
                <p:nvSpPr>
                  <p:cNvPr id="22558" name="Freeform 24"/>
                  <p:cNvSpPr>
                    <a:spLocks/>
                  </p:cNvSpPr>
                  <p:nvPr/>
                </p:nvSpPr>
                <p:spPr bwMode="auto">
                  <a:xfrm>
                    <a:off x="3560" y="1570"/>
                    <a:ext cx="101" cy="163"/>
                  </a:xfrm>
                  <a:custGeom>
                    <a:avLst/>
                    <a:gdLst>
                      <a:gd name="T0" fmla="*/ 10 w 101"/>
                      <a:gd name="T1" fmla="*/ 9 h 163"/>
                      <a:gd name="T2" fmla="*/ 44 w 101"/>
                      <a:gd name="T3" fmla="*/ 163 h 163"/>
                      <a:gd name="T4" fmla="*/ 96 w 101"/>
                      <a:gd name="T5" fmla="*/ 103 h 163"/>
                      <a:gd name="T6" fmla="*/ 61 w 101"/>
                      <a:gd name="T7" fmla="*/ 60 h 163"/>
                      <a:gd name="T8" fmla="*/ 44 w 101"/>
                      <a:gd name="T9" fmla="*/ 34 h 163"/>
                      <a:gd name="T10" fmla="*/ 10 w 101"/>
                      <a:gd name="T11" fmla="*/ 9 h 1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1"/>
                      <a:gd name="T19" fmla="*/ 0 h 163"/>
                      <a:gd name="T20" fmla="*/ 101 w 101"/>
                      <a:gd name="T21" fmla="*/ 163 h 16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1" h="163">
                        <a:moveTo>
                          <a:pt x="10" y="9"/>
                        </a:moveTo>
                        <a:cubicBezTo>
                          <a:pt x="18" y="79"/>
                          <a:pt x="35" y="93"/>
                          <a:pt x="44" y="163"/>
                        </a:cubicBezTo>
                        <a:cubicBezTo>
                          <a:pt x="79" y="152"/>
                          <a:pt x="84" y="137"/>
                          <a:pt x="96" y="103"/>
                        </a:cubicBezTo>
                        <a:cubicBezTo>
                          <a:pt x="78" y="51"/>
                          <a:pt x="101" y="100"/>
                          <a:pt x="61" y="60"/>
                        </a:cubicBezTo>
                        <a:cubicBezTo>
                          <a:pt x="54" y="53"/>
                          <a:pt x="52" y="40"/>
                          <a:pt x="44" y="34"/>
                        </a:cubicBezTo>
                        <a:cubicBezTo>
                          <a:pt x="0" y="0"/>
                          <a:pt x="30" y="51"/>
                          <a:pt x="10" y="9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559" name="Freeform 25"/>
                  <p:cNvSpPr>
                    <a:spLocks/>
                  </p:cNvSpPr>
                  <p:nvPr/>
                </p:nvSpPr>
                <p:spPr bwMode="auto">
                  <a:xfrm>
                    <a:off x="3324" y="1857"/>
                    <a:ext cx="49" cy="37"/>
                  </a:xfrm>
                  <a:custGeom>
                    <a:avLst/>
                    <a:gdLst>
                      <a:gd name="T0" fmla="*/ 20 w 49"/>
                      <a:gd name="T1" fmla="*/ 0 h 37"/>
                      <a:gd name="T2" fmla="*/ 3 w 49"/>
                      <a:gd name="T3" fmla="*/ 26 h 37"/>
                      <a:gd name="T4" fmla="*/ 29 w 49"/>
                      <a:gd name="T5" fmla="*/ 34 h 37"/>
                      <a:gd name="T6" fmla="*/ 46 w 49"/>
                      <a:gd name="T7" fmla="*/ 9 h 37"/>
                      <a:gd name="T8" fmla="*/ 20 w 49"/>
                      <a:gd name="T9" fmla="*/ 0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9"/>
                      <a:gd name="T16" fmla="*/ 0 h 37"/>
                      <a:gd name="T17" fmla="*/ 49 w 49"/>
                      <a:gd name="T18" fmla="*/ 37 h 3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9" h="37">
                        <a:moveTo>
                          <a:pt x="20" y="0"/>
                        </a:moveTo>
                        <a:cubicBezTo>
                          <a:pt x="14" y="9"/>
                          <a:pt x="0" y="16"/>
                          <a:pt x="3" y="26"/>
                        </a:cubicBezTo>
                        <a:cubicBezTo>
                          <a:pt x="5" y="35"/>
                          <a:pt x="21" y="37"/>
                          <a:pt x="29" y="34"/>
                        </a:cubicBezTo>
                        <a:cubicBezTo>
                          <a:pt x="38" y="30"/>
                          <a:pt x="49" y="19"/>
                          <a:pt x="46" y="9"/>
                        </a:cubicBezTo>
                        <a:cubicBezTo>
                          <a:pt x="44" y="0"/>
                          <a:pt x="29" y="3"/>
                          <a:pt x="20" y="0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560" name="Freeform 26"/>
                  <p:cNvSpPr>
                    <a:spLocks/>
                  </p:cNvSpPr>
                  <p:nvPr/>
                </p:nvSpPr>
                <p:spPr bwMode="auto">
                  <a:xfrm>
                    <a:off x="3559" y="1448"/>
                    <a:ext cx="45" cy="81"/>
                  </a:xfrm>
                  <a:custGeom>
                    <a:avLst/>
                    <a:gdLst>
                      <a:gd name="T0" fmla="*/ 43 w 45"/>
                      <a:gd name="T1" fmla="*/ 65 h 81"/>
                      <a:gd name="T2" fmla="*/ 35 w 45"/>
                      <a:gd name="T3" fmla="*/ 22 h 81"/>
                      <a:gd name="T4" fmla="*/ 0 w 45"/>
                      <a:gd name="T5" fmla="*/ 56 h 81"/>
                      <a:gd name="T6" fmla="*/ 43 w 45"/>
                      <a:gd name="T7" fmla="*/ 65 h 8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5"/>
                      <a:gd name="T13" fmla="*/ 0 h 81"/>
                      <a:gd name="T14" fmla="*/ 45 w 45"/>
                      <a:gd name="T15" fmla="*/ 81 h 8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5" h="81">
                        <a:moveTo>
                          <a:pt x="43" y="65"/>
                        </a:moveTo>
                        <a:cubicBezTo>
                          <a:pt x="40" y="51"/>
                          <a:pt x="45" y="32"/>
                          <a:pt x="35" y="22"/>
                        </a:cubicBezTo>
                        <a:cubicBezTo>
                          <a:pt x="13" y="0"/>
                          <a:pt x="0" y="55"/>
                          <a:pt x="0" y="56"/>
                        </a:cubicBezTo>
                        <a:cubicBezTo>
                          <a:pt x="23" y="81"/>
                          <a:pt x="9" y="77"/>
                          <a:pt x="43" y="65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" name="Group 38"/>
                <p:cNvGrpSpPr>
                  <a:grpSpLocks/>
                </p:cNvGrpSpPr>
                <p:nvPr/>
              </p:nvGrpSpPr>
              <p:grpSpPr bwMode="auto">
                <a:xfrm>
                  <a:off x="1977" y="2159"/>
                  <a:ext cx="2892" cy="1482"/>
                  <a:chOff x="1977" y="2159"/>
                  <a:chExt cx="2892" cy="1482"/>
                </a:xfrm>
              </p:grpSpPr>
              <p:grpSp>
                <p:nvGrpSpPr>
                  <p:cNvPr id="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977" y="2159"/>
                    <a:ext cx="2227" cy="1482"/>
                    <a:chOff x="1977" y="2159"/>
                    <a:chExt cx="2227" cy="1482"/>
                  </a:xfrm>
                </p:grpSpPr>
                <p:sp>
                  <p:nvSpPr>
                    <p:cNvPr id="2254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906" y="3580"/>
                      <a:ext cx="69" cy="61"/>
                    </a:xfrm>
                    <a:custGeom>
                      <a:avLst/>
                      <a:gdLst>
                        <a:gd name="T0" fmla="*/ 51 w 69"/>
                        <a:gd name="T1" fmla="*/ 24 h 61"/>
                        <a:gd name="T2" fmla="*/ 0 w 69"/>
                        <a:gd name="T3" fmla="*/ 24 h 61"/>
                        <a:gd name="T4" fmla="*/ 26 w 69"/>
                        <a:gd name="T5" fmla="*/ 58 h 61"/>
                        <a:gd name="T6" fmla="*/ 51 w 69"/>
                        <a:gd name="T7" fmla="*/ 24 h 61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69"/>
                        <a:gd name="T13" fmla="*/ 0 h 61"/>
                        <a:gd name="T14" fmla="*/ 69 w 69"/>
                        <a:gd name="T15" fmla="*/ 61 h 6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69" h="61">
                          <a:moveTo>
                            <a:pt x="51" y="24"/>
                          </a:moveTo>
                          <a:cubicBezTo>
                            <a:pt x="51" y="24"/>
                            <a:pt x="0" y="0"/>
                            <a:pt x="0" y="24"/>
                          </a:cubicBezTo>
                          <a:cubicBezTo>
                            <a:pt x="0" y="38"/>
                            <a:pt x="17" y="47"/>
                            <a:pt x="26" y="58"/>
                          </a:cubicBezTo>
                          <a:cubicBezTo>
                            <a:pt x="69" y="48"/>
                            <a:pt x="64" y="61"/>
                            <a:pt x="51" y="24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7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77" y="2159"/>
                      <a:ext cx="2227" cy="1347"/>
                      <a:chOff x="1977" y="1607"/>
                      <a:chExt cx="2227" cy="1347"/>
                    </a:xfrm>
                  </p:grpSpPr>
                  <p:sp>
                    <p:nvSpPr>
                      <p:cNvPr id="22549" name="Freeform 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77" y="1737"/>
                        <a:ext cx="54" cy="102"/>
                      </a:xfrm>
                      <a:custGeom>
                        <a:avLst/>
                        <a:gdLst>
                          <a:gd name="T0" fmla="*/ 35 w 54"/>
                          <a:gd name="T1" fmla="*/ 0 h 102"/>
                          <a:gd name="T2" fmla="*/ 35 w 54"/>
                          <a:gd name="T3" fmla="*/ 94 h 102"/>
                          <a:gd name="T4" fmla="*/ 0 w 54"/>
                          <a:gd name="T5" fmla="*/ 86 h 102"/>
                          <a:gd name="T6" fmla="*/ 35 w 54"/>
                          <a:gd name="T7" fmla="*/ 0 h 10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54"/>
                          <a:gd name="T13" fmla="*/ 0 h 102"/>
                          <a:gd name="T14" fmla="*/ 54 w 54"/>
                          <a:gd name="T15" fmla="*/ 102 h 102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54" h="102">
                            <a:moveTo>
                              <a:pt x="35" y="0"/>
                            </a:moveTo>
                            <a:cubicBezTo>
                              <a:pt x="39" y="21"/>
                              <a:pt x="54" y="75"/>
                              <a:pt x="35" y="94"/>
                            </a:cubicBezTo>
                            <a:cubicBezTo>
                              <a:pt x="27" y="102"/>
                              <a:pt x="12" y="89"/>
                              <a:pt x="0" y="86"/>
                            </a:cubicBezTo>
                            <a:cubicBezTo>
                              <a:pt x="9" y="52"/>
                              <a:pt x="15" y="29"/>
                              <a:pt x="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0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50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81" y="1840"/>
                        <a:ext cx="78" cy="100"/>
                      </a:xfrm>
                      <a:custGeom>
                        <a:avLst/>
                        <a:gdLst>
                          <a:gd name="T0" fmla="*/ 39 w 78"/>
                          <a:gd name="T1" fmla="*/ 0 h 100"/>
                          <a:gd name="T2" fmla="*/ 14 w 78"/>
                          <a:gd name="T3" fmla="*/ 77 h 100"/>
                          <a:gd name="T4" fmla="*/ 39 w 78"/>
                          <a:gd name="T5" fmla="*/ 0 h 100"/>
                          <a:gd name="T6" fmla="*/ 0 60000 65536"/>
                          <a:gd name="T7" fmla="*/ 0 60000 65536"/>
                          <a:gd name="T8" fmla="*/ 0 60000 65536"/>
                          <a:gd name="T9" fmla="*/ 0 w 78"/>
                          <a:gd name="T10" fmla="*/ 0 h 100"/>
                          <a:gd name="T11" fmla="*/ 78 w 78"/>
                          <a:gd name="T12" fmla="*/ 100 h 1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78" h="100">
                            <a:moveTo>
                              <a:pt x="39" y="0"/>
                            </a:moveTo>
                            <a:cubicBezTo>
                              <a:pt x="51" y="34"/>
                              <a:pt x="78" y="100"/>
                              <a:pt x="14" y="77"/>
                            </a:cubicBezTo>
                            <a:cubicBezTo>
                              <a:pt x="0" y="36"/>
                              <a:pt x="16" y="35"/>
                              <a:pt x="39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0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51" name="Freeform 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96" y="2072"/>
                        <a:ext cx="122" cy="41"/>
                      </a:xfrm>
                      <a:custGeom>
                        <a:avLst/>
                        <a:gdLst>
                          <a:gd name="T0" fmla="*/ 122 w 122"/>
                          <a:gd name="T1" fmla="*/ 8 h 41"/>
                          <a:gd name="T2" fmla="*/ 96 w 122"/>
                          <a:gd name="T3" fmla="*/ 0 h 41"/>
                          <a:gd name="T4" fmla="*/ 113 w 122"/>
                          <a:gd name="T5" fmla="*/ 34 h 41"/>
                          <a:gd name="T6" fmla="*/ 122 w 122"/>
                          <a:gd name="T7" fmla="*/ 8 h 41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122"/>
                          <a:gd name="T13" fmla="*/ 0 h 41"/>
                          <a:gd name="T14" fmla="*/ 122 w 122"/>
                          <a:gd name="T15" fmla="*/ 41 h 41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122" h="41">
                            <a:moveTo>
                              <a:pt x="122" y="8"/>
                            </a:moveTo>
                            <a:cubicBezTo>
                              <a:pt x="113" y="5"/>
                              <a:pt x="105" y="0"/>
                              <a:pt x="96" y="0"/>
                            </a:cubicBezTo>
                            <a:cubicBezTo>
                              <a:pt x="0" y="0"/>
                              <a:pt x="91" y="41"/>
                              <a:pt x="113" y="34"/>
                            </a:cubicBezTo>
                            <a:cubicBezTo>
                              <a:pt x="122" y="31"/>
                              <a:pt x="119" y="17"/>
                              <a:pt x="122" y="8"/>
                            </a:cubicBezTo>
                            <a:close/>
                          </a:path>
                        </a:pathLst>
                      </a:custGeom>
                      <a:solidFill>
                        <a:srgbClr val="000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52" name="Freeform 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83" y="2055"/>
                        <a:ext cx="73" cy="51"/>
                      </a:xfrm>
                      <a:custGeom>
                        <a:avLst/>
                        <a:gdLst>
                          <a:gd name="T0" fmla="*/ 73 w 73"/>
                          <a:gd name="T1" fmla="*/ 0 h 51"/>
                          <a:gd name="T2" fmla="*/ 21 w 73"/>
                          <a:gd name="T3" fmla="*/ 8 h 51"/>
                          <a:gd name="T4" fmla="*/ 4 w 73"/>
                          <a:gd name="T5" fmla="*/ 34 h 51"/>
                          <a:gd name="T6" fmla="*/ 38 w 73"/>
                          <a:gd name="T7" fmla="*/ 51 h 51"/>
                          <a:gd name="T8" fmla="*/ 73 w 73"/>
                          <a:gd name="T9" fmla="*/ 0 h 5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3"/>
                          <a:gd name="T16" fmla="*/ 0 h 51"/>
                          <a:gd name="T17" fmla="*/ 73 w 73"/>
                          <a:gd name="T18" fmla="*/ 51 h 5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3" h="51">
                            <a:moveTo>
                              <a:pt x="73" y="0"/>
                            </a:moveTo>
                            <a:cubicBezTo>
                              <a:pt x="56" y="3"/>
                              <a:pt x="37" y="0"/>
                              <a:pt x="21" y="8"/>
                            </a:cubicBezTo>
                            <a:cubicBezTo>
                              <a:pt x="12" y="13"/>
                              <a:pt x="0" y="24"/>
                              <a:pt x="4" y="34"/>
                            </a:cubicBezTo>
                            <a:cubicBezTo>
                              <a:pt x="9" y="46"/>
                              <a:pt x="27" y="45"/>
                              <a:pt x="38" y="51"/>
                            </a:cubicBezTo>
                            <a:cubicBezTo>
                              <a:pt x="70" y="41"/>
                              <a:pt x="73" y="33"/>
                              <a:pt x="73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0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53" name="Freeform 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50" y="2041"/>
                        <a:ext cx="147" cy="84"/>
                      </a:xfrm>
                      <a:custGeom>
                        <a:avLst/>
                        <a:gdLst>
                          <a:gd name="T0" fmla="*/ 103 w 147"/>
                          <a:gd name="T1" fmla="*/ 31 h 84"/>
                          <a:gd name="T2" fmla="*/ 0 w 147"/>
                          <a:gd name="T3" fmla="*/ 14 h 84"/>
                          <a:gd name="T4" fmla="*/ 103 w 147"/>
                          <a:gd name="T5" fmla="*/ 74 h 84"/>
                          <a:gd name="T6" fmla="*/ 138 w 147"/>
                          <a:gd name="T7" fmla="*/ 65 h 84"/>
                          <a:gd name="T8" fmla="*/ 103 w 147"/>
                          <a:gd name="T9" fmla="*/ 31 h 84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47"/>
                          <a:gd name="T16" fmla="*/ 0 h 84"/>
                          <a:gd name="T17" fmla="*/ 147 w 147"/>
                          <a:gd name="T18" fmla="*/ 84 h 84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47" h="84">
                            <a:moveTo>
                              <a:pt x="103" y="31"/>
                            </a:moveTo>
                            <a:cubicBezTo>
                              <a:pt x="37" y="7"/>
                              <a:pt x="92" y="0"/>
                              <a:pt x="0" y="14"/>
                            </a:cubicBezTo>
                            <a:cubicBezTo>
                              <a:pt x="15" y="84"/>
                              <a:pt x="28" y="64"/>
                              <a:pt x="103" y="74"/>
                            </a:cubicBezTo>
                            <a:cubicBezTo>
                              <a:pt x="115" y="71"/>
                              <a:pt x="132" y="76"/>
                              <a:pt x="138" y="65"/>
                            </a:cubicBezTo>
                            <a:cubicBezTo>
                              <a:pt x="147" y="47"/>
                              <a:pt x="111" y="35"/>
                              <a:pt x="103" y="31"/>
                            </a:cubicBezTo>
                            <a:close/>
                          </a:path>
                        </a:pathLst>
                      </a:custGeom>
                      <a:solidFill>
                        <a:srgbClr val="000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54" name="Freeform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11" y="2344"/>
                        <a:ext cx="106" cy="347"/>
                      </a:xfrm>
                      <a:custGeom>
                        <a:avLst/>
                        <a:gdLst>
                          <a:gd name="T0" fmla="*/ 37 w 106"/>
                          <a:gd name="T1" fmla="*/ 3 h 347"/>
                          <a:gd name="T2" fmla="*/ 106 w 106"/>
                          <a:gd name="T3" fmla="*/ 46 h 347"/>
                          <a:gd name="T4" fmla="*/ 97 w 106"/>
                          <a:gd name="T5" fmla="*/ 98 h 347"/>
                          <a:gd name="T6" fmla="*/ 71 w 106"/>
                          <a:gd name="T7" fmla="*/ 123 h 347"/>
                          <a:gd name="T8" fmla="*/ 28 w 106"/>
                          <a:gd name="T9" fmla="*/ 321 h 347"/>
                          <a:gd name="T10" fmla="*/ 20 w 106"/>
                          <a:gd name="T11" fmla="*/ 347 h 347"/>
                          <a:gd name="T12" fmla="*/ 11 w 106"/>
                          <a:gd name="T13" fmla="*/ 321 h 347"/>
                          <a:gd name="T14" fmla="*/ 45 w 106"/>
                          <a:gd name="T15" fmla="*/ 218 h 347"/>
                          <a:gd name="T16" fmla="*/ 37 w 106"/>
                          <a:gd name="T17" fmla="*/ 46 h 347"/>
                          <a:gd name="T18" fmla="*/ 37 w 106"/>
                          <a:gd name="T19" fmla="*/ 3 h 347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106"/>
                          <a:gd name="T31" fmla="*/ 0 h 347"/>
                          <a:gd name="T32" fmla="*/ 106 w 106"/>
                          <a:gd name="T33" fmla="*/ 347 h 347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106" h="347">
                            <a:moveTo>
                              <a:pt x="37" y="3"/>
                            </a:moveTo>
                            <a:cubicBezTo>
                              <a:pt x="66" y="13"/>
                              <a:pt x="84" y="25"/>
                              <a:pt x="106" y="46"/>
                            </a:cubicBezTo>
                            <a:cubicBezTo>
                              <a:pt x="103" y="63"/>
                              <a:pt x="104" y="82"/>
                              <a:pt x="97" y="98"/>
                            </a:cubicBezTo>
                            <a:cubicBezTo>
                              <a:pt x="92" y="109"/>
                              <a:pt x="73" y="111"/>
                              <a:pt x="71" y="123"/>
                            </a:cubicBezTo>
                            <a:cubicBezTo>
                              <a:pt x="60" y="186"/>
                              <a:pt x="103" y="295"/>
                              <a:pt x="28" y="321"/>
                            </a:cubicBezTo>
                            <a:cubicBezTo>
                              <a:pt x="25" y="330"/>
                              <a:pt x="29" y="347"/>
                              <a:pt x="20" y="347"/>
                            </a:cubicBezTo>
                            <a:cubicBezTo>
                              <a:pt x="11" y="347"/>
                              <a:pt x="11" y="330"/>
                              <a:pt x="11" y="321"/>
                            </a:cubicBezTo>
                            <a:cubicBezTo>
                              <a:pt x="11" y="232"/>
                              <a:pt x="0" y="249"/>
                              <a:pt x="45" y="218"/>
                            </a:cubicBezTo>
                            <a:cubicBezTo>
                              <a:pt x="42" y="161"/>
                              <a:pt x="42" y="103"/>
                              <a:pt x="37" y="46"/>
                            </a:cubicBezTo>
                            <a:cubicBezTo>
                              <a:pt x="33" y="0"/>
                              <a:pt x="19" y="38"/>
                              <a:pt x="37" y="3"/>
                            </a:cubicBezTo>
                            <a:close/>
                          </a:path>
                        </a:pathLst>
                      </a:custGeom>
                      <a:solidFill>
                        <a:srgbClr val="000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55" name="Freeform 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35" y="2047"/>
                        <a:ext cx="404" cy="907"/>
                      </a:xfrm>
                      <a:custGeom>
                        <a:avLst/>
                        <a:gdLst>
                          <a:gd name="T0" fmla="*/ 404 w 404"/>
                          <a:gd name="T1" fmla="*/ 16 h 907"/>
                          <a:gd name="T2" fmla="*/ 335 w 404"/>
                          <a:gd name="T3" fmla="*/ 42 h 907"/>
                          <a:gd name="T4" fmla="*/ 189 w 404"/>
                          <a:gd name="T5" fmla="*/ 180 h 907"/>
                          <a:gd name="T6" fmla="*/ 137 w 404"/>
                          <a:gd name="T7" fmla="*/ 317 h 907"/>
                          <a:gd name="T8" fmla="*/ 146 w 404"/>
                          <a:gd name="T9" fmla="*/ 438 h 907"/>
                          <a:gd name="T10" fmla="*/ 146 w 404"/>
                          <a:gd name="T11" fmla="*/ 506 h 907"/>
                          <a:gd name="T12" fmla="*/ 94 w 404"/>
                          <a:gd name="T13" fmla="*/ 524 h 907"/>
                          <a:gd name="T14" fmla="*/ 69 w 404"/>
                          <a:gd name="T15" fmla="*/ 532 h 907"/>
                          <a:gd name="T16" fmla="*/ 26 w 404"/>
                          <a:gd name="T17" fmla="*/ 524 h 907"/>
                          <a:gd name="T18" fmla="*/ 8 w 404"/>
                          <a:gd name="T19" fmla="*/ 506 h 907"/>
                          <a:gd name="T20" fmla="*/ 34 w 404"/>
                          <a:gd name="T21" fmla="*/ 644 h 907"/>
                          <a:gd name="T22" fmla="*/ 0 w 404"/>
                          <a:gd name="T23" fmla="*/ 816 h 907"/>
                          <a:gd name="T24" fmla="*/ 8 w 404"/>
                          <a:gd name="T25" fmla="*/ 885 h 907"/>
                          <a:gd name="T26" fmla="*/ 26 w 404"/>
                          <a:gd name="T27" fmla="*/ 902 h 907"/>
                          <a:gd name="T28" fmla="*/ 34 w 404"/>
                          <a:gd name="T29" fmla="*/ 867 h 907"/>
                          <a:gd name="T30" fmla="*/ 69 w 404"/>
                          <a:gd name="T31" fmla="*/ 859 h 907"/>
                          <a:gd name="T32" fmla="*/ 120 w 404"/>
                          <a:gd name="T33" fmla="*/ 799 h 907"/>
                          <a:gd name="T34" fmla="*/ 112 w 404"/>
                          <a:gd name="T35" fmla="*/ 670 h 907"/>
                          <a:gd name="T36" fmla="*/ 180 w 404"/>
                          <a:gd name="T37" fmla="*/ 652 h 907"/>
                          <a:gd name="T38" fmla="*/ 240 w 404"/>
                          <a:gd name="T39" fmla="*/ 566 h 907"/>
                          <a:gd name="T40" fmla="*/ 223 w 404"/>
                          <a:gd name="T41" fmla="*/ 386 h 907"/>
                          <a:gd name="T42" fmla="*/ 232 w 404"/>
                          <a:gd name="T43" fmla="*/ 257 h 907"/>
                          <a:gd name="T44" fmla="*/ 240 w 404"/>
                          <a:gd name="T45" fmla="*/ 214 h 907"/>
                          <a:gd name="T46" fmla="*/ 266 w 404"/>
                          <a:gd name="T47" fmla="*/ 205 h 907"/>
                          <a:gd name="T48" fmla="*/ 301 w 404"/>
                          <a:gd name="T49" fmla="*/ 188 h 907"/>
                          <a:gd name="T50" fmla="*/ 352 w 404"/>
                          <a:gd name="T51" fmla="*/ 171 h 907"/>
                          <a:gd name="T52" fmla="*/ 404 w 404"/>
                          <a:gd name="T53" fmla="*/ 16 h 907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404"/>
                          <a:gd name="T82" fmla="*/ 0 h 907"/>
                          <a:gd name="T83" fmla="*/ 404 w 404"/>
                          <a:gd name="T84" fmla="*/ 907 h 907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404" h="907">
                            <a:moveTo>
                              <a:pt x="404" y="16"/>
                            </a:moveTo>
                            <a:cubicBezTo>
                              <a:pt x="352" y="0"/>
                              <a:pt x="387" y="24"/>
                              <a:pt x="335" y="42"/>
                            </a:cubicBezTo>
                            <a:cubicBezTo>
                              <a:pt x="296" y="102"/>
                              <a:pt x="259" y="156"/>
                              <a:pt x="189" y="180"/>
                            </a:cubicBezTo>
                            <a:cubicBezTo>
                              <a:pt x="160" y="223"/>
                              <a:pt x="154" y="269"/>
                              <a:pt x="137" y="317"/>
                            </a:cubicBezTo>
                            <a:cubicBezTo>
                              <a:pt x="140" y="357"/>
                              <a:pt x="141" y="398"/>
                              <a:pt x="146" y="438"/>
                            </a:cubicBezTo>
                            <a:cubicBezTo>
                              <a:pt x="149" y="462"/>
                              <a:pt x="172" y="480"/>
                              <a:pt x="146" y="506"/>
                            </a:cubicBezTo>
                            <a:cubicBezTo>
                              <a:pt x="133" y="519"/>
                              <a:pt x="111" y="518"/>
                              <a:pt x="94" y="524"/>
                            </a:cubicBezTo>
                            <a:cubicBezTo>
                              <a:pt x="86" y="527"/>
                              <a:pt x="69" y="532"/>
                              <a:pt x="69" y="532"/>
                            </a:cubicBezTo>
                            <a:cubicBezTo>
                              <a:pt x="55" y="529"/>
                              <a:pt x="39" y="530"/>
                              <a:pt x="26" y="524"/>
                            </a:cubicBezTo>
                            <a:cubicBezTo>
                              <a:pt x="18" y="521"/>
                              <a:pt x="9" y="498"/>
                              <a:pt x="8" y="506"/>
                            </a:cubicBezTo>
                            <a:cubicBezTo>
                              <a:pt x="2" y="548"/>
                              <a:pt x="21" y="603"/>
                              <a:pt x="34" y="644"/>
                            </a:cubicBezTo>
                            <a:cubicBezTo>
                              <a:pt x="20" y="873"/>
                              <a:pt x="34" y="705"/>
                              <a:pt x="0" y="816"/>
                            </a:cubicBezTo>
                            <a:cubicBezTo>
                              <a:pt x="3" y="839"/>
                              <a:pt x="1" y="863"/>
                              <a:pt x="8" y="885"/>
                            </a:cubicBezTo>
                            <a:cubicBezTo>
                              <a:pt x="10" y="893"/>
                              <a:pt x="19" y="907"/>
                              <a:pt x="26" y="902"/>
                            </a:cubicBezTo>
                            <a:cubicBezTo>
                              <a:pt x="36" y="895"/>
                              <a:pt x="26" y="875"/>
                              <a:pt x="34" y="867"/>
                            </a:cubicBezTo>
                            <a:cubicBezTo>
                              <a:pt x="42" y="859"/>
                              <a:pt x="57" y="862"/>
                              <a:pt x="69" y="859"/>
                            </a:cubicBezTo>
                            <a:cubicBezTo>
                              <a:pt x="83" y="813"/>
                              <a:pt x="70" y="811"/>
                              <a:pt x="120" y="799"/>
                            </a:cubicBezTo>
                            <a:cubicBezTo>
                              <a:pt x="120" y="796"/>
                              <a:pt x="95" y="681"/>
                              <a:pt x="112" y="670"/>
                            </a:cubicBezTo>
                            <a:cubicBezTo>
                              <a:pt x="131" y="657"/>
                              <a:pt x="180" y="652"/>
                              <a:pt x="180" y="652"/>
                            </a:cubicBezTo>
                            <a:cubicBezTo>
                              <a:pt x="190" y="589"/>
                              <a:pt x="186" y="586"/>
                              <a:pt x="240" y="566"/>
                            </a:cubicBezTo>
                            <a:cubicBezTo>
                              <a:pt x="285" y="523"/>
                              <a:pt x="241" y="439"/>
                              <a:pt x="223" y="386"/>
                            </a:cubicBezTo>
                            <a:cubicBezTo>
                              <a:pt x="226" y="343"/>
                              <a:pt x="228" y="300"/>
                              <a:pt x="232" y="257"/>
                            </a:cubicBezTo>
                            <a:cubicBezTo>
                              <a:pt x="233" y="242"/>
                              <a:pt x="232" y="226"/>
                              <a:pt x="240" y="214"/>
                            </a:cubicBezTo>
                            <a:cubicBezTo>
                              <a:pt x="245" y="206"/>
                              <a:pt x="258" y="209"/>
                              <a:pt x="266" y="205"/>
                            </a:cubicBezTo>
                            <a:cubicBezTo>
                              <a:pt x="278" y="200"/>
                              <a:pt x="289" y="193"/>
                              <a:pt x="301" y="188"/>
                            </a:cubicBezTo>
                            <a:cubicBezTo>
                              <a:pt x="318" y="181"/>
                              <a:pt x="352" y="171"/>
                              <a:pt x="352" y="171"/>
                            </a:cubicBezTo>
                            <a:cubicBezTo>
                              <a:pt x="384" y="123"/>
                              <a:pt x="383" y="69"/>
                              <a:pt x="404" y="16"/>
                            </a:cubicBezTo>
                            <a:close/>
                          </a:path>
                        </a:pathLst>
                      </a:custGeom>
                      <a:solidFill>
                        <a:srgbClr val="000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56" name="Freeform 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65" y="1607"/>
                        <a:ext cx="234" cy="408"/>
                      </a:xfrm>
                      <a:custGeom>
                        <a:avLst/>
                        <a:gdLst>
                          <a:gd name="T0" fmla="*/ 12 w 234"/>
                          <a:gd name="T1" fmla="*/ 18 h 408"/>
                          <a:gd name="T2" fmla="*/ 115 w 234"/>
                          <a:gd name="T3" fmla="*/ 26 h 408"/>
                          <a:gd name="T4" fmla="*/ 124 w 234"/>
                          <a:gd name="T5" fmla="*/ 147 h 408"/>
                          <a:gd name="T6" fmla="*/ 158 w 234"/>
                          <a:gd name="T7" fmla="*/ 198 h 408"/>
                          <a:gd name="T8" fmla="*/ 210 w 234"/>
                          <a:gd name="T9" fmla="*/ 345 h 408"/>
                          <a:gd name="T10" fmla="*/ 210 w 234"/>
                          <a:gd name="T11" fmla="*/ 405 h 408"/>
                          <a:gd name="T12" fmla="*/ 193 w 234"/>
                          <a:gd name="T13" fmla="*/ 379 h 408"/>
                          <a:gd name="T14" fmla="*/ 141 w 234"/>
                          <a:gd name="T15" fmla="*/ 267 h 408"/>
                          <a:gd name="T16" fmla="*/ 98 w 234"/>
                          <a:gd name="T17" fmla="*/ 130 h 408"/>
                          <a:gd name="T18" fmla="*/ 81 w 234"/>
                          <a:gd name="T19" fmla="*/ 69 h 408"/>
                          <a:gd name="T20" fmla="*/ 21 w 234"/>
                          <a:gd name="T21" fmla="*/ 61 h 408"/>
                          <a:gd name="T22" fmla="*/ 12 w 234"/>
                          <a:gd name="T23" fmla="*/ 18 h 408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234"/>
                          <a:gd name="T37" fmla="*/ 0 h 408"/>
                          <a:gd name="T38" fmla="*/ 234 w 234"/>
                          <a:gd name="T39" fmla="*/ 408 h 408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234" h="408">
                            <a:moveTo>
                              <a:pt x="12" y="18"/>
                            </a:moveTo>
                            <a:cubicBezTo>
                              <a:pt x="46" y="21"/>
                              <a:pt x="92" y="0"/>
                              <a:pt x="115" y="26"/>
                            </a:cubicBezTo>
                            <a:cubicBezTo>
                              <a:pt x="142" y="57"/>
                              <a:pt x="114" y="108"/>
                              <a:pt x="124" y="147"/>
                            </a:cubicBezTo>
                            <a:cubicBezTo>
                              <a:pt x="129" y="167"/>
                              <a:pt x="158" y="198"/>
                              <a:pt x="158" y="198"/>
                            </a:cubicBezTo>
                            <a:cubicBezTo>
                              <a:pt x="168" y="246"/>
                              <a:pt x="175" y="308"/>
                              <a:pt x="210" y="345"/>
                            </a:cubicBezTo>
                            <a:cubicBezTo>
                              <a:pt x="214" y="355"/>
                              <a:pt x="234" y="397"/>
                              <a:pt x="210" y="405"/>
                            </a:cubicBezTo>
                            <a:cubicBezTo>
                              <a:pt x="200" y="408"/>
                              <a:pt x="199" y="388"/>
                              <a:pt x="193" y="379"/>
                            </a:cubicBezTo>
                            <a:cubicBezTo>
                              <a:pt x="179" y="313"/>
                              <a:pt x="175" y="319"/>
                              <a:pt x="141" y="267"/>
                            </a:cubicBezTo>
                            <a:cubicBezTo>
                              <a:pt x="130" y="220"/>
                              <a:pt x="111" y="176"/>
                              <a:pt x="98" y="130"/>
                            </a:cubicBezTo>
                            <a:cubicBezTo>
                              <a:pt x="94" y="117"/>
                              <a:pt x="86" y="72"/>
                              <a:pt x="81" y="69"/>
                            </a:cubicBezTo>
                            <a:cubicBezTo>
                              <a:pt x="63" y="60"/>
                              <a:pt x="41" y="64"/>
                              <a:pt x="21" y="61"/>
                            </a:cubicBezTo>
                            <a:cubicBezTo>
                              <a:pt x="1" y="30"/>
                              <a:pt x="0" y="44"/>
                              <a:pt x="12" y="18"/>
                            </a:cubicBezTo>
                            <a:close/>
                          </a:path>
                        </a:pathLst>
                      </a:custGeom>
                      <a:solidFill>
                        <a:srgbClr val="000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57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35" y="1943"/>
                        <a:ext cx="69" cy="121"/>
                      </a:xfrm>
                      <a:custGeom>
                        <a:avLst/>
                        <a:gdLst>
                          <a:gd name="T0" fmla="*/ 9 w 69"/>
                          <a:gd name="T1" fmla="*/ 0 h 121"/>
                          <a:gd name="T2" fmla="*/ 69 w 69"/>
                          <a:gd name="T3" fmla="*/ 60 h 121"/>
                          <a:gd name="T4" fmla="*/ 35 w 69"/>
                          <a:gd name="T5" fmla="*/ 103 h 121"/>
                          <a:gd name="T6" fmla="*/ 9 w 69"/>
                          <a:gd name="T7" fmla="*/ 112 h 121"/>
                          <a:gd name="T8" fmla="*/ 9 w 69"/>
                          <a:gd name="T9" fmla="*/ 0 h 12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9"/>
                          <a:gd name="T16" fmla="*/ 0 h 121"/>
                          <a:gd name="T17" fmla="*/ 69 w 69"/>
                          <a:gd name="T18" fmla="*/ 121 h 12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9" h="121">
                            <a:moveTo>
                              <a:pt x="9" y="0"/>
                            </a:moveTo>
                            <a:cubicBezTo>
                              <a:pt x="68" y="39"/>
                              <a:pt x="53" y="15"/>
                              <a:pt x="69" y="60"/>
                            </a:cubicBezTo>
                            <a:cubicBezTo>
                              <a:pt x="59" y="89"/>
                              <a:pt x="65" y="88"/>
                              <a:pt x="35" y="103"/>
                            </a:cubicBezTo>
                            <a:cubicBezTo>
                              <a:pt x="27" y="107"/>
                              <a:pt x="11" y="121"/>
                              <a:pt x="9" y="112"/>
                            </a:cubicBezTo>
                            <a:cubicBezTo>
                              <a:pt x="0" y="76"/>
                              <a:pt x="9" y="37"/>
                              <a:pt x="9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00F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22545" name="Freeform 27"/>
                  <p:cNvSpPr>
                    <a:spLocks/>
                  </p:cNvSpPr>
                  <p:nvPr/>
                </p:nvSpPr>
                <p:spPr bwMode="auto">
                  <a:xfrm>
                    <a:off x="4736" y="2190"/>
                    <a:ext cx="133" cy="63"/>
                  </a:xfrm>
                  <a:custGeom>
                    <a:avLst/>
                    <a:gdLst>
                      <a:gd name="T0" fmla="*/ 88 w 133"/>
                      <a:gd name="T1" fmla="*/ 0 h 63"/>
                      <a:gd name="T2" fmla="*/ 70 w 133"/>
                      <a:gd name="T3" fmla="*/ 54 h 63"/>
                      <a:gd name="T4" fmla="*/ 133 w 133"/>
                      <a:gd name="T5" fmla="*/ 45 h 63"/>
                      <a:gd name="T6" fmla="*/ 115 w 133"/>
                      <a:gd name="T7" fmla="*/ 18 h 63"/>
                      <a:gd name="T8" fmla="*/ 88 w 133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3"/>
                      <a:gd name="T16" fmla="*/ 0 h 63"/>
                      <a:gd name="T17" fmla="*/ 133 w 133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3" h="63">
                        <a:moveTo>
                          <a:pt x="88" y="0"/>
                        </a:moveTo>
                        <a:cubicBezTo>
                          <a:pt x="83" y="2"/>
                          <a:pt x="0" y="19"/>
                          <a:pt x="70" y="54"/>
                        </a:cubicBezTo>
                        <a:cubicBezTo>
                          <a:pt x="89" y="63"/>
                          <a:pt x="112" y="48"/>
                          <a:pt x="133" y="45"/>
                        </a:cubicBezTo>
                        <a:cubicBezTo>
                          <a:pt x="127" y="36"/>
                          <a:pt x="123" y="26"/>
                          <a:pt x="115" y="18"/>
                        </a:cubicBezTo>
                        <a:cubicBezTo>
                          <a:pt x="107" y="10"/>
                          <a:pt x="88" y="0"/>
                          <a:pt x="88" y="0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546" name="Freeform 37"/>
                  <p:cNvSpPr>
                    <a:spLocks/>
                  </p:cNvSpPr>
                  <p:nvPr/>
                </p:nvSpPr>
                <p:spPr bwMode="auto">
                  <a:xfrm>
                    <a:off x="4581" y="2687"/>
                    <a:ext cx="133" cy="63"/>
                  </a:xfrm>
                  <a:custGeom>
                    <a:avLst/>
                    <a:gdLst>
                      <a:gd name="T0" fmla="*/ 88 w 133"/>
                      <a:gd name="T1" fmla="*/ 0 h 63"/>
                      <a:gd name="T2" fmla="*/ 70 w 133"/>
                      <a:gd name="T3" fmla="*/ 54 h 63"/>
                      <a:gd name="T4" fmla="*/ 133 w 133"/>
                      <a:gd name="T5" fmla="*/ 45 h 63"/>
                      <a:gd name="T6" fmla="*/ 115 w 133"/>
                      <a:gd name="T7" fmla="*/ 18 h 63"/>
                      <a:gd name="T8" fmla="*/ 88 w 133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3"/>
                      <a:gd name="T16" fmla="*/ 0 h 63"/>
                      <a:gd name="T17" fmla="*/ 133 w 133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3" h="63">
                        <a:moveTo>
                          <a:pt x="88" y="0"/>
                        </a:moveTo>
                        <a:cubicBezTo>
                          <a:pt x="83" y="2"/>
                          <a:pt x="0" y="19"/>
                          <a:pt x="70" y="54"/>
                        </a:cubicBezTo>
                        <a:cubicBezTo>
                          <a:pt x="89" y="63"/>
                          <a:pt x="112" y="48"/>
                          <a:pt x="133" y="45"/>
                        </a:cubicBezTo>
                        <a:cubicBezTo>
                          <a:pt x="127" y="36"/>
                          <a:pt x="123" y="26"/>
                          <a:pt x="115" y="18"/>
                        </a:cubicBezTo>
                        <a:cubicBezTo>
                          <a:pt x="107" y="10"/>
                          <a:pt x="88" y="0"/>
                          <a:pt x="88" y="0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35" name="Oval 32"/>
              <p:cNvSpPr>
                <a:spLocks noChangeArrowheads="1"/>
              </p:cNvSpPr>
              <p:nvPr/>
            </p:nvSpPr>
            <p:spPr bwMode="auto">
              <a:xfrm>
                <a:off x="7821613" y="3575050"/>
                <a:ext cx="660400" cy="584200"/>
              </a:xfrm>
              <a:prstGeom prst="ellipse">
                <a:avLst/>
              </a:prstGeom>
              <a:noFill/>
              <a:ln w="76200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52616" name="Line 40"/>
            <p:cNvSpPr>
              <a:spLocks noChangeShapeType="1"/>
            </p:cNvSpPr>
            <p:nvPr/>
          </p:nvSpPr>
          <p:spPr bwMode="auto">
            <a:xfrm>
              <a:off x="1979712" y="836713"/>
              <a:ext cx="0" cy="45365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79512" y="4581128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通过葡、西控制海权的方式指出二者的“海权”类型？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1520" y="5445224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军事海权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animBg="1"/>
      <p:bldP spid="152609" grpId="0"/>
      <p:bldP spid="36" grpId="0" animBg="1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71438"/>
            <a:ext cx="9144000" cy="7005638"/>
            <a:chOff x="0" y="0"/>
            <a:chExt cx="5328" cy="3504"/>
          </a:xfrm>
        </p:grpSpPr>
        <p:pic>
          <p:nvPicPr>
            <p:cNvPr id="44061" name="Picture 3" descr="海外殖民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328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6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328" cy="3504"/>
            </a:xfrm>
            <a:prstGeom prst="rect">
              <a:avLst/>
            </a:prstGeom>
            <a:noFill/>
            <a:ln w="44450">
              <a:solidFill>
                <a:srgbClr val="0099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4035" name="未知"/>
          <p:cNvSpPr>
            <a:spLocks/>
          </p:cNvSpPr>
          <p:nvPr/>
        </p:nvSpPr>
        <p:spPr bwMode="auto">
          <a:xfrm>
            <a:off x="2944813" y="3502025"/>
            <a:ext cx="71437" cy="407988"/>
          </a:xfrm>
          <a:custGeom>
            <a:avLst/>
            <a:gdLst>
              <a:gd name="T0" fmla="*/ 2147483647 w 45"/>
              <a:gd name="T1" fmla="*/ 0 h 257"/>
              <a:gd name="T2" fmla="*/ 2147483647 w 45"/>
              <a:gd name="T3" fmla="*/ 2147483647 h 257"/>
              <a:gd name="T4" fmla="*/ 0 60000 65536"/>
              <a:gd name="T5" fmla="*/ 0 60000 65536"/>
              <a:gd name="T6" fmla="*/ 0 w 45"/>
              <a:gd name="T7" fmla="*/ 0 h 257"/>
              <a:gd name="T8" fmla="*/ 45 w 45"/>
              <a:gd name="T9" fmla="*/ 257 h 25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" h="257">
                <a:moveTo>
                  <a:pt x="8" y="0"/>
                </a:moveTo>
                <a:cubicBezTo>
                  <a:pt x="15" y="109"/>
                  <a:pt x="0" y="173"/>
                  <a:pt x="45" y="25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未知"/>
          <p:cNvSpPr>
            <a:spLocks/>
          </p:cNvSpPr>
          <p:nvPr/>
        </p:nvSpPr>
        <p:spPr bwMode="auto">
          <a:xfrm>
            <a:off x="3249613" y="4017963"/>
            <a:ext cx="447675" cy="209550"/>
          </a:xfrm>
          <a:custGeom>
            <a:avLst/>
            <a:gdLst>
              <a:gd name="T0" fmla="*/ 0 w 282"/>
              <a:gd name="T1" fmla="*/ 2147483647 h 132"/>
              <a:gd name="T2" fmla="*/ 2147483647 w 282"/>
              <a:gd name="T3" fmla="*/ 2147483647 h 132"/>
              <a:gd name="T4" fmla="*/ 2147483647 w 282"/>
              <a:gd name="T5" fmla="*/ 2147483647 h 132"/>
              <a:gd name="T6" fmla="*/ 2147483647 w 282"/>
              <a:gd name="T7" fmla="*/ 2147483647 h 132"/>
              <a:gd name="T8" fmla="*/ 0 60000 65536"/>
              <a:gd name="T9" fmla="*/ 0 60000 65536"/>
              <a:gd name="T10" fmla="*/ 0 60000 65536"/>
              <a:gd name="T11" fmla="*/ 0 60000 65536"/>
              <a:gd name="T12" fmla="*/ 0 w 282"/>
              <a:gd name="T13" fmla="*/ 0 h 132"/>
              <a:gd name="T14" fmla="*/ 282 w 282"/>
              <a:gd name="T15" fmla="*/ 132 h 1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2" h="132">
                <a:moveTo>
                  <a:pt x="0" y="30"/>
                </a:moveTo>
                <a:cubicBezTo>
                  <a:pt x="81" y="3"/>
                  <a:pt x="134" y="9"/>
                  <a:pt x="220" y="18"/>
                </a:cubicBezTo>
                <a:cubicBezTo>
                  <a:pt x="249" y="108"/>
                  <a:pt x="210" y="0"/>
                  <a:pt x="257" y="92"/>
                </a:cubicBezTo>
                <a:cubicBezTo>
                  <a:pt x="277" y="132"/>
                  <a:pt x="254" y="128"/>
                  <a:pt x="282" y="12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7" name="未知"/>
          <p:cNvSpPr>
            <a:spLocks/>
          </p:cNvSpPr>
          <p:nvPr/>
        </p:nvSpPr>
        <p:spPr bwMode="auto">
          <a:xfrm>
            <a:off x="3716338" y="4397375"/>
            <a:ext cx="92075" cy="582613"/>
          </a:xfrm>
          <a:custGeom>
            <a:avLst/>
            <a:gdLst>
              <a:gd name="T0" fmla="*/ 0 w 58"/>
              <a:gd name="T1" fmla="*/ 0 h 367"/>
              <a:gd name="T2" fmla="*/ 2147483647 w 58"/>
              <a:gd name="T3" fmla="*/ 2147483647 h 367"/>
              <a:gd name="T4" fmla="*/ 2147483647 w 58"/>
              <a:gd name="T5" fmla="*/ 2147483647 h 367"/>
              <a:gd name="T6" fmla="*/ 2147483647 w 58"/>
              <a:gd name="T7" fmla="*/ 2147483647 h 367"/>
              <a:gd name="T8" fmla="*/ 0 60000 65536"/>
              <a:gd name="T9" fmla="*/ 0 60000 65536"/>
              <a:gd name="T10" fmla="*/ 0 60000 65536"/>
              <a:gd name="T11" fmla="*/ 0 60000 65536"/>
              <a:gd name="T12" fmla="*/ 0 w 58"/>
              <a:gd name="T13" fmla="*/ 0 h 367"/>
              <a:gd name="T14" fmla="*/ 58 w 58"/>
              <a:gd name="T15" fmla="*/ 367 h 3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" h="367">
                <a:moveTo>
                  <a:pt x="0" y="0"/>
                </a:moveTo>
                <a:cubicBezTo>
                  <a:pt x="4" y="12"/>
                  <a:pt x="4" y="26"/>
                  <a:pt x="12" y="36"/>
                </a:cubicBezTo>
                <a:cubicBezTo>
                  <a:pt x="21" y="48"/>
                  <a:pt x="48" y="46"/>
                  <a:pt x="49" y="61"/>
                </a:cubicBezTo>
                <a:cubicBezTo>
                  <a:pt x="58" y="163"/>
                  <a:pt x="37" y="265"/>
                  <a:pt x="37" y="36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8" name="未知"/>
          <p:cNvSpPr>
            <a:spLocks/>
          </p:cNvSpPr>
          <p:nvPr/>
        </p:nvSpPr>
        <p:spPr bwMode="auto">
          <a:xfrm>
            <a:off x="4205288" y="4124325"/>
            <a:ext cx="484187" cy="1225550"/>
          </a:xfrm>
          <a:custGeom>
            <a:avLst/>
            <a:gdLst>
              <a:gd name="T0" fmla="*/ 2147483647 w 305"/>
              <a:gd name="T1" fmla="*/ 2147483647 h 772"/>
              <a:gd name="T2" fmla="*/ 2147483647 w 305"/>
              <a:gd name="T3" fmla="*/ 2147483647 h 772"/>
              <a:gd name="T4" fmla="*/ 2147483647 w 305"/>
              <a:gd name="T5" fmla="*/ 2147483647 h 772"/>
              <a:gd name="T6" fmla="*/ 2147483647 w 305"/>
              <a:gd name="T7" fmla="*/ 2147483647 h 772"/>
              <a:gd name="T8" fmla="*/ 2147483647 w 305"/>
              <a:gd name="T9" fmla="*/ 2147483647 h 772"/>
              <a:gd name="T10" fmla="*/ 2147483647 w 305"/>
              <a:gd name="T11" fmla="*/ 2147483647 h 772"/>
              <a:gd name="T12" fmla="*/ 2147483647 w 305"/>
              <a:gd name="T13" fmla="*/ 2147483647 h 772"/>
              <a:gd name="T14" fmla="*/ 2147483647 w 305"/>
              <a:gd name="T15" fmla="*/ 2147483647 h 772"/>
              <a:gd name="T16" fmla="*/ 2147483647 w 305"/>
              <a:gd name="T17" fmla="*/ 0 h 7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5"/>
              <a:gd name="T28" fmla="*/ 0 h 772"/>
              <a:gd name="T29" fmla="*/ 305 w 305"/>
              <a:gd name="T30" fmla="*/ 772 h 7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5" h="772">
                <a:moveTo>
                  <a:pt x="23" y="772"/>
                </a:moveTo>
                <a:cubicBezTo>
                  <a:pt x="13" y="723"/>
                  <a:pt x="0" y="708"/>
                  <a:pt x="23" y="662"/>
                </a:cubicBezTo>
                <a:cubicBezTo>
                  <a:pt x="36" y="636"/>
                  <a:pt x="72" y="588"/>
                  <a:pt x="72" y="588"/>
                </a:cubicBezTo>
                <a:cubicBezTo>
                  <a:pt x="91" y="530"/>
                  <a:pt x="100" y="489"/>
                  <a:pt x="133" y="441"/>
                </a:cubicBezTo>
                <a:cubicBezTo>
                  <a:pt x="107" y="310"/>
                  <a:pt x="78" y="199"/>
                  <a:pt x="206" y="110"/>
                </a:cubicBezTo>
                <a:cubicBezTo>
                  <a:pt x="210" y="98"/>
                  <a:pt x="210" y="83"/>
                  <a:pt x="219" y="74"/>
                </a:cubicBezTo>
                <a:cubicBezTo>
                  <a:pt x="228" y="65"/>
                  <a:pt x="248" y="71"/>
                  <a:pt x="256" y="61"/>
                </a:cubicBezTo>
                <a:cubicBezTo>
                  <a:pt x="266" y="48"/>
                  <a:pt x="257" y="25"/>
                  <a:pt x="268" y="12"/>
                </a:cubicBezTo>
                <a:cubicBezTo>
                  <a:pt x="276" y="2"/>
                  <a:pt x="305" y="0"/>
                  <a:pt x="305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9" name="未知"/>
          <p:cNvSpPr>
            <a:spLocks/>
          </p:cNvSpPr>
          <p:nvPr/>
        </p:nvSpPr>
        <p:spPr bwMode="auto">
          <a:xfrm>
            <a:off x="4902200" y="3205163"/>
            <a:ext cx="184150" cy="101600"/>
          </a:xfrm>
          <a:custGeom>
            <a:avLst/>
            <a:gdLst>
              <a:gd name="T0" fmla="*/ 0 w 116"/>
              <a:gd name="T1" fmla="*/ 2147483647 h 64"/>
              <a:gd name="T2" fmla="*/ 2147483647 w 116"/>
              <a:gd name="T3" fmla="*/ 2147483647 h 64"/>
              <a:gd name="T4" fmla="*/ 2147483647 w 116"/>
              <a:gd name="T5" fmla="*/ 2147483647 h 64"/>
              <a:gd name="T6" fmla="*/ 2147483647 w 116"/>
              <a:gd name="T7" fmla="*/ 2147483647 h 64"/>
              <a:gd name="T8" fmla="*/ 0 60000 65536"/>
              <a:gd name="T9" fmla="*/ 0 60000 65536"/>
              <a:gd name="T10" fmla="*/ 0 60000 65536"/>
              <a:gd name="T11" fmla="*/ 0 60000 65536"/>
              <a:gd name="T12" fmla="*/ 0 w 116"/>
              <a:gd name="T13" fmla="*/ 0 h 64"/>
              <a:gd name="T14" fmla="*/ 116 w 116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6" h="64">
                <a:moveTo>
                  <a:pt x="0" y="28"/>
                </a:moveTo>
                <a:cubicBezTo>
                  <a:pt x="12" y="20"/>
                  <a:pt x="22" y="6"/>
                  <a:pt x="37" y="3"/>
                </a:cubicBezTo>
                <a:cubicBezTo>
                  <a:pt x="53" y="0"/>
                  <a:pt x="103" y="30"/>
                  <a:pt x="111" y="40"/>
                </a:cubicBezTo>
                <a:cubicBezTo>
                  <a:pt x="116" y="46"/>
                  <a:pt x="111" y="56"/>
                  <a:pt x="111" y="64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0" name="未知"/>
          <p:cNvSpPr>
            <a:spLocks/>
          </p:cNvSpPr>
          <p:nvPr/>
        </p:nvSpPr>
        <p:spPr bwMode="auto">
          <a:xfrm>
            <a:off x="4845050" y="3384550"/>
            <a:ext cx="155575" cy="101600"/>
          </a:xfrm>
          <a:custGeom>
            <a:avLst/>
            <a:gdLst>
              <a:gd name="T0" fmla="*/ 0 w 98"/>
              <a:gd name="T1" fmla="*/ 0 h 64"/>
              <a:gd name="T2" fmla="*/ 2147483647 w 98"/>
              <a:gd name="T3" fmla="*/ 2147483647 h 64"/>
              <a:gd name="T4" fmla="*/ 2147483647 w 98"/>
              <a:gd name="T5" fmla="*/ 2147483647 h 64"/>
              <a:gd name="T6" fmla="*/ 0 60000 65536"/>
              <a:gd name="T7" fmla="*/ 0 60000 65536"/>
              <a:gd name="T8" fmla="*/ 0 60000 65536"/>
              <a:gd name="T9" fmla="*/ 0 w 98"/>
              <a:gd name="T10" fmla="*/ 0 h 64"/>
              <a:gd name="T11" fmla="*/ 98 w 98"/>
              <a:gd name="T12" fmla="*/ 64 h 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8" h="64">
                <a:moveTo>
                  <a:pt x="0" y="0"/>
                </a:moveTo>
                <a:cubicBezTo>
                  <a:pt x="9" y="28"/>
                  <a:pt x="10" y="57"/>
                  <a:pt x="49" y="62"/>
                </a:cubicBezTo>
                <a:cubicBezTo>
                  <a:pt x="66" y="64"/>
                  <a:pt x="98" y="49"/>
                  <a:pt x="98" y="49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1" name="未知"/>
          <p:cNvSpPr>
            <a:spLocks/>
          </p:cNvSpPr>
          <p:nvPr/>
        </p:nvSpPr>
        <p:spPr bwMode="auto">
          <a:xfrm>
            <a:off x="5272088" y="3378200"/>
            <a:ext cx="155575" cy="142875"/>
          </a:xfrm>
          <a:custGeom>
            <a:avLst/>
            <a:gdLst>
              <a:gd name="T0" fmla="*/ 0 w 98"/>
              <a:gd name="T1" fmla="*/ 2147483647 h 90"/>
              <a:gd name="T2" fmla="*/ 2147483647 w 98"/>
              <a:gd name="T3" fmla="*/ 2147483647 h 90"/>
              <a:gd name="T4" fmla="*/ 2147483647 w 98"/>
              <a:gd name="T5" fmla="*/ 2147483647 h 90"/>
              <a:gd name="T6" fmla="*/ 0 60000 65536"/>
              <a:gd name="T7" fmla="*/ 0 60000 65536"/>
              <a:gd name="T8" fmla="*/ 0 60000 65536"/>
              <a:gd name="T9" fmla="*/ 0 w 98"/>
              <a:gd name="T10" fmla="*/ 0 h 90"/>
              <a:gd name="T11" fmla="*/ 98 w 98"/>
              <a:gd name="T12" fmla="*/ 90 h 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8" h="90">
                <a:moveTo>
                  <a:pt x="0" y="4"/>
                </a:moveTo>
                <a:cubicBezTo>
                  <a:pt x="25" y="8"/>
                  <a:pt x="55" y="0"/>
                  <a:pt x="74" y="17"/>
                </a:cubicBezTo>
                <a:cubicBezTo>
                  <a:pt x="93" y="34"/>
                  <a:pt x="98" y="90"/>
                  <a:pt x="98" y="9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2" name="未知"/>
          <p:cNvSpPr>
            <a:spLocks/>
          </p:cNvSpPr>
          <p:nvPr/>
        </p:nvSpPr>
        <p:spPr bwMode="auto">
          <a:xfrm>
            <a:off x="6489700" y="3422650"/>
            <a:ext cx="101600" cy="79375"/>
          </a:xfrm>
          <a:custGeom>
            <a:avLst/>
            <a:gdLst>
              <a:gd name="T0" fmla="*/ 2147483647 w 64"/>
              <a:gd name="T1" fmla="*/ 2147483647 h 50"/>
              <a:gd name="T2" fmla="*/ 2147483647 w 64"/>
              <a:gd name="T3" fmla="*/ 2147483647 h 50"/>
              <a:gd name="T4" fmla="*/ 2147483647 w 64"/>
              <a:gd name="T5" fmla="*/ 2147483647 h 50"/>
              <a:gd name="T6" fmla="*/ 2147483647 w 64"/>
              <a:gd name="T7" fmla="*/ 2147483647 h 50"/>
              <a:gd name="T8" fmla="*/ 2147483647 w 64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50"/>
              <a:gd name="T17" fmla="*/ 64 w 64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50">
                <a:moveTo>
                  <a:pt x="30" y="50"/>
                </a:moveTo>
                <a:cubicBezTo>
                  <a:pt x="38" y="38"/>
                  <a:pt x="64" y="23"/>
                  <a:pt x="54" y="13"/>
                </a:cubicBezTo>
                <a:cubicBezTo>
                  <a:pt x="42" y="1"/>
                  <a:pt x="10" y="9"/>
                  <a:pt x="5" y="25"/>
                </a:cubicBezTo>
                <a:cubicBezTo>
                  <a:pt x="0" y="39"/>
                  <a:pt x="30" y="42"/>
                  <a:pt x="42" y="50"/>
                </a:cubicBezTo>
                <a:cubicBezTo>
                  <a:pt x="26" y="1"/>
                  <a:pt x="30" y="0"/>
                  <a:pt x="30" y="50"/>
                </a:cubicBezTo>
                <a:close/>
              </a:path>
            </a:pathLst>
          </a:custGeom>
          <a:solidFill>
            <a:schemeClr val="accent1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3" name="未知"/>
          <p:cNvSpPr>
            <a:spLocks/>
          </p:cNvSpPr>
          <p:nvPr/>
        </p:nvSpPr>
        <p:spPr bwMode="auto">
          <a:xfrm>
            <a:off x="6380163" y="4552950"/>
            <a:ext cx="195262" cy="38100"/>
          </a:xfrm>
          <a:custGeom>
            <a:avLst/>
            <a:gdLst>
              <a:gd name="T0" fmla="*/ 2147483647 w 123"/>
              <a:gd name="T1" fmla="*/ 2147483647 h 24"/>
              <a:gd name="T2" fmla="*/ 2147483647 w 123"/>
              <a:gd name="T3" fmla="*/ 2147483647 h 24"/>
              <a:gd name="T4" fmla="*/ 2147483647 w 123"/>
              <a:gd name="T5" fmla="*/ 0 h 24"/>
              <a:gd name="T6" fmla="*/ 2147483647 w 123"/>
              <a:gd name="T7" fmla="*/ 2147483647 h 24"/>
              <a:gd name="T8" fmla="*/ 2147483647 w 123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3"/>
              <a:gd name="T16" fmla="*/ 0 h 24"/>
              <a:gd name="T17" fmla="*/ 123 w 123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3" h="24">
                <a:moveTo>
                  <a:pt x="123" y="24"/>
                </a:moveTo>
                <a:cubicBezTo>
                  <a:pt x="99" y="20"/>
                  <a:pt x="74" y="17"/>
                  <a:pt x="50" y="12"/>
                </a:cubicBezTo>
                <a:cubicBezTo>
                  <a:pt x="37" y="9"/>
                  <a:pt x="0" y="0"/>
                  <a:pt x="13" y="0"/>
                </a:cubicBezTo>
                <a:cubicBezTo>
                  <a:pt x="34" y="0"/>
                  <a:pt x="53" y="12"/>
                  <a:pt x="74" y="12"/>
                </a:cubicBezTo>
                <a:cubicBezTo>
                  <a:pt x="91" y="12"/>
                  <a:pt x="42" y="0"/>
                  <a:pt x="25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4" name="未知"/>
          <p:cNvSpPr>
            <a:spLocks/>
          </p:cNvSpPr>
          <p:nvPr/>
        </p:nvSpPr>
        <p:spPr bwMode="auto">
          <a:xfrm>
            <a:off x="6167438" y="4241800"/>
            <a:ext cx="155575" cy="250825"/>
          </a:xfrm>
          <a:custGeom>
            <a:avLst/>
            <a:gdLst>
              <a:gd name="T0" fmla="*/ 2147483647 w 98"/>
              <a:gd name="T1" fmla="*/ 2147483647 h 158"/>
              <a:gd name="T2" fmla="*/ 2147483647 w 98"/>
              <a:gd name="T3" fmla="*/ 2147483647 h 158"/>
              <a:gd name="T4" fmla="*/ 0 w 98"/>
              <a:gd name="T5" fmla="*/ 0 h 158"/>
              <a:gd name="T6" fmla="*/ 0 60000 65536"/>
              <a:gd name="T7" fmla="*/ 0 60000 65536"/>
              <a:gd name="T8" fmla="*/ 0 60000 65536"/>
              <a:gd name="T9" fmla="*/ 0 w 98"/>
              <a:gd name="T10" fmla="*/ 0 h 158"/>
              <a:gd name="T11" fmla="*/ 98 w 98"/>
              <a:gd name="T12" fmla="*/ 158 h 1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8" h="158">
                <a:moveTo>
                  <a:pt x="98" y="147"/>
                </a:moveTo>
                <a:cubicBezTo>
                  <a:pt x="10" y="59"/>
                  <a:pt x="87" y="158"/>
                  <a:pt x="73" y="73"/>
                </a:cubicBezTo>
                <a:cubicBezTo>
                  <a:pt x="67" y="34"/>
                  <a:pt x="23" y="23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5" name="未知"/>
          <p:cNvSpPr>
            <a:spLocks/>
          </p:cNvSpPr>
          <p:nvPr/>
        </p:nvSpPr>
        <p:spPr bwMode="auto">
          <a:xfrm>
            <a:off x="144463" y="2782888"/>
            <a:ext cx="969962" cy="1257300"/>
          </a:xfrm>
          <a:custGeom>
            <a:avLst/>
            <a:gdLst>
              <a:gd name="T0" fmla="*/ 2147483647 w 611"/>
              <a:gd name="T1" fmla="*/ 2147483647 h 792"/>
              <a:gd name="T2" fmla="*/ 2147483647 w 611"/>
              <a:gd name="T3" fmla="*/ 2147483647 h 792"/>
              <a:gd name="T4" fmla="*/ 2147483647 w 611"/>
              <a:gd name="T5" fmla="*/ 0 h 792"/>
              <a:gd name="T6" fmla="*/ 2147483647 w 611"/>
              <a:gd name="T7" fmla="*/ 2147483647 h 792"/>
              <a:gd name="T8" fmla="*/ 2147483647 w 611"/>
              <a:gd name="T9" fmla="*/ 2147483647 h 792"/>
              <a:gd name="T10" fmla="*/ 2147483647 w 611"/>
              <a:gd name="T11" fmla="*/ 2147483647 h 792"/>
              <a:gd name="T12" fmla="*/ 2147483647 w 611"/>
              <a:gd name="T13" fmla="*/ 2147483647 h 792"/>
              <a:gd name="T14" fmla="*/ 2147483647 w 611"/>
              <a:gd name="T15" fmla="*/ 2147483647 h 792"/>
              <a:gd name="T16" fmla="*/ 2147483647 w 611"/>
              <a:gd name="T17" fmla="*/ 2147483647 h 792"/>
              <a:gd name="T18" fmla="*/ 2147483647 w 611"/>
              <a:gd name="T19" fmla="*/ 2147483647 h 792"/>
              <a:gd name="T20" fmla="*/ 2147483647 w 611"/>
              <a:gd name="T21" fmla="*/ 2147483647 h 792"/>
              <a:gd name="T22" fmla="*/ 2147483647 w 611"/>
              <a:gd name="T23" fmla="*/ 2147483647 h 792"/>
              <a:gd name="T24" fmla="*/ 2147483647 w 611"/>
              <a:gd name="T25" fmla="*/ 2147483647 h 792"/>
              <a:gd name="T26" fmla="*/ 2147483647 w 611"/>
              <a:gd name="T27" fmla="*/ 2147483647 h 792"/>
              <a:gd name="T28" fmla="*/ 2147483647 w 611"/>
              <a:gd name="T29" fmla="*/ 2147483647 h 792"/>
              <a:gd name="T30" fmla="*/ 2147483647 w 611"/>
              <a:gd name="T31" fmla="*/ 2147483647 h 792"/>
              <a:gd name="T32" fmla="*/ 2147483647 w 611"/>
              <a:gd name="T33" fmla="*/ 2147483647 h 792"/>
              <a:gd name="T34" fmla="*/ 2147483647 w 611"/>
              <a:gd name="T35" fmla="*/ 2147483647 h 792"/>
              <a:gd name="T36" fmla="*/ 2147483647 w 611"/>
              <a:gd name="T37" fmla="*/ 2147483647 h 792"/>
              <a:gd name="T38" fmla="*/ 2147483647 w 611"/>
              <a:gd name="T39" fmla="*/ 2147483647 h 792"/>
              <a:gd name="T40" fmla="*/ 2147483647 w 611"/>
              <a:gd name="T41" fmla="*/ 2147483647 h 792"/>
              <a:gd name="T42" fmla="*/ 2147483647 w 611"/>
              <a:gd name="T43" fmla="*/ 2147483647 h 792"/>
              <a:gd name="T44" fmla="*/ 2147483647 w 611"/>
              <a:gd name="T45" fmla="*/ 2147483647 h 792"/>
              <a:gd name="T46" fmla="*/ 2147483647 w 611"/>
              <a:gd name="T47" fmla="*/ 2147483647 h 792"/>
              <a:gd name="T48" fmla="*/ 2147483647 w 611"/>
              <a:gd name="T49" fmla="*/ 2147483647 h 7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11"/>
              <a:gd name="T76" fmla="*/ 0 h 792"/>
              <a:gd name="T77" fmla="*/ 611 w 611"/>
              <a:gd name="T78" fmla="*/ 792 h 79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11" h="792">
                <a:moveTo>
                  <a:pt x="7" y="183"/>
                </a:moveTo>
                <a:cubicBezTo>
                  <a:pt x="13" y="138"/>
                  <a:pt x="0" y="81"/>
                  <a:pt x="32" y="49"/>
                </a:cubicBezTo>
                <a:cubicBezTo>
                  <a:pt x="53" y="28"/>
                  <a:pt x="105" y="0"/>
                  <a:pt x="105" y="0"/>
                </a:cubicBezTo>
                <a:cubicBezTo>
                  <a:pt x="125" y="4"/>
                  <a:pt x="146" y="7"/>
                  <a:pt x="166" y="12"/>
                </a:cubicBezTo>
                <a:cubicBezTo>
                  <a:pt x="191" y="19"/>
                  <a:pt x="240" y="36"/>
                  <a:pt x="240" y="36"/>
                </a:cubicBezTo>
                <a:cubicBezTo>
                  <a:pt x="254" y="108"/>
                  <a:pt x="277" y="113"/>
                  <a:pt x="240" y="171"/>
                </a:cubicBezTo>
                <a:cubicBezTo>
                  <a:pt x="244" y="212"/>
                  <a:pt x="239" y="255"/>
                  <a:pt x="252" y="294"/>
                </a:cubicBezTo>
                <a:cubicBezTo>
                  <a:pt x="257" y="308"/>
                  <a:pt x="280" y="307"/>
                  <a:pt x="289" y="318"/>
                </a:cubicBezTo>
                <a:cubicBezTo>
                  <a:pt x="306" y="340"/>
                  <a:pt x="328" y="462"/>
                  <a:pt x="338" y="490"/>
                </a:cubicBezTo>
                <a:cubicBezTo>
                  <a:pt x="342" y="502"/>
                  <a:pt x="338" y="522"/>
                  <a:pt x="350" y="526"/>
                </a:cubicBezTo>
                <a:cubicBezTo>
                  <a:pt x="362" y="530"/>
                  <a:pt x="375" y="535"/>
                  <a:pt x="387" y="539"/>
                </a:cubicBezTo>
                <a:cubicBezTo>
                  <a:pt x="416" y="451"/>
                  <a:pt x="389" y="479"/>
                  <a:pt x="448" y="441"/>
                </a:cubicBezTo>
                <a:cubicBezTo>
                  <a:pt x="457" y="520"/>
                  <a:pt x="436" y="576"/>
                  <a:pt x="510" y="600"/>
                </a:cubicBezTo>
                <a:cubicBezTo>
                  <a:pt x="542" y="649"/>
                  <a:pt x="533" y="665"/>
                  <a:pt x="583" y="698"/>
                </a:cubicBezTo>
                <a:cubicBezTo>
                  <a:pt x="590" y="720"/>
                  <a:pt x="611" y="763"/>
                  <a:pt x="583" y="784"/>
                </a:cubicBezTo>
                <a:cubicBezTo>
                  <a:pt x="573" y="792"/>
                  <a:pt x="558" y="776"/>
                  <a:pt x="546" y="772"/>
                </a:cubicBezTo>
                <a:cubicBezTo>
                  <a:pt x="535" y="739"/>
                  <a:pt x="517" y="671"/>
                  <a:pt x="485" y="661"/>
                </a:cubicBezTo>
                <a:cubicBezTo>
                  <a:pt x="460" y="653"/>
                  <a:pt x="411" y="637"/>
                  <a:pt x="411" y="637"/>
                </a:cubicBezTo>
                <a:cubicBezTo>
                  <a:pt x="399" y="629"/>
                  <a:pt x="388" y="618"/>
                  <a:pt x="375" y="612"/>
                </a:cubicBezTo>
                <a:cubicBezTo>
                  <a:pt x="351" y="601"/>
                  <a:pt x="301" y="588"/>
                  <a:pt x="301" y="588"/>
                </a:cubicBezTo>
                <a:cubicBezTo>
                  <a:pt x="289" y="580"/>
                  <a:pt x="278" y="569"/>
                  <a:pt x="264" y="563"/>
                </a:cubicBezTo>
                <a:cubicBezTo>
                  <a:pt x="241" y="553"/>
                  <a:pt x="191" y="539"/>
                  <a:pt x="191" y="539"/>
                </a:cubicBezTo>
                <a:cubicBezTo>
                  <a:pt x="161" y="446"/>
                  <a:pt x="202" y="560"/>
                  <a:pt x="154" y="465"/>
                </a:cubicBezTo>
                <a:cubicBezTo>
                  <a:pt x="130" y="417"/>
                  <a:pt x="138" y="379"/>
                  <a:pt x="105" y="330"/>
                </a:cubicBezTo>
                <a:cubicBezTo>
                  <a:pt x="85" y="270"/>
                  <a:pt x="42" y="235"/>
                  <a:pt x="7" y="183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6" name="未知"/>
          <p:cNvSpPr>
            <a:spLocks/>
          </p:cNvSpPr>
          <p:nvPr/>
        </p:nvSpPr>
        <p:spPr bwMode="auto">
          <a:xfrm>
            <a:off x="1089025" y="3829050"/>
            <a:ext cx="685800" cy="2071688"/>
          </a:xfrm>
          <a:custGeom>
            <a:avLst/>
            <a:gdLst>
              <a:gd name="T0" fmla="*/ 2147483647 w 432"/>
              <a:gd name="T1" fmla="*/ 2147483647 h 1305"/>
              <a:gd name="T2" fmla="*/ 2147483647 w 432"/>
              <a:gd name="T3" fmla="*/ 2147483647 h 1305"/>
              <a:gd name="T4" fmla="*/ 2147483647 w 432"/>
              <a:gd name="T5" fmla="*/ 2147483647 h 1305"/>
              <a:gd name="T6" fmla="*/ 2147483647 w 432"/>
              <a:gd name="T7" fmla="*/ 2147483647 h 1305"/>
              <a:gd name="T8" fmla="*/ 2147483647 w 432"/>
              <a:gd name="T9" fmla="*/ 2147483647 h 1305"/>
              <a:gd name="T10" fmla="*/ 2147483647 w 432"/>
              <a:gd name="T11" fmla="*/ 2147483647 h 1305"/>
              <a:gd name="T12" fmla="*/ 2147483647 w 432"/>
              <a:gd name="T13" fmla="*/ 2147483647 h 1305"/>
              <a:gd name="T14" fmla="*/ 2147483647 w 432"/>
              <a:gd name="T15" fmla="*/ 2147483647 h 1305"/>
              <a:gd name="T16" fmla="*/ 2147483647 w 432"/>
              <a:gd name="T17" fmla="*/ 2147483647 h 1305"/>
              <a:gd name="T18" fmla="*/ 2147483647 w 432"/>
              <a:gd name="T19" fmla="*/ 2147483647 h 1305"/>
              <a:gd name="T20" fmla="*/ 2147483647 w 432"/>
              <a:gd name="T21" fmla="*/ 2147483647 h 1305"/>
              <a:gd name="T22" fmla="*/ 2147483647 w 432"/>
              <a:gd name="T23" fmla="*/ 2147483647 h 1305"/>
              <a:gd name="T24" fmla="*/ 2147483647 w 432"/>
              <a:gd name="T25" fmla="*/ 2147483647 h 1305"/>
              <a:gd name="T26" fmla="*/ 2147483647 w 432"/>
              <a:gd name="T27" fmla="*/ 2147483647 h 1305"/>
              <a:gd name="T28" fmla="*/ 2147483647 w 432"/>
              <a:gd name="T29" fmla="*/ 2147483647 h 1305"/>
              <a:gd name="T30" fmla="*/ 2147483647 w 432"/>
              <a:gd name="T31" fmla="*/ 2147483647 h 1305"/>
              <a:gd name="T32" fmla="*/ 2147483647 w 432"/>
              <a:gd name="T33" fmla="*/ 2147483647 h 1305"/>
              <a:gd name="T34" fmla="*/ 2147483647 w 432"/>
              <a:gd name="T35" fmla="*/ 2147483647 h 1305"/>
              <a:gd name="T36" fmla="*/ 2147483647 w 432"/>
              <a:gd name="T37" fmla="*/ 2147483647 h 1305"/>
              <a:gd name="T38" fmla="*/ 2147483647 w 432"/>
              <a:gd name="T39" fmla="*/ 2147483647 h 1305"/>
              <a:gd name="T40" fmla="*/ 2147483647 w 432"/>
              <a:gd name="T41" fmla="*/ 2147483647 h 1305"/>
              <a:gd name="T42" fmla="*/ 2147483647 w 432"/>
              <a:gd name="T43" fmla="*/ 2147483647 h 1305"/>
              <a:gd name="T44" fmla="*/ 2147483647 w 432"/>
              <a:gd name="T45" fmla="*/ 2147483647 h 1305"/>
              <a:gd name="T46" fmla="*/ 2147483647 w 432"/>
              <a:gd name="T47" fmla="*/ 2147483647 h 1305"/>
              <a:gd name="T48" fmla="*/ 2147483647 w 432"/>
              <a:gd name="T49" fmla="*/ 2147483647 h 1305"/>
              <a:gd name="T50" fmla="*/ 2147483647 w 432"/>
              <a:gd name="T51" fmla="*/ 2147483647 h 1305"/>
              <a:gd name="T52" fmla="*/ 2147483647 w 432"/>
              <a:gd name="T53" fmla="*/ 2147483647 h 1305"/>
              <a:gd name="T54" fmla="*/ 0 w 432"/>
              <a:gd name="T55" fmla="*/ 2147483647 h 1305"/>
              <a:gd name="T56" fmla="*/ 2147483647 w 432"/>
              <a:gd name="T57" fmla="*/ 2147483647 h 1305"/>
              <a:gd name="T58" fmla="*/ 2147483647 w 432"/>
              <a:gd name="T59" fmla="*/ 2147483647 h 1305"/>
              <a:gd name="T60" fmla="*/ 2147483647 w 432"/>
              <a:gd name="T61" fmla="*/ 2147483647 h 130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32"/>
              <a:gd name="T94" fmla="*/ 0 h 1305"/>
              <a:gd name="T95" fmla="*/ 432 w 432"/>
              <a:gd name="T96" fmla="*/ 1305 h 130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32" h="1305">
                <a:moveTo>
                  <a:pt x="37" y="76"/>
                </a:moveTo>
                <a:cubicBezTo>
                  <a:pt x="152" y="0"/>
                  <a:pt x="82" y="25"/>
                  <a:pt x="258" y="39"/>
                </a:cubicBezTo>
                <a:cubicBezTo>
                  <a:pt x="312" y="57"/>
                  <a:pt x="314" y="72"/>
                  <a:pt x="331" y="125"/>
                </a:cubicBezTo>
                <a:cubicBezTo>
                  <a:pt x="302" y="299"/>
                  <a:pt x="350" y="143"/>
                  <a:pt x="282" y="211"/>
                </a:cubicBezTo>
                <a:cubicBezTo>
                  <a:pt x="273" y="220"/>
                  <a:pt x="278" y="237"/>
                  <a:pt x="270" y="247"/>
                </a:cubicBezTo>
                <a:cubicBezTo>
                  <a:pt x="240" y="284"/>
                  <a:pt x="187" y="278"/>
                  <a:pt x="147" y="284"/>
                </a:cubicBezTo>
                <a:cubicBezTo>
                  <a:pt x="87" y="304"/>
                  <a:pt x="115" y="284"/>
                  <a:pt x="86" y="370"/>
                </a:cubicBezTo>
                <a:cubicBezTo>
                  <a:pt x="82" y="382"/>
                  <a:pt x="74" y="407"/>
                  <a:pt x="74" y="407"/>
                </a:cubicBezTo>
                <a:cubicBezTo>
                  <a:pt x="86" y="442"/>
                  <a:pt x="88" y="500"/>
                  <a:pt x="111" y="529"/>
                </a:cubicBezTo>
                <a:cubicBezTo>
                  <a:pt x="136" y="560"/>
                  <a:pt x="221" y="578"/>
                  <a:pt x="221" y="578"/>
                </a:cubicBezTo>
                <a:cubicBezTo>
                  <a:pt x="233" y="586"/>
                  <a:pt x="245" y="596"/>
                  <a:pt x="258" y="603"/>
                </a:cubicBezTo>
                <a:cubicBezTo>
                  <a:pt x="269" y="609"/>
                  <a:pt x="285" y="606"/>
                  <a:pt x="294" y="615"/>
                </a:cubicBezTo>
                <a:cubicBezTo>
                  <a:pt x="359" y="680"/>
                  <a:pt x="249" y="633"/>
                  <a:pt x="343" y="664"/>
                </a:cubicBezTo>
                <a:cubicBezTo>
                  <a:pt x="358" y="732"/>
                  <a:pt x="348" y="748"/>
                  <a:pt x="405" y="787"/>
                </a:cubicBezTo>
                <a:cubicBezTo>
                  <a:pt x="413" y="811"/>
                  <a:pt x="432" y="835"/>
                  <a:pt x="429" y="860"/>
                </a:cubicBezTo>
                <a:cubicBezTo>
                  <a:pt x="419" y="940"/>
                  <a:pt x="405" y="1016"/>
                  <a:pt x="380" y="1093"/>
                </a:cubicBezTo>
                <a:cubicBezTo>
                  <a:pt x="410" y="1181"/>
                  <a:pt x="427" y="1182"/>
                  <a:pt x="368" y="1142"/>
                </a:cubicBezTo>
                <a:cubicBezTo>
                  <a:pt x="350" y="1086"/>
                  <a:pt x="336" y="1086"/>
                  <a:pt x="282" y="1069"/>
                </a:cubicBezTo>
                <a:cubicBezTo>
                  <a:pt x="258" y="1077"/>
                  <a:pt x="217" y="1069"/>
                  <a:pt x="209" y="1093"/>
                </a:cubicBezTo>
                <a:cubicBezTo>
                  <a:pt x="201" y="1118"/>
                  <a:pt x="198" y="1145"/>
                  <a:pt x="184" y="1167"/>
                </a:cubicBezTo>
                <a:cubicBezTo>
                  <a:pt x="176" y="1179"/>
                  <a:pt x="166" y="1190"/>
                  <a:pt x="160" y="1203"/>
                </a:cubicBezTo>
                <a:cubicBezTo>
                  <a:pt x="149" y="1227"/>
                  <a:pt x="135" y="1277"/>
                  <a:pt x="135" y="1277"/>
                </a:cubicBezTo>
                <a:cubicBezTo>
                  <a:pt x="103" y="1178"/>
                  <a:pt x="134" y="1305"/>
                  <a:pt x="147" y="1203"/>
                </a:cubicBezTo>
                <a:cubicBezTo>
                  <a:pt x="158" y="1122"/>
                  <a:pt x="153" y="1039"/>
                  <a:pt x="160" y="958"/>
                </a:cubicBezTo>
                <a:cubicBezTo>
                  <a:pt x="161" y="941"/>
                  <a:pt x="167" y="925"/>
                  <a:pt x="172" y="909"/>
                </a:cubicBezTo>
                <a:cubicBezTo>
                  <a:pt x="179" y="884"/>
                  <a:pt x="196" y="836"/>
                  <a:pt x="196" y="836"/>
                </a:cubicBezTo>
                <a:cubicBezTo>
                  <a:pt x="171" y="758"/>
                  <a:pt x="167" y="711"/>
                  <a:pt x="98" y="664"/>
                </a:cubicBezTo>
                <a:cubicBezTo>
                  <a:pt x="73" y="588"/>
                  <a:pt x="27" y="519"/>
                  <a:pt x="0" y="443"/>
                </a:cubicBezTo>
                <a:cubicBezTo>
                  <a:pt x="8" y="398"/>
                  <a:pt x="17" y="354"/>
                  <a:pt x="25" y="309"/>
                </a:cubicBezTo>
                <a:cubicBezTo>
                  <a:pt x="30" y="284"/>
                  <a:pt x="49" y="235"/>
                  <a:pt x="49" y="235"/>
                </a:cubicBezTo>
                <a:cubicBezTo>
                  <a:pt x="41" y="178"/>
                  <a:pt x="20" y="129"/>
                  <a:pt x="37" y="76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7" name="未知"/>
          <p:cNvSpPr>
            <a:spLocks/>
          </p:cNvSpPr>
          <p:nvPr/>
        </p:nvSpPr>
        <p:spPr bwMode="auto">
          <a:xfrm>
            <a:off x="1944688" y="4376738"/>
            <a:ext cx="447675" cy="1050925"/>
          </a:xfrm>
          <a:custGeom>
            <a:avLst/>
            <a:gdLst>
              <a:gd name="T0" fmla="*/ 2147483647 w 282"/>
              <a:gd name="T1" fmla="*/ 0 h 662"/>
              <a:gd name="T2" fmla="*/ 2147483647 w 282"/>
              <a:gd name="T3" fmla="*/ 2147483647 h 662"/>
              <a:gd name="T4" fmla="*/ 2147483647 w 282"/>
              <a:gd name="T5" fmla="*/ 2147483647 h 662"/>
              <a:gd name="T6" fmla="*/ 2147483647 w 282"/>
              <a:gd name="T7" fmla="*/ 2147483647 h 662"/>
              <a:gd name="T8" fmla="*/ 2147483647 w 282"/>
              <a:gd name="T9" fmla="*/ 2147483647 h 662"/>
              <a:gd name="T10" fmla="*/ 2147483647 w 282"/>
              <a:gd name="T11" fmla="*/ 2147483647 h 662"/>
              <a:gd name="T12" fmla="*/ 2147483647 w 282"/>
              <a:gd name="T13" fmla="*/ 2147483647 h 662"/>
              <a:gd name="T14" fmla="*/ 2147483647 w 282"/>
              <a:gd name="T15" fmla="*/ 2147483647 h 662"/>
              <a:gd name="T16" fmla="*/ 2147483647 w 282"/>
              <a:gd name="T17" fmla="*/ 2147483647 h 662"/>
              <a:gd name="T18" fmla="*/ 2147483647 w 282"/>
              <a:gd name="T19" fmla="*/ 2147483647 h 662"/>
              <a:gd name="T20" fmla="*/ 2147483647 w 282"/>
              <a:gd name="T21" fmla="*/ 2147483647 h 662"/>
              <a:gd name="T22" fmla="*/ 2147483647 w 282"/>
              <a:gd name="T23" fmla="*/ 2147483647 h 662"/>
              <a:gd name="T24" fmla="*/ 2147483647 w 282"/>
              <a:gd name="T25" fmla="*/ 2147483647 h 662"/>
              <a:gd name="T26" fmla="*/ 2147483647 w 282"/>
              <a:gd name="T27" fmla="*/ 2147483647 h 662"/>
              <a:gd name="T28" fmla="*/ 2147483647 w 282"/>
              <a:gd name="T29" fmla="*/ 2147483647 h 662"/>
              <a:gd name="T30" fmla="*/ 2147483647 w 282"/>
              <a:gd name="T31" fmla="*/ 2147483647 h 662"/>
              <a:gd name="T32" fmla="*/ 2147483647 w 282"/>
              <a:gd name="T33" fmla="*/ 2147483647 h 662"/>
              <a:gd name="T34" fmla="*/ 2147483647 w 282"/>
              <a:gd name="T35" fmla="*/ 0 h 66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82"/>
              <a:gd name="T55" fmla="*/ 0 h 662"/>
              <a:gd name="T56" fmla="*/ 282 w 282"/>
              <a:gd name="T57" fmla="*/ 662 h 66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82" h="662">
                <a:moveTo>
                  <a:pt x="86" y="0"/>
                </a:moveTo>
                <a:cubicBezTo>
                  <a:pt x="90" y="16"/>
                  <a:pt x="87" y="37"/>
                  <a:pt x="99" y="49"/>
                </a:cubicBezTo>
                <a:cubicBezTo>
                  <a:pt x="111" y="61"/>
                  <a:pt x="133" y="55"/>
                  <a:pt x="148" y="62"/>
                </a:cubicBezTo>
                <a:cubicBezTo>
                  <a:pt x="161" y="68"/>
                  <a:pt x="172" y="78"/>
                  <a:pt x="184" y="86"/>
                </a:cubicBezTo>
                <a:cubicBezTo>
                  <a:pt x="188" y="123"/>
                  <a:pt x="197" y="160"/>
                  <a:pt x="197" y="197"/>
                </a:cubicBezTo>
                <a:cubicBezTo>
                  <a:pt x="197" y="218"/>
                  <a:pt x="188" y="238"/>
                  <a:pt x="184" y="258"/>
                </a:cubicBezTo>
                <a:cubicBezTo>
                  <a:pt x="177" y="296"/>
                  <a:pt x="163" y="414"/>
                  <a:pt x="135" y="442"/>
                </a:cubicBezTo>
                <a:cubicBezTo>
                  <a:pt x="123" y="454"/>
                  <a:pt x="110" y="465"/>
                  <a:pt x="99" y="478"/>
                </a:cubicBezTo>
                <a:cubicBezTo>
                  <a:pt x="56" y="529"/>
                  <a:pt x="97" y="507"/>
                  <a:pt x="37" y="527"/>
                </a:cubicBezTo>
                <a:cubicBezTo>
                  <a:pt x="1" y="582"/>
                  <a:pt x="0" y="595"/>
                  <a:pt x="13" y="662"/>
                </a:cubicBezTo>
                <a:cubicBezTo>
                  <a:pt x="36" y="590"/>
                  <a:pt x="8" y="658"/>
                  <a:pt x="62" y="589"/>
                </a:cubicBezTo>
                <a:cubicBezTo>
                  <a:pt x="140" y="489"/>
                  <a:pt x="76" y="538"/>
                  <a:pt x="148" y="491"/>
                </a:cubicBezTo>
                <a:cubicBezTo>
                  <a:pt x="162" y="446"/>
                  <a:pt x="175" y="388"/>
                  <a:pt x="197" y="344"/>
                </a:cubicBezTo>
                <a:cubicBezTo>
                  <a:pt x="204" y="331"/>
                  <a:pt x="215" y="320"/>
                  <a:pt x="221" y="307"/>
                </a:cubicBezTo>
                <a:cubicBezTo>
                  <a:pt x="245" y="252"/>
                  <a:pt x="250" y="209"/>
                  <a:pt x="282" y="160"/>
                </a:cubicBezTo>
                <a:cubicBezTo>
                  <a:pt x="280" y="149"/>
                  <a:pt x="267" y="68"/>
                  <a:pt x="258" y="62"/>
                </a:cubicBezTo>
                <a:cubicBezTo>
                  <a:pt x="237" y="47"/>
                  <a:pt x="184" y="37"/>
                  <a:pt x="184" y="37"/>
                </a:cubicBezTo>
                <a:cubicBezTo>
                  <a:pt x="150" y="15"/>
                  <a:pt x="127" y="0"/>
                  <a:pt x="86" y="0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8" name="未知"/>
          <p:cNvSpPr>
            <a:spLocks/>
          </p:cNvSpPr>
          <p:nvPr/>
        </p:nvSpPr>
        <p:spPr bwMode="auto">
          <a:xfrm>
            <a:off x="957263" y="3073400"/>
            <a:ext cx="134937" cy="234950"/>
          </a:xfrm>
          <a:custGeom>
            <a:avLst/>
            <a:gdLst>
              <a:gd name="T0" fmla="*/ 2147483647 w 85"/>
              <a:gd name="T1" fmla="*/ 0 h 148"/>
              <a:gd name="T2" fmla="*/ 2147483647 w 85"/>
              <a:gd name="T3" fmla="*/ 2147483647 h 148"/>
              <a:gd name="T4" fmla="*/ 2147483647 w 85"/>
              <a:gd name="T5" fmla="*/ 2147483647 h 148"/>
              <a:gd name="T6" fmla="*/ 2147483647 w 85"/>
              <a:gd name="T7" fmla="*/ 2147483647 h 148"/>
              <a:gd name="T8" fmla="*/ 2147483647 w 85"/>
              <a:gd name="T9" fmla="*/ 2147483647 h 148"/>
              <a:gd name="T10" fmla="*/ 2147483647 w 85"/>
              <a:gd name="T11" fmla="*/ 2147483647 h 148"/>
              <a:gd name="T12" fmla="*/ 2147483647 w 85"/>
              <a:gd name="T13" fmla="*/ 0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5"/>
              <a:gd name="T22" fmla="*/ 0 h 148"/>
              <a:gd name="T23" fmla="*/ 85 w 85"/>
              <a:gd name="T24" fmla="*/ 148 h 1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5" h="148">
                <a:moveTo>
                  <a:pt x="10" y="0"/>
                </a:moveTo>
                <a:cubicBezTo>
                  <a:pt x="26" y="4"/>
                  <a:pt x="47" y="1"/>
                  <a:pt x="59" y="13"/>
                </a:cubicBezTo>
                <a:cubicBezTo>
                  <a:pt x="71" y="25"/>
                  <a:pt x="68" y="46"/>
                  <a:pt x="71" y="62"/>
                </a:cubicBezTo>
                <a:cubicBezTo>
                  <a:pt x="76" y="86"/>
                  <a:pt x="79" y="111"/>
                  <a:pt x="83" y="135"/>
                </a:cubicBezTo>
                <a:cubicBezTo>
                  <a:pt x="85" y="148"/>
                  <a:pt x="78" y="109"/>
                  <a:pt x="71" y="98"/>
                </a:cubicBezTo>
                <a:cubicBezTo>
                  <a:pt x="63" y="86"/>
                  <a:pt x="57" y="72"/>
                  <a:pt x="47" y="62"/>
                </a:cubicBezTo>
                <a:cubicBezTo>
                  <a:pt x="0" y="15"/>
                  <a:pt x="10" y="65"/>
                  <a:pt x="10" y="0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9" name="未知"/>
          <p:cNvSpPr>
            <a:spLocks/>
          </p:cNvSpPr>
          <p:nvPr/>
        </p:nvSpPr>
        <p:spPr bwMode="auto">
          <a:xfrm>
            <a:off x="1268413" y="3559175"/>
            <a:ext cx="184150" cy="85725"/>
          </a:xfrm>
          <a:custGeom>
            <a:avLst/>
            <a:gdLst>
              <a:gd name="T0" fmla="*/ 2147483647 w 116"/>
              <a:gd name="T1" fmla="*/ 2147483647 h 54"/>
              <a:gd name="T2" fmla="*/ 2147483647 w 116"/>
              <a:gd name="T3" fmla="*/ 2147483647 h 54"/>
              <a:gd name="T4" fmla="*/ 2147483647 w 116"/>
              <a:gd name="T5" fmla="*/ 2147483647 h 54"/>
              <a:gd name="T6" fmla="*/ 2147483647 w 116"/>
              <a:gd name="T7" fmla="*/ 2147483647 h 54"/>
              <a:gd name="T8" fmla="*/ 2147483647 w 116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6"/>
              <a:gd name="T16" fmla="*/ 0 h 54"/>
              <a:gd name="T17" fmla="*/ 116 w 116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6" h="54">
                <a:moveTo>
                  <a:pt x="59" y="1"/>
                </a:moveTo>
                <a:cubicBezTo>
                  <a:pt x="75" y="5"/>
                  <a:pt x="98" y="0"/>
                  <a:pt x="108" y="13"/>
                </a:cubicBezTo>
                <a:cubicBezTo>
                  <a:pt x="116" y="23"/>
                  <a:pt x="109" y="48"/>
                  <a:pt x="96" y="50"/>
                </a:cubicBezTo>
                <a:cubicBezTo>
                  <a:pt x="70" y="54"/>
                  <a:pt x="0" y="39"/>
                  <a:pt x="22" y="25"/>
                </a:cubicBezTo>
                <a:cubicBezTo>
                  <a:pt x="34" y="17"/>
                  <a:pt x="47" y="9"/>
                  <a:pt x="59" y="1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50" name="未知"/>
          <p:cNvSpPr>
            <a:spLocks/>
          </p:cNvSpPr>
          <p:nvPr/>
        </p:nvSpPr>
        <p:spPr bwMode="auto">
          <a:xfrm>
            <a:off x="914400" y="3429000"/>
            <a:ext cx="381000" cy="152400"/>
          </a:xfrm>
          <a:custGeom>
            <a:avLst/>
            <a:gdLst>
              <a:gd name="T0" fmla="*/ 2147483647 w 162"/>
              <a:gd name="T1" fmla="*/ 2147483647 h 69"/>
              <a:gd name="T2" fmla="*/ 2147483647 w 162"/>
              <a:gd name="T3" fmla="*/ 2147483647 h 69"/>
              <a:gd name="T4" fmla="*/ 2147483647 w 162"/>
              <a:gd name="T5" fmla="*/ 2147483647 h 69"/>
              <a:gd name="T6" fmla="*/ 2147483647 w 162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69"/>
              <a:gd name="T14" fmla="*/ 162 w 162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69">
                <a:moveTo>
                  <a:pt x="25" y="4"/>
                </a:moveTo>
                <a:cubicBezTo>
                  <a:pt x="126" y="18"/>
                  <a:pt x="87" y="0"/>
                  <a:pt x="148" y="41"/>
                </a:cubicBezTo>
                <a:cubicBezTo>
                  <a:pt x="162" y="50"/>
                  <a:pt x="115" y="32"/>
                  <a:pt x="99" y="28"/>
                </a:cubicBezTo>
                <a:cubicBezTo>
                  <a:pt x="0" y="43"/>
                  <a:pt x="4" y="69"/>
                  <a:pt x="25" y="4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51" name="未知"/>
          <p:cNvSpPr>
            <a:spLocks/>
          </p:cNvSpPr>
          <p:nvPr/>
        </p:nvSpPr>
        <p:spPr bwMode="auto">
          <a:xfrm>
            <a:off x="6826250" y="3981450"/>
            <a:ext cx="161925" cy="123825"/>
          </a:xfrm>
          <a:custGeom>
            <a:avLst/>
            <a:gdLst>
              <a:gd name="T0" fmla="*/ 2147483647 w 102"/>
              <a:gd name="T1" fmla="*/ 2147483647 h 78"/>
              <a:gd name="T2" fmla="*/ 2147483647 w 102"/>
              <a:gd name="T3" fmla="*/ 2147483647 h 78"/>
              <a:gd name="T4" fmla="*/ 2147483647 w 102"/>
              <a:gd name="T5" fmla="*/ 2147483647 h 78"/>
              <a:gd name="T6" fmla="*/ 2147483647 w 102"/>
              <a:gd name="T7" fmla="*/ 2147483647 h 78"/>
              <a:gd name="T8" fmla="*/ 0 60000 65536"/>
              <a:gd name="T9" fmla="*/ 0 60000 65536"/>
              <a:gd name="T10" fmla="*/ 0 60000 65536"/>
              <a:gd name="T11" fmla="*/ 0 60000 65536"/>
              <a:gd name="T12" fmla="*/ 0 w 102"/>
              <a:gd name="T13" fmla="*/ 0 h 78"/>
              <a:gd name="T14" fmla="*/ 102 w 102"/>
              <a:gd name="T15" fmla="*/ 78 h 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" h="78">
                <a:moveTo>
                  <a:pt x="38" y="4"/>
                </a:moveTo>
                <a:cubicBezTo>
                  <a:pt x="55" y="10"/>
                  <a:pt x="102" y="15"/>
                  <a:pt x="87" y="53"/>
                </a:cubicBezTo>
                <a:cubicBezTo>
                  <a:pt x="82" y="67"/>
                  <a:pt x="63" y="70"/>
                  <a:pt x="51" y="78"/>
                </a:cubicBezTo>
                <a:cubicBezTo>
                  <a:pt x="25" y="0"/>
                  <a:pt x="0" y="4"/>
                  <a:pt x="38" y="4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52" name="未知"/>
          <p:cNvSpPr>
            <a:spLocks/>
          </p:cNvSpPr>
          <p:nvPr/>
        </p:nvSpPr>
        <p:spPr bwMode="auto">
          <a:xfrm>
            <a:off x="6754813" y="3617913"/>
            <a:ext cx="149225" cy="287337"/>
          </a:xfrm>
          <a:custGeom>
            <a:avLst/>
            <a:gdLst>
              <a:gd name="T0" fmla="*/ 2147483647 w 94"/>
              <a:gd name="T1" fmla="*/ 0 h 181"/>
              <a:gd name="T2" fmla="*/ 2147483647 w 94"/>
              <a:gd name="T3" fmla="*/ 2147483647 h 181"/>
              <a:gd name="T4" fmla="*/ 2147483647 w 94"/>
              <a:gd name="T5" fmla="*/ 2147483647 h 181"/>
              <a:gd name="T6" fmla="*/ 2147483647 w 94"/>
              <a:gd name="T7" fmla="*/ 2147483647 h 181"/>
              <a:gd name="T8" fmla="*/ 2147483647 w 94"/>
              <a:gd name="T9" fmla="*/ 2147483647 h 181"/>
              <a:gd name="T10" fmla="*/ 2147483647 w 94"/>
              <a:gd name="T11" fmla="*/ 0 h 1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4"/>
              <a:gd name="T19" fmla="*/ 0 h 181"/>
              <a:gd name="T20" fmla="*/ 94 w 94"/>
              <a:gd name="T21" fmla="*/ 181 h 1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4" h="181">
                <a:moveTo>
                  <a:pt x="47" y="0"/>
                </a:moveTo>
                <a:cubicBezTo>
                  <a:pt x="33" y="68"/>
                  <a:pt x="34" y="79"/>
                  <a:pt x="71" y="135"/>
                </a:cubicBezTo>
                <a:cubicBezTo>
                  <a:pt x="75" y="147"/>
                  <a:pt x="94" y="165"/>
                  <a:pt x="83" y="172"/>
                </a:cubicBezTo>
                <a:cubicBezTo>
                  <a:pt x="69" y="181"/>
                  <a:pt x="45" y="173"/>
                  <a:pt x="34" y="160"/>
                </a:cubicBezTo>
                <a:cubicBezTo>
                  <a:pt x="17" y="140"/>
                  <a:pt x="10" y="86"/>
                  <a:pt x="10" y="86"/>
                </a:cubicBezTo>
                <a:cubicBezTo>
                  <a:pt x="24" y="4"/>
                  <a:pt x="0" y="24"/>
                  <a:pt x="47" y="0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53" name="Line 23"/>
          <p:cNvSpPr>
            <a:spLocks noChangeShapeType="1"/>
          </p:cNvSpPr>
          <p:nvPr/>
        </p:nvSpPr>
        <p:spPr bwMode="auto">
          <a:xfrm>
            <a:off x="1979613" y="2565400"/>
            <a:ext cx="0" cy="3959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54" name="Text Box 24"/>
          <p:cNvSpPr txBox="1">
            <a:spLocks noChangeArrowheads="1"/>
          </p:cNvSpPr>
          <p:nvPr/>
        </p:nvSpPr>
        <p:spPr bwMode="auto">
          <a:xfrm>
            <a:off x="1476375" y="2708275"/>
            <a:ext cx="5810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600" b="1">
                <a:ea typeface="黑体" pitchFamily="49" charset="-122"/>
              </a:rPr>
              <a:t>教皇分界线</a:t>
            </a:r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>
            <a:off x="1979613" y="5084763"/>
            <a:ext cx="431800" cy="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56" name="Line 26"/>
          <p:cNvSpPr>
            <a:spLocks noChangeShapeType="1"/>
          </p:cNvSpPr>
          <p:nvPr/>
        </p:nvSpPr>
        <p:spPr bwMode="auto">
          <a:xfrm flipH="1">
            <a:off x="1476375" y="5516563"/>
            <a:ext cx="4318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57" name="Rectangle 27"/>
          <p:cNvSpPr>
            <a:spLocks noChangeArrowheads="1"/>
          </p:cNvSpPr>
          <p:nvPr/>
        </p:nvSpPr>
        <p:spPr bwMode="auto">
          <a:xfrm>
            <a:off x="2411413" y="4797425"/>
            <a:ext cx="1454150" cy="50165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zh-CN" altLang="en-US" sz="24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属葡萄牙</a:t>
            </a:r>
          </a:p>
        </p:txBody>
      </p:sp>
      <p:sp>
        <p:nvSpPr>
          <p:cNvPr id="44058" name="Rectangle 28"/>
          <p:cNvSpPr>
            <a:spLocks noChangeArrowheads="1"/>
          </p:cNvSpPr>
          <p:nvPr/>
        </p:nvSpPr>
        <p:spPr bwMode="auto">
          <a:xfrm>
            <a:off x="0" y="5229225"/>
            <a:ext cx="1454150" cy="50165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zh-CN" altLang="en-US" sz="24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属西班牙</a:t>
            </a: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4103688" y="1462088"/>
            <a:ext cx="4789487" cy="5219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6700" algn="l"/>
            <a:r>
              <a:rPr lang="zh-CN" altLang="en-US" sz="2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2009</a:t>
            </a:r>
            <a:r>
              <a:rPr lang="zh-CN" altLang="en-US" sz="2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高考广东单科）</a:t>
            </a:r>
            <a:r>
              <a:rPr lang="en-US" altLang="zh-CN" sz="2600" b="1" dirty="0">
                <a:latin typeface="黑体" pitchFamily="49" charset="-122"/>
                <a:ea typeface="黑体" pitchFamily="49" charset="-122"/>
              </a:rPr>
              <a:t>1494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年，西班牙和葡萄牙在教皇仲裁下，划定了一条如图所示的分界线。这意味着 </a:t>
            </a:r>
          </a:p>
          <a:p>
            <a:pPr indent="266700" algn="l"/>
            <a:r>
              <a:rPr lang="en-US" altLang="zh-CN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A.</a:t>
            </a:r>
            <a:r>
              <a:rPr lang="zh-CN" altLang="en-US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两国当时的航海成果得到</a:t>
            </a:r>
          </a:p>
          <a:p>
            <a:pPr indent="266700" algn="l"/>
            <a:r>
              <a:rPr lang="zh-CN" altLang="en-US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  承认         </a:t>
            </a:r>
          </a:p>
          <a:p>
            <a:pPr indent="266700" algn="l" eaLnBrk="0" hangingPunct="0"/>
            <a:r>
              <a:rPr lang="en-US" altLang="zh-CN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B.</a:t>
            </a:r>
            <a:r>
              <a:rPr lang="zh-CN" altLang="en-US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大西洋是两国争夺的焦点</a:t>
            </a:r>
          </a:p>
          <a:p>
            <a:pPr indent="266700" algn="l" eaLnBrk="0" hangingPunct="0"/>
            <a:r>
              <a:rPr lang="en-US" altLang="zh-CN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C.</a:t>
            </a:r>
            <a:r>
              <a:rPr lang="zh-CN" altLang="en-US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其他国家被永远排除在殖</a:t>
            </a:r>
          </a:p>
          <a:p>
            <a:pPr indent="266700" algn="l" eaLnBrk="0" hangingPunct="0"/>
            <a:r>
              <a:rPr lang="zh-CN" altLang="en-US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  民争夺之外</a:t>
            </a:r>
          </a:p>
          <a:p>
            <a:pPr indent="266700" algn="l" eaLnBrk="0" hangingPunct="0"/>
            <a:r>
              <a:rPr lang="en-US" altLang="zh-CN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D.</a:t>
            </a:r>
            <a:r>
              <a:rPr lang="zh-CN" altLang="en-US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开辟新航路的主要目的是</a:t>
            </a:r>
          </a:p>
          <a:p>
            <a:pPr indent="266700" algn="l" eaLnBrk="0" hangingPunct="0"/>
            <a:r>
              <a:rPr lang="zh-CN" altLang="en-US" sz="26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  传播基督教</a:t>
            </a:r>
          </a:p>
          <a:p>
            <a:pPr indent="266700" algn="l" eaLnBrk="0" hangingPunct="0"/>
            <a:endParaRPr lang="zh-CN" altLang="en-US" sz="2600" b="1" dirty="0">
              <a:solidFill>
                <a:srgbClr val="0000CC"/>
              </a:solidFill>
              <a:latin typeface="黑体" pitchFamily="49" charset="-122"/>
              <a:ea typeface="黑体" pitchFamily="49" charset="-122"/>
            </a:endParaRPr>
          </a:p>
          <a:p>
            <a:pPr indent="266700" algn="l" eaLnBrk="0" hangingPunct="0"/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5508625" y="5876925"/>
            <a:ext cx="25923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zh-CN" altLang="en-US" sz="32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答案：</a:t>
            </a:r>
            <a:r>
              <a:rPr lang="en-US" altLang="zh-CN" sz="4000" b="1">
                <a:solidFill>
                  <a:srgbClr val="FF0000"/>
                </a:solidFill>
                <a:ea typeface="黑体" pitchFamily="49" charset="-122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9" grpId="0" animBg="1" autoUpdateAnimBg="0"/>
      <p:bldP spid="2563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教参024"/>
          <p:cNvPicPr>
            <a:picLocks noChangeAspect="1" noChangeArrowheads="1"/>
          </p:cNvPicPr>
          <p:nvPr/>
        </p:nvPicPr>
        <p:blipFill>
          <a:blip r:embed="rId2" cstate="print">
            <a:lum bright="-18000" contrast="42000"/>
          </a:blip>
          <a:srcRect/>
          <a:stretch>
            <a:fillRect/>
          </a:stretch>
        </p:blipFill>
        <p:spPr bwMode="auto">
          <a:xfrm>
            <a:off x="899592" y="476672"/>
            <a:ext cx="7452320" cy="439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（三）荷兰对海权的控制（</a:t>
            </a:r>
            <a:r>
              <a:rPr lang="en-US" altLang="zh-CN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17</a:t>
            </a: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世纪</a:t>
            </a:r>
            <a:r>
              <a:rPr lang="zh-CN" altLang="en-US" sz="3200" b="1" dirty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）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01317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与葡、西相比，荷兰控制的海权的类型有何不同？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024" y="55892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更侧重经济海权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11560" y="908720"/>
            <a:ext cx="7740650" cy="4900613"/>
            <a:chOff x="499" y="890"/>
            <a:chExt cx="4876" cy="3087"/>
          </a:xfrm>
        </p:grpSpPr>
        <p:pic>
          <p:nvPicPr>
            <p:cNvPr id="30725" name="Picture 5" descr="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9" y="890"/>
              <a:ext cx="4876" cy="3087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30726" name="Text Box 6"/>
            <p:cNvSpPr txBox="1">
              <a:spLocks noChangeArrowheads="1"/>
            </p:cNvSpPr>
            <p:nvPr/>
          </p:nvSpPr>
          <p:spPr bwMode="auto">
            <a:xfrm>
              <a:off x="604" y="3211"/>
              <a:ext cx="423" cy="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lIns="0" tIns="0" rIns="53035" bIns="26518"/>
            <a:lstStyle/>
            <a:p>
              <a:pPr algn="just" eaLnBrk="1" hangingPunct="1">
                <a:buFontTx/>
                <a:buNone/>
              </a:pPr>
              <a:r>
                <a:rPr lang="zh-CN" altLang="en-US" sz="2000" b="1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大西洋</a:t>
              </a:r>
              <a:endParaRPr lang="zh-CN" altLang="en-US" sz="2000">
                <a:latin typeface="微软雅黑" pitchFamily="34" charset="-122"/>
              </a:endParaRPr>
            </a:p>
          </p:txBody>
        </p:sp>
        <p:sp>
          <p:nvSpPr>
            <p:cNvPr id="30727" name="Text Box 7"/>
            <p:cNvSpPr txBox="1">
              <a:spLocks noChangeArrowheads="1"/>
            </p:cNvSpPr>
            <p:nvPr/>
          </p:nvSpPr>
          <p:spPr bwMode="auto">
            <a:xfrm>
              <a:off x="1875" y="1276"/>
              <a:ext cx="525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3035" tIns="26518" rIns="53035" bIns="26518"/>
            <a:lstStyle/>
            <a:p>
              <a:pPr algn="just" eaLnBrk="1" hangingPunct="1">
                <a:buFontTx/>
                <a:buNone/>
              </a:pPr>
              <a:r>
                <a:rPr lang="zh-CN" altLang="en-US" sz="2000" b="1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北海</a:t>
              </a:r>
              <a:endParaRPr lang="zh-CN" altLang="en-US" sz="2000">
                <a:latin typeface="微软雅黑" pitchFamily="34" charset="-122"/>
              </a:endParaRPr>
            </a:p>
          </p:txBody>
        </p:sp>
        <p:sp>
          <p:nvSpPr>
            <p:cNvPr id="30728" name="Freeform 8"/>
            <p:cNvSpPr>
              <a:spLocks/>
            </p:cNvSpPr>
            <p:nvPr/>
          </p:nvSpPr>
          <p:spPr bwMode="auto">
            <a:xfrm>
              <a:off x="829" y="1007"/>
              <a:ext cx="1315" cy="1724"/>
            </a:xfrm>
            <a:custGeom>
              <a:avLst/>
              <a:gdLst>
                <a:gd name="T0" fmla="*/ 243 w 1535"/>
                <a:gd name="T1" fmla="*/ 16 h 2412"/>
                <a:gd name="T2" fmla="*/ 279 w 1535"/>
                <a:gd name="T3" fmla="*/ 1 h 2412"/>
                <a:gd name="T4" fmla="*/ 160 w 1535"/>
                <a:gd name="T5" fmla="*/ 7 h 2412"/>
                <a:gd name="T6" fmla="*/ 146 w 1535"/>
                <a:gd name="T7" fmla="*/ 11 h 2412"/>
                <a:gd name="T8" fmla="*/ 129 w 1535"/>
                <a:gd name="T9" fmla="*/ 31 h 2412"/>
                <a:gd name="T10" fmla="*/ 105 w 1535"/>
                <a:gd name="T11" fmla="*/ 36 h 2412"/>
                <a:gd name="T12" fmla="*/ 35 w 1535"/>
                <a:gd name="T13" fmla="*/ 35 h 2412"/>
                <a:gd name="T14" fmla="*/ 53 w 1535"/>
                <a:gd name="T15" fmla="*/ 41 h 2412"/>
                <a:gd name="T16" fmla="*/ 53 w 1535"/>
                <a:gd name="T17" fmla="*/ 65 h 2412"/>
                <a:gd name="T18" fmla="*/ 66 w 1535"/>
                <a:gd name="T19" fmla="*/ 79 h 2412"/>
                <a:gd name="T20" fmla="*/ 24 w 1535"/>
                <a:gd name="T21" fmla="*/ 100 h 2412"/>
                <a:gd name="T22" fmla="*/ 81 w 1535"/>
                <a:gd name="T23" fmla="*/ 104 h 2412"/>
                <a:gd name="T24" fmla="*/ 100 w 1535"/>
                <a:gd name="T25" fmla="*/ 123 h 2412"/>
                <a:gd name="T26" fmla="*/ 187 w 1535"/>
                <a:gd name="T27" fmla="*/ 139 h 2412"/>
                <a:gd name="T28" fmla="*/ 222 w 1535"/>
                <a:gd name="T29" fmla="*/ 176 h 2412"/>
                <a:gd name="T30" fmla="*/ 191 w 1535"/>
                <a:gd name="T31" fmla="*/ 189 h 2412"/>
                <a:gd name="T32" fmla="*/ 118 w 1535"/>
                <a:gd name="T33" fmla="*/ 212 h 2412"/>
                <a:gd name="T34" fmla="*/ 105 w 1535"/>
                <a:gd name="T35" fmla="*/ 229 h 2412"/>
                <a:gd name="T36" fmla="*/ 49 w 1535"/>
                <a:gd name="T37" fmla="*/ 248 h 2412"/>
                <a:gd name="T38" fmla="*/ 152 w 1535"/>
                <a:gd name="T39" fmla="*/ 262 h 2412"/>
                <a:gd name="T40" fmla="*/ 118 w 1535"/>
                <a:gd name="T41" fmla="*/ 269 h 2412"/>
                <a:gd name="T42" fmla="*/ 56 w 1535"/>
                <a:gd name="T43" fmla="*/ 287 h 2412"/>
                <a:gd name="T44" fmla="*/ 46 w 1535"/>
                <a:gd name="T45" fmla="*/ 293 h 2412"/>
                <a:gd name="T46" fmla="*/ 4 w 1535"/>
                <a:gd name="T47" fmla="*/ 304 h 2412"/>
                <a:gd name="T48" fmla="*/ 15 w 1535"/>
                <a:gd name="T49" fmla="*/ 309 h 2412"/>
                <a:gd name="T50" fmla="*/ 46 w 1535"/>
                <a:gd name="T51" fmla="*/ 317 h 2412"/>
                <a:gd name="T52" fmla="*/ 149 w 1535"/>
                <a:gd name="T53" fmla="*/ 309 h 2412"/>
                <a:gd name="T54" fmla="*/ 318 w 1535"/>
                <a:gd name="T55" fmla="*/ 298 h 2412"/>
                <a:gd name="T56" fmla="*/ 366 w 1535"/>
                <a:gd name="T57" fmla="*/ 287 h 2412"/>
                <a:gd name="T58" fmla="*/ 498 w 1535"/>
                <a:gd name="T59" fmla="*/ 286 h 2412"/>
                <a:gd name="T60" fmla="*/ 540 w 1535"/>
                <a:gd name="T61" fmla="*/ 267 h 2412"/>
                <a:gd name="T62" fmla="*/ 511 w 1535"/>
                <a:gd name="T63" fmla="*/ 261 h 2412"/>
                <a:gd name="T64" fmla="*/ 498 w 1535"/>
                <a:gd name="T65" fmla="*/ 262 h 2412"/>
                <a:gd name="T66" fmla="*/ 522 w 1535"/>
                <a:gd name="T67" fmla="*/ 248 h 2412"/>
                <a:gd name="T68" fmla="*/ 542 w 1535"/>
                <a:gd name="T69" fmla="*/ 235 h 2412"/>
                <a:gd name="T70" fmla="*/ 584 w 1535"/>
                <a:gd name="T71" fmla="*/ 232 h 2412"/>
                <a:gd name="T72" fmla="*/ 581 w 1535"/>
                <a:gd name="T73" fmla="*/ 214 h 2412"/>
                <a:gd name="T74" fmla="*/ 566 w 1535"/>
                <a:gd name="T75" fmla="*/ 200 h 2412"/>
                <a:gd name="T76" fmla="*/ 500 w 1535"/>
                <a:gd name="T77" fmla="*/ 202 h 2412"/>
                <a:gd name="T78" fmla="*/ 445 w 1535"/>
                <a:gd name="T79" fmla="*/ 180 h 2412"/>
                <a:gd name="T80" fmla="*/ 428 w 1535"/>
                <a:gd name="T81" fmla="*/ 176 h 2412"/>
                <a:gd name="T82" fmla="*/ 433 w 1535"/>
                <a:gd name="T83" fmla="*/ 152 h 2412"/>
                <a:gd name="T84" fmla="*/ 397 w 1535"/>
                <a:gd name="T85" fmla="*/ 144 h 2412"/>
                <a:gd name="T86" fmla="*/ 359 w 1535"/>
                <a:gd name="T87" fmla="*/ 116 h 2412"/>
                <a:gd name="T88" fmla="*/ 301 w 1535"/>
                <a:gd name="T89" fmla="*/ 94 h 2412"/>
                <a:gd name="T90" fmla="*/ 249 w 1535"/>
                <a:gd name="T91" fmla="*/ 91 h 2412"/>
                <a:gd name="T92" fmla="*/ 277 w 1535"/>
                <a:gd name="T93" fmla="*/ 79 h 2412"/>
                <a:gd name="T94" fmla="*/ 314 w 1535"/>
                <a:gd name="T95" fmla="*/ 58 h 2412"/>
                <a:gd name="T96" fmla="*/ 332 w 1535"/>
                <a:gd name="T97" fmla="*/ 28 h 2412"/>
                <a:gd name="T98" fmla="*/ 270 w 1535"/>
                <a:gd name="T99" fmla="*/ 36 h 2412"/>
                <a:gd name="T100" fmla="*/ 218 w 1535"/>
                <a:gd name="T101" fmla="*/ 24 h 24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35"/>
                <a:gd name="T154" fmla="*/ 0 h 2412"/>
                <a:gd name="T155" fmla="*/ 1535 w 1535"/>
                <a:gd name="T156" fmla="*/ 2412 h 24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35" h="2412">
                  <a:moveTo>
                    <a:pt x="552" y="174"/>
                  </a:moveTo>
                  <a:cubicBezTo>
                    <a:pt x="576" y="158"/>
                    <a:pt x="592" y="141"/>
                    <a:pt x="613" y="122"/>
                  </a:cubicBezTo>
                  <a:cubicBezTo>
                    <a:pt x="631" y="63"/>
                    <a:pt x="660" y="48"/>
                    <a:pt x="717" y="35"/>
                  </a:cubicBezTo>
                  <a:cubicBezTo>
                    <a:pt x="714" y="26"/>
                    <a:pt x="718" y="10"/>
                    <a:pt x="709" y="9"/>
                  </a:cubicBezTo>
                  <a:cubicBezTo>
                    <a:pt x="618" y="0"/>
                    <a:pt x="513" y="26"/>
                    <a:pt x="421" y="35"/>
                  </a:cubicBezTo>
                  <a:cubicBezTo>
                    <a:pt x="415" y="41"/>
                    <a:pt x="410" y="48"/>
                    <a:pt x="403" y="52"/>
                  </a:cubicBezTo>
                  <a:cubicBezTo>
                    <a:pt x="395" y="57"/>
                    <a:pt x="383" y="55"/>
                    <a:pt x="377" y="61"/>
                  </a:cubicBezTo>
                  <a:cubicBezTo>
                    <a:pt x="371" y="67"/>
                    <a:pt x="373" y="79"/>
                    <a:pt x="368" y="87"/>
                  </a:cubicBezTo>
                  <a:cubicBezTo>
                    <a:pt x="364" y="94"/>
                    <a:pt x="357" y="99"/>
                    <a:pt x="351" y="105"/>
                  </a:cubicBezTo>
                  <a:cubicBezTo>
                    <a:pt x="317" y="203"/>
                    <a:pt x="346" y="108"/>
                    <a:pt x="325" y="235"/>
                  </a:cubicBezTo>
                  <a:cubicBezTo>
                    <a:pt x="323" y="244"/>
                    <a:pt x="323" y="255"/>
                    <a:pt x="316" y="262"/>
                  </a:cubicBezTo>
                  <a:cubicBezTo>
                    <a:pt x="303" y="275"/>
                    <a:pt x="281" y="273"/>
                    <a:pt x="264" y="279"/>
                  </a:cubicBezTo>
                  <a:cubicBezTo>
                    <a:pt x="247" y="329"/>
                    <a:pt x="241" y="324"/>
                    <a:pt x="185" y="314"/>
                  </a:cubicBezTo>
                  <a:cubicBezTo>
                    <a:pt x="145" y="288"/>
                    <a:pt x="137" y="277"/>
                    <a:pt x="89" y="262"/>
                  </a:cubicBezTo>
                  <a:cubicBezTo>
                    <a:pt x="86" y="271"/>
                    <a:pt x="73" y="282"/>
                    <a:pt x="80" y="288"/>
                  </a:cubicBezTo>
                  <a:cubicBezTo>
                    <a:pt x="93" y="301"/>
                    <a:pt x="133" y="305"/>
                    <a:pt x="133" y="305"/>
                  </a:cubicBezTo>
                  <a:cubicBezTo>
                    <a:pt x="176" y="350"/>
                    <a:pt x="127" y="372"/>
                    <a:pt x="185" y="410"/>
                  </a:cubicBezTo>
                  <a:cubicBezTo>
                    <a:pt x="172" y="472"/>
                    <a:pt x="171" y="449"/>
                    <a:pt x="133" y="489"/>
                  </a:cubicBezTo>
                  <a:cubicBezTo>
                    <a:pt x="121" y="525"/>
                    <a:pt x="122" y="537"/>
                    <a:pt x="159" y="550"/>
                  </a:cubicBezTo>
                  <a:cubicBezTo>
                    <a:pt x="162" y="564"/>
                    <a:pt x="168" y="578"/>
                    <a:pt x="168" y="593"/>
                  </a:cubicBezTo>
                  <a:cubicBezTo>
                    <a:pt x="168" y="619"/>
                    <a:pt x="155" y="620"/>
                    <a:pt x="141" y="637"/>
                  </a:cubicBezTo>
                  <a:cubicBezTo>
                    <a:pt x="112" y="673"/>
                    <a:pt x="78" y="705"/>
                    <a:pt x="63" y="750"/>
                  </a:cubicBezTo>
                  <a:cubicBezTo>
                    <a:pt x="66" y="768"/>
                    <a:pt x="55" y="797"/>
                    <a:pt x="72" y="803"/>
                  </a:cubicBezTo>
                  <a:cubicBezTo>
                    <a:pt x="152" y="832"/>
                    <a:pt x="166" y="812"/>
                    <a:pt x="203" y="777"/>
                  </a:cubicBezTo>
                  <a:cubicBezTo>
                    <a:pt x="239" y="784"/>
                    <a:pt x="272" y="794"/>
                    <a:pt x="307" y="803"/>
                  </a:cubicBezTo>
                  <a:cubicBezTo>
                    <a:pt x="293" y="967"/>
                    <a:pt x="322" y="854"/>
                    <a:pt x="255" y="925"/>
                  </a:cubicBezTo>
                  <a:cubicBezTo>
                    <a:pt x="240" y="969"/>
                    <a:pt x="231" y="1012"/>
                    <a:pt x="246" y="1056"/>
                  </a:cubicBezTo>
                  <a:cubicBezTo>
                    <a:pt x="322" y="1053"/>
                    <a:pt x="397" y="1044"/>
                    <a:pt x="473" y="1047"/>
                  </a:cubicBezTo>
                  <a:cubicBezTo>
                    <a:pt x="524" y="1049"/>
                    <a:pt x="443" y="1170"/>
                    <a:pt x="525" y="1195"/>
                  </a:cubicBezTo>
                  <a:cubicBezTo>
                    <a:pt x="559" y="1229"/>
                    <a:pt x="555" y="1271"/>
                    <a:pt x="560" y="1318"/>
                  </a:cubicBezTo>
                  <a:cubicBezTo>
                    <a:pt x="539" y="1386"/>
                    <a:pt x="568" y="1307"/>
                    <a:pt x="534" y="1361"/>
                  </a:cubicBezTo>
                  <a:cubicBezTo>
                    <a:pt x="512" y="1396"/>
                    <a:pt x="528" y="1398"/>
                    <a:pt x="482" y="1414"/>
                  </a:cubicBezTo>
                  <a:cubicBezTo>
                    <a:pt x="401" y="1393"/>
                    <a:pt x="322" y="1388"/>
                    <a:pt x="264" y="1449"/>
                  </a:cubicBezTo>
                  <a:cubicBezTo>
                    <a:pt x="275" y="1495"/>
                    <a:pt x="284" y="1543"/>
                    <a:pt x="299" y="1588"/>
                  </a:cubicBezTo>
                  <a:cubicBezTo>
                    <a:pt x="296" y="1629"/>
                    <a:pt x="301" y="1671"/>
                    <a:pt x="290" y="1710"/>
                  </a:cubicBezTo>
                  <a:cubicBezTo>
                    <a:pt x="288" y="1719"/>
                    <a:pt x="272" y="1714"/>
                    <a:pt x="264" y="1719"/>
                  </a:cubicBezTo>
                  <a:cubicBezTo>
                    <a:pt x="257" y="1723"/>
                    <a:pt x="253" y="1732"/>
                    <a:pt x="246" y="1737"/>
                  </a:cubicBezTo>
                  <a:cubicBezTo>
                    <a:pt x="194" y="1776"/>
                    <a:pt x="160" y="1804"/>
                    <a:pt x="124" y="1859"/>
                  </a:cubicBezTo>
                  <a:cubicBezTo>
                    <a:pt x="127" y="1888"/>
                    <a:pt x="106" y="1935"/>
                    <a:pt x="133" y="1946"/>
                  </a:cubicBezTo>
                  <a:cubicBezTo>
                    <a:pt x="211" y="1979"/>
                    <a:pt x="304" y="1944"/>
                    <a:pt x="386" y="1963"/>
                  </a:cubicBezTo>
                  <a:cubicBezTo>
                    <a:pt x="389" y="1978"/>
                    <a:pt x="406" y="1997"/>
                    <a:pt x="395" y="2007"/>
                  </a:cubicBezTo>
                  <a:cubicBezTo>
                    <a:pt x="370" y="2028"/>
                    <a:pt x="330" y="2014"/>
                    <a:pt x="299" y="2025"/>
                  </a:cubicBezTo>
                  <a:cubicBezTo>
                    <a:pt x="278" y="2044"/>
                    <a:pt x="257" y="2048"/>
                    <a:pt x="237" y="2068"/>
                  </a:cubicBezTo>
                  <a:cubicBezTo>
                    <a:pt x="204" y="2101"/>
                    <a:pt x="189" y="2141"/>
                    <a:pt x="141" y="2155"/>
                  </a:cubicBezTo>
                  <a:cubicBezTo>
                    <a:pt x="135" y="2161"/>
                    <a:pt x="128" y="2166"/>
                    <a:pt x="124" y="2173"/>
                  </a:cubicBezTo>
                  <a:cubicBezTo>
                    <a:pt x="119" y="2181"/>
                    <a:pt x="122" y="2194"/>
                    <a:pt x="115" y="2199"/>
                  </a:cubicBezTo>
                  <a:cubicBezTo>
                    <a:pt x="100" y="2210"/>
                    <a:pt x="63" y="2217"/>
                    <a:pt x="63" y="2217"/>
                  </a:cubicBezTo>
                  <a:cubicBezTo>
                    <a:pt x="36" y="2243"/>
                    <a:pt x="22" y="2240"/>
                    <a:pt x="11" y="2278"/>
                  </a:cubicBezTo>
                  <a:cubicBezTo>
                    <a:pt x="14" y="2287"/>
                    <a:pt x="14" y="2296"/>
                    <a:pt x="19" y="2304"/>
                  </a:cubicBezTo>
                  <a:cubicBezTo>
                    <a:pt x="23" y="2311"/>
                    <a:pt x="36" y="2313"/>
                    <a:pt x="37" y="2321"/>
                  </a:cubicBezTo>
                  <a:cubicBezTo>
                    <a:pt x="39" y="2333"/>
                    <a:pt x="31" y="2344"/>
                    <a:pt x="28" y="2356"/>
                  </a:cubicBezTo>
                  <a:cubicBezTo>
                    <a:pt x="11" y="2412"/>
                    <a:pt x="0" y="2384"/>
                    <a:pt x="115" y="2374"/>
                  </a:cubicBezTo>
                  <a:cubicBezTo>
                    <a:pt x="136" y="2312"/>
                    <a:pt x="115" y="2326"/>
                    <a:pt x="159" y="2313"/>
                  </a:cubicBezTo>
                  <a:cubicBezTo>
                    <a:pt x="248" y="2323"/>
                    <a:pt x="280" y="2329"/>
                    <a:pt x="377" y="2321"/>
                  </a:cubicBezTo>
                  <a:cubicBezTo>
                    <a:pt x="395" y="2217"/>
                    <a:pt x="409" y="2249"/>
                    <a:pt x="543" y="2243"/>
                  </a:cubicBezTo>
                  <a:cubicBezTo>
                    <a:pt x="630" y="2239"/>
                    <a:pt x="718" y="2237"/>
                    <a:pt x="805" y="2234"/>
                  </a:cubicBezTo>
                  <a:cubicBezTo>
                    <a:pt x="828" y="2199"/>
                    <a:pt x="834" y="2177"/>
                    <a:pt x="866" y="2147"/>
                  </a:cubicBezTo>
                  <a:cubicBezTo>
                    <a:pt x="886" y="2150"/>
                    <a:pt x="908" y="2148"/>
                    <a:pt x="927" y="2155"/>
                  </a:cubicBezTo>
                  <a:cubicBezTo>
                    <a:pt x="947" y="2162"/>
                    <a:pt x="979" y="2190"/>
                    <a:pt x="979" y="2190"/>
                  </a:cubicBezTo>
                  <a:cubicBezTo>
                    <a:pt x="1244" y="2181"/>
                    <a:pt x="1167" y="2234"/>
                    <a:pt x="1259" y="2147"/>
                  </a:cubicBezTo>
                  <a:cubicBezTo>
                    <a:pt x="1270" y="2110"/>
                    <a:pt x="1301" y="2089"/>
                    <a:pt x="1337" y="2077"/>
                  </a:cubicBezTo>
                  <a:cubicBezTo>
                    <a:pt x="1358" y="2016"/>
                    <a:pt x="1350" y="2043"/>
                    <a:pt x="1363" y="1998"/>
                  </a:cubicBezTo>
                  <a:cubicBezTo>
                    <a:pt x="1354" y="1989"/>
                    <a:pt x="1344" y="1982"/>
                    <a:pt x="1337" y="1972"/>
                  </a:cubicBezTo>
                  <a:cubicBezTo>
                    <a:pt x="1314" y="1937"/>
                    <a:pt x="1351" y="1940"/>
                    <a:pt x="1293" y="1955"/>
                  </a:cubicBezTo>
                  <a:cubicBezTo>
                    <a:pt x="1287" y="1964"/>
                    <a:pt x="1286" y="1979"/>
                    <a:pt x="1276" y="1981"/>
                  </a:cubicBezTo>
                  <a:cubicBezTo>
                    <a:pt x="1268" y="1983"/>
                    <a:pt x="1260" y="1971"/>
                    <a:pt x="1259" y="1963"/>
                  </a:cubicBezTo>
                  <a:cubicBezTo>
                    <a:pt x="1257" y="1934"/>
                    <a:pt x="1257" y="1903"/>
                    <a:pt x="1267" y="1876"/>
                  </a:cubicBezTo>
                  <a:cubicBezTo>
                    <a:pt x="1268" y="1874"/>
                    <a:pt x="1319" y="1859"/>
                    <a:pt x="1320" y="1859"/>
                  </a:cubicBezTo>
                  <a:cubicBezTo>
                    <a:pt x="1329" y="1853"/>
                    <a:pt x="1339" y="1849"/>
                    <a:pt x="1346" y="1841"/>
                  </a:cubicBezTo>
                  <a:cubicBezTo>
                    <a:pt x="1362" y="1821"/>
                    <a:pt x="1354" y="1781"/>
                    <a:pt x="1372" y="1763"/>
                  </a:cubicBezTo>
                  <a:cubicBezTo>
                    <a:pt x="1378" y="1757"/>
                    <a:pt x="1389" y="1756"/>
                    <a:pt x="1398" y="1754"/>
                  </a:cubicBezTo>
                  <a:cubicBezTo>
                    <a:pt x="1424" y="1748"/>
                    <a:pt x="1451" y="1743"/>
                    <a:pt x="1477" y="1737"/>
                  </a:cubicBezTo>
                  <a:cubicBezTo>
                    <a:pt x="1532" y="1681"/>
                    <a:pt x="1535" y="1705"/>
                    <a:pt x="1485" y="1658"/>
                  </a:cubicBezTo>
                  <a:cubicBezTo>
                    <a:pt x="1480" y="1641"/>
                    <a:pt x="1471" y="1624"/>
                    <a:pt x="1468" y="1606"/>
                  </a:cubicBezTo>
                  <a:cubicBezTo>
                    <a:pt x="1463" y="1574"/>
                    <a:pt x="1469" y="1540"/>
                    <a:pt x="1459" y="1510"/>
                  </a:cubicBezTo>
                  <a:cubicBezTo>
                    <a:pt x="1456" y="1501"/>
                    <a:pt x="1442" y="1503"/>
                    <a:pt x="1433" y="1501"/>
                  </a:cubicBezTo>
                  <a:cubicBezTo>
                    <a:pt x="1416" y="1497"/>
                    <a:pt x="1398" y="1495"/>
                    <a:pt x="1381" y="1492"/>
                  </a:cubicBezTo>
                  <a:cubicBezTo>
                    <a:pt x="1343" y="1496"/>
                    <a:pt x="1297" y="1486"/>
                    <a:pt x="1267" y="1510"/>
                  </a:cubicBezTo>
                  <a:cubicBezTo>
                    <a:pt x="1233" y="1537"/>
                    <a:pt x="1238" y="1564"/>
                    <a:pt x="1189" y="1579"/>
                  </a:cubicBezTo>
                  <a:cubicBezTo>
                    <a:pt x="1162" y="1501"/>
                    <a:pt x="1221" y="1382"/>
                    <a:pt x="1128" y="1353"/>
                  </a:cubicBezTo>
                  <a:cubicBezTo>
                    <a:pt x="1122" y="1347"/>
                    <a:pt x="1117" y="1340"/>
                    <a:pt x="1110" y="1335"/>
                  </a:cubicBezTo>
                  <a:cubicBezTo>
                    <a:pt x="1102" y="1329"/>
                    <a:pt x="1087" y="1328"/>
                    <a:pt x="1084" y="1318"/>
                  </a:cubicBezTo>
                  <a:cubicBezTo>
                    <a:pt x="1083" y="1315"/>
                    <a:pt x="1099" y="1264"/>
                    <a:pt x="1101" y="1257"/>
                  </a:cubicBezTo>
                  <a:cubicBezTo>
                    <a:pt x="1098" y="1216"/>
                    <a:pt x="1098" y="1175"/>
                    <a:pt x="1093" y="1134"/>
                  </a:cubicBezTo>
                  <a:cubicBezTo>
                    <a:pt x="1092" y="1125"/>
                    <a:pt x="1090" y="1114"/>
                    <a:pt x="1084" y="1108"/>
                  </a:cubicBezTo>
                  <a:cubicBezTo>
                    <a:pt x="1064" y="1088"/>
                    <a:pt x="1005" y="1082"/>
                    <a:pt x="1005" y="1082"/>
                  </a:cubicBezTo>
                  <a:cubicBezTo>
                    <a:pt x="978" y="1055"/>
                    <a:pt x="950" y="1042"/>
                    <a:pt x="918" y="1021"/>
                  </a:cubicBezTo>
                  <a:cubicBezTo>
                    <a:pt x="915" y="969"/>
                    <a:pt x="917" y="916"/>
                    <a:pt x="909" y="864"/>
                  </a:cubicBezTo>
                  <a:cubicBezTo>
                    <a:pt x="908" y="855"/>
                    <a:pt x="834" y="802"/>
                    <a:pt x="822" y="794"/>
                  </a:cubicBezTo>
                  <a:cubicBezTo>
                    <a:pt x="810" y="761"/>
                    <a:pt x="787" y="731"/>
                    <a:pt x="761" y="707"/>
                  </a:cubicBezTo>
                  <a:cubicBezTo>
                    <a:pt x="746" y="663"/>
                    <a:pt x="737" y="664"/>
                    <a:pt x="700" y="689"/>
                  </a:cubicBezTo>
                  <a:cubicBezTo>
                    <a:pt x="677" y="686"/>
                    <a:pt x="645" y="699"/>
                    <a:pt x="630" y="681"/>
                  </a:cubicBezTo>
                  <a:cubicBezTo>
                    <a:pt x="626" y="677"/>
                    <a:pt x="652" y="611"/>
                    <a:pt x="665" y="602"/>
                  </a:cubicBezTo>
                  <a:cubicBezTo>
                    <a:pt x="675" y="595"/>
                    <a:pt x="688" y="596"/>
                    <a:pt x="700" y="593"/>
                  </a:cubicBezTo>
                  <a:cubicBezTo>
                    <a:pt x="720" y="563"/>
                    <a:pt x="744" y="540"/>
                    <a:pt x="770" y="515"/>
                  </a:cubicBezTo>
                  <a:cubicBezTo>
                    <a:pt x="779" y="489"/>
                    <a:pt x="787" y="462"/>
                    <a:pt x="796" y="436"/>
                  </a:cubicBezTo>
                  <a:cubicBezTo>
                    <a:pt x="808" y="320"/>
                    <a:pt x="793" y="334"/>
                    <a:pt x="909" y="323"/>
                  </a:cubicBezTo>
                  <a:cubicBezTo>
                    <a:pt x="902" y="300"/>
                    <a:pt x="859" y="224"/>
                    <a:pt x="840" y="209"/>
                  </a:cubicBezTo>
                  <a:cubicBezTo>
                    <a:pt x="825" y="198"/>
                    <a:pt x="805" y="198"/>
                    <a:pt x="787" y="192"/>
                  </a:cubicBezTo>
                  <a:cubicBezTo>
                    <a:pt x="742" y="207"/>
                    <a:pt x="731" y="255"/>
                    <a:pt x="683" y="270"/>
                  </a:cubicBezTo>
                  <a:cubicBezTo>
                    <a:pt x="617" y="262"/>
                    <a:pt x="605" y="254"/>
                    <a:pt x="560" y="209"/>
                  </a:cubicBezTo>
                  <a:cubicBezTo>
                    <a:pt x="551" y="180"/>
                    <a:pt x="552" y="192"/>
                    <a:pt x="552" y="174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29" name="Freeform 9"/>
            <p:cNvSpPr>
              <a:spLocks/>
            </p:cNvSpPr>
            <p:nvPr/>
          </p:nvSpPr>
          <p:spPr bwMode="auto">
            <a:xfrm>
              <a:off x="519" y="1631"/>
              <a:ext cx="443" cy="301"/>
            </a:xfrm>
            <a:custGeom>
              <a:avLst/>
              <a:gdLst>
                <a:gd name="T0" fmla="*/ 3 w 518"/>
                <a:gd name="T1" fmla="*/ 33 h 421"/>
                <a:gd name="T2" fmla="*/ 43 w 518"/>
                <a:gd name="T3" fmla="*/ 35 h 421"/>
                <a:gd name="T4" fmla="*/ 50 w 518"/>
                <a:gd name="T5" fmla="*/ 38 h 421"/>
                <a:gd name="T6" fmla="*/ 63 w 518"/>
                <a:gd name="T7" fmla="*/ 40 h 421"/>
                <a:gd name="T8" fmla="*/ 80 w 518"/>
                <a:gd name="T9" fmla="*/ 41 h 421"/>
                <a:gd name="T10" fmla="*/ 90 w 518"/>
                <a:gd name="T11" fmla="*/ 42 h 421"/>
                <a:gd name="T12" fmla="*/ 132 w 518"/>
                <a:gd name="T13" fmla="*/ 53 h 421"/>
                <a:gd name="T14" fmla="*/ 134 w 518"/>
                <a:gd name="T15" fmla="*/ 56 h 421"/>
                <a:gd name="T16" fmla="*/ 155 w 518"/>
                <a:gd name="T17" fmla="*/ 51 h 421"/>
                <a:gd name="T18" fmla="*/ 175 w 518"/>
                <a:gd name="T19" fmla="*/ 51 h 421"/>
                <a:gd name="T20" fmla="*/ 196 w 518"/>
                <a:gd name="T21" fmla="*/ 35 h 421"/>
                <a:gd name="T22" fmla="*/ 203 w 518"/>
                <a:gd name="T23" fmla="*/ 31 h 421"/>
                <a:gd name="T24" fmla="*/ 183 w 518"/>
                <a:gd name="T25" fmla="*/ 22 h 421"/>
                <a:gd name="T26" fmla="*/ 175 w 518"/>
                <a:gd name="T27" fmla="*/ 15 h 421"/>
                <a:gd name="T28" fmla="*/ 124 w 518"/>
                <a:gd name="T29" fmla="*/ 4 h 421"/>
                <a:gd name="T30" fmla="*/ 73 w 518"/>
                <a:gd name="T31" fmla="*/ 3 h 421"/>
                <a:gd name="T32" fmla="*/ 35 w 518"/>
                <a:gd name="T33" fmla="*/ 6 h 421"/>
                <a:gd name="T34" fmla="*/ 11 w 518"/>
                <a:gd name="T35" fmla="*/ 15 h 421"/>
                <a:gd name="T36" fmla="*/ 8 w 518"/>
                <a:gd name="T37" fmla="*/ 20 h 421"/>
                <a:gd name="T38" fmla="*/ 3 w 518"/>
                <a:gd name="T39" fmla="*/ 22 h 421"/>
                <a:gd name="T40" fmla="*/ 11 w 518"/>
                <a:gd name="T41" fmla="*/ 29 h 421"/>
                <a:gd name="T42" fmla="*/ 15 w 518"/>
                <a:gd name="T43" fmla="*/ 33 h 421"/>
                <a:gd name="T44" fmla="*/ 3 w 518"/>
                <a:gd name="T45" fmla="*/ 33 h 4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8"/>
                <a:gd name="T70" fmla="*/ 0 h 421"/>
                <a:gd name="T71" fmla="*/ 518 w 518"/>
                <a:gd name="T72" fmla="*/ 421 h 4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8" h="421">
                  <a:moveTo>
                    <a:pt x="3" y="246"/>
                  </a:moveTo>
                  <a:cubicBezTo>
                    <a:pt x="38" y="251"/>
                    <a:pt x="76" y="247"/>
                    <a:pt x="108" y="263"/>
                  </a:cubicBezTo>
                  <a:cubicBezTo>
                    <a:pt x="115" y="267"/>
                    <a:pt x="118" y="276"/>
                    <a:pt x="125" y="281"/>
                  </a:cubicBezTo>
                  <a:cubicBezTo>
                    <a:pt x="136" y="288"/>
                    <a:pt x="148" y="294"/>
                    <a:pt x="160" y="298"/>
                  </a:cubicBezTo>
                  <a:cubicBezTo>
                    <a:pt x="174" y="303"/>
                    <a:pt x="190" y="303"/>
                    <a:pt x="204" y="307"/>
                  </a:cubicBezTo>
                  <a:cubicBezTo>
                    <a:pt x="213" y="309"/>
                    <a:pt x="221" y="313"/>
                    <a:pt x="230" y="316"/>
                  </a:cubicBezTo>
                  <a:cubicBezTo>
                    <a:pt x="250" y="396"/>
                    <a:pt x="249" y="383"/>
                    <a:pt x="335" y="394"/>
                  </a:cubicBezTo>
                  <a:cubicBezTo>
                    <a:pt x="338" y="403"/>
                    <a:pt x="335" y="421"/>
                    <a:pt x="344" y="420"/>
                  </a:cubicBezTo>
                  <a:cubicBezTo>
                    <a:pt x="365" y="417"/>
                    <a:pt x="376" y="390"/>
                    <a:pt x="396" y="386"/>
                  </a:cubicBezTo>
                  <a:cubicBezTo>
                    <a:pt x="413" y="383"/>
                    <a:pt x="431" y="380"/>
                    <a:pt x="448" y="377"/>
                  </a:cubicBezTo>
                  <a:cubicBezTo>
                    <a:pt x="455" y="316"/>
                    <a:pt x="444" y="282"/>
                    <a:pt x="501" y="263"/>
                  </a:cubicBezTo>
                  <a:cubicBezTo>
                    <a:pt x="507" y="254"/>
                    <a:pt x="518" y="247"/>
                    <a:pt x="518" y="237"/>
                  </a:cubicBezTo>
                  <a:cubicBezTo>
                    <a:pt x="518" y="217"/>
                    <a:pt x="474" y="185"/>
                    <a:pt x="466" y="167"/>
                  </a:cubicBezTo>
                  <a:cubicBezTo>
                    <a:pt x="459" y="150"/>
                    <a:pt x="448" y="115"/>
                    <a:pt x="448" y="115"/>
                  </a:cubicBezTo>
                  <a:cubicBezTo>
                    <a:pt x="488" y="0"/>
                    <a:pt x="420" y="34"/>
                    <a:pt x="317" y="28"/>
                  </a:cubicBezTo>
                  <a:cubicBezTo>
                    <a:pt x="240" y="1"/>
                    <a:pt x="283" y="8"/>
                    <a:pt x="186" y="19"/>
                  </a:cubicBezTo>
                  <a:cubicBezTo>
                    <a:pt x="154" y="30"/>
                    <a:pt x="122" y="34"/>
                    <a:pt x="90" y="45"/>
                  </a:cubicBezTo>
                  <a:cubicBezTo>
                    <a:pt x="60" y="66"/>
                    <a:pt x="55" y="91"/>
                    <a:pt x="29" y="115"/>
                  </a:cubicBezTo>
                  <a:cubicBezTo>
                    <a:pt x="26" y="127"/>
                    <a:pt x="26" y="139"/>
                    <a:pt x="21" y="150"/>
                  </a:cubicBezTo>
                  <a:cubicBezTo>
                    <a:pt x="17" y="157"/>
                    <a:pt x="5" y="159"/>
                    <a:pt x="3" y="167"/>
                  </a:cubicBezTo>
                  <a:cubicBezTo>
                    <a:pt x="0" y="183"/>
                    <a:pt x="24" y="209"/>
                    <a:pt x="29" y="220"/>
                  </a:cubicBezTo>
                  <a:cubicBezTo>
                    <a:pt x="33" y="228"/>
                    <a:pt x="44" y="240"/>
                    <a:pt x="38" y="246"/>
                  </a:cubicBezTo>
                  <a:cubicBezTo>
                    <a:pt x="30" y="254"/>
                    <a:pt x="15" y="246"/>
                    <a:pt x="3" y="24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4396" name="Oval 12"/>
          <p:cNvSpPr>
            <a:spLocks noChangeArrowheads="1"/>
          </p:cNvSpPr>
          <p:nvPr/>
        </p:nvSpPr>
        <p:spPr bwMode="auto">
          <a:xfrm>
            <a:off x="467544" y="908720"/>
            <a:ext cx="3600450" cy="32051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0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（四）英国对海权的控制（</a:t>
            </a:r>
            <a:r>
              <a:rPr lang="en-US" altLang="zh-CN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18</a:t>
            </a: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世纪－</a:t>
            </a:r>
            <a:r>
              <a:rPr lang="en-US" altLang="zh-CN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20</a:t>
            </a: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世纪初）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6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04664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结合从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16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－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20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世纪初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的史实归纳英国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争夺海权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以至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成就海上霸权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及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霸主衰落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的过程。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484784"/>
            <a:ext cx="8784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16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世纪：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17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世纪：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18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世纪：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19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世纪：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5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20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世纪初：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1484784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1588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年，英国海军摧毁了西班牙的“无敌舰队”，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开始树立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海上霸权。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348880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通过三次英荷战争，摧毁荷兰的海上霸权。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3768" y="3212976"/>
            <a:ext cx="6660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通过英法七年战争，打败法国，成为“日不落殖民帝国”。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最终树立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海上霸权。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4149080"/>
            <a:ext cx="6660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随着工业革命的开展，成为“世界工厂”，出现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19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世纪中期扩张，海上霸权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达顶峰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5373216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一战后，英国的海上霸主地位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衰落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，逐渐被美国取代。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91050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4139952" cy="275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5373216"/>
            <a:ext cx="5220072" cy="46166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18</a:t>
            </a:r>
            <a:r>
              <a:rPr lang="zh-CN" altLang="en-US" sz="2400" b="1" dirty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世纪</a:t>
            </a:r>
            <a:r>
              <a:rPr lang="zh-CN" altLang="en-US" sz="2400" b="1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中期</a:t>
            </a:r>
            <a:r>
              <a:rPr lang="zh-CN" altLang="en-US" sz="24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英国确立</a:t>
            </a:r>
            <a:r>
              <a:rPr lang="zh-CN" altLang="en-US" sz="2400" b="1" dirty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了世界殖民霸权</a:t>
            </a:r>
          </a:p>
        </p:txBody>
      </p:sp>
      <p:pic>
        <p:nvPicPr>
          <p:cNvPr id="4" name="Picture 8" descr="http://picflow.koolearn.com/upload/papers/g07/20110822/201108221518483121265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348880"/>
            <a:ext cx="4360858" cy="2592288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35488" y="4869160"/>
            <a:ext cx="4608512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19</a:t>
            </a:r>
            <a:r>
              <a:rPr lang="zh-CN" altLang="en-US" sz="2400" b="1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世纪中期</a:t>
            </a:r>
            <a:r>
              <a:rPr lang="zh-CN" altLang="en-US" sz="24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英国成为“世界工厂”</a:t>
            </a:r>
            <a:endParaRPr lang="zh-CN" altLang="en-US" sz="2400" b="1" dirty="0">
              <a:solidFill>
                <a:srgbClr val="0000FF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6" name="Picture 2" descr="英军夺取西班牙殖民地"/>
          <p:cNvPicPr>
            <a:picLocks noChangeAspect="1" noChangeArrowheads="1"/>
          </p:cNvPicPr>
          <p:nvPr/>
        </p:nvPicPr>
        <p:blipFill>
          <a:blip r:embed="rId5" cstate="print">
            <a:lum bright="-4000" contrast="20000"/>
          </a:blip>
          <a:srcRect l="3333" t="4292" r="3334" b="5316"/>
          <a:stretch>
            <a:fillRect/>
          </a:stretch>
        </p:blipFill>
        <p:spPr bwMode="auto">
          <a:xfrm>
            <a:off x="1" y="1"/>
            <a:ext cx="2443217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512" y="1484784"/>
            <a:ext cx="22526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800" b="1" dirty="0">
                <a:latin typeface="Arial" pitchFamily="34" charset="0"/>
                <a:ea typeface="华文新魏" pitchFamily="2" charset="-122"/>
              </a:rPr>
              <a:t>英西战争</a:t>
            </a:r>
          </a:p>
        </p:txBody>
      </p:sp>
      <p:sp>
        <p:nvSpPr>
          <p:cNvPr id="8" name="右箭头 7"/>
          <p:cNvSpPr/>
          <p:nvPr/>
        </p:nvSpPr>
        <p:spPr>
          <a:xfrm>
            <a:off x="2483768" y="692696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3" descr="9f510fb30f2442a79be56913d143ad4bd01373f083022aa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0"/>
            <a:ext cx="2376264" cy="150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右箭头 9"/>
          <p:cNvSpPr/>
          <p:nvPr/>
        </p:nvSpPr>
        <p:spPr>
          <a:xfrm>
            <a:off x="5436096" y="620688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563888" y="1484784"/>
            <a:ext cx="1892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800" b="1" dirty="0">
                <a:latin typeface="Arial" pitchFamily="34" charset="0"/>
                <a:ea typeface="华文新魏" pitchFamily="2" charset="-122"/>
              </a:rPr>
              <a:t>英荷战争</a:t>
            </a:r>
          </a:p>
        </p:txBody>
      </p:sp>
      <p:pic>
        <p:nvPicPr>
          <p:cNvPr id="12" name="Picture 3" descr="奇布伦湾海战，描绘了七年战争中最重要的一次战役奇布伦湾海战的情景。七年战争是英法争夺殖民地的战争。英军在这次战役获得了胜利，从而奠定了英国海上霸权地位。"/>
          <p:cNvPicPr>
            <a:picLocks noChangeAspect="1" noChangeArrowheads="1"/>
          </p:cNvPicPr>
          <p:nvPr/>
        </p:nvPicPr>
        <p:blipFill>
          <a:blip r:embed="rId7" cstate="print"/>
          <a:srcRect l="4762" t="4822" r="3174" b="5977"/>
          <a:stretch>
            <a:fillRect/>
          </a:stretch>
        </p:blipFill>
        <p:spPr bwMode="auto">
          <a:xfrm>
            <a:off x="5940152" y="0"/>
            <a:ext cx="2441655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228184" y="1556792"/>
            <a:ext cx="2252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800" b="1" dirty="0">
                <a:latin typeface="Arial" pitchFamily="34" charset="0"/>
                <a:ea typeface="华文新魏" pitchFamily="2" charset="-122"/>
              </a:rPr>
              <a:t>英法战争</a:t>
            </a:r>
          </a:p>
        </p:txBody>
      </p:sp>
      <p:sp>
        <p:nvSpPr>
          <p:cNvPr id="14" name="右箭头 13"/>
          <p:cNvSpPr/>
          <p:nvPr/>
        </p:nvSpPr>
        <p:spPr>
          <a:xfrm>
            <a:off x="8460432" y="620688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4211960" y="3356992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805264"/>
            <a:ext cx="82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通过上面图示，指出英国的海权类型？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616530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“军事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+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经济”海权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（五）美国对海权的控制（</a:t>
            </a:r>
            <a:r>
              <a:rPr lang="en-US" altLang="zh-CN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20</a:t>
            </a: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世纪）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024" y="1340768"/>
            <a:ext cx="87849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）追逐海权的开始：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）一战后：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）二战中：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）二战后：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504" y="476672"/>
            <a:ext cx="87129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从</a:t>
            </a:r>
            <a:r>
              <a:rPr lang="en-US" altLang="zh-CN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19</a:t>
            </a:r>
            <a:r>
              <a:rPr lang="zh-CN" altLang="en-US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世纪末到二战后美国对海权的认识及海上霸权确立的过程：</a:t>
            </a:r>
            <a:endParaRPr lang="zh-CN" altLang="en-US" sz="2800" b="1" dirty="0">
              <a:solidFill>
                <a:srgbClr val="0000FF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1196752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1898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年美西战争，打败西班牙，夺得菲律宾和古巴，势力延伸至加勒比海。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2636912"/>
            <a:ext cx="6444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主导华盛顿会议，通过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限制海军军备条约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，取得与英国相等的海军力量。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3789040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通过太平战争打败日本，强化了美国在太平洋海域的制海权。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4869160"/>
            <a:ext cx="6300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1947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年美国主导的关贸总协定成立，掌握了世界贸易领导权。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imgsa.baidu.com/timg?image&amp;quality=80&amp;size=b9999_10000&amp;sec=1525095213234&amp;di=60c7b15a20a95264dfb30fa8af4507f3&amp;imgtype=0&amp;src=http%3A%2F%2Fi0.sinaimg.cn%2Fjc%2F2013%2F0531%2FU6917P27DT20130531211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99889" cy="2733261"/>
          </a:xfrm>
          <a:prstGeom prst="rect">
            <a:avLst/>
          </a:prstGeom>
          <a:noFill/>
        </p:spPr>
      </p:pic>
      <p:pic>
        <p:nvPicPr>
          <p:cNvPr id="3" name="Picture 2" descr="https://ss1.bdstatic.com/70cFuXSh_Q1YnxGkpoWK1HF6hhy/it/u=3331895288,1292418265&amp;fm=27&amp;gp=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3816424" cy="2862318"/>
          </a:xfrm>
          <a:prstGeom prst="rect">
            <a:avLst/>
          </a:prstGeom>
          <a:noFill/>
        </p:spPr>
      </p:pic>
      <p:pic>
        <p:nvPicPr>
          <p:cNvPr id="4" name="Picture 2" descr="https://ss2.bdstatic.com/70cFvnSh_Q1YnxGkpoWK1HF6hhy/it/u=3379201934,1243490506&amp;fm=27&amp;gp=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08920"/>
            <a:ext cx="3804931" cy="2853698"/>
          </a:xfrm>
          <a:prstGeom prst="rect">
            <a:avLst/>
          </a:prstGeom>
          <a:noFill/>
        </p:spPr>
      </p:pic>
      <p:pic>
        <p:nvPicPr>
          <p:cNvPr id="5" name="Picture 2" descr="世贸创始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852936"/>
            <a:ext cx="4742736" cy="2088232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31432" y="4869160"/>
            <a:ext cx="5112568" cy="46166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1947</a:t>
            </a:r>
            <a:r>
              <a:rPr kumimoji="1" lang="zh-CN" altLang="en-US" sz="24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kumimoji="1" lang="en-US" altLang="zh-CN" sz="24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kumimoji="1" lang="zh-CN" altLang="en-US" sz="24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关税与贸易总协定</a:t>
            </a:r>
            <a:r>
              <a:rPr kumimoji="1" lang="en-US" altLang="zh-CN" sz="24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kumimoji="1" lang="zh-CN" altLang="en-US" sz="24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创始国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55892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结合上面四幅图，指出美国控制海权的类型？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6165304"/>
            <a:ext cx="630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“军事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+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经济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+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规则”类型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39" name="文本框 228438"/>
          <p:cNvSpPr txBox="1"/>
          <p:nvPr/>
        </p:nvSpPr>
        <p:spPr>
          <a:xfrm>
            <a:off x="395288" y="765175"/>
            <a:ext cx="7489080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noProof="1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高三历史热点专题复习－－－</a:t>
            </a:r>
            <a:endParaRPr lang="zh-CN" altLang="en-US" sz="4000" b="1" noProof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</p:txBody>
      </p:sp>
      <p:sp>
        <p:nvSpPr>
          <p:cNvPr id="228440" name="文本框 228439"/>
          <p:cNvSpPr txBox="1"/>
          <p:nvPr/>
        </p:nvSpPr>
        <p:spPr>
          <a:xfrm>
            <a:off x="971550" y="2492375"/>
            <a:ext cx="753586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5400" b="1" noProof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由“中西对照”看中国海防、海权问题</a:t>
            </a:r>
            <a:endParaRPr lang="zh-CN" altLang="en-US" sz="5400" b="1" noProof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4572000" y="5203825"/>
            <a:ext cx="4321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 dirty="0" smtClean="0">
                <a:solidFill>
                  <a:srgbClr val="0000FF"/>
                </a:solidFill>
                <a:latin typeface="华文行楷" pitchFamily="2" charset="-122"/>
                <a:ea typeface="华文行楷" pitchFamily="2" charset="-122"/>
              </a:rPr>
              <a:t>授课教师：</a:t>
            </a:r>
            <a:r>
              <a:rPr lang="zh-CN" altLang="en-US" sz="40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杨海鹏</a:t>
            </a:r>
            <a:endParaRPr lang="zh-CN" altLang="en-US" sz="4000" b="1" dirty="0">
              <a:solidFill>
                <a:srgbClr val="C00000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2"/>
          <p:cNvSpPr txBox="1">
            <a:spLocks noChangeArrowheads="1"/>
          </p:cNvSpPr>
          <p:nvPr/>
        </p:nvSpPr>
        <p:spPr bwMode="auto">
          <a:xfrm>
            <a:off x="179512" y="3645024"/>
            <a:ext cx="88566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海权</a:t>
            </a:r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意识</a:t>
            </a:r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不断</a:t>
            </a:r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加强</a:t>
            </a:r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，海权</a:t>
            </a:r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争夺</a:t>
            </a:r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日趋</a:t>
            </a:r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激烈</a:t>
            </a:r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zh-CN" altLang="en-US" sz="40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06896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结论：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89644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0000FF"/>
                </a:solidFill>
                <a:latin typeface="隶书" pitchFamily="49" charset="-122"/>
                <a:ea typeface="隶书" pitchFamily="49" charset="-122"/>
              </a:rPr>
              <a:t>提问</a:t>
            </a:r>
            <a:r>
              <a:rPr lang="zh-CN" altLang="en-US" sz="2800" b="1" dirty="0" smtClean="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：对比中国古代“海权”的缺失分析西方近现代海权不断加强的原因？</a:t>
            </a:r>
            <a:endParaRPr lang="zh-CN" altLang="en-US" sz="2800" b="1" dirty="0">
              <a:solidFill>
                <a:srgbClr val="C00000"/>
              </a:solidFill>
              <a:latin typeface="隶书" pitchFamily="49" charset="-122"/>
              <a:ea typeface="隶书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79512" y="836711"/>
          <a:ext cx="8856984" cy="602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3456384"/>
                <a:gridCol w="4032449"/>
              </a:tblGrid>
              <a:tr h="860184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黑体" pitchFamily="49" charset="-122"/>
                          <a:ea typeface="黑体" pitchFamily="49" charset="-122"/>
                        </a:rPr>
                        <a:t>角度：</a:t>
                      </a:r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黑体" pitchFamily="49" charset="-122"/>
                          <a:ea typeface="黑体" pitchFamily="49" charset="-122"/>
                        </a:rPr>
                        <a:t>中国古代：</a:t>
                      </a:r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黑体" pitchFamily="49" charset="-122"/>
                          <a:ea typeface="黑体" pitchFamily="49" charset="-122"/>
                        </a:rPr>
                        <a:t>西方近现代：</a:t>
                      </a:r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860184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黑体" pitchFamily="49" charset="-122"/>
                          <a:ea typeface="黑体" pitchFamily="49" charset="-122"/>
                        </a:rPr>
                        <a:t>经济：</a:t>
                      </a:r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860184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黑体" pitchFamily="49" charset="-122"/>
                          <a:ea typeface="黑体" pitchFamily="49" charset="-122"/>
                        </a:rPr>
                        <a:t>政治：</a:t>
                      </a:r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860184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黑体" pitchFamily="49" charset="-122"/>
                          <a:ea typeface="黑体" pitchFamily="49" charset="-122"/>
                        </a:rPr>
                        <a:t>思想：</a:t>
                      </a:r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860184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黑体" pitchFamily="49" charset="-122"/>
                          <a:ea typeface="黑体" pitchFamily="49" charset="-122"/>
                        </a:rPr>
                        <a:t>外交：</a:t>
                      </a:r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860184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黑体" pitchFamily="49" charset="-122"/>
                          <a:ea typeface="黑体" pitchFamily="49" charset="-122"/>
                        </a:rPr>
                        <a:t>军事：</a:t>
                      </a:r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860184"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黑体" pitchFamily="49" charset="-122"/>
                          <a:ea typeface="黑体" pitchFamily="49" charset="-122"/>
                        </a:rPr>
                        <a:t>技术：</a:t>
                      </a:r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5656" y="162880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A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类型：封闭的农耕经济为主；</a:t>
            </a:r>
            <a:endParaRPr lang="zh-CN" altLang="en-US" sz="20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98884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B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政策：重农抑商；</a:t>
            </a:r>
            <a:endParaRPr lang="zh-CN" altLang="en-US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249289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A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陆权思维；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2996952"/>
            <a:ext cx="738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B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领海主权意识缺乏；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350100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传统儒家的“贵和”</a:t>
            </a:r>
            <a:endParaRPr lang="en-US" altLang="zh-CN" sz="24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“保守”思想；</a:t>
            </a:r>
            <a:endParaRPr lang="zh-CN" altLang="en-US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4365104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明清统治者保守的对</a:t>
            </a:r>
            <a:endParaRPr lang="en-US" altLang="zh-CN" sz="24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外政策</a:t>
            </a:r>
            <a:endParaRPr lang="zh-CN" altLang="en-US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1628800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A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类型：以工商外贸为主的外向型经济；</a:t>
            </a:r>
            <a:endParaRPr lang="zh-CN" altLang="en-US" sz="20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2204864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B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政策：重商主义；自由主义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2780928"/>
            <a:ext cx="738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多为民主国家，主权意识强烈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3645024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人文主义倡导冒险、进取、求富</a:t>
            </a:r>
            <a:endParaRPr lang="zh-CN" altLang="en-US" sz="20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429309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对外开放、扩张的政策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6" y="515719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强大的海军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6056" y="602700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航海、造船技术发达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4"/>
          <p:cNvSpPr txBox="1">
            <a:spLocks noChangeArrowheads="1"/>
          </p:cNvSpPr>
          <p:nvPr/>
        </p:nvSpPr>
        <p:spPr bwMode="auto">
          <a:xfrm>
            <a:off x="0" y="0"/>
            <a:ext cx="8820472" cy="70788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000099"/>
                </a:solidFill>
                <a:latin typeface="Comic Sans MS" pitchFamily="66" charset="0"/>
                <a:ea typeface="华文新魏" pitchFamily="2" charset="-122"/>
              </a:rPr>
              <a:t>三、中国近代的“海防”和“海权” ：</a:t>
            </a:r>
            <a:endParaRPr lang="zh-CN" altLang="en-US" sz="40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6200" y="764704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（一）地主阶级抵抗派的“海防”思想：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1340768"/>
            <a:ext cx="3347864" cy="2416337"/>
            <a:chOff x="5651500" y="2636838"/>
            <a:chExt cx="3898900" cy="3336701"/>
          </a:xfrm>
        </p:grpSpPr>
        <p:pic>
          <p:nvPicPr>
            <p:cNvPr id="5" name="Picture 16" descr="林则徐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26175" y="2636838"/>
              <a:ext cx="2581275" cy="26638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842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extLst/>
          </p:spPr>
        </p:pic>
        <p:grpSp>
          <p:nvGrpSpPr>
            <p:cNvPr id="6" name="组合 8"/>
            <p:cNvGrpSpPr>
              <a:grpSpLocks/>
            </p:cNvGrpSpPr>
            <p:nvPr/>
          </p:nvGrpSpPr>
          <p:grpSpPr bwMode="auto">
            <a:xfrm>
              <a:off x="5651500" y="5421030"/>
              <a:ext cx="3898900" cy="552509"/>
              <a:chOff x="7443156" y="7414291"/>
              <a:chExt cx="4320479" cy="727549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325313" y="7545226"/>
                <a:ext cx="2360783" cy="528879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8" name="矩形 10"/>
              <p:cNvSpPr>
                <a:spLocks noChangeArrowheads="1"/>
              </p:cNvSpPr>
              <p:nvPr/>
            </p:nvSpPr>
            <p:spPr bwMode="auto">
              <a:xfrm>
                <a:off x="7443156" y="7414291"/>
                <a:ext cx="4320479" cy="727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【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林 则 徐</a:t>
                </a:r>
                <a:r>
                  <a:rPr lang="en-US" altLang="zh-CN" sz="20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】</a:t>
                </a:r>
                <a:endPara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491880" y="148478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林则徐对“海防”的认识：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198884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）积极仿制西方战船；</a:t>
            </a:r>
            <a:endParaRPr lang="zh-CN" altLang="en-US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2564904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）提出建设一支新式海军；</a:t>
            </a:r>
            <a:endParaRPr lang="zh-CN" altLang="en-US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7544" y="3861048"/>
            <a:ext cx="2736304" cy="2780928"/>
            <a:chOff x="5713413" y="2641600"/>
            <a:chExt cx="3898900" cy="3421063"/>
          </a:xfrm>
        </p:grpSpPr>
        <p:pic>
          <p:nvPicPr>
            <p:cNvPr id="13" name="Picture 15" descr="魏源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96013" y="2641600"/>
              <a:ext cx="2586037" cy="28035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842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extLst/>
          </p:spPr>
        </p:pic>
        <p:grpSp>
          <p:nvGrpSpPr>
            <p:cNvPr id="14" name="组合 8"/>
            <p:cNvGrpSpPr>
              <a:grpSpLocks/>
            </p:cNvGrpSpPr>
            <p:nvPr/>
          </p:nvGrpSpPr>
          <p:grpSpPr bwMode="auto">
            <a:xfrm>
              <a:off x="5713413" y="5661025"/>
              <a:ext cx="3898900" cy="401638"/>
              <a:chOff x="7511849" y="7540085"/>
              <a:chExt cx="4320479" cy="528879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8312263" y="7540085"/>
                <a:ext cx="2360783" cy="528879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16" name="矩形 10"/>
              <p:cNvSpPr>
                <a:spLocks noChangeArrowheads="1"/>
              </p:cNvSpPr>
              <p:nvPr/>
            </p:nvSpPr>
            <p:spPr bwMode="auto">
              <a:xfrm>
                <a:off x="7511849" y="7540085"/>
                <a:ext cx="4320479" cy="526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【</a:t>
                </a:r>
                <a:r>
                  <a:rPr lang="zh-CN" altLang="en-US" sz="20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魏  源</a:t>
                </a:r>
                <a:r>
                  <a:rPr lang="en-US" altLang="zh-CN" sz="20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】</a:t>
                </a:r>
                <a:endParaRPr lang="zh-CN" altLang="en-US"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3491880" y="342900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魏源的“海防”思想：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7864" y="40770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4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C00000"/>
                </a:solidFill>
                <a:effectLst>
                  <a:outerShdw sx="1000" sy="1000" algn="tr" rotWithShape="0">
                    <a:prstClr val="black"/>
                  </a:outerShdw>
                </a:effectLst>
                <a:latin typeface="黑体" pitchFamily="49" charset="-122"/>
                <a:ea typeface="黑体" pitchFamily="49" charset="-122"/>
              </a:rPr>
              <a:t>在海防斗争上，他认为既应重视守海口，也应重视守内河 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；</a:t>
            </a:r>
            <a:endParaRPr lang="zh-CN" altLang="en-US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9872" y="5085184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4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50800" sx="1000" sy="1000" algn="tr" rotWithShape="0">
                    <a:prstClr val="black"/>
                  </a:outerShdw>
                </a:effectLst>
                <a:latin typeface="黑体" pitchFamily="49" charset="-122"/>
                <a:ea typeface="黑体" pitchFamily="49" charset="-122"/>
              </a:rPr>
              <a:t>他提出了大力发展海军装备，建设一支近代海军的构想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；</a:t>
            </a:r>
            <a:endParaRPr lang="zh-CN" altLang="en-US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82809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2015</a:t>
            </a:r>
            <a:r>
              <a:rPr lang="zh-CN" altLang="zh-CN" sz="28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年海南历史</a:t>
            </a:r>
            <a:r>
              <a:rPr lang="en-US" altLang="zh-CN" sz="28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13</a:t>
            </a:r>
            <a:r>
              <a:rPr lang="zh-CN" altLang="zh-CN" sz="28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zh-CN" sz="2800" b="1" dirty="0" smtClean="0">
                <a:latin typeface="黑体" pitchFamily="49" charset="-122"/>
                <a:ea typeface="黑体" pitchFamily="49" charset="-122"/>
              </a:rPr>
              <a:t>鸦片战争时期，魏源批评当时“御诸内河不若御诸海口，御诸海口不若御诸外洋”的海防主张，认为“守外洋不如守海口，守海口不如守内河”。魏源的主张反映了这一时期</a:t>
            </a:r>
          </a:p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A.</a:t>
            </a:r>
            <a:r>
              <a:rPr lang="zh-CN" altLang="zh-CN" sz="2800" b="1" dirty="0" smtClean="0">
                <a:latin typeface="黑体" pitchFamily="49" charset="-122"/>
                <a:ea typeface="黑体" pitchFamily="49" charset="-122"/>
              </a:rPr>
              <a:t>海禁思想被远洋开拓思想所取代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    		</a:t>
            </a:r>
          </a:p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B.</a:t>
            </a:r>
            <a:r>
              <a:rPr lang="zh-CN" altLang="zh-CN" sz="2800" b="1" dirty="0" smtClean="0">
                <a:latin typeface="黑体" pitchFamily="49" charset="-122"/>
                <a:ea typeface="黑体" pitchFamily="49" charset="-122"/>
              </a:rPr>
              <a:t>洋务派开始着手海防建设</a:t>
            </a:r>
          </a:p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C.</a:t>
            </a:r>
            <a:r>
              <a:rPr lang="zh-CN" altLang="zh-CN" sz="2800" b="1" dirty="0" smtClean="0">
                <a:latin typeface="黑体" pitchFamily="49" charset="-122"/>
                <a:ea typeface="黑体" pitchFamily="49" charset="-122"/>
              </a:rPr>
              <a:t>有识之士主张学习西方海防模式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    		</a:t>
            </a:r>
          </a:p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D.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清</a:t>
            </a:r>
            <a:r>
              <a:rPr lang="zh-CN" altLang="zh-CN" sz="2800" b="1" dirty="0" smtClean="0">
                <a:latin typeface="黑体" pitchFamily="49" charset="-122"/>
                <a:ea typeface="黑体" pitchFamily="49" charset="-122"/>
              </a:rPr>
              <a:t>朝海军实力远逊于列强</a:t>
            </a:r>
          </a:p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4149080"/>
            <a:ext cx="842493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 smtClean="0">
                <a:solidFill>
                  <a:srgbClr val="FF0000"/>
                </a:solidFill>
              </a:rPr>
              <a:t>答案及简析：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D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。依据题目信息，魏源主张内河防御，其次是海口防御，最后是外洋防御，显然是着眼于清朝海军的优势和实力而提出的。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A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选项与题意冲突，故排除；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B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项不是该时间的历史内容，可排除；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C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项所涉内容违背题意，故正确答案为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D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项。</a:t>
            </a:r>
          </a:p>
          <a:p>
            <a:endParaRPr lang="zh-CN" altLang="en-US" dirty="0"/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0" y="0"/>
            <a:ext cx="8820472" cy="70788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C00000"/>
                </a:solidFill>
                <a:latin typeface="Comic Sans MS" pitchFamily="66" charset="0"/>
                <a:ea typeface="华文新魏" pitchFamily="2" charset="-122"/>
              </a:rPr>
              <a:t>高考链接：</a:t>
            </a:r>
            <a:endParaRPr lang="zh-CN" altLang="en-US" sz="4000" b="1" dirty="0">
              <a:solidFill>
                <a:srgbClr val="C00000"/>
              </a:solidFill>
              <a:latin typeface="Comic Sans MS" pitchFamily="66" charset="0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332656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（二）地主阶级洋务派的“海防”建设 ：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80728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）创办军事工业，提供船舰、枪炮、弹药。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1628800"/>
            <a:ext cx="565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李鸿章于</a:t>
            </a:r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1865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年在上海创办的最大的军工企业－－江南制度总局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2852936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左宗棠于</a:t>
            </a:r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1866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年在福州创办的军工企业－－福州船政局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861048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）培养海军人才。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429309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左宗棠在福州创办的福州船政学堂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72514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）筹划海防、建设海军。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15719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成立海军衙门；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566124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到</a:t>
            </a:r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19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世纪</a:t>
            </a:r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80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年代建成了北洋、南洋、福建三支海军；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616530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建成了旅顺和威海卫两个海军基地。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45410" name="Picture 2" descr="https://timgsa.baidu.com/timg?image&amp;quality=80&amp;size=b9999_10000&amp;sec=1525103105884&amp;di=1bbf416869e191a2117464b72b5bb3c9&amp;imgtype=0&amp;src=http%3A%2F%2Fimg1.gtimg.com%2Frushidao%2Fpics%2Fhv1%2F1%2F197%2F1962%2F127629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1656184" cy="2277253"/>
          </a:xfrm>
          <a:prstGeom prst="rect">
            <a:avLst/>
          </a:prstGeom>
          <a:noFill/>
        </p:spPr>
      </p:pic>
      <p:pic>
        <p:nvPicPr>
          <p:cNvPr id="145412" name="Picture 4" descr="https://ss0.bdstatic.com/70cFuHSh_Q1YnxGkpoWK1HF6hhy/it/u=3005088945,2605072703&amp;fm=27&amp;gp=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5" y="2276872"/>
            <a:ext cx="1661723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27D5F17-7590-4977-B845-8C487D20C0AE}" type="datetime1">
              <a:rPr lang="zh-CN" altLang="en-US"/>
              <a:pPr>
                <a:defRPr/>
              </a:pPr>
              <a:t>2018/5/6 Sunday</a:t>
            </a:fld>
            <a:endParaRPr lang="en-US" altLang="zh-CN"/>
          </a:p>
        </p:txBody>
      </p:sp>
      <p:sp>
        <p:nvSpPr>
          <p:cNvPr id="32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50170-9047-43BF-81F1-211ED3D1EC92}" type="slidenum">
              <a:rPr lang="en-US" altLang="zh-CN"/>
              <a:pPr>
                <a:defRPr/>
              </a:pPr>
              <a:t>25</a:t>
            </a:fld>
            <a:endParaRPr lang="en-US" altLang="zh-CN"/>
          </a:p>
        </p:txBody>
      </p:sp>
      <p:pic>
        <p:nvPicPr>
          <p:cNvPr id="79876" name="Picture 2" descr="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815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Oval 3"/>
          <p:cNvSpPr>
            <a:spLocks noChangeArrowheads="1"/>
          </p:cNvSpPr>
          <p:nvPr/>
        </p:nvSpPr>
        <p:spPr bwMode="auto">
          <a:xfrm>
            <a:off x="67818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9878" name="Oval 4"/>
          <p:cNvSpPr>
            <a:spLocks noChangeArrowheads="1"/>
          </p:cNvSpPr>
          <p:nvPr/>
        </p:nvSpPr>
        <p:spPr bwMode="auto">
          <a:xfrm>
            <a:off x="5715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9879" name="Oval 5"/>
          <p:cNvSpPr>
            <a:spLocks noChangeArrowheads="1"/>
          </p:cNvSpPr>
          <p:nvPr/>
        </p:nvSpPr>
        <p:spPr bwMode="auto">
          <a:xfrm>
            <a:off x="6172200" y="525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9880" name="Oval 6"/>
          <p:cNvSpPr>
            <a:spLocks noChangeArrowheads="1"/>
          </p:cNvSpPr>
          <p:nvPr/>
        </p:nvSpPr>
        <p:spPr bwMode="auto">
          <a:xfrm>
            <a:off x="5943600" y="129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715000" y="4652963"/>
            <a:ext cx="2960688" cy="495300"/>
            <a:chOff x="3606" y="4473"/>
            <a:chExt cx="1651" cy="288"/>
          </a:xfrm>
        </p:grpSpPr>
        <p:sp>
          <p:nvSpPr>
            <p:cNvPr id="79901" name="Text Box 11"/>
            <p:cNvSpPr txBox="1">
              <a:spLocks noChangeArrowheads="1"/>
            </p:cNvSpPr>
            <p:nvPr/>
          </p:nvSpPr>
          <p:spPr bwMode="auto">
            <a:xfrm>
              <a:off x="3606" y="4473"/>
              <a:ext cx="506" cy="2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latin typeface="Times New Roman" pitchFamily="18" charset="0"/>
                  <a:ea typeface="隶书" pitchFamily="49" charset="-122"/>
                </a:rPr>
                <a:t>福州</a:t>
              </a:r>
              <a:endParaRPr lang="zh-CN" altLang="en-US">
                <a:latin typeface="Times New Roman" pitchFamily="18" charset="0"/>
              </a:endParaRPr>
            </a:p>
          </p:txBody>
        </p:sp>
        <p:sp>
          <p:nvSpPr>
            <p:cNvPr id="79902" name="Rectangle 12"/>
            <p:cNvSpPr>
              <a:spLocks noChangeArrowheads="1"/>
            </p:cNvSpPr>
            <p:nvPr/>
          </p:nvSpPr>
          <p:spPr bwMode="auto">
            <a:xfrm>
              <a:off x="4105" y="4473"/>
              <a:ext cx="1152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Times New Roman" pitchFamily="18" charset="0"/>
                </a:rPr>
                <a:t>福州船政局</a:t>
              </a:r>
              <a:endParaRPr lang="zh-CN" altLang="en-US" sz="2800" dirty="0">
                <a:latin typeface="Times New Roman" pitchFamily="18" charset="0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084888" y="2781300"/>
            <a:ext cx="3059112" cy="939800"/>
            <a:chOff x="4022" y="1728"/>
            <a:chExt cx="1738" cy="598"/>
          </a:xfrm>
        </p:grpSpPr>
        <p:sp>
          <p:nvSpPr>
            <p:cNvPr id="79895" name="Text Box 17"/>
            <p:cNvSpPr txBox="1">
              <a:spLocks noChangeArrowheads="1"/>
            </p:cNvSpPr>
            <p:nvPr/>
          </p:nvSpPr>
          <p:spPr bwMode="auto">
            <a:xfrm>
              <a:off x="4022" y="2029"/>
              <a:ext cx="506" cy="2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latin typeface="Times New Roman" pitchFamily="18" charset="0"/>
                  <a:ea typeface="隶书" pitchFamily="49" charset="-122"/>
                </a:rPr>
                <a:t>上海</a:t>
              </a:r>
              <a:endParaRPr lang="zh-CN" altLang="en-US">
                <a:latin typeface="Times New Roman" pitchFamily="18" charset="0"/>
              </a:endParaRPr>
            </a:p>
          </p:txBody>
        </p: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4480" y="1728"/>
              <a:ext cx="1280" cy="327"/>
              <a:chOff x="4480" y="1488"/>
              <a:chExt cx="1280" cy="436"/>
            </a:xfrm>
          </p:grpSpPr>
          <p:sp>
            <p:nvSpPr>
              <p:cNvPr id="79897" name="Rectangle 19"/>
              <p:cNvSpPr>
                <a:spLocks noChangeArrowheads="1"/>
              </p:cNvSpPr>
              <p:nvPr/>
            </p:nvSpPr>
            <p:spPr bwMode="auto">
              <a:xfrm>
                <a:off x="4512" y="1488"/>
                <a:ext cx="1248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zh-CN" sz="2800">
                  <a:latin typeface="Times New Roman" pitchFamily="18" charset="0"/>
                </a:endParaRPr>
              </a:p>
            </p:txBody>
          </p:sp>
          <p:sp>
            <p:nvSpPr>
              <p:cNvPr id="79898" name="Text Box 20"/>
              <p:cNvSpPr txBox="1">
                <a:spLocks noChangeArrowheads="1"/>
              </p:cNvSpPr>
              <p:nvPr/>
            </p:nvSpPr>
            <p:spPr bwMode="auto">
              <a:xfrm>
                <a:off x="4480" y="1536"/>
                <a:ext cx="1220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Times New Roman" pitchFamily="18" charset="0"/>
                  </a:rPr>
                  <a:t>江南制造总局</a:t>
                </a:r>
                <a:endParaRPr lang="zh-CN" altLang="en-US" sz="2800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79885" name="Oval 21"/>
          <p:cNvSpPr>
            <a:spLocks noChangeArrowheads="1"/>
          </p:cNvSpPr>
          <p:nvPr/>
        </p:nvSpPr>
        <p:spPr bwMode="auto">
          <a:xfrm>
            <a:off x="6096000" y="99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9886" name="Text Box 22"/>
          <p:cNvSpPr txBox="1">
            <a:spLocks noChangeArrowheads="1"/>
          </p:cNvSpPr>
          <p:nvPr/>
        </p:nvSpPr>
        <p:spPr bwMode="auto">
          <a:xfrm>
            <a:off x="441325" y="380206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zh-CN" sz="3200">
              <a:latin typeface="Times New Roman" pitchFamily="18" charset="0"/>
            </a:endParaRPr>
          </a:p>
        </p:txBody>
      </p:sp>
      <p:sp>
        <p:nvSpPr>
          <p:cNvPr id="142359" name="Rectangle 23"/>
          <p:cNvSpPr>
            <a:spLocks noChangeArrowheads="1"/>
          </p:cNvSpPr>
          <p:nvPr/>
        </p:nvSpPr>
        <p:spPr bwMode="auto">
          <a:xfrm>
            <a:off x="228600" y="457200"/>
            <a:ext cx="6858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itchFamily="2" charset="-122"/>
                <a:ea typeface="华文新魏" pitchFamily="2" charset="-122"/>
                <a:hlinkClick r:id="rId3" action="ppaction://hlinksldjump"/>
              </a:rPr>
              <a:t>军事工业</a:t>
            </a:r>
            <a:endParaRPr lang="zh-CN" altLang="en-US" sz="44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33" name="Picture 6" descr="江南制造总局炮厂的机器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0"/>
            <a:ext cx="3853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https://timgsa.baidu.com/timg?image&amp;quality=80&amp;size=b9999_10000&amp;sec=1525101044938&amp;di=60c8ca678675108b9de2b093b3aea052&amp;imgtype=0&amp;src=http%3A%2F%2Fa3.att.hudong.com%2F37%2F27%2F01300000627128125887277198047_02_250_2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476750"/>
            <a:ext cx="23812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0" y="0"/>
            <a:ext cx="61722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803275" y="5016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kumimoji="1" lang="zh-CN" altLang="zh-CN" b="0"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108075" y="40068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kumimoji="1" lang="zh-CN" altLang="zh-CN" b="0"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295400" y="0"/>
            <a:ext cx="685800" cy="64940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洋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务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派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建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成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的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近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代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海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军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及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基</a:t>
            </a:r>
          </a:p>
          <a:p>
            <a:r>
              <a:rPr kumimoji="1" lang="zh-CN" altLang="en-US" sz="3200" b="1" dirty="0">
                <a:solidFill>
                  <a:srgbClr val="C00000"/>
                </a:solidFill>
                <a:effectLst/>
                <a:latin typeface="黑体" pitchFamily="49" charset="-122"/>
                <a:ea typeface="黑体" pitchFamily="49" charset="-122"/>
              </a:rPr>
              <a:t>地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7143750" y="6248400"/>
            <a:ext cx="1981200" cy="609600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zh-CN" altLang="en-US">
                <a:solidFill>
                  <a:srgbClr val="FF33CC"/>
                </a:solidFill>
                <a:effectLst/>
                <a:latin typeface="Times New Roman" pitchFamily="18" charset="0"/>
                <a:ea typeface="隶书" pitchFamily="49" charset="-122"/>
              </a:rPr>
              <a:t>洋务运动</a:t>
            </a:r>
            <a:r>
              <a:rPr kumimoji="1" lang="en-US" altLang="zh-CN">
                <a:solidFill>
                  <a:srgbClr val="FF33CC"/>
                </a:solidFill>
                <a:effectLst/>
                <a:latin typeface="Times New Roman" pitchFamily="18" charset="0"/>
                <a:ea typeface="隶书" pitchFamily="49" charset="-122"/>
              </a:rPr>
              <a:t>B</a:t>
            </a:r>
            <a:endParaRPr kumimoji="1" lang="en-US" altLang="zh-CN" b="0"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695950" y="1143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683895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6153150" y="525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5924550" y="137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381750" y="762000"/>
            <a:ext cx="1524000" cy="1828800"/>
            <a:chOff x="4032" y="480"/>
            <a:chExt cx="960" cy="1152"/>
          </a:xfrm>
        </p:grpSpPr>
        <p:sp>
          <p:nvSpPr>
            <p:cNvPr id="36876" name="Oval 12"/>
            <p:cNvSpPr>
              <a:spLocks noChangeArrowheads="1"/>
            </p:cNvSpPr>
            <p:nvPr/>
          </p:nvSpPr>
          <p:spPr bwMode="auto">
            <a:xfrm>
              <a:off x="4368" y="8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877" name="Oval 13"/>
            <p:cNvSpPr>
              <a:spLocks noChangeArrowheads="1"/>
            </p:cNvSpPr>
            <p:nvPr/>
          </p:nvSpPr>
          <p:spPr bwMode="auto">
            <a:xfrm>
              <a:off x="4368" y="115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416" y="480"/>
              <a:ext cx="576" cy="336"/>
              <a:chOff x="4416" y="480"/>
              <a:chExt cx="576" cy="336"/>
            </a:xfrm>
          </p:grpSpPr>
          <p:sp>
            <p:nvSpPr>
              <p:cNvPr id="36879" name="Oval 15"/>
              <p:cNvSpPr>
                <a:spLocks noChangeArrowheads="1"/>
              </p:cNvSpPr>
              <p:nvPr/>
            </p:nvSpPr>
            <p:spPr bwMode="auto">
              <a:xfrm>
                <a:off x="4464" y="528"/>
                <a:ext cx="528" cy="288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0" name="Text Box 16"/>
              <p:cNvSpPr txBox="1">
                <a:spLocks noChangeArrowheads="1"/>
              </p:cNvSpPr>
              <p:nvPr/>
            </p:nvSpPr>
            <p:spPr bwMode="auto">
              <a:xfrm>
                <a:off x="4416" y="480"/>
                <a:ext cx="50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rgbClr val="FF0000"/>
                    </a:solidFill>
                    <a:effectLst/>
                    <a:latin typeface="黑体" pitchFamily="49" charset="-122"/>
                    <a:ea typeface="黑体" pitchFamily="49" charset="-122"/>
                  </a:rPr>
                  <a:t>旅顺</a:t>
                </a:r>
                <a:endParaRPr kumimoji="1" lang="zh-CN" altLang="en-US" sz="2400" b="1" dirty="0">
                  <a:effectLst/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4032" y="1296"/>
              <a:ext cx="720" cy="336"/>
              <a:chOff x="4032" y="1296"/>
              <a:chExt cx="720" cy="336"/>
            </a:xfrm>
          </p:grpSpPr>
          <p:sp>
            <p:nvSpPr>
              <p:cNvPr id="36882" name="Oval 18"/>
              <p:cNvSpPr>
                <a:spLocks noChangeArrowheads="1"/>
              </p:cNvSpPr>
              <p:nvPr/>
            </p:nvSpPr>
            <p:spPr bwMode="auto">
              <a:xfrm>
                <a:off x="4080" y="1296"/>
                <a:ext cx="672" cy="33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3" name="Text Box 19"/>
              <p:cNvSpPr txBox="1">
                <a:spLocks noChangeArrowheads="1"/>
              </p:cNvSpPr>
              <p:nvPr/>
            </p:nvSpPr>
            <p:spPr bwMode="auto">
              <a:xfrm>
                <a:off x="4032" y="1296"/>
                <a:ext cx="70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rgbClr val="FF0000"/>
                    </a:solidFill>
                    <a:effectLst/>
                    <a:latin typeface="黑体" pitchFamily="49" charset="-122"/>
                    <a:ea typeface="黑体" pitchFamily="49" charset="-122"/>
                  </a:rPr>
                  <a:t>威海卫</a:t>
                </a:r>
                <a:endParaRPr kumimoji="1" lang="zh-CN" altLang="en-US" sz="2400" b="1" dirty="0">
                  <a:effectLst/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705350" y="1413469"/>
            <a:ext cx="3481388" cy="5436594"/>
            <a:chOff x="2976" y="950"/>
            <a:chExt cx="2009" cy="3365"/>
          </a:xfrm>
        </p:grpSpPr>
        <p:sp>
          <p:nvSpPr>
            <p:cNvPr id="36885" name="Text Box 21"/>
            <p:cNvSpPr txBox="1">
              <a:spLocks noChangeArrowheads="1"/>
            </p:cNvSpPr>
            <p:nvPr/>
          </p:nvSpPr>
          <p:spPr bwMode="auto">
            <a:xfrm>
              <a:off x="3772" y="950"/>
              <a:ext cx="894" cy="24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kumimoji="1" lang="zh-CN" altLang="en-US" sz="2000" b="1" dirty="0">
                  <a:solidFill>
                    <a:srgbClr val="800080"/>
                  </a:solidFill>
                  <a:effectLst/>
                  <a:latin typeface="黑体" pitchFamily="49" charset="-122"/>
                  <a:ea typeface="黑体" pitchFamily="49" charset="-122"/>
                </a:rPr>
                <a:t>北洋海军</a:t>
              </a:r>
            </a:p>
          </p:txBody>
        </p:sp>
        <p:sp>
          <p:nvSpPr>
            <p:cNvPr id="36886" name="Text Box 22"/>
            <p:cNvSpPr txBox="1">
              <a:spLocks noChangeArrowheads="1"/>
            </p:cNvSpPr>
            <p:nvPr/>
          </p:nvSpPr>
          <p:spPr bwMode="auto">
            <a:xfrm>
              <a:off x="4166" y="3133"/>
              <a:ext cx="819" cy="289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800080"/>
                  </a:solidFill>
                  <a:effectLst/>
                  <a:latin typeface="黑体" pitchFamily="49" charset="-122"/>
                  <a:ea typeface="黑体" pitchFamily="49" charset="-122"/>
                </a:rPr>
                <a:t>福建海军</a:t>
              </a:r>
            </a:p>
          </p:txBody>
        </p:sp>
        <p:sp>
          <p:nvSpPr>
            <p:cNvPr id="36887" name="Text Box 23"/>
            <p:cNvSpPr txBox="1">
              <a:spLocks noChangeArrowheads="1"/>
            </p:cNvSpPr>
            <p:nvPr/>
          </p:nvSpPr>
          <p:spPr bwMode="auto">
            <a:xfrm>
              <a:off x="2976" y="4026"/>
              <a:ext cx="819" cy="289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800080"/>
                  </a:solidFill>
                  <a:effectLst/>
                  <a:latin typeface="黑体" pitchFamily="49" charset="-122"/>
                  <a:ea typeface="黑体" pitchFamily="49" charset="-122"/>
                </a:rPr>
                <a:t>南洋海军</a:t>
              </a: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580112" y="2996952"/>
            <a:ext cx="4032250" cy="2778125"/>
            <a:chOff x="4787900" y="3284538"/>
            <a:chExt cx="4032250" cy="2778125"/>
          </a:xfrm>
        </p:grpSpPr>
        <p:pic>
          <p:nvPicPr>
            <p:cNvPr id="3" name="Picture 14" descr="海军衙门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92725" y="3284538"/>
              <a:ext cx="2605088" cy="21605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842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extLst/>
          </p:spPr>
        </p:pic>
        <p:grpSp>
          <p:nvGrpSpPr>
            <p:cNvPr id="4" name="组合 8"/>
            <p:cNvGrpSpPr>
              <a:grpSpLocks/>
            </p:cNvGrpSpPr>
            <p:nvPr/>
          </p:nvGrpSpPr>
          <p:grpSpPr bwMode="auto">
            <a:xfrm>
              <a:off x="4787900" y="5661025"/>
              <a:ext cx="4032250" cy="401638"/>
              <a:chOff x="7466309" y="7540082"/>
              <a:chExt cx="4468467" cy="528882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8370558" y="7540082"/>
                <a:ext cx="2359140" cy="528882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6" name="矩形 5"/>
              <p:cNvSpPr>
                <a:spLocks noChangeArrowheads="1"/>
              </p:cNvSpPr>
              <p:nvPr/>
            </p:nvSpPr>
            <p:spPr bwMode="auto">
              <a:xfrm>
                <a:off x="7466309" y="7540082"/>
                <a:ext cx="4468467" cy="526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【</a:t>
                </a:r>
                <a:r>
                  <a:rPr lang="zh-CN" altLang="en-US" sz="20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海军衙门</a:t>
                </a:r>
                <a:r>
                  <a:rPr lang="en-US" altLang="zh-CN" sz="2000" b="1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】</a:t>
                </a:r>
                <a:endParaRPr lang="zh-CN" altLang="en-US" sz="20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pic>
        <p:nvPicPr>
          <p:cNvPr id="148482" name="Picture 2" descr="https://timgsa.baidu.com/timg?image&amp;quality=80&amp;size=b9999_10000&amp;sec=1525101250053&amp;di=45107b1edf2a8f8d276e8ef8a831289f&amp;imgtype=0&amp;src=http%3A%2F%2Fimg.univs.cn%2F20140430%2F0%2F201404300757581083180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5175448" cy="18804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227687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威海卫海军基地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9" name="Picture 2" descr="致远合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72916"/>
            <a:ext cx="5580112" cy="418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508104" y="5733256"/>
            <a:ext cx="3751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CC0000"/>
                </a:solidFill>
              </a:rPr>
              <a:t>致远舰士兵合影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110163" y="260648"/>
            <a:ext cx="4033837" cy="2452688"/>
            <a:chOff x="4859338" y="3394075"/>
            <a:chExt cx="4033837" cy="2452688"/>
          </a:xfrm>
        </p:grpSpPr>
        <p:pic>
          <p:nvPicPr>
            <p:cNvPr id="12" name="Picture 13" descr="旅顺基地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13338" y="3394075"/>
              <a:ext cx="3238500" cy="18208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8425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extLst/>
          </p:spPr>
        </p:pic>
        <p:grpSp>
          <p:nvGrpSpPr>
            <p:cNvPr id="13" name="组合 8"/>
            <p:cNvGrpSpPr>
              <a:grpSpLocks/>
            </p:cNvGrpSpPr>
            <p:nvPr/>
          </p:nvGrpSpPr>
          <p:grpSpPr bwMode="auto">
            <a:xfrm>
              <a:off x="4859338" y="5445125"/>
              <a:ext cx="4033837" cy="401638"/>
              <a:chOff x="7386515" y="7540082"/>
              <a:chExt cx="4468467" cy="528882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8369542" y="7540082"/>
                <a:ext cx="2359970" cy="528882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15" name="矩形 14"/>
              <p:cNvSpPr>
                <a:spLocks noChangeArrowheads="1"/>
              </p:cNvSpPr>
              <p:nvPr/>
            </p:nvSpPr>
            <p:spPr bwMode="auto">
              <a:xfrm>
                <a:off x="7386515" y="7540082"/>
                <a:ext cx="4468467" cy="526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【</a:t>
                </a:r>
                <a:r>
                  <a:rPr lang="zh-CN" altLang="en-US" sz="2000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旅顺基地</a:t>
                </a:r>
                <a:r>
                  <a:rPr lang="en-US" altLang="zh-CN" sz="2000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】</a:t>
                </a:r>
                <a:endPara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304800" y="5410200"/>
            <a:ext cx="1524000" cy="5334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16067" name="Picture 3" descr="中日战争2"/>
          <p:cNvPicPr>
            <a:picLocks noChangeAspect="1" noChangeArrowheads="1"/>
          </p:cNvPicPr>
          <p:nvPr/>
        </p:nvPicPr>
        <p:blipFill>
          <a:blip r:embed="rId2" cstate="print"/>
          <a:srcRect t="3346" b="4462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16068" name="Line 4"/>
          <p:cNvSpPr>
            <a:spLocks noChangeShapeType="1"/>
          </p:cNvSpPr>
          <p:nvPr/>
        </p:nvSpPr>
        <p:spPr bwMode="auto">
          <a:xfrm>
            <a:off x="609600" y="3581400"/>
            <a:ext cx="5638800" cy="2209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pic>
        <p:nvPicPr>
          <p:cNvPr id="216069" name="Picture 5" descr="03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943600"/>
            <a:ext cx="552450" cy="200025"/>
          </a:xfrm>
          <a:prstGeom prst="rect">
            <a:avLst/>
          </a:prstGeom>
          <a:noFill/>
        </p:spPr>
      </p:pic>
      <p:pic>
        <p:nvPicPr>
          <p:cNvPr id="216070" name="Picture 6" descr="03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733800"/>
            <a:ext cx="552450" cy="228600"/>
          </a:xfrm>
          <a:prstGeom prst="rect">
            <a:avLst/>
          </a:prstGeom>
          <a:noFill/>
        </p:spPr>
      </p:pic>
      <p:sp>
        <p:nvSpPr>
          <p:cNvPr id="216071" name="Freeform 7"/>
          <p:cNvSpPr>
            <a:spLocks/>
          </p:cNvSpPr>
          <p:nvPr/>
        </p:nvSpPr>
        <p:spPr bwMode="auto">
          <a:xfrm>
            <a:off x="4495800" y="3048000"/>
            <a:ext cx="1346200" cy="762000"/>
          </a:xfrm>
          <a:custGeom>
            <a:avLst/>
            <a:gdLst/>
            <a:ahLst/>
            <a:cxnLst>
              <a:cxn ang="0">
                <a:pos x="848" y="384"/>
              </a:cxn>
              <a:cxn ang="0">
                <a:pos x="656" y="312"/>
              </a:cxn>
              <a:cxn ang="0">
                <a:pos x="476" y="312"/>
              </a:cxn>
              <a:cxn ang="0">
                <a:pos x="236" y="336"/>
              </a:cxn>
              <a:cxn ang="0">
                <a:pos x="20" y="300"/>
              </a:cxn>
              <a:cxn ang="0">
                <a:pos x="116" y="132"/>
              </a:cxn>
              <a:cxn ang="0">
                <a:pos x="320" y="0"/>
              </a:cxn>
            </a:cxnLst>
            <a:rect l="0" t="0" r="r" b="b"/>
            <a:pathLst>
              <a:path w="848" h="384">
                <a:moveTo>
                  <a:pt x="848" y="384"/>
                </a:moveTo>
                <a:cubicBezTo>
                  <a:pt x="816" y="372"/>
                  <a:pt x="718" y="324"/>
                  <a:pt x="656" y="312"/>
                </a:cubicBezTo>
                <a:cubicBezTo>
                  <a:pt x="594" y="300"/>
                  <a:pt x="546" y="308"/>
                  <a:pt x="476" y="312"/>
                </a:cubicBezTo>
                <a:cubicBezTo>
                  <a:pt x="406" y="316"/>
                  <a:pt x="312" y="338"/>
                  <a:pt x="236" y="336"/>
                </a:cubicBezTo>
                <a:cubicBezTo>
                  <a:pt x="160" y="334"/>
                  <a:pt x="40" y="334"/>
                  <a:pt x="20" y="300"/>
                </a:cubicBezTo>
                <a:cubicBezTo>
                  <a:pt x="0" y="266"/>
                  <a:pt x="66" y="182"/>
                  <a:pt x="116" y="132"/>
                </a:cubicBezTo>
                <a:cubicBezTo>
                  <a:pt x="166" y="82"/>
                  <a:pt x="278" y="27"/>
                  <a:pt x="32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16072" name="Freeform 8"/>
          <p:cNvSpPr>
            <a:spLocks/>
          </p:cNvSpPr>
          <p:nvPr/>
        </p:nvSpPr>
        <p:spPr bwMode="auto">
          <a:xfrm>
            <a:off x="609600" y="2819400"/>
            <a:ext cx="4572000" cy="1219200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924" y="674"/>
              </a:cxn>
              <a:cxn ang="0">
                <a:pos x="1728" y="734"/>
              </a:cxn>
              <a:cxn ang="0">
                <a:pos x="2064" y="530"/>
              </a:cxn>
              <a:cxn ang="0">
                <a:pos x="2388" y="314"/>
              </a:cxn>
              <a:cxn ang="0">
                <a:pos x="2604" y="146"/>
              </a:cxn>
              <a:cxn ang="0">
                <a:pos x="2772" y="14"/>
              </a:cxn>
              <a:cxn ang="0">
                <a:pos x="2844" y="62"/>
              </a:cxn>
            </a:cxnLst>
            <a:rect l="0" t="0" r="r" b="b"/>
            <a:pathLst>
              <a:path w="2844" h="758">
                <a:moveTo>
                  <a:pt x="0" y="470"/>
                </a:moveTo>
                <a:cubicBezTo>
                  <a:pt x="154" y="504"/>
                  <a:pt x="636" y="630"/>
                  <a:pt x="924" y="674"/>
                </a:cubicBezTo>
                <a:cubicBezTo>
                  <a:pt x="1212" y="718"/>
                  <a:pt x="1538" y="758"/>
                  <a:pt x="1728" y="734"/>
                </a:cubicBezTo>
                <a:lnTo>
                  <a:pt x="2064" y="530"/>
                </a:lnTo>
                <a:cubicBezTo>
                  <a:pt x="2174" y="460"/>
                  <a:pt x="2298" y="378"/>
                  <a:pt x="2388" y="314"/>
                </a:cubicBezTo>
                <a:cubicBezTo>
                  <a:pt x="2478" y="250"/>
                  <a:pt x="2540" y="196"/>
                  <a:pt x="2604" y="146"/>
                </a:cubicBezTo>
                <a:cubicBezTo>
                  <a:pt x="2668" y="96"/>
                  <a:pt x="2732" y="28"/>
                  <a:pt x="2772" y="14"/>
                </a:cubicBezTo>
                <a:cubicBezTo>
                  <a:pt x="2812" y="0"/>
                  <a:pt x="2829" y="52"/>
                  <a:pt x="2844" y="62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00800" y="3581400"/>
            <a:ext cx="958850" cy="1447800"/>
            <a:chOff x="4032" y="2256"/>
            <a:chExt cx="604" cy="912"/>
          </a:xfrm>
        </p:grpSpPr>
        <p:sp>
          <p:nvSpPr>
            <p:cNvPr id="216074" name="Freeform 10"/>
            <p:cNvSpPr>
              <a:spLocks/>
            </p:cNvSpPr>
            <p:nvPr/>
          </p:nvSpPr>
          <p:spPr bwMode="auto">
            <a:xfrm>
              <a:off x="4128" y="2256"/>
              <a:ext cx="508" cy="912"/>
            </a:xfrm>
            <a:custGeom>
              <a:avLst/>
              <a:gdLst/>
              <a:ahLst/>
              <a:cxnLst>
                <a:cxn ang="0">
                  <a:pos x="480" y="912"/>
                </a:cxn>
                <a:cxn ang="0">
                  <a:pos x="504" y="564"/>
                </a:cxn>
                <a:cxn ang="0">
                  <a:pos x="480" y="432"/>
                </a:cxn>
                <a:cxn ang="0">
                  <a:pos x="336" y="336"/>
                </a:cxn>
                <a:cxn ang="0">
                  <a:pos x="0" y="0"/>
                </a:cxn>
              </a:cxnLst>
              <a:rect l="0" t="0" r="r" b="b"/>
              <a:pathLst>
                <a:path w="508" h="912">
                  <a:moveTo>
                    <a:pt x="480" y="912"/>
                  </a:moveTo>
                  <a:lnTo>
                    <a:pt x="504" y="564"/>
                  </a:lnTo>
                  <a:cubicBezTo>
                    <a:pt x="504" y="484"/>
                    <a:pt x="508" y="470"/>
                    <a:pt x="480" y="432"/>
                  </a:cubicBezTo>
                  <a:cubicBezTo>
                    <a:pt x="452" y="394"/>
                    <a:pt x="416" y="408"/>
                    <a:pt x="336" y="336"/>
                  </a:cubicBez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6075" name="Freeform 11"/>
            <p:cNvSpPr>
              <a:spLocks/>
            </p:cNvSpPr>
            <p:nvPr/>
          </p:nvSpPr>
          <p:spPr bwMode="auto">
            <a:xfrm>
              <a:off x="4032" y="2304"/>
              <a:ext cx="576" cy="816"/>
            </a:xfrm>
            <a:custGeom>
              <a:avLst/>
              <a:gdLst/>
              <a:ahLst/>
              <a:cxnLst>
                <a:cxn ang="0">
                  <a:pos x="576" y="816"/>
                </a:cxn>
                <a:cxn ang="0">
                  <a:pos x="276" y="360"/>
                </a:cxn>
                <a:cxn ang="0">
                  <a:pos x="108" y="192"/>
                </a:cxn>
                <a:cxn ang="0">
                  <a:pos x="36" y="132"/>
                </a:cxn>
                <a:cxn ang="0">
                  <a:pos x="0" y="0"/>
                </a:cxn>
              </a:cxnLst>
              <a:rect l="0" t="0" r="r" b="b"/>
              <a:pathLst>
                <a:path w="576" h="816">
                  <a:moveTo>
                    <a:pt x="576" y="816"/>
                  </a:moveTo>
                  <a:lnTo>
                    <a:pt x="276" y="360"/>
                  </a:lnTo>
                  <a:cubicBezTo>
                    <a:pt x="198" y="256"/>
                    <a:pt x="148" y="230"/>
                    <a:pt x="108" y="192"/>
                  </a:cubicBezTo>
                  <a:cubicBezTo>
                    <a:pt x="68" y="154"/>
                    <a:pt x="54" y="164"/>
                    <a:pt x="36" y="132"/>
                  </a:cubicBezTo>
                  <a:cubicBezTo>
                    <a:pt x="18" y="100"/>
                    <a:pt x="7" y="27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6076" name="Text Box 12"/>
          <p:cNvSpPr txBox="1">
            <a:spLocks noChangeArrowheads="1"/>
          </p:cNvSpPr>
          <p:nvPr/>
        </p:nvSpPr>
        <p:spPr bwMode="auto">
          <a:xfrm>
            <a:off x="4800600" y="5486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>
                <a:solidFill>
                  <a:schemeClr val="bg1"/>
                </a:solidFill>
                <a:effectLst/>
                <a:latin typeface="隶书" pitchFamily="49" charset="-122"/>
                <a:ea typeface="隶书" pitchFamily="49" charset="-122"/>
              </a:rPr>
              <a:t>1894.7.25</a:t>
            </a:r>
          </a:p>
        </p:txBody>
      </p: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6400800" y="32766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>
                <a:solidFill>
                  <a:schemeClr val="bg1"/>
                </a:solidFill>
                <a:effectLst/>
                <a:latin typeface="隶书" pitchFamily="49" charset="-122"/>
                <a:ea typeface="隶书" pitchFamily="49" charset="-122"/>
              </a:rPr>
              <a:t>1894.9.15</a:t>
            </a:r>
          </a:p>
        </p:txBody>
      </p:sp>
      <p:sp>
        <p:nvSpPr>
          <p:cNvPr id="216078" name="Text Box 14"/>
          <p:cNvSpPr txBox="1">
            <a:spLocks noChangeArrowheads="1"/>
          </p:cNvSpPr>
          <p:nvPr/>
        </p:nvSpPr>
        <p:spPr bwMode="auto">
          <a:xfrm>
            <a:off x="6248400" y="27432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dirty="0">
                <a:solidFill>
                  <a:schemeClr val="bg1"/>
                </a:solidFill>
                <a:effectLst/>
                <a:latin typeface="隶书" pitchFamily="49" charset="-122"/>
                <a:ea typeface="隶书" pitchFamily="49" charset="-122"/>
              </a:rPr>
              <a:t>1894.9.17</a:t>
            </a:r>
          </a:p>
        </p:txBody>
      </p:sp>
      <p:sp>
        <p:nvSpPr>
          <p:cNvPr id="216079" name="Line 15"/>
          <p:cNvSpPr>
            <a:spLocks noChangeShapeType="1"/>
          </p:cNvSpPr>
          <p:nvPr/>
        </p:nvSpPr>
        <p:spPr bwMode="auto">
          <a:xfrm flipH="1">
            <a:off x="6858000" y="5105400"/>
            <a:ext cx="228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pic>
        <p:nvPicPr>
          <p:cNvPr id="216080" name="Picture 16" descr="037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667000"/>
            <a:ext cx="552450" cy="228600"/>
          </a:xfrm>
          <a:prstGeom prst="rect">
            <a:avLst/>
          </a:prstGeom>
          <a:noFill/>
        </p:spPr>
      </p:pic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228600" y="5410200"/>
            <a:ext cx="1600200" cy="13716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6082" name="AutoShape 18"/>
          <p:cNvSpPr>
            <a:spLocks noChangeArrowheads="1"/>
          </p:cNvSpPr>
          <p:nvPr/>
        </p:nvSpPr>
        <p:spPr bwMode="auto">
          <a:xfrm>
            <a:off x="381000" y="5943600"/>
            <a:ext cx="1447800" cy="152400"/>
          </a:xfrm>
          <a:prstGeom prst="rightArrow">
            <a:avLst>
              <a:gd name="adj1" fmla="val 50000"/>
              <a:gd name="adj2" fmla="val 237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6083" name="Rectangle 19"/>
          <p:cNvSpPr>
            <a:spLocks noChangeArrowheads="1"/>
          </p:cNvSpPr>
          <p:nvPr/>
        </p:nvSpPr>
        <p:spPr bwMode="auto">
          <a:xfrm>
            <a:off x="7543800" y="1066800"/>
            <a:ext cx="228600" cy="3048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7315200" y="0"/>
            <a:ext cx="1600200" cy="1600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6085" name="AutoShape 21"/>
          <p:cNvSpPr>
            <a:spLocks noChangeArrowheads="1"/>
          </p:cNvSpPr>
          <p:nvPr/>
        </p:nvSpPr>
        <p:spPr bwMode="auto">
          <a:xfrm>
            <a:off x="7391400" y="1447800"/>
            <a:ext cx="1371600" cy="152400"/>
          </a:xfrm>
          <a:prstGeom prst="leftArrow">
            <a:avLst>
              <a:gd name="adj1" fmla="val 50000"/>
              <a:gd name="adj2" fmla="val 2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6086" name="Rectangle 22"/>
          <p:cNvSpPr>
            <a:spLocks noChangeArrowheads="1"/>
          </p:cNvSpPr>
          <p:nvPr/>
        </p:nvSpPr>
        <p:spPr bwMode="auto">
          <a:xfrm>
            <a:off x="533400" y="51054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6087" name="Rectangle 23"/>
          <p:cNvSpPr>
            <a:spLocks noChangeArrowheads="1"/>
          </p:cNvSpPr>
          <p:nvPr/>
        </p:nvSpPr>
        <p:spPr bwMode="auto">
          <a:xfrm>
            <a:off x="7543800" y="17526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6088" name="Text Box 24"/>
          <p:cNvSpPr txBox="1">
            <a:spLocks noChangeArrowheads="1"/>
          </p:cNvSpPr>
          <p:nvPr/>
        </p:nvSpPr>
        <p:spPr bwMode="auto">
          <a:xfrm>
            <a:off x="6324600" y="5562600"/>
            <a:ext cx="685800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1800"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</a:rPr>
              <a:t>丰岛</a:t>
            </a:r>
          </a:p>
        </p:txBody>
      </p:sp>
      <p:sp>
        <p:nvSpPr>
          <p:cNvPr id="216089" name="Text Box 25"/>
          <p:cNvSpPr txBox="1">
            <a:spLocks noChangeArrowheads="1"/>
          </p:cNvSpPr>
          <p:nvPr/>
        </p:nvSpPr>
        <p:spPr bwMode="auto">
          <a:xfrm>
            <a:off x="5715000" y="3352800"/>
            <a:ext cx="685800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1800"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</a:rPr>
              <a:t>平壤</a:t>
            </a:r>
          </a:p>
        </p:txBody>
      </p:sp>
      <p:sp>
        <p:nvSpPr>
          <p:cNvPr id="216090" name="Text Box 26">
            <a:hlinkClick r:id="rId5" action="ppaction://hlinksldjump"/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3844925" y="3289300"/>
            <a:ext cx="1130300" cy="311150"/>
          </a:xfrm>
          <a:solidFill>
            <a:srgbClr val="FF0000"/>
          </a:solidFill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zh-CN" altLang="en-US" sz="1600" b="1" dirty="0">
                <a:solidFill>
                  <a:schemeClr val="bg1"/>
                </a:solidFill>
              </a:rPr>
              <a:t>黄海海战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4324002" cy="4488160"/>
            <a:chOff x="-438" y="-868"/>
            <a:chExt cx="4284" cy="3792"/>
          </a:xfrm>
        </p:grpSpPr>
        <p:pic>
          <p:nvPicPr>
            <p:cNvPr id="205829" name="Picture 5" descr="ws09170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" y="-868"/>
              <a:ext cx="3139" cy="3792"/>
            </a:xfrm>
            <a:prstGeom prst="rect">
              <a:avLst/>
            </a:prstGeom>
            <a:noFill/>
          </p:spPr>
        </p:pic>
        <p:sp>
          <p:nvSpPr>
            <p:cNvPr id="205830" name="Text Box 6"/>
            <p:cNvSpPr txBox="1">
              <a:spLocks noChangeArrowheads="1"/>
            </p:cNvSpPr>
            <p:nvPr/>
          </p:nvSpPr>
          <p:spPr bwMode="auto">
            <a:xfrm>
              <a:off x="3236" y="-283"/>
              <a:ext cx="610" cy="2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800" b="1" dirty="0">
                  <a:solidFill>
                    <a:srgbClr val="990000"/>
                  </a:solidFill>
                  <a:effectLst/>
                  <a:latin typeface="黑体" pitchFamily="49" charset="-122"/>
                  <a:ea typeface="黑体" pitchFamily="49" charset="-122"/>
                </a:rPr>
                <a:t>此日漫挥天下泪</a:t>
              </a:r>
            </a:p>
          </p:txBody>
        </p:sp>
        <p:sp>
          <p:nvSpPr>
            <p:cNvPr id="205831" name="Text Box 7"/>
            <p:cNvSpPr txBox="1">
              <a:spLocks noChangeArrowheads="1"/>
            </p:cNvSpPr>
            <p:nvPr/>
          </p:nvSpPr>
          <p:spPr bwMode="auto">
            <a:xfrm>
              <a:off x="-438" y="-161"/>
              <a:ext cx="610" cy="2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800" b="1" dirty="0">
                  <a:solidFill>
                    <a:srgbClr val="990000"/>
                  </a:solidFill>
                  <a:effectLst/>
                  <a:latin typeface="黑体" pitchFamily="49" charset="-122"/>
                  <a:ea typeface="黑体" pitchFamily="49" charset="-122"/>
                </a:rPr>
                <a:t>有公足壮海军威</a:t>
              </a:r>
            </a:p>
          </p:txBody>
        </p:sp>
      </p:grpSp>
      <p:pic>
        <p:nvPicPr>
          <p:cNvPr id="6" name="Picture 3" descr="xihou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76672"/>
            <a:ext cx="3312368" cy="3275583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99992" y="548680"/>
            <a:ext cx="61555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三军败绩  割地求和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528447" y="404664"/>
            <a:ext cx="615553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隶书" pitchFamily="49" charset="-122"/>
              </a:rPr>
              <a:t>万寿无疆    普天同庆</a:t>
            </a:r>
          </a:p>
        </p:txBody>
      </p:sp>
      <p:sp>
        <p:nvSpPr>
          <p:cNvPr id="9" name="矩形 5"/>
          <p:cNvSpPr/>
          <p:nvPr/>
        </p:nvSpPr>
        <p:spPr>
          <a:xfrm>
            <a:off x="4644008" y="3861048"/>
            <a:ext cx="3892412" cy="1077218"/>
          </a:xfrm>
          <a:prstGeom prst="rect">
            <a:avLst/>
          </a:prstGeom>
          <a:noFill/>
          <a:ln w="28575" cap="flat" cmpd="sng">
            <a:solidFill>
              <a:srgbClr val="00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zh-CN" sz="3200" b="1" dirty="0">
                <a:solidFill>
                  <a:srgbClr val="CC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今日令吾不欢者</a:t>
            </a:r>
            <a:r>
              <a:rPr lang="zh-CN" altLang="zh-CN" sz="3200" b="1" dirty="0" smtClean="0">
                <a:solidFill>
                  <a:srgbClr val="CC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，</a:t>
            </a:r>
            <a:endParaRPr lang="en-US" altLang="zh-CN" sz="3200" b="1" dirty="0" smtClean="0">
              <a:solidFill>
                <a:srgbClr val="CC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eaLnBrk="1" hangingPunct="1"/>
            <a:r>
              <a:rPr lang="zh-CN" altLang="zh-CN" sz="3200" b="1" dirty="0" smtClean="0">
                <a:solidFill>
                  <a:srgbClr val="CC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吾</a:t>
            </a:r>
            <a:r>
              <a:rPr lang="zh-CN" altLang="zh-CN" sz="3200" b="1" dirty="0">
                <a:solidFill>
                  <a:srgbClr val="CC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亦将令其终生不欢</a:t>
            </a:r>
            <a:endParaRPr lang="zh-CN" altLang="en-US" sz="3200" b="1" dirty="0">
              <a:solidFill>
                <a:srgbClr val="CC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" name="矩形 4"/>
          <p:cNvSpPr/>
          <p:nvPr/>
        </p:nvSpPr>
        <p:spPr>
          <a:xfrm>
            <a:off x="323528" y="4941168"/>
            <a:ext cx="8001000" cy="830997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zh-CN" sz="2400" b="1" dirty="0" smtClean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为</a:t>
            </a:r>
            <a:r>
              <a:rPr lang="zh-CN" altLang="zh-CN" sz="2400" b="1" dirty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迎接慈禧六十大寿，修建颐和园，</a:t>
            </a:r>
            <a:r>
              <a:rPr lang="zh-CN" altLang="zh-CN" sz="2400" b="1" dirty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耗资三千万两白银。其中</a:t>
            </a:r>
            <a:r>
              <a:rPr lang="zh-CN" altLang="zh-CN" sz="2400" b="1" dirty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挪用海军经费</a:t>
            </a:r>
            <a:r>
              <a:rPr lang="en-US" altLang="zh-CN" sz="2400" b="1" dirty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700</a:t>
            </a:r>
            <a:r>
              <a:rPr lang="zh-CN" altLang="en-US" sz="2400" b="1" dirty="0">
                <a:solidFill>
                  <a:srgbClr val="00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万两，可重建一支北洋舰队。</a:t>
            </a:r>
            <a:endParaRPr lang="zh-CN" altLang="zh-CN" sz="2400" b="1" dirty="0">
              <a:solidFill>
                <a:srgbClr val="0000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573325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通过上面图片与文字材料，指出甲午战败的主要原因？同时也体现出最高统治者怎样的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诲防、海权意识？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23528" y="3586797"/>
            <a:ext cx="86410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266700" algn="l" eaLnBrk="1" hangingPunct="1">
              <a:defRPr/>
            </a:pPr>
            <a:endParaRPr lang="zh-CN" alt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楷体_GB2312" pitchFamily="49" charset="-122"/>
              <a:ea typeface="楷体_GB2312" pitchFamily="49" charset="-122"/>
            </a:endParaRPr>
          </a:p>
          <a:p>
            <a:pPr indent="266700" algn="l" eaLnBrk="1" hangingPunct="1">
              <a:defRPr/>
            </a:pPr>
            <a:endParaRPr lang="zh-CN" alt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通过高考试题认识“海防”“海权问题的重要性”：</a:t>
            </a:r>
            <a:endParaRPr lang="en-US" altLang="zh-CN" sz="24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79511" y="476672"/>
          <a:ext cx="8964489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7"/>
                <a:gridCol w="3312368"/>
                <a:gridCol w="4788024"/>
              </a:tblGrid>
              <a:tr h="330390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rgbClr val="FFFF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题型</a:t>
                      </a:r>
                      <a:endParaRPr lang="zh-CN" altLang="en-US" sz="2400" dirty="0">
                        <a:solidFill>
                          <a:srgbClr val="FFFF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rgbClr val="FFFF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出处</a:t>
                      </a:r>
                      <a:endParaRPr lang="zh-CN" altLang="en-US" sz="2400" dirty="0">
                        <a:solidFill>
                          <a:srgbClr val="FFFF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rgbClr val="FFFF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考查问题</a:t>
                      </a:r>
                      <a:endParaRPr lang="zh-CN" altLang="en-US" sz="2400" dirty="0">
                        <a:solidFill>
                          <a:srgbClr val="FFFF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rowSpan="12">
                  <a:txBody>
                    <a:bodyPr/>
                    <a:lstStyle/>
                    <a:p>
                      <a:r>
                        <a:rPr lang="zh-CN" altLang="en-US" sz="4000" b="1" dirty="0" smtClean="0">
                          <a:latin typeface="黑体" pitchFamily="49" charset="-122"/>
                          <a:ea typeface="黑体" pitchFamily="49" charset="-122"/>
                        </a:rPr>
                        <a:t>选择题</a:t>
                      </a:r>
                      <a:endParaRPr lang="zh-CN" altLang="en-US" sz="40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2008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年宁夏卷第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31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甲午中日战争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2011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年全国大纲卷第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18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西班牙出现“价格革命”的原因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2012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年全国大纲卷第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16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张謇评价李鸿章的“海防”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2013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年上海卷第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22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r>
                        <a:rPr lang="zh-CN" altLang="en-US" b="1" baseline="0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 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工场手工业、蒸汽时代、电气时代的殖民扩张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2014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年全国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1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27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清初实施海禁前外贸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2014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年大纲卷第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18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葡、西支持远洋探险的原因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2015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年上海卷第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11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明朝的“朝贡贸易”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2015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年海南卷第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6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元朝的对外贸易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2015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年海南卷第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10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美洲人种变化的原因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2015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年海南卷第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13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魏源的“海防”思想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2015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年福建卷第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21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欧洲早期殖民扩张对亚洲的影响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2016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年北京卷第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工场手工业时期英国经济增长的原因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rowSpan="4">
                  <a:txBody>
                    <a:bodyPr/>
                    <a:lstStyle/>
                    <a:p>
                      <a:r>
                        <a:rPr lang="zh-CN" altLang="en-US" sz="3200" b="1" dirty="0" smtClean="0">
                          <a:latin typeface="黑体" pitchFamily="49" charset="-122"/>
                          <a:ea typeface="黑体" pitchFamily="49" charset="-122"/>
                        </a:rPr>
                        <a:t>主观题</a:t>
                      </a:r>
                      <a:endParaRPr lang="zh-CN" altLang="en-US" sz="3200" b="1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2012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年海南卷第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26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明朝的海禁政策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2013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年全国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1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40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中国古代与近代的海洋利用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2015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年江苏卷第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22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甲午中日战争</a:t>
                      </a:r>
                    </a:p>
                  </a:txBody>
                  <a:tcPr/>
                </a:tc>
              </a:tr>
              <a:tr h="33039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2016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年海南卷第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26</a:t>
                      </a:r>
                      <a:r>
                        <a:rPr lang="zh-CN" altLang="en-US" b="1" dirty="0" smtClean="0">
                          <a:solidFill>
                            <a:srgbClr val="C00000"/>
                          </a:solidFill>
                          <a:latin typeface="黑体" pitchFamily="49" charset="-122"/>
                          <a:ea typeface="黑体" pitchFamily="49" charset="-122"/>
                        </a:rPr>
                        <a:t>题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 smtClean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</a:rPr>
                        <a:t>明朝时期大陆与台湾的关系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844824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（三）海权意识萌生（</a:t>
            </a:r>
            <a:r>
              <a:rPr lang="en-US" altLang="zh-CN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20</a:t>
            </a: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世纪初）：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pic>
        <p:nvPicPr>
          <p:cNvPr id="151554" name="Picture 2" descr="https://timgsa.baidu.com/timg?image&amp;quality=80&amp;size=b9999_10000&amp;sec=1525103559270&amp;di=17287607f3a822100fc792f20c554346&amp;imgtype=0&amp;src=http%3A%2F%2Fwww.kfzimg.com%2FG00%2FM00%2F48%2F0F%2FoYYBAFNwooeAHK0NAAMvCXtRlSU33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64904"/>
            <a:ext cx="3085666" cy="30963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5661248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在日本的中国留学生将马汉的“海权论”一书传入中国，海权思想正式在中国产生。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近代海防不断加强的主要原因？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520" y="764704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Comic Sans MS" pitchFamily="66" charset="0"/>
                <a:ea typeface="华文新魏" pitchFamily="2" charset="-122"/>
              </a:rPr>
              <a:t>西方列强侵略不断加剧，民族危机不断加深。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04664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请从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目的、主动性、区域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角度比较中国近代海防与西方近代海权的不同？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628800"/>
            <a:ext cx="8784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）目的：</a:t>
            </a:r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）主动性：</a:t>
            </a:r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）区域：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2267744" y="1412776"/>
            <a:ext cx="288032" cy="864096"/>
          </a:xfrm>
          <a:prstGeom prst="leftBrac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699792" y="119675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西方：</a:t>
            </a:r>
            <a:endParaRPr lang="en-US" altLang="zh-CN" sz="24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4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中国：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2411760" y="2780928"/>
            <a:ext cx="288032" cy="864096"/>
          </a:xfrm>
          <a:prstGeom prst="leftBrac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55776" y="270892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西方：</a:t>
            </a:r>
            <a:endParaRPr lang="en-US" altLang="zh-CN" sz="24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4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中国：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3933056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西方：</a:t>
            </a:r>
            <a:endParaRPr lang="en-US" altLang="zh-CN" sz="24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24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中国：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左大括号 8"/>
          <p:cNvSpPr/>
          <p:nvPr/>
        </p:nvSpPr>
        <p:spPr>
          <a:xfrm>
            <a:off x="2051720" y="4077072"/>
            <a:ext cx="288032" cy="864096"/>
          </a:xfrm>
          <a:prstGeom prst="leftBrac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491880" y="1196752"/>
            <a:ext cx="630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攫取利益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1916832"/>
            <a:ext cx="630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维护主权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2708920"/>
            <a:ext cx="630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主动扩张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896" y="3356992"/>
            <a:ext cx="630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被动防御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7904" y="3933056"/>
            <a:ext cx="630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世界范围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3888" y="4581128"/>
            <a:ext cx="630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沿海地带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4"/>
          <p:cNvSpPr txBox="1">
            <a:spLocks noChangeArrowheads="1"/>
          </p:cNvSpPr>
          <p:nvPr/>
        </p:nvSpPr>
        <p:spPr bwMode="auto">
          <a:xfrm>
            <a:off x="0" y="0"/>
            <a:ext cx="8820472" cy="70788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000099"/>
                </a:solidFill>
                <a:latin typeface="Comic Sans MS" pitchFamily="66" charset="0"/>
                <a:ea typeface="华文新魏" pitchFamily="2" charset="-122"/>
              </a:rPr>
              <a:t>四、中国现代的“海防”和“海权” ：</a:t>
            </a:r>
            <a:endParaRPr lang="zh-CN" altLang="en-US" sz="40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764704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（一）建国－－</a:t>
            </a:r>
            <a:r>
              <a:rPr lang="en-US" altLang="zh-CN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70</a:t>
            </a: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年代：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83671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“海防”和“海权”意识加强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77281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）原因：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1844824"/>
            <a:ext cx="5652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A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维护新生政权的需要；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7216" y="2204864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B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冷战时代、两极格局对峙，美国的包围、封锁；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024" y="270892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）表现：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26" name="Picture 2" descr="https://timgsa.baidu.com/timg?image&amp;quality=80&amp;size=b9999_10000&amp;sec=1525146581512&amp;di=775cff94bc906be97a9e431ff3f72b1d&amp;imgtype=0&amp;src=http%3A%2F%2Fimgsrc.baidu.com%2Fimgad%2Fpic%2Fitem%2Faec379310a55b319f07161e849a98226cefc17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56992"/>
            <a:ext cx="936104" cy="140347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35696" y="3212976"/>
            <a:ext cx="752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A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毛泽东多次强调：“一定要建立一支强大的海军”；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96" y="3717032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B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毛泽东拒绝了赫鲁晓夫提议在中国建立长波电台和联合舰队的要求；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024" y="486916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）局限：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4869160"/>
            <a:ext cx="752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重视军事“海权”，忽视经济“海权”。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9024" y="537321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）主要原因：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5373216"/>
            <a:ext cx="752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封闭型的“计划经济体制”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6200" y="188640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200" b="1" dirty="0" smtClean="0">
                <a:solidFill>
                  <a:srgbClr val="000099"/>
                </a:solidFill>
                <a:latin typeface="Arial" pitchFamily="34" charset="0"/>
                <a:ea typeface="华文新魏" pitchFamily="2" charset="-122"/>
              </a:rPr>
              <a:t>（二）改革开放至今：</a:t>
            </a:r>
            <a:endParaRPr lang="zh-CN" altLang="en-US" sz="3200" b="1" dirty="0">
              <a:solidFill>
                <a:srgbClr val="000099"/>
              </a:solidFill>
              <a:latin typeface="Comic Sans MS" pitchFamily="66" charset="0"/>
              <a:ea typeface="华文新魏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76470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“海防”和“海权”不断加强，走向成熟。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26876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）原因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经济体制、对外政策、国际经济潮流、现实需要）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91683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A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经济体制：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由计划经济体制向社会主义市场经济体制转变的需要；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285293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B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对外政策：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对外开放的需要；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328498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C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国际经济潮流：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经济全球化和中国入世；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371703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D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现实需要：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为有效解决“钓鱼岛问题”与“南海争端”等问题。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4581128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）表现：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22920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海防：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由近海防御向远洋防御发展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587727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海权：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由只重军事海权，向军事、经济海权并重转变。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s://timgsa.baidu.com/timg?image&amp;quality=80&amp;size=b9999_10000&amp;sec=1525150121850&amp;di=30603e77d58e23ca639193915ecb9ec4&amp;imgtype=0&amp;src=http%3A%2F%2Fjjckb.xinhuanet.com%2F2017-10%2F20%2F136692672_15084554011191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3312368" cy="3481667"/>
          </a:xfrm>
          <a:prstGeom prst="rect">
            <a:avLst/>
          </a:prstGeom>
          <a:noFill/>
        </p:spPr>
      </p:pic>
      <p:pic>
        <p:nvPicPr>
          <p:cNvPr id="121860" name="Picture 4" descr="https://timgsa.baidu.com/timg?image&amp;quality=80&amp;size=b9999_10000&amp;sec=1525150153617&amp;di=624982ebe9b2ccf68c3a1d9295ec62a5&amp;imgtype=jpg&amp;src=http%3A%2F%2Fimg2.imgtn.bdimg.com%2Fit%2Fu%3D13987457%2C2416392674%26fm%3D214%26gp%3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0648"/>
            <a:ext cx="3657600" cy="2981326"/>
          </a:xfrm>
          <a:prstGeom prst="rect">
            <a:avLst/>
          </a:prstGeom>
          <a:noFill/>
        </p:spPr>
      </p:pic>
      <p:pic>
        <p:nvPicPr>
          <p:cNvPr id="121862" name="Picture 6" descr="https://timgsa.baidu.com/timg?image&amp;quality=80&amp;size=b9999_10000&amp;sec=1525150373147&amp;di=43053194b4f37cfefb7b683ce0547b19&amp;imgtype=0&amp;src=http%3A%2F%2Fimages.china.cn%2Fsite1000%2F20061207%2F00114320cd0706e1c978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7032"/>
            <a:ext cx="2808312" cy="28656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3928" y="3356992"/>
            <a:ext cx="522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中国的“市场经济体制改革”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508518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经济全球化与中国入世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ic_10284z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46775" cy="6858000"/>
          </a:xfrm>
          <a:prstGeom prst="rect">
            <a:avLst/>
          </a:prstGeom>
          <a:noFill/>
        </p:spPr>
      </p:pic>
      <p:sp>
        <p:nvSpPr>
          <p:cNvPr id="31747" name="Freeform 3" descr="浅色上对角线"/>
          <p:cNvSpPr>
            <a:spLocks/>
          </p:cNvSpPr>
          <p:nvPr/>
        </p:nvSpPr>
        <p:spPr bwMode="auto">
          <a:xfrm>
            <a:off x="877888" y="549275"/>
            <a:ext cx="3476625" cy="5564188"/>
          </a:xfrm>
          <a:custGeom>
            <a:avLst/>
            <a:gdLst/>
            <a:ahLst/>
            <a:cxnLst>
              <a:cxn ang="0">
                <a:pos x="170" y="3270"/>
              </a:cxn>
              <a:cxn ang="0">
                <a:pos x="312" y="3394"/>
              </a:cxn>
              <a:cxn ang="0">
                <a:pos x="402" y="3488"/>
              </a:cxn>
              <a:cxn ang="0">
                <a:pos x="480" y="3341"/>
              </a:cxn>
              <a:cxn ang="0">
                <a:pos x="826" y="3253"/>
              </a:cxn>
              <a:cxn ang="0">
                <a:pos x="1127" y="3155"/>
              </a:cxn>
              <a:cxn ang="0">
                <a:pos x="1331" y="3075"/>
              </a:cxn>
              <a:cxn ang="0">
                <a:pos x="1508" y="2960"/>
              </a:cxn>
              <a:cxn ang="0">
                <a:pos x="1721" y="2730"/>
              </a:cxn>
              <a:cxn ang="0">
                <a:pos x="1854" y="2437"/>
              </a:cxn>
              <a:cxn ang="0">
                <a:pos x="1932" y="2252"/>
              </a:cxn>
              <a:cxn ang="0">
                <a:pos x="1983" y="2171"/>
              </a:cxn>
              <a:cxn ang="0">
                <a:pos x="1998" y="2081"/>
              </a:cxn>
              <a:cxn ang="0">
                <a:pos x="2022" y="2036"/>
              </a:cxn>
              <a:cxn ang="0">
                <a:pos x="1995" y="1950"/>
              </a:cxn>
              <a:cxn ang="0">
                <a:pos x="1908" y="1877"/>
              </a:cxn>
              <a:cxn ang="0">
                <a:pos x="1995" y="1728"/>
              </a:cxn>
              <a:cxn ang="0">
                <a:pos x="1933" y="1640"/>
              </a:cxn>
              <a:cxn ang="0">
                <a:pos x="1978" y="1631"/>
              </a:cxn>
              <a:cxn ang="0">
                <a:pos x="1854" y="1489"/>
              </a:cxn>
              <a:cxn ang="0">
                <a:pos x="1774" y="1303"/>
              </a:cxn>
              <a:cxn ang="0">
                <a:pos x="1667" y="1099"/>
              </a:cxn>
              <a:cxn ang="0">
                <a:pos x="1774" y="958"/>
              </a:cxn>
              <a:cxn ang="0">
                <a:pos x="1916" y="878"/>
              </a:cxn>
              <a:cxn ang="0">
                <a:pos x="2022" y="798"/>
              </a:cxn>
              <a:cxn ang="0">
                <a:pos x="1806" y="719"/>
              </a:cxn>
              <a:cxn ang="0">
                <a:pos x="1570" y="816"/>
              </a:cxn>
              <a:cxn ang="0">
                <a:pos x="1508" y="709"/>
              </a:cxn>
              <a:cxn ang="0">
                <a:pos x="1393" y="647"/>
              </a:cxn>
              <a:cxn ang="0">
                <a:pos x="1425" y="530"/>
              </a:cxn>
              <a:cxn ang="0">
                <a:pos x="1485" y="539"/>
              </a:cxn>
              <a:cxn ang="0">
                <a:pos x="1561" y="488"/>
              </a:cxn>
              <a:cxn ang="0">
                <a:pos x="1667" y="373"/>
              </a:cxn>
              <a:cxn ang="0">
                <a:pos x="1880" y="266"/>
              </a:cxn>
              <a:cxn ang="0">
                <a:pos x="1845" y="390"/>
              </a:cxn>
              <a:cxn ang="0">
                <a:pos x="1916" y="514"/>
              </a:cxn>
              <a:cxn ang="0">
                <a:pos x="2190" y="311"/>
              </a:cxn>
              <a:cxn ang="0">
                <a:pos x="2040" y="0"/>
              </a:cxn>
              <a:cxn ang="0">
                <a:pos x="1747" y="160"/>
              </a:cxn>
              <a:cxn ang="0">
                <a:pos x="1588" y="293"/>
              </a:cxn>
              <a:cxn ang="0">
                <a:pos x="1428" y="408"/>
              </a:cxn>
              <a:cxn ang="0">
                <a:pos x="1269" y="470"/>
              </a:cxn>
              <a:cxn ang="0">
                <a:pos x="1286" y="683"/>
              </a:cxn>
              <a:cxn ang="0">
                <a:pos x="1535" y="780"/>
              </a:cxn>
              <a:cxn ang="0">
                <a:pos x="1446" y="958"/>
              </a:cxn>
              <a:cxn ang="0">
                <a:pos x="1579" y="1028"/>
              </a:cxn>
              <a:cxn ang="0">
                <a:pos x="1552" y="1232"/>
              </a:cxn>
              <a:cxn ang="0">
                <a:pos x="1623" y="1330"/>
              </a:cxn>
              <a:cxn ang="0">
                <a:pos x="1729" y="1507"/>
              </a:cxn>
              <a:cxn ang="0">
                <a:pos x="1590" y="1619"/>
              </a:cxn>
              <a:cxn ang="0">
                <a:pos x="1719" y="1676"/>
              </a:cxn>
              <a:cxn ang="0">
                <a:pos x="1765" y="1782"/>
              </a:cxn>
              <a:cxn ang="0">
                <a:pos x="1836" y="2030"/>
              </a:cxn>
              <a:cxn ang="0">
                <a:pos x="1791" y="2234"/>
              </a:cxn>
              <a:cxn ang="0">
                <a:pos x="1667" y="2482"/>
              </a:cxn>
              <a:cxn ang="0">
                <a:pos x="1464" y="2730"/>
              </a:cxn>
              <a:cxn ang="0">
                <a:pos x="1242" y="2996"/>
              </a:cxn>
              <a:cxn ang="0">
                <a:pos x="932" y="3022"/>
              </a:cxn>
              <a:cxn ang="0">
                <a:pos x="808" y="3102"/>
              </a:cxn>
              <a:cxn ang="0">
                <a:pos x="418" y="3208"/>
              </a:cxn>
              <a:cxn ang="0">
                <a:pos x="162" y="3173"/>
              </a:cxn>
              <a:cxn ang="0">
                <a:pos x="10" y="3253"/>
              </a:cxn>
            </a:cxnLst>
            <a:rect l="0" t="0" r="r" b="b"/>
            <a:pathLst>
              <a:path w="2190" h="3505">
                <a:moveTo>
                  <a:pt x="55" y="3297"/>
                </a:moveTo>
                <a:cubicBezTo>
                  <a:pt x="117" y="3318"/>
                  <a:pt x="90" y="3321"/>
                  <a:pt x="134" y="3306"/>
                </a:cubicBezTo>
                <a:cubicBezTo>
                  <a:pt x="140" y="3287"/>
                  <a:pt x="140" y="3265"/>
                  <a:pt x="170" y="3270"/>
                </a:cubicBezTo>
                <a:cubicBezTo>
                  <a:pt x="180" y="3272"/>
                  <a:pt x="187" y="3283"/>
                  <a:pt x="196" y="3288"/>
                </a:cubicBezTo>
                <a:cubicBezTo>
                  <a:pt x="227" y="3304"/>
                  <a:pt x="269" y="3308"/>
                  <a:pt x="303" y="3315"/>
                </a:cubicBezTo>
                <a:cubicBezTo>
                  <a:pt x="335" y="3364"/>
                  <a:pt x="312" y="3316"/>
                  <a:pt x="312" y="3394"/>
                </a:cubicBezTo>
                <a:cubicBezTo>
                  <a:pt x="312" y="3424"/>
                  <a:pt x="329" y="3465"/>
                  <a:pt x="338" y="3492"/>
                </a:cubicBezTo>
                <a:cubicBezTo>
                  <a:pt x="342" y="3505"/>
                  <a:pt x="357" y="3494"/>
                  <a:pt x="369" y="3500"/>
                </a:cubicBezTo>
                <a:cubicBezTo>
                  <a:pt x="381" y="3497"/>
                  <a:pt x="392" y="3495"/>
                  <a:pt x="402" y="3488"/>
                </a:cubicBezTo>
                <a:cubicBezTo>
                  <a:pt x="443" y="3460"/>
                  <a:pt x="415" y="3446"/>
                  <a:pt x="391" y="3430"/>
                </a:cubicBezTo>
                <a:cubicBezTo>
                  <a:pt x="407" y="3334"/>
                  <a:pt x="378" y="3406"/>
                  <a:pt x="462" y="3368"/>
                </a:cubicBezTo>
                <a:cubicBezTo>
                  <a:pt x="472" y="3364"/>
                  <a:pt x="472" y="3348"/>
                  <a:pt x="480" y="3341"/>
                </a:cubicBezTo>
                <a:cubicBezTo>
                  <a:pt x="504" y="3322"/>
                  <a:pt x="539" y="3328"/>
                  <a:pt x="569" y="3324"/>
                </a:cubicBezTo>
                <a:cubicBezTo>
                  <a:pt x="626" y="3304"/>
                  <a:pt x="686" y="3289"/>
                  <a:pt x="746" y="3279"/>
                </a:cubicBezTo>
                <a:cubicBezTo>
                  <a:pt x="773" y="3270"/>
                  <a:pt x="799" y="3262"/>
                  <a:pt x="826" y="3253"/>
                </a:cubicBezTo>
                <a:cubicBezTo>
                  <a:pt x="832" y="3244"/>
                  <a:pt x="834" y="3232"/>
                  <a:pt x="843" y="3226"/>
                </a:cubicBezTo>
                <a:cubicBezTo>
                  <a:pt x="894" y="3193"/>
                  <a:pt x="1022" y="3178"/>
                  <a:pt x="1074" y="3173"/>
                </a:cubicBezTo>
                <a:cubicBezTo>
                  <a:pt x="1092" y="3167"/>
                  <a:pt x="1112" y="3166"/>
                  <a:pt x="1127" y="3155"/>
                </a:cubicBezTo>
                <a:cubicBezTo>
                  <a:pt x="1136" y="3149"/>
                  <a:pt x="1143" y="3139"/>
                  <a:pt x="1153" y="3137"/>
                </a:cubicBezTo>
                <a:cubicBezTo>
                  <a:pt x="1185" y="3130"/>
                  <a:pt x="1218" y="3132"/>
                  <a:pt x="1251" y="3129"/>
                </a:cubicBezTo>
                <a:cubicBezTo>
                  <a:pt x="1285" y="3118"/>
                  <a:pt x="1302" y="3095"/>
                  <a:pt x="1331" y="3075"/>
                </a:cubicBezTo>
                <a:cubicBezTo>
                  <a:pt x="1368" y="3019"/>
                  <a:pt x="1376" y="3048"/>
                  <a:pt x="1428" y="3013"/>
                </a:cubicBezTo>
                <a:cubicBezTo>
                  <a:pt x="1446" y="3001"/>
                  <a:pt x="1463" y="2990"/>
                  <a:pt x="1481" y="2978"/>
                </a:cubicBezTo>
                <a:cubicBezTo>
                  <a:pt x="1490" y="2972"/>
                  <a:pt x="1508" y="2960"/>
                  <a:pt x="1508" y="2960"/>
                </a:cubicBezTo>
                <a:cubicBezTo>
                  <a:pt x="1518" y="2930"/>
                  <a:pt x="1529" y="2903"/>
                  <a:pt x="1561" y="2889"/>
                </a:cubicBezTo>
                <a:cubicBezTo>
                  <a:pt x="1578" y="2881"/>
                  <a:pt x="1614" y="2872"/>
                  <a:pt x="1614" y="2872"/>
                </a:cubicBezTo>
                <a:cubicBezTo>
                  <a:pt x="1651" y="2816"/>
                  <a:pt x="1648" y="2754"/>
                  <a:pt x="1721" y="2730"/>
                </a:cubicBezTo>
                <a:cubicBezTo>
                  <a:pt x="1742" y="2697"/>
                  <a:pt x="1762" y="2660"/>
                  <a:pt x="1774" y="2623"/>
                </a:cubicBezTo>
                <a:cubicBezTo>
                  <a:pt x="1782" y="2509"/>
                  <a:pt x="1752" y="2492"/>
                  <a:pt x="1836" y="2464"/>
                </a:cubicBezTo>
                <a:cubicBezTo>
                  <a:pt x="1842" y="2455"/>
                  <a:pt x="1846" y="2445"/>
                  <a:pt x="1854" y="2437"/>
                </a:cubicBezTo>
                <a:cubicBezTo>
                  <a:pt x="1861" y="2430"/>
                  <a:pt x="1875" y="2429"/>
                  <a:pt x="1880" y="2420"/>
                </a:cubicBezTo>
                <a:cubicBezTo>
                  <a:pt x="1903" y="2383"/>
                  <a:pt x="1892" y="2332"/>
                  <a:pt x="1916" y="2296"/>
                </a:cubicBezTo>
                <a:cubicBezTo>
                  <a:pt x="1923" y="2286"/>
                  <a:pt x="1924" y="2262"/>
                  <a:pt x="1932" y="2252"/>
                </a:cubicBezTo>
                <a:cubicBezTo>
                  <a:pt x="1938" y="2244"/>
                  <a:pt x="1958" y="2225"/>
                  <a:pt x="1965" y="2228"/>
                </a:cubicBezTo>
                <a:cubicBezTo>
                  <a:pt x="1972" y="2231"/>
                  <a:pt x="1971" y="2279"/>
                  <a:pt x="1974" y="2270"/>
                </a:cubicBezTo>
                <a:cubicBezTo>
                  <a:pt x="1981" y="2261"/>
                  <a:pt x="1978" y="2192"/>
                  <a:pt x="1983" y="2171"/>
                </a:cubicBezTo>
                <a:cubicBezTo>
                  <a:pt x="1988" y="2150"/>
                  <a:pt x="2005" y="2156"/>
                  <a:pt x="2004" y="2145"/>
                </a:cubicBezTo>
                <a:cubicBezTo>
                  <a:pt x="2008" y="2117"/>
                  <a:pt x="1978" y="2116"/>
                  <a:pt x="1977" y="2105"/>
                </a:cubicBezTo>
                <a:cubicBezTo>
                  <a:pt x="1976" y="2094"/>
                  <a:pt x="1991" y="2090"/>
                  <a:pt x="1998" y="2081"/>
                </a:cubicBezTo>
                <a:cubicBezTo>
                  <a:pt x="2005" y="2072"/>
                  <a:pt x="2017" y="2056"/>
                  <a:pt x="2022" y="2048"/>
                </a:cubicBezTo>
                <a:cubicBezTo>
                  <a:pt x="2027" y="2040"/>
                  <a:pt x="2028" y="2035"/>
                  <a:pt x="2028" y="2033"/>
                </a:cubicBezTo>
                <a:cubicBezTo>
                  <a:pt x="2028" y="2031"/>
                  <a:pt x="2026" y="2038"/>
                  <a:pt x="2022" y="2036"/>
                </a:cubicBezTo>
                <a:cubicBezTo>
                  <a:pt x="2018" y="2034"/>
                  <a:pt x="1999" y="2030"/>
                  <a:pt x="2001" y="2021"/>
                </a:cubicBezTo>
                <a:cubicBezTo>
                  <a:pt x="2003" y="2012"/>
                  <a:pt x="2032" y="1997"/>
                  <a:pt x="2031" y="1985"/>
                </a:cubicBezTo>
                <a:cubicBezTo>
                  <a:pt x="2013" y="1934"/>
                  <a:pt x="2036" y="1978"/>
                  <a:pt x="1995" y="1950"/>
                </a:cubicBezTo>
                <a:cubicBezTo>
                  <a:pt x="1985" y="1943"/>
                  <a:pt x="1979" y="1930"/>
                  <a:pt x="1969" y="1923"/>
                </a:cubicBezTo>
                <a:cubicBezTo>
                  <a:pt x="1934" y="1900"/>
                  <a:pt x="1887" y="1910"/>
                  <a:pt x="1845" y="1906"/>
                </a:cubicBezTo>
                <a:cubicBezTo>
                  <a:pt x="1832" y="1897"/>
                  <a:pt x="1895" y="1886"/>
                  <a:pt x="1908" y="1877"/>
                </a:cubicBezTo>
                <a:cubicBezTo>
                  <a:pt x="1921" y="1868"/>
                  <a:pt x="1908" y="1866"/>
                  <a:pt x="1924" y="1853"/>
                </a:cubicBezTo>
                <a:cubicBezTo>
                  <a:pt x="1955" y="1832"/>
                  <a:pt x="1977" y="1827"/>
                  <a:pt x="2004" y="1799"/>
                </a:cubicBezTo>
                <a:cubicBezTo>
                  <a:pt x="2001" y="1775"/>
                  <a:pt x="2007" y="1749"/>
                  <a:pt x="1995" y="1728"/>
                </a:cubicBezTo>
                <a:cubicBezTo>
                  <a:pt x="1984" y="1710"/>
                  <a:pt x="1942" y="1693"/>
                  <a:pt x="1942" y="1693"/>
                </a:cubicBezTo>
                <a:cubicBezTo>
                  <a:pt x="1936" y="1684"/>
                  <a:pt x="1926" y="1677"/>
                  <a:pt x="1924" y="1666"/>
                </a:cubicBezTo>
                <a:cubicBezTo>
                  <a:pt x="1922" y="1657"/>
                  <a:pt x="1924" y="1640"/>
                  <a:pt x="1933" y="1640"/>
                </a:cubicBezTo>
                <a:cubicBezTo>
                  <a:pt x="1945" y="1640"/>
                  <a:pt x="1951" y="1657"/>
                  <a:pt x="1960" y="1666"/>
                </a:cubicBezTo>
                <a:cubicBezTo>
                  <a:pt x="1969" y="1663"/>
                  <a:pt x="1982" y="1666"/>
                  <a:pt x="1986" y="1658"/>
                </a:cubicBezTo>
                <a:cubicBezTo>
                  <a:pt x="1990" y="1650"/>
                  <a:pt x="1984" y="1638"/>
                  <a:pt x="1978" y="1631"/>
                </a:cubicBezTo>
                <a:cubicBezTo>
                  <a:pt x="1969" y="1620"/>
                  <a:pt x="1911" y="1590"/>
                  <a:pt x="1896" y="1580"/>
                </a:cubicBezTo>
                <a:cubicBezTo>
                  <a:pt x="1893" y="1571"/>
                  <a:pt x="1863" y="1562"/>
                  <a:pt x="1872" y="1544"/>
                </a:cubicBezTo>
                <a:cubicBezTo>
                  <a:pt x="1862" y="1525"/>
                  <a:pt x="1854" y="1517"/>
                  <a:pt x="1854" y="1489"/>
                </a:cubicBezTo>
                <a:cubicBezTo>
                  <a:pt x="1846" y="1475"/>
                  <a:pt x="1831" y="1485"/>
                  <a:pt x="1821" y="1463"/>
                </a:cubicBezTo>
                <a:cubicBezTo>
                  <a:pt x="1811" y="1441"/>
                  <a:pt x="1799" y="1384"/>
                  <a:pt x="1791" y="1358"/>
                </a:cubicBezTo>
                <a:cubicBezTo>
                  <a:pt x="1780" y="1337"/>
                  <a:pt x="1794" y="1321"/>
                  <a:pt x="1774" y="1303"/>
                </a:cubicBezTo>
                <a:cubicBezTo>
                  <a:pt x="1714" y="1250"/>
                  <a:pt x="1676" y="1264"/>
                  <a:pt x="1623" y="1188"/>
                </a:cubicBezTo>
                <a:cubicBezTo>
                  <a:pt x="1632" y="1182"/>
                  <a:pt x="1648" y="1181"/>
                  <a:pt x="1650" y="1170"/>
                </a:cubicBezTo>
                <a:cubicBezTo>
                  <a:pt x="1668" y="1089"/>
                  <a:pt x="1609" y="1119"/>
                  <a:pt x="1667" y="1099"/>
                </a:cubicBezTo>
                <a:cubicBezTo>
                  <a:pt x="1687" y="1042"/>
                  <a:pt x="1659" y="1099"/>
                  <a:pt x="1703" y="1064"/>
                </a:cubicBezTo>
                <a:cubicBezTo>
                  <a:pt x="1721" y="1050"/>
                  <a:pt x="1732" y="1029"/>
                  <a:pt x="1747" y="1011"/>
                </a:cubicBezTo>
                <a:cubicBezTo>
                  <a:pt x="1760" y="996"/>
                  <a:pt x="1760" y="972"/>
                  <a:pt x="1774" y="958"/>
                </a:cubicBezTo>
                <a:cubicBezTo>
                  <a:pt x="1789" y="943"/>
                  <a:pt x="1809" y="934"/>
                  <a:pt x="1827" y="922"/>
                </a:cubicBezTo>
                <a:cubicBezTo>
                  <a:pt x="1838" y="915"/>
                  <a:pt x="1843" y="901"/>
                  <a:pt x="1854" y="895"/>
                </a:cubicBezTo>
                <a:cubicBezTo>
                  <a:pt x="1873" y="884"/>
                  <a:pt x="1896" y="885"/>
                  <a:pt x="1916" y="878"/>
                </a:cubicBezTo>
                <a:cubicBezTo>
                  <a:pt x="1925" y="872"/>
                  <a:pt x="1932" y="864"/>
                  <a:pt x="1942" y="860"/>
                </a:cubicBezTo>
                <a:cubicBezTo>
                  <a:pt x="1956" y="855"/>
                  <a:pt x="1983" y="872"/>
                  <a:pt x="1995" y="863"/>
                </a:cubicBezTo>
                <a:cubicBezTo>
                  <a:pt x="2012" y="850"/>
                  <a:pt x="2010" y="816"/>
                  <a:pt x="2022" y="798"/>
                </a:cubicBezTo>
                <a:cubicBezTo>
                  <a:pt x="2028" y="789"/>
                  <a:pt x="2031" y="770"/>
                  <a:pt x="2031" y="770"/>
                </a:cubicBezTo>
                <a:cubicBezTo>
                  <a:pt x="2028" y="761"/>
                  <a:pt x="1969" y="769"/>
                  <a:pt x="1962" y="764"/>
                </a:cubicBezTo>
                <a:cubicBezTo>
                  <a:pt x="1908" y="755"/>
                  <a:pt x="1851" y="728"/>
                  <a:pt x="1806" y="719"/>
                </a:cubicBezTo>
                <a:cubicBezTo>
                  <a:pt x="1776" y="722"/>
                  <a:pt x="1774" y="688"/>
                  <a:pt x="1747" y="701"/>
                </a:cubicBezTo>
                <a:cubicBezTo>
                  <a:pt x="1680" y="735"/>
                  <a:pt x="1744" y="766"/>
                  <a:pt x="1676" y="789"/>
                </a:cubicBezTo>
                <a:cubicBezTo>
                  <a:pt x="1646" y="837"/>
                  <a:pt x="1628" y="824"/>
                  <a:pt x="1570" y="816"/>
                </a:cubicBezTo>
                <a:cubicBezTo>
                  <a:pt x="1547" y="807"/>
                  <a:pt x="1565" y="739"/>
                  <a:pt x="1560" y="722"/>
                </a:cubicBezTo>
                <a:cubicBezTo>
                  <a:pt x="1554" y="702"/>
                  <a:pt x="1542" y="700"/>
                  <a:pt x="1533" y="698"/>
                </a:cubicBezTo>
                <a:cubicBezTo>
                  <a:pt x="1524" y="696"/>
                  <a:pt x="1524" y="709"/>
                  <a:pt x="1508" y="709"/>
                </a:cubicBezTo>
                <a:cubicBezTo>
                  <a:pt x="1483" y="697"/>
                  <a:pt x="1434" y="698"/>
                  <a:pt x="1434" y="698"/>
                </a:cubicBezTo>
                <a:cubicBezTo>
                  <a:pt x="1420" y="692"/>
                  <a:pt x="1408" y="685"/>
                  <a:pt x="1401" y="677"/>
                </a:cubicBezTo>
                <a:cubicBezTo>
                  <a:pt x="1394" y="669"/>
                  <a:pt x="1397" y="662"/>
                  <a:pt x="1393" y="647"/>
                </a:cubicBezTo>
                <a:cubicBezTo>
                  <a:pt x="1388" y="642"/>
                  <a:pt x="1375" y="586"/>
                  <a:pt x="1375" y="585"/>
                </a:cubicBezTo>
                <a:cubicBezTo>
                  <a:pt x="1377" y="568"/>
                  <a:pt x="1393" y="547"/>
                  <a:pt x="1401" y="539"/>
                </a:cubicBezTo>
                <a:cubicBezTo>
                  <a:pt x="1409" y="530"/>
                  <a:pt x="1415" y="529"/>
                  <a:pt x="1425" y="530"/>
                </a:cubicBezTo>
                <a:cubicBezTo>
                  <a:pt x="1435" y="531"/>
                  <a:pt x="1456" y="545"/>
                  <a:pt x="1464" y="545"/>
                </a:cubicBezTo>
                <a:cubicBezTo>
                  <a:pt x="1472" y="545"/>
                  <a:pt x="1469" y="533"/>
                  <a:pt x="1472" y="532"/>
                </a:cubicBezTo>
                <a:cubicBezTo>
                  <a:pt x="1490" y="522"/>
                  <a:pt x="1475" y="541"/>
                  <a:pt x="1485" y="539"/>
                </a:cubicBezTo>
                <a:cubicBezTo>
                  <a:pt x="1495" y="537"/>
                  <a:pt x="1517" y="524"/>
                  <a:pt x="1530" y="518"/>
                </a:cubicBezTo>
                <a:cubicBezTo>
                  <a:pt x="1543" y="512"/>
                  <a:pt x="1558" y="505"/>
                  <a:pt x="1563" y="500"/>
                </a:cubicBezTo>
                <a:cubicBezTo>
                  <a:pt x="1568" y="495"/>
                  <a:pt x="1554" y="499"/>
                  <a:pt x="1561" y="488"/>
                </a:cubicBezTo>
                <a:cubicBezTo>
                  <a:pt x="1574" y="469"/>
                  <a:pt x="1592" y="454"/>
                  <a:pt x="1605" y="435"/>
                </a:cubicBezTo>
                <a:cubicBezTo>
                  <a:pt x="1610" y="427"/>
                  <a:pt x="1607" y="415"/>
                  <a:pt x="1614" y="408"/>
                </a:cubicBezTo>
                <a:cubicBezTo>
                  <a:pt x="1629" y="393"/>
                  <a:pt x="1649" y="385"/>
                  <a:pt x="1667" y="373"/>
                </a:cubicBezTo>
                <a:cubicBezTo>
                  <a:pt x="1676" y="367"/>
                  <a:pt x="1694" y="355"/>
                  <a:pt x="1694" y="355"/>
                </a:cubicBezTo>
                <a:cubicBezTo>
                  <a:pt x="1729" y="303"/>
                  <a:pt x="1723" y="270"/>
                  <a:pt x="1791" y="249"/>
                </a:cubicBezTo>
                <a:cubicBezTo>
                  <a:pt x="1830" y="223"/>
                  <a:pt x="1861" y="212"/>
                  <a:pt x="1880" y="266"/>
                </a:cubicBezTo>
                <a:cubicBezTo>
                  <a:pt x="1877" y="275"/>
                  <a:pt x="1864" y="286"/>
                  <a:pt x="1871" y="293"/>
                </a:cubicBezTo>
                <a:cubicBezTo>
                  <a:pt x="1878" y="300"/>
                  <a:pt x="1895" y="275"/>
                  <a:pt x="1898" y="284"/>
                </a:cubicBezTo>
                <a:cubicBezTo>
                  <a:pt x="1914" y="332"/>
                  <a:pt x="1878" y="368"/>
                  <a:pt x="1845" y="390"/>
                </a:cubicBezTo>
                <a:cubicBezTo>
                  <a:pt x="1828" y="440"/>
                  <a:pt x="1835" y="491"/>
                  <a:pt x="1818" y="541"/>
                </a:cubicBezTo>
                <a:cubicBezTo>
                  <a:pt x="1826" y="573"/>
                  <a:pt x="1823" y="608"/>
                  <a:pt x="1880" y="568"/>
                </a:cubicBezTo>
                <a:cubicBezTo>
                  <a:pt x="1898" y="556"/>
                  <a:pt x="1904" y="532"/>
                  <a:pt x="1916" y="514"/>
                </a:cubicBezTo>
                <a:cubicBezTo>
                  <a:pt x="1929" y="494"/>
                  <a:pt x="1950" y="483"/>
                  <a:pt x="1969" y="470"/>
                </a:cubicBezTo>
                <a:cubicBezTo>
                  <a:pt x="2004" y="416"/>
                  <a:pt x="2085" y="402"/>
                  <a:pt x="2146" y="390"/>
                </a:cubicBezTo>
                <a:cubicBezTo>
                  <a:pt x="2186" y="329"/>
                  <a:pt x="2174" y="357"/>
                  <a:pt x="2190" y="311"/>
                </a:cubicBezTo>
                <a:cubicBezTo>
                  <a:pt x="2187" y="273"/>
                  <a:pt x="2181" y="144"/>
                  <a:pt x="2164" y="98"/>
                </a:cubicBezTo>
                <a:cubicBezTo>
                  <a:pt x="2154" y="70"/>
                  <a:pt x="2115" y="49"/>
                  <a:pt x="2093" y="36"/>
                </a:cubicBezTo>
                <a:cubicBezTo>
                  <a:pt x="2074" y="25"/>
                  <a:pt x="2040" y="0"/>
                  <a:pt x="2040" y="0"/>
                </a:cubicBezTo>
                <a:cubicBezTo>
                  <a:pt x="2025" y="3"/>
                  <a:pt x="2007" y="0"/>
                  <a:pt x="1995" y="9"/>
                </a:cubicBezTo>
                <a:cubicBezTo>
                  <a:pt x="1978" y="22"/>
                  <a:pt x="1960" y="62"/>
                  <a:pt x="1960" y="62"/>
                </a:cubicBezTo>
                <a:cubicBezTo>
                  <a:pt x="1919" y="185"/>
                  <a:pt x="1905" y="151"/>
                  <a:pt x="1747" y="160"/>
                </a:cubicBezTo>
                <a:cubicBezTo>
                  <a:pt x="1674" y="211"/>
                  <a:pt x="1759" y="144"/>
                  <a:pt x="1712" y="204"/>
                </a:cubicBezTo>
                <a:cubicBezTo>
                  <a:pt x="1697" y="224"/>
                  <a:pt x="1677" y="239"/>
                  <a:pt x="1659" y="257"/>
                </a:cubicBezTo>
                <a:cubicBezTo>
                  <a:pt x="1640" y="276"/>
                  <a:pt x="1612" y="281"/>
                  <a:pt x="1588" y="293"/>
                </a:cubicBezTo>
                <a:cubicBezTo>
                  <a:pt x="1569" y="303"/>
                  <a:pt x="1553" y="316"/>
                  <a:pt x="1535" y="328"/>
                </a:cubicBezTo>
                <a:cubicBezTo>
                  <a:pt x="1507" y="347"/>
                  <a:pt x="1483" y="371"/>
                  <a:pt x="1455" y="390"/>
                </a:cubicBezTo>
                <a:cubicBezTo>
                  <a:pt x="1446" y="396"/>
                  <a:pt x="1437" y="402"/>
                  <a:pt x="1428" y="408"/>
                </a:cubicBezTo>
                <a:cubicBezTo>
                  <a:pt x="1419" y="414"/>
                  <a:pt x="1402" y="426"/>
                  <a:pt x="1402" y="426"/>
                </a:cubicBezTo>
                <a:cubicBezTo>
                  <a:pt x="1358" y="411"/>
                  <a:pt x="1324" y="419"/>
                  <a:pt x="1286" y="444"/>
                </a:cubicBezTo>
                <a:cubicBezTo>
                  <a:pt x="1280" y="453"/>
                  <a:pt x="1273" y="461"/>
                  <a:pt x="1269" y="470"/>
                </a:cubicBezTo>
                <a:cubicBezTo>
                  <a:pt x="1261" y="487"/>
                  <a:pt x="1251" y="523"/>
                  <a:pt x="1251" y="523"/>
                </a:cubicBezTo>
                <a:cubicBezTo>
                  <a:pt x="1254" y="570"/>
                  <a:pt x="1250" y="619"/>
                  <a:pt x="1260" y="665"/>
                </a:cubicBezTo>
                <a:cubicBezTo>
                  <a:pt x="1262" y="675"/>
                  <a:pt x="1276" y="679"/>
                  <a:pt x="1286" y="683"/>
                </a:cubicBezTo>
                <a:cubicBezTo>
                  <a:pt x="1329" y="702"/>
                  <a:pt x="1373" y="710"/>
                  <a:pt x="1419" y="718"/>
                </a:cubicBezTo>
                <a:cubicBezTo>
                  <a:pt x="1453" y="741"/>
                  <a:pt x="1476" y="746"/>
                  <a:pt x="1517" y="754"/>
                </a:cubicBezTo>
                <a:cubicBezTo>
                  <a:pt x="1523" y="763"/>
                  <a:pt x="1533" y="770"/>
                  <a:pt x="1535" y="780"/>
                </a:cubicBezTo>
                <a:cubicBezTo>
                  <a:pt x="1540" y="811"/>
                  <a:pt x="1488" y="832"/>
                  <a:pt x="1472" y="851"/>
                </a:cubicBezTo>
                <a:cubicBezTo>
                  <a:pt x="1453" y="873"/>
                  <a:pt x="1437" y="931"/>
                  <a:pt x="1437" y="931"/>
                </a:cubicBezTo>
                <a:cubicBezTo>
                  <a:pt x="1440" y="940"/>
                  <a:pt x="1439" y="951"/>
                  <a:pt x="1446" y="958"/>
                </a:cubicBezTo>
                <a:cubicBezTo>
                  <a:pt x="1452" y="964"/>
                  <a:pt x="1464" y="962"/>
                  <a:pt x="1472" y="966"/>
                </a:cubicBezTo>
                <a:cubicBezTo>
                  <a:pt x="1546" y="1002"/>
                  <a:pt x="1454" y="969"/>
                  <a:pt x="1526" y="993"/>
                </a:cubicBezTo>
                <a:cubicBezTo>
                  <a:pt x="1544" y="1005"/>
                  <a:pt x="1572" y="1008"/>
                  <a:pt x="1579" y="1028"/>
                </a:cubicBezTo>
                <a:cubicBezTo>
                  <a:pt x="1585" y="1046"/>
                  <a:pt x="1597" y="1082"/>
                  <a:pt x="1597" y="1082"/>
                </a:cubicBezTo>
                <a:cubicBezTo>
                  <a:pt x="1587" y="1111"/>
                  <a:pt x="1571" y="1132"/>
                  <a:pt x="1561" y="1161"/>
                </a:cubicBezTo>
                <a:cubicBezTo>
                  <a:pt x="1558" y="1185"/>
                  <a:pt x="1561" y="1210"/>
                  <a:pt x="1552" y="1232"/>
                </a:cubicBezTo>
                <a:cubicBezTo>
                  <a:pt x="1548" y="1242"/>
                  <a:pt x="1532" y="1242"/>
                  <a:pt x="1526" y="1250"/>
                </a:cubicBezTo>
                <a:cubicBezTo>
                  <a:pt x="1520" y="1257"/>
                  <a:pt x="1520" y="1268"/>
                  <a:pt x="1517" y="1277"/>
                </a:cubicBezTo>
                <a:cubicBezTo>
                  <a:pt x="1533" y="1338"/>
                  <a:pt x="1556" y="1321"/>
                  <a:pt x="1623" y="1330"/>
                </a:cubicBezTo>
                <a:cubicBezTo>
                  <a:pt x="1669" y="1359"/>
                  <a:pt x="1643" y="1337"/>
                  <a:pt x="1685" y="1401"/>
                </a:cubicBezTo>
                <a:cubicBezTo>
                  <a:pt x="1691" y="1410"/>
                  <a:pt x="1703" y="1427"/>
                  <a:pt x="1703" y="1427"/>
                </a:cubicBezTo>
                <a:cubicBezTo>
                  <a:pt x="1724" y="1489"/>
                  <a:pt x="1716" y="1462"/>
                  <a:pt x="1729" y="1507"/>
                </a:cubicBezTo>
                <a:cubicBezTo>
                  <a:pt x="1726" y="1528"/>
                  <a:pt x="1739" y="1559"/>
                  <a:pt x="1721" y="1569"/>
                </a:cubicBezTo>
                <a:cubicBezTo>
                  <a:pt x="1676" y="1593"/>
                  <a:pt x="1635" y="1570"/>
                  <a:pt x="1587" y="1586"/>
                </a:cubicBezTo>
                <a:cubicBezTo>
                  <a:pt x="1563" y="1594"/>
                  <a:pt x="1593" y="1611"/>
                  <a:pt x="1590" y="1619"/>
                </a:cubicBezTo>
                <a:cubicBezTo>
                  <a:pt x="1587" y="1627"/>
                  <a:pt x="1570" y="1624"/>
                  <a:pt x="1569" y="1634"/>
                </a:cubicBezTo>
                <a:cubicBezTo>
                  <a:pt x="1565" y="1653"/>
                  <a:pt x="1556" y="1669"/>
                  <a:pt x="1581" y="1682"/>
                </a:cubicBezTo>
                <a:cubicBezTo>
                  <a:pt x="1606" y="1689"/>
                  <a:pt x="1693" y="1676"/>
                  <a:pt x="1719" y="1676"/>
                </a:cubicBezTo>
                <a:cubicBezTo>
                  <a:pt x="1746" y="1676"/>
                  <a:pt x="1730" y="1681"/>
                  <a:pt x="1740" y="1682"/>
                </a:cubicBezTo>
                <a:cubicBezTo>
                  <a:pt x="1750" y="1683"/>
                  <a:pt x="1778" y="1668"/>
                  <a:pt x="1782" y="1685"/>
                </a:cubicBezTo>
                <a:cubicBezTo>
                  <a:pt x="1792" y="1701"/>
                  <a:pt x="1765" y="1782"/>
                  <a:pt x="1765" y="1782"/>
                </a:cubicBezTo>
                <a:cubicBezTo>
                  <a:pt x="1744" y="1812"/>
                  <a:pt x="1743" y="1832"/>
                  <a:pt x="1712" y="1853"/>
                </a:cubicBezTo>
                <a:cubicBezTo>
                  <a:pt x="1690" y="1918"/>
                  <a:pt x="1681" y="1893"/>
                  <a:pt x="1721" y="1932"/>
                </a:cubicBezTo>
                <a:cubicBezTo>
                  <a:pt x="1744" y="2009"/>
                  <a:pt x="1759" y="2015"/>
                  <a:pt x="1836" y="2030"/>
                </a:cubicBezTo>
                <a:cubicBezTo>
                  <a:pt x="1868" y="2076"/>
                  <a:pt x="1871" y="2068"/>
                  <a:pt x="1845" y="2154"/>
                </a:cubicBezTo>
                <a:cubicBezTo>
                  <a:pt x="1839" y="2174"/>
                  <a:pt x="1821" y="2189"/>
                  <a:pt x="1809" y="2207"/>
                </a:cubicBezTo>
                <a:cubicBezTo>
                  <a:pt x="1803" y="2216"/>
                  <a:pt x="1791" y="2234"/>
                  <a:pt x="1791" y="2234"/>
                </a:cubicBezTo>
                <a:cubicBezTo>
                  <a:pt x="1782" y="2263"/>
                  <a:pt x="1785" y="2294"/>
                  <a:pt x="1774" y="2322"/>
                </a:cubicBezTo>
                <a:cubicBezTo>
                  <a:pt x="1766" y="2342"/>
                  <a:pt x="1738" y="2375"/>
                  <a:pt x="1738" y="2375"/>
                </a:cubicBezTo>
                <a:cubicBezTo>
                  <a:pt x="1723" y="2420"/>
                  <a:pt x="1693" y="2444"/>
                  <a:pt x="1667" y="2482"/>
                </a:cubicBezTo>
                <a:cubicBezTo>
                  <a:pt x="1650" y="2536"/>
                  <a:pt x="1616" y="2575"/>
                  <a:pt x="1570" y="2606"/>
                </a:cubicBezTo>
                <a:cubicBezTo>
                  <a:pt x="1559" y="2622"/>
                  <a:pt x="1555" y="2643"/>
                  <a:pt x="1543" y="2659"/>
                </a:cubicBezTo>
                <a:cubicBezTo>
                  <a:pt x="1512" y="2699"/>
                  <a:pt x="1498" y="2706"/>
                  <a:pt x="1464" y="2730"/>
                </a:cubicBezTo>
                <a:cubicBezTo>
                  <a:pt x="1443" y="2792"/>
                  <a:pt x="1416" y="2849"/>
                  <a:pt x="1348" y="2872"/>
                </a:cubicBezTo>
                <a:cubicBezTo>
                  <a:pt x="1306" y="2936"/>
                  <a:pt x="1388" y="2873"/>
                  <a:pt x="1332" y="2927"/>
                </a:cubicBezTo>
                <a:cubicBezTo>
                  <a:pt x="1309" y="2949"/>
                  <a:pt x="1266" y="2975"/>
                  <a:pt x="1242" y="2996"/>
                </a:cubicBezTo>
                <a:cubicBezTo>
                  <a:pt x="1212" y="3022"/>
                  <a:pt x="1174" y="3045"/>
                  <a:pt x="1136" y="3058"/>
                </a:cubicBezTo>
                <a:cubicBezTo>
                  <a:pt x="1074" y="3055"/>
                  <a:pt x="1011" y="3060"/>
                  <a:pt x="950" y="3049"/>
                </a:cubicBezTo>
                <a:cubicBezTo>
                  <a:pt x="939" y="3047"/>
                  <a:pt x="941" y="3028"/>
                  <a:pt x="932" y="3022"/>
                </a:cubicBezTo>
                <a:cubicBezTo>
                  <a:pt x="922" y="3015"/>
                  <a:pt x="908" y="3016"/>
                  <a:pt x="896" y="3013"/>
                </a:cubicBezTo>
                <a:cubicBezTo>
                  <a:pt x="884" y="3016"/>
                  <a:pt x="871" y="3016"/>
                  <a:pt x="861" y="3022"/>
                </a:cubicBezTo>
                <a:cubicBezTo>
                  <a:pt x="825" y="3043"/>
                  <a:pt x="835" y="3075"/>
                  <a:pt x="808" y="3102"/>
                </a:cubicBezTo>
                <a:cubicBezTo>
                  <a:pt x="784" y="3126"/>
                  <a:pt x="782" y="3116"/>
                  <a:pt x="755" y="3129"/>
                </a:cubicBezTo>
                <a:cubicBezTo>
                  <a:pt x="699" y="3156"/>
                  <a:pt x="645" y="3181"/>
                  <a:pt x="586" y="3199"/>
                </a:cubicBezTo>
                <a:cubicBezTo>
                  <a:pt x="515" y="3193"/>
                  <a:pt x="481" y="3187"/>
                  <a:pt x="418" y="3208"/>
                </a:cubicBezTo>
                <a:cubicBezTo>
                  <a:pt x="332" y="3186"/>
                  <a:pt x="444" y="3212"/>
                  <a:pt x="276" y="3191"/>
                </a:cubicBezTo>
                <a:cubicBezTo>
                  <a:pt x="243" y="3187"/>
                  <a:pt x="253" y="3177"/>
                  <a:pt x="223" y="3164"/>
                </a:cubicBezTo>
                <a:cubicBezTo>
                  <a:pt x="203" y="3155"/>
                  <a:pt x="182" y="3180"/>
                  <a:pt x="162" y="3173"/>
                </a:cubicBezTo>
                <a:cubicBezTo>
                  <a:pt x="161" y="3173"/>
                  <a:pt x="118" y="3181"/>
                  <a:pt x="114" y="3185"/>
                </a:cubicBezTo>
                <a:cubicBezTo>
                  <a:pt x="99" y="3200"/>
                  <a:pt x="93" y="3209"/>
                  <a:pt x="75" y="3221"/>
                </a:cubicBezTo>
                <a:cubicBezTo>
                  <a:pt x="57" y="3233"/>
                  <a:pt x="10" y="3253"/>
                  <a:pt x="10" y="3253"/>
                </a:cubicBezTo>
                <a:cubicBezTo>
                  <a:pt x="0" y="3260"/>
                  <a:pt x="38" y="3268"/>
                  <a:pt x="45" y="3275"/>
                </a:cubicBezTo>
                <a:cubicBezTo>
                  <a:pt x="52" y="3282"/>
                  <a:pt x="53" y="3293"/>
                  <a:pt x="55" y="3297"/>
                </a:cubicBezTo>
                <a:close/>
              </a:path>
            </a:pathLst>
          </a:custGeom>
          <a:pattFill prst="ltUpDiag">
            <a:fgClr>
              <a:srgbClr val="FF66CC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2894013" y="5300663"/>
            <a:ext cx="1428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2317750" y="5446713"/>
            <a:ext cx="1428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2174875" y="5589588"/>
            <a:ext cx="1428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3254375" y="4941888"/>
            <a:ext cx="1428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2" name="Freeform 8" descr="轮廓式菱形"/>
          <p:cNvSpPr>
            <a:spLocks/>
          </p:cNvSpPr>
          <p:nvPr/>
        </p:nvSpPr>
        <p:spPr bwMode="auto">
          <a:xfrm>
            <a:off x="1096963" y="6176963"/>
            <a:ext cx="546100" cy="406400"/>
          </a:xfrm>
          <a:custGeom>
            <a:avLst/>
            <a:gdLst/>
            <a:ahLst/>
            <a:cxnLst>
              <a:cxn ang="0">
                <a:pos x="134" y="38"/>
              </a:cxn>
              <a:cxn ang="0">
                <a:pos x="44" y="61"/>
              </a:cxn>
              <a:cxn ang="0">
                <a:pos x="0" y="168"/>
              </a:cxn>
              <a:cxn ang="0">
                <a:pos x="53" y="247"/>
              </a:cxn>
              <a:cxn ang="0">
                <a:pos x="124" y="256"/>
              </a:cxn>
              <a:cxn ang="0">
                <a:pos x="195" y="212"/>
              </a:cxn>
              <a:cxn ang="0">
                <a:pos x="222" y="203"/>
              </a:cxn>
              <a:cxn ang="0">
                <a:pos x="248" y="194"/>
              </a:cxn>
              <a:cxn ang="0">
                <a:pos x="293" y="97"/>
              </a:cxn>
              <a:cxn ang="0">
                <a:pos x="337" y="35"/>
              </a:cxn>
              <a:cxn ang="0">
                <a:pos x="160" y="17"/>
              </a:cxn>
              <a:cxn ang="0">
                <a:pos x="53" y="52"/>
              </a:cxn>
              <a:cxn ang="0">
                <a:pos x="36" y="88"/>
              </a:cxn>
            </a:cxnLst>
            <a:rect l="0" t="0" r="r" b="b"/>
            <a:pathLst>
              <a:path w="344" h="256">
                <a:moveTo>
                  <a:pt x="134" y="38"/>
                </a:moveTo>
                <a:cubicBezTo>
                  <a:pt x="93" y="35"/>
                  <a:pt x="79" y="39"/>
                  <a:pt x="44" y="61"/>
                </a:cubicBezTo>
                <a:cubicBezTo>
                  <a:pt x="33" y="100"/>
                  <a:pt x="13" y="130"/>
                  <a:pt x="0" y="168"/>
                </a:cubicBezTo>
                <a:cubicBezTo>
                  <a:pt x="10" y="207"/>
                  <a:pt x="13" y="233"/>
                  <a:pt x="53" y="247"/>
                </a:cubicBezTo>
                <a:cubicBezTo>
                  <a:pt x="93" y="234"/>
                  <a:pt x="107" y="208"/>
                  <a:pt x="124" y="256"/>
                </a:cubicBezTo>
                <a:cubicBezTo>
                  <a:pt x="153" y="215"/>
                  <a:pt x="132" y="233"/>
                  <a:pt x="195" y="212"/>
                </a:cubicBezTo>
                <a:cubicBezTo>
                  <a:pt x="204" y="209"/>
                  <a:pt x="213" y="206"/>
                  <a:pt x="222" y="203"/>
                </a:cubicBezTo>
                <a:cubicBezTo>
                  <a:pt x="231" y="200"/>
                  <a:pt x="248" y="194"/>
                  <a:pt x="248" y="194"/>
                </a:cubicBezTo>
                <a:cubicBezTo>
                  <a:pt x="264" y="148"/>
                  <a:pt x="248" y="126"/>
                  <a:pt x="293" y="97"/>
                </a:cubicBezTo>
                <a:cubicBezTo>
                  <a:pt x="309" y="42"/>
                  <a:pt x="318" y="89"/>
                  <a:pt x="337" y="35"/>
                </a:cubicBezTo>
                <a:cubicBezTo>
                  <a:pt x="233" y="0"/>
                  <a:pt x="344" y="4"/>
                  <a:pt x="160" y="17"/>
                </a:cubicBezTo>
                <a:cubicBezTo>
                  <a:pt x="124" y="29"/>
                  <a:pt x="89" y="41"/>
                  <a:pt x="53" y="52"/>
                </a:cubicBezTo>
                <a:cubicBezTo>
                  <a:pt x="21" y="74"/>
                  <a:pt x="22" y="61"/>
                  <a:pt x="36" y="88"/>
                </a:cubicBezTo>
              </a:path>
            </a:pathLst>
          </a:custGeom>
          <a:pattFill prst="openDmnd">
            <a:fgClr>
              <a:srgbClr val="FF3300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3902075" y="3284538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2894013" y="1341438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5" name="Oval 11"/>
          <p:cNvSpPr>
            <a:spLocks noChangeArrowheads="1"/>
          </p:cNvSpPr>
          <p:nvPr/>
        </p:nvSpPr>
        <p:spPr bwMode="auto">
          <a:xfrm>
            <a:off x="3759200" y="1341438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6" name="Oval 12"/>
          <p:cNvSpPr>
            <a:spLocks noChangeArrowheads="1"/>
          </p:cNvSpPr>
          <p:nvPr/>
        </p:nvSpPr>
        <p:spPr bwMode="auto">
          <a:xfrm>
            <a:off x="3325813" y="1125538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7" name="Oval 13"/>
          <p:cNvSpPr>
            <a:spLocks noChangeArrowheads="1"/>
          </p:cNvSpPr>
          <p:nvPr/>
        </p:nvSpPr>
        <p:spPr bwMode="auto">
          <a:xfrm>
            <a:off x="3759200" y="1700213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8" name="Oval 14"/>
          <p:cNvSpPr>
            <a:spLocks noChangeArrowheads="1"/>
          </p:cNvSpPr>
          <p:nvPr/>
        </p:nvSpPr>
        <p:spPr bwMode="auto">
          <a:xfrm>
            <a:off x="3614738" y="2060575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3830638" y="3068638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60" name="Oval 16"/>
          <p:cNvSpPr>
            <a:spLocks noChangeArrowheads="1"/>
          </p:cNvSpPr>
          <p:nvPr/>
        </p:nvSpPr>
        <p:spPr bwMode="auto">
          <a:xfrm>
            <a:off x="3830638" y="3644900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3398838" y="2492375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62" name="Oval 18"/>
          <p:cNvSpPr>
            <a:spLocks noChangeArrowheads="1"/>
          </p:cNvSpPr>
          <p:nvPr/>
        </p:nvSpPr>
        <p:spPr bwMode="auto">
          <a:xfrm>
            <a:off x="3759200" y="4149725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63" name="Oval 19"/>
          <p:cNvSpPr>
            <a:spLocks noChangeArrowheads="1"/>
          </p:cNvSpPr>
          <p:nvPr/>
        </p:nvSpPr>
        <p:spPr bwMode="auto">
          <a:xfrm>
            <a:off x="3470275" y="4581525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64" name="Oval 20"/>
          <p:cNvSpPr>
            <a:spLocks noChangeArrowheads="1"/>
          </p:cNvSpPr>
          <p:nvPr/>
        </p:nvSpPr>
        <p:spPr bwMode="auto">
          <a:xfrm>
            <a:off x="1454150" y="5805488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166813" y="5734050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66" name="Oval 22"/>
          <p:cNvSpPr>
            <a:spLocks noChangeArrowheads="1"/>
          </p:cNvSpPr>
          <p:nvPr/>
        </p:nvSpPr>
        <p:spPr bwMode="auto">
          <a:xfrm>
            <a:off x="2101850" y="5373688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 flipH="1">
            <a:off x="1238250" y="4221163"/>
            <a:ext cx="1439863" cy="288925"/>
          </a:xfrm>
          <a:prstGeom prst="wedgeRectCallout">
            <a:avLst>
              <a:gd name="adj1" fmla="val -88810"/>
              <a:gd name="adj2" fmla="val 2109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CN" altLang="en-US" sz="1600" b="1">
                <a:solidFill>
                  <a:srgbClr val="0000FF"/>
                </a:solidFill>
                <a:ea typeface="黑体" pitchFamily="49" charset="-122"/>
              </a:rPr>
              <a:t>闽南三角区</a:t>
            </a:r>
          </a:p>
        </p:txBody>
      </p:sp>
      <p:sp>
        <p:nvSpPr>
          <p:cNvPr id="31768" name="AutoShape 24"/>
          <p:cNvSpPr>
            <a:spLocks noChangeArrowheads="1"/>
          </p:cNvSpPr>
          <p:nvPr/>
        </p:nvSpPr>
        <p:spPr bwMode="auto">
          <a:xfrm flipV="1">
            <a:off x="2246313" y="5876925"/>
            <a:ext cx="1223962" cy="287338"/>
          </a:xfrm>
          <a:prstGeom prst="wedgeRectCallout">
            <a:avLst>
              <a:gd name="adj1" fmla="val -52986"/>
              <a:gd name="adj2" fmla="val 1008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/>
            <a:r>
              <a:rPr lang="zh-CN" altLang="en-US" sz="1600" b="1">
                <a:solidFill>
                  <a:srgbClr val="0000FF"/>
                </a:solidFill>
                <a:ea typeface="黑体" pitchFamily="49" charset="-122"/>
              </a:rPr>
              <a:t>珠江三角洲</a:t>
            </a:r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4333875" y="3140075"/>
            <a:ext cx="1366838" cy="288925"/>
          </a:xfrm>
          <a:prstGeom prst="wedgeRectCallout">
            <a:avLst>
              <a:gd name="adj1" fmla="val -77060"/>
              <a:gd name="adj2" fmla="val -32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CN" altLang="en-US" sz="1600" b="1">
                <a:solidFill>
                  <a:srgbClr val="0000FF"/>
                </a:solidFill>
                <a:ea typeface="黑体" pitchFamily="49" charset="-122"/>
              </a:rPr>
              <a:t>长江三角洲</a:t>
            </a:r>
          </a:p>
        </p:txBody>
      </p:sp>
      <p:sp>
        <p:nvSpPr>
          <p:cNvPr id="31770" name="AutoShape 26"/>
          <p:cNvSpPr>
            <a:spLocks noChangeArrowheads="1"/>
          </p:cNvSpPr>
          <p:nvPr/>
        </p:nvSpPr>
        <p:spPr bwMode="auto">
          <a:xfrm>
            <a:off x="4046538" y="765175"/>
            <a:ext cx="1295400" cy="287338"/>
          </a:xfrm>
          <a:prstGeom prst="wedgeRectCallout">
            <a:avLst>
              <a:gd name="adj1" fmla="val -83699"/>
              <a:gd name="adj2" fmla="val 1831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CN" altLang="en-US" sz="1600" b="1">
                <a:solidFill>
                  <a:srgbClr val="0000FF"/>
                </a:solidFill>
                <a:ea typeface="黑体" pitchFamily="49" charset="-122"/>
              </a:rPr>
              <a:t>环渤海地区</a:t>
            </a: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4117975" y="3573463"/>
            <a:ext cx="1030288" cy="360362"/>
          </a:xfrm>
          <a:prstGeom prst="ellipse">
            <a:avLst/>
          </a:pr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CN" altLang="en-US" b="1"/>
              <a:t>浦东</a:t>
            </a: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6084888" y="5734050"/>
            <a:ext cx="3059112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zh-CN" altLang="en-US" sz="2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第四步：</a:t>
            </a:r>
            <a:r>
              <a:rPr lang="zh-CN" altLang="en-US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开放</a:t>
            </a:r>
            <a:r>
              <a:rPr lang="zh-CN" altLang="en-US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内地</a:t>
            </a:r>
          </a:p>
          <a:p>
            <a:pPr eaLnBrk="0" hangingPunct="0"/>
            <a:r>
              <a:rPr lang="zh-CN" altLang="en-US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开放内地和边境城市。</a:t>
            </a:r>
          </a:p>
        </p:txBody>
      </p:sp>
      <p:sp>
        <p:nvSpPr>
          <p:cNvPr id="31773" name="Rectangle 29"/>
          <p:cNvSpPr>
            <a:spLocks noChangeArrowheads="1"/>
          </p:cNvSpPr>
          <p:nvPr/>
        </p:nvSpPr>
        <p:spPr bwMode="auto">
          <a:xfrm>
            <a:off x="5903913" y="0"/>
            <a:ext cx="3348037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zh-CN" altLang="en-US" sz="20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第一步：</a:t>
            </a:r>
            <a:r>
              <a:rPr lang="zh-CN" altLang="en-US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经济特区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拉开序幕</a:t>
            </a:r>
          </a:p>
          <a:p>
            <a:pPr eaLnBrk="0" hangingPunct="0"/>
            <a:r>
              <a:rPr lang="en-US" altLang="zh-CN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1979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年党中央和国务院对</a:t>
            </a:r>
            <a:r>
              <a:rPr lang="zh-CN" altLang="en-US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广东、福建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两省的对外经济活动实行特殊的优惠政策。</a:t>
            </a:r>
          </a:p>
        </p:txBody>
      </p:sp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6011863" y="1131888"/>
            <a:ext cx="31321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altLang="zh-CN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1980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年正式确立</a:t>
            </a:r>
            <a:r>
              <a:rPr lang="zh-CN" altLang="en-US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深圳、珠海、汕头、厦门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为经济特区。 </a:t>
            </a:r>
            <a:r>
              <a:rPr lang="en-US" altLang="zh-CN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1988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zh-CN" altLang="en-US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海南岛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为经济特区，</a:t>
            </a:r>
          </a:p>
        </p:txBody>
      </p:sp>
      <p:sp>
        <p:nvSpPr>
          <p:cNvPr id="31775" name="Rectangle 31"/>
          <p:cNvSpPr>
            <a:spLocks noChangeArrowheads="1"/>
          </p:cNvSpPr>
          <p:nvPr/>
        </p:nvSpPr>
        <p:spPr bwMode="auto">
          <a:xfrm>
            <a:off x="6084888" y="2411413"/>
            <a:ext cx="30591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zh-CN" altLang="en-US" sz="20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第二步：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开放</a:t>
            </a:r>
            <a:r>
              <a:rPr lang="zh-CN" altLang="en-US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沿海开放城市</a:t>
            </a:r>
            <a:r>
              <a:rPr lang="en-US" altLang="zh-CN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1984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年国家进一步开放</a:t>
            </a:r>
            <a:r>
              <a:rPr lang="en-US" altLang="zh-CN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14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个沿海城市。</a:t>
            </a:r>
          </a:p>
        </p:txBody>
      </p:sp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5867400" y="3500438"/>
            <a:ext cx="3313113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zh-CN" altLang="en-US" sz="20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第三步：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开放</a:t>
            </a:r>
            <a:r>
              <a:rPr lang="zh-CN" altLang="en-US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沿海开放区</a:t>
            </a:r>
          </a:p>
          <a:p>
            <a:pPr eaLnBrk="0" hangingPunct="0"/>
            <a:r>
              <a:rPr lang="en-US" altLang="zh-CN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1985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年把</a:t>
            </a:r>
            <a:r>
              <a:rPr lang="zh-CN" altLang="en-US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长江三角洲、珠江三角洲、闽南三角区、环勃海地区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作为沿海经济开放区。</a:t>
            </a:r>
            <a:r>
              <a:rPr lang="en-US" altLang="zh-CN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1991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年</a:t>
            </a:r>
            <a:r>
              <a:rPr lang="zh-CN" altLang="en-US" b="1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上海浦东</a:t>
            </a:r>
            <a:r>
              <a:rPr lang="zh-CN" altLang="en-US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也成为对外开放区。</a:t>
            </a: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0" y="115888"/>
            <a:ext cx="5761038" cy="641350"/>
          </a:xfrm>
          <a:prstGeom prst="rect">
            <a:avLst/>
          </a:prstGeom>
          <a:solidFill>
            <a:srgbClr val="CC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600" b="1">
                <a:latin typeface="黑体" pitchFamily="49" charset="-122"/>
                <a:ea typeface="黑体" pitchFamily="49" charset="-122"/>
              </a:rPr>
              <a:t>多层次 有重点 点面结合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timgsa.baidu.com/timg?image&amp;quality=80&amp;size=b9999_10000&amp;sec=1525148695345&amp;di=b2765ee2715b87859cfbf85b9ab7532e&amp;imgtype=0&amp;src=http%3A%2F%2Fwww.armystar.com%2Fuploads%2Fallimg%2F1512%2F151208%2F1_120PZ4461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3409950" cy="2019301"/>
          </a:xfrm>
          <a:prstGeom prst="rect">
            <a:avLst/>
          </a:prstGeom>
          <a:noFill/>
        </p:spPr>
      </p:pic>
      <p:pic>
        <p:nvPicPr>
          <p:cNvPr id="5" name="Picture 5" descr="9832568713073333822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067175" cy="33115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7764" name="Picture 4" descr="https://timgsa.baidu.com/timg?image&amp;quality=80&amp;size=b9999_10000&amp;sec=1525148969973&amp;di=6084068e1838794158a1850a87436933&amp;imgtype=0&amp;src=http%3A%2F%2Fimages.haiwainet.cn%2F20160823%2F1471912105121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4570479" cy="34278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2132856"/>
            <a:ext cx="6300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美国的战略东移威胁着我国的</a:t>
            </a:r>
            <a:endParaRPr lang="en-US" altLang="zh-CN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海洋安全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21297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中日钓鱼岛争端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861048"/>
            <a:ext cx="47525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南海争端：</a:t>
            </a:r>
            <a:endParaRPr lang="en-US" altLang="zh-CN" sz="28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我国南海的岛礁被菲律宾、越南、印尼等国非法占领、海上通道被控制、渔业和油气资源被周边国家和西方大国非法开采。我国在南海的主权陷于极端被动。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）请你结合下面材料，给中国政府支招如何解决当前的海权和海洋利益争端？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052736"/>
            <a:ext cx="90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材料一：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从目前看，我国的海洋政策、法规体系还不够完善、不够细化，难以适应新时期海洋发展；从海洋执法看，我国的海上执法力量不强，海上执法体系长期落后。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70892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完善海洋立法和执法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140968"/>
            <a:ext cx="8964488" cy="179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楷体_GB2312" pitchFamily="1" charset="-122"/>
                <a:ea typeface="楷体_GB2312" pitchFamily="1" charset="-122"/>
              </a:rPr>
              <a:t>    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_GB2312" pitchFamily="1" charset="-122"/>
                <a:ea typeface="楷体_GB2312" pitchFamily="1" charset="-122"/>
              </a:rPr>
              <a:t>材料二：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按照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国家海洋经济发展总体格局，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“十二五”海洋经济的发展思路：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“以转变海洋经济发展方式为主线，以港航服务业、临港大工业、海岛资源开发和清洁能源建设为重点”。</a:t>
            </a:r>
          </a:p>
          <a:p>
            <a:pPr>
              <a:lnSpc>
                <a:spcPct val="115000"/>
              </a:lnSpc>
            </a:pPr>
            <a:r>
              <a:rPr lang="en-US" sz="2400" b="1" dirty="0">
                <a:latin typeface="黑体" pitchFamily="49" charset="-122"/>
                <a:ea typeface="黑体" pitchFamily="49" charset="-122"/>
              </a:rPr>
              <a:t>  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4509120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大力发展海洋经济，加快产业转型。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utoUpdateAnimBg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越南疯狂盗采中国海上油气资源现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1" y="548680"/>
            <a:ext cx="3609677" cy="2779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 descr="20120730093310185613436119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84984"/>
            <a:ext cx="3779748" cy="252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材料三：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20688"/>
            <a:ext cx="3484562" cy="2592387"/>
          </a:xfrm>
          <a:prstGeom prst="rect">
            <a:avLst/>
          </a:prstGeom>
          <a:noFill/>
          <a:ln w="22225">
            <a:solidFill>
              <a:srgbClr val="FD3413"/>
            </a:solidFill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796136" y="620688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南海有什么？</a:t>
            </a:r>
            <a:endParaRPr lang="zh-CN" alt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283968" y="350100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加强海洋的管理和资源的开发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材料四：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2882" name="Picture 2" descr="https://timgsa.baidu.com/timg?image&amp;quality=80&amp;size=b9999_10000&amp;sec=1525152897922&amp;di=b7c9b00785ef8b2fa6391a900eb9d743&amp;imgtype=0&amp;src=http%3A%2F%2Fi3.sinaimg.cn%2Fdy%2Fcr%2F2012%2F1030%2F3065402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762500" cy="3248026"/>
          </a:xfrm>
          <a:prstGeom prst="rect">
            <a:avLst/>
          </a:prstGeom>
          <a:noFill/>
        </p:spPr>
      </p:pic>
      <p:pic>
        <p:nvPicPr>
          <p:cNvPr id="122884" name="Picture 4" descr="https://timgsa.baidu.com/timg?image&amp;quality=80&amp;size=b9999_10000&amp;sec=1525152969499&amp;di=25af9e5fb4ddd8f475b87ad81d73bde5&amp;imgtype=0&amp;src=http%3A%2F%2Fpic.baike.soso.com%2Fp%2F20131212%2F20131212101808-2072162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20" y="764704"/>
            <a:ext cx="4320480" cy="22917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12160" y="306896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中国核潜艇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6" name="Picture 2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39952" y="4005064"/>
            <a:ext cx="615553" cy="27363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中国远洋海军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4077072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重视海上力量建设，建设强大的海军。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概念解读：</a:t>
            </a:r>
            <a:endParaRPr lang="en-US" altLang="zh-CN" sz="40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海防：</a:t>
            </a:r>
            <a:endParaRPr lang="en-US" altLang="zh-CN" sz="40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en-US" altLang="zh-CN" sz="40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海权：</a:t>
            </a:r>
            <a:endParaRPr lang="en-US" altLang="zh-CN" sz="40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764704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是指在国家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hlinkClick r:id="rId3"/>
              </a:rPr>
              <a:t>领海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，为防备和抵抗侵略，制止武装颠覆，保卫国家的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hlinkClick r:id="rId4"/>
              </a:rPr>
              <a:t>主权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、统一领土完整和安全所进行的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hlinkClick r:id="rId5"/>
              </a:rPr>
              <a:t>军事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活动。如沿海地带构筑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防御设施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及发展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海上力量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等。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2204864"/>
            <a:ext cx="7272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指拥有或享有对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海洋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或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大海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的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控制权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和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利用权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，是“国家主权”概念自然延伸。但这种权力的范围涉及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军事、政治、经济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等多个领域。要拥有海权，就必须发展强大的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海军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。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407707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如何控制海权及其对于国家重要性的图示：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869160"/>
            <a:ext cx="136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拥有强大海军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1259632" y="5157192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91680" y="4797152"/>
            <a:ext cx="1080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控制海权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2195736" y="4725144"/>
            <a:ext cx="648072" cy="1944216"/>
          </a:xfrm>
          <a:prstGeom prst="leftBrace">
            <a:avLst/>
          </a:prstGeom>
          <a:solidFill>
            <a:schemeClr val="accent1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843808" y="465313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控制海上通道；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3808" y="508518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控制海域；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3808" y="55172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控制岛屿；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3808" y="587727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占领殖民地（殖民时代）；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6516216" y="5373216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948264" y="4941168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推动外贸</a:t>
            </a:r>
            <a:endParaRPr lang="en-US" altLang="zh-CN" sz="24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积累财富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右箭头 18"/>
          <p:cNvSpPr/>
          <p:nvPr/>
        </p:nvSpPr>
        <p:spPr>
          <a:xfrm>
            <a:off x="8460432" y="5229200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7596336" y="5805264"/>
            <a:ext cx="1259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成为世界强国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3808" y="623731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掌控军事、贸易规则；</a:t>
            </a:r>
            <a:endParaRPr lang="zh-CN" altLang="en-US" sz="24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2" name="右大括号 21"/>
          <p:cNvSpPr/>
          <p:nvPr/>
        </p:nvSpPr>
        <p:spPr>
          <a:xfrm>
            <a:off x="6156176" y="4725144"/>
            <a:ext cx="576064" cy="1872208"/>
          </a:xfrm>
          <a:prstGeom prst="rightBrac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2" grpId="0" animBg="1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512" y="0"/>
            <a:ext cx="8784976" cy="2677656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材料五：</a:t>
            </a:r>
            <a:endParaRPr lang="en-US" altLang="zh-CN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algn="just"/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媒体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曾对国民的海权意识曾进行过一次联合调查，结果表明：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80.6%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的人不知道黄岩岛的正确位置；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57.1%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的人不知道中国海监的真实身份，还有很多人不知道，中国还有被九段线拱卫着的约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300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万平方公里的管辖海域。</a:t>
            </a:r>
          </a:p>
          <a:p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132856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强化全民的海洋意识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0968"/>
            <a:ext cx="3960440" cy="281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021288"/>
            <a:ext cx="7200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2010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年，我国成功举办世界海洋大会。</a:t>
            </a:r>
            <a:endParaRPr lang="zh-CN" altLang="en-US" sz="28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512" y="2636912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材料六：</a:t>
            </a:r>
            <a:endParaRPr lang="en-US" altLang="zh-CN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67944" y="4509120"/>
            <a:ext cx="45365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加强海洋问题的国际合作，坚持和平解决海洋争端。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）如何解决当前的海权和海洋利益争端？</a:t>
            </a:r>
            <a:endParaRPr lang="zh-CN" altLang="en-US" sz="28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124744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、完善海洋立法和执法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3568" y="1844824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大力发展海洋经济，加快产业转型。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56490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、加强海洋的管理和资源的开发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3284984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、重视海上力量建设，建设强大的海军。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077072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5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、强化全民的海洋意识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576" y="4869160"/>
            <a:ext cx="817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6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、加强海洋问题的国际合作，坚持和平解决海洋争端。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.hiphotos.baidu.com/image/pic/item/58ee3d6d55fbb2fbc3f2c141454a20a44723dc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436096" cy="67116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005064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中国的国土面积有多大？</a:t>
            </a:r>
            <a:endParaRPr lang="zh-CN" altLang="en-US" sz="40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1916832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陆地领土：</a:t>
            </a:r>
            <a:r>
              <a:rPr lang="en-US" altLang="zh-CN" sz="4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960</a:t>
            </a:r>
            <a:r>
              <a:rPr lang="zh-CN" altLang="en-US" sz="4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万平方公里</a:t>
            </a:r>
            <a:endParaRPr lang="zh-CN" altLang="en-US" sz="40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4581128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海洋领土：</a:t>
            </a:r>
            <a:r>
              <a:rPr lang="en-US" altLang="zh-CN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300</a:t>
            </a:r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万平方公里</a:t>
            </a:r>
            <a:endParaRPr lang="zh-CN" altLang="en-US" sz="40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229600" cy="4525963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zh-CN" altLang="en-US" sz="40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关于“海防”“海权”问题本课主要结合四个时期来认识：</a:t>
            </a:r>
            <a:endParaRPr lang="en-US" altLang="zh-CN" sz="4000" b="1" dirty="0" smtClean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Tx/>
              <a:buNone/>
            </a:pPr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一、中国古代：</a:t>
            </a:r>
            <a:endParaRPr lang="en-US" altLang="zh-CN" sz="40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Tx/>
              <a:buNone/>
            </a:pPr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二、世界近现代：</a:t>
            </a:r>
            <a:endParaRPr lang="en-US" altLang="zh-CN" sz="40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40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Tx/>
              <a:buNone/>
            </a:pPr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三、中国近代：</a:t>
            </a:r>
            <a:endParaRPr lang="en-US" altLang="zh-CN" sz="40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40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Tx/>
              <a:buNone/>
            </a:pPr>
            <a:r>
              <a:rPr lang="zh-CN" altLang="en-US" sz="4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四、中国现代：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http://www.daenwang.com/pic-content/daenwenming/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43587" cy="2592289"/>
          </a:xfrm>
          <a:prstGeom prst="rect">
            <a:avLst/>
          </a:prstGeom>
          <a:noFill/>
        </p:spPr>
      </p:pic>
      <p:sp>
        <p:nvSpPr>
          <p:cNvPr id="5" name="圆角矩形 4"/>
          <p:cNvSpPr/>
          <p:nvPr/>
        </p:nvSpPr>
        <p:spPr>
          <a:xfrm>
            <a:off x="107504" y="2420888"/>
            <a:ext cx="3995936" cy="604838"/>
          </a:xfrm>
          <a:prstGeom prst="roundRect">
            <a:avLst/>
          </a:prstGeom>
          <a:solidFill>
            <a:srgbClr val="3333CC"/>
          </a:solidFill>
          <a:ln w="19050">
            <a:solidFill>
              <a:srgbClr val="0000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zh-CN" altLang="en-US" sz="2400" b="1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西汉时期的对外交往路线</a:t>
            </a:r>
            <a:endParaRPr lang="zh-CN" altLang="en-US" sz="2400" b="1" dirty="0">
              <a:solidFill>
                <a:srgbClr val="FFFF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4709" t="23924" r="14828" b="14819"/>
          <a:stretch>
            <a:fillRect/>
          </a:stretch>
        </p:blipFill>
        <p:spPr bwMode="auto">
          <a:xfrm>
            <a:off x="4644008" y="0"/>
            <a:ext cx="3927821" cy="259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4932040" y="2636912"/>
            <a:ext cx="3384376" cy="604838"/>
          </a:xfrm>
          <a:prstGeom prst="roundRect">
            <a:avLst/>
          </a:prstGeom>
          <a:solidFill>
            <a:srgbClr val="3333CC"/>
          </a:solidFill>
          <a:ln w="19050">
            <a:solidFill>
              <a:srgbClr val="0000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zh-CN" altLang="en-US" sz="2400" b="1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唐朝时期的对外交往</a:t>
            </a:r>
            <a:endParaRPr lang="zh-CN" altLang="en-US" sz="2400" b="1" dirty="0">
              <a:solidFill>
                <a:srgbClr val="FFFF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1" name="内容占位符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068960"/>
            <a:ext cx="3491880" cy="2617546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212976"/>
            <a:ext cx="4104456" cy="216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圆角矩形 12"/>
          <p:cNvSpPr/>
          <p:nvPr/>
        </p:nvSpPr>
        <p:spPr>
          <a:xfrm>
            <a:off x="179512" y="5373216"/>
            <a:ext cx="3384376" cy="604838"/>
          </a:xfrm>
          <a:prstGeom prst="roundRect">
            <a:avLst/>
          </a:prstGeom>
          <a:solidFill>
            <a:srgbClr val="3333CC"/>
          </a:solidFill>
          <a:ln w="19050">
            <a:solidFill>
              <a:srgbClr val="0000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zh-CN" altLang="en-US" sz="2400" b="1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南宋时期的对外贸易</a:t>
            </a:r>
            <a:endParaRPr lang="zh-CN" altLang="en-US" sz="2400" b="1" dirty="0">
              <a:solidFill>
                <a:srgbClr val="FFFF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355976" y="5373216"/>
            <a:ext cx="4104456" cy="604838"/>
          </a:xfrm>
          <a:prstGeom prst="roundRect">
            <a:avLst/>
          </a:prstGeom>
          <a:solidFill>
            <a:srgbClr val="3333CC"/>
          </a:solidFill>
          <a:ln w="19050">
            <a:solidFill>
              <a:srgbClr val="0000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buFontTx/>
              <a:buNone/>
              <a:defRPr/>
            </a:pPr>
            <a:r>
              <a:rPr lang="zh-CN" altLang="en-US" sz="2400" b="1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元朝时期的对外交往路线</a:t>
            </a:r>
            <a:endParaRPr lang="zh-CN" altLang="en-US" sz="2400" b="1" dirty="0">
              <a:solidFill>
                <a:srgbClr val="FFFF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903893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提问：结合四幅图说明：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从汉至元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，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概括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中国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古代的对外政策？对外关系？海防、海权意识？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timgsa.baidu.com/timg?image&amp;quality=80&amp;size=b9999_10000&amp;sec=1525009851527&amp;di=cede66bc06db7dc462864d1647962f27&amp;imgtype=0&amp;src=http%3A%2F%2Fimg1.cache.netease.com%2Fcatchpic%2F3%2F37%2F37E849E10696EBD67A7AA269B3B8E8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4269851" cy="2996952"/>
          </a:xfrm>
          <a:prstGeom prst="rect">
            <a:avLst/>
          </a:prstGeom>
          <a:noFill/>
        </p:spPr>
      </p:pic>
      <p:pic>
        <p:nvPicPr>
          <p:cNvPr id="14" name="Picture 6" descr="https://timgsa.baidu.com/timg?image&amp;quality=80&amp;size=b9999_10000&amp;sec=1525010908233&amp;di=5608e6ec902ea9a9753d4e37d43257ff&amp;imgtype=jpg&amp;src=http%3A%2F%2Fimg2.imgtn.bdimg.com%2Fit%2Fu%3D1224404267%2C51785497%26fm%3D214%26gp%3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3707875" cy="3312368"/>
          </a:xfrm>
          <a:prstGeom prst="rect">
            <a:avLst/>
          </a:prstGeom>
          <a:noFill/>
        </p:spPr>
      </p:pic>
      <p:grpSp>
        <p:nvGrpSpPr>
          <p:cNvPr id="15" name="组合 14"/>
          <p:cNvGrpSpPr/>
          <p:nvPr/>
        </p:nvGrpSpPr>
        <p:grpSpPr>
          <a:xfrm>
            <a:off x="4463480" y="3140968"/>
            <a:ext cx="4680520" cy="1850349"/>
            <a:chOff x="3131840" y="3645024"/>
            <a:chExt cx="5832648" cy="2290556"/>
          </a:xfrm>
        </p:grpSpPr>
        <p:sp>
          <p:nvSpPr>
            <p:cNvPr id="16" name="矩形 15"/>
            <p:cNvSpPr/>
            <p:nvPr/>
          </p:nvSpPr>
          <p:spPr>
            <a:xfrm>
              <a:off x="3490772" y="3645024"/>
              <a:ext cx="5113676" cy="647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 smtClean="0">
                  <a:latin typeface="黑体" pitchFamily="49" charset="-122"/>
                  <a:ea typeface="黑体" pitchFamily="49" charset="-122"/>
                </a:rPr>
                <a:t>英使马噶尔尼使华：</a:t>
              </a:r>
              <a:endParaRPr lang="zh-CN" altLang="en-US" sz="2800" b="1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3131840" y="4221088"/>
              <a:ext cx="5832648" cy="1714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800" b="1" dirty="0" smtClean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“</a:t>
              </a:r>
              <a:r>
                <a:rPr lang="zh-CN" altLang="zh-CN" sz="2800" b="1" dirty="0" smtClean="0">
                  <a:solidFill>
                    <a:srgbClr val="FF0000"/>
                  </a:solidFill>
                  <a:latin typeface="黑体" pitchFamily="49" charset="-122"/>
                  <a:ea typeface="黑体" pitchFamily="49" charset="-122"/>
                </a:rPr>
                <a:t>天朝物产丰盈，无所不有</a:t>
              </a:r>
              <a:r>
                <a:rPr lang="zh-CN" altLang="zh-CN" sz="2800" b="1" dirty="0" smtClean="0">
                  <a:latin typeface="黑体" pitchFamily="49" charset="-122"/>
                  <a:ea typeface="黑体" pitchFamily="49" charset="-122"/>
                </a:rPr>
                <a:t>，原不藉外夷货物以通有无。</a:t>
              </a:r>
              <a:endParaRPr lang="en-US" altLang="zh-CN" sz="2800" b="1" dirty="0" smtClean="0">
                <a:latin typeface="黑体" pitchFamily="49" charset="-122"/>
                <a:ea typeface="黑体" pitchFamily="49" charset="-122"/>
              </a:endParaRPr>
            </a:p>
            <a:p>
              <a:r>
                <a:rPr lang="en-US" altLang="zh-CN" sz="2800" b="1" dirty="0" smtClean="0">
                  <a:latin typeface="黑体" pitchFamily="49" charset="-122"/>
                  <a:ea typeface="黑体" pitchFamily="49" charset="-122"/>
                </a:rPr>
                <a:t>             </a:t>
              </a:r>
              <a:r>
                <a:rPr lang="zh-CN" altLang="en-US" sz="2800" b="1" dirty="0" smtClean="0">
                  <a:latin typeface="黑体" pitchFamily="49" charset="-122"/>
                  <a:ea typeface="黑体" pitchFamily="49" charset="-122"/>
                </a:rPr>
                <a:t>－－乾隆皇帝</a:t>
              </a:r>
              <a:endParaRPr lang="zh-CN" altLang="en-US" sz="28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139952" y="4941168"/>
            <a:ext cx="4860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问题：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请结合漫画与文字材料说明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明朝至清朝前期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对外政策发生了什么变化？海防特点？统治者的海权意识？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3968" y="260648"/>
            <a:ext cx="4860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材料：</a:t>
            </a:r>
            <a:r>
              <a:rPr lang="zh-CN" altLang="en-US" sz="2800" b="1" dirty="0" smtClean="0">
                <a:solidFill>
                  <a:srgbClr val="3333CC"/>
                </a:solidFill>
                <a:latin typeface="黑体" pitchFamily="49" charset="-122"/>
                <a:ea typeface="黑体" pitchFamily="49" charset="-122"/>
              </a:rPr>
              <a:t>郑和曾向明仁宗进言：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“欲国家富强，不可置海洋于不顾，财富取之于海，危险亦来自于海上。一旦他国夺得海洋，华夏危矣。可制服异域，使其不敢觊觎南洋。”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01.imgmini.eastday.com/mobile/20160517/20160517120536_ed55b83af7065ee14aba4ab0913b82bf_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181" y="3510136"/>
            <a:ext cx="4463819" cy="3347864"/>
          </a:xfrm>
          <a:prstGeom prst="rect">
            <a:avLst/>
          </a:prstGeom>
          <a:noFill/>
        </p:spPr>
      </p:pic>
      <p:grpSp>
        <p:nvGrpSpPr>
          <p:cNvPr id="13" name="组合 12"/>
          <p:cNvGrpSpPr/>
          <p:nvPr/>
        </p:nvGrpSpPr>
        <p:grpSpPr>
          <a:xfrm>
            <a:off x="683569" y="0"/>
            <a:ext cx="8460431" cy="6688524"/>
            <a:chOff x="683569" y="0"/>
            <a:chExt cx="8460431" cy="6688524"/>
          </a:xfrm>
        </p:grpSpPr>
        <p:pic>
          <p:nvPicPr>
            <p:cNvPr id="181256" name="Picture 8" descr="https://timgsa.baidu.com/timg?image&amp;quality=80&amp;size=b9999_10000&amp;sec=1525009643389&amp;di=abeb0998f4f93600a4c14334ae30d4d0&amp;imgtype=0&amp;src=http%3A%2F%2Fs8.sinaimg.cn%2Fbmiddle%2F001lA4K0zy6GRYj8yLda7%2669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9" y="3717033"/>
              <a:ext cx="3528392" cy="2469874"/>
            </a:xfrm>
            <a:prstGeom prst="rect">
              <a:avLst/>
            </a:prstGeom>
            <a:noFill/>
          </p:spPr>
        </p:pic>
        <p:grpSp>
          <p:nvGrpSpPr>
            <p:cNvPr id="12" name="组合 11"/>
            <p:cNvGrpSpPr/>
            <p:nvPr/>
          </p:nvGrpSpPr>
          <p:grpSpPr>
            <a:xfrm>
              <a:off x="4895528" y="0"/>
              <a:ext cx="4248472" cy="3664188"/>
              <a:chOff x="4895528" y="0"/>
              <a:chExt cx="4248472" cy="3664188"/>
            </a:xfrm>
          </p:grpSpPr>
          <p:pic>
            <p:nvPicPr>
              <p:cNvPr id="181254" name="Picture 6" descr="http://a0.att.hudong.com/02/65/20300534773878143997653004550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32040" y="0"/>
                <a:ext cx="4020883" cy="3240360"/>
              </a:xfrm>
              <a:prstGeom prst="rect">
                <a:avLst/>
              </a:prstGeom>
              <a:noFill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895528" y="3140968"/>
                <a:ext cx="42484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rgbClr val="0000FF"/>
                    </a:solidFill>
                    <a:latin typeface="黑体" pitchFamily="49" charset="-122"/>
                    <a:ea typeface="黑体" pitchFamily="49" charset="-122"/>
                  </a:rPr>
                  <a:t>荷兰殖民者入侵台湾</a:t>
                </a:r>
                <a:endParaRPr lang="zh-CN" altLang="en-US" sz="2800" b="1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55576" y="6165304"/>
              <a:ext cx="4248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rPr>
                <a:t>葡萄牙殖民者占领澳门</a:t>
              </a:r>
              <a:endParaRPr lang="zh-CN" altLang="en-US" sz="28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5842" name="AutoShape 2" descr="http://img4.imgtn.bdimg.com/it/u=3738799074,3641966850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44" name="AutoShape 4" descr="http://img4.imgtn.bdimg.com/it/u=3738799074,3641966850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46" name="AutoShape 6" descr="http://img4.imgtn.bdimg.com/it/u=1193733299,241379178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48" name="AutoShape 8" descr="http://img4.imgtn.bdimg.com/it/u=1193733299,2413791788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50" name="AutoShape 10" descr="http://image107.360doc.com/DownloadImg/2017/06/0709/101102561_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52" name="AutoShape 12" descr="http://image107.360doc.com/DownloadImg/2017/06/0709/101102561_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8" name="Picture 7" descr="C:\Users\Administrator\Desktop\101102561_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0"/>
            <a:ext cx="3888432" cy="326546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67544" y="3212976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东南沿海“倭患”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2871</Words>
  <Application>Microsoft Office PowerPoint</Application>
  <PresentationFormat>全屏显示(4:3)</PresentationFormat>
  <Paragraphs>365</Paragraphs>
  <Slides>41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2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微软用户</cp:lastModifiedBy>
  <cp:revision>212</cp:revision>
  <dcterms:created xsi:type="dcterms:W3CDTF">2018-04-26T00:35:29Z</dcterms:created>
  <dcterms:modified xsi:type="dcterms:W3CDTF">2018-05-06T03:21:12Z</dcterms:modified>
</cp:coreProperties>
</file>