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theme/themeOverride4.xml" ContentType="application/vnd.openxmlformats-officedocument.themeOverr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6"/>
  </p:notesMasterIdLst>
  <p:sldIdLst>
    <p:sldId id="282" r:id="rId2"/>
    <p:sldId id="256" r:id="rId3"/>
    <p:sldId id="257" r:id="rId4"/>
    <p:sldId id="261" r:id="rId5"/>
    <p:sldId id="262" r:id="rId6"/>
    <p:sldId id="263" r:id="rId7"/>
    <p:sldId id="269" r:id="rId8"/>
    <p:sldId id="272" r:id="rId9"/>
    <p:sldId id="273" r:id="rId10"/>
    <p:sldId id="274" r:id="rId11"/>
    <p:sldId id="260" r:id="rId12"/>
    <p:sldId id="279" r:id="rId13"/>
    <p:sldId id="281" r:id="rId14"/>
    <p:sldId id="280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C92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87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5A8C7-CC1A-4A08-9B4B-31F43B054C7F}" type="datetimeFigureOut">
              <a:rPr lang="zh-CN" altLang="en-US" smtClean="0"/>
              <a:pPr/>
              <a:t>2018/5/27 Sunday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1B693-632D-4080-9CF6-EA28B66DC80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</a:rPr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</a:rPr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</a:rPr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</a:rPr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</a:rPr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854199"/>
            <a:ext cx="9144000" cy="1655763"/>
          </a:xfrm>
        </p:spPr>
        <p:txBody>
          <a:bodyPr anchor="b">
            <a:normAutofit/>
          </a:bodyPr>
          <a:lstStyle>
            <a:lvl1pPr algn="ctr">
              <a:defRPr sz="7200" b="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2018/5/27 Sunday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2018/5/27 Sunday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2018/5/27 Sunday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  <a:pPr/>
              <a:t>2018/5/27 Sunday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838200" y="2187443"/>
            <a:ext cx="10515600" cy="2483115"/>
          </a:xfrm>
        </p:spPr>
        <p:txBody>
          <a:bodyPr>
            <a:normAutofit/>
          </a:bodyPr>
          <a:lstStyle>
            <a:lvl1pPr algn="ctr">
              <a:defRPr sz="6000" b="0"/>
            </a:lvl1pPr>
          </a:lstStyle>
          <a:p>
            <a:r>
              <a:rPr lang="zh-CN" altLang="en-US" dirty="0"/>
              <a:t>单击此处编辑标题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2018/5/27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2018/5/27 Sunday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238500" y="2159000"/>
            <a:ext cx="5715000" cy="1382450"/>
          </a:xfrm>
        </p:spPr>
        <p:txBody>
          <a:bodyPr anchor="b" anchorCtr="0">
            <a:normAutofit/>
          </a:bodyPr>
          <a:lstStyle>
            <a:lvl1pPr algn="ctr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  <a:pPr/>
              <a:t>2018/5/27 Sunday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3238500" y="3733201"/>
            <a:ext cx="5715000" cy="118593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2018/5/27 Sunday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713673"/>
            <a:ext cx="4681654" cy="1428161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642517" y="713673"/>
            <a:ext cx="5711882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2313873"/>
            <a:ext cx="4681654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pPr/>
              <a:t>2018/5/27 Sunday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10444898" y="365125"/>
            <a:ext cx="908901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9446443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2018/5/27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D997B5FA-0921-464F-AAE1-844C04324D75}" type="datetimeFigureOut">
              <a:rPr lang="zh-CN" altLang="en-US" smtClean="0"/>
              <a:pPr/>
              <a:t>2018/5/27 Sunday</a:t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KSO_TEMPLATE" hidden="1"/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themeOverride" Target="../theme/themeOverride1.xml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themeOverride" Target="../theme/themeOverride2.xml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.xml"/><Relationship Id="rId1" Type="http://schemas.openxmlformats.org/officeDocument/2006/relationships/themeOverride" Target="../theme/themeOverride3.xml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8.xml"/><Relationship Id="rId1" Type="http://schemas.openxmlformats.org/officeDocument/2006/relationships/themeOverride" Target="../theme/themeOverride4.xml"/><Relationship Id="rId4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.xml"/><Relationship Id="rId1" Type="http://schemas.openxmlformats.org/officeDocument/2006/relationships/themeOverride" Target="../theme/themeOverride5.xml"/><Relationship Id="rId4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86857" y="1498350"/>
            <a:ext cx="11365865" cy="1656080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以五年高考古代史选择题为例，新课程标准与</a:t>
            </a:r>
            <a:r>
              <a:rPr lang="en-US" altLang="zh-CN" dirty="0"/>
              <a:t>2018</a:t>
            </a:r>
            <a:r>
              <a:rPr lang="zh-CN" altLang="en-US" dirty="0"/>
              <a:t>年高考备考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4760595"/>
            <a:ext cx="9144000" cy="476885"/>
          </a:xfrm>
        </p:spPr>
        <p:txBody>
          <a:bodyPr>
            <a:noAutofit/>
          </a:bodyPr>
          <a:lstStyle/>
          <a:p>
            <a:r>
              <a:rPr lang="zh-CN" altLang="en-US" sz="2800" b="1" dirty="0" smtClean="0"/>
              <a:t>山西省大同市第二中学     高一年级  </a:t>
            </a:r>
            <a:endParaRPr lang="en-US" altLang="zh-CN" sz="2800" b="1" dirty="0" smtClean="0"/>
          </a:p>
          <a:p>
            <a:pPr algn="r"/>
            <a:r>
              <a:rPr lang="zh-CN" altLang="en-US" sz="2800" b="1" dirty="0" smtClean="0"/>
              <a:t>         李志民（</a:t>
            </a:r>
            <a:r>
              <a:rPr lang="en-US" altLang="zh-CN" sz="2800" b="1" dirty="0" smtClean="0"/>
              <a:t>2018</a:t>
            </a:r>
            <a:r>
              <a:rPr lang="zh-CN" altLang="en-US" sz="2800" b="1" dirty="0" smtClean="0"/>
              <a:t>年  大同）  </a:t>
            </a:r>
            <a:r>
              <a:rPr lang="en-US" altLang="zh-CN" sz="2800" b="1" dirty="0" smtClean="0"/>
              <a:t>657387919@qq.com</a:t>
            </a:r>
            <a:endParaRPr lang="zh-CN" altLang="en-US" sz="2800" b="1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5400" y="13335"/>
            <a:ext cx="12091035" cy="4554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三、课程结构	6</a:t>
            </a:r>
          </a:p>
          <a:p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(一）设计依据/6</a:t>
            </a:r>
          </a:p>
          <a:p>
            <a:pPr lvl="0" algn="l">
              <a:lnSpc>
                <a:spcPts val="2900"/>
              </a:lnSpc>
            </a:pPr>
            <a:endParaRPr lang="en-US" altLang="zh-CN" sz="26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>
              <a:lnSpc>
                <a:spcPts val="2900"/>
              </a:lnSpc>
            </a:pPr>
            <a:endParaRPr lang="en-US" altLang="zh-CN" sz="26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>
              <a:lnSpc>
                <a:spcPts val="2900"/>
              </a:lnSpc>
            </a:pPr>
            <a:endParaRPr lang="en-US" altLang="zh-CN" sz="26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(二）结构/ 7</a:t>
            </a:r>
          </a:p>
          <a:p>
            <a:pPr lvl="0" algn="l">
              <a:lnSpc>
                <a:spcPts val="2900"/>
              </a:lnSpc>
            </a:pPr>
            <a:endParaRPr lang="en-US" altLang="zh-CN" sz="26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>
              <a:lnSpc>
                <a:spcPts val="2900"/>
              </a:lnSpc>
            </a:pPr>
            <a:endParaRPr lang="en-US" altLang="zh-CN" sz="26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>
              <a:lnSpc>
                <a:spcPts val="2900"/>
              </a:lnSpc>
            </a:pPr>
            <a:endParaRPr lang="en-US" altLang="zh-CN" sz="26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>
              <a:lnSpc>
                <a:spcPts val="2900"/>
              </a:lnSpc>
            </a:pPr>
            <a:endParaRPr lang="en-US" altLang="zh-CN" sz="26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>
              <a:lnSpc>
                <a:spcPts val="2900"/>
              </a:lnSpc>
            </a:pPr>
            <a:endParaRPr lang="en-US" altLang="zh-CN" sz="26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(三）学分与选课</a:t>
            </a:r>
            <a:endParaRPr lang="zh-CN" altLang="en-US" sz="26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pic>
        <p:nvPicPr>
          <p:cNvPr id="5" name="图片 39" descr="imag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441700" y="135890"/>
            <a:ext cx="7225030" cy="4312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5560" y="-3175"/>
            <a:ext cx="12164060" cy="8350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四、课程内容	</a:t>
            </a:r>
          </a:p>
          <a:p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(一）必修课程：中外历史纲要（中国古代史、中国近现代史和世界史）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970" y="866140"/>
            <a:ext cx="12164060" cy="44926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266700"/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1.1早期中华文明</a:t>
            </a:r>
            <a:r>
              <a:rPr lang="en-US" alt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					</a:t>
            </a:r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1.2春秋战国时期的政治、社会及思想变动</a:t>
            </a:r>
            <a:endParaRPr lang="zh-CN" sz="2200" dirty="0">
              <a:solidFill>
                <a:srgbClr val="000000"/>
              </a:solidFill>
              <a:ea typeface="宋体" panose="02010600030101010101" pitchFamily="2" charset="-122"/>
              <a:sym typeface="+mn-ea"/>
            </a:endParaRPr>
          </a:p>
          <a:p>
            <a:pPr indent="266700"/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1.3秦汉大一统国家的建立与巩固</a:t>
            </a:r>
            <a:r>
              <a:rPr lang="en-US" alt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			</a:t>
            </a:r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1.4三国至唐前期的民族交融与文化创新</a:t>
            </a:r>
          </a:p>
          <a:p>
            <a:pPr indent="266700"/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1.5唐后期至两宋的政治、社会变化</a:t>
            </a:r>
            <a:r>
              <a:rPr lang="en-US" alt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		</a:t>
            </a:r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1.6</a:t>
            </a:r>
            <a:r>
              <a:rPr lang="zh-CN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辽、西夏、金、元的统治与统一多民族国家的发展</a:t>
            </a:r>
          </a:p>
          <a:p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    1.7明至清中叶中国版图的奠定与社会变动</a:t>
            </a:r>
            <a:r>
              <a:rPr lang="en-US" alt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		</a:t>
            </a:r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1.8晚清时期的内忧外患与救亡图存</a:t>
            </a:r>
          </a:p>
          <a:p>
            <a:pPr indent="266700"/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1.9辛亥革命与中华民国的建立</a:t>
            </a:r>
            <a:r>
              <a:rPr lang="en-US" alt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			</a:t>
            </a:r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1.10</a:t>
            </a:r>
            <a:r>
              <a:rPr lang="zh-CN" sz="21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中国共产党成立与新民主主义革命的兴起 </a:t>
            </a:r>
          </a:p>
          <a:p>
            <a:pPr indent="266700"/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1.11中国人民抗日战争</a:t>
            </a:r>
            <a:r>
              <a:rPr lang="en-US" alt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				</a:t>
            </a:r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1.12人民解放战争</a:t>
            </a:r>
          </a:p>
          <a:p>
            <a:pPr indent="266700"/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1.13中华人民共和国的成立及向社会主义过渡  </a:t>
            </a:r>
            <a:r>
              <a:rPr lang="en-US" alt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	</a:t>
            </a:r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1.14社会主义建设道路的探索</a:t>
            </a:r>
          </a:p>
          <a:p>
            <a:pPr indent="266700"/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1.15改革开放与建设中国特色社会主义</a:t>
            </a:r>
            <a:r>
              <a:rPr lang="en-US" alt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		</a:t>
            </a:r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1.16古代文明的产生与发展</a:t>
            </a:r>
          </a:p>
          <a:p>
            <a:pPr indent="266700"/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1.17中古世界的多元面貌</a:t>
            </a:r>
            <a:r>
              <a:rPr lang="en-US" alt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				</a:t>
            </a:r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1.18大航海时代</a:t>
            </a:r>
          </a:p>
          <a:p>
            <a:pPr indent="266700"/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1.19西方人文主义的发展与资本主义制度的确立</a:t>
            </a:r>
            <a:r>
              <a:rPr lang="en-US" alt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	</a:t>
            </a:r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1.20改变世界面貌的工业革命</a:t>
            </a:r>
          </a:p>
          <a:p>
            <a:pPr indent="266700"/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1.21马克思主义的诞生</a:t>
            </a:r>
            <a:r>
              <a:rPr lang="en-US" alt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				</a:t>
            </a:r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1.22</a:t>
            </a:r>
            <a:r>
              <a:rPr lang="zh-CN" sz="20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世界殖民体系的建立与亚非拉民族独立运动</a:t>
            </a:r>
          </a:p>
          <a:p>
            <a:pPr indent="266700"/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1.23改变国际秩序的两次世界大战</a:t>
            </a:r>
            <a:r>
              <a:rPr lang="en-US" alt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			</a:t>
            </a:r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1.24 20世纪下半期世界的新变化</a:t>
            </a:r>
          </a:p>
          <a:p>
            <a:pPr indent="266700"/>
            <a:r>
              <a:rPr lang="zh-CN" sz="2200" b="1" dirty="0">
                <a:solidFill>
                  <a:srgbClr val="000000"/>
                </a:solidFill>
                <a:ea typeface="宋体" panose="02010600030101010101" pitchFamily="2" charset="-122"/>
                <a:cs typeface="MingLiU_HKSCS" panose="02020500000000000000" charset="-120"/>
                <a:sym typeface="+mn-ea"/>
              </a:rPr>
              <a:t>1.25当代世界的发展特点和主要趋势</a:t>
            </a:r>
            <a:endParaRPr lang="zh-CN" altLang="en-US" sz="2200" dirty="0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3970" y="-3175"/>
            <a:ext cx="12164060" cy="5297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ts val="2900"/>
              </a:lnSpc>
            </a:pPr>
            <a:r>
              <a:rPr lang="en-US" altLang="zh-CN" sz="2600" b="1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四、课程内容</a:t>
            </a:r>
            <a:r>
              <a:rPr lang="en-US" altLang="zh-CN" sz="26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	</a:t>
            </a:r>
          </a:p>
          <a:p>
            <a:r>
              <a:rPr lang="en-US" altLang="zh-CN" sz="26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(</a:t>
            </a:r>
            <a:r>
              <a:rPr lang="en-US" altLang="zh-CN" sz="2600" b="1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一）必修课程：中外历史纲要（中国古代史、中国近现代史和世界史</a:t>
            </a:r>
            <a:r>
              <a:rPr lang="en-US" altLang="zh-CN" sz="26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）</a:t>
            </a:r>
          </a:p>
          <a:p>
            <a:r>
              <a:rPr lang="en-US" altLang="zh-CN" sz="26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(二）选修I课程</a:t>
            </a:r>
          </a:p>
          <a:p>
            <a:r>
              <a:rPr lang="en-US" altLang="zh-CN" sz="26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模块1国家制度与社会治理</a:t>
            </a:r>
          </a:p>
          <a:p>
            <a:pPr lvl="0" algn="l">
              <a:lnSpc>
                <a:spcPts val="2900"/>
              </a:lnSpc>
            </a:pPr>
            <a:r>
              <a:rPr lang="en-US" altLang="zh-CN" sz="26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	</a:t>
            </a:r>
            <a:r>
              <a:rPr lang="en-US" altLang="zh-CN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1.1政治体制</a:t>
            </a:r>
            <a:r>
              <a:rPr lang="zh-CN" altLang="en-US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</a:t>
            </a:r>
            <a:r>
              <a:rPr lang="en-US" altLang="zh-CN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1.2官员的选拔与管理</a:t>
            </a:r>
            <a:r>
              <a:rPr lang="zh-CN" altLang="en-US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</a:t>
            </a:r>
            <a:r>
              <a:rPr lang="en-US" altLang="zh-CN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1.3法律与教化</a:t>
            </a:r>
            <a:r>
              <a:rPr lang="zh-CN" altLang="en-US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</a:t>
            </a:r>
            <a:r>
              <a:rPr lang="en-US" altLang="zh-CN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1.4民族关系与国家关系</a:t>
            </a:r>
            <a:r>
              <a:rPr lang="zh-CN" altLang="en-US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</a:t>
            </a:r>
            <a:r>
              <a:rPr lang="en-US" altLang="zh-CN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1.5基层治理与社会保障</a:t>
            </a:r>
            <a:r>
              <a:rPr lang="zh-CN" altLang="en-US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</a:t>
            </a:r>
            <a:r>
              <a:rPr lang="en-US" altLang="zh-CN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1.6货币与税收</a:t>
            </a:r>
            <a:r>
              <a:rPr lang="zh-CN" altLang="en-US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。</a:t>
            </a:r>
          </a:p>
          <a:p>
            <a:pPr lvl="0" algn="l">
              <a:lnSpc>
                <a:spcPts val="2900"/>
              </a:lnSpc>
            </a:pPr>
            <a:endParaRPr lang="en-US" altLang="zh-CN" sz="2600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>
              <a:lnSpc>
                <a:spcPts val="2900"/>
              </a:lnSpc>
            </a:pPr>
            <a:r>
              <a:rPr lang="en-US" altLang="zh-CN" sz="26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模块2经济与社会生活</a:t>
            </a:r>
          </a:p>
          <a:p>
            <a:pPr lvl="0" algn="l">
              <a:lnSpc>
                <a:spcPts val="2900"/>
              </a:lnSpc>
            </a:pPr>
            <a:r>
              <a:rPr lang="en-US" altLang="zh-CN" sz="26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	</a:t>
            </a:r>
            <a:r>
              <a:rPr lang="en-US" altLang="zh-CN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2.1食物生产与社会生活   2.2生产工具与劳作方式    2.3商业贸易与日常生活   2.4村落、城镇与居住环境   2.5交通与社会变迁  2.6医疗与公共卫生</a:t>
            </a:r>
            <a:r>
              <a:rPr lang="zh-CN" altLang="en-US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。</a:t>
            </a:r>
          </a:p>
          <a:p>
            <a:pPr lvl="0" algn="l">
              <a:lnSpc>
                <a:spcPts val="2900"/>
              </a:lnSpc>
            </a:pPr>
            <a:endParaRPr lang="zh-CN" altLang="en-US" sz="2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>
              <a:lnSpc>
                <a:spcPts val="2900"/>
              </a:lnSpc>
            </a:pPr>
            <a:r>
              <a:rPr lang="zh-CN" altLang="en-US" sz="2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模块3 文化交流与传播</a:t>
            </a:r>
            <a:endParaRPr lang="zh-CN" altLang="en-US" sz="2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>
              <a:lnSpc>
                <a:spcPts val="2900"/>
              </a:lnSpc>
            </a:pPr>
            <a:r>
              <a:rPr lang="en-US" altLang="zh-CN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	</a:t>
            </a:r>
            <a:r>
              <a:rPr lang="zh-CN" altLang="en-US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3.1多样发展的世界文化、3.2人口迁徙与文化认同、3.3商路、贸易与文化交流、3.4战争与文化碰撞、3.5文化的传承与保护、3.6信息革命与人类文化共享</a:t>
            </a: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3970" y="-3175"/>
            <a:ext cx="12164060" cy="4925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(三）选修n课程</a:t>
            </a:r>
          </a:p>
          <a:p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模块1史学入门</a:t>
            </a:r>
          </a:p>
          <a:p>
            <a:pPr lvl="2" algn="l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1.1历史与历史学			1.2唯物史观与历史研究</a:t>
            </a:r>
          </a:p>
          <a:p>
            <a:pPr lvl="2" algn="l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1.3史学的优秀传统		1.4读史常识举要</a:t>
            </a:r>
          </a:p>
          <a:p>
            <a:pPr lvl="2" algn="l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1.5历史探究的主要方法		1.6历史的解释与评判</a:t>
            </a:r>
          </a:p>
          <a:p>
            <a:pPr lvl="2" algn="l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1.7综合探究：历史问题的研究与论文习作</a:t>
            </a:r>
          </a:p>
          <a:p>
            <a:pPr lvl="0" algn="l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模块2史料研读  </a:t>
            </a:r>
          </a:p>
          <a:p>
            <a:pPr lvl="2" algn="l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2.1史料及搜集、运用史料的原则与方法</a:t>
            </a:r>
          </a:p>
          <a:p>
            <a:pPr lvl="2" algn="l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2.2文献史料研读			2.3实物史料研读</a:t>
            </a:r>
          </a:p>
          <a:p>
            <a:pPr lvl="2" algn="l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2.4 口述史料研读			2.5图像史料研读</a:t>
            </a:r>
          </a:p>
          <a:p>
            <a:pPr lvl="2" algn="l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2.6现代音像史料研读		2.7数字资源的利用</a:t>
            </a:r>
          </a:p>
          <a:p>
            <a:pPr lvl="0" algn="l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校本课程</a:t>
            </a:r>
          </a:p>
          <a:p>
            <a:pPr lvl="0" algn="l">
              <a:lnSpc>
                <a:spcPts val="2900"/>
              </a:lnSpc>
            </a:pPr>
            <a:endParaRPr lang="en-US" altLang="zh-CN" sz="26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4856" y="37573"/>
            <a:ext cx="12077144" cy="6760825"/>
          </a:xfrm>
          <a:solidFill>
            <a:schemeClr val="tx1"/>
          </a:solidFill>
        </p:spPr>
        <p:txBody>
          <a:bodyPr wrap="square" rtlCol="0" anchor="t">
            <a:spAutoFit/>
          </a:bodyPr>
          <a:lstStyle/>
          <a:p>
            <a:pPr>
              <a:lnSpc>
                <a:spcPts val="4000"/>
              </a:lnSpc>
            </a:pP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2018</a:t>
            </a:r>
            <a:r>
              <a:rPr lang="zh-CN" altLang="en-US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年古代史以及历史备考建议</a:t>
            </a: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/>
            </a:r>
            <a:b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</a:b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1.</a:t>
            </a:r>
            <a:r>
              <a:rPr lang="zh-CN" altLang="en-US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重视重点考察时期的复习</a:t>
            </a: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/>
            </a:r>
            <a:b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</a:b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	</a:t>
            </a:r>
            <a:r>
              <a:rPr lang="zh-CN" altLang="en-US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周代、汉代、唐宋、宋明、明清</a:t>
            </a: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/>
            </a:r>
            <a:b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</a:b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2.</a:t>
            </a:r>
            <a:r>
              <a:rPr lang="zh-CN" altLang="en-US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重视重点知识的复习</a:t>
            </a: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/>
            </a:r>
            <a:b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</a:b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	</a:t>
            </a:r>
            <a:r>
              <a:rPr lang="zh-CN" altLang="en-US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分封制与文化的传播</a:t>
            </a: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/>
            </a:r>
            <a:b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</a:b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	</a:t>
            </a:r>
            <a:r>
              <a:rPr lang="zh-CN" altLang="en-US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汉代田庄经济与中央集权</a:t>
            </a: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/>
            </a:r>
            <a:b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</a:b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	</a:t>
            </a:r>
            <a:r>
              <a:rPr lang="zh-CN" altLang="en-US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宋代宋明理学与商品经济</a:t>
            </a: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/>
            </a:r>
            <a:b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</a:b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	</a:t>
            </a:r>
            <a:r>
              <a:rPr lang="zh-CN" altLang="en-US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明代商品经济和专制集权发展</a:t>
            </a: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/>
            </a:r>
            <a:b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</a:b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	</a:t>
            </a:r>
            <a:r>
              <a:rPr lang="zh-CN" altLang="en-US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汉字和传统文化的演变</a:t>
            </a: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/>
            </a:r>
            <a:b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</a:b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3.</a:t>
            </a:r>
            <a:r>
              <a:rPr lang="zh-CN" altLang="en-US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重视高考题的设问方式和材料呈现方式</a:t>
            </a: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/>
            </a:r>
            <a:b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</a:b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4.</a:t>
            </a:r>
            <a:r>
              <a:rPr lang="zh-CN" altLang="en-US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重视历史备考中高考题提供的材料，至少提醒学生多看几遍高考设问和材料。</a:t>
            </a: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/>
            </a:r>
            <a:b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</a:br>
            <a:r>
              <a:rPr lang="en-US" altLang="zh-CN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5.</a:t>
            </a:r>
            <a:r>
              <a:rPr lang="zh-CN" altLang="en-US" sz="32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重视新课程标准的改变。</a:t>
            </a:r>
            <a:endParaRPr lang="zh-CN" altLang="en-US" sz="32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/>
          <p:nvPr/>
        </p:nvGraphicFramePr>
        <p:xfrm>
          <a:off x="15240" y="100330"/>
          <a:ext cx="12139930" cy="3139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9595"/>
                <a:gridCol w="1017905"/>
                <a:gridCol w="546735"/>
                <a:gridCol w="2196465"/>
                <a:gridCol w="843915"/>
                <a:gridCol w="2125980"/>
                <a:gridCol w="854075"/>
                <a:gridCol w="2318385"/>
                <a:gridCol w="1666875"/>
              </a:tblGrid>
              <a:tr h="2743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卷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试题内容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设问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选项知识点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知识点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接下来的古代史题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时期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2013</a:t>
                      </a:r>
                    </a:p>
                    <a:p>
                      <a:pPr indent="0" algn="ctr">
                        <a:buNone/>
                      </a:pPr>
                      <a:endParaRPr lang="zh-CN" altLang="en-US" sz="1800" b="1">
                        <a:solidFill>
                          <a:srgbClr val="0070C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课标1卷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分封制墓葬有严格的等级规定。战国时期秦国与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经济发达的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东方六国墓葬中等级差别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这表明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A.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经济发展与分封制关系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B.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分封制与君主集权关系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C.D.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春秋战国时期分封制在各国瓦解的进程</a:t>
                      </a:r>
                      <a:endParaRPr lang="en-US" altLang="zh-CN" sz="15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必修一  分封制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</a:t>
                      </a: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题考宋明理学</a:t>
                      </a:r>
                      <a:endParaRPr lang="zh-CN" altLang="en-US" sz="1800" b="1">
                        <a:solidFill>
                          <a:srgbClr val="0070C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l">
                        <a:buNone/>
                      </a:pPr>
                      <a:r>
                        <a:rPr lang="zh-CN" altLang="en-US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与</a:t>
                      </a:r>
                      <a:r>
                        <a:rPr lang="en-US" altLang="zh-CN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“</a:t>
                      </a:r>
                      <a:r>
                        <a:rPr lang="zh-CN" altLang="en-US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促成这一变化的是</a:t>
                      </a:r>
                      <a:r>
                        <a:rPr lang="en-US" altLang="zh-CN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”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zh-CN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24.</a:t>
                      </a:r>
                      <a:r>
                        <a:rPr lang="zh-CN" altLang="en-US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春秋战国。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25.</a:t>
                      </a:r>
                      <a:r>
                        <a:rPr lang="zh-CN" altLang="en-US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宋代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35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zh-CN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课标2卷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文</a:t>
                      </a:r>
                      <a:r>
                        <a:rPr 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献</a:t>
                      </a:r>
                      <a:r>
                        <a:rPr lang="en-US" sz="1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关于黄帝的记述内容不一</a:t>
                      </a:r>
                      <a:r>
                        <a:rPr lang="zh-CN" altLang="en-US" sz="1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甚至否定</a:t>
                      </a:r>
                      <a:r>
                        <a:rPr lang="en-US" sz="1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黄帝真实性。司马迁从文献中“择其言尤雅者”编成黄帝事迹列于本纪</a:t>
                      </a:r>
                      <a:r>
                        <a:rPr lang="zh-CN" altLang="en-US" sz="1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。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这一撰述过程表明 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A.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文献记载可信程度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B.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传说与历史真实的关系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C.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文献与传说的关系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D.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文献与历史真实的关系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史学理论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题宋</a:t>
                      </a:r>
                      <a:r>
                        <a:rPr lang="zh-CN" altLang="en-US" sz="14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代不抑兼并土地兼并。</a:t>
                      </a:r>
                      <a:r>
                        <a:rPr lang="zh-CN" altLang="en-US" sz="14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据此可知宋代。</a:t>
                      </a:r>
                      <a:endParaRPr lang="zh-CN" altLang="en-US" sz="1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zh-CN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题明代</a:t>
                      </a:r>
                      <a:r>
                        <a:rPr lang="zh-CN" altLang="en-US" sz="14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商业的区域分工。</a:t>
                      </a:r>
                      <a:r>
                        <a:rPr lang="zh-CN" altLang="en-US" sz="14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这表明当时。</a:t>
                      </a:r>
                      <a:endParaRPr lang="zh-CN" altLang="en-US" sz="1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zh-CN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题清</a:t>
                      </a:r>
                      <a:r>
                        <a:rPr lang="zh-CN" altLang="en-US" sz="14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代世俗文化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。</a:t>
                      </a:r>
                      <a:r>
                        <a:rPr lang="zh-CN" altLang="en-US" sz="14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这表明。</a:t>
                      </a:r>
                      <a:endParaRPr lang="zh-CN" altLang="en-US" sz="1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zh-CN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28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题古代戏曲。</a:t>
                      </a:r>
                      <a:r>
                        <a:rPr lang="zh-CN" altLang="en-US" sz="14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京剧艺术中人物的脸谱。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24.</a:t>
                      </a:r>
                      <a:r>
                        <a:rPr lang="zh-CN" altLang="en-US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汉代</a:t>
                      </a:r>
                    </a:p>
                    <a:p>
                      <a:pPr algn="l">
                        <a:buNone/>
                      </a:pPr>
                      <a:r>
                        <a:rPr lang="en-US" altLang="zh-CN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25.</a:t>
                      </a:r>
                      <a:r>
                        <a:rPr lang="zh-CN" altLang="en-US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宋代</a:t>
                      </a:r>
                    </a:p>
                    <a:p>
                      <a:pPr algn="l">
                        <a:buNone/>
                      </a:pPr>
                      <a:r>
                        <a:rPr lang="en-US" altLang="zh-CN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26.</a:t>
                      </a:r>
                      <a:r>
                        <a:rPr lang="zh-CN" altLang="en-US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明代</a:t>
                      </a:r>
                    </a:p>
                    <a:p>
                      <a:pPr algn="l">
                        <a:buNone/>
                      </a:pPr>
                      <a:r>
                        <a:rPr lang="en-US" altLang="zh-CN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27.</a:t>
                      </a:r>
                      <a:r>
                        <a:rPr lang="zh-CN" altLang="en-US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清代</a:t>
                      </a:r>
                    </a:p>
                    <a:p>
                      <a:pPr algn="l">
                        <a:buNone/>
                      </a:pPr>
                      <a:r>
                        <a:rPr lang="en-US" altLang="zh-CN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28.</a:t>
                      </a:r>
                      <a:r>
                        <a:rPr lang="zh-CN" altLang="en-US" sz="18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清代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26035" y="3474085"/>
            <a:ext cx="12129770" cy="3322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altLang="zh-CN" sz="30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2013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（两卷</a:t>
            </a:r>
            <a:r>
              <a:rPr lang="en-US" altLang="zh-CN" sz="30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7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题）</a:t>
            </a:r>
            <a:endParaRPr lang="en-US" altLang="zh-CN" sz="3000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/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设问方式：表明（</a:t>
            </a:r>
            <a:r>
              <a:rPr lang="en-US" altLang="zh-CN" sz="30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4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次）、据此可知、促成这一变化的是、京剧中的人物脸谱</a:t>
            </a:r>
          </a:p>
          <a:p>
            <a:pPr lvl="0" algn="l"/>
            <a:r>
              <a:rPr lang="en-US" altLang="zh-CN" sz="3000" b="1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考察时期：春秋战国、汉、宋、明、清</a:t>
            </a:r>
            <a:endParaRPr lang="en-US" altLang="zh-CN" sz="3000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/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知识考察：分封制瓦解进程（与诸侯国政治经济发展的关系）、宋代土地兼并问题、宋明理学（周孔之道与孔孟之道）、明代经济与区域分工。</a:t>
            </a:r>
          </a:p>
          <a:p>
            <a:pPr lvl="0" algn="l"/>
            <a:r>
              <a:rPr lang="en-US" altLang="zh-CN" sz="30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	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史学理论之历史人物评价、大众历史认知和历史史实之间的关系。</a:t>
            </a:r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/>
          <p:nvPr/>
        </p:nvGraphicFramePr>
        <p:xfrm>
          <a:off x="15240" y="100330"/>
          <a:ext cx="12139930" cy="39770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6925"/>
                <a:gridCol w="572380"/>
                <a:gridCol w="728345"/>
                <a:gridCol w="2185064"/>
                <a:gridCol w="956310"/>
                <a:gridCol w="2148477"/>
                <a:gridCol w="1118646"/>
                <a:gridCol w="2298700"/>
                <a:gridCol w="1335083"/>
              </a:tblGrid>
              <a:tr h="31940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卷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题目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试题内容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设问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选项知识点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知识点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接下来的古代史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时期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95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2014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课标1卷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sz="1500" b="1">
                          <a:ea typeface="宋体" panose="02010600030101010101" pitchFamily="2" charset="-122"/>
                          <a:sym typeface="+mn-ea"/>
                        </a:rPr>
                        <a:t>古代“天”被尊为最高神。秦汉“天子”皇帝举行祭天大典，官员、百姓则祭拜祖先。</a:t>
                      </a:r>
                      <a:endParaRPr lang="zh-CN" altLang="en-US" sz="15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sz="1500" b="1">
                          <a:ea typeface="宋体" panose="02010600030101010101" pitchFamily="2" charset="-122"/>
                          <a:sym typeface="+mn-ea"/>
                        </a:rPr>
                        <a:t>这反映了秦汉以后</a:t>
                      </a:r>
                      <a:endParaRPr lang="zh-CN" altLang="en-US" sz="15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A.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君主专制与宗教权威的关系</a:t>
                      </a:r>
                    </a:p>
                    <a:p>
                      <a:pPr indent="0" algn="l">
                        <a:buNone/>
                      </a:pP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B．政治统治与人伦秩序的关系</a:t>
                      </a:r>
                    </a:p>
                    <a:p>
                      <a:pPr indent="0" algn="l">
                        <a:buNone/>
                      </a:pP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C．皇权至上与祖先崇拜的关系    </a:t>
                      </a:r>
                    </a:p>
                    <a:p>
                      <a:pPr indent="0" algn="l">
                        <a:buNone/>
                      </a:pP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D．祭天活动与宗法制度的关系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必修一 宗教、君主、专制、宗法、祭祀几个名词的解读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题考唐宋时期的儒学与宋明理学</a:t>
                      </a:r>
                      <a:endParaRPr lang="zh-CN" altLang="en-US" sz="1500" b="1">
                        <a:solidFill>
                          <a:srgbClr val="0070C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l">
                        <a:buNone/>
                      </a:pPr>
                      <a:r>
                        <a:rPr lang="zh-CN" altLang="en-US"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与</a:t>
                      </a:r>
                      <a:r>
                        <a:rPr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这反映出唐代</a:t>
                      </a:r>
                      <a:r>
                        <a:rPr lang="zh-CN"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。</a:t>
                      </a:r>
                      <a:endParaRPr sz="1500" b="1">
                        <a:solidFill>
                          <a:srgbClr val="0070C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</a:t>
                      </a: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宋明理学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。</a:t>
                      </a:r>
                      <a:r>
                        <a:rPr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与他们认为人性。</a:t>
                      </a:r>
                      <a:endParaRPr lang="zh-CN" altLang="en-US" sz="15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题古代商业发展。</a:t>
                      </a:r>
                      <a:r>
                        <a:rPr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与（外国银钱流行）这一现象表明。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24.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秦汉后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25.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宋明理学</a:t>
                      </a:r>
                      <a:endParaRPr lang="en-US" altLang="zh-CN" sz="15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26.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唐代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27.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清初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79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课标2卷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sz="1500" b="1">
                          <a:ea typeface="宋体" panose="02010600030101010101" pitchFamily="2" charset="-122"/>
                          <a:sym typeface="+mn-ea"/>
                        </a:rPr>
                        <a:t>分封制下，各封国贵族说统一“雅言”，</a:t>
                      </a:r>
                      <a:r>
                        <a:rPr lang="zh-CN" sz="1500" b="1">
                          <a:solidFill>
                            <a:srgbClr val="FF0000"/>
                          </a:solidFill>
                          <a:ea typeface="宋体" panose="02010600030101010101" pitchFamily="2" charset="-122"/>
                          <a:sym typeface="+mn-ea"/>
                        </a:rPr>
                        <a:t>促进各地文化整合</a:t>
                      </a:r>
                      <a:r>
                        <a:rPr lang="zh-CN" sz="1500" b="1">
                          <a:ea typeface="宋体" panose="02010600030101010101" pitchFamily="2" charset="-122"/>
                          <a:sym typeface="+mn-ea"/>
                        </a:rPr>
                        <a:t>。</a:t>
                      </a:r>
                      <a:endParaRPr lang="zh-CN" altLang="en-US" sz="15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sz="1500" b="1">
                          <a:ea typeface="宋体" panose="02010600030101010101" pitchFamily="2" charset="-122"/>
                          <a:sym typeface="+mn-ea"/>
                        </a:rPr>
                        <a:t>“雅言”最早起源于现在的</a:t>
                      </a:r>
                      <a:endParaRPr lang="zh-CN" altLang="en-US" sz="15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sz="1500" b="1">
                          <a:ea typeface="宋体" panose="02010600030101010101" pitchFamily="2" charset="-122"/>
                          <a:sym typeface="+mn-ea"/>
                        </a:rPr>
                        <a:t>A．河南          B．河北           C．陕西           D．山东</a:t>
                      </a:r>
                      <a:endParaRPr lang="zh-CN" altLang="en-US" sz="15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必修一 古代政治文化中心迁移。分封制与文化的关系。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题（儒家伦理）秦到西晋亲子财务与养子财物的法律规定。</a:t>
                      </a:r>
                      <a:r>
                        <a:rPr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与这一变化表明。</a:t>
                      </a:r>
                      <a:endParaRPr lang="zh-CN" altLang="en-US" sz="15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题北宋交子发行与问题。</a:t>
                      </a:r>
                      <a:r>
                        <a:rPr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这表明。</a:t>
                      </a:r>
                      <a:endParaRPr lang="zh-CN" altLang="en-US" sz="15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题明代内阁权倾一时。</a:t>
                      </a:r>
                      <a:r>
                        <a:rPr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这表明。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24.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西周</a:t>
                      </a:r>
                      <a:endParaRPr lang="en-US" altLang="zh-CN" sz="15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25.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秦</a:t>
                      </a: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-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西晋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26.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宋代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27.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明代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26035" y="4077335"/>
            <a:ext cx="12129770" cy="2399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2014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（两卷</a:t>
            </a: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8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题）</a:t>
            </a:r>
            <a:endParaRPr lang="en-US" altLang="zh-CN" sz="30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/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设问方式：这表明（</a:t>
            </a: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4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次）、</a:t>
            </a: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反映（</a:t>
            </a: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次）、</a:t>
            </a: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他们认为、雅言起源于</a:t>
            </a: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</a:t>
            </a:r>
          </a:p>
          <a:p>
            <a:pPr lvl="0" algn="l"/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考察时期：西周、秦汉、宋、明、清</a:t>
            </a:r>
            <a:endParaRPr lang="zh-CN" altLang="en-US" sz="30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/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知识考察：分封制与文化传播、政治统治与人伦、宋代纸币经济、宋明理学人性论、内阁制度与总辅权倾一时、闭关锁国前的对外贸易</a:t>
            </a:r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/>
          <p:nvPr/>
        </p:nvGraphicFramePr>
        <p:xfrm>
          <a:off x="15240" y="100330"/>
          <a:ext cx="12139930" cy="3279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6925"/>
                <a:gridCol w="572380"/>
                <a:gridCol w="519430"/>
                <a:gridCol w="1792605"/>
                <a:gridCol w="661670"/>
                <a:gridCol w="2258695"/>
                <a:gridCol w="1463040"/>
                <a:gridCol w="3035329"/>
                <a:gridCol w="1039856"/>
              </a:tblGrid>
              <a:tr h="3073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卷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试题内容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设问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选项知识点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知识点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接下来的古代史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时期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92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2015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课标1卷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《吕氏春秋·上农》在描述农耕之利时说：一个农夫耕种肥沃土地可养活九口人。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战国时期农业收益的增加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A．</a:t>
                      </a:r>
                      <a:r>
                        <a:rPr lang="zh-CN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农业发展与</a:t>
                      </a:r>
                      <a:r>
                        <a:rPr lang="en-US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小农经济</a:t>
                      </a:r>
                      <a:r>
                        <a:rPr lang="zh-CN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关系</a:t>
                      </a:r>
                      <a:endParaRPr lang="en-US" altLang="en-US" sz="13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B.</a:t>
                      </a:r>
                      <a:r>
                        <a:rPr lang="zh-CN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农业发展与</a:t>
                      </a:r>
                      <a:r>
                        <a:rPr lang="en-US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手工业和商业</a:t>
                      </a:r>
                      <a:r>
                        <a:rPr lang="zh-CN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关系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C．</a:t>
                      </a:r>
                      <a:r>
                        <a:rPr lang="zh-CN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农业发展与铁器牛耕的关系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D．</a:t>
                      </a:r>
                      <a:r>
                        <a:rPr lang="zh-CN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农业发展与</a:t>
                      </a:r>
                      <a:r>
                        <a:rPr lang="en-US" altLang="zh-CN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</a:t>
                      </a:r>
                      <a:r>
                        <a:rPr lang="en-US" altLang="zh-CN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r>
                        <a:rPr lang="en-US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土地所有制的</a:t>
                      </a:r>
                      <a:r>
                        <a:rPr lang="zh-CN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关系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必修二  春秋战国时期农业（铁器牛耕、小农经济、土地制度）、手工业、商业的关系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题汉代外戚按例封侯与执政大臣选择外戚。</a:t>
                      </a:r>
                      <a:r>
                        <a:rPr lang="zh-CN" altLang="en-US"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与</a:t>
                      </a:r>
                      <a:r>
                        <a:rPr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出现外戚干政的背景</a:t>
                      </a:r>
                      <a:r>
                        <a:rPr lang="zh-CN"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。</a:t>
                      </a:r>
                      <a:endParaRPr sz="1500" b="1">
                        <a:solidFill>
                          <a:srgbClr val="0070C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题宋代东南沿海民间崇拜，得到官府认可。</a:t>
                      </a:r>
                      <a:r>
                        <a:rPr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与</a:t>
                      </a:r>
                      <a:r>
                        <a:rPr lang="zh-CN"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这反映出</a:t>
                      </a:r>
                      <a:r>
                        <a:rPr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。</a:t>
                      </a:r>
                      <a:endParaRPr lang="zh-CN" altLang="en-US" sz="15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zh-CN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</a:t>
                      </a: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题唐宋明清河南、江苏两地状元数量的变化。</a:t>
                      </a:r>
                      <a:r>
                        <a:rPr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与</a:t>
                      </a:r>
                      <a:r>
                        <a:rPr lang="zh-CN"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呈现的变化反映了</a:t>
                      </a:r>
                      <a:r>
                        <a:rPr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。</a:t>
                      </a:r>
                      <a:endParaRPr lang="en-US" sz="1500" b="1">
                        <a:solidFill>
                          <a:srgbClr val="0070C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24.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战国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25.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汉代</a:t>
                      </a:r>
                      <a:endParaRPr lang="en-US" altLang="zh-CN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26.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宋代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27.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唐宋明清</a:t>
                      </a:r>
                      <a:endParaRPr lang="zh-CN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79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课标2卷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古代儒家学者批评现实政治，往往称颂夏商周“三代”之美，甚至希望君主像尧、舜一样圣明。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这表明了儒者</a:t>
                      </a:r>
                      <a:r>
                        <a:rPr lang="en-US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         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A．不能适应现实政治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B．反对进行社会变革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C．理想化的政治诉求</a:t>
                      </a:r>
                      <a:r>
                        <a:rPr lang="en-US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D．以复古为政治目标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必修三  儒家思想的政治追求、政治目标、历史观与对现实政治的作用。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25题汉代皇帝重视两千石。</a:t>
                      </a:r>
                      <a:r>
                        <a:rPr lang="zh-CN" altLang="en-US"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与这主要体现了。</a:t>
                      </a:r>
                    </a:p>
                    <a:p>
                      <a:pPr indent="0" algn="l">
                        <a:buNone/>
                      </a:pP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26题唐宋时经济中心难移。</a:t>
                      </a:r>
                      <a:r>
                        <a:rPr lang="zh-CN" altLang="en-US"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促成经济中心难移的动力。</a:t>
                      </a:r>
                    </a:p>
                    <a:p>
                      <a:pPr indent="0" algn="l">
                        <a:buNone/>
                      </a:pP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27题明成祖朱棣迁都北京。</a:t>
                      </a:r>
                      <a:r>
                        <a:rPr lang="zh-CN" altLang="en-US" sz="15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这一举措客观上（区域间长途贸易）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24.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无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25.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汉代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26.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唐宋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27.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明代</a:t>
                      </a:r>
                      <a:endParaRPr lang="en-US" altLang="zh-CN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ctr">
                        <a:buNone/>
                      </a:pPr>
                      <a:endParaRPr lang="en-US" altLang="zh-CN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15240" y="3197860"/>
            <a:ext cx="12129770" cy="3753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2015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（两卷</a:t>
            </a: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8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题）</a:t>
            </a:r>
            <a:endParaRPr lang="en-US" altLang="zh-CN" sz="30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/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设问方式：反映（</a:t>
            </a: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次）、这表明（</a:t>
            </a: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次）、体现（</a:t>
            </a: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次）、战国时期农业收益的增加、出现外戚干政的背景、促成经济中心南移的动力、这一举措客观上</a:t>
            </a: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</a:p>
          <a:p>
            <a:pPr lvl="0" algn="l"/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考察时期：战国、秦汉、汉代、唐宋、明、明清、清</a:t>
            </a:r>
          </a:p>
          <a:p>
            <a:pPr lvl="0" algn="l"/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知识考察：</a:t>
            </a:r>
            <a:r>
              <a:rPr lang="zh-CN" altLang="en-US" sz="29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春秋战国时期农业、汉代外戚干政、宋代经济重心东南移、儒学的政治追求与理想政治、汉代中央集权与地方吏治、明代迁都北京与区域长途贩运</a:t>
            </a: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/>
          <p:nvPr/>
        </p:nvGraphicFramePr>
        <p:xfrm>
          <a:off x="15240" y="100330"/>
          <a:ext cx="12139930" cy="34423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6925"/>
                <a:gridCol w="572380"/>
                <a:gridCol w="458470"/>
                <a:gridCol w="2454939"/>
                <a:gridCol w="747395"/>
                <a:gridCol w="2517775"/>
                <a:gridCol w="885190"/>
                <a:gridCol w="2777762"/>
                <a:gridCol w="929094"/>
              </a:tblGrid>
              <a:tr h="3073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卷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试题内容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设问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选项知识点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知识点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接下来的古代史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时期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711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2016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课标1卷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孔子是儒家学派的创始人，汉代崇尚儒学，尊《尚书》等五部书为经典，记录孔子言论的《论语》却不在“五经”之中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。</a:t>
                      </a:r>
                      <a:endParaRPr lang="en-US" altLang="en-US" sz="1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对此合理的解释时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A.“五经”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与</a:t>
                      </a: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孔子儒学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关系</a:t>
                      </a: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 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B.汉代儒学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与</a:t>
                      </a: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孔子儒学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关系</a:t>
                      </a:r>
                      <a:endParaRPr lang="en-US" altLang="en-US" sz="1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C.儒学思想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与</a:t>
                      </a: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历史传统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关系</a:t>
                      </a:r>
                      <a:endParaRPr lang="en-US" altLang="en-US" sz="1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D.儒学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与</a:t>
                      </a: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焚书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关系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必修三 汉代儒学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r>
                        <a:rPr lang="zh-CN" altLang="en-US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题汉代画像砖反映的田庄经济。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与此图可以用来说明。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题宋太祖对史观看法。与此事反映了。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题明代中央派遣的巡抚演变为地方官僚。这一变化有助于。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zh-CN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24.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汉代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25.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汉代</a:t>
                      </a:r>
                      <a:endParaRPr lang="en-US" altLang="zh-CN" sz="1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zh-CN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26.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宋代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27.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明代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818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课标2卷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三国曹魏《三体石经》的残片每个字均用先秦古文，小篆等三种字体刻写。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这三种字体反映了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A.当时统一文字的努力          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B.汉字演变的历史过程      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C.当时字体流行的实际情况   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D.汉字尚未形成完整的体系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必修三书法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25题三种选官制度发展。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科举制有利于。</a:t>
                      </a:r>
                    </a:p>
                    <a:p>
                      <a:pPr indent="0" algn="l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26题宋代“客户”多。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导致这种状况的主要因素是。</a:t>
                      </a:r>
                    </a:p>
                    <a:p>
                      <a:pPr indent="0" algn="l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27题清代乾隆朝入台族裔回乡请祖先牌位入台。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这说明。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zh-CN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24.</a:t>
                      </a:r>
                      <a:r>
                        <a:rPr lang="zh-CN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曹魏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25.</a:t>
                      </a:r>
                      <a:r>
                        <a:rPr lang="zh-CN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两汉魏晋隋唐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26.</a:t>
                      </a:r>
                      <a:r>
                        <a:rPr lang="zh-CN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宋代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27.</a:t>
                      </a:r>
                      <a:r>
                        <a:rPr lang="zh-CN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清代</a:t>
                      </a:r>
                      <a:endParaRPr lang="en-US" altLang="zh-CN" sz="13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79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课表</a:t>
                      </a:r>
                      <a:r>
                        <a:rPr lang="en-US" altLang="zh-CN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卷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周代青铜器上的铭文与商代相比，字数越来越多，语句也愈加格式化。这些铭文大都记述个人业绩，追颂祖先功德，希冀子孙保用。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这表明西周时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A．创造了一种全新的文字体系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B．形成了重视历史传承的风尚</a:t>
                      </a:r>
                      <a:endParaRPr lang="en-US" altLang="en-US" sz="13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C．宗法制度受到了严重的挑战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D．青铜器的功用发生重大改变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必修一宗法制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zh-CN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</a:t>
                      </a:r>
                      <a:r>
                        <a:rPr lang="zh-CN" altLang="en-US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题东汉王充</a:t>
                      </a:r>
                      <a:r>
                        <a:rPr lang="en-US" altLang="zh-CN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“</a:t>
                      </a:r>
                      <a:r>
                        <a:rPr lang="zh-CN" altLang="en-US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文书之力</a:t>
                      </a:r>
                      <a:r>
                        <a:rPr lang="en-US" altLang="zh-CN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”</a:t>
                      </a:r>
                      <a:r>
                        <a:rPr lang="zh-CN" altLang="en-US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。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意在说明西汉能够实现对全国的统治，是因为。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</a:t>
                      </a:r>
                      <a:r>
                        <a:rPr lang="zh-CN" altLang="en-US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题唐太宗对王羲之书法称赞。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王羲之书法地位的确立是因为。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</a:t>
                      </a:r>
                      <a:r>
                        <a:rPr lang="zh-CN" altLang="en-US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题明末农村经济变化。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这一变化反映了。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zh-CN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24.</a:t>
                      </a:r>
                      <a:r>
                        <a:rPr lang="zh-CN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周代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25.</a:t>
                      </a:r>
                      <a:r>
                        <a:rPr lang="zh-CN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汉代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26.</a:t>
                      </a:r>
                      <a:r>
                        <a:rPr lang="zh-CN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唐代</a:t>
                      </a:r>
                    </a:p>
                    <a:p>
                      <a:pPr indent="0" algn="l">
                        <a:buNone/>
                      </a:pPr>
                      <a:r>
                        <a:rPr lang="en-US" altLang="zh-CN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27.</a:t>
                      </a:r>
                      <a:r>
                        <a:rPr lang="zh-CN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明代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15240" y="3558540"/>
            <a:ext cx="12129770" cy="343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 fontAlgn="auto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2016</a:t>
            </a: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（三卷</a:t>
            </a: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12</a:t>
            </a: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题）</a:t>
            </a:r>
            <a:endParaRPr lang="en-US" altLang="zh-CN" sz="26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 fontAlgn="auto">
              <a:lnSpc>
                <a:spcPts val="2900"/>
              </a:lnSpc>
            </a:pP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设问方式：反映了（</a:t>
            </a: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3</a:t>
            </a: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次）、是因为（</a:t>
            </a: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</a:t>
            </a: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次）、这表明（</a:t>
            </a: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</a:t>
            </a: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次）、对此合理的解释、此图可以用来说明、这一变化有助于、科举制有利于、导致这种状况的主要因素是、这说明</a:t>
            </a:r>
          </a:p>
          <a:p>
            <a:pPr lvl="0" algn="l" fontAlgn="auto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考察时期：周代、汉代、</a:t>
            </a: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三国</a:t>
            </a: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魏晋、隋唐、唐代、宋代、明代、清代</a:t>
            </a:r>
          </a:p>
          <a:p>
            <a:pPr lvl="0" algn="l" fontAlgn="auto">
              <a:lnSpc>
                <a:spcPts val="2900"/>
              </a:lnSpc>
            </a:pP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知识考察：儒学与传统文化的关系、汉代田庄经济、古代史学传统、明代加强中央集权、三国汉字体系的发展、古代选官制度的发展、宋代土地兼并问题、清代大陆与台湾的交流和迁祖先牌位现象、周代宗法制度与历史传承、汉初统治、唐代王羲之书法地位与君主爱好和时代关系、明末农村经济的变化</a:t>
            </a:r>
          </a:p>
        </p:txBody>
      </p: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/>
          <p:nvPr/>
        </p:nvGraphicFramePr>
        <p:xfrm>
          <a:off x="5080" y="113030"/>
          <a:ext cx="12139930" cy="35941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6925"/>
                <a:gridCol w="572135"/>
                <a:gridCol w="384175"/>
                <a:gridCol w="2160905"/>
                <a:gridCol w="513715"/>
                <a:gridCol w="2726055"/>
                <a:gridCol w="848360"/>
                <a:gridCol w="3133725"/>
                <a:gridCol w="1003935"/>
              </a:tblGrid>
              <a:tr h="2870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卷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试题内容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设问</a:t>
                      </a:r>
                      <a:endParaRPr lang="en-US" altLang="en-US" sz="13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选项知识点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知识点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接下来的古代史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时期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2017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课标1卷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zh-CN" sz="1300" b="1">
                          <a:ea typeface="宋体" panose="02010600030101010101" pitchFamily="2" charset="-122"/>
                          <a:sym typeface="+mn-ea"/>
                        </a:rPr>
                        <a:t>周灭商之后，推行分封制，如封武王弟康叔于卫，都朝歌（今河南淇县）；封周公长子伯禽于鲁，都奄（今山东曲阜）；封召公爽于燕，都蓟（今北京）。</a:t>
                      </a:r>
                      <a:endParaRPr lang="zh-CN" altLang="en-US" sz="13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zh-CN" sz="1300" b="1">
                          <a:ea typeface="宋体" panose="02010600030101010101" pitchFamily="2" charset="-122"/>
                          <a:sym typeface="+mn-ea"/>
                        </a:rPr>
                        <a:t>分封</a:t>
                      </a:r>
                      <a:endParaRPr lang="zh-CN" altLang="en-US" sz="13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zh-CN" sz="1400" b="1">
                          <a:ea typeface="宋体" panose="02010600030101010101" pitchFamily="2" charset="-122"/>
                          <a:sym typeface="+mn-ea"/>
                        </a:rPr>
                        <a:t>A.推动了文化的交流与文化认同　　　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zh-CN" sz="1400" b="1">
                          <a:ea typeface="宋体" panose="02010600030101010101" pitchFamily="2" charset="-122"/>
                          <a:sym typeface="+mn-ea"/>
                        </a:rPr>
                        <a:t>B.强化了君主专制权力</a:t>
                      </a:r>
                    </a:p>
                    <a:p>
                      <a:r>
                        <a:rPr lang="zh-CN" sz="1400" b="1">
                          <a:ea typeface="宋体" panose="02010600030101010101" pitchFamily="2" charset="-122"/>
                          <a:sym typeface="+mn-ea"/>
                        </a:rPr>
                        <a:t>C.实现了王室对地方的直接控制　　　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zh-CN" sz="1400" b="1">
                          <a:ea typeface="宋体" panose="02010600030101010101" pitchFamily="2" charset="-122"/>
                          <a:sym typeface="+mn-ea"/>
                        </a:rPr>
                        <a:t>D.确立了贵族世袭特权</a:t>
                      </a:r>
                      <a:endParaRPr lang="zh-CN" altLang="en-US" sz="1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必修一 西周分封制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r>
                        <a:rPr lang="zh-CN" altLang="en-US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题西汉朝廷直接管辖的郡级政区变化表。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据此可知。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</a:t>
                      </a:r>
                      <a:r>
                        <a:rPr lang="zh-CN" altLang="en-US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</a:t>
                      </a:r>
                      <a:r>
                        <a:rPr lang="zh-CN" alt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不同史籍关于唐武德元年同一事件的历史叙述。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据此能够被认定的历史事实是。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</a:t>
                      </a:r>
                      <a:r>
                        <a:rPr lang="zh-CN" altLang="en-US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题明后期，连低级官员乃至普通人家也都使用玉制器皿。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这一变化反映了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24.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周代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25.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汉代</a:t>
                      </a:r>
                      <a:endParaRPr lang="en-US" altLang="zh-CN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26.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唐代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27.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明代</a:t>
                      </a:r>
                      <a:endParaRPr lang="zh-CN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46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课标2卷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图5为春秋战国之际局部示意图。当时，范蠡在陶、子贡在曹鲁之间经商成为巨富，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这一现象反映了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endParaRPr lang="en-US" altLang="en-US" sz="13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l">
                        <a:buNone/>
                      </a:pPr>
                      <a:endParaRPr lang="en-US" altLang="en-US" sz="13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A.区域位置影响商贸发展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B.争霸战争促进经济交往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C.交通条件决定地方经济状况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D.城市规模扩大推动商业繁荣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必修二 古代商业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</a:t>
                      </a:r>
                      <a:r>
                        <a:rPr lang="zh-CN" altLang="en-US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题史书由私家撰著到朝廷任用史官负责修撰本朝或前朝历史。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这反映出官修史书。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</a:t>
                      </a:r>
                      <a:r>
                        <a:rPr lang="zh-CN" altLang="en-US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</a:t>
                      </a:r>
                      <a:r>
                        <a:rPr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唐中期</a:t>
                      </a:r>
                      <a:r>
                        <a:rPr lang="zh-CN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南方饮茶文化对北方影响</a:t>
                      </a:r>
                      <a:r>
                        <a:rPr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。</a:t>
                      </a:r>
                      <a:r>
                        <a:rPr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据此可知，唐中期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。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</a:t>
                      </a:r>
                      <a:r>
                        <a:rPr lang="zh-CN" altLang="en-US" sz="12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题明初严禁宦官识字，但中后期宦官读书识字逐渐制度化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。由此可以推知，明代中后期。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24.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春秋战国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25.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两汉、魏晋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26.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唐代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27.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明代</a:t>
                      </a:r>
                      <a:endParaRPr lang="en-US" altLang="zh-CN" sz="1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568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课表</a:t>
                      </a:r>
                      <a:r>
                        <a:rPr lang="en-US" altLang="zh-CN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卷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r>
                        <a:rPr lang="zh-CN" alt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题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en-US" sz="13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图4是西周与战国两个时期相同文字的不同写法，反映出字形发生了变化，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200"/>
                        </a:lnSpc>
                        <a:buNone/>
                      </a:pPr>
                      <a:r>
                        <a:rPr lang="en-US" altLang="en-US" sz="11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促成这一变化的主要因素是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A．文字的频繁使用　　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B．书写材料的不同　　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C．各国变法的实施　　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D．“书同文”的推行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zh-CN" altLang="en-US" sz="15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必修三书法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</a:t>
                      </a:r>
                      <a:r>
                        <a:rPr lang="zh-CN" alt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题西汉商业的发展。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这反映了当时。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</a:t>
                      </a:r>
                      <a:r>
                        <a:rPr lang="zh-CN" alt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</a:t>
                      </a:r>
                      <a:r>
                        <a:rPr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表1为唐代后期敦煌基地土地占有情况统计表。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据此可知，当时该地。</a:t>
                      </a:r>
                      <a:endParaRPr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</a:t>
                      </a:r>
                      <a:r>
                        <a:rPr lang="zh-CN" alt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题宋太祖驾崩前夜《续湘山野录》和《涑水记闻》记载宋太宗行为不同</a:t>
                      </a:r>
                      <a:r>
                        <a:rPr lang="zh-CN" altLang="en-US" sz="1200" b="1">
                          <a:solidFill>
                            <a:srgbClr val="0070C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。这反映出。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24.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春秋战国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25.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汉代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26.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唐代</a:t>
                      </a:r>
                    </a:p>
                    <a:p>
                      <a:pPr indent="0" algn="l" fontAlgn="auto">
                        <a:lnSpc>
                          <a:spcPts val="1400"/>
                        </a:lnSpc>
                        <a:buNone/>
                      </a:pPr>
                      <a:r>
                        <a:rPr lang="en-US" altLang="zh-CN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27.</a:t>
                      </a:r>
                      <a:r>
                        <a:rPr lang="zh-CN" alt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宋代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15240" y="3739515"/>
            <a:ext cx="12129770" cy="3066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 fontAlgn="auto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2017</a:t>
            </a: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（三卷</a:t>
            </a: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12</a:t>
            </a: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题）</a:t>
            </a:r>
            <a:endParaRPr lang="en-US" altLang="zh-CN" sz="26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 fontAlgn="auto">
              <a:lnSpc>
                <a:spcPts val="2900"/>
              </a:lnSpc>
            </a:pP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设问方式：（这一现象</a:t>
            </a: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/</a:t>
            </a: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变化）反映了（出</a:t>
            </a: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)(5</a:t>
            </a: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</a:t>
            </a: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)</a:t>
            </a: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、据此可知</a:t>
            </a: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(3</a:t>
            </a: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</a:t>
            </a: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)</a:t>
            </a: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、由此可以推知（</a:t>
            </a: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</a:t>
            </a: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次）、分封制、促成这一变化的主要因素是、据此能够被认定的历史事实是</a:t>
            </a:r>
          </a:p>
          <a:p>
            <a:pPr lvl="0" algn="l" fontAlgn="auto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考察时期：</a:t>
            </a:r>
            <a:r>
              <a:rPr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周代、汉代、魏晋、隋唐、唐代、宋代、明代、清代</a:t>
            </a:r>
          </a:p>
          <a:p>
            <a:pPr lvl="0" algn="l" fontAlgn="auto">
              <a:lnSpc>
                <a:spcPts val="2900"/>
              </a:lnSpc>
            </a:pP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知识考察：周代分封制与文化认同、春秋战国时的经济、战国时汉字的发展演变、西汉时期内外政局、史学理论之历史记载与事实和史书编写由家撰到官修、明代经济发展对政治的影响、唐代经济重心难移和对北方的影响、明代中枢决策的异变、汉初经济的发展、唐代土地占有情况</a:t>
            </a:r>
            <a:endParaRPr lang="en-US" altLang="zh-CN" sz="26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26035" y="2352040"/>
            <a:ext cx="12129770" cy="201485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lvl="0" algn="l"/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2014（两卷8题）</a:t>
            </a:r>
          </a:p>
          <a:p>
            <a:pPr lvl="0" algn="l"/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设问方式：这表明（4次）、</a:t>
            </a:r>
            <a:r>
              <a:rPr lang="en-US" altLang="zh-CN" sz="25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</a:t>
            </a:r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反映（2次）、他们认为、雅言起源于  </a:t>
            </a:r>
          </a:p>
          <a:p>
            <a:pPr lvl="0" algn="l"/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考察时期：西周、秦汉、</a:t>
            </a:r>
            <a:r>
              <a:rPr lang="en-US" altLang="zh-CN" sz="25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宋</a:t>
            </a:r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、明、清</a:t>
            </a:r>
          </a:p>
          <a:p>
            <a:pPr lvl="0" algn="l"/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知识考察：</a:t>
            </a:r>
            <a:r>
              <a:rPr lang="en-US" altLang="zh-CN" sz="25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分封制</a:t>
            </a:r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与文化传播、政治统治与人伦、宋代纸币经济、</a:t>
            </a:r>
            <a:r>
              <a:rPr lang="en-US" altLang="zh-CN" sz="25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宋明理学</a:t>
            </a:r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人性论、内阁制度与总辅权倾一时、闭关锁国前的中外贸易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985" y="25400"/>
            <a:ext cx="12129770" cy="230695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lvl="0" algn="l"/>
            <a:r>
              <a:rPr lang="en-US" altLang="zh-CN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2013</a:t>
            </a:r>
            <a:r>
              <a:rPr lang="zh-CN" altLang="en-US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（两卷</a:t>
            </a:r>
            <a:r>
              <a:rPr lang="en-US" altLang="zh-CN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7</a:t>
            </a:r>
            <a:r>
              <a:rPr lang="zh-CN" altLang="en-US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题）</a:t>
            </a:r>
            <a:endParaRPr lang="en-US" altLang="zh-CN" sz="2400" b="1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/>
            <a:r>
              <a:rPr lang="zh-CN" altLang="en-US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设问方式：表明（</a:t>
            </a:r>
            <a:r>
              <a:rPr lang="en-US" altLang="zh-CN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4</a:t>
            </a:r>
            <a:r>
              <a:rPr lang="zh-CN" altLang="en-US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次）、据此可知、促成这一变化的是、京剧中的人物脸谱</a:t>
            </a:r>
          </a:p>
          <a:p>
            <a:pPr lvl="0" algn="l"/>
            <a:r>
              <a:rPr lang="en-US" altLang="zh-CN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考察时期：春秋战国、汉、宋、明、清</a:t>
            </a:r>
          </a:p>
          <a:p>
            <a:pPr lvl="0" algn="l"/>
            <a:r>
              <a:rPr lang="zh-CN" altLang="en-US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知识考察：分封制瓦解进程（与诸侯国政治经济发展的关系）、宋代土地兼并问题、宋明理学（周孔之道与孔孟之道）、明代经济与区域分工。史学理论之历史人物评价、大众历史认知和历史史实之间的关系。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5240" y="4392295"/>
            <a:ext cx="12129770" cy="2399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lvl="0" algn="l"/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2015（两卷8题）</a:t>
            </a:r>
          </a:p>
          <a:p>
            <a:pPr lvl="0" algn="l"/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设问方式：</a:t>
            </a:r>
            <a:r>
              <a:rPr lang="en-US" altLang="zh-CN" sz="25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反映</a:t>
            </a:r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（2次）、这</a:t>
            </a:r>
            <a:r>
              <a:rPr lang="en-US" altLang="zh-CN" sz="25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表明</a:t>
            </a:r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（1次）、体现（1次）、战国时期农业收益的增加、出现外戚干政的背景、促成经济中心南移的动力、</a:t>
            </a:r>
            <a:r>
              <a:rPr lang="en-US" altLang="zh-CN" sz="25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</a:t>
            </a:r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一举措客观上 </a:t>
            </a:r>
          </a:p>
          <a:p>
            <a:pPr lvl="0" algn="l"/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考察时期：</a:t>
            </a:r>
            <a:r>
              <a:rPr lang="en-US" altLang="zh-CN" sz="25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战国</a:t>
            </a:r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</a:t>
            </a:r>
            <a:r>
              <a:rPr lang="en-US" altLang="zh-CN" sz="25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秦汉</a:t>
            </a:r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</a:t>
            </a:r>
            <a:r>
              <a:rPr lang="en-US" altLang="zh-CN" sz="25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汉代</a:t>
            </a:r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、唐宋、</a:t>
            </a:r>
            <a:r>
              <a:rPr lang="en-US" altLang="zh-CN" sz="25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明</a:t>
            </a:r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、明清、</a:t>
            </a:r>
            <a:r>
              <a:rPr lang="en-US" altLang="zh-CN" sz="25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清</a:t>
            </a:r>
            <a:endParaRPr lang="en-US" altLang="zh-CN" sz="2500" b="1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/>
            <a:r>
              <a:rPr lang="en-US" altLang="zh-CN"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知识考察：</a:t>
            </a:r>
            <a:r>
              <a:rPr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春秋战国时期农业、汉代外戚干政、</a:t>
            </a:r>
            <a:r>
              <a:rPr lang="en-US" altLang="zh-CN" sz="25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宋代经济</a:t>
            </a:r>
            <a:r>
              <a:rPr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重心东南移、</a:t>
            </a:r>
            <a:r>
              <a:rPr sz="2500" b="1" i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儒学的政治追求与理想政治</a:t>
            </a:r>
            <a:r>
              <a:rPr sz="25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、汉代中央集权与地方吏治、明代迁都北京与区域长途贩运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1115" y="-7620"/>
            <a:ext cx="12129770" cy="35534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lvl="0" algn="l" fontAlgn="auto">
              <a:lnSpc>
                <a:spcPts val="3000"/>
              </a:lnSpc>
            </a:pPr>
            <a:r>
              <a:rPr lang="en-US" altLang="zh-CN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2016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（三卷</a:t>
            </a:r>
            <a:r>
              <a:rPr lang="en-US" altLang="zh-CN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12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题）</a:t>
            </a:r>
            <a:endParaRPr lang="en-US" altLang="zh-CN" sz="2600" b="1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 fontAlgn="auto">
              <a:lnSpc>
                <a:spcPts val="3000"/>
              </a:lnSpc>
            </a:pP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设问方式：反映了（</a:t>
            </a:r>
            <a:r>
              <a:rPr lang="en-US" altLang="zh-CN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3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次）、是因为（</a:t>
            </a:r>
            <a:r>
              <a:rPr lang="en-US" altLang="zh-CN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次）、这表明（</a:t>
            </a:r>
            <a:r>
              <a:rPr lang="en-US" altLang="zh-CN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次）、对此合理的解释、此图可以用来说明、这一变化有助于、科举制有利于、导致这种状况的主要因素是、这 说明（两次）</a:t>
            </a:r>
          </a:p>
          <a:p>
            <a:pPr lvl="0" algn="l" fontAlgn="auto">
              <a:lnSpc>
                <a:spcPts val="3000"/>
              </a:lnSpc>
            </a:pPr>
            <a:r>
              <a:rPr lang="en-US" altLang="zh-CN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考察时期：周代、汉代、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三国</a:t>
            </a:r>
            <a:r>
              <a:rPr lang="en-US" altLang="zh-CN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魏晋、隋唐、唐代、宋代、明代、清代</a:t>
            </a:r>
          </a:p>
          <a:p>
            <a:pPr lvl="0" algn="l" fontAlgn="auto">
              <a:lnSpc>
                <a:spcPts val="3000"/>
              </a:lnSpc>
            </a:pP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知识考察：儒学与传统</a:t>
            </a:r>
            <a:r>
              <a:rPr lang="zh-CN" altLang="en-US" sz="26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文化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的关系、汉代田庄经济、古代史学传统、明代加强中央集权、三国汉字体系的发展、古代选官制度的发展、宋代土地兼并问题、清代大陆与台湾的交流和迁祖先牌位现象、周代宗法制度与</a:t>
            </a:r>
            <a:r>
              <a:rPr lang="zh-CN" altLang="en-US" sz="26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历史传承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、汉初统治、唐代王羲之书法地位与君主爱好和时代关系、明末农村经济的变化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5240" y="3618865"/>
            <a:ext cx="12129770" cy="316928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lvl="0" algn="l" fontAlgn="auto">
              <a:lnSpc>
                <a:spcPts val="3000"/>
              </a:lnSpc>
            </a:pPr>
            <a:r>
              <a:rPr lang="en-US" altLang="zh-CN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2017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（三卷</a:t>
            </a:r>
            <a:r>
              <a:rPr lang="en-US" altLang="zh-CN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12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题）</a:t>
            </a:r>
            <a:endParaRPr lang="en-US" altLang="zh-CN" sz="2600" b="1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 fontAlgn="auto">
              <a:lnSpc>
                <a:spcPts val="3000"/>
              </a:lnSpc>
            </a:pP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设问方式：（</a:t>
            </a:r>
            <a:r>
              <a:rPr lang="zh-CN" altLang="en-US" sz="26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一现象</a:t>
            </a:r>
            <a:r>
              <a:rPr lang="en-US" altLang="zh-CN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/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变化）</a:t>
            </a:r>
            <a:r>
              <a:rPr lang="zh-CN" altLang="en-US" sz="26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反映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了（出</a:t>
            </a:r>
            <a:r>
              <a:rPr lang="en-US" altLang="zh-CN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)(5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</a:t>
            </a:r>
            <a:r>
              <a:rPr lang="en-US" altLang="zh-CN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)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、据</a:t>
            </a:r>
            <a:r>
              <a:rPr lang="zh-CN" altLang="en-US" sz="26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此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可知</a:t>
            </a:r>
            <a:r>
              <a:rPr lang="en-US" altLang="zh-CN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(3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</a:t>
            </a:r>
            <a:r>
              <a:rPr lang="en-US" altLang="zh-CN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)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、由此可以推知（</a:t>
            </a:r>
            <a:r>
              <a:rPr lang="en-US" altLang="zh-CN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次）、分封制、促成这一变化的主要</a:t>
            </a:r>
            <a:r>
              <a:rPr lang="zh-CN" altLang="en-US" sz="26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因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素是、据此能够被认定的历史事实是</a:t>
            </a:r>
          </a:p>
          <a:p>
            <a:pPr lvl="0" algn="l" fontAlgn="auto">
              <a:lnSpc>
                <a:spcPts val="3000"/>
              </a:lnSpc>
            </a:pPr>
            <a:r>
              <a:rPr lang="en-US" altLang="zh-CN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考察时期：</a:t>
            </a:r>
            <a:r>
              <a:rPr lang="zh-CN" altLang="en-US" sz="26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周代</a:t>
            </a:r>
            <a:r>
              <a:rPr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</a:t>
            </a:r>
            <a:r>
              <a:rPr lang="zh-CN" altLang="en-US" sz="26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汉代</a:t>
            </a:r>
            <a:r>
              <a:rPr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、魏晋、</a:t>
            </a:r>
            <a:r>
              <a:rPr lang="zh-CN" altLang="en-US" sz="26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隋唐</a:t>
            </a:r>
            <a:r>
              <a:rPr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</a:t>
            </a:r>
            <a:r>
              <a:rPr lang="zh-CN" altLang="en-US" sz="26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唐代</a:t>
            </a:r>
            <a:r>
              <a:rPr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</a:t>
            </a:r>
            <a:r>
              <a:rPr lang="zh-CN" altLang="en-US" sz="26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宋代</a:t>
            </a:r>
            <a:r>
              <a:rPr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</a:t>
            </a:r>
            <a:r>
              <a:rPr lang="zh-CN" altLang="en-US" sz="26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明代</a:t>
            </a:r>
            <a:r>
              <a:rPr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</a:t>
            </a:r>
            <a:r>
              <a:rPr lang="zh-CN" altLang="en-US" sz="26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清代</a:t>
            </a:r>
            <a:endParaRPr sz="2600" b="1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 fontAlgn="auto">
              <a:lnSpc>
                <a:spcPts val="3000"/>
              </a:lnSpc>
            </a:pP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知识考察：</a:t>
            </a:r>
            <a:r>
              <a:rPr lang="zh-CN" altLang="en-US" sz="26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周代分封制与文化认同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、春秋战国时的经济、战国时</a:t>
            </a:r>
            <a:r>
              <a:rPr lang="zh-CN" altLang="en-US" sz="26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汉字的发展演变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、西汉时期内外政局、</a:t>
            </a:r>
            <a:r>
              <a:rPr lang="zh-CN" altLang="en-US" sz="26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史学理论</a:t>
            </a:r>
            <a:r>
              <a:rPr lang="zh-CN" altLang="en-US" sz="2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之历史记载与事实和史书编写由家撰到官修、明代经济发展对政治的影响、唐代经济重心难移和对北方的影响、明代中枢决策的异变、汉初经济的发展、唐代土地占有情况</a:t>
            </a: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5400" y="640715"/>
            <a:ext cx="12091035" cy="644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一、课程性质与基本理念	1</a:t>
            </a:r>
          </a:p>
          <a:p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(一）课程性质/1</a:t>
            </a:r>
          </a:p>
          <a:p>
            <a:pPr lvl="0" algn="l">
              <a:lnSpc>
                <a:spcPts val="2900"/>
              </a:lnSpc>
            </a:pPr>
            <a:r>
              <a:rPr lang="en-US" altLang="zh-CN" sz="2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历史唯物主义			多角度</a:t>
            </a:r>
            <a:endParaRPr lang="zh-CN" altLang="en-US" sz="26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>
              <a:lnSpc>
                <a:spcPts val="2900"/>
              </a:lnSpc>
            </a:pPr>
            <a:r>
              <a:rPr lang="en-US" altLang="zh-CN" sz="2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历史演进的基本过程		文明成果</a:t>
            </a:r>
            <a:endParaRPr lang="zh-CN" altLang="en-US" sz="26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>
              <a:lnSpc>
                <a:spcPts val="2900"/>
              </a:lnSpc>
            </a:pPr>
            <a:r>
              <a:rPr lang="en-US" altLang="zh-CN" sz="2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基本规律和大趋势</a:t>
            </a:r>
            <a:endParaRPr lang="en-US" altLang="zh-CN" sz="26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(二）基本理念/2</a:t>
            </a:r>
          </a:p>
          <a:p>
            <a:pPr lvl="0" algn="l">
              <a:lnSpc>
                <a:spcPts val="2900"/>
              </a:lnSpc>
            </a:pP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二、学科核心素养与课程目标	3</a:t>
            </a:r>
          </a:p>
          <a:p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(一）学科核心素养/3</a:t>
            </a:r>
          </a:p>
          <a:p>
            <a:pPr lvl="0" algn="l">
              <a:lnSpc>
                <a:spcPts val="2900"/>
              </a:lnSpc>
            </a:pPr>
            <a:r>
              <a:rPr lang="en-US" altLang="zh-CN" sz="2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唯物史观	时空观念	史料实证</a:t>
            </a:r>
          </a:p>
          <a:p>
            <a:pPr lvl="0" algn="l">
              <a:lnSpc>
                <a:spcPts val="2900"/>
              </a:lnSpc>
            </a:pPr>
            <a:r>
              <a:rPr lang="en-US" altLang="zh-CN" sz="2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历史解释</a:t>
            </a:r>
            <a:r>
              <a:rPr lang="zh-CN" altLang="en-US" sz="2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：</a:t>
            </a:r>
            <a:r>
              <a:rPr lang="en-US" altLang="zh-CN" sz="2600" b="1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历史解释是指以史料为依据，以历史理解为基础，对历史事物进行理性 分析和客观评判的态度、能力与方法。所有历史叙述在本质上都是对历史的解释，即便是对基本事实的陈述也 包含了陈述者的主观认识。</a:t>
            </a:r>
            <a:endParaRPr lang="en-US" altLang="zh-CN" sz="26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0" algn="l">
              <a:lnSpc>
                <a:spcPts val="2900"/>
              </a:lnSpc>
            </a:pPr>
            <a:r>
              <a:rPr lang="en-US" altLang="zh-CN" sz="2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家国情怀</a:t>
            </a:r>
            <a:r>
              <a:rPr lang="zh-CN" altLang="en-US" sz="2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：</a:t>
            </a:r>
            <a:r>
              <a:rPr lang="en-US" altLang="zh-CN" sz="26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从历史的角度认识中国的国情；认识中华民族多元一体的历史发展趋势；了解并认同中华优秀传统文化，认识中华文明的历史价值和现实意义；了解世界历史发展多样性，理解和尊重世界各国、各民族的文化传统，形成广阔国际视野；</a:t>
            </a:r>
          </a:p>
          <a:p>
            <a:endParaRPr lang="en-US" altLang="zh-CN" sz="26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400" y="36830"/>
            <a:ext cx="12165965" cy="603885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>
            <a:spAutoFit/>
          </a:bodyPr>
          <a:lstStyle/>
          <a:p>
            <a:pPr lvl="0" algn="ctr" fontAlgn="auto">
              <a:lnSpc>
                <a:spcPts val="4000"/>
              </a:lnSpc>
            </a:pPr>
            <a:r>
              <a:rPr lang="en-US" altLang="zh-CN" sz="32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2017普通高中历史新课程标准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455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455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BEAUTIFY_FLAG" val="#wm#"/>
  <p:tag name="KSO_WM_TAG_VERSION" val="1.0"/>
  <p:tag name="KSO_WM_TEMPLATE_INDEX" val="20184553"/>
  <p:tag name="KSO_WM_TEMPLATE_CATEGORY" val="custom"/>
  <p:tag name="KSO_WM_TEMPLATE_THUMBS_INDEX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UBTYPE" val="pureTxt"/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SLIDE_SIZE" val="828*343"/>
  <p:tag name="KSO_WM_SLIDE_POSITION" val="66*144"/>
  <p:tag name="KSO_WM_BEAUTIFY_FLAG" val="#wm#"/>
  <p:tag name="KSO_WM_SLIDE_TYPE" val="title"/>
  <p:tag name="KSO_WM_SLIDE_LAYOUT_CNT" val="1_1"/>
  <p:tag name="KSO_WM_SLIDE_LAYOUT" val="a_b"/>
  <p:tag name="KSO_WM_SLIDE_ITEM_CNT" val="2"/>
  <p:tag name="KSO_WM_SLIDE_INDEX" val="1"/>
  <p:tag name="KSO_WM_SLIDE_ID" val="custom20184553_1"/>
  <p:tag name="KSO_WM_TAG_VERSION" val="1.0"/>
  <p:tag name="KSO_WM_TEMPLATE_INDEX" val="20184553"/>
  <p:tag name="KSO_WM_TEMPLATE_CATEGORY" val="custom"/>
  <p:tag name="KSO_WM_TEMPLATE_THUMBS_INDEX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UBTYPE" val="pureTxt"/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SLIDE_SIZE" val="828*343"/>
  <p:tag name="KSO_WM_SLIDE_POSITION" val="66*144"/>
  <p:tag name="KSO_WM_BEAUTIFY_FLAG" val="#wm#"/>
  <p:tag name="KSO_WM_SLIDE_TYPE" val="title"/>
  <p:tag name="KSO_WM_SLIDE_LAYOUT_CNT" val="1_1"/>
  <p:tag name="KSO_WM_SLIDE_LAYOUT" val="a_b"/>
  <p:tag name="KSO_WM_SLIDE_ITEM_CNT" val="2"/>
  <p:tag name="KSO_WM_SLIDE_INDEX" val="1"/>
  <p:tag name="KSO_WM_SLIDE_ID" val="custom20184553_1"/>
  <p:tag name="KSO_WM_TAG_VERSION" val="1.0"/>
  <p:tag name="KSO_WM_TEMPLATE_INDEX" val="20184553"/>
  <p:tag name="KSO_WM_TEMPLATE_CATEGORY" val="custom"/>
  <p:tag name="KSO_WM_TEMPLATE_THUMBS_INDEX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UBTYPE" val="pureTxt"/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SLIDE_SIZE" val="828*343"/>
  <p:tag name="KSO_WM_SLIDE_POSITION" val="66*144"/>
  <p:tag name="KSO_WM_BEAUTIFY_FLAG" val="#wm#"/>
  <p:tag name="KSO_WM_SLIDE_TYPE" val="title"/>
  <p:tag name="KSO_WM_SLIDE_LAYOUT_CNT" val="1_1"/>
  <p:tag name="KSO_WM_SLIDE_LAYOUT" val="a_b"/>
  <p:tag name="KSO_WM_SLIDE_ITEM_CNT" val="2"/>
  <p:tag name="KSO_WM_SLIDE_INDEX" val="1"/>
  <p:tag name="KSO_WM_SLIDE_ID" val="custom20184553_1"/>
  <p:tag name="KSO_WM_TAG_VERSION" val="1.0"/>
  <p:tag name="KSO_WM_TEMPLATE_INDEX" val="20184553"/>
  <p:tag name="KSO_WM_TEMPLATE_CATEGORY" val="custom"/>
  <p:tag name="KSO_WM_TEMPLATE_THUMBS_INDEX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UBTYPE" val="pureTxt"/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SLIDE_SIZE" val="828*343"/>
  <p:tag name="KSO_WM_SLIDE_POSITION" val="66*144"/>
  <p:tag name="KSO_WM_BEAUTIFY_FLAG" val="#wm#"/>
  <p:tag name="KSO_WM_SLIDE_TYPE" val="title"/>
  <p:tag name="KSO_WM_SLIDE_LAYOUT_CNT" val="1_1"/>
  <p:tag name="KSO_WM_SLIDE_LAYOUT" val="a_b"/>
  <p:tag name="KSO_WM_SLIDE_ITEM_CNT" val="2"/>
  <p:tag name="KSO_WM_SLIDE_INDEX" val="1"/>
  <p:tag name="KSO_WM_SLIDE_ID" val="custom20184553_1"/>
  <p:tag name="KSO_WM_TAG_VERSION" val="1.0"/>
  <p:tag name="KSO_WM_TEMPLATE_INDEX" val="20184553"/>
  <p:tag name="KSO_WM_TEMPLATE_CATEGORY" val="custom"/>
  <p:tag name="KSO_WM_TEMPLATE_THUMBS_INDEX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UBTYPE" val="pureTxt"/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SLIDE_SIZE" val="828*343"/>
  <p:tag name="KSO_WM_SLIDE_POSITION" val="66*144"/>
  <p:tag name="KSO_WM_BEAUTIFY_FLAG" val="#wm#"/>
  <p:tag name="KSO_WM_SLIDE_TYPE" val="title"/>
  <p:tag name="KSO_WM_SLIDE_LAYOUT_CNT" val="1_1"/>
  <p:tag name="KSO_WM_SLIDE_LAYOUT" val="a_b"/>
  <p:tag name="KSO_WM_SLIDE_ITEM_CNT" val="2"/>
  <p:tag name="KSO_WM_SLIDE_INDEX" val="1"/>
  <p:tag name="KSO_WM_SLIDE_ID" val="custom20184553_1"/>
  <p:tag name="KSO_WM_TAG_VERSION" val="1.0"/>
  <p:tag name="KSO_WM_TEMPLATE_INDEX" val="20184553"/>
  <p:tag name="KSO_WM_TEMPLATE_CATEGORY" val="custom"/>
  <p:tag name="KSO_WM_TEMPLATE_THUMBS_INDEX" val="1"/>
</p:tagLst>
</file>

<file path=ppt/theme/theme1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3570</Words>
  <Application>Microsoft Office PowerPoint</Application>
  <PresentationFormat>自定义</PresentationFormat>
  <Paragraphs>354</Paragraphs>
  <Slides>14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</vt:lpstr>
      <vt:lpstr>以五年高考古代史选择题为例，新课程标准与2018年高考备考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2018年古代史以及历史备考建议 1.重视重点考察时期的复习  周代、汉代、唐宋、宋明、明清 2.重视重点知识的复习  分封制与文化的传播  汉代田庄经济与中央集权  宋代宋明理学与商品经济  明代商品经济和专制集权发展  汉字和传统文化的演变 3.重视高考题的设问方式和材料呈现方式 4.重视历史备考中高考题提供的材料，至少提醒学生多看几遍高考设问和材料。 5.重视新课程标准的改变。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23</cp:revision>
  <dcterms:created xsi:type="dcterms:W3CDTF">2018-03-01T02:03:00Z</dcterms:created>
  <dcterms:modified xsi:type="dcterms:W3CDTF">2018-05-27T12:39:04Z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