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4"/>
  </p:notesMasterIdLst>
  <p:sldIdLst>
    <p:sldId id="282" r:id="rId2"/>
    <p:sldId id="285" r:id="rId3"/>
    <p:sldId id="287" r:id="rId4"/>
    <p:sldId id="288" r:id="rId5"/>
    <p:sldId id="289" r:id="rId6"/>
    <p:sldId id="290" r:id="rId7"/>
    <p:sldId id="291" r:id="rId8"/>
    <p:sldId id="286" r:id="rId9"/>
    <p:sldId id="292" r:id="rId10"/>
    <p:sldId id="273" r:id="rId11"/>
    <p:sldId id="293" r:id="rId12"/>
    <p:sldId id="294"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C92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60" autoAdjust="0"/>
    <p:restoredTop sz="94660"/>
  </p:normalViewPr>
  <p:slideViewPr>
    <p:cSldViewPr snapToGrid="0">
      <p:cViewPr varScale="1">
        <p:scale>
          <a:sx n="70" d="100"/>
          <a:sy n="70" d="100"/>
        </p:scale>
        <p:origin x="-87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pPr/>
              <a:t>2018/5/27 Sunday</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pPr/>
              <a:t>2018/5/27 Sunday</a:t>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pPr/>
              <a:t>2018/5/27 Sunday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pPr/>
              <a:t>‹#›</a:t>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pPr/>
              <a:t>2018/5/27 Sunday</a:t>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pPr/>
              <a:t>2018/5/27 Sunday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pPr/>
              <a:t>‹#›</a:t>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p:txBody>
          <a:bodyPr/>
          <a:lstStyle/>
          <a:p>
            <a:fld id="{760FBDFE-C587-4B4C-A407-44438C67B59E}" type="datetimeFigureOut">
              <a:rPr lang="zh-CN" altLang="en-US" smtClean="0"/>
              <a:pPr/>
              <a:t>2018/5/27 Sunday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p:txBody>
          <a:bodyPr/>
          <a:lstStyle/>
          <a:p>
            <a:fld id="{760FBDFE-C587-4B4C-A407-44438C67B59E}" type="datetimeFigureOut">
              <a:rPr lang="zh-CN" altLang="en-US" smtClean="0"/>
              <a:pPr/>
              <a:t>2018/5/27 Sunday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p>
        </p:txBody>
      </p:sp>
      <p:sp>
        <p:nvSpPr>
          <p:cNvPr id="3" name="日期占位符 2"/>
          <p:cNvSpPr>
            <a:spLocks noGrp="1"/>
          </p:cNvSpPr>
          <p:nvPr>
            <p:ph type="dt" sz="half" idx="10"/>
          </p:nvPr>
        </p:nvSpPr>
        <p:spPr/>
        <p:txBody>
          <a:bodyPr/>
          <a:lstStyle/>
          <a:p>
            <a:fld id="{20DD7636-5BE1-44BC-BB5F-15739D9E18E1}" type="datetimeFigureOut">
              <a:rPr lang="zh-CN" altLang="en-US" smtClean="0"/>
              <a:pPr/>
              <a:t>2018/5/27 Sunday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pPr/>
              <a:t>‹#›</a:t>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pPr/>
              <a:t>2018/5/27 Sunday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pPr/>
              <a:t>2018/5/27 Sunday</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pPr/>
              <a:t>2018/5/27 Sunday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8" name="文本占位符 2"/>
          <p:cNvSpPr>
            <a:spLocks noGrp="1"/>
          </p:cNvSpPr>
          <p:nvPr>
            <p:ph type="body" idx="1"/>
            <p:custDataLst>
              <p:tags r:id="rId13"/>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pPr/>
              <a:t>2018/5/27 Sunday</a:t>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pPr/>
              <a:t>‹#›</a:t>
            </a:fld>
            <a:endParaRPr lang="zh-CN" altLang="en-US"/>
          </a:p>
        </p:txBody>
      </p:sp>
      <p:sp>
        <p:nvSpPr>
          <p:cNvPr id="2" name="KSO_TEMPLATE" hidden="1"/>
          <p:cNvSpPr/>
          <p:nvPr userDrawn="1">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74345" y="2590165"/>
            <a:ext cx="11365865" cy="1656080"/>
          </a:xfrm>
        </p:spPr>
        <p:txBody>
          <a:bodyPr>
            <a:normAutofit fontScale="90000"/>
          </a:bodyPr>
          <a:lstStyle/>
          <a:p>
            <a:r>
              <a:rPr lang="zh-CN" altLang="en-US" dirty="0" smtClean="0"/>
              <a:t>以</a:t>
            </a:r>
            <a:r>
              <a:rPr lang="en-US" altLang="zh-CN" dirty="0" smtClean="0"/>
              <a:t>2017</a:t>
            </a:r>
            <a:r>
              <a:rPr lang="zh-CN" altLang="en-US" dirty="0" smtClean="0"/>
              <a:t>年高考</a:t>
            </a:r>
            <a:r>
              <a:rPr lang="en-US" altLang="zh-CN" dirty="0" smtClean="0"/>
              <a:t>1</a:t>
            </a:r>
            <a:r>
              <a:rPr lang="zh-CN" altLang="en-US" dirty="0" smtClean="0"/>
              <a:t>卷历史选择题和历史新课程标准为</a:t>
            </a:r>
            <a:r>
              <a:rPr lang="zh-CN" altLang="en-US" dirty="0"/>
              <a:t>例</a:t>
            </a:r>
            <a:r>
              <a:rPr lang="zh-CN" altLang="en-US" dirty="0" smtClean="0"/>
              <a:t>，谈与</a:t>
            </a:r>
            <a:r>
              <a:rPr lang="en-US" altLang="zh-CN" dirty="0"/>
              <a:t>2018</a:t>
            </a:r>
            <a:r>
              <a:rPr lang="zh-CN" altLang="en-US" dirty="0" smtClean="0"/>
              <a:t>年历史高</a:t>
            </a:r>
            <a:r>
              <a:rPr lang="zh-CN" altLang="en-US" dirty="0"/>
              <a:t>考备</a:t>
            </a:r>
            <a:r>
              <a:rPr lang="zh-CN" altLang="en-US" dirty="0" smtClean="0"/>
              <a:t>考应了解的历史概念。</a:t>
            </a:r>
            <a:endParaRPr lang="zh-CN" altLang="en-US" dirty="0"/>
          </a:p>
        </p:txBody>
      </p:sp>
      <p:sp>
        <p:nvSpPr>
          <p:cNvPr id="3" name="副标题 2"/>
          <p:cNvSpPr>
            <a:spLocks noGrp="1"/>
          </p:cNvSpPr>
          <p:nvPr>
            <p:ph type="subTitle" idx="1"/>
          </p:nvPr>
        </p:nvSpPr>
        <p:spPr>
          <a:xfrm>
            <a:off x="2725003" y="4678708"/>
            <a:ext cx="9144000" cy="476885"/>
          </a:xfrm>
        </p:spPr>
        <p:txBody>
          <a:bodyPr>
            <a:noAutofit/>
          </a:bodyPr>
          <a:lstStyle/>
          <a:p>
            <a:r>
              <a:rPr lang="zh-CN" altLang="en-US" sz="2800" b="1" dirty="0"/>
              <a:t>山西省大同市第二中学     高一年级  </a:t>
            </a:r>
            <a:endParaRPr lang="en-US" altLang="zh-CN" sz="2800" b="1" dirty="0" smtClean="0"/>
          </a:p>
          <a:p>
            <a:pPr algn="r"/>
            <a:r>
              <a:rPr lang="zh-CN" altLang="en-US" sz="2800" b="1" dirty="0" smtClean="0"/>
              <a:t>         李</a:t>
            </a:r>
            <a:r>
              <a:rPr lang="zh-CN" altLang="en-US" sz="2800" b="1" dirty="0"/>
              <a:t>志民（</a:t>
            </a:r>
            <a:r>
              <a:rPr lang="en-US" altLang="zh-CN" sz="2800" b="1" dirty="0"/>
              <a:t>2018</a:t>
            </a:r>
            <a:r>
              <a:rPr lang="zh-CN" altLang="en-US" sz="2800" b="1" dirty="0"/>
              <a:t>年  大同</a:t>
            </a:r>
            <a:r>
              <a:rPr lang="zh-CN" altLang="en-US" sz="2800" b="1" dirty="0" smtClean="0"/>
              <a:t>）  </a:t>
            </a:r>
            <a:r>
              <a:rPr lang="en-US" altLang="zh-CN" sz="2800" b="1" dirty="0" smtClean="0"/>
              <a:t>657387919@qq.com</a:t>
            </a:r>
            <a:endParaRPr lang="zh-CN" altLang="en-US" sz="2800" b="1" dirty="0"/>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5400" y="-4114"/>
            <a:ext cx="12165965" cy="3785652"/>
          </a:xfrm>
          <a:prstGeom prst="rect">
            <a:avLst/>
          </a:prstGeom>
          <a:solidFill>
            <a:schemeClr val="tx1"/>
          </a:solidFill>
        </p:spPr>
        <p:txBody>
          <a:bodyPr wrap="square" rtlCol="0" anchor="t">
            <a:spAutoFit/>
          </a:bodyPr>
          <a:lstStyle/>
          <a:p>
            <a:pPr lvl="0" fontAlgn="auto"/>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二、</a:t>
            </a:r>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2017</a:t>
            </a:r>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普通高中历史新课程标准</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与</a:t>
            </a:r>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2018</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年备考建</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议</a:t>
            </a:r>
            <a:endPar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（一）</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关</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注对历史课程性质的阐述</a:t>
            </a:r>
            <a:endPar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1"/>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1.历史唯物主义			2.历史演进的基本过程		</a:t>
            </a:r>
          </a:p>
          <a:p>
            <a:pPr lvl="1"/>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3.文明成果				4.基本规律和大趋势</a:t>
            </a:r>
          </a:p>
          <a:p>
            <a:pPr lvl="1"/>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从备考角度看，从去年新课程标准修改出台以来，新高考突出历史唯物主义和对古今中外历史演进中的文明成果和基本规律的考察，更多关注历史发展</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过程性和动态性</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的考察。高考复习时要多从理论性角度帮助学生梳理人类文明发展。</a:t>
            </a:r>
            <a:endPar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5" name="文本框 3"/>
          <p:cNvSpPr txBox="1"/>
          <p:nvPr/>
        </p:nvSpPr>
        <p:spPr>
          <a:xfrm>
            <a:off x="25400" y="3762734"/>
            <a:ext cx="12165965" cy="3323987"/>
          </a:xfrm>
          <a:prstGeom prst="rect">
            <a:avLst/>
          </a:prstGeom>
          <a:solidFill>
            <a:schemeClr val="tx1"/>
          </a:solidFill>
        </p:spPr>
        <p:txBody>
          <a:bodyPr wrap="square" rtlCol="0" anchor="t">
            <a:spAutoFit/>
          </a:bodyPr>
          <a:lstStyle/>
          <a:p>
            <a:pPr lvl="0"/>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（二）</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学科核心素养</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的表述与高考备考</a:t>
            </a:r>
            <a:endParaRPr lang="en-US" altLang="zh-CN"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新课程标准对历史学科核心素养概括为五个词汇：</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唯物史观</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时空观念</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史料实证</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历史解释</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en-US" altLang="zh-CN" sz="2900" b="1" dirty="0" err="1"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家国情怀</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endParaRPr lang="en-US" altLang="zh-CN"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由此可以看出新高考关注的三个大方向：一是关注学生的史学素养（唯物史观、史料实证、历史解释）；二是关注历史学习中的时空观念，关注同一时期政治经济和文化的互动关系（时空观念）；三是关注传统文化（家国情怀）。</a:t>
            </a:r>
            <a:endParaRPr lang="en-US" altLang="zh-CN" sz="2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5400" y="-4114"/>
            <a:ext cx="12165965" cy="553998"/>
          </a:xfrm>
          <a:prstGeom prst="rect">
            <a:avLst/>
          </a:prstGeom>
          <a:solidFill>
            <a:schemeClr val="tx1"/>
          </a:solidFill>
        </p:spPr>
        <p:txBody>
          <a:bodyPr wrap="square" rtlCol="0" anchor="t">
            <a:spAutoFit/>
          </a:bodyPr>
          <a:lstStyle/>
          <a:p>
            <a:pPr lvl="0"/>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三</a:t>
            </a:r>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关注新旧课程标准重合点，重合点就是考察重点</a:t>
            </a:r>
            <a:endPar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5" name="文本框 2"/>
          <p:cNvSpPr txBox="1"/>
          <p:nvPr/>
        </p:nvSpPr>
        <p:spPr>
          <a:xfrm>
            <a:off x="13970" y="579532"/>
            <a:ext cx="12164060" cy="5373779"/>
          </a:xfrm>
          <a:prstGeom prst="rect">
            <a:avLst/>
          </a:prstGeom>
          <a:noFill/>
        </p:spPr>
        <p:txBody>
          <a:bodyPr wrap="square" rtlCol="0" anchor="t">
            <a:spAutoFit/>
          </a:bodyPr>
          <a:lstStyle/>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1.1早期中华文明</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1.2</a:t>
            </a:r>
            <a:r>
              <a:rPr lang="zh-CN" sz="2200" b="1" dirty="0">
                <a:solidFill>
                  <a:srgbClr val="FF0000"/>
                </a:solidFill>
                <a:latin typeface="黑体" pitchFamily="49" charset="-122"/>
                <a:ea typeface="黑体" pitchFamily="49" charset="-122"/>
                <a:cs typeface="MingLiU_HKSCS" panose="02020500000000000000" charset="-120"/>
                <a:sym typeface="+mn-ea"/>
              </a:rPr>
              <a:t>春秋战国</a:t>
            </a:r>
            <a:r>
              <a:rPr lang="zh-CN" sz="2200" b="1" dirty="0">
                <a:solidFill>
                  <a:srgbClr val="000000"/>
                </a:solidFill>
                <a:latin typeface="黑体" pitchFamily="49" charset="-122"/>
                <a:ea typeface="黑体" pitchFamily="49" charset="-122"/>
                <a:cs typeface="MingLiU_HKSCS" panose="02020500000000000000" charset="-120"/>
                <a:sym typeface="+mn-ea"/>
              </a:rPr>
              <a:t>时期的政治、社会及思想变动</a:t>
            </a:r>
            <a:endParaRPr lang="zh-CN" sz="2200" b="1" dirty="0">
              <a:solidFill>
                <a:srgbClr val="000000"/>
              </a:solidFill>
              <a:latin typeface="黑体" pitchFamily="49" charset="-122"/>
              <a:ea typeface="黑体" pitchFamily="49" charset="-122"/>
              <a:sym typeface="+mn-ea"/>
            </a:endParaRP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1.3</a:t>
            </a:r>
            <a:r>
              <a:rPr lang="zh-CN" sz="2200" b="1" dirty="0">
                <a:solidFill>
                  <a:srgbClr val="FF0000"/>
                </a:solidFill>
                <a:latin typeface="黑体" pitchFamily="49" charset="-122"/>
                <a:ea typeface="黑体" pitchFamily="49" charset="-122"/>
                <a:cs typeface="MingLiU_HKSCS" panose="02020500000000000000" charset="-120"/>
                <a:sym typeface="+mn-ea"/>
              </a:rPr>
              <a:t>秦汉大一统</a:t>
            </a:r>
            <a:r>
              <a:rPr lang="zh-CN" sz="2200" b="1" dirty="0">
                <a:solidFill>
                  <a:srgbClr val="000000"/>
                </a:solidFill>
                <a:latin typeface="黑体" pitchFamily="49" charset="-122"/>
                <a:ea typeface="黑体" pitchFamily="49" charset="-122"/>
                <a:cs typeface="MingLiU_HKSCS" panose="02020500000000000000" charset="-120"/>
                <a:sym typeface="+mn-ea"/>
              </a:rPr>
              <a:t>国家的建立与巩固</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1.4三国至唐前期的民族交融与文化创新</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1.5</a:t>
            </a:r>
            <a:r>
              <a:rPr lang="zh-CN" sz="2200" b="1" dirty="0">
                <a:solidFill>
                  <a:srgbClr val="FF0000"/>
                </a:solidFill>
                <a:latin typeface="黑体" pitchFamily="49" charset="-122"/>
                <a:ea typeface="黑体" pitchFamily="49" charset="-122"/>
                <a:cs typeface="MingLiU_HKSCS" panose="02020500000000000000" charset="-120"/>
                <a:sym typeface="+mn-ea"/>
              </a:rPr>
              <a:t>唐后期至两宋</a:t>
            </a:r>
            <a:r>
              <a:rPr lang="zh-CN" sz="2200" b="1" dirty="0">
                <a:solidFill>
                  <a:srgbClr val="000000"/>
                </a:solidFill>
                <a:latin typeface="黑体" pitchFamily="49" charset="-122"/>
                <a:ea typeface="黑体" pitchFamily="49" charset="-122"/>
                <a:cs typeface="MingLiU_HKSCS" panose="02020500000000000000" charset="-120"/>
                <a:sym typeface="+mn-ea"/>
              </a:rPr>
              <a:t>的政治、社会变化</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1.6</a:t>
            </a:r>
            <a:r>
              <a:rPr lang="zh-CN" b="1" dirty="0">
                <a:solidFill>
                  <a:srgbClr val="000000"/>
                </a:solidFill>
                <a:latin typeface="黑体" pitchFamily="49" charset="-122"/>
                <a:ea typeface="黑体" pitchFamily="49" charset="-122"/>
                <a:cs typeface="MingLiU_HKSCS" panose="02020500000000000000" charset="-120"/>
                <a:sym typeface="+mn-ea"/>
              </a:rPr>
              <a:t>辽、西夏、金、元的统治与统一多民族国家的发展</a:t>
            </a:r>
          </a:p>
          <a:p>
            <a:pPr>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smtClean="0">
                <a:solidFill>
                  <a:srgbClr val="000000"/>
                </a:solidFill>
                <a:latin typeface="黑体" pitchFamily="49" charset="-122"/>
                <a:ea typeface="黑体" pitchFamily="49" charset="-122"/>
                <a:cs typeface="MingLiU_HKSCS" panose="02020500000000000000" charset="-120"/>
                <a:sym typeface="+mn-ea"/>
              </a:rPr>
              <a:t>1.7</a:t>
            </a:r>
            <a:r>
              <a:rPr lang="zh-CN" sz="2200" b="1" dirty="0">
                <a:solidFill>
                  <a:srgbClr val="FF0000"/>
                </a:solidFill>
                <a:latin typeface="黑体" pitchFamily="49" charset="-122"/>
                <a:ea typeface="黑体" pitchFamily="49" charset="-122"/>
                <a:cs typeface="MingLiU_HKSCS" panose="02020500000000000000" charset="-120"/>
                <a:sym typeface="+mn-ea"/>
              </a:rPr>
              <a:t>明至清中叶</a:t>
            </a:r>
            <a:r>
              <a:rPr lang="zh-CN" sz="2200" b="1" dirty="0">
                <a:solidFill>
                  <a:srgbClr val="000000"/>
                </a:solidFill>
                <a:latin typeface="黑体" pitchFamily="49" charset="-122"/>
                <a:ea typeface="黑体" pitchFamily="49" charset="-122"/>
                <a:cs typeface="MingLiU_HKSCS" panose="02020500000000000000" charset="-120"/>
                <a:sym typeface="+mn-ea"/>
              </a:rPr>
              <a:t>中国版图的奠定与社会变动</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1.8</a:t>
            </a:r>
            <a:r>
              <a:rPr lang="zh-CN" sz="2200" b="1" dirty="0">
                <a:solidFill>
                  <a:srgbClr val="FF0000"/>
                </a:solidFill>
                <a:latin typeface="黑体" pitchFamily="49" charset="-122"/>
                <a:ea typeface="黑体" pitchFamily="49" charset="-122"/>
                <a:cs typeface="MingLiU_HKSCS" panose="02020500000000000000" charset="-120"/>
                <a:sym typeface="+mn-ea"/>
              </a:rPr>
              <a:t>晚清时期的内忧外患与救亡图存</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1.9</a:t>
            </a:r>
            <a:r>
              <a:rPr lang="zh-CN" sz="2200" b="1" dirty="0">
                <a:solidFill>
                  <a:srgbClr val="FF0000"/>
                </a:solidFill>
                <a:latin typeface="黑体" pitchFamily="49" charset="-122"/>
                <a:ea typeface="黑体" pitchFamily="49" charset="-122"/>
                <a:cs typeface="MingLiU_HKSCS" panose="02020500000000000000" charset="-120"/>
                <a:sym typeface="+mn-ea"/>
              </a:rPr>
              <a:t>辛亥革命</a:t>
            </a:r>
            <a:r>
              <a:rPr lang="zh-CN" sz="2200" b="1" dirty="0">
                <a:solidFill>
                  <a:srgbClr val="000000"/>
                </a:solidFill>
                <a:latin typeface="黑体" pitchFamily="49" charset="-122"/>
                <a:ea typeface="黑体" pitchFamily="49" charset="-122"/>
                <a:cs typeface="MingLiU_HKSCS" panose="02020500000000000000" charset="-120"/>
                <a:sym typeface="+mn-ea"/>
              </a:rPr>
              <a:t>与中华民国的建立</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1.10</a:t>
            </a:r>
            <a:r>
              <a:rPr lang="zh-CN" sz="2100" b="1" dirty="0">
                <a:solidFill>
                  <a:srgbClr val="000000"/>
                </a:solidFill>
                <a:latin typeface="黑体" pitchFamily="49" charset="-122"/>
                <a:ea typeface="黑体" pitchFamily="49" charset="-122"/>
                <a:cs typeface="MingLiU_HKSCS" panose="02020500000000000000" charset="-120"/>
                <a:sym typeface="+mn-ea"/>
              </a:rPr>
              <a:t>中国共产党成立与新民主主义革命的兴起 </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1.11</a:t>
            </a:r>
            <a:r>
              <a:rPr lang="zh-CN" sz="2200" b="1" dirty="0">
                <a:solidFill>
                  <a:srgbClr val="FF0000"/>
                </a:solidFill>
                <a:latin typeface="黑体" pitchFamily="49" charset="-122"/>
                <a:ea typeface="黑体" pitchFamily="49" charset="-122"/>
                <a:cs typeface="MingLiU_HKSCS" panose="02020500000000000000" charset="-120"/>
                <a:sym typeface="+mn-ea"/>
              </a:rPr>
              <a:t>中国人民抗日战争</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1.12人民解放战争</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1.13中华人民共和国的成立及</a:t>
            </a:r>
            <a:r>
              <a:rPr lang="zh-CN" sz="2200" b="1" dirty="0">
                <a:solidFill>
                  <a:srgbClr val="FF0000"/>
                </a:solidFill>
                <a:latin typeface="黑体" pitchFamily="49" charset="-122"/>
                <a:ea typeface="黑体" pitchFamily="49" charset="-122"/>
                <a:cs typeface="MingLiU_HKSCS" panose="02020500000000000000" charset="-120"/>
                <a:sym typeface="+mn-ea"/>
              </a:rPr>
              <a:t>向社会主义过渡  </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1.14社会主义建设道路的探索</a:t>
            </a:r>
            <a:endParaRPr lang="zh-CN" sz="2200" b="1" dirty="0">
              <a:solidFill>
                <a:srgbClr val="FF0000"/>
              </a:solidFill>
              <a:latin typeface="黑体" pitchFamily="49" charset="-122"/>
              <a:ea typeface="黑体" pitchFamily="49" charset="-122"/>
              <a:cs typeface="MingLiU_HKSCS" panose="02020500000000000000" charset="-120"/>
              <a:sym typeface="+mn-ea"/>
            </a:endParaRP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1.15</a:t>
            </a:r>
            <a:r>
              <a:rPr lang="zh-CN" sz="2200" b="1" dirty="0">
                <a:solidFill>
                  <a:srgbClr val="FF0000"/>
                </a:solidFill>
                <a:latin typeface="黑体" pitchFamily="49" charset="-122"/>
                <a:ea typeface="黑体" pitchFamily="49" charset="-122"/>
                <a:cs typeface="MingLiU_HKSCS" panose="02020500000000000000" charset="-120"/>
                <a:sym typeface="+mn-ea"/>
              </a:rPr>
              <a:t>改革开放</a:t>
            </a:r>
            <a:r>
              <a:rPr lang="zh-CN" sz="2200" b="1" dirty="0">
                <a:solidFill>
                  <a:srgbClr val="000000"/>
                </a:solidFill>
                <a:latin typeface="黑体" pitchFamily="49" charset="-122"/>
                <a:ea typeface="黑体" pitchFamily="49" charset="-122"/>
                <a:cs typeface="MingLiU_HKSCS" panose="02020500000000000000" charset="-120"/>
                <a:sym typeface="+mn-ea"/>
              </a:rPr>
              <a:t>与建设中国特色社会主义</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1.16古代文明的产生与发展</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1.17中古世界的多元面貌</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1.18大航海时代</a:t>
            </a:r>
            <a:endParaRPr lang="zh-CN" sz="2200" b="1" dirty="0">
              <a:solidFill>
                <a:srgbClr val="FF0000"/>
              </a:solidFill>
              <a:latin typeface="黑体" pitchFamily="49" charset="-122"/>
              <a:ea typeface="黑体" pitchFamily="49" charset="-122"/>
              <a:cs typeface="MingLiU_HKSCS" panose="02020500000000000000" charset="-120"/>
              <a:sym typeface="+mn-ea"/>
            </a:endParaRP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1.19</a:t>
            </a:r>
            <a:r>
              <a:rPr lang="zh-CN" sz="2200" b="1" dirty="0">
                <a:solidFill>
                  <a:srgbClr val="FF0000"/>
                </a:solidFill>
                <a:latin typeface="黑体" pitchFamily="49" charset="-122"/>
                <a:ea typeface="黑体" pitchFamily="49" charset="-122"/>
                <a:cs typeface="MingLiU_HKSCS" panose="02020500000000000000" charset="-120"/>
                <a:sym typeface="+mn-ea"/>
              </a:rPr>
              <a:t>西方人文主义的发展</a:t>
            </a:r>
            <a:r>
              <a:rPr lang="zh-CN" sz="2200" b="1" dirty="0">
                <a:solidFill>
                  <a:srgbClr val="000000"/>
                </a:solidFill>
                <a:latin typeface="黑体" pitchFamily="49" charset="-122"/>
                <a:ea typeface="黑体" pitchFamily="49" charset="-122"/>
                <a:cs typeface="MingLiU_HKSCS" panose="02020500000000000000" charset="-120"/>
                <a:sym typeface="+mn-ea"/>
              </a:rPr>
              <a:t>与资本主义制度的确立</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1.20改变世界面貌的</a:t>
            </a:r>
            <a:r>
              <a:rPr lang="zh-CN" sz="2200" b="1" dirty="0">
                <a:solidFill>
                  <a:srgbClr val="FF0000"/>
                </a:solidFill>
                <a:latin typeface="黑体" pitchFamily="49" charset="-122"/>
                <a:ea typeface="黑体" pitchFamily="49" charset="-122"/>
                <a:cs typeface="MingLiU_HKSCS" panose="02020500000000000000" charset="-120"/>
                <a:sym typeface="+mn-ea"/>
              </a:rPr>
              <a:t>工业革命</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1.21马克思主义的诞生</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1.22</a:t>
            </a:r>
            <a:r>
              <a:rPr lang="zh-CN" sz="2000" b="1" dirty="0">
                <a:solidFill>
                  <a:srgbClr val="000000"/>
                </a:solidFill>
                <a:latin typeface="黑体" pitchFamily="49" charset="-122"/>
                <a:ea typeface="黑体" pitchFamily="49" charset="-122"/>
                <a:cs typeface="MingLiU_HKSCS" panose="02020500000000000000" charset="-120"/>
                <a:sym typeface="+mn-ea"/>
              </a:rPr>
              <a:t>世界殖民体系的建立与亚非拉民族独立运动</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1.23改变国际秩序的两次世界大战</a:t>
            </a:r>
            <a:r>
              <a:rPr lang="en-US" altLang="zh-CN" sz="2200" b="1" dirty="0">
                <a:solidFill>
                  <a:srgbClr val="000000"/>
                </a:solidFill>
                <a:latin typeface="黑体" pitchFamily="49" charset="-122"/>
                <a:ea typeface="黑体" pitchFamily="49" charset="-122"/>
                <a:cs typeface="MingLiU_HKSCS" panose="02020500000000000000" charset="-120"/>
                <a:sym typeface="+mn-ea"/>
              </a:rPr>
              <a:t>			</a:t>
            </a:r>
            <a:r>
              <a:rPr lang="zh-CN" sz="2200" b="1" dirty="0">
                <a:solidFill>
                  <a:srgbClr val="000000"/>
                </a:solidFill>
                <a:latin typeface="黑体" pitchFamily="49" charset="-122"/>
                <a:ea typeface="黑体" pitchFamily="49" charset="-122"/>
                <a:cs typeface="MingLiU_HKSCS" panose="02020500000000000000" charset="-120"/>
                <a:sym typeface="+mn-ea"/>
              </a:rPr>
              <a:t>1.24 </a:t>
            </a:r>
            <a:r>
              <a:rPr lang="zh-CN" sz="2200" b="1" dirty="0">
                <a:solidFill>
                  <a:srgbClr val="FF0000"/>
                </a:solidFill>
                <a:latin typeface="黑体" pitchFamily="49" charset="-122"/>
                <a:ea typeface="黑体" pitchFamily="49" charset="-122"/>
                <a:cs typeface="MingLiU_HKSCS" panose="02020500000000000000" charset="-120"/>
                <a:sym typeface="+mn-ea"/>
              </a:rPr>
              <a:t>20世纪下半期世界的新变化</a:t>
            </a:r>
          </a:p>
          <a:p>
            <a:pPr indent="266700">
              <a:lnSpc>
                <a:spcPct val="120000"/>
              </a:lnSpc>
            </a:pPr>
            <a:r>
              <a:rPr lang="zh-CN" sz="2200" b="1" dirty="0">
                <a:solidFill>
                  <a:srgbClr val="000000"/>
                </a:solidFill>
                <a:latin typeface="黑体" pitchFamily="49" charset="-122"/>
                <a:ea typeface="黑体" pitchFamily="49" charset="-122"/>
                <a:cs typeface="MingLiU_HKSCS" panose="02020500000000000000" charset="-120"/>
                <a:sym typeface="+mn-ea"/>
              </a:rPr>
              <a:t>1.25当代世界的发展特点和主要趋势</a:t>
            </a:r>
            <a:endParaRPr lang="zh-CN" altLang="en-US" sz="2200" b="1" dirty="0">
              <a:latin typeface="黑体" pitchFamily="49" charset="-122"/>
              <a:ea typeface="黑体"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5400" y="-4114"/>
            <a:ext cx="12165965" cy="7017306"/>
          </a:xfrm>
          <a:prstGeom prst="rect">
            <a:avLst/>
          </a:prstGeom>
          <a:solidFill>
            <a:schemeClr val="tx1"/>
          </a:solidFill>
        </p:spPr>
        <p:txBody>
          <a:bodyPr wrap="square" rtlCol="0" anchor="t">
            <a:spAutoFit/>
          </a:bodyPr>
          <a:lstStyle/>
          <a:p>
            <a:pPr lvl="0"/>
            <a:r>
              <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四、</a:t>
            </a:r>
            <a:r>
              <a:rPr lang="zh-CN" altLang="en-US"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新课程标准中值得注意的一些历史概念</a:t>
            </a:r>
            <a:endParaRPr lang="en-US" altLang="zh-CN" sz="30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1.国家制度与社会治理</a:t>
            </a: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官员的选拔与管理</a:t>
            </a:r>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法律与教化</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民族关系与国家关系</a:t>
            </a:r>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基层治理与社会保障</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货币与税收</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2.经济与社会生活</a:t>
            </a: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商业贸易与日常生活</a:t>
            </a:r>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村落、城镇与居住环境</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医疗与公共卫生</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a:t>
            </a: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文化交流与传播</a:t>
            </a: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人口迁徙与文化认同</a:t>
            </a:r>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商路、贸易与文化交流</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pPr lvl="0"/>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战争与文化碰撞</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4.史学入门</a:t>
            </a:r>
          </a:p>
          <a:p>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史学的优秀传统</a:t>
            </a:r>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历史的解释与评判</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5.史料研读  </a:t>
            </a:r>
          </a:p>
          <a:p>
            <a:r>
              <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	</a:t>
            </a:r>
            <a:r>
              <a:rPr lang="en-US" altLang="zh-CN" sz="3000" b="1" dirty="0" err="1"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rPr>
              <a:t>史料及搜集、运用史料的原则与方法</a:t>
            </a:r>
            <a:endParaRPr lang="en-US" altLang="zh-CN" sz="3000" b="1" dirty="0" smtClean="0">
              <a:solidFill>
                <a:srgbClr val="FFFF00"/>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0" y="578460"/>
          <a:ext cx="12192000" cy="4253430"/>
        </p:xfrm>
        <a:graphic>
          <a:graphicData uri="http://schemas.openxmlformats.org/drawingml/2006/table">
            <a:tbl>
              <a:tblPr/>
              <a:tblGrid>
                <a:gridCol w="609293"/>
                <a:gridCol w="3624504"/>
                <a:gridCol w="1002082"/>
                <a:gridCol w="1002082"/>
                <a:gridCol w="3945699"/>
                <a:gridCol w="1102290"/>
                <a:gridCol w="906050"/>
              </a:tblGrid>
              <a:tr h="452319">
                <a:tc>
                  <a:txBody>
                    <a:bodyPr/>
                    <a:lstStyle/>
                    <a:p>
                      <a:pPr algn="ctr">
                        <a:lnSpc>
                          <a:spcPct val="150000"/>
                        </a:lnSpc>
                        <a:spcAft>
                          <a:spcPts val="0"/>
                        </a:spcAft>
                      </a:pP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试题内容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设问</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600" b="1" kern="100" dirty="0" smtClean="0">
                          <a:latin typeface="Times New Roman"/>
                          <a:ea typeface="宋体"/>
                          <a:cs typeface="Times New Roman"/>
                        </a:rPr>
                        <a:t>试题载体</a:t>
                      </a:r>
                      <a:endParaRPr lang="zh-CN" sz="1600" b="1"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a:solidFill>
                            <a:srgbClr val="000000"/>
                          </a:solidFill>
                          <a:latin typeface="Times New Roman"/>
                          <a:ea typeface="宋体"/>
                          <a:cs typeface="宋体"/>
                        </a:rPr>
                        <a:t>选项知识点</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知识点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时期</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40">
                <a:tc>
                  <a:txBody>
                    <a:bodyPr/>
                    <a:lstStyle/>
                    <a:p>
                      <a:pPr algn="ctr">
                        <a:lnSpc>
                          <a:spcPct val="150000"/>
                        </a:lnSpc>
                        <a:spcAft>
                          <a:spcPts val="0"/>
                        </a:spcAft>
                      </a:pPr>
                      <a:r>
                        <a:rPr lang="en-US" sz="2000" b="1" kern="100" dirty="0">
                          <a:solidFill>
                            <a:srgbClr val="000000"/>
                          </a:solidFill>
                          <a:latin typeface="宋体"/>
                          <a:ea typeface="宋体"/>
                          <a:cs typeface="宋体"/>
                        </a:rPr>
                        <a:t>24</a:t>
                      </a: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600" b="1" kern="100" dirty="0">
                          <a:solidFill>
                            <a:srgbClr val="000000"/>
                          </a:solidFill>
                          <a:latin typeface="Times New Roman"/>
                          <a:ea typeface="宋体"/>
                          <a:cs typeface="宋体"/>
                        </a:rPr>
                        <a:t>周</a:t>
                      </a:r>
                      <a:r>
                        <a:rPr lang="zh-CN" sz="1500" b="1" kern="100" dirty="0">
                          <a:solidFill>
                            <a:srgbClr val="000000"/>
                          </a:solidFill>
                          <a:latin typeface="Times New Roman"/>
                          <a:ea typeface="宋体"/>
                          <a:cs typeface="宋体"/>
                        </a:rPr>
                        <a:t>灭商之后，推行分封制，如封武王弟康叔于卫，都朝歌（今河南淇县）；封周公长子伯禽于鲁，都奄（今山东曲阜）；封召公爽于燕，都蓟（今北京）。</a:t>
                      </a:r>
                      <a:endParaRPr lang="zh-CN" sz="15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800" b="1" kern="100" dirty="0">
                          <a:solidFill>
                            <a:srgbClr val="000000"/>
                          </a:solidFill>
                          <a:latin typeface="Times New Roman"/>
                          <a:ea typeface="宋体"/>
                          <a:cs typeface="宋体"/>
                        </a:rPr>
                        <a:t>分封</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800" kern="100" dirty="0" smtClean="0">
                          <a:latin typeface="Times New Roman"/>
                          <a:ea typeface="宋体"/>
                          <a:cs typeface="Times New Roman"/>
                        </a:rPr>
                        <a:t>一句文字材料</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lang="en-US" sz="1500" b="1" kern="100" dirty="0">
                          <a:solidFill>
                            <a:srgbClr val="000000"/>
                          </a:solidFill>
                          <a:latin typeface="宋体"/>
                          <a:ea typeface="宋体"/>
                          <a:cs typeface="宋体"/>
                        </a:rPr>
                        <a:t>A</a:t>
                      </a:r>
                      <a:r>
                        <a:rPr lang="en-US" altLang="zh-CN" sz="1500" kern="1200" dirty="0" smtClean="0">
                          <a:solidFill>
                            <a:schemeClr val="tx1"/>
                          </a:solidFill>
                          <a:latin typeface="+mn-lt"/>
                          <a:ea typeface="+mn-ea"/>
                          <a:cs typeface="+mn-cs"/>
                        </a:rPr>
                        <a:t>.</a:t>
                      </a:r>
                      <a:r>
                        <a:rPr lang="zh-CN" altLang="zh-CN" sz="1500" kern="1200" dirty="0" smtClean="0">
                          <a:solidFill>
                            <a:schemeClr val="tx1"/>
                          </a:solidFill>
                          <a:latin typeface="+mn-lt"/>
                          <a:ea typeface="+mn-ea"/>
                          <a:cs typeface="+mn-cs"/>
                        </a:rPr>
                        <a:t>推动了文化的交流与文化认同　　　</a:t>
                      </a:r>
                    </a:p>
                    <a:p>
                      <a:pPr marL="0" algn="l" defTabSz="914400" rtl="0" eaLnBrk="1" latinLnBrk="0" hangingPunct="1">
                        <a:lnSpc>
                          <a:spcPct val="100000"/>
                        </a:lnSpc>
                        <a:spcAft>
                          <a:spcPts val="0"/>
                        </a:spcAft>
                      </a:pPr>
                      <a:r>
                        <a:rPr lang="en-US" altLang="zh-CN" sz="1500" kern="1200" dirty="0" smtClean="0">
                          <a:solidFill>
                            <a:schemeClr val="tx1"/>
                          </a:solidFill>
                          <a:latin typeface="+mn-lt"/>
                          <a:ea typeface="+mn-ea"/>
                          <a:cs typeface="+mn-cs"/>
                        </a:rPr>
                        <a:t>B.</a:t>
                      </a:r>
                      <a:r>
                        <a:rPr lang="zh-CN" altLang="zh-CN" sz="1500" kern="1200" dirty="0" smtClean="0">
                          <a:solidFill>
                            <a:schemeClr val="tx1"/>
                          </a:solidFill>
                          <a:latin typeface="+mn-lt"/>
                          <a:ea typeface="+mn-ea"/>
                          <a:cs typeface="+mn-cs"/>
                        </a:rPr>
                        <a:t>强化了君主专制权力</a:t>
                      </a:r>
                    </a:p>
                    <a:p>
                      <a:pPr marL="0" algn="l" defTabSz="914400" rtl="0" eaLnBrk="1" latinLnBrk="0" hangingPunct="1">
                        <a:lnSpc>
                          <a:spcPct val="100000"/>
                        </a:lnSpc>
                        <a:spcAft>
                          <a:spcPts val="0"/>
                        </a:spcAft>
                      </a:pPr>
                      <a:r>
                        <a:rPr lang="en-US" altLang="zh-CN" sz="1500" kern="1200" dirty="0" smtClean="0">
                          <a:solidFill>
                            <a:schemeClr val="tx1"/>
                          </a:solidFill>
                          <a:latin typeface="+mn-lt"/>
                          <a:ea typeface="+mn-ea"/>
                          <a:cs typeface="+mn-cs"/>
                        </a:rPr>
                        <a:t>C.</a:t>
                      </a:r>
                      <a:r>
                        <a:rPr lang="zh-CN" altLang="zh-CN" sz="1500" kern="1200" dirty="0" smtClean="0">
                          <a:solidFill>
                            <a:schemeClr val="tx1"/>
                          </a:solidFill>
                          <a:latin typeface="+mn-lt"/>
                          <a:ea typeface="+mn-ea"/>
                          <a:cs typeface="+mn-cs"/>
                        </a:rPr>
                        <a:t>实现了王室对地方的直接控制　　　</a:t>
                      </a:r>
                    </a:p>
                    <a:p>
                      <a:pPr marL="0" algn="l" defTabSz="914400" rtl="0" eaLnBrk="1" latinLnBrk="0" hangingPunct="1">
                        <a:lnSpc>
                          <a:spcPct val="100000"/>
                        </a:lnSpc>
                        <a:spcAft>
                          <a:spcPts val="0"/>
                        </a:spcAft>
                      </a:pPr>
                      <a:r>
                        <a:rPr lang="en-US" altLang="zh-CN" sz="1500" kern="1200" dirty="0" smtClean="0">
                          <a:solidFill>
                            <a:schemeClr val="tx1"/>
                          </a:solidFill>
                          <a:latin typeface="+mn-lt"/>
                          <a:ea typeface="+mn-ea"/>
                          <a:cs typeface="+mn-cs"/>
                        </a:rPr>
                        <a:t>D.</a:t>
                      </a:r>
                      <a:r>
                        <a:rPr lang="zh-CN" altLang="zh-CN" sz="1500" kern="1200" dirty="0" smtClean="0">
                          <a:solidFill>
                            <a:schemeClr val="tx1"/>
                          </a:solidFill>
                          <a:latin typeface="+mn-lt"/>
                          <a:ea typeface="+mn-ea"/>
                          <a:cs typeface="+mn-cs"/>
                        </a:rPr>
                        <a:t>确立了贵族世袭特权</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必修一 西周分封制</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a:solidFill>
                            <a:srgbClr val="000000"/>
                          </a:solidFill>
                          <a:latin typeface="宋体"/>
                          <a:ea typeface="宋体"/>
                          <a:cs typeface="宋体"/>
                        </a:rPr>
                        <a:t>24.</a:t>
                      </a:r>
                      <a:r>
                        <a:rPr lang="zh-CN" sz="1800" b="1" kern="100" dirty="0">
                          <a:solidFill>
                            <a:srgbClr val="000000"/>
                          </a:solidFill>
                          <a:latin typeface="Times New Roman"/>
                          <a:ea typeface="宋体"/>
                          <a:cs typeface="宋体"/>
                        </a:rPr>
                        <a:t>周代</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053">
                <a:tc>
                  <a:txBody>
                    <a:bodyPr/>
                    <a:lstStyle/>
                    <a:p>
                      <a:pPr algn="ctr">
                        <a:lnSpc>
                          <a:spcPct val="150000"/>
                        </a:lnSpc>
                        <a:spcAft>
                          <a:spcPts val="0"/>
                        </a:spcAft>
                      </a:pPr>
                      <a:r>
                        <a:rPr lang="en-US" sz="2000" b="1" kern="100">
                          <a:solidFill>
                            <a:srgbClr val="000000"/>
                          </a:solidFill>
                          <a:latin typeface="宋体"/>
                          <a:ea typeface="宋体"/>
                          <a:cs typeface="宋体"/>
                        </a:rPr>
                        <a:t>25</a:t>
                      </a:r>
                      <a:r>
                        <a:rPr lang="zh-CN" sz="2000" b="1" kern="100">
                          <a:solidFill>
                            <a:srgbClr val="000000"/>
                          </a:solidFill>
                          <a:latin typeface="Times New Roman"/>
                          <a:ea typeface="宋体"/>
                          <a:cs typeface="宋体"/>
                        </a:rPr>
                        <a:t>题</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zh-CN" sz="1800" kern="1200" dirty="0" smtClean="0">
                          <a:solidFill>
                            <a:schemeClr val="tx1"/>
                          </a:solidFill>
                          <a:latin typeface="+mn-lt"/>
                          <a:ea typeface="+mn-ea"/>
                          <a:cs typeface="+mn-cs"/>
                        </a:rPr>
                        <a:t>表</a:t>
                      </a:r>
                      <a:r>
                        <a:rPr lang="en-US" altLang="zh-CN" sz="1800" kern="1200" dirty="0" smtClean="0">
                          <a:solidFill>
                            <a:schemeClr val="tx1"/>
                          </a:solidFill>
                          <a:latin typeface="+mn-lt"/>
                          <a:ea typeface="+mn-ea"/>
                          <a:cs typeface="+mn-cs"/>
                        </a:rPr>
                        <a:t>1</a:t>
                      </a:r>
                      <a:r>
                        <a:rPr lang="zh-CN" altLang="zh-CN" sz="1800" kern="1200" dirty="0" smtClean="0">
                          <a:solidFill>
                            <a:schemeClr val="tx1"/>
                          </a:solidFill>
                          <a:latin typeface="+mn-lt"/>
                          <a:ea typeface="+mn-ea"/>
                          <a:cs typeface="+mn-cs"/>
                        </a:rPr>
                        <a:t>为西汉朝廷直接管辖的郡级政区变化表。</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1800" b="1" kern="100" dirty="0">
                          <a:solidFill>
                            <a:srgbClr val="000000"/>
                          </a:solidFill>
                          <a:latin typeface="Times New Roman"/>
                          <a:ea typeface="宋体"/>
                          <a:cs typeface="宋体"/>
                        </a:rPr>
                        <a:t>据此可知。</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800" kern="100" dirty="0" smtClean="0">
                          <a:latin typeface="Times New Roman"/>
                          <a:ea typeface="宋体"/>
                          <a:cs typeface="Times New Roman"/>
                        </a:rPr>
                        <a:t>四行表格</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500" kern="1200" dirty="0" smtClean="0">
                          <a:solidFill>
                            <a:schemeClr val="tx1"/>
                          </a:solidFill>
                          <a:latin typeface="+mn-lt"/>
                          <a:ea typeface="+mn-ea"/>
                          <a:cs typeface="+mn-cs"/>
                        </a:rPr>
                        <a:t>A</a:t>
                      </a:r>
                      <a:r>
                        <a:rPr lang="zh-CN" altLang="zh-CN" sz="1500" kern="1200" dirty="0" smtClean="0">
                          <a:solidFill>
                            <a:schemeClr val="tx1"/>
                          </a:solidFill>
                          <a:latin typeface="+mn-lt"/>
                          <a:ea typeface="+mn-ea"/>
                          <a:cs typeface="+mn-cs"/>
                        </a:rPr>
                        <a:t>．诸侯王国与朝廷矛盾渐趋激化</a:t>
                      </a:r>
                      <a:r>
                        <a:rPr lang="en-US" altLang="zh-CN" sz="1500" kern="1200" dirty="0" smtClean="0">
                          <a:solidFill>
                            <a:schemeClr val="tx1"/>
                          </a:solidFill>
                          <a:latin typeface="+mn-lt"/>
                          <a:ea typeface="+mn-ea"/>
                          <a:cs typeface="+mn-cs"/>
                        </a:rPr>
                        <a:t>       </a:t>
                      </a:r>
                    </a:p>
                    <a:p>
                      <a:r>
                        <a:rPr lang="en-US" altLang="zh-CN" sz="1500" kern="1200" dirty="0" smtClean="0">
                          <a:solidFill>
                            <a:schemeClr val="tx1"/>
                          </a:solidFill>
                          <a:latin typeface="+mn-lt"/>
                          <a:ea typeface="+mn-ea"/>
                          <a:cs typeface="+mn-cs"/>
                        </a:rPr>
                        <a:t>B</a:t>
                      </a:r>
                      <a:r>
                        <a:rPr lang="zh-CN" altLang="zh-CN" sz="1500" kern="1200" dirty="0" smtClean="0">
                          <a:solidFill>
                            <a:schemeClr val="tx1"/>
                          </a:solidFill>
                          <a:latin typeface="+mn-lt"/>
                          <a:ea typeface="+mn-ea"/>
                          <a:cs typeface="+mn-cs"/>
                        </a:rPr>
                        <a:t>．中央行政体制进行了调整</a:t>
                      </a:r>
                    </a:p>
                    <a:p>
                      <a:r>
                        <a:rPr lang="en-US" altLang="zh-CN" sz="1500" kern="1200" dirty="0" smtClean="0">
                          <a:solidFill>
                            <a:schemeClr val="tx1"/>
                          </a:solidFill>
                          <a:latin typeface="+mn-lt"/>
                          <a:ea typeface="+mn-ea"/>
                          <a:cs typeface="+mn-cs"/>
                        </a:rPr>
                        <a:t>C</a:t>
                      </a:r>
                      <a:r>
                        <a:rPr lang="zh-CN" altLang="zh-CN" sz="1500" kern="1200" dirty="0" smtClean="0">
                          <a:solidFill>
                            <a:schemeClr val="tx1"/>
                          </a:solidFill>
                          <a:latin typeface="+mn-lt"/>
                          <a:ea typeface="+mn-ea"/>
                          <a:cs typeface="+mn-cs"/>
                        </a:rPr>
                        <a:t>．朝廷解决边患的条件更加成熟</a:t>
                      </a:r>
                      <a:r>
                        <a:rPr lang="en-US" altLang="zh-CN" sz="1500" kern="1200" dirty="0" smtClean="0">
                          <a:solidFill>
                            <a:schemeClr val="tx1"/>
                          </a:solidFill>
                          <a:latin typeface="+mn-lt"/>
                          <a:ea typeface="+mn-ea"/>
                          <a:cs typeface="+mn-cs"/>
                        </a:rPr>
                        <a:t>      </a:t>
                      </a:r>
                    </a:p>
                    <a:p>
                      <a:r>
                        <a:rPr lang="en-US" altLang="zh-CN" sz="1500" kern="1200" dirty="0" smtClean="0">
                          <a:solidFill>
                            <a:schemeClr val="tx1"/>
                          </a:solidFill>
                          <a:latin typeface="+mn-lt"/>
                          <a:ea typeface="+mn-ea"/>
                          <a:cs typeface="+mn-cs"/>
                        </a:rPr>
                        <a:t> D</a:t>
                      </a:r>
                      <a:r>
                        <a:rPr lang="zh-CN" altLang="zh-CN" sz="1500" kern="1200" dirty="0" smtClean="0">
                          <a:solidFill>
                            <a:schemeClr val="tx1"/>
                          </a:solidFill>
                          <a:latin typeface="+mn-lt"/>
                          <a:ea typeface="+mn-ea"/>
                          <a:cs typeface="+mn-cs"/>
                        </a:rPr>
                        <a:t>．王国控制的区域日益扩大</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kern="100" dirty="0" smtClean="0">
                          <a:latin typeface="Calibri"/>
                          <a:ea typeface="宋体"/>
                          <a:cs typeface="Times New Roman"/>
                        </a:rPr>
                        <a:t>必修一</a:t>
                      </a:r>
                      <a:r>
                        <a:rPr lang="zh-CN" altLang="en-US" sz="1800" kern="100" baseline="0" dirty="0" smtClean="0">
                          <a:latin typeface="Calibri"/>
                          <a:ea typeface="宋体"/>
                          <a:cs typeface="Times New Roman"/>
                        </a:rPr>
                        <a:t> 汉代中央集权</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a:solidFill>
                            <a:srgbClr val="000000"/>
                          </a:solidFill>
                          <a:latin typeface="宋体"/>
                          <a:ea typeface="宋体"/>
                          <a:cs typeface="宋体"/>
                        </a:rPr>
                        <a:t>25.</a:t>
                      </a:r>
                      <a:r>
                        <a:rPr lang="zh-CN" sz="1800" b="1" kern="100">
                          <a:solidFill>
                            <a:srgbClr val="000000"/>
                          </a:solidFill>
                          <a:latin typeface="Times New Roman"/>
                          <a:ea typeface="宋体"/>
                          <a:cs typeface="宋体"/>
                        </a:rPr>
                        <a:t>汉代</a:t>
                      </a:r>
                      <a:endParaRPr lang="zh-CN" sz="18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131">
                <a:tc>
                  <a:txBody>
                    <a:bodyPr/>
                    <a:lstStyle/>
                    <a:p>
                      <a:pPr algn="ctr">
                        <a:lnSpc>
                          <a:spcPct val="150000"/>
                        </a:lnSpc>
                        <a:spcAft>
                          <a:spcPts val="0"/>
                        </a:spcAft>
                      </a:pPr>
                      <a:r>
                        <a:rPr lang="en-US" sz="2000" b="1" kern="100">
                          <a:solidFill>
                            <a:srgbClr val="000000"/>
                          </a:solidFill>
                          <a:latin typeface="宋体"/>
                          <a:ea typeface="宋体"/>
                          <a:cs typeface="宋体"/>
                        </a:rPr>
                        <a:t>26</a:t>
                      </a:r>
                      <a:r>
                        <a:rPr lang="zh-CN" sz="2000" b="1" kern="100">
                          <a:solidFill>
                            <a:srgbClr val="000000"/>
                          </a:solidFill>
                          <a:latin typeface="Times New Roman"/>
                          <a:ea typeface="宋体"/>
                          <a:cs typeface="宋体"/>
                        </a:rPr>
                        <a:t>题</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zh-CN" sz="1800" kern="1200" dirty="0" smtClean="0">
                          <a:solidFill>
                            <a:schemeClr val="tx1"/>
                          </a:solidFill>
                          <a:latin typeface="+mn-lt"/>
                          <a:ea typeface="+mn-ea"/>
                          <a:cs typeface="+mn-cs"/>
                        </a:rPr>
                        <a:t>表</a:t>
                      </a:r>
                      <a:r>
                        <a:rPr lang="en-US" altLang="zh-CN" sz="1800" kern="1200" dirty="0" smtClean="0">
                          <a:solidFill>
                            <a:schemeClr val="tx1"/>
                          </a:solidFill>
                          <a:latin typeface="+mn-lt"/>
                          <a:ea typeface="+mn-ea"/>
                          <a:cs typeface="+mn-cs"/>
                        </a:rPr>
                        <a:t>2</a:t>
                      </a:r>
                      <a:r>
                        <a:rPr lang="zh-CN" altLang="zh-CN" sz="1800" kern="1200" dirty="0" smtClean="0">
                          <a:solidFill>
                            <a:schemeClr val="tx1"/>
                          </a:solidFill>
                          <a:latin typeface="+mn-lt"/>
                          <a:ea typeface="+mn-ea"/>
                          <a:cs typeface="+mn-cs"/>
                        </a:rPr>
                        <a:t>为不同史籍关于唐武德元年同一事件的历史叙述。</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500" b="1" kern="100" dirty="0">
                          <a:solidFill>
                            <a:srgbClr val="000000"/>
                          </a:solidFill>
                          <a:latin typeface="Times New Roman"/>
                          <a:ea typeface="宋体"/>
                          <a:cs typeface="宋体"/>
                        </a:rPr>
                        <a:t>据此能够被认定的历史事实是。</a:t>
                      </a:r>
                      <a:endParaRPr lang="zh-CN" sz="15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en-US" sz="1600" kern="100" dirty="0" smtClean="0">
                          <a:latin typeface="Times New Roman"/>
                          <a:ea typeface="宋体"/>
                          <a:cs typeface="Times New Roman"/>
                        </a:rPr>
                        <a:t>四行表格</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500" kern="1200" dirty="0" smtClean="0">
                          <a:solidFill>
                            <a:schemeClr val="tx1"/>
                          </a:solidFill>
                          <a:latin typeface="+mn-lt"/>
                          <a:ea typeface="+mn-ea"/>
                          <a:cs typeface="+mn-cs"/>
                        </a:rPr>
                        <a:t>A</a:t>
                      </a:r>
                      <a:r>
                        <a:rPr lang="zh-CN" altLang="zh-CN" sz="1500" kern="1200" dirty="0" smtClean="0">
                          <a:solidFill>
                            <a:schemeClr val="tx1"/>
                          </a:solidFill>
                          <a:latin typeface="+mn-lt"/>
                          <a:ea typeface="+mn-ea"/>
                          <a:cs typeface="+mn-cs"/>
                        </a:rPr>
                        <a:t>．皇帝李世民与薛举战于泾州</a:t>
                      </a:r>
                      <a:r>
                        <a:rPr lang="en-US" altLang="zh-CN" sz="1500" kern="1200" dirty="0" smtClean="0">
                          <a:solidFill>
                            <a:schemeClr val="tx1"/>
                          </a:solidFill>
                          <a:latin typeface="+mn-lt"/>
                          <a:ea typeface="+mn-ea"/>
                          <a:cs typeface="+mn-cs"/>
                        </a:rPr>
                        <a:t>         </a:t>
                      </a:r>
                    </a:p>
                    <a:p>
                      <a:r>
                        <a:rPr lang="en-US" altLang="zh-CN" sz="1500" kern="1200" dirty="0" smtClean="0">
                          <a:solidFill>
                            <a:schemeClr val="tx1"/>
                          </a:solidFill>
                          <a:latin typeface="+mn-lt"/>
                          <a:ea typeface="+mn-ea"/>
                          <a:cs typeface="+mn-cs"/>
                        </a:rPr>
                        <a:t>B</a:t>
                      </a:r>
                      <a:r>
                        <a:rPr lang="zh-CN" altLang="zh-CN" sz="1500" kern="1200" dirty="0" smtClean="0">
                          <a:solidFill>
                            <a:schemeClr val="tx1"/>
                          </a:solidFill>
                          <a:latin typeface="+mn-lt"/>
                          <a:ea typeface="+mn-ea"/>
                          <a:cs typeface="+mn-cs"/>
                        </a:rPr>
                        <a:t>．刘文静是战役中唐军的主帅</a:t>
                      </a:r>
                    </a:p>
                    <a:p>
                      <a:r>
                        <a:rPr lang="en-US" altLang="zh-CN" sz="1500" kern="1200" dirty="0" smtClean="0">
                          <a:solidFill>
                            <a:schemeClr val="tx1"/>
                          </a:solidFill>
                          <a:latin typeface="+mn-lt"/>
                          <a:ea typeface="+mn-ea"/>
                          <a:cs typeface="+mn-cs"/>
                        </a:rPr>
                        <a:t>C</a:t>
                      </a:r>
                      <a:r>
                        <a:rPr lang="zh-CN" altLang="zh-CN" sz="1500" kern="1200" dirty="0" smtClean="0">
                          <a:solidFill>
                            <a:schemeClr val="tx1"/>
                          </a:solidFill>
                          <a:latin typeface="+mn-lt"/>
                          <a:ea typeface="+mn-ea"/>
                          <a:cs typeface="+mn-cs"/>
                        </a:rPr>
                        <a:t>．唐军与薛举在泾州作战失败</a:t>
                      </a:r>
                      <a:r>
                        <a:rPr lang="en-US" altLang="zh-CN" sz="1500" kern="1200" dirty="0" smtClean="0">
                          <a:solidFill>
                            <a:schemeClr val="tx1"/>
                          </a:solidFill>
                          <a:latin typeface="+mn-lt"/>
                          <a:ea typeface="+mn-ea"/>
                          <a:cs typeface="+mn-cs"/>
                        </a:rPr>
                        <a:t>    </a:t>
                      </a:r>
                    </a:p>
                    <a:p>
                      <a:r>
                        <a:rPr lang="en-US" altLang="zh-CN" sz="1500" kern="1200" dirty="0" smtClean="0">
                          <a:solidFill>
                            <a:schemeClr val="tx1"/>
                          </a:solidFill>
                          <a:latin typeface="+mn-lt"/>
                          <a:ea typeface="+mn-ea"/>
                          <a:cs typeface="+mn-cs"/>
                        </a:rPr>
                        <a:t>D</a:t>
                      </a:r>
                      <a:r>
                        <a:rPr lang="zh-CN" altLang="zh-CN" sz="1500" kern="1200" dirty="0" smtClean="0">
                          <a:solidFill>
                            <a:schemeClr val="tx1"/>
                          </a:solidFill>
                          <a:latin typeface="+mn-lt"/>
                          <a:ea typeface="+mn-ea"/>
                          <a:cs typeface="+mn-cs"/>
                        </a:rPr>
                        <a:t>．李世民患病导致了战役失败</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b="1" smtClean="0">
                          <a:latin typeface="黑体" panose="02010609060101010101" pitchFamily="49" charset="-122"/>
                          <a:ea typeface="黑体" panose="02010609060101010101" pitchFamily="49" charset="-122"/>
                          <a:cs typeface="黑体" panose="02010609060101010101" pitchFamily="49" charset="-122"/>
                          <a:sym typeface="+mn-ea"/>
                        </a:rPr>
                        <a:t>史学理论</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a:solidFill>
                            <a:srgbClr val="000000"/>
                          </a:solidFill>
                          <a:latin typeface="宋体"/>
                          <a:ea typeface="宋体"/>
                          <a:cs typeface="宋体"/>
                        </a:rPr>
                        <a:t>26.</a:t>
                      </a:r>
                      <a:r>
                        <a:rPr lang="zh-CN" sz="1800" b="1" kern="100">
                          <a:solidFill>
                            <a:srgbClr val="000000"/>
                          </a:solidFill>
                          <a:latin typeface="Times New Roman"/>
                          <a:ea typeface="宋体"/>
                          <a:cs typeface="宋体"/>
                        </a:rPr>
                        <a:t>唐代</a:t>
                      </a:r>
                      <a:endParaRPr lang="zh-CN" sz="18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6095">
                <a:tc>
                  <a:txBody>
                    <a:bodyPr/>
                    <a:lstStyle/>
                    <a:p>
                      <a:pPr algn="ctr">
                        <a:lnSpc>
                          <a:spcPct val="150000"/>
                        </a:lnSpc>
                        <a:spcAft>
                          <a:spcPts val="0"/>
                        </a:spcAft>
                      </a:pPr>
                      <a:r>
                        <a:rPr lang="en-US" sz="2000" b="1" kern="100">
                          <a:solidFill>
                            <a:srgbClr val="000000"/>
                          </a:solidFill>
                          <a:latin typeface="宋体"/>
                          <a:ea typeface="宋体"/>
                          <a:cs typeface="宋体"/>
                        </a:rPr>
                        <a:t>27</a:t>
                      </a:r>
                      <a:r>
                        <a:rPr lang="zh-CN" sz="2000" b="1" kern="100">
                          <a:solidFill>
                            <a:srgbClr val="000000"/>
                          </a:solidFill>
                          <a:latin typeface="Times New Roman"/>
                          <a:ea typeface="宋体"/>
                          <a:cs typeface="宋体"/>
                        </a:rPr>
                        <a:t>题</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zh-CN" sz="1800" kern="1200" dirty="0" smtClean="0">
                          <a:solidFill>
                            <a:schemeClr val="tx1"/>
                          </a:solidFill>
                          <a:latin typeface="+mn-lt"/>
                          <a:ea typeface="+mn-ea"/>
                          <a:cs typeface="+mn-cs"/>
                        </a:rPr>
                        <a:t>明前</a:t>
                      </a:r>
                      <a:r>
                        <a:rPr lang="zh-CN" altLang="zh-CN" sz="1600" kern="1200" dirty="0" smtClean="0">
                          <a:solidFill>
                            <a:schemeClr val="tx1"/>
                          </a:solidFill>
                          <a:latin typeface="+mn-lt"/>
                          <a:ea typeface="+mn-ea"/>
                          <a:cs typeface="+mn-cs"/>
                        </a:rPr>
                        <a:t>中期，朝廷在饮食器具使用上有一套严格规定，例如官员不得使用玉制器皿等。到明后期，连低级官员乃至普通人家也都使用玉制器皿</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这一变化反映了</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en-US" sz="1800" kern="100" dirty="0" smtClean="0">
                          <a:latin typeface="Times New Roman"/>
                          <a:ea typeface="宋体"/>
                          <a:cs typeface="Times New Roman"/>
                        </a:rPr>
                        <a:t>两句话材料</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500" kern="1200" dirty="0" smtClean="0">
                          <a:solidFill>
                            <a:schemeClr val="tx1"/>
                          </a:solidFill>
                          <a:latin typeface="+mn-lt"/>
                          <a:ea typeface="+mn-ea"/>
                          <a:cs typeface="+mn-cs"/>
                        </a:rPr>
                        <a:t>A.</a:t>
                      </a:r>
                      <a:r>
                        <a:rPr lang="zh-CN" altLang="zh-CN" sz="1500" kern="1200" dirty="0" smtClean="0">
                          <a:solidFill>
                            <a:schemeClr val="tx1"/>
                          </a:solidFill>
                          <a:latin typeface="+mn-lt"/>
                          <a:ea typeface="+mn-ea"/>
                          <a:cs typeface="+mn-cs"/>
                        </a:rPr>
                        <a:t>君主专制统治逐渐加强</a:t>
                      </a:r>
                      <a:endParaRPr lang="en-US" altLang="zh-CN" sz="1500" kern="1200" dirty="0" smtClean="0">
                        <a:solidFill>
                          <a:schemeClr val="tx1"/>
                        </a:solidFill>
                        <a:latin typeface="+mn-lt"/>
                        <a:ea typeface="+mn-ea"/>
                        <a:cs typeface="+mn-cs"/>
                      </a:endParaRPr>
                    </a:p>
                    <a:p>
                      <a:r>
                        <a:rPr lang="en-US" altLang="zh-CN" sz="1500" kern="1200" dirty="0" smtClean="0">
                          <a:solidFill>
                            <a:schemeClr val="tx1"/>
                          </a:solidFill>
                          <a:latin typeface="+mn-lt"/>
                          <a:ea typeface="+mn-ea"/>
                          <a:cs typeface="+mn-cs"/>
                        </a:rPr>
                        <a:t>B.</a:t>
                      </a:r>
                      <a:r>
                        <a:rPr lang="zh-CN" altLang="zh-CN" sz="1500" kern="1200" dirty="0" smtClean="0">
                          <a:solidFill>
                            <a:schemeClr val="tx1"/>
                          </a:solidFill>
                          <a:latin typeface="+mn-lt"/>
                          <a:ea typeface="+mn-ea"/>
                          <a:cs typeface="+mn-cs"/>
                        </a:rPr>
                        <a:t>经济发展冲击等级秩序</a:t>
                      </a:r>
                    </a:p>
                    <a:p>
                      <a:r>
                        <a:rPr lang="en-US" altLang="zh-CN" sz="1500" kern="1200" dirty="0" smtClean="0">
                          <a:solidFill>
                            <a:schemeClr val="tx1"/>
                          </a:solidFill>
                          <a:latin typeface="+mn-lt"/>
                          <a:ea typeface="+mn-ea"/>
                          <a:cs typeface="+mn-cs"/>
                        </a:rPr>
                        <a:t>C.</a:t>
                      </a:r>
                      <a:r>
                        <a:rPr lang="zh-CN" altLang="zh-CN" sz="1500" kern="1200" dirty="0" smtClean="0">
                          <a:solidFill>
                            <a:schemeClr val="tx1"/>
                          </a:solidFill>
                          <a:latin typeface="+mn-lt"/>
                          <a:ea typeface="+mn-ea"/>
                          <a:cs typeface="+mn-cs"/>
                        </a:rPr>
                        <a:t>市民兴起瓦解传统伦理</a:t>
                      </a:r>
                      <a:r>
                        <a:rPr lang="en-US" altLang="zh-CN" sz="1500" kern="1200" dirty="0" smtClean="0">
                          <a:solidFill>
                            <a:schemeClr val="tx1"/>
                          </a:solidFill>
                          <a:latin typeface="+mn-lt"/>
                          <a:ea typeface="+mn-ea"/>
                          <a:cs typeface="+mn-cs"/>
                        </a:rPr>
                        <a:t>	</a:t>
                      </a:r>
                    </a:p>
                    <a:p>
                      <a:r>
                        <a:rPr lang="en-US" altLang="zh-CN" sz="1500" kern="1200" dirty="0" smtClean="0">
                          <a:solidFill>
                            <a:schemeClr val="tx1"/>
                          </a:solidFill>
                          <a:latin typeface="+mn-lt"/>
                          <a:ea typeface="+mn-ea"/>
                          <a:cs typeface="+mn-cs"/>
                        </a:rPr>
                        <a:t>D.</a:t>
                      </a:r>
                      <a:r>
                        <a:rPr lang="zh-CN" altLang="zh-CN" sz="1500" kern="1200" dirty="0" smtClean="0">
                          <a:solidFill>
                            <a:schemeClr val="tx1"/>
                          </a:solidFill>
                          <a:latin typeface="+mn-lt"/>
                          <a:ea typeface="+mn-ea"/>
                          <a:cs typeface="+mn-cs"/>
                        </a:rPr>
                        <a:t>低级官员易染奢靡风气</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600" kern="100" dirty="0" smtClean="0">
                          <a:latin typeface="Calibri"/>
                          <a:ea typeface="宋体"/>
                          <a:cs typeface="Times New Roman"/>
                        </a:rPr>
                        <a:t>必修二 明代商品经济发展影响</a:t>
                      </a:r>
                      <a:endParaRPr lang="zh-CN" sz="16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a:solidFill>
                            <a:srgbClr val="000000"/>
                          </a:solidFill>
                          <a:latin typeface="宋体"/>
                          <a:ea typeface="宋体"/>
                          <a:cs typeface="宋体"/>
                        </a:rPr>
                        <a:t>27.</a:t>
                      </a:r>
                      <a:r>
                        <a:rPr lang="zh-CN" sz="1800" b="1" kern="100" dirty="0">
                          <a:solidFill>
                            <a:srgbClr val="000000"/>
                          </a:solidFill>
                          <a:latin typeface="Times New Roman"/>
                          <a:ea typeface="宋体"/>
                          <a:cs typeface="宋体"/>
                        </a:rPr>
                        <a:t>明代</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0" y="0"/>
            <a:ext cx="12192000" cy="584775"/>
          </a:xfrm>
          <a:prstGeom prst="rect">
            <a:avLst/>
          </a:prstGeom>
        </p:spPr>
        <p:txBody>
          <a:bodyPr wrap="square">
            <a:spAutoFit/>
          </a:bodyPr>
          <a:lstStyle/>
          <a:p>
            <a:pPr algn="ctr">
              <a:defRPr/>
            </a:pPr>
            <a:r>
              <a:rPr lang="en-US" altLang="zh-CN" sz="3200" b="1" dirty="0" smtClean="0">
                <a:latin typeface="宋体" panose="02010600030101010101" pitchFamily="2" charset="-122"/>
                <a:ea typeface="宋体" panose="02010600030101010101" pitchFamily="2" charset="-122"/>
                <a:cs typeface="宋体" panose="02010600030101010101" pitchFamily="2" charset="-122"/>
              </a:rPr>
              <a:t>2017课标1卷   </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中国古代史 </a:t>
            </a:r>
            <a:r>
              <a:rPr lang="en-US" altLang="zh-CN" sz="3200" b="1" dirty="0" smtClean="0">
                <a:latin typeface="宋体" panose="02010600030101010101" pitchFamily="2" charset="-122"/>
                <a:ea typeface="宋体" panose="02010600030101010101" pitchFamily="2" charset="-122"/>
                <a:cs typeface="宋体" panose="02010600030101010101" pitchFamily="2" charset="-122"/>
              </a:rPr>
              <a:t>4</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题</a:t>
            </a:r>
            <a:endParaRPr lang="en-US" altLang="en-US" sz="3200" b="1" dirty="0" smtClean="0">
              <a:latin typeface="宋体" panose="02010600030101010101" pitchFamily="2" charset="-122"/>
              <a:ea typeface="宋体" panose="02010600030101010101" pitchFamily="2" charset="-122"/>
              <a:cs typeface="宋体" panose="02010600030101010101" pitchFamily="2" charset="-122"/>
            </a:endParaRPr>
          </a:p>
        </p:txBody>
      </p:sp>
      <p:sp>
        <p:nvSpPr>
          <p:cNvPr id="7" name="文本框 2"/>
          <p:cNvSpPr txBox="1"/>
          <p:nvPr/>
        </p:nvSpPr>
        <p:spPr>
          <a:xfrm>
            <a:off x="15240" y="4872299"/>
            <a:ext cx="12129770" cy="1951816"/>
          </a:xfrm>
          <a:prstGeom prst="rect">
            <a:avLst/>
          </a:prstGeom>
          <a:solidFill>
            <a:schemeClr val="tx1"/>
          </a:solidFill>
        </p:spPr>
        <p:txBody>
          <a:bodyPr wrap="square" rtlCol="0">
            <a:spAutoFit/>
          </a:bodyPr>
          <a:lstStyle/>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中国古代史：</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式：此（这）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次、分封制（淡化设问考察知识点）</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次、表格材料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知识考察：周代分封制与文化认同、汉代中央集权、史学理论之历史记载与事实和史书编写由家撰到官修、明代经济发展对政治的影响</a:t>
            </a:r>
            <a:endParaRPr lang="en-US" altLang="zh-CN"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0" y="578460"/>
          <a:ext cx="12192000" cy="4384200"/>
        </p:xfrm>
        <a:graphic>
          <a:graphicData uri="http://schemas.openxmlformats.org/drawingml/2006/table">
            <a:tbl>
              <a:tblPr/>
              <a:tblGrid>
                <a:gridCol w="532263"/>
                <a:gridCol w="3701534"/>
                <a:gridCol w="1088830"/>
                <a:gridCol w="915334"/>
                <a:gridCol w="3945699"/>
                <a:gridCol w="1102290"/>
                <a:gridCol w="906050"/>
              </a:tblGrid>
              <a:tr h="452319">
                <a:tc>
                  <a:txBody>
                    <a:bodyPr/>
                    <a:lstStyle/>
                    <a:p>
                      <a:pPr algn="ctr">
                        <a:lnSpc>
                          <a:spcPct val="150000"/>
                        </a:lnSpc>
                        <a:spcAft>
                          <a:spcPts val="0"/>
                        </a:spcAft>
                      </a:pP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试题内容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设问</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600" b="1" kern="100" dirty="0" smtClean="0">
                          <a:latin typeface="Times New Roman"/>
                          <a:ea typeface="宋体"/>
                          <a:cs typeface="Times New Roman"/>
                        </a:rPr>
                        <a:t>试题载体</a:t>
                      </a:r>
                      <a:endParaRPr lang="zh-CN" sz="1600" b="1"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a:solidFill>
                            <a:srgbClr val="000000"/>
                          </a:solidFill>
                          <a:latin typeface="Times New Roman"/>
                          <a:ea typeface="宋体"/>
                          <a:cs typeface="宋体"/>
                        </a:rPr>
                        <a:t>选项知识点</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知识点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时期</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40">
                <a:tc>
                  <a:txBody>
                    <a:bodyPr/>
                    <a:lstStyle/>
                    <a:p>
                      <a:pPr algn="ctr">
                        <a:lnSpc>
                          <a:spcPct val="150000"/>
                        </a:lnSpc>
                        <a:spcAft>
                          <a:spcPts val="0"/>
                        </a:spcAft>
                      </a:pPr>
                      <a:r>
                        <a:rPr lang="en-US" sz="1600" b="1" kern="100" dirty="0" smtClean="0">
                          <a:solidFill>
                            <a:srgbClr val="000000"/>
                          </a:solidFill>
                          <a:latin typeface="宋体"/>
                          <a:ea typeface="宋体"/>
                          <a:cs typeface="宋体"/>
                        </a:rPr>
                        <a:t>28</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600" kern="1200" dirty="0" smtClean="0">
                          <a:solidFill>
                            <a:schemeClr val="tx1"/>
                          </a:solidFill>
                          <a:latin typeface="+mn-lt"/>
                          <a:ea typeface="+mn-ea"/>
                          <a:cs typeface="+mn-cs"/>
                        </a:rPr>
                        <a:t>开平煤矿正式投产时，土煤在国内从一个通商口岸装船到另一个通商口岸卸货，须缴纳出口税和复进口税，每吨税金达</a:t>
                      </a:r>
                      <a:r>
                        <a:rPr lang="en-US" altLang="zh-CN" sz="1600" kern="1200" dirty="0" smtClean="0">
                          <a:solidFill>
                            <a:schemeClr val="tx1"/>
                          </a:solidFill>
                          <a:latin typeface="+mn-lt"/>
                          <a:ea typeface="+mn-ea"/>
                          <a:cs typeface="+mn-cs"/>
                        </a:rPr>
                        <a:t>1</a:t>
                      </a:r>
                      <a:r>
                        <a:rPr lang="zh-CN" altLang="zh-CN" sz="1600" kern="1200" dirty="0" smtClean="0">
                          <a:solidFill>
                            <a:schemeClr val="tx1"/>
                          </a:solidFill>
                          <a:latin typeface="+mn-lt"/>
                          <a:ea typeface="+mn-ea"/>
                          <a:cs typeface="+mn-cs"/>
                        </a:rPr>
                        <a:t>两以上，比洋煤进口税多</a:t>
                      </a:r>
                      <a:r>
                        <a:rPr lang="en-US" altLang="zh-CN" sz="1600" kern="1200" dirty="0" smtClean="0">
                          <a:solidFill>
                            <a:schemeClr val="tx1"/>
                          </a:solidFill>
                          <a:latin typeface="+mn-lt"/>
                          <a:ea typeface="+mn-ea"/>
                          <a:cs typeface="+mn-cs"/>
                        </a:rPr>
                        <a:t>20</a:t>
                      </a:r>
                      <a:r>
                        <a:rPr lang="zh-CN" altLang="zh-CN" sz="1600" kern="1200" dirty="0" smtClean="0">
                          <a:solidFill>
                            <a:schemeClr val="tx1"/>
                          </a:solidFill>
                          <a:latin typeface="+mn-lt"/>
                          <a:ea typeface="+mn-ea"/>
                          <a:cs typeface="+mn-cs"/>
                        </a:rPr>
                        <a:t>余倍。李鸿章奏准开平所产之煤出口税每吨减</a:t>
                      </a:r>
                      <a:r>
                        <a:rPr lang="en-US" altLang="zh-CN" sz="1600" kern="1200" dirty="0" smtClean="0">
                          <a:solidFill>
                            <a:schemeClr val="tx1"/>
                          </a:solidFill>
                          <a:latin typeface="+mn-lt"/>
                          <a:ea typeface="+mn-ea"/>
                          <a:cs typeface="+mn-cs"/>
                        </a:rPr>
                        <a:t>1</a:t>
                      </a:r>
                      <a:r>
                        <a:rPr lang="zh-CN" altLang="zh-CN" sz="1600" kern="1200" dirty="0" smtClean="0">
                          <a:solidFill>
                            <a:schemeClr val="tx1"/>
                          </a:solidFill>
                          <a:latin typeface="+mn-lt"/>
                          <a:ea typeface="+mn-ea"/>
                          <a:cs typeface="+mn-cs"/>
                        </a:rPr>
                        <a:t>钱。</a:t>
                      </a:r>
                      <a:endParaRPr lang="zh-CN" altLang="zh-CN" sz="16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这一举措</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800" kern="100" dirty="0" smtClean="0">
                          <a:latin typeface="Times New Roman"/>
                          <a:ea typeface="宋体"/>
                          <a:cs typeface="Times New Roman"/>
                        </a:rPr>
                        <a:t>两句文字材料</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增强了洋务派兴办矿业的信心</a:t>
                      </a:r>
                      <a:r>
                        <a:rPr lang="en-US" altLang="zh-CN" sz="1600" kern="1200" dirty="0" smtClean="0">
                          <a:solidFill>
                            <a:schemeClr val="tx1"/>
                          </a:solidFill>
                          <a:latin typeface="+mn-lt"/>
                          <a:ea typeface="+mn-ea"/>
                          <a:cs typeface="+mn-cs"/>
                        </a:rPr>
                        <a:t>	</a:t>
                      </a:r>
                    </a:p>
                    <a:p>
                      <a:pPr marL="0" algn="l" defTabSz="914400" rtl="0" eaLnBrk="1" latinLnBrk="0" hangingPunct="1">
                        <a:lnSpc>
                          <a:spcPct val="100000"/>
                        </a:lnSpc>
                        <a:spcAft>
                          <a:spcPts val="0"/>
                        </a:spcAft>
                      </a:pPr>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加强了对开平煤矿的管理</a:t>
                      </a:r>
                      <a:r>
                        <a:rPr lang="en-US" altLang="zh-CN" sz="1600" kern="1200" dirty="0" smtClean="0">
                          <a:solidFill>
                            <a:schemeClr val="tx1"/>
                          </a:solidFill>
                          <a:latin typeface="+mn-lt"/>
                          <a:ea typeface="+mn-ea"/>
                          <a:cs typeface="+mn-cs"/>
                        </a:rPr>
                        <a:t/>
                      </a:r>
                      <a:br>
                        <a:rPr lang="en-US" altLang="zh-CN" sz="1600" kern="1200" dirty="0" smtClean="0">
                          <a:solidFill>
                            <a:schemeClr val="tx1"/>
                          </a:solidFill>
                          <a:latin typeface="+mn-lt"/>
                          <a:ea typeface="+mn-ea"/>
                          <a:cs typeface="+mn-cs"/>
                        </a:rPr>
                      </a:br>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摆脱了列强对煤矿业的控制</a:t>
                      </a:r>
                      <a:r>
                        <a:rPr lang="en-US" altLang="zh-CN" sz="1600" kern="1200" dirty="0" smtClean="0">
                          <a:solidFill>
                            <a:schemeClr val="tx1"/>
                          </a:solidFill>
                          <a:latin typeface="+mn-lt"/>
                          <a:ea typeface="+mn-ea"/>
                          <a:cs typeface="+mn-cs"/>
                        </a:rPr>
                        <a:t>		</a:t>
                      </a:r>
                    </a:p>
                    <a:p>
                      <a:pPr marL="0" algn="l" defTabSz="914400" rtl="0" eaLnBrk="1" latinLnBrk="0" hangingPunct="1">
                        <a:lnSpc>
                          <a:spcPct val="100000"/>
                        </a:lnSpc>
                        <a:spcAft>
                          <a:spcPts val="0"/>
                        </a:spcAft>
                      </a:pPr>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保证了煤矿业稳健发展</a:t>
                      </a:r>
                    </a:p>
                    <a:p>
                      <a:pPr marL="0" algn="l" defTabSz="914400" rtl="0" eaLnBrk="1" latinLnBrk="0" hangingPunct="1">
                        <a:lnSpc>
                          <a:spcPct val="100000"/>
                        </a:lnSpc>
                        <a:spcAft>
                          <a:spcPts val="0"/>
                        </a:spcAft>
                      </a:pPr>
                      <a:endParaRPr lang="zh-CN" altLang="zh-CN" sz="1500" kern="1200" dirty="0" smtClean="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必</a:t>
                      </a:r>
                      <a:r>
                        <a:rPr lang="zh-CN" sz="1800" b="1" kern="100" dirty="0" smtClean="0">
                          <a:solidFill>
                            <a:srgbClr val="000000"/>
                          </a:solidFill>
                          <a:latin typeface="Times New Roman"/>
                          <a:ea typeface="宋体"/>
                          <a:cs typeface="宋体"/>
                        </a:rPr>
                        <a:t>修</a:t>
                      </a:r>
                      <a:r>
                        <a:rPr lang="zh-CN" altLang="en-US" sz="1800" b="1" kern="100" dirty="0" smtClean="0">
                          <a:solidFill>
                            <a:srgbClr val="000000"/>
                          </a:solidFill>
                          <a:latin typeface="Times New Roman"/>
                          <a:ea typeface="宋体"/>
                          <a:cs typeface="宋体"/>
                        </a:rPr>
                        <a:t>二洋务运动</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28.</a:t>
                      </a:r>
                      <a:r>
                        <a:rPr lang="en-US" altLang="zh-CN" sz="1800" b="1" kern="100" dirty="0" smtClean="0">
                          <a:solidFill>
                            <a:srgbClr val="000000"/>
                          </a:solidFill>
                          <a:latin typeface="宋体"/>
                          <a:ea typeface="宋体"/>
                          <a:cs typeface="宋体"/>
                        </a:rPr>
                        <a:t>1860</a:t>
                      </a:r>
                      <a:r>
                        <a:rPr lang="zh-CN" altLang="en-US" sz="1800" b="1" kern="100" dirty="0" smtClean="0">
                          <a:solidFill>
                            <a:srgbClr val="000000"/>
                          </a:solidFill>
                          <a:latin typeface="宋体"/>
                          <a:ea typeface="宋体"/>
                          <a:cs typeface="宋体"/>
                        </a:rPr>
                        <a:t>年代</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053">
                <a:tc>
                  <a:txBody>
                    <a:bodyPr/>
                    <a:lstStyle/>
                    <a:p>
                      <a:pPr algn="ctr">
                        <a:lnSpc>
                          <a:spcPct val="150000"/>
                        </a:lnSpc>
                        <a:spcAft>
                          <a:spcPts val="0"/>
                        </a:spcAft>
                      </a:pPr>
                      <a:r>
                        <a:rPr lang="en-US" sz="1600" b="1" kern="100" dirty="0" smtClean="0">
                          <a:solidFill>
                            <a:srgbClr val="000000"/>
                          </a:solidFill>
                          <a:latin typeface="宋体"/>
                          <a:ea typeface="宋体"/>
                          <a:cs typeface="宋体"/>
                        </a:rPr>
                        <a:t>29</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1904</a:t>
                      </a:r>
                      <a:r>
                        <a:rPr lang="zh-CN" altLang="zh-CN" sz="1600" kern="1200" dirty="0" smtClean="0">
                          <a:solidFill>
                            <a:schemeClr val="tx1"/>
                          </a:solidFill>
                          <a:latin typeface="+mn-lt"/>
                          <a:ea typeface="+mn-ea"/>
                          <a:cs typeface="+mn-cs"/>
                        </a:rPr>
                        <a:t>年，湖南、四川、江苏、广东、福建等长江流域与东南沿海</a:t>
                      </a:r>
                      <a:r>
                        <a:rPr lang="en-US" altLang="zh-CN" sz="1600" kern="1200" dirty="0" smtClean="0">
                          <a:solidFill>
                            <a:schemeClr val="tx1"/>
                          </a:solidFill>
                          <a:latin typeface="+mn-lt"/>
                          <a:ea typeface="+mn-ea"/>
                          <a:cs typeface="+mn-cs"/>
                        </a:rPr>
                        <a:t>9</a:t>
                      </a:r>
                      <a:r>
                        <a:rPr lang="zh-CN" altLang="zh-CN" sz="1600" kern="1200" dirty="0" smtClean="0">
                          <a:solidFill>
                            <a:schemeClr val="tx1"/>
                          </a:solidFill>
                          <a:latin typeface="+mn-lt"/>
                          <a:ea typeface="+mn-ea"/>
                          <a:cs typeface="+mn-cs"/>
                        </a:rPr>
                        <a:t>个省份留日学生共计</a:t>
                      </a:r>
                      <a:r>
                        <a:rPr lang="en-US" altLang="zh-CN" sz="1600" kern="1200" dirty="0" smtClean="0">
                          <a:solidFill>
                            <a:schemeClr val="tx1"/>
                          </a:solidFill>
                          <a:latin typeface="+mn-lt"/>
                          <a:ea typeface="+mn-ea"/>
                          <a:cs typeface="+mn-cs"/>
                        </a:rPr>
                        <a:t>1883</a:t>
                      </a:r>
                      <a:r>
                        <a:rPr lang="zh-CN" altLang="zh-CN" sz="1600" kern="1200" dirty="0" smtClean="0">
                          <a:solidFill>
                            <a:schemeClr val="tx1"/>
                          </a:solidFill>
                          <a:latin typeface="+mn-lt"/>
                          <a:ea typeface="+mn-ea"/>
                          <a:cs typeface="+mn-cs"/>
                        </a:rPr>
                        <a:t>人，占全国留日学生总数的</a:t>
                      </a:r>
                      <a:r>
                        <a:rPr lang="en-US" altLang="zh-CN" sz="1600" kern="1200" dirty="0" smtClean="0">
                          <a:solidFill>
                            <a:schemeClr val="tx1"/>
                          </a:solidFill>
                          <a:latin typeface="+mn-lt"/>
                          <a:ea typeface="+mn-ea"/>
                          <a:cs typeface="+mn-cs"/>
                        </a:rPr>
                        <a:t>78%</a:t>
                      </a:r>
                      <a:r>
                        <a:rPr lang="zh-CN" altLang="zh-CN" sz="1600" kern="1200" dirty="0" smtClean="0">
                          <a:solidFill>
                            <a:schemeClr val="tx1"/>
                          </a:solidFill>
                          <a:latin typeface="+mn-lt"/>
                          <a:ea typeface="+mn-ea"/>
                          <a:cs typeface="+mn-cs"/>
                        </a:rPr>
                        <a:t>，直隶亦有</a:t>
                      </a:r>
                      <a:r>
                        <a:rPr lang="en-US" altLang="zh-CN" sz="1600" kern="1200" dirty="0" smtClean="0">
                          <a:solidFill>
                            <a:schemeClr val="tx1"/>
                          </a:solidFill>
                          <a:latin typeface="+mn-lt"/>
                          <a:ea typeface="+mn-ea"/>
                          <a:cs typeface="+mn-cs"/>
                        </a:rPr>
                        <a:t>172</a:t>
                      </a:r>
                      <a:r>
                        <a:rPr lang="zh-CN" altLang="zh-CN" sz="1600" kern="1200" dirty="0" smtClean="0">
                          <a:solidFill>
                            <a:schemeClr val="tx1"/>
                          </a:solidFill>
                          <a:latin typeface="+mn-lt"/>
                          <a:ea typeface="+mn-ea"/>
                          <a:cs typeface="+mn-cs"/>
                        </a:rPr>
                        <a:t>人，山西、陕西等其他十几个省区仅有</a:t>
                      </a:r>
                      <a:r>
                        <a:rPr lang="en-US" altLang="zh-CN" sz="1600" kern="1200" dirty="0" smtClean="0">
                          <a:solidFill>
                            <a:schemeClr val="tx1"/>
                          </a:solidFill>
                          <a:latin typeface="+mn-lt"/>
                          <a:ea typeface="+mn-ea"/>
                          <a:cs typeface="+mn-cs"/>
                        </a:rPr>
                        <a:t>351</a:t>
                      </a:r>
                      <a:r>
                        <a:rPr lang="zh-CN" altLang="zh-CN" sz="1600" kern="1200" dirty="0" smtClean="0">
                          <a:solidFill>
                            <a:schemeClr val="tx1"/>
                          </a:solidFill>
                          <a:latin typeface="+mn-lt"/>
                          <a:ea typeface="+mn-ea"/>
                          <a:cs typeface="+mn-cs"/>
                        </a:rPr>
                        <a:t>人，</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600" kern="1200" dirty="0" smtClean="0">
                          <a:solidFill>
                            <a:schemeClr val="tx1"/>
                          </a:solidFill>
                          <a:latin typeface="+mn-lt"/>
                          <a:ea typeface="+mn-ea"/>
                          <a:cs typeface="+mn-cs"/>
                        </a:rPr>
                        <a:t>影响留日学生区域分布不平衡的主要因素是</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00" dirty="0" smtClean="0">
                          <a:latin typeface="Times New Roman"/>
                          <a:ea typeface="宋体"/>
                          <a:cs typeface="Times New Roman"/>
                        </a:rPr>
                        <a:t>一句文字材料</a:t>
                      </a:r>
                      <a:endParaRPr lang="zh-CN" altLang="zh-CN" sz="1800" kern="100" dirty="0" smtClean="0">
                        <a:latin typeface="Times New Roman"/>
                        <a:ea typeface="宋体"/>
                        <a:cs typeface="Times New Roman"/>
                      </a:endParaRPr>
                    </a:p>
                    <a:p>
                      <a:pPr algn="ctr">
                        <a:lnSpc>
                          <a:spcPct val="100000"/>
                        </a:lnSpc>
                        <a:spcAft>
                          <a:spcPts val="0"/>
                        </a:spcAft>
                      </a:pP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．地区经济文化水平与开放程度有别</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．革命运动在各地高涨程度存在差异</a:t>
                      </a: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．清政府鼓励留学生的政策发生变化</a:t>
                      </a:r>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．西方列强在中国的势力范围不同</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kern="100" dirty="0" smtClean="0">
                          <a:latin typeface="Calibri"/>
                          <a:ea typeface="宋体"/>
                          <a:cs typeface="Times New Roman"/>
                        </a:rPr>
                        <a:t>必修二</a:t>
                      </a:r>
                      <a:r>
                        <a:rPr lang="zh-CN" altLang="en-US" sz="1800" kern="100" baseline="0" dirty="0" smtClean="0">
                          <a:latin typeface="Calibri"/>
                          <a:ea typeface="宋体"/>
                          <a:cs typeface="Times New Roman"/>
                        </a:rPr>
                        <a:t> 近代对外开放</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29.20</a:t>
                      </a:r>
                      <a:r>
                        <a:rPr lang="zh-CN" altLang="en-US" sz="1800" b="1" kern="100" dirty="0" smtClean="0">
                          <a:solidFill>
                            <a:srgbClr val="000000"/>
                          </a:solidFill>
                          <a:latin typeface="宋体"/>
                          <a:ea typeface="宋体"/>
                          <a:cs typeface="宋体"/>
                        </a:rPr>
                        <a:t>世纪初</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131">
                <a:tc>
                  <a:txBody>
                    <a:bodyPr/>
                    <a:lstStyle/>
                    <a:p>
                      <a:pPr algn="ctr">
                        <a:lnSpc>
                          <a:spcPct val="150000"/>
                        </a:lnSpc>
                        <a:spcAft>
                          <a:spcPts val="0"/>
                        </a:spcAft>
                      </a:pPr>
                      <a:r>
                        <a:rPr lang="en-US" sz="1600" b="1" kern="100" dirty="0" smtClean="0">
                          <a:solidFill>
                            <a:srgbClr val="000000"/>
                          </a:solidFill>
                          <a:latin typeface="宋体"/>
                          <a:ea typeface="宋体"/>
                          <a:cs typeface="宋体"/>
                        </a:rPr>
                        <a:t>30</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t>
                      </a:r>
                      <a:r>
                        <a:rPr lang="zh-CN" altLang="zh-CN" sz="1600" kern="1200" dirty="0" smtClean="0">
                          <a:solidFill>
                            <a:schemeClr val="tx1"/>
                          </a:solidFill>
                          <a:latin typeface="+mn-lt"/>
                          <a:ea typeface="+mn-ea"/>
                          <a:cs typeface="+mn-cs"/>
                        </a:rPr>
                        <a:t>陕甘宁边区在一份文件中讲到：“政府的各种政策，应当根据各阶级的共同利害出发，凡是只对一阶级有利，对另一阶级有害的便不能作为政策决定的依据……现在则工人、农民、地主、资本家，都是平等的权利。”</a:t>
                      </a:r>
                      <a:endParaRPr lang="zh-CN" altLang="zh-CN" sz="16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600" kern="1200" dirty="0" smtClean="0">
                          <a:solidFill>
                            <a:schemeClr val="tx1"/>
                          </a:solidFill>
                          <a:latin typeface="+mn-lt"/>
                          <a:ea typeface="+mn-ea"/>
                          <a:cs typeface="+mn-cs"/>
                        </a:rPr>
                        <a:t>这一精神的贯彻</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600" kern="100" dirty="0" smtClean="0">
                          <a:latin typeface="Times New Roman"/>
                          <a:ea typeface="宋体"/>
                          <a:cs typeface="Times New Roman"/>
                        </a:rPr>
                        <a:t>一句文字材料</a:t>
                      </a:r>
                      <a:endParaRPr lang="zh-CN" altLang="zh-CN" sz="1600" kern="100" dirty="0" smtClean="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400" kern="1200" dirty="0" smtClean="0">
                          <a:solidFill>
                            <a:schemeClr val="tx1"/>
                          </a:solidFill>
                          <a:latin typeface="+mn-lt"/>
                          <a:ea typeface="+mn-ea"/>
                          <a:cs typeface="+mn-cs"/>
                        </a:rPr>
                        <a:t>A</a:t>
                      </a:r>
                      <a:r>
                        <a:rPr lang="zh-CN" altLang="zh-CN" sz="1400" kern="1200" dirty="0" smtClean="0">
                          <a:solidFill>
                            <a:schemeClr val="tx1"/>
                          </a:solidFill>
                          <a:latin typeface="+mn-lt"/>
                          <a:ea typeface="+mn-ea"/>
                          <a:cs typeface="+mn-cs"/>
                        </a:rPr>
                        <a:t>．推动了土地革命的顺利开展</a:t>
                      </a:r>
                      <a:endParaRPr lang="en-US" altLang="zh-CN" sz="1400" kern="1200" dirty="0" smtClean="0">
                        <a:solidFill>
                          <a:schemeClr val="tx1"/>
                        </a:solidFill>
                        <a:latin typeface="+mn-lt"/>
                        <a:ea typeface="+mn-ea"/>
                        <a:cs typeface="+mn-cs"/>
                      </a:endParaRPr>
                    </a:p>
                    <a:p>
                      <a:r>
                        <a:rPr lang="en-US" altLang="zh-CN" sz="1400" kern="1200" dirty="0" smtClean="0">
                          <a:solidFill>
                            <a:schemeClr val="tx1"/>
                          </a:solidFill>
                          <a:latin typeface="+mn-lt"/>
                          <a:ea typeface="+mn-ea"/>
                          <a:cs typeface="+mn-cs"/>
                        </a:rPr>
                        <a:t>B</a:t>
                      </a:r>
                      <a:r>
                        <a:rPr lang="zh-CN" altLang="zh-CN" sz="1400" kern="1200" dirty="0" smtClean="0">
                          <a:solidFill>
                            <a:schemeClr val="tx1"/>
                          </a:solidFill>
                          <a:latin typeface="+mn-lt"/>
                          <a:ea typeface="+mn-ea"/>
                          <a:cs typeface="+mn-cs"/>
                        </a:rPr>
                        <a:t>．适应了民族战争新形势的需要</a:t>
                      </a:r>
                    </a:p>
                    <a:p>
                      <a:r>
                        <a:rPr lang="en-US" altLang="zh-CN" sz="1400" kern="1200" dirty="0" smtClean="0">
                          <a:solidFill>
                            <a:schemeClr val="tx1"/>
                          </a:solidFill>
                          <a:latin typeface="+mn-lt"/>
                          <a:ea typeface="+mn-ea"/>
                          <a:cs typeface="+mn-cs"/>
                        </a:rPr>
                        <a:t>C</a:t>
                      </a:r>
                      <a:r>
                        <a:rPr lang="zh-CN" altLang="zh-CN" sz="1400" kern="1200" dirty="0" smtClean="0">
                          <a:solidFill>
                            <a:schemeClr val="tx1"/>
                          </a:solidFill>
                          <a:latin typeface="+mn-lt"/>
                          <a:ea typeface="+mn-ea"/>
                          <a:cs typeface="+mn-cs"/>
                        </a:rPr>
                        <a:t>．巩固了国民革命的社会基础</a:t>
                      </a:r>
                      <a:endParaRPr lang="en-US" altLang="zh-CN" sz="1400" kern="1200" dirty="0" smtClean="0">
                        <a:solidFill>
                          <a:schemeClr val="tx1"/>
                        </a:solidFill>
                        <a:latin typeface="+mn-lt"/>
                        <a:ea typeface="+mn-ea"/>
                        <a:cs typeface="+mn-cs"/>
                      </a:endParaRPr>
                    </a:p>
                    <a:p>
                      <a:r>
                        <a:rPr lang="en-US" altLang="zh-CN" sz="1400" kern="1200" dirty="0" smtClean="0">
                          <a:solidFill>
                            <a:schemeClr val="tx1"/>
                          </a:solidFill>
                          <a:latin typeface="+mn-lt"/>
                          <a:ea typeface="+mn-ea"/>
                          <a:cs typeface="+mn-cs"/>
                        </a:rPr>
                        <a:t>D</a:t>
                      </a:r>
                      <a:r>
                        <a:rPr lang="zh-CN" altLang="zh-CN" sz="1400" kern="1200" dirty="0" smtClean="0">
                          <a:solidFill>
                            <a:schemeClr val="tx1"/>
                          </a:solidFill>
                          <a:latin typeface="+mn-lt"/>
                          <a:ea typeface="+mn-ea"/>
                          <a:cs typeface="+mn-cs"/>
                        </a:rPr>
                        <a:t>．壮大了反抗国民党政府的力量</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kern="100" dirty="0" smtClean="0">
                          <a:latin typeface="Calibri"/>
                          <a:ea typeface="宋体"/>
                          <a:cs typeface="Times New Roman"/>
                        </a:rPr>
                        <a:t>必修一 抗日战争时期的共产党政策</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30.</a:t>
                      </a:r>
                      <a:r>
                        <a:rPr lang="zh-CN" altLang="en-US" sz="1800" b="1" kern="100" dirty="0" smtClean="0">
                          <a:solidFill>
                            <a:srgbClr val="000000"/>
                          </a:solidFill>
                          <a:latin typeface="宋体"/>
                          <a:ea typeface="宋体"/>
                          <a:cs typeface="宋体"/>
                        </a:rPr>
                        <a:t>抗战时期</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0" y="0"/>
            <a:ext cx="12192000" cy="584775"/>
          </a:xfrm>
          <a:prstGeom prst="rect">
            <a:avLst/>
          </a:prstGeom>
        </p:spPr>
        <p:txBody>
          <a:bodyPr wrap="square">
            <a:spAutoFit/>
          </a:bodyPr>
          <a:lstStyle/>
          <a:p>
            <a:pPr algn="ctr">
              <a:defRPr/>
            </a:pPr>
            <a:r>
              <a:rPr lang="en-US" altLang="zh-CN" sz="3200" b="1" dirty="0" smtClean="0">
                <a:latin typeface="宋体" panose="02010600030101010101" pitchFamily="2" charset="-122"/>
                <a:ea typeface="宋体" panose="02010600030101010101" pitchFamily="2" charset="-122"/>
                <a:cs typeface="宋体" panose="02010600030101010101" pitchFamily="2" charset="-122"/>
              </a:rPr>
              <a:t>2017课标1卷   </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中国近代史 </a:t>
            </a:r>
            <a:r>
              <a:rPr lang="en-US" altLang="zh-CN" sz="3200" b="1" dirty="0" smtClean="0">
                <a:latin typeface="宋体" panose="02010600030101010101" pitchFamily="2" charset="-122"/>
                <a:ea typeface="宋体" panose="02010600030101010101" pitchFamily="2" charset="-122"/>
                <a:cs typeface="宋体" panose="02010600030101010101" pitchFamily="2" charset="-122"/>
              </a:rPr>
              <a:t>3</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题</a:t>
            </a:r>
            <a:endParaRPr lang="en-US" altLang="en-US" sz="3200" b="1" dirty="0" smtClean="0">
              <a:latin typeface="宋体" panose="02010600030101010101" pitchFamily="2" charset="-122"/>
              <a:ea typeface="宋体" panose="02010600030101010101" pitchFamily="2" charset="-122"/>
              <a:cs typeface="宋体" panose="02010600030101010101" pitchFamily="2" charset="-122"/>
            </a:endParaRPr>
          </a:p>
        </p:txBody>
      </p:sp>
      <p:sp>
        <p:nvSpPr>
          <p:cNvPr id="7" name="文本框 2"/>
          <p:cNvSpPr txBox="1"/>
          <p:nvPr/>
        </p:nvSpPr>
        <p:spPr>
          <a:xfrm>
            <a:off x="0" y="4913213"/>
            <a:ext cx="12129770" cy="1951816"/>
          </a:xfrm>
          <a:prstGeom prst="rect">
            <a:avLst/>
          </a:prstGeom>
          <a:solidFill>
            <a:schemeClr val="tx1"/>
          </a:solidFill>
        </p:spPr>
        <p:txBody>
          <a:bodyPr wrap="square" rtlCol="0">
            <a:spAutoFit/>
          </a:bodyPr>
          <a:lstStyle/>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中国近代史：</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r>
              <a:rPr lang="zh-CN" altLang="zh-CN" sz="2800" dirty="0" smtClean="0">
                <a:solidFill>
                  <a:schemeClr val="bg1"/>
                </a:solidFill>
              </a:rPr>
              <a:t>影响留日学生区域分布不平衡的主要因素是</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知识考察：洋务运动时期的经济政策、近代经济文化发展的区域差异、 抗日战争时期的共产党政策调整</a:t>
            </a:r>
            <a:endParaRPr lang="en-US" altLang="zh-CN"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0" y="578460"/>
          <a:ext cx="12192000" cy="2115900"/>
        </p:xfrm>
        <a:graphic>
          <a:graphicData uri="http://schemas.openxmlformats.org/drawingml/2006/table">
            <a:tbl>
              <a:tblPr/>
              <a:tblGrid>
                <a:gridCol w="532263"/>
                <a:gridCol w="3701534"/>
                <a:gridCol w="1088830"/>
                <a:gridCol w="915334"/>
                <a:gridCol w="3945699"/>
                <a:gridCol w="1102290"/>
                <a:gridCol w="906050"/>
              </a:tblGrid>
              <a:tr h="452319">
                <a:tc>
                  <a:txBody>
                    <a:bodyPr/>
                    <a:lstStyle/>
                    <a:p>
                      <a:pPr algn="ctr">
                        <a:lnSpc>
                          <a:spcPct val="150000"/>
                        </a:lnSpc>
                        <a:spcAft>
                          <a:spcPts val="0"/>
                        </a:spcAft>
                      </a:pP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试题内容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设问</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600" b="1" kern="100" dirty="0" smtClean="0">
                          <a:latin typeface="Times New Roman"/>
                          <a:ea typeface="宋体"/>
                          <a:cs typeface="Times New Roman"/>
                        </a:rPr>
                        <a:t>试题载体</a:t>
                      </a:r>
                      <a:endParaRPr lang="zh-CN" sz="1600" b="1"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a:solidFill>
                            <a:srgbClr val="000000"/>
                          </a:solidFill>
                          <a:latin typeface="Times New Roman"/>
                          <a:ea typeface="宋体"/>
                          <a:cs typeface="宋体"/>
                        </a:rPr>
                        <a:t>选项知识点</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知识点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时期</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40">
                <a:tc>
                  <a:txBody>
                    <a:bodyPr/>
                    <a:lstStyle/>
                    <a:p>
                      <a:pPr algn="ctr">
                        <a:lnSpc>
                          <a:spcPct val="150000"/>
                        </a:lnSpc>
                        <a:spcAft>
                          <a:spcPts val="0"/>
                        </a:spcAft>
                      </a:pPr>
                      <a:r>
                        <a:rPr lang="en-US" sz="1600" b="1" kern="100" dirty="0" smtClean="0">
                          <a:solidFill>
                            <a:srgbClr val="000000"/>
                          </a:solidFill>
                          <a:latin typeface="宋体"/>
                          <a:ea typeface="宋体"/>
                          <a:cs typeface="宋体"/>
                        </a:rPr>
                        <a:t>31</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800" kern="1200" dirty="0" smtClean="0">
                          <a:solidFill>
                            <a:schemeClr val="tx1"/>
                          </a:solidFill>
                          <a:latin typeface="+mn-lt"/>
                          <a:ea typeface="+mn-ea"/>
                          <a:cs typeface="+mn-cs"/>
                        </a:rPr>
                        <a:t>31.1990</a:t>
                      </a:r>
                      <a:r>
                        <a:rPr lang="zh-CN" altLang="zh-CN" sz="1800" kern="1200" dirty="0" smtClean="0">
                          <a:solidFill>
                            <a:schemeClr val="tx1"/>
                          </a:solidFill>
                          <a:latin typeface="+mn-lt"/>
                          <a:ea typeface="+mn-ea"/>
                          <a:cs typeface="+mn-cs"/>
                        </a:rPr>
                        <a:t>年，一份提交</a:t>
                      </a:r>
                      <a:r>
                        <a:rPr lang="zh-CN" altLang="zh-CN" sz="1800" b="1" kern="1200" dirty="0" smtClean="0">
                          <a:solidFill>
                            <a:schemeClr val="tx1"/>
                          </a:solidFill>
                          <a:latin typeface="+mn-lt"/>
                          <a:ea typeface="+mn-ea"/>
                          <a:cs typeface="+mn-cs"/>
                        </a:rPr>
                        <a:t>中央</a:t>
                      </a:r>
                      <a:r>
                        <a:rPr lang="zh-CN" altLang="zh-CN" sz="1800" kern="1200" dirty="0" smtClean="0">
                          <a:solidFill>
                            <a:schemeClr val="tx1"/>
                          </a:solidFill>
                          <a:latin typeface="+mn-lt"/>
                          <a:ea typeface="+mn-ea"/>
                          <a:cs typeface="+mn-cs"/>
                        </a:rPr>
                        <a:t>的报告说，理论上的凯恩斯主义和实践中的罗斯福新政，实际上是把计划用作国家干预的一种手段，从那时候起，计划与市场相结合成为世界经济体制优化的普遍趋势，</a:t>
                      </a:r>
                      <a:endParaRPr lang="zh-CN" altLang="zh-CN" sz="18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据此可知，该报告的主旨是</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800" kern="100" dirty="0" smtClean="0">
                          <a:latin typeface="Times New Roman"/>
                          <a:ea typeface="宋体"/>
                          <a:cs typeface="Times New Roman"/>
                        </a:rPr>
                        <a:t>一句文字材料</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．肯定国家干预经济的发展模式</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．阐明融入经济全球化的必要</a:t>
                      </a: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．主张摆脱传统经济模式的束缚</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．剖析西方经济体制的实质这一举措</a:t>
                      </a:r>
                    </a:p>
                    <a:p>
                      <a:pPr marL="0" algn="l" defTabSz="914400" rtl="0" eaLnBrk="1" latinLnBrk="0" hangingPunct="1">
                        <a:lnSpc>
                          <a:spcPct val="100000"/>
                        </a:lnSpc>
                        <a:spcAft>
                          <a:spcPts val="0"/>
                        </a:spcAft>
                      </a:pPr>
                      <a:endParaRPr lang="zh-CN" altLang="zh-CN" sz="1500" kern="1200" dirty="0" smtClean="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必</a:t>
                      </a:r>
                      <a:r>
                        <a:rPr lang="zh-CN" sz="1800" b="1" kern="100" dirty="0" smtClean="0">
                          <a:solidFill>
                            <a:srgbClr val="000000"/>
                          </a:solidFill>
                          <a:latin typeface="Times New Roman"/>
                          <a:ea typeface="宋体"/>
                          <a:cs typeface="宋体"/>
                        </a:rPr>
                        <a:t>修</a:t>
                      </a:r>
                      <a:r>
                        <a:rPr lang="zh-CN" altLang="en-US" sz="1800" b="1" kern="100" dirty="0" smtClean="0">
                          <a:solidFill>
                            <a:srgbClr val="000000"/>
                          </a:solidFill>
                          <a:latin typeface="Times New Roman"/>
                          <a:ea typeface="宋体"/>
                          <a:cs typeface="宋体"/>
                        </a:rPr>
                        <a:t>二现代中国的经济改革</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31.</a:t>
                      </a:r>
                      <a:r>
                        <a:rPr lang="en-US" altLang="zh-CN" sz="1800" b="1" kern="100" dirty="0" smtClean="0">
                          <a:solidFill>
                            <a:srgbClr val="000000"/>
                          </a:solidFill>
                          <a:latin typeface="宋体"/>
                          <a:ea typeface="宋体"/>
                          <a:cs typeface="宋体"/>
                        </a:rPr>
                        <a:t>1990</a:t>
                      </a:r>
                      <a:r>
                        <a:rPr lang="zh-CN" altLang="en-US" sz="1800" b="1" kern="100" dirty="0" smtClean="0">
                          <a:solidFill>
                            <a:srgbClr val="000000"/>
                          </a:solidFill>
                          <a:latin typeface="宋体"/>
                          <a:ea typeface="宋体"/>
                          <a:cs typeface="宋体"/>
                        </a:rPr>
                        <a:t>年代</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0" y="0"/>
            <a:ext cx="12192000" cy="584775"/>
          </a:xfrm>
          <a:prstGeom prst="rect">
            <a:avLst/>
          </a:prstGeom>
        </p:spPr>
        <p:txBody>
          <a:bodyPr wrap="square">
            <a:spAutoFit/>
          </a:bodyPr>
          <a:lstStyle/>
          <a:p>
            <a:pPr algn="ctr">
              <a:defRPr/>
            </a:pPr>
            <a:r>
              <a:rPr lang="en-US" altLang="zh-CN" sz="3200" b="1" dirty="0" smtClean="0">
                <a:latin typeface="宋体" panose="02010600030101010101" pitchFamily="2" charset="-122"/>
                <a:ea typeface="宋体" panose="02010600030101010101" pitchFamily="2" charset="-122"/>
                <a:cs typeface="宋体" panose="02010600030101010101" pitchFamily="2" charset="-122"/>
              </a:rPr>
              <a:t>2017课标1卷   </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中国现代史 </a:t>
            </a:r>
            <a:r>
              <a:rPr lang="en-US" altLang="zh-CN" sz="3200" b="1" dirty="0" smtClean="0">
                <a:latin typeface="宋体" panose="02010600030101010101" pitchFamily="2" charset="-122"/>
                <a:ea typeface="宋体" panose="02010600030101010101" pitchFamily="2" charset="-122"/>
                <a:cs typeface="宋体" panose="02010600030101010101" pitchFamily="2" charset="-122"/>
              </a:rPr>
              <a:t>1</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题</a:t>
            </a:r>
            <a:endParaRPr lang="en-US" altLang="en-US" sz="3200" b="1" dirty="0" smtClean="0">
              <a:latin typeface="宋体" panose="02010600030101010101" pitchFamily="2" charset="-122"/>
              <a:ea typeface="宋体" panose="02010600030101010101" pitchFamily="2" charset="-122"/>
              <a:cs typeface="宋体" panose="02010600030101010101" pitchFamily="2" charset="-122"/>
            </a:endParaRPr>
          </a:p>
        </p:txBody>
      </p:sp>
      <p:sp>
        <p:nvSpPr>
          <p:cNvPr id="7" name="文本框 2"/>
          <p:cNvSpPr txBox="1"/>
          <p:nvPr/>
        </p:nvSpPr>
        <p:spPr>
          <a:xfrm>
            <a:off x="0" y="5288328"/>
            <a:ext cx="12129770" cy="1579920"/>
          </a:xfrm>
          <a:prstGeom prst="rect">
            <a:avLst/>
          </a:prstGeom>
          <a:solidFill>
            <a:schemeClr val="tx1"/>
          </a:solidFill>
        </p:spPr>
        <p:txBody>
          <a:bodyPr wrap="square" rtlCol="0">
            <a:spAutoFit/>
          </a:bodyPr>
          <a:lstStyle/>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中国现代史：</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式：此</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知识考察：现代中国的经济体制改革</a:t>
            </a:r>
            <a:endParaRPr lang="en-US" altLang="zh-CN"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0" y="578460"/>
          <a:ext cx="12192000" cy="1841580"/>
        </p:xfrm>
        <a:graphic>
          <a:graphicData uri="http://schemas.openxmlformats.org/drawingml/2006/table">
            <a:tbl>
              <a:tblPr/>
              <a:tblGrid>
                <a:gridCol w="532263"/>
                <a:gridCol w="3701534"/>
                <a:gridCol w="1088830"/>
                <a:gridCol w="915334"/>
                <a:gridCol w="3945699"/>
                <a:gridCol w="1102290"/>
                <a:gridCol w="906050"/>
              </a:tblGrid>
              <a:tr h="452319">
                <a:tc>
                  <a:txBody>
                    <a:bodyPr/>
                    <a:lstStyle/>
                    <a:p>
                      <a:pPr algn="ctr">
                        <a:lnSpc>
                          <a:spcPct val="150000"/>
                        </a:lnSpc>
                        <a:spcAft>
                          <a:spcPts val="0"/>
                        </a:spcAft>
                      </a:pP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试题内容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设问</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600" b="1" kern="100" dirty="0" smtClean="0">
                          <a:latin typeface="Times New Roman"/>
                          <a:ea typeface="宋体"/>
                          <a:cs typeface="Times New Roman"/>
                        </a:rPr>
                        <a:t>试题载体</a:t>
                      </a:r>
                      <a:endParaRPr lang="zh-CN" sz="1600" b="1"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a:solidFill>
                            <a:srgbClr val="000000"/>
                          </a:solidFill>
                          <a:latin typeface="Times New Roman"/>
                          <a:ea typeface="宋体"/>
                          <a:cs typeface="宋体"/>
                        </a:rPr>
                        <a:t>选项知识点</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知识点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时期</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40">
                <a:tc>
                  <a:txBody>
                    <a:bodyPr/>
                    <a:lstStyle/>
                    <a:p>
                      <a:pPr algn="ctr">
                        <a:lnSpc>
                          <a:spcPct val="150000"/>
                        </a:lnSpc>
                        <a:spcAft>
                          <a:spcPts val="0"/>
                        </a:spcAft>
                      </a:pPr>
                      <a:r>
                        <a:rPr lang="en-US" sz="1600" b="1" kern="100" dirty="0" smtClean="0">
                          <a:solidFill>
                            <a:srgbClr val="000000"/>
                          </a:solidFill>
                          <a:latin typeface="宋体"/>
                          <a:ea typeface="宋体"/>
                          <a:cs typeface="宋体"/>
                        </a:rPr>
                        <a:t>32</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在公元前</a:t>
                      </a:r>
                      <a:r>
                        <a:rPr lang="en-US" altLang="zh-CN" sz="1800" kern="1200" dirty="0" smtClean="0">
                          <a:solidFill>
                            <a:schemeClr val="tx1"/>
                          </a:solidFill>
                          <a:latin typeface="+mn-lt"/>
                          <a:ea typeface="+mn-ea"/>
                          <a:cs typeface="+mn-cs"/>
                        </a:rPr>
                        <a:t>9</a:t>
                      </a:r>
                      <a:r>
                        <a:rPr lang="zh-CN" altLang="zh-CN" sz="1800" kern="1200" dirty="0" smtClean="0">
                          <a:solidFill>
                            <a:schemeClr val="tx1"/>
                          </a:solidFill>
                          <a:latin typeface="+mn-lt"/>
                          <a:ea typeface="+mn-ea"/>
                          <a:cs typeface="+mn-cs"/>
                        </a:rPr>
                        <a:t>至前</a:t>
                      </a:r>
                      <a:r>
                        <a:rPr lang="en-US" altLang="zh-CN" sz="1800" kern="1200" dirty="0" smtClean="0">
                          <a:solidFill>
                            <a:schemeClr val="tx1"/>
                          </a:solidFill>
                          <a:latin typeface="+mn-lt"/>
                          <a:ea typeface="+mn-ea"/>
                          <a:cs typeface="+mn-cs"/>
                        </a:rPr>
                        <a:t>8</a:t>
                      </a:r>
                      <a:r>
                        <a:rPr lang="zh-CN" altLang="zh-CN" sz="1800" kern="1200" dirty="0" smtClean="0">
                          <a:solidFill>
                            <a:schemeClr val="tx1"/>
                          </a:solidFill>
                          <a:latin typeface="+mn-lt"/>
                          <a:ea typeface="+mn-ea"/>
                          <a:cs typeface="+mn-cs"/>
                        </a:rPr>
                        <a:t>世纪广为流传的希腊神话中，诸神的形象和性情与人相似，不仅具有人的七情六欲，而且还争权夺利，没有一个是全知全能和完美无缺的。</a:t>
                      </a:r>
                      <a:endParaRPr lang="zh-CN" altLang="zh-CN" sz="18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这反映了在古代雅典</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800" kern="100" dirty="0" smtClean="0">
                          <a:latin typeface="Times New Roman"/>
                          <a:ea typeface="宋体"/>
                          <a:cs typeface="Times New Roman"/>
                        </a:rPr>
                        <a:t>一句文字材料</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宗教信仰意识淡薄</a:t>
                      </a:r>
                      <a:r>
                        <a:rPr lang="en-US" altLang="zh-CN" sz="1600" kern="1200" dirty="0" smtClean="0">
                          <a:solidFill>
                            <a:schemeClr val="tx1"/>
                          </a:solidFill>
                          <a:latin typeface="+mn-lt"/>
                          <a:ea typeface="+mn-ea"/>
                          <a:cs typeface="+mn-cs"/>
                        </a:rPr>
                        <a:t>                      </a:t>
                      </a: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人文思想根植于传统文化</a:t>
                      </a: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理性占据主导地位</a:t>
                      </a:r>
                      <a:r>
                        <a:rPr lang="en-US" altLang="zh-CN" sz="1600" kern="1200" dirty="0" smtClean="0">
                          <a:solidFill>
                            <a:schemeClr val="tx1"/>
                          </a:solidFill>
                          <a:latin typeface="+mn-lt"/>
                          <a:ea typeface="+mn-ea"/>
                          <a:cs typeface="+mn-cs"/>
                        </a:rPr>
                        <a:t>                      </a:t>
                      </a:r>
                    </a:p>
                    <a:p>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神话的影响随</a:t>
                      </a:r>
                      <a:r>
                        <a:rPr lang="zh-CN" altLang="zh-CN" sz="1800" kern="1200" dirty="0" smtClean="0">
                          <a:solidFill>
                            <a:schemeClr val="tx1"/>
                          </a:solidFill>
                          <a:latin typeface="+mn-lt"/>
                          <a:ea typeface="+mn-ea"/>
                          <a:cs typeface="+mn-cs"/>
                        </a:rPr>
                        <a:t>民主进程而削弱</a:t>
                      </a:r>
                      <a:endParaRPr lang="zh-CN" altLang="zh-CN" sz="1500" kern="1200" dirty="0" smtClean="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必</a:t>
                      </a:r>
                      <a:r>
                        <a:rPr lang="zh-CN" sz="1800" b="1" kern="100" dirty="0" smtClean="0">
                          <a:solidFill>
                            <a:srgbClr val="000000"/>
                          </a:solidFill>
                          <a:latin typeface="Times New Roman"/>
                          <a:ea typeface="宋体"/>
                          <a:cs typeface="宋体"/>
                        </a:rPr>
                        <a:t>修</a:t>
                      </a:r>
                      <a:r>
                        <a:rPr lang="zh-CN" altLang="en-US" sz="1800" b="1" kern="100" dirty="0" smtClean="0">
                          <a:solidFill>
                            <a:srgbClr val="000000"/>
                          </a:solidFill>
                          <a:latin typeface="Times New Roman"/>
                          <a:ea typeface="宋体"/>
                          <a:cs typeface="宋体"/>
                        </a:rPr>
                        <a:t>三 希腊人文主义与传统文化</a:t>
                      </a:r>
                      <a:r>
                        <a:rPr lang="en-US" altLang="zh-CN" sz="1800" b="1" kern="100" dirty="0" smtClean="0">
                          <a:solidFill>
                            <a:srgbClr val="000000"/>
                          </a:solidFill>
                          <a:latin typeface="Times New Roman"/>
                          <a:ea typeface="宋体"/>
                          <a:cs typeface="宋体"/>
                        </a:rPr>
                        <a:t>(</a:t>
                      </a:r>
                      <a:r>
                        <a:rPr lang="zh-CN" altLang="en-US" sz="1800" b="1" kern="100" dirty="0" smtClean="0">
                          <a:solidFill>
                            <a:srgbClr val="000000"/>
                          </a:solidFill>
                          <a:latin typeface="Times New Roman"/>
                          <a:ea typeface="宋体"/>
                          <a:cs typeface="宋体"/>
                        </a:rPr>
                        <a:t>宗教</a:t>
                      </a:r>
                      <a:r>
                        <a:rPr lang="en-US" altLang="zh-CN" sz="1800" b="1" kern="100" dirty="0" smtClean="0">
                          <a:solidFill>
                            <a:srgbClr val="000000"/>
                          </a:solidFill>
                          <a:latin typeface="Times New Roman"/>
                          <a:ea typeface="宋体"/>
                          <a:cs typeface="宋体"/>
                        </a:rPr>
                        <a:t>)</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32.</a:t>
                      </a:r>
                      <a:r>
                        <a:rPr lang="zh-CN" altLang="en-US" sz="1800" b="1" kern="100" dirty="0" smtClean="0">
                          <a:solidFill>
                            <a:srgbClr val="000000"/>
                          </a:solidFill>
                          <a:latin typeface="宋体"/>
                          <a:ea typeface="宋体"/>
                          <a:cs typeface="宋体"/>
                        </a:rPr>
                        <a:t>古希腊</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0" y="0"/>
            <a:ext cx="12192000" cy="584775"/>
          </a:xfrm>
          <a:prstGeom prst="rect">
            <a:avLst/>
          </a:prstGeom>
        </p:spPr>
        <p:txBody>
          <a:bodyPr wrap="square">
            <a:spAutoFit/>
          </a:bodyPr>
          <a:lstStyle/>
          <a:p>
            <a:pPr algn="ctr">
              <a:defRPr/>
            </a:pPr>
            <a:r>
              <a:rPr lang="en-US" altLang="zh-CN" sz="3200" b="1" dirty="0" smtClean="0">
                <a:latin typeface="宋体" panose="02010600030101010101" pitchFamily="2" charset="-122"/>
                <a:ea typeface="宋体" panose="02010600030101010101" pitchFamily="2" charset="-122"/>
                <a:cs typeface="宋体" panose="02010600030101010101" pitchFamily="2" charset="-122"/>
              </a:rPr>
              <a:t>2017课标1卷   </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世界古代史 </a:t>
            </a:r>
            <a:r>
              <a:rPr lang="en-US" altLang="zh-CN" sz="3200" b="1" dirty="0" smtClean="0">
                <a:latin typeface="宋体" panose="02010600030101010101" pitchFamily="2" charset="-122"/>
                <a:ea typeface="宋体" panose="02010600030101010101" pitchFamily="2" charset="-122"/>
                <a:cs typeface="宋体" panose="02010600030101010101" pitchFamily="2" charset="-122"/>
              </a:rPr>
              <a:t>3</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题</a:t>
            </a:r>
            <a:endParaRPr lang="en-US" altLang="en-US" sz="3200" b="1" dirty="0" smtClean="0">
              <a:latin typeface="宋体" panose="02010600030101010101" pitchFamily="2" charset="-122"/>
              <a:ea typeface="宋体" panose="02010600030101010101" pitchFamily="2" charset="-122"/>
              <a:cs typeface="宋体" panose="02010600030101010101" pitchFamily="2" charset="-122"/>
            </a:endParaRPr>
          </a:p>
        </p:txBody>
      </p:sp>
      <p:sp>
        <p:nvSpPr>
          <p:cNvPr id="7" name="文本框 2"/>
          <p:cNvSpPr txBox="1"/>
          <p:nvPr/>
        </p:nvSpPr>
        <p:spPr>
          <a:xfrm>
            <a:off x="0" y="5227117"/>
            <a:ext cx="12129770" cy="1579920"/>
          </a:xfrm>
          <a:prstGeom prst="rect">
            <a:avLst/>
          </a:prstGeom>
          <a:solidFill>
            <a:schemeClr val="tx1"/>
          </a:solidFill>
        </p:spPr>
        <p:txBody>
          <a:bodyPr wrap="square" rtlCol="0">
            <a:spAutoFit/>
          </a:bodyPr>
          <a:lstStyle/>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世界古代史：</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a:t>
            </a:r>
            <a:r>
              <a:rPr lang="zh-CN" altLang="zh-CN" sz="2800" b="1" kern="100" dirty="0" smtClean="0">
                <a:solidFill>
                  <a:schemeClr val="bg1"/>
                </a:solidFill>
                <a:latin typeface="Times New Roman"/>
                <a:ea typeface="宋体"/>
                <a:cs typeface="宋体"/>
              </a:rPr>
              <a:t>必修</a:t>
            </a:r>
            <a:r>
              <a:rPr lang="zh-CN" altLang="en-US" sz="2800" b="1" kern="100" dirty="0" smtClean="0">
                <a:solidFill>
                  <a:schemeClr val="bg1"/>
                </a:solidFill>
                <a:latin typeface="Times New Roman"/>
                <a:ea typeface="宋体"/>
                <a:cs typeface="宋体"/>
              </a:rPr>
              <a:t>三 希腊人文主义与传统文化</a:t>
            </a:r>
            <a:r>
              <a:rPr lang="en-US" altLang="zh-CN" sz="2800" b="1" kern="100" dirty="0" smtClean="0">
                <a:solidFill>
                  <a:schemeClr val="bg1"/>
                </a:solidFill>
                <a:latin typeface="Times New Roman"/>
                <a:ea typeface="宋体"/>
                <a:cs typeface="宋体"/>
              </a:rPr>
              <a:t>(</a:t>
            </a:r>
            <a:r>
              <a:rPr lang="zh-CN" altLang="en-US" sz="2800" b="1" kern="100" dirty="0" smtClean="0">
                <a:solidFill>
                  <a:schemeClr val="bg1"/>
                </a:solidFill>
                <a:latin typeface="Times New Roman"/>
                <a:ea typeface="宋体"/>
                <a:cs typeface="宋体"/>
              </a:rPr>
              <a:t>宗教</a:t>
            </a:r>
            <a:r>
              <a:rPr lang="en-US" altLang="zh-CN" sz="2800" b="1" kern="100" dirty="0" smtClean="0">
                <a:solidFill>
                  <a:schemeClr val="bg1"/>
                </a:solidFill>
                <a:latin typeface="Times New Roman"/>
                <a:ea typeface="宋体"/>
                <a:cs typeface="宋体"/>
              </a:rPr>
              <a:t>)</a:t>
            </a:r>
            <a:r>
              <a:rPr lang="zh-CN" altLang="en-US" sz="2800" b="1" kern="100" dirty="0" smtClean="0">
                <a:solidFill>
                  <a:schemeClr val="bg1"/>
                </a:solidFill>
                <a:latin typeface="Times New Roman"/>
                <a:ea typeface="宋体"/>
                <a:cs typeface="宋体"/>
              </a:rPr>
              <a:t>关系</a:t>
            </a:r>
            <a:endParaRPr lang="zh-CN" altLang="zh-CN" sz="2800" kern="100" dirty="0" smtClean="0">
              <a:solidFill>
                <a:schemeClr val="bg1"/>
              </a:solidFill>
              <a:latin typeface="Times New Roman"/>
              <a:ea typeface="宋体"/>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0" y="578460"/>
          <a:ext cx="12192000" cy="4018440"/>
        </p:xfrm>
        <a:graphic>
          <a:graphicData uri="http://schemas.openxmlformats.org/drawingml/2006/table">
            <a:tbl>
              <a:tblPr/>
              <a:tblGrid>
                <a:gridCol w="532263"/>
                <a:gridCol w="3701534"/>
                <a:gridCol w="1088830"/>
                <a:gridCol w="915334"/>
                <a:gridCol w="3945699"/>
                <a:gridCol w="1102290"/>
                <a:gridCol w="906050"/>
              </a:tblGrid>
              <a:tr h="452319">
                <a:tc>
                  <a:txBody>
                    <a:bodyPr/>
                    <a:lstStyle/>
                    <a:p>
                      <a:pPr algn="ctr">
                        <a:lnSpc>
                          <a:spcPct val="150000"/>
                        </a:lnSpc>
                        <a:spcAft>
                          <a:spcPts val="0"/>
                        </a:spcAft>
                      </a:pPr>
                      <a:r>
                        <a:rPr lang="zh-CN" sz="2000" b="1" kern="100" dirty="0">
                          <a:solidFill>
                            <a:srgbClr val="000000"/>
                          </a:solidFill>
                          <a:latin typeface="Times New Roman"/>
                          <a:ea typeface="宋体"/>
                          <a:cs typeface="宋体"/>
                        </a:rPr>
                        <a:t>题</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试题内容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设问</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altLang="en-US" sz="1600" b="1" kern="100" dirty="0" smtClean="0">
                          <a:latin typeface="Times New Roman"/>
                          <a:ea typeface="宋体"/>
                          <a:cs typeface="Times New Roman"/>
                        </a:rPr>
                        <a:t>试题载体</a:t>
                      </a:r>
                      <a:endParaRPr lang="zh-CN" sz="1600" b="1"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a:solidFill>
                            <a:srgbClr val="000000"/>
                          </a:solidFill>
                          <a:latin typeface="Times New Roman"/>
                          <a:ea typeface="宋体"/>
                          <a:cs typeface="宋体"/>
                        </a:rPr>
                        <a:t>选项知识点</a:t>
                      </a:r>
                      <a:endParaRPr lang="zh-CN" sz="2000" kern="10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知识点</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zh-CN" sz="2000" b="1" kern="100" dirty="0">
                          <a:solidFill>
                            <a:srgbClr val="000000"/>
                          </a:solidFill>
                          <a:latin typeface="Times New Roman"/>
                          <a:ea typeface="宋体"/>
                          <a:cs typeface="宋体"/>
                        </a:rPr>
                        <a:t>时期</a:t>
                      </a:r>
                      <a:endParaRPr lang="zh-CN" sz="20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4740">
                <a:tc>
                  <a:txBody>
                    <a:bodyPr/>
                    <a:lstStyle/>
                    <a:p>
                      <a:pPr algn="ctr">
                        <a:lnSpc>
                          <a:spcPct val="150000"/>
                        </a:lnSpc>
                        <a:spcAft>
                          <a:spcPts val="0"/>
                        </a:spcAft>
                      </a:pPr>
                      <a:r>
                        <a:rPr lang="en-US" sz="1600" b="1" kern="100" dirty="0" smtClean="0">
                          <a:solidFill>
                            <a:srgbClr val="000000"/>
                          </a:solidFill>
                          <a:latin typeface="宋体"/>
                          <a:ea typeface="宋体"/>
                          <a:cs typeface="宋体"/>
                        </a:rPr>
                        <a:t>33</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综合表</a:t>
                      </a:r>
                      <a:r>
                        <a:rPr lang="en-US" altLang="zh-CN" sz="1800" kern="1200" dirty="0" smtClean="0">
                          <a:solidFill>
                            <a:schemeClr val="tx1"/>
                          </a:solidFill>
                          <a:latin typeface="+mn-lt"/>
                          <a:ea typeface="+mn-ea"/>
                          <a:cs typeface="+mn-cs"/>
                        </a:rPr>
                        <a:t>3</a:t>
                      </a:r>
                      <a:r>
                        <a:rPr lang="zh-CN" altLang="en-US" sz="1800" kern="1200" dirty="0" smtClean="0">
                          <a:solidFill>
                            <a:schemeClr val="tx1"/>
                          </a:solidFill>
                          <a:latin typeface="+mn-lt"/>
                          <a:ea typeface="+mn-ea"/>
                          <a:cs typeface="+mn-cs"/>
                        </a:rPr>
                        <a:t>（工业革命前后英国国民收入和工人实际工资变化表）</a:t>
                      </a:r>
                      <a:r>
                        <a:rPr lang="zh-CN" altLang="zh-CN" sz="1800" kern="1200" dirty="0" smtClean="0">
                          <a:solidFill>
                            <a:schemeClr val="tx1"/>
                          </a:solidFill>
                          <a:latin typeface="+mn-lt"/>
                          <a:ea typeface="+mn-ea"/>
                          <a:cs typeface="+mn-cs"/>
                        </a:rPr>
                        <a:t>可知，在工业革命期间，英国</a:t>
                      </a:r>
                    </a:p>
                    <a:p>
                      <a:endParaRPr lang="zh-CN" altLang="zh-CN" sz="18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800" kern="1200" dirty="0" smtClean="0">
                          <a:solidFill>
                            <a:schemeClr val="tx1"/>
                          </a:solidFill>
                          <a:latin typeface="+mn-lt"/>
                          <a:ea typeface="+mn-ea"/>
                          <a:cs typeface="+mn-cs"/>
                        </a:rPr>
                        <a:t>工业革命期间，英国</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altLang="en-US" sz="1800" kern="100" dirty="0" smtClean="0">
                          <a:latin typeface="Times New Roman"/>
                          <a:ea typeface="宋体"/>
                          <a:cs typeface="Times New Roman"/>
                        </a:rPr>
                        <a:t>两个表格</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工人实际收入与经济发展同步增长</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经济快速发展依赖于廉价的劳动力</a:t>
                      </a: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工人生活整体上没有改善</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社会贫富差距进一步拉大</a:t>
                      </a:r>
                      <a:endParaRPr lang="zh-CN" altLang="zh-CN" sz="1500" kern="1200" dirty="0" smtClean="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zh-CN" sz="1800" b="1" kern="100" dirty="0">
                          <a:solidFill>
                            <a:srgbClr val="000000"/>
                          </a:solidFill>
                          <a:latin typeface="Times New Roman"/>
                          <a:ea typeface="宋体"/>
                          <a:cs typeface="宋体"/>
                        </a:rPr>
                        <a:t>必</a:t>
                      </a:r>
                      <a:r>
                        <a:rPr lang="zh-CN" sz="1800" b="1" kern="100" dirty="0" smtClean="0">
                          <a:solidFill>
                            <a:srgbClr val="000000"/>
                          </a:solidFill>
                          <a:latin typeface="Times New Roman"/>
                          <a:ea typeface="宋体"/>
                          <a:cs typeface="宋体"/>
                        </a:rPr>
                        <a:t>修</a:t>
                      </a:r>
                      <a:r>
                        <a:rPr lang="zh-CN" altLang="en-US" sz="1800" b="1" kern="100" dirty="0" smtClean="0">
                          <a:solidFill>
                            <a:srgbClr val="000000"/>
                          </a:solidFill>
                          <a:latin typeface="Times New Roman"/>
                          <a:ea typeface="宋体"/>
                          <a:cs typeface="宋体"/>
                        </a:rPr>
                        <a:t>二工业革命的经济影响</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33.</a:t>
                      </a:r>
                      <a:r>
                        <a:rPr lang="zh-CN" altLang="en-US" sz="1800" b="1" kern="100" dirty="0" smtClean="0">
                          <a:solidFill>
                            <a:srgbClr val="000000"/>
                          </a:solidFill>
                          <a:latin typeface="宋体"/>
                          <a:ea typeface="宋体"/>
                          <a:cs typeface="宋体"/>
                        </a:rPr>
                        <a:t>工业革命</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053">
                <a:tc>
                  <a:txBody>
                    <a:bodyPr/>
                    <a:lstStyle/>
                    <a:p>
                      <a:pPr algn="ctr">
                        <a:lnSpc>
                          <a:spcPct val="150000"/>
                        </a:lnSpc>
                        <a:spcAft>
                          <a:spcPts val="0"/>
                        </a:spcAft>
                      </a:pPr>
                      <a:r>
                        <a:rPr lang="en-US" sz="1600" b="1" kern="100" dirty="0" smtClean="0">
                          <a:solidFill>
                            <a:srgbClr val="000000"/>
                          </a:solidFill>
                          <a:latin typeface="宋体"/>
                          <a:ea typeface="宋体"/>
                          <a:cs typeface="宋体"/>
                        </a:rPr>
                        <a:t>34</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800" kern="1200" dirty="0" smtClean="0">
                          <a:solidFill>
                            <a:schemeClr val="tx1"/>
                          </a:solidFill>
                          <a:latin typeface="+mn-lt"/>
                          <a:ea typeface="+mn-ea"/>
                          <a:cs typeface="+mn-cs"/>
                        </a:rPr>
                        <a:t>图</a:t>
                      </a:r>
                      <a:r>
                        <a:rPr lang="en-US" altLang="zh-CN" sz="1800" kern="1200" dirty="0" smtClean="0">
                          <a:solidFill>
                            <a:schemeClr val="tx1"/>
                          </a:solidFill>
                          <a:latin typeface="+mn-lt"/>
                          <a:ea typeface="+mn-ea"/>
                          <a:cs typeface="+mn-cs"/>
                        </a:rPr>
                        <a:t>4</a:t>
                      </a:r>
                      <a:r>
                        <a:rPr lang="zh-CN" altLang="zh-CN" sz="1800" kern="1200" dirty="0" smtClean="0">
                          <a:solidFill>
                            <a:schemeClr val="tx1"/>
                          </a:solidFill>
                          <a:latin typeface="+mn-lt"/>
                          <a:ea typeface="+mn-ea"/>
                          <a:cs typeface="+mn-cs"/>
                        </a:rPr>
                        <a:t>是苏联时期的一幅漫画《又是斯大林格勒》。</a:t>
                      </a:r>
                      <a:endParaRPr lang="zh-CN" altLang="zh-CN" sz="18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600" kern="1200" dirty="0" smtClean="0">
                          <a:solidFill>
                            <a:schemeClr val="tx1"/>
                          </a:solidFill>
                          <a:latin typeface="+mn-lt"/>
                          <a:ea typeface="+mn-ea"/>
                          <a:cs typeface="+mn-cs"/>
                        </a:rPr>
                        <a:t>该漫画表明</a:t>
                      </a:r>
                    </a:p>
                    <a:p>
                      <a:endParaRPr lang="zh-CN" altLang="zh-CN" sz="1600" kern="1200" dirty="0" smtClean="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00" dirty="0" smtClean="0">
                          <a:latin typeface="Times New Roman"/>
                          <a:ea typeface="宋体"/>
                          <a:cs typeface="Times New Roman"/>
                        </a:rPr>
                        <a:t>漫画材料</a:t>
                      </a:r>
                      <a:endParaRPr lang="zh-CN" altLang="zh-CN" sz="1800" kern="100" dirty="0" smtClean="0">
                        <a:latin typeface="Times New Roman"/>
                        <a:ea typeface="宋体"/>
                        <a:cs typeface="Times New Roman"/>
                      </a:endParaRPr>
                    </a:p>
                    <a:p>
                      <a:pPr algn="ctr">
                        <a:lnSpc>
                          <a:spcPct val="100000"/>
                        </a:lnSpc>
                        <a:spcAft>
                          <a:spcPts val="0"/>
                        </a:spcAft>
                      </a:pP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外国对苏俄的武装干涉彻底失败</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苏联在帝国主义包围中仍实现工业化</a:t>
                      </a: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二战期间苏联经济建设并未停滞</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遏制政策未能阻止苏联经济的发展</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kern="100" dirty="0" smtClean="0">
                          <a:latin typeface="Calibri"/>
                          <a:ea typeface="宋体"/>
                          <a:cs typeface="Times New Roman"/>
                        </a:rPr>
                        <a:t>必修二</a:t>
                      </a:r>
                      <a:r>
                        <a:rPr lang="zh-CN" altLang="en-US" sz="1800" kern="100" baseline="0" dirty="0" smtClean="0">
                          <a:latin typeface="Calibri"/>
                          <a:ea typeface="宋体"/>
                          <a:cs typeface="Times New Roman"/>
                        </a:rPr>
                        <a:t> 苏联的经济建设</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b="1" kern="100" dirty="0" smtClean="0">
                          <a:solidFill>
                            <a:srgbClr val="000000"/>
                          </a:solidFill>
                          <a:latin typeface="宋体"/>
                          <a:ea typeface="宋体"/>
                          <a:cs typeface="宋体"/>
                        </a:rPr>
                        <a:t>34.</a:t>
                      </a:r>
                      <a:r>
                        <a:rPr lang="zh-CN" altLang="en-US" sz="1800" b="1" kern="100" dirty="0" smtClean="0">
                          <a:solidFill>
                            <a:srgbClr val="000000"/>
                          </a:solidFill>
                          <a:latin typeface="宋体"/>
                          <a:ea typeface="宋体"/>
                          <a:cs typeface="宋体"/>
                        </a:rPr>
                        <a:t>苏联工业化</a:t>
                      </a:r>
                      <a:endParaRPr lang="zh-CN" sz="18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131">
                <a:tc>
                  <a:txBody>
                    <a:bodyPr/>
                    <a:lstStyle/>
                    <a:p>
                      <a:pPr algn="ctr">
                        <a:lnSpc>
                          <a:spcPct val="150000"/>
                        </a:lnSpc>
                        <a:spcAft>
                          <a:spcPts val="0"/>
                        </a:spcAft>
                      </a:pPr>
                      <a:r>
                        <a:rPr lang="en-US" sz="1600" b="1" kern="100" dirty="0" smtClean="0">
                          <a:solidFill>
                            <a:srgbClr val="000000"/>
                          </a:solidFill>
                          <a:latin typeface="宋体"/>
                          <a:ea typeface="宋体"/>
                          <a:cs typeface="宋体"/>
                        </a:rPr>
                        <a:t>35</a:t>
                      </a:r>
                      <a:r>
                        <a:rPr lang="zh-CN" sz="1600" b="1" kern="100" dirty="0" smtClean="0">
                          <a:solidFill>
                            <a:srgbClr val="000000"/>
                          </a:solidFill>
                          <a:latin typeface="Times New Roman"/>
                          <a:ea typeface="宋体"/>
                          <a:cs typeface="宋体"/>
                        </a:rPr>
                        <a:t>题</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1976</a:t>
                      </a:r>
                      <a:r>
                        <a:rPr lang="zh-CN" altLang="zh-CN" sz="1600" kern="1200" dirty="0" smtClean="0">
                          <a:solidFill>
                            <a:schemeClr val="tx1"/>
                          </a:solidFill>
                          <a:latin typeface="+mn-lt"/>
                          <a:ea typeface="+mn-ea"/>
                          <a:cs typeface="+mn-cs"/>
                        </a:rPr>
                        <a:t>年，美、英、法等西方国家组成七国集团，协调经济政策以解决世界经济难题，俄罗斯加入后成为八国集团。</a:t>
                      </a:r>
                      <a:r>
                        <a:rPr lang="en-US" altLang="zh-CN" sz="1600" kern="1200" dirty="0" smtClean="0">
                          <a:solidFill>
                            <a:schemeClr val="tx1"/>
                          </a:solidFill>
                          <a:latin typeface="+mn-lt"/>
                          <a:ea typeface="+mn-ea"/>
                          <a:cs typeface="+mn-cs"/>
                        </a:rPr>
                        <a:t>1999</a:t>
                      </a:r>
                      <a:r>
                        <a:rPr lang="zh-CN" altLang="zh-CN" sz="1600" kern="1200" dirty="0" smtClean="0">
                          <a:solidFill>
                            <a:schemeClr val="tx1"/>
                          </a:solidFill>
                          <a:latin typeface="+mn-lt"/>
                          <a:ea typeface="+mn-ea"/>
                          <a:cs typeface="+mn-cs"/>
                        </a:rPr>
                        <a:t>年，八国集团国家和中国、巴西、印度等组成二十国集团，寻求合作以促进国际金融稳定和经济持续增长。</a:t>
                      </a:r>
                      <a:endParaRPr lang="zh-CN" altLang="zh-CN" sz="16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zh-CN" sz="1600" kern="1200" dirty="0" smtClean="0">
                          <a:solidFill>
                            <a:schemeClr val="tx1"/>
                          </a:solidFill>
                          <a:latin typeface="+mn-lt"/>
                          <a:ea typeface="+mn-ea"/>
                          <a:cs typeface="+mn-cs"/>
                        </a:rPr>
                        <a:t>从这一历程可看出</a:t>
                      </a:r>
                    </a:p>
                    <a:p>
                      <a:endParaRPr lang="zh-CN" altLang="zh-CN" sz="1600" kern="1200" dirty="0">
                        <a:solidFill>
                          <a:schemeClr val="tx1"/>
                        </a:solidFill>
                        <a:latin typeface="+mn-lt"/>
                        <a:ea typeface="+mn-ea"/>
                        <a:cs typeface="+mn-cs"/>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600" kern="100" dirty="0" smtClean="0">
                          <a:latin typeface="Times New Roman"/>
                          <a:ea typeface="宋体"/>
                          <a:cs typeface="Times New Roman"/>
                        </a:rPr>
                        <a:t>两句文字材料</a:t>
                      </a:r>
                      <a:endParaRPr lang="zh-CN" altLang="zh-CN" sz="1600" kern="100" dirty="0" smtClean="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altLang="zh-CN" sz="1600" kern="1200" dirty="0" smtClean="0">
                          <a:solidFill>
                            <a:schemeClr val="tx1"/>
                          </a:solidFill>
                          <a:latin typeface="+mn-lt"/>
                          <a:ea typeface="+mn-ea"/>
                          <a:cs typeface="+mn-cs"/>
                        </a:rPr>
                        <a:t>A.</a:t>
                      </a:r>
                      <a:r>
                        <a:rPr lang="zh-CN" altLang="zh-CN" sz="1600" kern="1200" dirty="0" smtClean="0">
                          <a:solidFill>
                            <a:schemeClr val="tx1"/>
                          </a:solidFill>
                          <a:latin typeface="+mn-lt"/>
                          <a:ea typeface="+mn-ea"/>
                          <a:cs typeface="+mn-cs"/>
                        </a:rPr>
                        <a:t>世界格局的变化冲击旧的世界经济秩序</a:t>
                      </a:r>
                      <a:r>
                        <a:rPr lang="en-US" altLang="zh-CN" sz="1600" kern="1200" dirty="0" smtClean="0">
                          <a:solidFill>
                            <a:schemeClr val="tx1"/>
                          </a:solidFill>
                          <a:latin typeface="+mn-lt"/>
                          <a:ea typeface="+mn-ea"/>
                          <a:cs typeface="+mn-cs"/>
                        </a:rPr>
                        <a:t>	</a:t>
                      </a:r>
                    </a:p>
                    <a:p>
                      <a:r>
                        <a:rPr lang="en-US" altLang="zh-CN" sz="1600" kern="1200" dirty="0" smtClean="0">
                          <a:solidFill>
                            <a:schemeClr val="tx1"/>
                          </a:solidFill>
                          <a:latin typeface="+mn-lt"/>
                          <a:ea typeface="+mn-ea"/>
                          <a:cs typeface="+mn-cs"/>
                        </a:rPr>
                        <a:t>B.</a:t>
                      </a:r>
                      <a:r>
                        <a:rPr lang="zh-CN" altLang="zh-CN" sz="1600" kern="1200" dirty="0" smtClean="0">
                          <a:solidFill>
                            <a:schemeClr val="tx1"/>
                          </a:solidFill>
                          <a:latin typeface="+mn-lt"/>
                          <a:ea typeface="+mn-ea"/>
                          <a:cs typeface="+mn-cs"/>
                        </a:rPr>
                        <a:t>经济全球化深入到贸易金融领域</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C.</a:t>
                      </a:r>
                      <a:r>
                        <a:rPr lang="zh-CN" altLang="zh-CN" sz="1600" kern="1200" dirty="0" smtClean="0">
                          <a:solidFill>
                            <a:schemeClr val="tx1"/>
                          </a:solidFill>
                          <a:latin typeface="+mn-lt"/>
                          <a:ea typeface="+mn-ea"/>
                          <a:cs typeface="+mn-cs"/>
                        </a:rPr>
                        <a:t>越来越多的亚非拉国家进入世界体系</a:t>
                      </a:r>
                      <a:endParaRPr lang="en-US" altLang="zh-CN" sz="1600" kern="1200" dirty="0" smtClean="0">
                        <a:solidFill>
                          <a:schemeClr val="tx1"/>
                        </a:solidFill>
                        <a:latin typeface="+mn-lt"/>
                        <a:ea typeface="+mn-ea"/>
                        <a:cs typeface="+mn-cs"/>
                      </a:endParaRPr>
                    </a:p>
                    <a:p>
                      <a:r>
                        <a:rPr lang="en-US" altLang="zh-CN" sz="1600" kern="1200" dirty="0" smtClean="0">
                          <a:solidFill>
                            <a:schemeClr val="tx1"/>
                          </a:solidFill>
                          <a:latin typeface="+mn-lt"/>
                          <a:ea typeface="+mn-ea"/>
                          <a:cs typeface="+mn-cs"/>
                        </a:rPr>
                        <a:t>D.</a:t>
                      </a:r>
                      <a:r>
                        <a:rPr lang="zh-CN" altLang="zh-CN" sz="1600" kern="1200" dirty="0" smtClean="0">
                          <a:solidFill>
                            <a:schemeClr val="tx1"/>
                          </a:solidFill>
                          <a:latin typeface="+mn-lt"/>
                          <a:ea typeface="+mn-ea"/>
                          <a:cs typeface="+mn-cs"/>
                        </a:rPr>
                        <a:t>区域经济集团从封闭走向开放</a:t>
                      </a: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zh-CN" altLang="en-US" sz="1800" kern="100" dirty="0" smtClean="0">
                          <a:latin typeface="Calibri"/>
                          <a:ea typeface="宋体"/>
                          <a:cs typeface="Times New Roman"/>
                        </a:rPr>
                        <a:t>必修二世界经济格局的变化</a:t>
                      </a:r>
                      <a:endParaRPr lang="zh-CN" sz="1800" kern="100" dirty="0">
                        <a:latin typeface="Calibri"/>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en-US" sz="1600" b="1" kern="100" dirty="0" smtClean="0">
                          <a:solidFill>
                            <a:srgbClr val="000000"/>
                          </a:solidFill>
                          <a:latin typeface="宋体"/>
                          <a:ea typeface="宋体"/>
                          <a:cs typeface="宋体"/>
                        </a:rPr>
                        <a:t>35.</a:t>
                      </a:r>
                      <a:r>
                        <a:rPr lang="zh-CN" altLang="en-US" sz="1600" b="1" kern="100" dirty="0" smtClean="0">
                          <a:solidFill>
                            <a:srgbClr val="000000"/>
                          </a:solidFill>
                          <a:latin typeface="宋体"/>
                          <a:ea typeface="宋体"/>
                          <a:cs typeface="宋体"/>
                        </a:rPr>
                        <a:t>世界现代经济格局和政治格局的关系</a:t>
                      </a:r>
                      <a:endParaRPr lang="zh-CN" sz="1600" kern="100" dirty="0">
                        <a:latin typeface="Times New Roman"/>
                        <a:ea typeface="宋体"/>
                        <a:cs typeface="Times New Roman"/>
                      </a:endParaRPr>
                    </a:p>
                  </a:txBody>
                  <a:tcPr marL="46008" marR="46008" marT="639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0" y="0"/>
            <a:ext cx="12192000" cy="584775"/>
          </a:xfrm>
          <a:prstGeom prst="rect">
            <a:avLst/>
          </a:prstGeom>
        </p:spPr>
        <p:txBody>
          <a:bodyPr wrap="square">
            <a:spAutoFit/>
          </a:bodyPr>
          <a:lstStyle/>
          <a:p>
            <a:pPr algn="ctr">
              <a:defRPr/>
            </a:pPr>
            <a:r>
              <a:rPr lang="en-US" altLang="zh-CN" sz="3200" b="1" dirty="0" smtClean="0">
                <a:latin typeface="宋体" panose="02010600030101010101" pitchFamily="2" charset="-122"/>
                <a:ea typeface="宋体" panose="02010600030101010101" pitchFamily="2" charset="-122"/>
                <a:cs typeface="宋体" panose="02010600030101010101" pitchFamily="2" charset="-122"/>
              </a:rPr>
              <a:t>2017课标1卷   </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世界近现代史 </a:t>
            </a:r>
            <a:r>
              <a:rPr lang="en-US" altLang="zh-CN" sz="3200" b="1" dirty="0" smtClean="0">
                <a:latin typeface="宋体" panose="02010600030101010101" pitchFamily="2" charset="-122"/>
                <a:ea typeface="宋体" panose="02010600030101010101" pitchFamily="2" charset="-122"/>
                <a:cs typeface="宋体" panose="02010600030101010101" pitchFamily="2" charset="-122"/>
              </a:rPr>
              <a:t>3</a:t>
            </a:r>
            <a:r>
              <a:rPr lang="zh-CN" altLang="en-US" sz="3200" b="1" dirty="0" smtClean="0">
                <a:latin typeface="宋体" panose="02010600030101010101" pitchFamily="2" charset="-122"/>
                <a:ea typeface="宋体" panose="02010600030101010101" pitchFamily="2" charset="-122"/>
                <a:cs typeface="宋体" panose="02010600030101010101" pitchFamily="2" charset="-122"/>
              </a:rPr>
              <a:t>题</a:t>
            </a:r>
            <a:endParaRPr lang="en-US" altLang="en-US" sz="3200" b="1" dirty="0" smtClean="0">
              <a:latin typeface="宋体" panose="02010600030101010101" pitchFamily="2" charset="-122"/>
              <a:ea typeface="宋体" panose="02010600030101010101" pitchFamily="2" charset="-122"/>
              <a:cs typeface="宋体" panose="02010600030101010101" pitchFamily="2" charset="-122"/>
            </a:endParaRPr>
          </a:p>
        </p:txBody>
      </p:sp>
      <p:sp>
        <p:nvSpPr>
          <p:cNvPr id="7" name="文本框 2"/>
          <p:cNvSpPr txBox="1"/>
          <p:nvPr/>
        </p:nvSpPr>
        <p:spPr>
          <a:xfrm>
            <a:off x="0" y="5227117"/>
            <a:ext cx="12129770" cy="1579920"/>
          </a:xfrm>
          <a:prstGeom prst="rect">
            <a:avLst/>
          </a:prstGeom>
          <a:solidFill>
            <a:schemeClr val="tx1"/>
          </a:solidFill>
        </p:spPr>
        <p:txBody>
          <a:bodyPr wrap="square" rtlCol="0">
            <a:spAutoFit/>
          </a:bodyPr>
          <a:lstStyle/>
          <a:p>
            <a:pPr lvl="0" algn="l"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世界近现代史：</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式：这（该）</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次、综合</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可知</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fontAlgn="auto">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试题载体：表格材料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次、漫画材料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次、文字材料</a:t>
            </a:r>
            <a:r>
              <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ts val="2900"/>
              </a:lnSpc>
            </a:pPr>
            <a:r>
              <a:rPr lang="zh-CN" altLang="en-US" sz="26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知识考察：工业革命的影响、苏联的工业化、世界现代经济政治格局的变化</a:t>
            </a:r>
            <a:endParaRPr lang="en-US" altLang="zh-CN" sz="26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2"/>
          <p:cNvSpPr txBox="1"/>
          <p:nvPr/>
        </p:nvSpPr>
        <p:spPr>
          <a:xfrm>
            <a:off x="62230" y="35"/>
            <a:ext cx="12129770" cy="1408078"/>
          </a:xfrm>
          <a:prstGeom prst="rect">
            <a:avLst/>
          </a:prstGeom>
          <a:solidFill>
            <a:schemeClr val="tx1"/>
          </a:solidFill>
        </p:spPr>
        <p:txBody>
          <a:bodyPr wrap="square" rtlCol="0">
            <a:spAutoFit/>
          </a:bodyPr>
          <a:lstStyle/>
          <a:p>
            <a:pPr lvl="0" algn="l" fontAlgn="auto">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中国古代史：</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a:t>
            </a:r>
            <a:r>
              <a:rPr lang="zh-CN" altLang="en-US" sz="19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问方</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式：此（这）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次、分封制（淡化设问考察知识点）</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次、表格材料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lvl="0" algn="l" fontAlgn="auto">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知识考察：周代分封制与文化认同、汉代中央集权、史学理论之历史记载与事实和史书编写由家撰到官修、明代经济发展对政治的影响</a:t>
            </a:r>
            <a:endParaRPr lang="en-US" altLang="zh-CN" sz="1900" b="1" dirty="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5" name="文本框 2"/>
          <p:cNvSpPr txBox="1"/>
          <p:nvPr/>
        </p:nvSpPr>
        <p:spPr>
          <a:xfrm>
            <a:off x="62230" y="1419363"/>
            <a:ext cx="12129770" cy="1144929"/>
          </a:xfrm>
          <a:prstGeom prst="rect">
            <a:avLst/>
          </a:prstGeom>
          <a:solidFill>
            <a:schemeClr val="tx1"/>
          </a:solidFill>
        </p:spPr>
        <p:txBody>
          <a:bodyPr wrap="square" rtlCol="0">
            <a:spAutoFit/>
          </a:bodyPr>
          <a:lstStyle/>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中国近代史：</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设问方式：这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r>
              <a:rPr lang="zh-CN"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影响留日学生区域分布不平衡的主要因素是</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知识考察：洋务运动时期的经济政策、近代经济文化发展的区域差异、 抗日战争时期共产党政策调整</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6" name="文本框 2"/>
          <p:cNvSpPr txBox="1"/>
          <p:nvPr/>
        </p:nvSpPr>
        <p:spPr>
          <a:xfrm>
            <a:off x="54592" y="2586024"/>
            <a:ext cx="12129770" cy="1144929"/>
          </a:xfrm>
          <a:prstGeom prst="rect">
            <a:avLst/>
          </a:prstGeom>
          <a:solidFill>
            <a:schemeClr val="tx1"/>
          </a:solidFill>
        </p:spPr>
        <p:txBody>
          <a:bodyPr wrap="square" rtlCol="0">
            <a:spAutoFit/>
          </a:bodyPr>
          <a:lstStyle/>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中国现代史：</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设问方式：此</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知识考察：现代中国的经济体制改革</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7" name="文本框 2"/>
          <p:cNvSpPr txBox="1"/>
          <p:nvPr/>
        </p:nvSpPr>
        <p:spPr>
          <a:xfrm>
            <a:off x="40944" y="3753133"/>
            <a:ext cx="12129770" cy="1144929"/>
          </a:xfrm>
          <a:prstGeom prst="rect">
            <a:avLst/>
          </a:prstGeom>
          <a:solidFill>
            <a:schemeClr val="tx1"/>
          </a:solidFill>
        </p:spPr>
        <p:txBody>
          <a:bodyPr wrap="square" rtlCol="0">
            <a:spAutoFit/>
          </a:bodyPr>
          <a:lstStyle/>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世界古代史：</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设问方式：这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试题载体：文字材料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a:t>
            </a:r>
            <a:r>
              <a:rPr lang="zh-CN"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必修</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三 希腊人文主义与传统文化</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宗教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关系</a:t>
            </a:r>
            <a:endParaRPr lang="zh-CN"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8" name="文本框 2"/>
          <p:cNvSpPr txBox="1"/>
          <p:nvPr/>
        </p:nvSpPr>
        <p:spPr>
          <a:xfrm>
            <a:off x="29568" y="4915485"/>
            <a:ext cx="12129770" cy="1144929"/>
          </a:xfrm>
          <a:prstGeom prst="rect">
            <a:avLst/>
          </a:prstGeom>
          <a:solidFill>
            <a:schemeClr val="tx1"/>
          </a:solidFill>
        </p:spPr>
        <p:txBody>
          <a:bodyPr wrap="square" rtlCol="0">
            <a:spAutoFit/>
          </a:bodyPr>
          <a:lstStyle/>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世界近现代史：</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设问方式：这（该）</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次、综合</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可知</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试题载体：表格材料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次、漫画材料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次、文字材料</a:t>
            </a:r>
            <a:r>
              <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rPr>
              <a:t>知识考察：工业革命的影响、苏联的工业化、世界现代经济政治格局的变化</a:t>
            </a:r>
            <a:endParaRPr lang="en-US" altLang="zh-CN" sz="1900" b="1" dirty="0" smtClean="0">
              <a:solidFill>
                <a:schemeClr val="bg1"/>
              </a:solidFill>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9" name="文本框 2"/>
          <p:cNvSpPr txBox="1"/>
          <p:nvPr/>
        </p:nvSpPr>
        <p:spPr>
          <a:xfrm>
            <a:off x="27296" y="6075544"/>
            <a:ext cx="12129770" cy="923330"/>
          </a:xfrm>
          <a:prstGeom prst="rect">
            <a:avLst/>
          </a:prstGeom>
          <a:solidFill>
            <a:srgbClr val="FFFF00"/>
          </a:solidFill>
        </p:spPr>
        <p:txBody>
          <a:bodyPr wrap="square" rtlCol="0">
            <a:spAutoFit/>
          </a:bodyPr>
          <a:lstStyle/>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从试卷形式看：设问方式上看，这（该</a:t>
            </a: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此）</a:t>
            </a: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9</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次；试题载体上看，表格材料</a:t>
            </a: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次、漫画材料</a:t>
            </a: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次、文字材料</a:t>
            </a: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8</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次。</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0" y="0"/>
            <a:ext cx="12129770" cy="5909310"/>
          </a:xfrm>
          <a:prstGeom prst="rect">
            <a:avLst/>
          </a:prstGeom>
          <a:solidFill>
            <a:srgbClr val="FFFF00"/>
          </a:solidFill>
        </p:spPr>
        <p:txBody>
          <a:bodyPr wrap="square" rtlCol="0">
            <a:spAutoFit/>
          </a:bodyPr>
          <a:lstStyle/>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从考察内容看：</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中国古代史：</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周代分封制的文化影响；</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汉代中央集权的影响；</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明代商品经济发展影响；</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中国近代史：</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洋务运动时期经济政策；</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近代经济发展的空间差异；</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抗战时期共产党的政策；</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中国现代史：</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现代中国的经济改革。</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世界古代史：</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古希腊人文主义与传统文化。</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世界近现代史：</a:t>
            </a:r>
            <a:endPar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solidFill>
                  <a:srgbClr val="FF0000"/>
                </a:solidFill>
                <a:latin typeface="黑体" panose="02010609060101010101" pitchFamily="49" charset="-122"/>
                <a:ea typeface="黑体" panose="02010609060101010101" pitchFamily="49" charset="-122"/>
                <a:cs typeface="黑体" panose="02010609060101010101" pitchFamily="49" charset="-122"/>
                <a:sym typeface="+mn-ea"/>
              </a:rPr>
              <a:t>工</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业革命的影响；</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苏联的工业化建设成就</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pPr>
              <a:lnSpc>
                <a:spcPct val="90000"/>
              </a:lnSpc>
            </a:pP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现代政治经济格局的变化。</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3" name="文本框 2"/>
          <p:cNvSpPr txBox="1"/>
          <p:nvPr/>
        </p:nvSpPr>
        <p:spPr>
          <a:xfrm>
            <a:off x="62230" y="6018663"/>
            <a:ext cx="12129770" cy="507831"/>
          </a:xfrm>
          <a:prstGeom prst="rect">
            <a:avLst/>
          </a:prstGeom>
          <a:solidFill>
            <a:srgbClr val="FFFF00"/>
          </a:solidFill>
        </p:spPr>
        <p:txBody>
          <a:bodyPr wrap="square" rtlCol="0">
            <a:spAutoFit/>
          </a:bodyPr>
          <a:lstStyle/>
          <a:p>
            <a:pPr>
              <a:lnSpc>
                <a:spcPct val="90000"/>
              </a:lnSpc>
            </a:pP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重视史学理论的考察</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2"/>
          <p:cNvSpPr txBox="1"/>
          <p:nvPr/>
        </p:nvSpPr>
        <p:spPr>
          <a:xfrm>
            <a:off x="0" y="0"/>
            <a:ext cx="12129770" cy="7017306"/>
          </a:xfrm>
          <a:prstGeom prst="rect">
            <a:avLst/>
          </a:prstGeom>
          <a:solidFill>
            <a:srgbClr val="FFFF00"/>
          </a:solidFill>
        </p:spPr>
        <p:txBody>
          <a:bodyPr wrap="square" rtlCol="0">
            <a:spAutoFit/>
          </a:bodyPr>
          <a:lstStyle/>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结论一：从</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2017</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年选择题看，</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2018</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年高考备考建议</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、古代史复习三个重视</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）重视中国古代史重点时期：周代、汉代、宋代、明清。</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）重视各大历史时期政治经济文化状态的互动影响。</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）重视历史文字材料的阅读和理解。</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中国近现代史复习的三个建议</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）重视近代经济史的学习，尤其是近现代政府经济政策的变化。</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）重视现代经济体制改革。</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世界古代史复习建议：</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	</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重视古希腊罗马民主思想、人文主义思想和法学思想与当地传统关系。</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4.</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世界近现代史复习建议：</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1</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）重视工业革命的影响；</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2</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）重视苏联的工业化建设和西方世界的评价</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a:p>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a:t>
            </a:r>
            <a:r>
              <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rPr>
              <a:t>3</a:t>
            </a:r>
            <a:r>
              <a:rPr lang="zh-CN" altLang="en-US" sz="3000" b="1" dirty="0" smtClean="0">
                <a:latin typeface="黑体" panose="02010609060101010101" pitchFamily="49" charset="-122"/>
                <a:ea typeface="黑体" panose="02010609060101010101" pitchFamily="49" charset="-122"/>
                <a:cs typeface="黑体" panose="02010609060101010101" pitchFamily="49" charset="-122"/>
                <a:sym typeface="+mn-ea"/>
              </a:rPr>
              <a:t>）重视二战后现代政治经济格局的变化。</a:t>
            </a:r>
            <a:endParaRPr lang="en-US" altLang="zh-CN" sz="3000" b="1" dirty="0" smtClean="0">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4553"/>
</p:tagLst>
</file>

<file path=ppt/tags/tag3.xml><?xml version="1.0" encoding="utf-8"?>
<p:tagLst xmlns:a="http://schemas.openxmlformats.org/drawingml/2006/main" xmlns:r="http://schemas.openxmlformats.org/officeDocument/2006/relationships"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4553"/>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2993</Words>
  <Application>Microsoft Office PowerPoint</Application>
  <PresentationFormat>自定义</PresentationFormat>
  <Paragraphs>268</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主题</vt:lpstr>
      <vt:lpstr>以2017年高考1卷历史选择题和历史新课程标准为例，谈与2018年历史高考备考应了解的历史概念。</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23</cp:revision>
  <dcterms:created xsi:type="dcterms:W3CDTF">2018-03-01T02:03:00Z</dcterms:created>
  <dcterms:modified xsi:type="dcterms:W3CDTF">2018-05-27T13:09:51Z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