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4" r:id="rId4"/>
    <p:sldMasterId id="2147483689" r:id="rId5"/>
    <p:sldMasterId id="2147483701" r:id="rId6"/>
  </p:sldMasterIdLst>
  <p:notesMasterIdLst>
    <p:notesMasterId r:id="rId8"/>
  </p:notesMasterIdLst>
  <p:sldIdLst>
    <p:sldId id="365" r:id="rId7"/>
    <p:sldId id="1053" r:id="rId9"/>
    <p:sldId id="902" r:id="rId10"/>
    <p:sldId id="903" r:id="rId11"/>
    <p:sldId id="904" r:id="rId12"/>
    <p:sldId id="905" r:id="rId13"/>
    <p:sldId id="906" r:id="rId14"/>
    <p:sldId id="1069" r:id="rId15"/>
    <p:sldId id="1090" r:id="rId16"/>
    <p:sldId id="1070" r:id="rId17"/>
    <p:sldId id="1071" r:id="rId18"/>
    <p:sldId id="1091" r:id="rId19"/>
    <p:sldId id="1092" r:id="rId20"/>
    <p:sldId id="1072" r:id="rId21"/>
    <p:sldId id="1089" r:id="rId22"/>
    <p:sldId id="1021" r:id="rId23"/>
    <p:sldId id="1023" r:id="rId24"/>
    <p:sldId id="1024" r:id="rId25"/>
    <p:sldId id="1026" r:id="rId26"/>
    <p:sldId id="1027" r:id="rId27"/>
    <p:sldId id="1029" r:id="rId28"/>
    <p:sldId id="772" r:id="rId29"/>
  </p:sldIdLst>
  <p:sldSz cx="9144000" cy="51435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0066"/>
    <a:srgbClr val="006600"/>
    <a:srgbClr val="006699"/>
    <a:srgbClr val="663300"/>
    <a:srgbClr val="993300"/>
    <a:srgbClr val="8000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63"/>
    <p:restoredTop sz="85267"/>
  </p:normalViewPr>
  <p:slideViewPr>
    <p:cSldViewPr showGuides="1">
      <p:cViewPr varScale="1">
        <p:scale>
          <a:sx n="91" d="100"/>
          <a:sy n="91" d="100"/>
        </p:scale>
        <p:origin x="-588" y="-102"/>
      </p:cViewPr>
      <p:guideLst>
        <p:guide orient="horz" pos="1586"/>
        <p:guide pos="2880"/>
      </p:guideLst>
    </p:cSldViewPr>
  </p:slideViewPr>
  <p:outlineViewPr>
    <p:cViewPr>
      <p:scale>
        <a:sx n="33" d="100"/>
        <a:sy n="33" d="100"/>
      </p:scale>
      <p:origin x="0" y="1002"/>
    </p:cViewPr>
  </p:outlineViewPr>
  <p:notesTextViewPr>
    <p:cViewPr>
      <p:scale>
        <a:sx n="100" d="100"/>
        <a:sy n="100" d="100"/>
      </p:scale>
      <p:origin x="0" y="0"/>
    </p:cViewPr>
  </p:notesTextViewPr>
  <p:sorterViewPr>
    <p:cViewPr>
      <p:scale>
        <a:sx n="100" d="100"/>
        <a:sy n="100" d="100"/>
      </p:scale>
      <p:origin x="0" y="1908"/>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ea typeface="宋体" panose="02010600030101010101" pitchFamily="2" charset="-122"/>
              </a:defRPr>
            </a:lvl1pPr>
          </a:lstStyle>
          <a:p>
            <a:pPr fontAlgn="base">
              <a:defRPr/>
            </a:pPr>
            <a:endParaRPr lang="en-US" altLang="zh-CN" strike="noStrike" noProof="1"/>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ea typeface="宋体" panose="02010600030101010101" pitchFamily="2" charset="-122"/>
              </a:defRPr>
            </a:lvl1pPr>
          </a:lstStyle>
          <a:p>
            <a:pPr fontAlgn="base">
              <a:defRPr/>
            </a:pPr>
            <a:endParaRPr lang="en-US" altLang="zh-CN" strike="noStrike" noProof="1"/>
          </a:p>
        </p:txBody>
      </p:sp>
      <p:sp>
        <p:nvSpPr>
          <p:cNvPr id="32772" name="Rectangle 4"/>
          <p:cNvSpPr>
            <a:spLocks noGrp="1" noRot="1" noChangeAspec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32773" name="Rectangle 5"/>
          <p:cNvSpPr>
            <a:spLocks noGrp="1"/>
          </p:cNvSpPr>
          <p:nvPr>
            <p:ph type="body" sz="quarter"/>
          </p:nvPr>
        </p:nvSpPr>
        <p:spPr>
          <a:xfrm>
            <a:off x="685800" y="4343400"/>
            <a:ext cx="5486400" cy="41148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ea typeface="宋体" panose="02010600030101010101" pitchFamily="2" charset="-122"/>
              </a:defRPr>
            </a:lvl1pPr>
          </a:lstStyle>
          <a:p>
            <a:pPr fontAlgn="base">
              <a:defRPr/>
            </a:pPr>
            <a:endParaRPr lang="en-US" altLang="zh-CN" strike="noStrike" noProof="1"/>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ea typeface="宋体" panose="02010600030101010101" pitchFamily="2" charset="-122"/>
              </a:defRPr>
            </a:lvl1pPr>
          </a:lstStyle>
          <a:p>
            <a:pPr fontAlgn="base">
              <a:defRPr/>
            </a:pPr>
            <a:fld id="{0EE97443-C1CD-4B8D-A9B9-9E7F0389BDBE}"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7"/>
          <p:cNvSpPr>
            <a:spLocks noGrp="1"/>
          </p:cNvSpPr>
          <p:nvPr>
            <p:ph type="sldNum" sz="quarter"/>
          </p:nvPr>
        </p:nvSpPr>
        <p:spPr>
          <a:xfrm>
            <a:off x="3884613" y="8685213"/>
            <a:ext cx="2971800" cy="457200"/>
          </a:xfrm>
          <a:prstGeom prst="rect">
            <a:avLst/>
          </a:prstGeom>
          <a:noFill/>
          <a:ln w="9525">
            <a:noFill/>
          </a:ln>
        </p:spPr>
        <p:txBody>
          <a:bodyPr anchor="b"/>
          <a:p>
            <a:pPr lvl="0" algn="r"/>
            <a:fld id="{9A0DB2DC-4C9A-4742-B13C-FB6460FD3503}" type="slidenum">
              <a:rPr lang="en-US" altLang="zh-CN" sz="1200" dirty="0">
                <a:solidFill>
                  <a:srgbClr val="000000"/>
                </a:solidFill>
              </a:rPr>
            </a:fld>
            <a:endParaRPr lang="en-US" altLang="zh-CN" sz="1200" dirty="0">
              <a:solidFill>
                <a:srgbClr val="000000"/>
              </a:solidFill>
            </a:endParaRPr>
          </a:p>
        </p:txBody>
      </p:sp>
      <p:sp>
        <p:nvSpPr>
          <p:cNvPr id="34818" name="Rectangle 2"/>
          <p:cNvSpPr>
            <a:spLocks noGrp="1" noRot="1" noChangeAspect="1" noTextEdit="1"/>
          </p:cNvSpPr>
          <p:nvPr>
            <p:ph type="sldImg"/>
          </p:nvPr>
        </p:nvSpPr>
        <p:spPr/>
      </p:sp>
      <p:sp>
        <p:nvSpPr>
          <p:cNvPr id="34819" name="Rectangle 3"/>
          <p:cNvSpPr>
            <a:spLocks noGrp="1"/>
          </p:cNvSpPr>
          <p:nvPr>
            <p:ph type="body"/>
          </p:nvPr>
        </p:nvSpPr>
        <p:spPr/>
        <p:txBody>
          <a:bodyPr wrap="square" lIns="91440" tIns="45720" rIns="91440" bIns="45720" anchor="t"/>
          <a:p>
            <a:pPr lvl="0"/>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noTextEdit="1"/>
          </p:cNvSpPr>
          <p:nvPr>
            <p:ph type="sldImg"/>
          </p:nvPr>
        </p:nvSpPr>
        <p:spPr/>
      </p:sp>
      <p:sp>
        <p:nvSpPr>
          <p:cNvPr id="38914" name="备注占位符 2"/>
          <p:cNvSpPr>
            <a:spLocks noGrp="1"/>
          </p:cNvSpPr>
          <p:nvPr>
            <p:ph type="body"/>
          </p:nvPr>
        </p:nvSpPr>
        <p:spPr/>
        <p:txBody>
          <a:bodyPr wrap="square" lIns="91440" tIns="45720" rIns="91440" bIns="45720" anchor="t"/>
          <a:p>
            <a:pPr lvl="0"/>
            <a:endParaRPr lang="zh-CN" altLang="en-US" dirty="0"/>
          </a:p>
        </p:txBody>
      </p:sp>
      <p:sp>
        <p:nvSpPr>
          <p:cNvPr id="38915" name="灯片编号占位符 3"/>
          <p:cNvSpPr>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p>
            <a:pPr lvl="0" indent="0" algn="r"/>
            <a:fld id="{9A0DB2DC-4C9A-4742-B13C-FB6460FD3503}" type="slidenum">
              <a:rPr lang="en-US" altLang="zh-CN" sz="1200">
                <a:solidFill>
                  <a:srgbClr val="000000"/>
                </a:solidFill>
                <a:latin typeface="Arial" panose="020B0604020202020204" pitchFamily="34" charset="0"/>
              </a:rPr>
            </a:fld>
            <a:endParaRPr lang="en-US" altLang="zh-CN" sz="1200">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40"/>
            <a:ext cx="7772400" cy="1102519"/>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ctr"/>
            <a:r>
              <a:rPr lang="zh-CN" altLang="en-US" strike="noStrike" noProof="1" smtClean="0"/>
              <a:t>单击此处编辑母版副标题样式</a:t>
            </a:r>
            <a:endParaRPr lang="zh-CN" altLang="en-US" strike="noStrike" noProof="1"/>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23"/>
            <a:ext cx="2051050" cy="4679156"/>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33" y="86923"/>
            <a:ext cx="6003925" cy="4679156"/>
          </a:xfrm>
        </p:spPr>
        <p:txBody>
          <a:bodyPr vert="eaVert"/>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1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6146" name="AutoShape 75"/>
          <p:cNvSpPr/>
          <p:nvPr/>
        </p:nvSpPr>
        <p:spPr>
          <a:xfrm>
            <a:off x="33338" y="33338"/>
            <a:ext cx="5181600" cy="5076825"/>
          </a:xfrm>
          <a:prstGeom prst="roundRect">
            <a:avLst>
              <a:gd name="adj" fmla="val 8014"/>
            </a:avLst>
          </a:prstGeom>
          <a:solidFill>
            <a:srgbClr val="F8F8F8"/>
          </a:solidFill>
          <a:ln w="9525" cap="flat" cmpd="sng">
            <a:solidFill>
              <a:srgbClr val="80CB35"/>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nvGrpSpPr>
          <p:cNvPr id="6147" name="Group 71"/>
          <p:cNvGrpSpPr/>
          <p:nvPr/>
        </p:nvGrpSpPr>
        <p:grpSpPr>
          <a:xfrm>
            <a:off x="5222875" y="20638"/>
            <a:ext cx="3856038" cy="5110162"/>
            <a:chOff x="275" y="265"/>
            <a:chExt cx="2373" cy="3936"/>
          </a:xfrm>
        </p:grpSpPr>
        <p:sp>
          <p:nvSpPr>
            <p:cNvPr id="6148" name="AutoShape 72"/>
            <p:cNvSpPr/>
            <p:nvPr/>
          </p:nvSpPr>
          <p:spPr>
            <a:xfrm>
              <a:off x="275" y="265"/>
              <a:ext cx="2373" cy="3936"/>
            </a:xfrm>
            <a:prstGeom prst="roundRect">
              <a:avLst>
                <a:gd name="adj" fmla="val 8014"/>
              </a:avLst>
            </a:prstGeom>
            <a:solidFill>
              <a:srgbClr val="F8F8F8"/>
            </a:solidFill>
            <a:ln w="9525" cap="flat" cmpd="sng">
              <a:solidFill>
                <a:srgbClr val="99CCFF"/>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sp>
          <p:nvSpPr>
            <p:cNvPr id="6149" name="AutoShape 73"/>
            <p:cNvSpPr/>
            <p:nvPr/>
          </p:nvSpPr>
          <p:spPr>
            <a:xfrm>
              <a:off x="311" y="307"/>
              <a:ext cx="2323" cy="3853"/>
            </a:xfrm>
            <a:prstGeom prst="roundRect">
              <a:avLst>
                <a:gd name="adj" fmla="val 7912"/>
              </a:avLst>
            </a:prstGeom>
            <a:solidFill>
              <a:srgbClr val="99CCFF">
                <a:alpha val="50194"/>
              </a:srgbClr>
            </a:solidFill>
            <a:ln w="9525">
              <a:noFill/>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200400"/>
          </a:xfrm>
          <a:prstGeom prst="rect">
            <a:avLst/>
          </a:prstGeom>
        </p:spPr>
        <p:txBody>
          <a:bodyPr anchor="b">
            <a:noAutofit/>
          </a:bodyPr>
          <a:lstStyle>
            <a:lvl1pPr>
              <a:lnSpc>
                <a:spcPct val="100000"/>
              </a:lnSpc>
              <a:defRPr sz="8000"/>
            </a:lvl1pPr>
          </a:lstStyle>
          <a:p>
            <a:pPr fontAlgn="base"/>
            <a:r>
              <a:rPr lang="zh-CN" altLang="en-US" strike="noStrike" noProof="1" smtClean="0"/>
              <a:t>单击此处编辑母版标题样式</a:t>
            </a:r>
            <a:endParaRPr lang="en-US" strike="noStrike" noProof="1" dirty="0"/>
          </a:p>
        </p:txBody>
      </p:sp>
      <p:sp>
        <p:nvSpPr>
          <p:cNvPr id="3" name="Subtitle 2"/>
          <p:cNvSpPr>
            <a:spLocks noGrp="1"/>
          </p:cNvSpPr>
          <p:nvPr>
            <p:ph type="subTitle" idx="1"/>
          </p:nvPr>
        </p:nvSpPr>
        <p:spPr>
          <a:xfrm>
            <a:off x="1371600" y="3714750"/>
            <a:ext cx="6400800" cy="9144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en-US" strike="noStrike" noProof="1" dirty="0"/>
          </a:p>
        </p:txBody>
      </p:sp>
      <p:sp>
        <p:nvSpPr>
          <p:cNvPr id="4" name="Date Placeholder 6"/>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5C1020D-94BA-4908-ACBA-9235C51D92F6}" type="datetimeFigureOut">
              <a:rPr lang="zh-CN" altLang="en-US" strike="noStrike" noProof="1">
                <a:latin typeface="+mn-lt"/>
                <a:ea typeface="+mn-ea"/>
                <a:cs typeface="+mn-cs"/>
              </a:rPr>
            </a:fld>
            <a:endParaRPr lang="zh-CN" altLang="en-US" strike="noStrike" noProof="1"/>
          </a:p>
        </p:txBody>
      </p:sp>
      <p:sp>
        <p:nvSpPr>
          <p:cNvPr id="5" name="Slide Number Placeholder 7"/>
          <p:cNvSpPr>
            <a:spLocks noGrp="1"/>
          </p:cNvSpPr>
          <p:nvPr>
            <p:ph type="sldNum" sz="quarter" idx="11"/>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0602884A-3B44-4DB9-9DE1-A8AC5C3CABCC}" type="slidenum">
              <a:rPr lang="zh-CN" altLang="en-US" strike="noStrike" noProof="1">
                <a:latin typeface="+mn-lt"/>
                <a:ea typeface="+mn-ea"/>
                <a:cs typeface="+mn-cs"/>
              </a:rPr>
            </a:fld>
            <a:endParaRPr lang="zh-CN" altLang="en-US" strike="noStrike" noProof="1"/>
          </a:p>
        </p:txBody>
      </p:sp>
      <p:sp>
        <p:nvSpPr>
          <p:cNvPr id="6" name="Footer Placeholder 8"/>
          <p:cNvSpPr>
            <a:spLocks noGrp="1"/>
          </p:cNvSpPr>
          <p:nvPr>
            <p:ph type="ftr" sz="quarter" idx="12"/>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457200" y="1200151"/>
            <a:ext cx="8229600" cy="3394472"/>
          </a:xfrm>
          <a:prstGeom prst="rect">
            <a:avLst/>
          </a:prstGeom>
        </p:spPr>
        <p:txBody>
          <a:bodyPr/>
          <a:lstStyle>
            <a:lvl5pPr>
              <a:defRPr/>
            </a:lvl5pPr>
            <a:lvl6pPr>
              <a:defRPr/>
            </a:lvl6pPr>
            <a:lvl7pPr>
              <a:defRPr/>
            </a:lvl7pPr>
            <a:lvl8pPr>
              <a:defRPr/>
            </a:lvl8pPr>
            <a:lvl9pPr>
              <a:buFont typeface="Arial" panose="020B0604020202020204" pitchFamily="34" charset="0"/>
              <a:buChar char="•"/>
              <a:defRPr/>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smtClean="0"/>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0DF3919D-01EA-4F77-80DD-BD73C1F555AF}"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80A96C8F-E4E2-4883-BCBD-66D328A6F7BF}"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Oval 6"/>
          <p:cNvSpPr/>
          <p:nvPr/>
        </p:nvSpPr>
        <p:spPr>
          <a:xfrm>
            <a:off x="4495800"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5" name="Oval 7"/>
          <p:cNvSpPr/>
          <p:nvPr/>
        </p:nvSpPr>
        <p:spPr>
          <a:xfrm>
            <a:off x="4695825"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6" name="Oval 8"/>
          <p:cNvSpPr/>
          <p:nvPr/>
        </p:nvSpPr>
        <p:spPr>
          <a:xfrm>
            <a:off x="4297363"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2" name="Title 1"/>
          <p:cNvSpPr>
            <a:spLocks noGrp="1"/>
          </p:cNvSpPr>
          <p:nvPr>
            <p:ph type="title"/>
          </p:nvPr>
        </p:nvSpPr>
        <p:spPr>
          <a:xfrm>
            <a:off x="722313" y="1028701"/>
            <a:ext cx="7772400" cy="1878806"/>
          </a:xfrm>
          <a:prstGeom prst="rect">
            <a:avLst/>
          </a:prstGeo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base"/>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722313" y="3051581"/>
            <a:ext cx="7772400" cy="848915"/>
          </a:xfrm>
          <a:prstGeom prst="rect">
            <a:avLst/>
          </a:prstGeo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7"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92916C56-B1C8-47DC-B561-23CA83831B7C}" type="datetimeFigureOut">
              <a:rPr lang="zh-CN" altLang="en-US" strike="noStrike" noProof="1">
                <a:latin typeface="+mn-lt"/>
                <a:ea typeface="+mn-ea"/>
                <a:cs typeface="+mn-cs"/>
              </a:rPr>
            </a:fld>
            <a:endParaRPr lang="zh-CN" altLang="en-US" strike="noStrike" noProof="1"/>
          </a:p>
        </p:txBody>
      </p:sp>
      <p:sp>
        <p:nvSpPr>
          <p:cNvPr id="8"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9"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3013B6C9-1851-44E2-AE27-6B968A2FA016}"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smtClean="0"/>
          </a:p>
        </p:txBody>
      </p:sp>
      <p:sp>
        <p:nvSpPr>
          <p:cNvPr id="9" name="Content Placeholder 8"/>
          <p:cNvSpPr>
            <a:spLocks noGrp="1"/>
          </p:cNvSpPr>
          <p:nvPr>
            <p:ph sz="quarter" idx="13"/>
          </p:nvPr>
        </p:nvSpPr>
        <p:spPr>
          <a:xfrm>
            <a:off x="365760" y="1200150"/>
            <a:ext cx="4041648" cy="339471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Date Placeholder 4"/>
          <p:cNvSpPr>
            <a:spLocks noGrp="1"/>
          </p:cNvSpPr>
          <p:nvPr>
            <p:ph type="dt" sz="half" idx="14"/>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945A5CC-33E0-4E2C-AE6A-CE33A18C423D}"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5"/>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6"/>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EBA693A-B9AD-4A9B-A2F0-40BD0E7C101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lvl1pPr>
              <a:defRPr/>
            </a:lvl1p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457200" y="1200150"/>
            <a:ext cx="4040188" cy="4572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5" name="Text Placeholder 4"/>
          <p:cNvSpPr>
            <a:spLocks noGrp="1"/>
          </p:cNvSpPr>
          <p:nvPr>
            <p:ph type="body" sz="quarter" idx="3"/>
          </p:nvPr>
        </p:nvSpPr>
        <p:spPr>
          <a:xfrm>
            <a:off x="4648217" y="1200150"/>
            <a:ext cx="4041775" cy="4572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11" name="Content Placeholder 10"/>
          <p:cNvSpPr>
            <a:spLocks noGrp="1"/>
          </p:cNvSpPr>
          <p:nvPr>
            <p:ph sz="quarter" idx="13"/>
          </p:nvPr>
        </p:nvSpPr>
        <p:spPr>
          <a:xfrm>
            <a:off x="457200" y="1659636"/>
            <a:ext cx="4041648" cy="293522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13" name="Content Placeholder 12"/>
          <p:cNvSpPr>
            <a:spLocks noGrp="1"/>
          </p:cNvSpPr>
          <p:nvPr>
            <p:ph sz="quarter" idx="14"/>
          </p:nvPr>
        </p:nvSpPr>
        <p:spPr>
          <a:xfrm>
            <a:off x="4672584" y="1659637"/>
            <a:ext cx="4041648" cy="293489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7" name="Date Placeholder 6"/>
          <p:cNvSpPr>
            <a:spLocks noGrp="1"/>
          </p:cNvSpPr>
          <p:nvPr>
            <p:ph type="dt" sz="half" idx="15"/>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80089016-4CB1-4010-AC2B-23CD1518C83B}" type="datetimeFigureOut">
              <a:rPr lang="zh-CN" altLang="en-US" strike="noStrike" noProof="1">
                <a:latin typeface="+mn-lt"/>
                <a:ea typeface="+mn-ea"/>
                <a:cs typeface="+mn-cs"/>
              </a:rPr>
            </a:fld>
            <a:endParaRPr lang="zh-CN" altLang="en-US" strike="noStrike" noProof="1"/>
          </a:p>
        </p:txBody>
      </p:sp>
      <p:sp>
        <p:nvSpPr>
          <p:cNvPr id="8" name="Footer Placeholder 7"/>
          <p:cNvSpPr>
            <a:spLocks noGrp="1"/>
          </p:cNvSpPr>
          <p:nvPr>
            <p:ph type="ftr" sz="quarter" idx="16"/>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9" name="Slide Number Placeholder 8"/>
          <p:cNvSpPr>
            <a:spLocks noGrp="1"/>
          </p:cNvSpPr>
          <p:nvPr>
            <p:ph type="sldNum" sz="quarter" idx="17"/>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5D83AFEC-51B8-4549-B9E3-2BF8477E3008}"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Date Placeholder 2"/>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949509E-1665-4E22-8D61-E7CFEC8EEE6D}" type="datetimeFigureOut">
              <a:rPr lang="zh-CN" altLang="en-US" strike="noStrike" noProof="1">
                <a:latin typeface="+mn-lt"/>
                <a:ea typeface="+mn-ea"/>
                <a:cs typeface="+mn-cs"/>
              </a:rPr>
            </a:fld>
            <a:endParaRPr lang="zh-CN" altLang="en-US" strike="noStrike" noProof="1"/>
          </a:p>
        </p:txBody>
      </p:sp>
      <p:sp>
        <p:nvSpPr>
          <p:cNvPr id="4" name="Footer Placeholder 3"/>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5" name="Slide Number Placeholder 4"/>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5117271D-38F3-4F5A-8BA3-0B3B9C5D4251}"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7094" y="200027"/>
            <a:ext cx="3008313" cy="1571625"/>
          </a:xfrm>
          <a:prstGeom prst="rect">
            <a:avLst/>
          </a:prstGeo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719143" y="204796"/>
            <a:ext cx="4995863"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Text Placeholder 3"/>
          <p:cNvSpPr>
            <a:spLocks noGrp="1"/>
          </p:cNvSpPr>
          <p:nvPr>
            <p:ph type="body" sz="half" idx="2"/>
          </p:nvPr>
        </p:nvSpPr>
        <p:spPr>
          <a:xfrm>
            <a:off x="5907094" y="1828801"/>
            <a:ext cx="3008313" cy="2765822"/>
          </a:xfrm>
          <a:prstGeom prst="rect">
            <a:avLst/>
          </a:prstGeo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10D6107-95E8-44CC-85B1-9192DD67C4DF}"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4BD52BD-7984-4A92-AB1F-DE8388EF0B39}"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576" y="171458"/>
            <a:ext cx="5711824" cy="671513"/>
          </a:xfrm>
          <a:prstGeom prst="rect">
            <a:avLst/>
          </a:prstGeom>
        </p:spPr>
        <p:txBody>
          <a:bodyPr anchor="b"/>
          <a:lstStyle>
            <a:lvl1pPr algn="ctr">
              <a:lnSpc>
                <a:spcPct val="100000"/>
              </a:lnSpc>
              <a:defRPr sz="2800" b="0"/>
            </a:lvl1pPr>
          </a:lstStyle>
          <a:p>
            <a:pPr fontAlgn="base"/>
            <a:r>
              <a:rPr lang="zh-CN" altLang="en-US" strike="noStrike" noProof="1" smtClean="0"/>
              <a:t>单击此处编辑母版标题样式</a:t>
            </a:r>
            <a:endParaRPr lang="en-US" strike="noStrike" noProof="1" dirty="0"/>
          </a:p>
        </p:txBody>
      </p:sp>
      <p:sp>
        <p:nvSpPr>
          <p:cNvPr id="3" name="Picture Placeholder 2"/>
          <p:cNvSpPr>
            <a:spLocks noGrp="1"/>
          </p:cNvSpPr>
          <p:nvPr>
            <p:ph type="pic" idx="1"/>
          </p:nvPr>
        </p:nvSpPr>
        <p:spPr>
          <a:xfrm>
            <a:off x="1508126" y="857252"/>
            <a:ext cx="6054724" cy="3405783"/>
          </a:xfrm>
          <a:prstGeom prst="rect">
            <a:avLst/>
          </a:prstGeo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base"/>
            <a:r>
              <a:rPr lang="zh-CN" altLang="en-US" strike="noStrike" noProof="0" smtClean="0"/>
              <a:t>单击图标添加图片</a:t>
            </a:r>
            <a:endParaRPr lang="en-US" strike="noStrike" noProof="0" dirty="0"/>
          </a:p>
        </p:txBody>
      </p:sp>
      <p:sp>
        <p:nvSpPr>
          <p:cNvPr id="4" name="Text Placeholder 3"/>
          <p:cNvSpPr>
            <a:spLocks noGrp="1"/>
          </p:cNvSpPr>
          <p:nvPr>
            <p:ph type="body" sz="half" idx="2"/>
          </p:nvPr>
        </p:nvSpPr>
        <p:spPr>
          <a:xfrm>
            <a:off x="1679576" y="4357688"/>
            <a:ext cx="5711824" cy="400050"/>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E50AF99C-4A74-4BCB-9F3E-977083EFA73B}"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360FF329-7D5D-432B-ADFB-DB4471A105F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A2F97F26-1EEA-4638-9057-7976D6A6383A}"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B4D5E54C-C587-40D3-98B0-62F3E187823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A9FCC137-B60A-4BFD-9F50-1D9FBD8C8020}"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CFCD58FA-2B19-45C5-8944-55227B7CD099}"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8438" name="Rectangle 2"/>
          <p:cNvSpPr/>
          <p:nvPr/>
        </p:nvSpPr>
        <p:spPr>
          <a:xfrm>
            <a:off x="0" y="0"/>
            <a:ext cx="9145588" cy="458788"/>
          </a:xfrm>
          <a:prstGeom prst="rect">
            <a:avLst/>
          </a:prstGeom>
          <a:gradFill rotWithShape="1">
            <a:gsLst>
              <a:gs pos="0">
                <a:srgbClr val="001D31"/>
              </a:gs>
              <a:gs pos="100000">
                <a:srgbClr val="0099FF"/>
              </a:gs>
            </a:gsLst>
            <a:lin ang="18900000" scaled="1"/>
            <a:tileRect/>
          </a:gradFill>
          <a:ln w="9525">
            <a:noFill/>
          </a:ln>
        </p:spPr>
        <p:txBody>
          <a:bodyPr wrap="none" anchor="ctr"/>
          <a:p>
            <a:pPr lvl="0"/>
            <a:endParaRPr lang="zh-CN" altLang="en-US" b="1" dirty="0">
              <a:solidFill>
                <a:srgbClr val="000000"/>
              </a:solidFill>
              <a:latin typeface="Calibri" panose="020F0502020204030204" pitchFamily="34" charset="0"/>
              <a:ea typeface="黑体" panose="02010609060101010101" pitchFamily="2" charset="-122"/>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showMasterSp="0">
  <p:cSld name="1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9458" name="AutoShape 75"/>
          <p:cNvSpPr/>
          <p:nvPr/>
        </p:nvSpPr>
        <p:spPr>
          <a:xfrm>
            <a:off x="33338" y="33338"/>
            <a:ext cx="5181600" cy="5076825"/>
          </a:xfrm>
          <a:prstGeom prst="roundRect">
            <a:avLst>
              <a:gd name="adj" fmla="val 8014"/>
            </a:avLst>
          </a:prstGeom>
          <a:solidFill>
            <a:srgbClr val="F8F8F8"/>
          </a:solidFill>
          <a:ln w="9525" cap="flat" cmpd="sng">
            <a:solidFill>
              <a:srgbClr val="80CB35"/>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nvGrpSpPr>
          <p:cNvPr id="19459" name="Group 71"/>
          <p:cNvGrpSpPr/>
          <p:nvPr/>
        </p:nvGrpSpPr>
        <p:grpSpPr>
          <a:xfrm>
            <a:off x="5222875" y="20638"/>
            <a:ext cx="3856038" cy="5110162"/>
            <a:chOff x="275" y="265"/>
            <a:chExt cx="2373" cy="3936"/>
          </a:xfrm>
        </p:grpSpPr>
        <p:sp>
          <p:nvSpPr>
            <p:cNvPr id="19460" name="AutoShape 72"/>
            <p:cNvSpPr/>
            <p:nvPr/>
          </p:nvSpPr>
          <p:spPr>
            <a:xfrm>
              <a:off x="275" y="265"/>
              <a:ext cx="2373" cy="3936"/>
            </a:xfrm>
            <a:prstGeom prst="roundRect">
              <a:avLst>
                <a:gd name="adj" fmla="val 8014"/>
              </a:avLst>
            </a:prstGeom>
            <a:solidFill>
              <a:srgbClr val="F8F8F8"/>
            </a:solidFill>
            <a:ln w="9525" cap="flat" cmpd="sng">
              <a:solidFill>
                <a:srgbClr val="99CCFF"/>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sp>
          <p:nvSpPr>
            <p:cNvPr id="19461" name="AutoShape 73"/>
            <p:cNvSpPr/>
            <p:nvPr/>
          </p:nvSpPr>
          <p:spPr>
            <a:xfrm>
              <a:off x="311" y="307"/>
              <a:ext cx="2323" cy="3853"/>
            </a:xfrm>
            <a:prstGeom prst="roundRect">
              <a:avLst>
                <a:gd name="adj" fmla="val 7912"/>
              </a:avLst>
            </a:prstGeom>
            <a:solidFill>
              <a:srgbClr val="99CCFF">
                <a:alpha val="50194"/>
              </a:srgbClr>
            </a:solidFill>
            <a:ln w="9525">
              <a:noFill/>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200400"/>
          </a:xfrm>
          <a:prstGeom prst="rect">
            <a:avLst/>
          </a:prstGeom>
        </p:spPr>
        <p:txBody>
          <a:bodyPr anchor="b">
            <a:noAutofit/>
          </a:bodyPr>
          <a:lstStyle>
            <a:lvl1pPr>
              <a:lnSpc>
                <a:spcPct val="100000"/>
              </a:lnSpc>
              <a:defRPr sz="8000"/>
            </a:lvl1pPr>
          </a:lstStyle>
          <a:p>
            <a:pPr fontAlgn="base"/>
            <a:r>
              <a:rPr lang="zh-CN" altLang="en-US" strike="noStrike" noProof="1" smtClean="0"/>
              <a:t>单击此处编辑母版标题样式</a:t>
            </a:r>
            <a:endParaRPr lang="en-US" strike="noStrike" noProof="1" dirty="0"/>
          </a:p>
        </p:txBody>
      </p:sp>
      <p:sp>
        <p:nvSpPr>
          <p:cNvPr id="3" name="Subtitle 2"/>
          <p:cNvSpPr>
            <a:spLocks noGrp="1"/>
          </p:cNvSpPr>
          <p:nvPr>
            <p:ph type="subTitle" idx="1"/>
          </p:nvPr>
        </p:nvSpPr>
        <p:spPr>
          <a:xfrm>
            <a:off x="1371600" y="3714750"/>
            <a:ext cx="6400800" cy="9144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en-US" strike="noStrike" noProof="1" dirty="0"/>
          </a:p>
        </p:txBody>
      </p:sp>
      <p:sp>
        <p:nvSpPr>
          <p:cNvPr id="4" name="Date Placeholder 6"/>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5C1020D-94BA-4908-ACBA-9235C51D92F6}" type="datetimeFigureOut">
              <a:rPr lang="zh-CN" altLang="en-US" strike="noStrike" noProof="1">
                <a:latin typeface="+mn-lt"/>
                <a:ea typeface="+mn-ea"/>
                <a:cs typeface="+mn-cs"/>
              </a:rPr>
            </a:fld>
            <a:endParaRPr lang="zh-CN" altLang="en-US" strike="noStrike" noProof="1"/>
          </a:p>
        </p:txBody>
      </p:sp>
      <p:sp>
        <p:nvSpPr>
          <p:cNvPr id="5" name="Slide Number Placeholder 7"/>
          <p:cNvSpPr>
            <a:spLocks noGrp="1"/>
          </p:cNvSpPr>
          <p:nvPr>
            <p:ph type="sldNum" sz="quarter" idx="11"/>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0602884A-3B44-4DB9-9DE1-A8AC5C3CABCC}" type="slidenum">
              <a:rPr lang="zh-CN" altLang="en-US" strike="noStrike" noProof="1">
                <a:latin typeface="+mn-lt"/>
                <a:ea typeface="+mn-ea"/>
                <a:cs typeface="+mn-cs"/>
              </a:rPr>
            </a:fld>
            <a:endParaRPr lang="zh-CN" altLang="en-US" strike="noStrike" noProof="1"/>
          </a:p>
        </p:txBody>
      </p:sp>
      <p:sp>
        <p:nvSpPr>
          <p:cNvPr id="6" name="Footer Placeholder 8"/>
          <p:cNvSpPr>
            <a:spLocks noGrp="1"/>
          </p:cNvSpPr>
          <p:nvPr>
            <p:ph type="ftr" sz="quarter" idx="12"/>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457200" y="1200151"/>
            <a:ext cx="8229600" cy="3394472"/>
          </a:xfrm>
          <a:prstGeom prst="rect">
            <a:avLst/>
          </a:prstGeom>
        </p:spPr>
        <p:txBody>
          <a:bodyPr/>
          <a:lstStyle>
            <a:lvl5pPr>
              <a:defRPr/>
            </a:lvl5pPr>
            <a:lvl6pPr>
              <a:defRPr/>
            </a:lvl6pPr>
            <a:lvl7pPr>
              <a:defRPr/>
            </a:lvl7pPr>
            <a:lvl8pPr>
              <a:defRPr/>
            </a:lvl8pPr>
            <a:lvl9pPr>
              <a:buFont typeface="Arial" panose="020B0604020202020204" pitchFamily="34" charset="0"/>
              <a:buChar char="•"/>
              <a:defRPr/>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smtClean="0"/>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0DF3919D-01EA-4F77-80DD-BD73C1F555AF}"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80A96C8F-E4E2-4883-BCBD-66D328A6F7BF}"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Oval 6"/>
          <p:cNvSpPr/>
          <p:nvPr/>
        </p:nvSpPr>
        <p:spPr>
          <a:xfrm>
            <a:off x="4495800"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5" name="Oval 7"/>
          <p:cNvSpPr/>
          <p:nvPr/>
        </p:nvSpPr>
        <p:spPr>
          <a:xfrm>
            <a:off x="4695825"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6" name="Oval 8"/>
          <p:cNvSpPr/>
          <p:nvPr/>
        </p:nvSpPr>
        <p:spPr>
          <a:xfrm>
            <a:off x="4297363" y="2943225"/>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prstClr val="white"/>
              </a:solidFill>
            </a:endParaRPr>
          </a:p>
        </p:txBody>
      </p:sp>
      <p:sp>
        <p:nvSpPr>
          <p:cNvPr id="2" name="Title 1"/>
          <p:cNvSpPr>
            <a:spLocks noGrp="1"/>
          </p:cNvSpPr>
          <p:nvPr>
            <p:ph type="title"/>
          </p:nvPr>
        </p:nvSpPr>
        <p:spPr>
          <a:xfrm>
            <a:off x="722313" y="1028701"/>
            <a:ext cx="7772400" cy="1878806"/>
          </a:xfrm>
          <a:prstGeom prst="rect">
            <a:avLst/>
          </a:prstGeo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base"/>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722313" y="3051577"/>
            <a:ext cx="7772400" cy="848915"/>
          </a:xfrm>
          <a:prstGeom prst="rect">
            <a:avLst/>
          </a:prstGeo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7"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92916C56-B1C8-47DC-B561-23CA83831B7C}" type="datetimeFigureOut">
              <a:rPr lang="zh-CN" altLang="en-US" strike="noStrike" noProof="1">
                <a:latin typeface="+mn-lt"/>
                <a:ea typeface="+mn-ea"/>
                <a:cs typeface="+mn-cs"/>
              </a:rPr>
            </a:fld>
            <a:endParaRPr lang="zh-CN" altLang="en-US" strike="noStrike" noProof="1"/>
          </a:p>
        </p:txBody>
      </p:sp>
      <p:sp>
        <p:nvSpPr>
          <p:cNvPr id="8"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9"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3013B6C9-1851-44E2-AE27-6B968A2FA016}"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smtClean="0"/>
          </a:p>
        </p:txBody>
      </p:sp>
      <p:sp>
        <p:nvSpPr>
          <p:cNvPr id="9" name="Content Placeholder 8"/>
          <p:cNvSpPr>
            <a:spLocks noGrp="1"/>
          </p:cNvSpPr>
          <p:nvPr>
            <p:ph sz="quarter" idx="13"/>
          </p:nvPr>
        </p:nvSpPr>
        <p:spPr>
          <a:xfrm>
            <a:off x="365760" y="1200150"/>
            <a:ext cx="4041648" cy="339471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Date Placeholder 4"/>
          <p:cNvSpPr>
            <a:spLocks noGrp="1"/>
          </p:cNvSpPr>
          <p:nvPr>
            <p:ph type="dt" sz="half" idx="14"/>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945A5CC-33E0-4E2C-AE6A-CE33A18C423D}"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5"/>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6"/>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EBA693A-B9AD-4A9B-A2F0-40BD0E7C101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82"/>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ctr"/>
            <a:r>
              <a:rPr lang="zh-CN" altLang="en-US" strike="noStrike" noProof="1" smtClean="0"/>
              <a:t>单击此处编辑母版文本样式</a:t>
            </a:r>
            <a:endParaRPr lang="zh-CN" altLang="en-US" strike="noStrike" noProof="1" smtClean="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lvl1pPr>
              <a:defRPr/>
            </a:lvl1p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457200" y="1200150"/>
            <a:ext cx="4040188" cy="4572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5" name="Text Placeholder 4"/>
          <p:cNvSpPr>
            <a:spLocks noGrp="1"/>
          </p:cNvSpPr>
          <p:nvPr>
            <p:ph type="body" sz="quarter" idx="3"/>
          </p:nvPr>
        </p:nvSpPr>
        <p:spPr>
          <a:xfrm>
            <a:off x="4648209" y="1200150"/>
            <a:ext cx="4041775" cy="4572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11" name="Content Placeholder 10"/>
          <p:cNvSpPr>
            <a:spLocks noGrp="1"/>
          </p:cNvSpPr>
          <p:nvPr>
            <p:ph sz="quarter" idx="13"/>
          </p:nvPr>
        </p:nvSpPr>
        <p:spPr>
          <a:xfrm>
            <a:off x="457200" y="1659636"/>
            <a:ext cx="4041648" cy="293522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13" name="Content Placeholder 12"/>
          <p:cNvSpPr>
            <a:spLocks noGrp="1"/>
          </p:cNvSpPr>
          <p:nvPr>
            <p:ph sz="quarter" idx="14"/>
          </p:nvPr>
        </p:nvSpPr>
        <p:spPr>
          <a:xfrm>
            <a:off x="4672584" y="1659637"/>
            <a:ext cx="4041648" cy="293489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7" name="Date Placeholder 6"/>
          <p:cNvSpPr>
            <a:spLocks noGrp="1"/>
          </p:cNvSpPr>
          <p:nvPr>
            <p:ph type="dt" sz="half" idx="15"/>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80089016-4CB1-4010-AC2B-23CD1518C83B}" type="datetimeFigureOut">
              <a:rPr lang="zh-CN" altLang="en-US" strike="noStrike" noProof="1">
                <a:latin typeface="+mn-lt"/>
                <a:ea typeface="+mn-ea"/>
                <a:cs typeface="+mn-cs"/>
              </a:rPr>
            </a:fld>
            <a:endParaRPr lang="zh-CN" altLang="en-US" strike="noStrike" noProof="1"/>
          </a:p>
        </p:txBody>
      </p:sp>
      <p:sp>
        <p:nvSpPr>
          <p:cNvPr id="8" name="Footer Placeholder 7"/>
          <p:cNvSpPr>
            <a:spLocks noGrp="1"/>
          </p:cNvSpPr>
          <p:nvPr>
            <p:ph type="ftr" sz="quarter" idx="16"/>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9" name="Slide Number Placeholder 8"/>
          <p:cNvSpPr>
            <a:spLocks noGrp="1"/>
          </p:cNvSpPr>
          <p:nvPr>
            <p:ph type="sldNum" sz="quarter" idx="17"/>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5D83AFEC-51B8-4549-B9E3-2BF8477E3008}"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Date Placeholder 2"/>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949509E-1665-4E22-8D61-E7CFEC8EEE6D}" type="datetimeFigureOut">
              <a:rPr lang="zh-CN" altLang="en-US" strike="noStrike" noProof="1">
                <a:latin typeface="+mn-lt"/>
                <a:ea typeface="+mn-ea"/>
                <a:cs typeface="+mn-cs"/>
              </a:rPr>
            </a:fld>
            <a:endParaRPr lang="zh-CN" altLang="en-US" strike="noStrike" noProof="1"/>
          </a:p>
        </p:txBody>
      </p:sp>
      <p:sp>
        <p:nvSpPr>
          <p:cNvPr id="4" name="Footer Placeholder 3"/>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5" name="Slide Number Placeholder 4"/>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5117271D-38F3-4F5A-8BA3-0B3B9C5D4251}"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D8C23A99-C87F-43CA-B087-BF93873C4030}" type="datetimeFigureOut">
              <a:rPr lang="zh-CN" altLang="en-US" strike="noStrike" noProof="1">
                <a:latin typeface="+mn-lt"/>
                <a:ea typeface="+mn-ea"/>
                <a:cs typeface="+mn-cs"/>
              </a:rPr>
            </a:fld>
            <a:endParaRPr lang="zh-CN" altLang="en-US" strike="noStrike" noProof="1"/>
          </a:p>
        </p:txBody>
      </p:sp>
      <p:sp>
        <p:nvSpPr>
          <p:cNvPr id="3" name="Footer Placeholder 2"/>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4" name="Slide Number Placeholder 3"/>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AE4C99B7-E1B4-464D-AD40-66D9C65EF268}"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7094" y="200027"/>
            <a:ext cx="3008313" cy="1571625"/>
          </a:xfrm>
          <a:prstGeom prst="rect">
            <a:avLst/>
          </a:prstGeo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719143" y="204792"/>
            <a:ext cx="4995863"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Text Placeholder 3"/>
          <p:cNvSpPr>
            <a:spLocks noGrp="1"/>
          </p:cNvSpPr>
          <p:nvPr>
            <p:ph type="body" sz="half" idx="2"/>
          </p:nvPr>
        </p:nvSpPr>
        <p:spPr>
          <a:xfrm>
            <a:off x="5907094" y="1828801"/>
            <a:ext cx="3008313" cy="2765822"/>
          </a:xfrm>
          <a:prstGeom prst="rect">
            <a:avLst/>
          </a:prstGeo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F10D6107-95E8-44CC-85B1-9192DD67C4DF}"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74BD52BD-7984-4A92-AB1F-DE8388EF0B39}"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576" y="171454"/>
            <a:ext cx="5711824" cy="671513"/>
          </a:xfrm>
          <a:prstGeom prst="rect">
            <a:avLst/>
          </a:prstGeom>
        </p:spPr>
        <p:txBody>
          <a:bodyPr anchor="b"/>
          <a:lstStyle>
            <a:lvl1pPr algn="ctr">
              <a:lnSpc>
                <a:spcPct val="100000"/>
              </a:lnSpc>
              <a:defRPr sz="2800" b="0"/>
            </a:lvl1pPr>
          </a:lstStyle>
          <a:p>
            <a:pPr fontAlgn="base"/>
            <a:r>
              <a:rPr lang="zh-CN" altLang="en-US" strike="noStrike" noProof="1" smtClean="0"/>
              <a:t>单击此处编辑母版标题样式</a:t>
            </a:r>
            <a:endParaRPr lang="en-US" strike="noStrike" noProof="1" dirty="0"/>
          </a:p>
        </p:txBody>
      </p:sp>
      <p:sp>
        <p:nvSpPr>
          <p:cNvPr id="3" name="Picture Placeholder 2"/>
          <p:cNvSpPr>
            <a:spLocks noGrp="1"/>
          </p:cNvSpPr>
          <p:nvPr>
            <p:ph type="pic" idx="1"/>
          </p:nvPr>
        </p:nvSpPr>
        <p:spPr>
          <a:xfrm>
            <a:off x="1508126" y="857252"/>
            <a:ext cx="6054724" cy="3405783"/>
          </a:xfrm>
          <a:prstGeom prst="rect">
            <a:avLst/>
          </a:prstGeo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base"/>
            <a:r>
              <a:rPr lang="zh-CN" altLang="en-US" strike="noStrike" noProof="0" smtClean="0"/>
              <a:t>单击图标添加图片</a:t>
            </a:r>
            <a:endParaRPr lang="en-US" strike="noStrike" noProof="0" dirty="0"/>
          </a:p>
        </p:txBody>
      </p:sp>
      <p:sp>
        <p:nvSpPr>
          <p:cNvPr id="4" name="Text Placeholder 3"/>
          <p:cNvSpPr>
            <a:spLocks noGrp="1"/>
          </p:cNvSpPr>
          <p:nvPr>
            <p:ph type="body" sz="half" idx="2"/>
          </p:nvPr>
        </p:nvSpPr>
        <p:spPr>
          <a:xfrm>
            <a:off x="1679576" y="4357688"/>
            <a:ext cx="5711824" cy="400050"/>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E50AF99C-4A74-4BCB-9F3E-977083EFA73B}" type="datetimeFigureOut">
              <a:rPr lang="zh-CN" altLang="en-US" strike="noStrike" noProof="1">
                <a:latin typeface="+mn-lt"/>
                <a:ea typeface="+mn-ea"/>
                <a:cs typeface="+mn-cs"/>
              </a:rPr>
            </a:fld>
            <a:endParaRPr lang="zh-CN" altLang="en-US" strike="noStrike" noProof="1"/>
          </a:p>
        </p:txBody>
      </p:sp>
      <p:sp>
        <p:nvSpPr>
          <p:cNvPr id="6" name="Footer Placeholder 5"/>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7" name="Slide Number Placeholder 6"/>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360FF329-7D5D-432B-ADFB-DB4471A105F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0150"/>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A2F97F26-1EEA-4638-9057-7976D6A6383A}"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B4D5E54C-C587-40D3-98B0-62F3E1878230}"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a:prstGeom prst="rect">
            <a:avLst/>
          </a:prstGeom>
        </p:spPr>
        <p:txBody>
          <a:bodyPr vert="eaVert"/>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457200" y="205980"/>
            <a:ext cx="6019800" cy="4388644"/>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Date Placeholder 3"/>
          <p:cNvSpPr>
            <a:spLocks noGrp="1"/>
          </p:cNvSpPr>
          <p:nvPr>
            <p:ph type="dt" sz="half" idx="10"/>
          </p:nvPr>
        </p:nvSpPr>
        <p:spPr>
          <a:xfrm>
            <a:off x="6362700" y="4767263"/>
            <a:ext cx="2085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A9FCC137-B60A-4BFD-9F50-1D9FBD8C8020}" type="datetimeFigureOut">
              <a:rPr lang="zh-CN" altLang="en-US" strike="noStrike" noProof="1">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658813" y="4767263"/>
            <a:ext cx="2847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endParaRPr lang="zh-CN" altLang="en-US" strike="noStrike" noProof="1"/>
          </a:p>
        </p:txBody>
      </p:sp>
      <p:sp>
        <p:nvSpPr>
          <p:cNvPr id="6" name="Slide Number Placeholder 5"/>
          <p:cNvSpPr>
            <a:spLocks noGrp="1"/>
          </p:cNvSpPr>
          <p:nvPr>
            <p:ph type="sldNum" sz="quarter" idx="12"/>
          </p:nvPr>
        </p:nvSpPr>
        <p:spPr>
          <a:xfrm>
            <a:off x="8543925" y="4767263"/>
            <a:ext cx="561975" cy="274638"/>
          </a:xfrm>
          <a:prstGeom prst="rect">
            <a:avLst/>
          </a:prstGeom>
        </p:spPr>
        <p:txBody>
          <a:bodyPr/>
          <a:lstStyle>
            <a:lvl1pPr fontAlgn="auto">
              <a:spcBef>
                <a:spcPts val="0"/>
              </a:spcBef>
              <a:spcAft>
                <a:spcPts val="0"/>
              </a:spcAft>
              <a:defRPr>
                <a:solidFill>
                  <a:prstClr val="black"/>
                </a:solidFill>
                <a:latin typeface="+mn-lt"/>
                <a:ea typeface="+mn-ea"/>
              </a:defRPr>
            </a:lvl1pPr>
          </a:lstStyle>
          <a:p>
            <a:pPr fontAlgn="auto">
              <a:defRPr/>
            </a:pPr>
            <a:fld id="{CFCD58FA-2B19-45C5-8944-55227B7CD099}" type="slidenum">
              <a:rPr lang="zh-CN" altLang="en-US" strike="noStrike" noProof="1">
                <a:latin typeface="+mn-lt"/>
                <a:ea typeface="+mn-ea"/>
                <a:cs typeface="+mn-cs"/>
              </a:rPr>
            </a:fld>
            <a:endParaRPr lang="zh-CN" altLang="en-US" strike="noStrike" noProof="1"/>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31750" name="Rectangle 2"/>
          <p:cNvSpPr/>
          <p:nvPr/>
        </p:nvSpPr>
        <p:spPr>
          <a:xfrm>
            <a:off x="0" y="0"/>
            <a:ext cx="9145588" cy="458788"/>
          </a:xfrm>
          <a:prstGeom prst="rect">
            <a:avLst/>
          </a:prstGeom>
          <a:gradFill rotWithShape="1">
            <a:gsLst>
              <a:gs pos="0">
                <a:srgbClr val="001D31"/>
              </a:gs>
              <a:gs pos="100000">
                <a:srgbClr val="0099FF"/>
              </a:gs>
            </a:gsLst>
            <a:lin ang="18900000" scaled="1"/>
            <a:tileRect/>
          </a:gradFill>
          <a:ln w="9525">
            <a:noFill/>
          </a:ln>
        </p:spPr>
        <p:txBody>
          <a:bodyPr wrap="none" anchor="ctr"/>
          <a:p>
            <a:pPr lvl="0"/>
            <a:endParaRPr lang="zh-CN" altLang="en-US" b="1" dirty="0">
              <a:solidFill>
                <a:srgbClr val="000000"/>
              </a:solidFill>
              <a:latin typeface="Calibri" panose="020F0502020204030204" pitchFamily="34" charset="0"/>
              <a:ea typeface="黑体" panose="02010609060101010101" pitchFamily="2" charset="-122"/>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blipFill rotWithShape="0">
          <a:blip r:embed="rId2"/>
          <a:stretch>
            <a:fillRect/>
          </a:stretch>
        </a:blipFill>
        <a:effectLst/>
      </p:bgPr>
    </p:bg>
    <p:spTree>
      <p:nvGrpSpPr>
        <p:cNvPr id="1" name=""/>
        <p:cNvGrpSpPr/>
        <p:nvPr/>
      </p:nvGrpSpPr>
      <p:grpSpPr/>
      <p:sp>
        <p:nvSpPr>
          <p:cNvPr id="95234" name="标题 95233"/>
          <p:cNvSpPr>
            <a:spLocks noGrp="1" noRot="1"/>
          </p:cNvSpPr>
          <p:nvPr>
            <p:ph type="ctrTitle"/>
          </p:nvPr>
        </p:nvSpPr>
        <p:spPr>
          <a:xfrm>
            <a:off x="685800" y="1714500"/>
            <a:ext cx="7772400" cy="857250"/>
          </a:xfrm>
          <a:prstGeom prst="rect">
            <a:avLst/>
          </a:prstGeom>
          <a:noFill/>
          <a:ln w="9525">
            <a:noFill/>
          </a:ln>
        </p:spPr>
        <p:txBody>
          <a:bodyPr anchor="ctr"/>
          <a:lstStyle>
            <a:lvl1pPr lvl="0">
              <a:defRPr/>
            </a:lvl1pPr>
          </a:lstStyle>
          <a:p>
            <a:pPr lvl="0"/>
            <a:r>
              <a:rPr lang="zh-CN" altLang="en-US" dirty="0"/>
              <a:t>单击此处编辑母版标题样式</a:t>
            </a:r>
            <a:endParaRPr lang="zh-CN" altLang="en-US" dirty="0"/>
          </a:p>
        </p:txBody>
      </p:sp>
      <p:sp>
        <p:nvSpPr>
          <p:cNvPr id="95235" name="副标题 95234"/>
          <p:cNvSpPr>
            <a:spLocks noGrp="1" noRot="1"/>
          </p:cNvSpPr>
          <p:nvPr>
            <p:ph type="subTitle" idx="1"/>
          </p:nvPr>
        </p:nvSpPr>
        <p:spPr>
          <a:xfrm>
            <a:off x="1371600" y="2914650"/>
            <a:ext cx="6400800" cy="1314450"/>
          </a:xfrm>
          <a:prstGeom prst="rect">
            <a:avLst/>
          </a:prstGeom>
          <a:noFill/>
          <a:ln w="9525">
            <a:noFill/>
          </a:ln>
        </p:spPr>
        <p:txBody>
          <a:bodyPr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dirty="0"/>
              <a:t>单击此处编辑母版副标题样式</a:t>
            </a:r>
            <a:endParaRPr lang="zh-CN" altLang="en-US" dirty="0"/>
          </a:p>
        </p:txBody>
      </p:sp>
      <p:sp>
        <p:nvSpPr>
          <p:cNvPr id="95236" name="日期占位符 95235"/>
          <p:cNvSpPr>
            <a:spLocks noGrp="1"/>
          </p:cNvSpPr>
          <p:nvPr>
            <p:ph type="dt" sz="half" idx="2"/>
          </p:nvPr>
        </p:nvSpPr>
        <p:spPr>
          <a:xfrm>
            <a:off x="301625" y="4684713"/>
            <a:ext cx="2289175" cy="357187"/>
          </a:xfrm>
          <a:prstGeom prst="rect">
            <a:avLst/>
          </a:prstGeom>
          <a:noFill/>
          <a:ln w="9525">
            <a:noFill/>
          </a:ln>
        </p:spPr>
        <p:txBody>
          <a:bodyPr anchor="t"/>
          <a:lstStyle>
            <a:lvl1pPr>
              <a:defRPr sz="1400"/>
            </a:lvl1pPr>
          </a:lstStyle>
          <a:p>
            <a:endParaRPr lang="zh-CN" altLang="en-US" dirty="0">
              <a:latin typeface="Arial" panose="020B0604020202020204" pitchFamily="34" charset="0"/>
            </a:endParaRPr>
          </a:p>
        </p:txBody>
      </p:sp>
      <p:sp>
        <p:nvSpPr>
          <p:cNvPr id="95237" name="页脚占位符 95236"/>
          <p:cNvSpPr>
            <a:spLocks noGrp="1"/>
          </p:cNvSpPr>
          <p:nvPr>
            <p:ph type="ftr" sz="quarter" idx="3"/>
          </p:nvPr>
        </p:nvSpPr>
        <p:spPr>
          <a:xfrm>
            <a:off x="3124200" y="4684713"/>
            <a:ext cx="2895600" cy="357187"/>
          </a:xfrm>
          <a:prstGeom prst="rect">
            <a:avLst/>
          </a:prstGeom>
          <a:noFill/>
          <a:ln w="9525">
            <a:noFill/>
          </a:ln>
        </p:spPr>
        <p:txBody>
          <a:bodyPr anchor="t"/>
          <a:lstStyle>
            <a:lvl1pPr algn="ctr">
              <a:defRPr sz="1400"/>
            </a:lvl1pPr>
          </a:lstStyle>
          <a:p>
            <a:endParaRPr lang="zh-CN" altLang="en-US" dirty="0">
              <a:latin typeface="Arial" panose="020B0604020202020204" pitchFamily="34" charset="0"/>
            </a:endParaRPr>
          </a:p>
        </p:txBody>
      </p:sp>
      <p:sp>
        <p:nvSpPr>
          <p:cNvPr id="95238" name="灯片编号占位符 95237"/>
          <p:cNvSpPr>
            <a:spLocks noGrp="1"/>
          </p:cNvSpPr>
          <p:nvPr>
            <p:ph type="sldNum" sz="quarter" idx="4"/>
          </p:nvPr>
        </p:nvSpPr>
        <p:spPr>
          <a:xfrm>
            <a:off x="6553200" y="4684713"/>
            <a:ext cx="2289175" cy="357187"/>
          </a:xfrm>
          <a:prstGeom prst="rect">
            <a:avLst/>
          </a:prstGeom>
          <a:noFill/>
          <a:ln w="9525">
            <a:noFill/>
          </a:ln>
        </p:spPr>
        <p:txBody>
          <a:bodyPr anchor="t"/>
          <a:lstStyle>
            <a:lvl1pPr algn="r">
              <a:defRPr sz="1400"/>
            </a:lvl1pPr>
          </a:lstStyle>
          <a:p>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95239" name="Line 8"/>
          <p:cNvSpPr/>
          <p:nvPr userDrawn="1"/>
        </p:nvSpPr>
        <p:spPr>
          <a:xfrm>
            <a:off x="0" y="519113"/>
            <a:ext cx="9144000" cy="0"/>
          </a:xfrm>
          <a:prstGeom prst="line">
            <a:avLst/>
          </a:prstGeom>
          <a:ln w="9525" cap="flat" cmpd="sng">
            <a:solidFill>
              <a:schemeClr val="tx1"/>
            </a:solidFill>
            <a:prstDash val="solid"/>
            <a:headEnd type="none" w="med" len="med"/>
            <a:tailEnd type="none" w="med" len="med"/>
          </a:ln>
        </p:spPr>
        <p:txBody>
          <a:bodyPr/>
          <a:p>
            <a:pPr lvl="0"/>
            <a:endParaRPr lang="zh-CN" altLang="en-US" dirty="0">
              <a:latin typeface="Arial" panose="020B0604020202020204" pitchFamily="34" charset="0"/>
            </a:endParaRPr>
          </a:p>
        </p:txBody>
      </p:sp>
      <p:sp>
        <p:nvSpPr>
          <p:cNvPr id="95240" name="Line 9"/>
          <p:cNvSpPr/>
          <p:nvPr userDrawn="1"/>
        </p:nvSpPr>
        <p:spPr>
          <a:xfrm>
            <a:off x="-3175" y="525463"/>
            <a:ext cx="9144000" cy="0"/>
          </a:xfrm>
          <a:prstGeom prst="line">
            <a:avLst/>
          </a:prstGeom>
          <a:ln w="9525" cap="flat" cmpd="sng">
            <a:solidFill>
              <a:srgbClr val="FF9900"/>
            </a:solidFill>
            <a:prstDash val="solid"/>
            <a:headEnd type="none" w="med" len="med"/>
            <a:tailEnd type="none" w="med" len="med"/>
          </a:ln>
        </p:spPr>
        <p:txBody>
          <a:bodyPr/>
          <a:p>
            <a:pPr lvl="0"/>
            <a:endParaRPr lang="zh-CN" altLang="en-US" dirty="0">
              <a:latin typeface="Arial" panose="020B0604020202020204" pitchFamily="34" charset="0"/>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735806"/>
            <a:ext cx="4027487" cy="4030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735806"/>
            <a:ext cx="4027488" cy="4030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1625" y="1428750"/>
            <a:ext cx="4184968" cy="31464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7408" y="1428750"/>
            <a:ext cx="4184968" cy="31464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1999034"/>
            <a:ext cx="3655181" cy="26432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1999034"/>
            <a:ext cx="3673182" cy="26432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457200"/>
            <a:ext cx="2135188" cy="41179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457200"/>
            <a:ext cx="6281784" cy="41179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ctr"/>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160"/>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ctr"/>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33" y="1631160"/>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80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ctr"/>
            <a:r>
              <a:rPr lang="zh-CN" altLang="en-US" strike="noStrike" noProof="1" smtClean="0"/>
              <a:t>第三级</a:t>
            </a:r>
            <a:endParaRPr lang="zh-CN" altLang="en-US" strike="noStrike" noProof="1" smtClean="0"/>
          </a:p>
          <a:p>
            <a:pPr lvl="3" fontAlgn="ctr"/>
            <a:r>
              <a:rPr lang="zh-CN" altLang="en-US" strike="noStrike" noProof="1" smtClean="0"/>
              <a:t>第四级</a:t>
            </a:r>
            <a:endParaRPr lang="zh-CN" altLang="en-US" strike="noStrike" noProof="1" smtClean="0"/>
          </a:p>
          <a:p>
            <a:pPr lvl="4" fontAlgn="ctr"/>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19" y="1076343"/>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ctr"/>
            <a:r>
              <a:rPr lang="zh-CN" altLang="en-US" strike="noStrike" noProof="1" smtClean="0"/>
              <a:t>单击此处编辑母版文本样式</a:t>
            </a:r>
            <a:endParaRPr lang="zh-CN" altLang="en-US" strike="noStrike" noProof="1" smtClean="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ctr"/>
            <a:endParaRPr lang="zh-CN" altLang="en-US" strike="noStrike" noProof="0" smtClean="0"/>
          </a:p>
        </p:txBody>
      </p:sp>
      <p:sp>
        <p:nvSpPr>
          <p:cNvPr id="4" name="文本占位符 3"/>
          <p:cNvSpPr>
            <a:spLocks noGrp="1"/>
          </p:cNvSpPr>
          <p:nvPr>
            <p:ph type="body" sz="half" idx="2"/>
          </p:nvPr>
        </p:nvSpPr>
        <p:spPr>
          <a:xfrm>
            <a:off x="1792288" y="402552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ctr"/>
            <a:r>
              <a:rPr lang="zh-CN" altLang="en-US" strike="noStrike" noProof="1" smtClean="0"/>
              <a:t>单击此处编辑母版文本样式</a:t>
            </a:r>
            <a:endParaRPr lang="zh-CN" altLang="en-US" strike="noStrike" noProof="1" smtClean="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5" Type="http://schemas.openxmlformats.org/officeDocument/2006/relationships/theme" Target="../theme/theme3.xml"/><Relationship Id="rId14" Type="http://schemas.openxmlformats.org/officeDocument/2006/relationships/slideLayout" Target="../slideLayouts/slideLayout38.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7.xml"/><Relationship Id="rId8" Type="http://schemas.openxmlformats.org/officeDocument/2006/relationships/slideLayout" Target="../slideLayouts/slideLayout46.xml"/><Relationship Id="rId7" Type="http://schemas.openxmlformats.org/officeDocument/2006/relationships/slideLayout" Target="../slideLayouts/slideLayout45.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3" Type="http://schemas.openxmlformats.org/officeDocument/2006/relationships/slideLayout" Target="../slideLayouts/slideLayout41.xml"/><Relationship Id="rId2" Type="http://schemas.openxmlformats.org/officeDocument/2006/relationships/slideLayout" Target="../slideLayouts/slideLayout40.xml"/><Relationship Id="rId13" Type="http://schemas.openxmlformats.org/officeDocument/2006/relationships/theme" Target="../theme/theme4.xml"/><Relationship Id="rId12" Type="http://schemas.openxmlformats.org/officeDocument/2006/relationships/image" Target="../media/image5.jpeg"/><Relationship Id="rId11" Type="http://schemas.openxmlformats.org/officeDocument/2006/relationships/slideLayout" Target="../slideLayouts/slideLayout49.xml"/><Relationship Id="rId10" Type="http://schemas.openxmlformats.org/officeDocument/2006/relationships/slideLayout" Target="../slideLayouts/slideLayout48.xml"/><Relationship Id="rId1"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image" Target="../media/image6.jpeg"/><Relationship Id="rId1"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2050" name="Picture 2" descr="2-2"/>
          <p:cNvPicPr>
            <a:picLocks noChangeAspect="1"/>
          </p:cNvPicPr>
          <p:nvPr userDrawn="1"/>
        </p:nvPicPr>
        <p:blipFill>
          <a:blip r:embed="rId12"/>
          <a:stretch>
            <a:fillRect/>
          </a:stretch>
        </p:blipFill>
        <p:spPr>
          <a:xfrm>
            <a:off x="0" y="0"/>
            <a:ext cx="9144000" cy="5143500"/>
          </a:xfrm>
          <a:prstGeom prst="rect">
            <a:avLst/>
          </a:prstGeom>
          <a:noFill/>
          <a:ln w="9525">
            <a:noFill/>
          </a:ln>
        </p:spPr>
      </p:pic>
      <p:sp>
        <p:nvSpPr>
          <p:cNvPr id="2051" name="Rectangle 3"/>
          <p:cNvSpPr>
            <a:spLocks noGrp="1"/>
          </p:cNvSpPr>
          <p:nvPr>
            <p:ph type="title"/>
          </p:nvPr>
        </p:nvSpPr>
        <p:spPr>
          <a:xfrm>
            <a:off x="468313" y="87313"/>
            <a:ext cx="8207375" cy="487362"/>
          </a:xfrm>
          <a:prstGeom prst="rect">
            <a:avLst/>
          </a:prstGeom>
          <a:noFill/>
          <a:ln w="9525">
            <a:noFill/>
          </a:ln>
        </p:spPr>
        <p:txBody>
          <a:bodyPr anchor="ctr"/>
          <a:p>
            <a:pPr lvl="0"/>
            <a:r>
              <a:rPr lang="zh-CN" altLang="en-US"/>
              <a:t>标题文本样式：微软雅黑</a:t>
            </a:r>
            <a:r>
              <a:rPr lang="en-US" altLang="zh-CN"/>
              <a:t>/28</a:t>
            </a:r>
            <a:r>
              <a:rPr lang="zh-CN" altLang="en-US"/>
              <a:t>号  </a:t>
            </a:r>
            <a:r>
              <a:rPr lang="en-US" altLang="zh-CN"/>
              <a:t>Arial/28pt</a:t>
            </a:r>
            <a:endParaRPr lang="en-US" altLang="zh-CN"/>
          </a:p>
        </p:txBody>
      </p:sp>
      <p:sp>
        <p:nvSpPr>
          <p:cNvPr id="2052" name="Rectangle 4"/>
          <p:cNvSpPr>
            <a:spLocks noGrp="1"/>
          </p:cNvSpPr>
          <p:nvPr>
            <p:ph type="body"/>
          </p:nvPr>
        </p:nvSpPr>
        <p:spPr>
          <a:xfrm>
            <a:off x="468313" y="735013"/>
            <a:ext cx="8207375" cy="4030662"/>
          </a:xfrm>
          <a:prstGeom prst="rect">
            <a:avLst/>
          </a:prstGeom>
          <a:noFill/>
          <a:ln w="9525">
            <a:noFill/>
          </a:ln>
        </p:spPr>
        <p:txBody>
          <a:bodyPr/>
          <a:p>
            <a:pPr lvl="0"/>
            <a:r>
              <a:rPr lang="zh-CN" altLang="en-US"/>
              <a:t>第一级内容文本样式：微软雅黑</a:t>
            </a:r>
            <a:r>
              <a:rPr lang="en-US" altLang="zh-CN"/>
              <a:t>/20</a:t>
            </a:r>
            <a:r>
              <a:rPr lang="zh-CN" altLang="en-US"/>
              <a:t>号  </a:t>
            </a:r>
            <a:r>
              <a:rPr lang="en-US" altLang="zh-CN"/>
              <a:t>Arial/20pt</a:t>
            </a:r>
            <a:endParaRPr lang="en-US" altLang="zh-CN"/>
          </a:p>
          <a:p>
            <a:pPr lvl="1"/>
            <a:r>
              <a:rPr lang="zh-CN" altLang="en-US"/>
              <a:t>第二级内容文本样式：微软雅黑</a:t>
            </a:r>
            <a:r>
              <a:rPr lang="en-US" altLang="zh-CN"/>
              <a:t>/18</a:t>
            </a:r>
            <a:r>
              <a:rPr lang="zh-CN" altLang="en-US"/>
              <a:t>号  </a:t>
            </a:r>
            <a:r>
              <a:rPr lang="en-US" altLang="zh-CN"/>
              <a:t>Arial/18pt</a:t>
            </a:r>
            <a:endParaRPr lang="en-US" altLang="zh-CN"/>
          </a:p>
          <a:p>
            <a:pPr lvl="2"/>
            <a:r>
              <a:rPr lang="zh-CN" altLang="en-US"/>
              <a:t>第三级内容文本样式：微软雅黑</a:t>
            </a:r>
            <a:r>
              <a:rPr lang="en-US" altLang="zh-CN"/>
              <a:t>/16</a:t>
            </a:r>
            <a:r>
              <a:rPr lang="zh-CN" altLang="en-US"/>
              <a:t>号  </a:t>
            </a:r>
            <a:r>
              <a:rPr lang="en-US" altLang="zh-CN"/>
              <a:t>Arial/16pt</a:t>
            </a:r>
            <a:endParaRPr lang="en-US" altLang="zh-CN"/>
          </a:p>
          <a:p>
            <a:pPr lvl="3"/>
            <a:r>
              <a:rPr lang="zh-CN" altLang="en-US"/>
              <a:t>第四级内容文本样式：微软雅黑</a:t>
            </a:r>
            <a:r>
              <a:rPr lang="en-US" altLang="zh-CN"/>
              <a:t>/14</a:t>
            </a:r>
            <a:r>
              <a:rPr lang="zh-CN" altLang="en-US"/>
              <a:t>号  </a:t>
            </a:r>
            <a:r>
              <a:rPr lang="en-US" altLang="zh-CN"/>
              <a:t>Arial/14pt</a:t>
            </a:r>
            <a:endParaRPr lang="en-US" altLang="zh-CN"/>
          </a:p>
          <a:p>
            <a:pPr lvl="4"/>
            <a:r>
              <a:rPr lang="zh-CN" altLang="en-US"/>
              <a:t>第五级内容文本样式：微软雅黑</a:t>
            </a:r>
            <a:r>
              <a:rPr lang="en-US" altLang="zh-CN"/>
              <a:t>/12</a:t>
            </a:r>
            <a:r>
              <a:rPr lang="zh-CN" altLang="en-US"/>
              <a:t>号  </a:t>
            </a:r>
            <a:r>
              <a:rPr lang="en-US" altLang="zh-CN"/>
              <a:t>Arial/12pt</a:t>
            </a:r>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2800" b="1">
          <a:solidFill>
            <a:schemeClr val="tx1"/>
          </a:solidFill>
          <a:latin typeface="Arial" panose="020B0604020202020204" pitchFamily="34" charset="0"/>
          <a:ea typeface="宋体" panose="02010600030101010101" pitchFamily="2" charset="-122"/>
        </a:defRPr>
      </a:lvl9pPr>
    </p:titleStyle>
    <p:bodyStyle>
      <a:lvl1pPr marL="180975" indent="-18097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2000" b="1">
          <a:solidFill>
            <a:schemeClr val="tx1"/>
          </a:solidFill>
          <a:latin typeface="+mn-lt"/>
          <a:ea typeface="+mn-ea"/>
          <a:cs typeface="+mn-cs"/>
        </a:defRPr>
      </a:lvl1pPr>
      <a:lvl2pPr marL="541655" indent="-18097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2800">
          <a:solidFill>
            <a:schemeClr val="tx1"/>
          </a:solidFill>
          <a:latin typeface="+mn-lt"/>
          <a:ea typeface="+mn-ea"/>
        </a:defRPr>
      </a:lvl2pPr>
      <a:lvl3pPr marL="895350" indent="-17462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600">
          <a:solidFill>
            <a:schemeClr val="tx1"/>
          </a:solidFill>
          <a:latin typeface="+mn-lt"/>
          <a:ea typeface="+mn-ea"/>
        </a:defRPr>
      </a:lvl3pPr>
      <a:lvl4pPr marL="1256030" indent="-180975"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defRPr>
      </a:lvl4pPr>
      <a:lvl5pPr marL="1619250" indent="-18415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5pPr>
      <a:lvl6pPr marL="20764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6pPr>
      <a:lvl7pPr marL="25336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7pPr>
      <a:lvl8pPr marL="29908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8pPr>
      <a:lvl9pPr marL="3448050" indent="-184150" algn="l" rtl="0" fontAlgn="ctr">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p:sp>
        <p:nvSpPr>
          <p:cNvPr id="3074" name="AutoShape 75"/>
          <p:cNvSpPr/>
          <p:nvPr/>
        </p:nvSpPr>
        <p:spPr>
          <a:xfrm>
            <a:off x="33338" y="33338"/>
            <a:ext cx="5181600" cy="5076825"/>
          </a:xfrm>
          <a:prstGeom prst="roundRect">
            <a:avLst>
              <a:gd name="adj" fmla="val 8014"/>
            </a:avLst>
          </a:prstGeom>
          <a:solidFill>
            <a:srgbClr val="F8F8F8"/>
          </a:solidFill>
          <a:ln w="9525" cap="flat" cmpd="sng">
            <a:solidFill>
              <a:srgbClr val="80CB35"/>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nvGrpSpPr>
          <p:cNvPr id="3075" name="Group 71"/>
          <p:cNvGrpSpPr/>
          <p:nvPr/>
        </p:nvGrpSpPr>
        <p:grpSpPr>
          <a:xfrm>
            <a:off x="5222875" y="20638"/>
            <a:ext cx="3856038" cy="5110162"/>
            <a:chOff x="275" y="265"/>
            <a:chExt cx="2373" cy="3936"/>
          </a:xfrm>
        </p:grpSpPr>
        <p:sp>
          <p:nvSpPr>
            <p:cNvPr id="3076" name="AutoShape 72"/>
            <p:cNvSpPr/>
            <p:nvPr/>
          </p:nvSpPr>
          <p:spPr>
            <a:xfrm>
              <a:off x="275" y="265"/>
              <a:ext cx="2373" cy="3936"/>
            </a:xfrm>
            <a:prstGeom prst="roundRect">
              <a:avLst>
                <a:gd name="adj" fmla="val 8014"/>
              </a:avLst>
            </a:prstGeom>
            <a:solidFill>
              <a:srgbClr val="F8F8F8"/>
            </a:solidFill>
            <a:ln w="9525" cap="flat" cmpd="sng">
              <a:solidFill>
                <a:srgbClr val="99CCFF"/>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sp>
          <p:nvSpPr>
            <p:cNvPr id="3077" name="AutoShape 73"/>
            <p:cNvSpPr/>
            <p:nvPr/>
          </p:nvSpPr>
          <p:spPr>
            <a:xfrm>
              <a:off x="311" y="307"/>
              <a:ext cx="2323" cy="3853"/>
            </a:xfrm>
            <a:prstGeom prst="roundRect">
              <a:avLst>
                <a:gd name="adj" fmla="val 7912"/>
              </a:avLst>
            </a:prstGeom>
            <a:solidFill>
              <a:srgbClr val="99CCFF">
                <a:alpha val="50194"/>
              </a:srgbClr>
            </a:solidFill>
            <a:ln w="9525">
              <a:noFill/>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2pPr>
      <a:lvl3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3pPr>
      <a:lvl4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4pPr>
      <a:lvl5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5pPr>
      <a:lvl6pPr marL="4572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6pPr>
      <a:lvl7pPr marL="9144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7pPr>
      <a:lvl8pPr marL="13716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8pPr>
      <a:lvl9pPr marL="18288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p:sp>
        <p:nvSpPr>
          <p:cNvPr id="4098" name="AutoShape 75"/>
          <p:cNvSpPr/>
          <p:nvPr/>
        </p:nvSpPr>
        <p:spPr>
          <a:xfrm>
            <a:off x="33338" y="33338"/>
            <a:ext cx="5181600" cy="5076825"/>
          </a:xfrm>
          <a:prstGeom prst="roundRect">
            <a:avLst>
              <a:gd name="adj" fmla="val 8014"/>
            </a:avLst>
          </a:prstGeom>
          <a:solidFill>
            <a:srgbClr val="F8F8F8"/>
          </a:solidFill>
          <a:ln w="9525" cap="flat" cmpd="sng">
            <a:solidFill>
              <a:srgbClr val="80CB35"/>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nvGrpSpPr>
          <p:cNvPr id="4099" name="Group 71"/>
          <p:cNvGrpSpPr/>
          <p:nvPr/>
        </p:nvGrpSpPr>
        <p:grpSpPr>
          <a:xfrm>
            <a:off x="5222875" y="20638"/>
            <a:ext cx="3856038" cy="5110162"/>
            <a:chOff x="275" y="265"/>
            <a:chExt cx="2373" cy="3936"/>
          </a:xfrm>
        </p:grpSpPr>
        <p:sp>
          <p:nvSpPr>
            <p:cNvPr id="4100" name="AutoShape 72"/>
            <p:cNvSpPr/>
            <p:nvPr/>
          </p:nvSpPr>
          <p:spPr>
            <a:xfrm>
              <a:off x="275" y="265"/>
              <a:ext cx="2373" cy="3936"/>
            </a:xfrm>
            <a:prstGeom prst="roundRect">
              <a:avLst>
                <a:gd name="adj" fmla="val 8014"/>
              </a:avLst>
            </a:prstGeom>
            <a:solidFill>
              <a:srgbClr val="F8F8F8"/>
            </a:solidFill>
            <a:ln w="9525" cap="flat" cmpd="sng">
              <a:solidFill>
                <a:srgbClr val="99CCFF"/>
              </a:solidFill>
              <a:prstDash val="solid"/>
              <a:headEnd type="none" w="med" len="med"/>
              <a:tailEnd type="none" w="med" len="med"/>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sp>
          <p:nvSpPr>
            <p:cNvPr id="4101" name="AutoShape 73"/>
            <p:cNvSpPr/>
            <p:nvPr/>
          </p:nvSpPr>
          <p:spPr>
            <a:xfrm>
              <a:off x="311" y="307"/>
              <a:ext cx="2323" cy="3853"/>
            </a:xfrm>
            <a:prstGeom prst="roundRect">
              <a:avLst>
                <a:gd name="adj" fmla="val 7912"/>
              </a:avLst>
            </a:prstGeom>
            <a:solidFill>
              <a:srgbClr val="99CCFF">
                <a:alpha val="50194"/>
              </a:srgbClr>
            </a:solidFill>
            <a:ln w="9525">
              <a:noFill/>
            </a:ln>
          </p:spPr>
          <p:txBody>
            <a:bodyPr wrap="none" anchor="ctr"/>
            <a:p>
              <a:pPr lvl="0"/>
              <a:endParaRPr lang="zh-CN" altLang="en-US" b="1" dirty="0">
                <a:solidFill>
                  <a:srgbClr val="000000"/>
                </a:solidFill>
                <a:latin typeface="Palatino Linotype" panose="02040502050505030304" pitchFamily="18" charset="0"/>
                <a:ea typeface="黑体" panose="02010609060101010101" pitchFamily="2" charset="-122"/>
              </a:endParaRPr>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ransition/>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2pPr>
      <a:lvl3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3pPr>
      <a:lvl4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4pPr>
      <a:lvl5pPr algn="ctr" rtl="0" eaLnBrk="0" fontAlgn="base" hangingPunct="0">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5pPr>
      <a:lvl6pPr marL="4572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6pPr>
      <a:lvl7pPr marL="9144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7pPr>
      <a:lvl8pPr marL="13716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8pPr>
      <a:lvl9pPr marL="1828800" algn="ctr" rtl="0" fontAlgn="base">
        <a:lnSpc>
          <a:spcPts val="5800"/>
        </a:lnSpc>
        <a:spcBef>
          <a:spcPct val="0"/>
        </a:spcBef>
        <a:spcAft>
          <a:spcPct val="0"/>
        </a:spcAft>
        <a:defRPr sz="5400">
          <a:solidFill>
            <a:schemeClr val="tx2"/>
          </a:solidFill>
          <a:latin typeface="Palatino Linotype" panose="02040502050505030304" pitchFamily="18" charset="0"/>
          <a:ea typeface="幼圆" pitchFamily="49"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94210" name="标题 94209"/>
          <p:cNvSpPr>
            <a:spLocks noGrp="1" noRot="1"/>
          </p:cNvSpPr>
          <p:nvPr>
            <p:ph type="title"/>
          </p:nvPr>
        </p:nvSpPr>
        <p:spPr>
          <a:xfrm>
            <a:off x="301625" y="457200"/>
            <a:ext cx="8540750" cy="857250"/>
          </a:xfrm>
          <a:prstGeom prst="rect">
            <a:avLst/>
          </a:prstGeom>
          <a:noFill/>
          <a:ln w="9525">
            <a:noFill/>
          </a:ln>
        </p:spPr>
        <p:txBody>
          <a:bodyPr anchor="ctr"/>
          <a:p>
            <a:pPr lvl="0"/>
            <a:r>
              <a:rPr lang="zh-CN" altLang="en-US" dirty="0"/>
              <a:t>单击此处编辑母版标题样式</a:t>
            </a:r>
            <a:endParaRPr lang="zh-CN" altLang="en-US" dirty="0"/>
          </a:p>
        </p:txBody>
      </p:sp>
      <p:sp>
        <p:nvSpPr>
          <p:cNvPr id="94211" name="文本占位符 94210"/>
          <p:cNvSpPr>
            <a:spLocks noGrp="1" noRot="1"/>
          </p:cNvSpPr>
          <p:nvPr>
            <p:ph type="body" idx="1"/>
          </p:nvPr>
        </p:nvSpPr>
        <p:spPr>
          <a:xfrm>
            <a:off x="301625" y="1428750"/>
            <a:ext cx="8540750" cy="31464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4212" name="日期占位符 94211"/>
          <p:cNvSpPr>
            <a:spLocks noGrp="1"/>
          </p:cNvSpPr>
          <p:nvPr>
            <p:ph type="dt" sz="half" idx="2"/>
          </p:nvPr>
        </p:nvSpPr>
        <p:spPr>
          <a:xfrm>
            <a:off x="301625" y="4684713"/>
            <a:ext cx="2289175" cy="357187"/>
          </a:xfrm>
          <a:prstGeom prst="rect">
            <a:avLst/>
          </a:prstGeom>
          <a:noFill/>
          <a:ln w="9525">
            <a:noFill/>
          </a:ln>
        </p:spPr>
        <p:txBody>
          <a:bodyPr/>
          <a:lstStyle>
            <a:lvl1pPr>
              <a:defRPr sz="1400"/>
            </a:lvl1pPr>
          </a:lstStyle>
          <a:p>
            <a:pPr lvl="0"/>
            <a:endParaRPr lang="zh-CN" altLang="en-US" dirty="0">
              <a:latin typeface="Arial" panose="020B0604020202020204" pitchFamily="34" charset="0"/>
            </a:endParaRPr>
          </a:p>
        </p:txBody>
      </p:sp>
      <p:sp>
        <p:nvSpPr>
          <p:cNvPr id="94213" name="页脚占位符 94212"/>
          <p:cNvSpPr>
            <a:spLocks noGrp="1"/>
          </p:cNvSpPr>
          <p:nvPr>
            <p:ph type="ftr" sz="quarter" idx="3"/>
          </p:nvPr>
        </p:nvSpPr>
        <p:spPr>
          <a:xfrm>
            <a:off x="3124200" y="4684713"/>
            <a:ext cx="2895600" cy="357187"/>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94214" name="灯片编号占位符 94213"/>
          <p:cNvSpPr>
            <a:spLocks noGrp="1"/>
          </p:cNvSpPr>
          <p:nvPr>
            <p:ph type="sldNum" sz="quarter" idx="4"/>
          </p:nvPr>
        </p:nvSpPr>
        <p:spPr>
          <a:xfrm>
            <a:off x="6553200" y="4684713"/>
            <a:ext cx="2289175" cy="357187"/>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94215" name="Line 8"/>
          <p:cNvSpPr/>
          <p:nvPr userDrawn="1"/>
        </p:nvSpPr>
        <p:spPr>
          <a:xfrm>
            <a:off x="0" y="519113"/>
            <a:ext cx="9144000" cy="0"/>
          </a:xfrm>
          <a:prstGeom prst="line">
            <a:avLst/>
          </a:prstGeom>
          <a:ln w="9525" cap="flat" cmpd="sng">
            <a:solidFill>
              <a:schemeClr val="tx1"/>
            </a:solidFill>
            <a:prstDash val="solid"/>
            <a:headEnd type="none" w="med" len="med"/>
            <a:tailEnd type="none" w="med" len="med"/>
          </a:ln>
        </p:spPr>
        <p:txBody>
          <a:bodyPr/>
          <a:p>
            <a:pPr lvl="0"/>
            <a:endParaRPr lang="zh-CN" altLang="en-US" dirty="0">
              <a:latin typeface="Arial" panose="020B0604020202020204" pitchFamily="34" charset="0"/>
            </a:endParaRPr>
          </a:p>
        </p:txBody>
      </p:sp>
      <p:sp>
        <p:nvSpPr>
          <p:cNvPr id="94216" name="Line 9"/>
          <p:cNvSpPr/>
          <p:nvPr userDrawn="1"/>
        </p:nvSpPr>
        <p:spPr>
          <a:xfrm>
            <a:off x="-3175" y="525463"/>
            <a:ext cx="9144000" cy="0"/>
          </a:xfrm>
          <a:prstGeom prst="line">
            <a:avLst/>
          </a:prstGeom>
          <a:ln w="9525" cap="flat" cmpd="sng">
            <a:solidFill>
              <a:srgbClr val="FF9900"/>
            </a:solidFill>
            <a:prstDash val="solid"/>
            <a:headEnd type="none" w="med" len="med"/>
            <a:tailEnd type="none" w="med" len="med"/>
          </a:ln>
        </p:spPr>
        <p:txBody>
          <a:bodyPr/>
          <a:p>
            <a:pPr lvl="0"/>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marL="0" lvl="0" indent="0" algn="ctr" defTabSz="914400" rtl="0" eaLnBrk="0" fontAlgn="base" latinLnBrk="0" hangingPunct="0">
        <a:lnSpc>
          <a:spcPct val="100000"/>
        </a:lnSpc>
        <a:spcBef>
          <a:spcPct val="0"/>
        </a:spcBef>
        <a:spcAft>
          <a:spcPct val="0"/>
        </a:spcAft>
        <a:buNone/>
        <a:defRPr sz="4400" b="0" i="0" u="none" kern="1200" baseline="0">
          <a:solidFill>
            <a:schemeClr val="tx2"/>
          </a:solidFill>
          <a:latin typeface="Arial" panose="020B0604020202020204" pitchFamily="34" charset="0"/>
          <a:ea typeface="宋体" panose="02010600030101010101" pitchFamily="2" charset="-122"/>
        </a:defRPr>
      </a:lvl1pPr>
    </p:titleStyle>
    <p:bodyStyle>
      <a:lvl1pPr marL="342900" lvl="0" indent="-342900" algn="l" defTabSz="914400" rtl="0" eaLnBrk="0" fontAlgn="base" latinLnBrk="0" hangingPunct="0">
        <a:lnSpc>
          <a:spcPct val="100000"/>
        </a:lnSpc>
        <a:spcBef>
          <a:spcPct val="20000"/>
        </a:spcBef>
        <a:spcAft>
          <a:spcPct val="0"/>
        </a:spcAft>
        <a:buChar char="•"/>
        <a:defRPr sz="3200" b="0" i="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vl6pPr marL="2514600" lvl="5"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6pPr>
      <a:lvl7pPr marL="2971800" lvl="6"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7pPr>
      <a:lvl8pPr marL="3429000" lvl="7"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8pPr>
      <a:lvl9pPr marL="3886200" lvl="8"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45.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45.xml"/><Relationship Id="rId4" Type="http://schemas.openxmlformats.org/officeDocument/2006/relationships/image" Target="../media/image12.png"/><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image" Target="../media/image12.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45.xml"/><Relationship Id="rId5" Type="http://schemas.openxmlformats.org/officeDocument/2006/relationships/image" Target="E:/&#26472;&#32472;&#32472;/2015/&#24187;&#28783;&#29255;/&#19968;&#36718;/&#21382;&#21490;&#20154;&#27665;&#29256;/+160.TIF" TargetMode="External"/><Relationship Id="rId4" Type="http://schemas.openxmlformats.org/officeDocument/2006/relationships/image" Target="../media/image23.png"/><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45.xml"/><Relationship Id="rId4" Type="http://schemas.openxmlformats.org/officeDocument/2006/relationships/image" Target="../media/image12.png"/><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12.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3074" name="Group 42"/>
          <p:cNvGrpSpPr/>
          <p:nvPr/>
        </p:nvGrpSpPr>
        <p:grpSpPr bwMode="auto">
          <a:xfrm>
            <a:off x="339750" y="883461"/>
            <a:ext cx="1090613" cy="432197"/>
            <a:chOff x="2699" y="1207"/>
            <a:chExt cx="907" cy="499"/>
          </a:xfrm>
        </p:grpSpPr>
        <p:sp>
          <p:nvSpPr>
            <p:cNvPr id="4125" name="WordArt 29"/>
            <p:cNvSpPr>
              <a:spLocks noChangeArrowheads="1" noChangeShapeType="1" noTextEdit="1"/>
            </p:cNvSpPr>
            <p:nvPr/>
          </p:nvSpPr>
          <p:spPr bwMode="auto">
            <a:xfrm>
              <a:off x="2699" y="1207"/>
              <a:ext cx="907" cy="499"/>
            </a:xfrm>
            <a:prstGeom prst="rect">
              <a:avLst/>
            </a:prstGeom>
            <a:scene3d>
              <a:camera prst="orthographicFront"/>
              <a:lightRig rig="threePt" dir="t"/>
            </a:scene3d>
            <a:sp3d prstMaterial="matte"/>
            <a:extLst>
              <a:ext uri="{AF507438-7753-43E0-B8FC-AC1667EBCBE1}">
                <a14:hiddenEffects xmlns:a14="http://schemas.microsoft.com/office/drawing/2010/main">
                  <a:effectLst/>
                </a14:hiddenEffects>
              </a:ext>
            </a:extLst>
          </p:spPr>
          <p:txBody>
            <a:bodyPr spcFirstLastPara="1" wrap="none" fromWordArt="1">
              <a:prstTxWarp prst="textArchUp">
                <a:avLst>
                  <a:gd name="adj" fmla="val 9662989"/>
                </a:avLst>
              </a:prstTxWarp>
            </a:bodyPr>
            <a:lstStyle/>
            <a:p>
              <a:pPr algn="ctr" fontAlgn="base">
                <a:defRPr/>
              </a:pPr>
              <a:r>
                <a:rPr lang="zh-CN" altLang="en-US" sz="3600" b="1" strike="noStrike" kern="10" noProof="1" dirty="0">
                  <a:ln w="9525">
                    <a:solidFill>
                      <a:srgbClr val="F7B103"/>
                    </a:solidFill>
                    <a:round/>
                  </a:ln>
                  <a:solidFill>
                    <a:srgbClr val="513103"/>
                  </a:solidFill>
                  <a:latin typeface="隶书" pitchFamily="1" charset="-122"/>
                  <a:ea typeface="隶书" pitchFamily="1" charset="-122"/>
                  <a:cs typeface="+mn-cs"/>
                </a:rPr>
                <a:t>高中历史</a:t>
              </a:r>
              <a:endParaRPr lang="zh-CN" altLang="en-US" sz="3600" b="1" strike="noStrike" kern="10" noProof="1" dirty="0">
                <a:ln w="9525">
                  <a:solidFill>
                    <a:srgbClr val="F7B103"/>
                  </a:solidFill>
                  <a:round/>
                </a:ln>
                <a:solidFill>
                  <a:srgbClr val="513103"/>
                </a:solidFill>
                <a:latin typeface="隶书" pitchFamily="1" charset="-122"/>
                <a:ea typeface="隶书" pitchFamily="1" charset="-122"/>
              </a:endParaRPr>
            </a:p>
          </p:txBody>
        </p:sp>
        <p:sp>
          <p:nvSpPr>
            <p:cNvPr id="4126" name="WordArt 30"/>
            <p:cNvSpPr>
              <a:spLocks noChangeArrowheads="1" noChangeShapeType="1" noTextEdit="1"/>
            </p:cNvSpPr>
            <p:nvPr/>
          </p:nvSpPr>
          <p:spPr bwMode="auto">
            <a:xfrm>
              <a:off x="2880" y="1434"/>
              <a:ext cx="589" cy="272"/>
            </a:xfrm>
            <a:prstGeom prst="rect">
              <a:avLst/>
            </a:prstGeom>
            <a:scene3d>
              <a:camera prst="orthographicFront"/>
              <a:lightRig rig="threePt" dir="t"/>
            </a:scene3d>
            <a:sp3d prstMaterial="matte"/>
            <a:extLst>
              <a:ext uri="{AF507438-7753-43E0-B8FC-AC1667EBCBE1}">
                <a14:hiddenEffects xmlns:a14="http://schemas.microsoft.com/office/drawing/2010/main">
                  <a:effectLst/>
                </a14:hiddenEffects>
              </a:ext>
            </a:extLst>
          </p:spPr>
          <p:txBody>
            <a:bodyPr wrap="none" fromWordArt="1">
              <a:prstTxWarp prst="textDeflate">
                <a:avLst>
                  <a:gd name="adj" fmla="val 0"/>
                </a:avLst>
              </a:prstTxWarp>
            </a:bodyPr>
            <a:lstStyle/>
            <a:p>
              <a:pPr algn="ctr" fontAlgn="base">
                <a:defRPr/>
              </a:pPr>
              <a:r>
                <a:rPr lang="zh-CN" altLang="en-US" sz="3600" b="1" strike="noStrike" kern="10" noProof="1" dirty="0" smtClean="0">
                  <a:ln w="9525">
                    <a:solidFill>
                      <a:srgbClr val="FFFF00"/>
                    </a:solidFill>
                    <a:round/>
                  </a:ln>
                  <a:solidFill>
                    <a:srgbClr val="9900CC"/>
                  </a:solidFill>
                  <a:latin typeface="隶书" pitchFamily="1" charset="-122"/>
                  <a:ea typeface="隶书" pitchFamily="1" charset="-122"/>
                  <a:cs typeface="+mn-cs"/>
                </a:rPr>
                <a:t>必修二</a:t>
              </a:r>
              <a:endParaRPr lang="zh-CN" altLang="en-US" sz="3600" b="1" strike="noStrike" kern="10" noProof="1" dirty="0">
                <a:ln w="9525">
                  <a:solidFill>
                    <a:srgbClr val="FFFF00"/>
                  </a:solidFill>
                  <a:round/>
                </a:ln>
                <a:solidFill>
                  <a:srgbClr val="9900CC"/>
                </a:solidFill>
                <a:latin typeface="隶书" pitchFamily="1" charset="-122"/>
                <a:ea typeface="隶书" pitchFamily="1" charset="-122"/>
              </a:endParaRPr>
            </a:p>
          </p:txBody>
        </p:sp>
      </p:grpSp>
      <p:pic>
        <p:nvPicPr>
          <p:cNvPr id="33795" name="Picture 44" descr="E:\gif\静态\201162520514247208.png"/>
          <p:cNvPicPr>
            <a:picLocks noChangeAspect="1"/>
          </p:cNvPicPr>
          <p:nvPr/>
        </p:nvPicPr>
        <p:blipFill>
          <a:blip r:embed="rId1"/>
          <a:stretch>
            <a:fillRect/>
          </a:stretch>
        </p:blipFill>
        <p:spPr>
          <a:xfrm>
            <a:off x="6443663" y="84138"/>
            <a:ext cx="2089150" cy="800100"/>
          </a:xfrm>
          <a:prstGeom prst="rect">
            <a:avLst/>
          </a:prstGeom>
          <a:noFill/>
          <a:ln w="9525">
            <a:noFill/>
          </a:ln>
        </p:spPr>
      </p:pic>
      <p:sp>
        <p:nvSpPr>
          <p:cNvPr id="5" name="矩形 4"/>
          <p:cNvSpPr/>
          <p:nvPr/>
        </p:nvSpPr>
        <p:spPr>
          <a:xfrm>
            <a:off x="3419475" y="884238"/>
            <a:ext cx="5708650" cy="3624263"/>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sp>
        <p:nvSpPr>
          <p:cNvPr id="6" name="矩形 5"/>
          <p:cNvSpPr/>
          <p:nvPr/>
        </p:nvSpPr>
        <p:spPr>
          <a:xfrm>
            <a:off x="250825" y="673100"/>
            <a:ext cx="1366838" cy="812800"/>
          </a:xfrm>
          <a:prstGeom prst="rect">
            <a:avLst/>
          </a:prstGeom>
          <a:blipFill dpi="0" rotWithShape="1">
            <a:blip r:embed="rId3">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sp>
        <p:nvSpPr>
          <p:cNvPr id="8" name="矩形 7"/>
          <p:cNvSpPr/>
          <p:nvPr/>
        </p:nvSpPr>
        <p:spPr>
          <a:xfrm>
            <a:off x="339725" y="68263"/>
            <a:ext cx="776288" cy="469900"/>
          </a:xfrm>
          <a:prstGeom prst="rect">
            <a:avLst/>
          </a:prstGeom>
          <a:blipFill dpi="0" rotWithShape="1">
            <a:blip r:embed="rId4">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grpSp>
        <p:nvGrpSpPr>
          <p:cNvPr id="15" name="组合 14"/>
          <p:cNvGrpSpPr/>
          <p:nvPr/>
        </p:nvGrpSpPr>
        <p:grpSpPr>
          <a:xfrm>
            <a:off x="1116013" y="1568450"/>
            <a:ext cx="6509357" cy="2190750"/>
            <a:chOff x="833759" y="1520183"/>
            <a:chExt cx="6509816" cy="2191431"/>
          </a:xfrm>
        </p:grpSpPr>
        <p:pic>
          <p:nvPicPr>
            <p:cNvPr id="33801" name="Picture 3" descr="C:\Users\Administrator\Desktop\43(304).jpg"/>
            <p:cNvPicPr>
              <a:picLocks noChangeAspect="1"/>
            </p:cNvPicPr>
            <p:nvPr/>
          </p:nvPicPr>
          <p:blipFill>
            <a:blip r:embed="rId5"/>
            <a:stretch>
              <a:fillRect/>
            </a:stretch>
          </p:blipFill>
          <p:spPr>
            <a:xfrm>
              <a:off x="833759" y="1520183"/>
              <a:ext cx="1794026" cy="2191431"/>
            </a:xfrm>
            <a:prstGeom prst="rect">
              <a:avLst/>
            </a:prstGeom>
            <a:noFill/>
            <a:ln w="9525">
              <a:noFill/>
            </a:ln>
          </p:spPr>
        </p:pic>
        <p:sp>
          <p:nvSpPr>
            <p:cNvPr id="33802" name="矩形 17"/>
            <p:cNvSpPr/>
            <p:nvPr/>
          </p:nvSpPr>
          <p:spPr>
            <a:xfrm>
              <a:off x="840641" y="1523276"/>
              <a:ext cx="2232247" cy="2181878"/>
            </a:xfrm>
            <a:prstGeom prst="rect">
              <a:avLst/>
            </a:prstGeom>
            <a:noFill/>
            <a:ln w="25400" cap="flat" cmpd="sng">
              <a:solidFill>
                <a:srgbClr val="CC6600"/>
              </a:solidFill>
              <a:prstDash val="solid"/>
              <a:round/>
              <a:headEnd type="none" w="med" len="med"/>
              <a:tailEnd type="none" w="med" len="med"/>
            </a:ln>
          </p:spPr>
          <p:txBody>
            <a:bodyPr anchor="ctr"/>
            <a:p>
              <a:pPr algn="ctr"/>
              <a:endParaRPr lang="zh-CN" altLang="en-US" dirty="0">
                <a:solidFill>
                  <a:srgbClr val="FFFFFF"/>
                </a:solidFill>
                <a:latin typeface="Arial" panose="020B0604020202020204" pitchFamily="34" charset="0"/>
              </a:endParaRPr>
            </a:p>
          </p:txBody>
        </p:sp>
        <p:sp>
          <p:nvSpPr>
            <p:cNvPr id="33803" name="TextBox 18"/>
            <p:cNvSpPr txBox="1"/>
            <p:nvPr/>
          </p:nvSpPr>
          <p:spPr>
            <a:xfrm>
              <a:off x="2870320" y="2135406"/>
              <a:ext cx="4473255" cy="953431"/>
            </a:xfrm>
            <a:prstGeom prst="rect">
              <a:avLst/>
            </a:prstGeom>
            <a:solidFill>
              <a:srgbClr val="FFFFFF"/>
            </a:solidFill>
            <a:ln w="9525">
              <a:noFill/>
            </a:ln>
          </p:spPr>
          <p:txBody>
            <a:bodyPr wrap="none">
              <a:spAutoFit/>
            </a:bodyPr>
            <a:p>
              <a:pPr algn="l"/>
              <a:r>
                <a:rPr lang="zh-CN" altLang="en-US" sz="2800" b="1" dirty="0">
                  <a:solidFill>
                    <a:srgbClr val="3333FF"/>
                  </a:solidFill>
                  <a:latin typeface="黑体" panose="02010609060101010101" pitchFamily="2" charset="-122"/>
                  <a:ea typeface="黑体" panose="02010609060101010101" pitchFamily="2" charset="-122"/>
                </a:rPr>
                <a:t>专题四 </a:t>
              </a:r>
              <a:endParaRPr lang="zh-CN" altLang="en-US" sz="2800" b="1" dirty="0">
                <a:solidFill>
                  <a:srgbClr val="3333FF"/>
                </a:solidFill>
                <a:latin typeface="黑体" panose="02010609060101010101" pitchFamily="2" charset="-122"/>
                <a:ea typeface="黑体" panose="02010609060101010101" pitchFamily="2" charset="-122"/>
              </a:endParaRPr>
            </a:p>
            <a:p>
              <a:pPr algn="l"/>
              <a:r>
                <a:rPr lang="zh-CN" altLang="en-US" sz="2800" b="1" dirty="0">
                  <a:solidFill>
                    <a:srgbClr val="3333FF"/>
                  </a:solidFill>
                  <a:latin typeface="黑体" panose="02010609060101010101" pitchFamily="2" charset="-122"/>
                  <a:ea typeface="黑体" panose="02010609060101010101" pitchFamily="2" charset="-122"/>
                </a:rPr>
                <a:t>中国近现代社会生活的变迁</a:t>
              </a:r>
              <a:endParaRPr lang="zh-CN" altLang="en-US" sz="2800" b="1" dirty="0">
                <a:solidFill>
                  <a:srgbClr val="3333FF"/>
                </a:solidFill>
                <a:latin typeface="黑体" panose="02010609060101010101" pitchFamily="2" charset="-122"/>
                <a:ea typeface="黑体" panose="02010609060101010101" pitchFamily="2" charset="-122"/>
              </a:endParaRPr>
            </a:p>
          </p:txBody>
        </p:sp>
      </p:grpSp>
      <p:pic>
        <p:nvPicPr>
          <p:cNvPr id="111644" name="TextBox 1"/>
          <p:cNvPicPr>
            <a:picLocks noGrp="1" noChangeAspect="1"/>
          </p:cNvPicPr>
          <p:nvPr/>
        </p:nvPicPr>
        <p:blipFill>
          <a:blip r:embed="rId6"/>
          <a:stretch>
            <a:fillRect/>
          </a:stretch>
        </p:blipFill>
        <p:spPr>
          <a:xfrm>
            <a:off x="900113" y="0"/>
            <a:ext cx="3457575" cy="2968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style.rotation</p:attrName>
                                        </p:attrNameLst>
                                      </p:cBhvr>
                                      <p:tavLst>
                                        <p:tav tm="0">
                                          <p:val>
                                            <p:fltVal val="720.000000"/>
                                          </p:val>
                                        </p:tav>
                                        <p:tav tm="100000">
                                          <p:val>
                                            <p:fltVal val="0.000000"/>
                                          </p:val>
                                        </p:tav>
                                      </p:tavLst>
                                    </p:anim>
                                    <p:anim calcmode="lin" valueType="num">
                                      <p:cBhvr>
                                        <p:cTn id="9" dur="2000" fill="hold"/>
                                        <p:tgtEl>
                                          <p:spTgt spid="3074"/>
                                        </p:tgtEl>
                                        <p:attrNameLst>
                                          <p:attrName>ppt_h</p:attrName>
                                        </p:attrNameLst>
                                      </p:cBhvr>
                                      <p:tavLst>
                                        <p:tav tm="0">
                                          <p:val>
                                            <p:fltVal val="0.000000"/>
                                          </p:val>
                                        </p:tav>
                                        <p:tav tm="100000">
                                          <p:val>
                                            <p:strVal val="#ppt_h"/>
                                          </p:val>
                                        </p:tav>
                                      </p:tavLst>
                                    </p:anim>
                                    <p:anim calcmode="lin" valueType="num">
                                      <p:cBhvr>
                                        <p:cTn id="10" dur="2000" fill="hold"/>
                                        <p:tgtEl>
                                          <p:spTgt spid="3074"/>
                                        </p:tgtEl>
                                        <p:attrNameLst>
                                          <p:attrName>ppt_w</p:attrName>
                                        </p:attrNameLst>
                                      </p:cBhvr>
                                      <p:tavLst>
                                        <p:tav tm="0">
                                          <p:val>
                                            <p:fltVal val="0.000000"/>
                                          </p:val>
                                        </p:tav>
                                        <p:tav tm="100000">
                                          <p:val>
                                            <p:strVal val="#ppt_w"/>
                                          </p:val>
                                        </p:tav>
                                      </p:tavLst>
                                    </p:anim>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par>
                          <p:cTn id="15" fill="hold">
                            <p:stCondLst>
                              <p:cond delay="4000"/>
                            </p:stCondLst>
                            <p:childTnLst>
                              <p:par>
                                <p:cTn id="16" presetID="6" presetClass="entr" presetSubtype="16"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6105" name="矩形 516104"/>
          <p:cNvSpPr/>
          <p:nvPr/>
        </p:nvSpPr>
        <p:spPr>
          <a:xfrm>
            <a:off x="354330" y="1134110"/>
            <a:ext cx="8686800" cy="2030095"/>
          </a:xfrm>
          <a:prstGeom prst="rect">
            <a:avLst/>
          </a:prstGeom>
          <a:noFill/>
          <a:ln w="9525">
            <a:noFill/>
          </a:ln>
        </p:spPr>
        <p:txBody>
          <a:bodyPr wrap="square">
            <a:spAutoFit/>
          </a:bodyPr>
          <a:p>
            <a:r>
              <a:rPr lang="en-US" altLang="zh-CN" sz="2100" b="1" dirty="0">
                <a:effectLst>
                  <a:outerShdw blurRad="38100" dist="38100" dir="2700000">
                    <a:srgbClr val="C0C0C0"/>
                  </a:outerShdw>
                </a:effectLst>
                <a:latin typeface="Arial" panose="020B0604020202020204" pitchFamily="34" charset="0"/>
              </a:rPr>
              <a:t>      </a:t>
            </a:r>
            <a:r>
              <a:rPr lang="en-US" altLang="zh-CN" sz="2100" b="1" dirty="0">
                <a:effectLst>
                  <a:outerShdw blurRad="38100" dist="38100" dir="2700000">
                    <a:srgbClr val="C0C0C0"/>
                  </a:outerShdw>
                </a:effectLst>
                <a:latin typeface="楷体_GB2312" panose="02010609030101010101" charset="-122"/>
                <a:ea typeface="楷体_GB2312" panose="02010609030101010101" charset="-122"/>
              </a:rPr>
              <a:t> </a:t>
            </a:r>
            <a:r>
              <a:rPr lang="zh-CN" altLang="en-US" sz="2100" b="1" dirty="0">
                <a:effectLst>
                  <a:outerShdw blurRad="38100" dist="38100" dir="2700000">
                    <a:srgbClr val="C0C0C0"/>
                  </a:outerShdw>
                </a:effectLst>
                <a:latin typeface="楷体_GB2312" panose="02010609030101010101" charset="-122"/>
                <a:ea typeface="楷体_GB2312" panose="02010609030101010101" charset="-122"/>
              </a:rPr>
              <a:t>材料</a:t>
            </a:r>
            <a:r>
              <a:rPr lang="en-US" altLang="zh-CN" sz="2100" b="1" dirty="0">
                <a:effectLst>
                  <a:outerShdw blurRad="38100" dist="38100" dir="2700000">
                    <a:srgbClr val="C0C0C0"/>
                  </a:outerShdw>
                </a:effectLst>
                <a:latin typeface="楷体_GB2312" panose="02010609030101010101" charset="-122"/>
                <a:ea typeface="楷体_GB2312" panose="02010609030101010101" charset="-122"/>
              </a:rPr>
              <a:t>2</a:t>
            </a:r>
            <a:r>
              <a:rPr lang="zh-CN" altLang="en-US" sz="2100" b="1" dirty="0">
                <a:effectLst>
                  <a:outerShdw blurRad="38100" dist="38100" dir="2700000">
                    <a:srgbClr val="C0C0C0"/>
                  </a:outerShdw>
                </a:effectLst>
                <a:latin typeface="楷体_GB2312" panose="02010609030101010101" charset="-122"/>
                <a:ea typeface="楷体_GB2312" panose="02010609030101010101" charset="-122"/>
              </a:rPr>
              <a:t>　自民国成立以来</a:t>
            </a:r>
            <a:r>
              <a:rPr lang="en-US" altLang="zh-CN" sz="2100" b="1" dirty="0">
                <a:effectLst>
                  <a:outerShdw blurRad="38100" dist="38100" dir="2700000">
                    <a:srgbClr val="C0C0C0"/>
                  </a:outerShdw>
                </a:effectLst>
                <a:latin typeface="楷体_GB2312" panose="02010609030101010101" charset="-122"/>
                <a:ea typeface="楷体_GB2312" panose="02010609030101010101" charset="-122"/>
              </a:rPr>
              <a:t>,</a:t>
            </a:r>
            <a:r>
              <a:rPr lang="zh-CN" altLang="en-US" sz="2100" b="1" dirty="0">
                <a:effectLst>
                  <a:outerShdw blurRad="38100" dist="38100" dir="2700000">
                    <a:srgbClr val="C0C0C0"/>
                  </a:outerShdw>
                </a:effectLst>
                <a:latin typeface="楷体_GB2312" panose="02010609030101010101" charset="-122"/>
                <a:ea typeface="楷体_GB2312" panose="02010609030101010101" charset="-122"/>
              </a:rPr>
              <a:t>报馆林立</a:t>
            </a:r>
            <a:r>
              <a:rPr lang="en-US" altLang="zh-CN" sz="2100" b="1" dirty="0">
                <a:effectLst>
                  <a:outerShdw blurRad="38100" dist="38100" dir="2700000">
                    <a:srgbClr val="C0C0C0"/>
                  </a:outerShdw>
                </a:effectLst>
                <a:latin typeface="楷体_GB2312" panose="02010609030101010101" charset="-122"/>
                <a:ea typeface="楷体_GB2312" panose="02010609030101010101" charset="-122"/>
              </a:rPr>
              <a:t>,</a:t>
            </a:r>
            <a:r>
              <a:rPr lang="zh-CN" altLang="en-US" sz="2100" b="1" dirty="0">
                <a:effectLst>
                  <a:outerShdw blurRad="38100" dist="38100" dir="2700000">
                    <a:srgbClr val="C0C0C0"/>
                  </a:outerShdw>
                </a:effectLst>
                <a:latin typeface="楷体_GB2312" panose="02010609030101010101" charset="-122"/>
                <a:ea typeface="楷体_GB2312" panose="02010609030101010101" charset="-122"/>
              </a:rPr>
              <a:t>报纸风行</a:t>
            </a:r>
            <a:r>
              <a:rPr lang="en-US" altLang="zh-CN" sz="2100" b="1" dirty="0">
                <a:effectLst>
                  <a:outerShdw blurRad="38100" dist="38100" dir="2700000">
                    <a:srgbClr val="C0C0C0"/>
                  </a:outerShdw>
                </a:effectLst>
                <a:latin typeface="楷体_GB2312" panose="02010609030101010101" charset="-122"/>
                <a:ea typeface="楷体_GB2312" panose="02010609030101010101" charset="-122"/>
              </a:rPr>
              <a:t>,</a:t>
            </a:r>
            <a:r>
              <a:rPr lang="zh-CN" altLang="en-US" sz="2100" b="1" dirty="0">
                <a:effectLst>
                  <a:outerShdw blurRad="38100" dist="38100" dir="2700000">
                    <a:srgbClr val="C0C0C0"/>
                  </a:outerShdw>
                </a:effectLst>
                <a:latin typeface="楷体_GB2312" panose="02010609030101010101" charset="-122"/>
                <a:ea typeface="楷体_GB2312" panose="02010609030101010101" charset="-122"/>
              </a:rPr>
              <a:t>言论界之发达</a:t>
            </a:r>
            <a:r>
              <a:rPr lang="en-US" altLang="zh-CN" sz="2100" b="1" dirty="0">
                <a:effectLst>
                  <a:outerShdw blurRad="38100" dist="38100" dir="2700000">
                    <a:srgbClr val="C0C0C0"/>
                  </a:outerShdw>
                </a:effectLst>
                <a:latin typeface="楷体_GB2312" panose="02010609030101010101" charset="-122"/>
                <a:ea typeface="楷体_GB2312" panose="02010609030101010101" charset="-122"/>
              </a:rPr>
              <a:t>,</a:t>
            </a:r>
            <a:r>
              <a:rPr lang="zh-CN" altLang="en-US" sz="2100" b="1" dirty="0">
                <a:effectLst>
                  <a:outerShdw blurRad="38100" dist="38100" dir="2700000">
                    <a:srgbClr val="C0C0C0"/>
                  </a:outerShdw>
                </a:effectLst>
                <a:latin typeface="楷体_GB2312" panose="02010609030101010101" charset="-122"/>
                <a:ea typeface="楷体_GB2312" panose="02010609030101010101" charset="-122"/>
              </a:rPr>
              <a:t>几有一日千里之势。然究其内容</a:t>
            </a:r>
            <a:r>
              <a:rPr lang="en-US" altLang="zh-CN" sz="2100" b="1" dirty="0">
                <a:effectLst>
                  <a:outerShdw blurRad="38100" dist="38100" dir="2700000">
                    <a:srgbClr val="C0C0C0"/>
                  </a:outerShdw>
                </a:effectLst>
                <a:latin typeface="楷体_GB2312" panose="02010609030101010101" charset="-122"/>
                <a:ea typeface="楷体_GB2312" panose="02010609030101010101" charset="-122"/>
              </a:rPr>
              <a:t>,</a:t>
            </a:r>
            <a:r>
              <a:rPr lang="zh-CN" altLang="en-US" sz="2100" b="1" dirty="0">
                <a:effectLst>
                  <a:outerShdw blurRad="38100" dist="38100" dir="2700000">
                    <a:srgbClr val="C0C0C0"/>
                  </a:outerShdw>
                </a:effectLst>
                <a:latin typeface="楷体_GB2312" panose="02010609030101010101" charset="-122"/>
                <a:ea typeface="楷体_GB2312" panose="02010609030101010101" charset="-122"/>
              </a:rPr>
              <a:t>或由政府收买</a:t>
            </a:r>
            <a:r>
              <a:rPr lang="en-US" altLang="zh-CN" sz="2100" b="1" dirty="0">
                <a:effectLst>
                  <a:outerShdw blurRad="38100" dist="38100" dir="2700000">
                    <a:srgbClr val="C0C0C0"/>
                  </a:outerShdw>
                </a:effectLst>
                <a:latin typeface="楷体_GB2312" panose="02010609030101010101" charset="-122"/>
                <a:ea typeface="楷体_GB2312" panose="02010609030101010101" charset="-122"/>
              </a:rPr>
              <a:t>,</a:t>
            </a:r>
            <a:r>
              <a:rPr lang="zh-CN" altLang="en-US" sz="2100" b="1" dirty="0">
                <a:effectLst>
                  <a:outerShdw blurRad="38100" dist="38100" dir="2700000">
                    <a:srgbClr val="C0C0C0"/>
                  </a:outerShdw>
                </a:effectLst>
                <a:latin typeface="楷体_GB2312" panose="02010609030101010101" charset="-122"/>
                <a:ea typeface="楷体_GB2312" panose="02010609030101010101" charset="-122"/>
              </a:rPr>
              <a:t>或由政党收买</a:t>
            </a:r>
            <a:r>
              <a:rPr lang="en-US" altLang="zh-CN" sz="2100" b="1" dirty="0">
                <a:effectLst>
                  <a:outerShdw blurRad="38100" dist="38100" dir="2700000">
                    <a:srgbClr val="C0C0C0"/>
                  </a:outerShdw>
                </a:effectLst>
                <a:latin typeface="楷体_GB2312" panose="02010609030101010101" charset="-122"/>
                <a:ea typeface="楷体_GB2312" panose="02010609030101010101" charset="-122"/>
              </a:rPr>
              <a:t>,</a:t>
            </a:r>
            <a:r>
              <a:rPr lang="zh-CN" altLang="en-US" sz="2100" b="1" dirty="0">
                <a:effectLst>
                  <a:outerShdw blurRad="38100" dist="38100" dir="2700000">
                    <a:srgbClr val="C0C0C0"/>
                  </a:outerShdw>
                </a:effectLst>
                <a:latin typeface="楷体_GB2312" panose="02010609030101010101" charset="-122"/>
                <a:ea typeface="楷体_GB2312" panose="02010609030101010101" charset="-122"/>
              </a:rPr>
              <a:t>或由一机关收买</a:t>
            </a:r>
            <a:r>
              <a:rPr lang="en-US" altLang="zh-CN" sz="2100" b="1" dirty="0">
                <a:effectLst>
                  <a:outerShdw blurRad="38100" dist="38100" dir="2700000">
                    <a:srgbClr val="C0C0C0"/>
                  </a:outerShdw>
                </a:effectLst>
                <a:latin typeface="楷体_GB2312" panose="02010609030101010101" charset="-122"/>
                <a:ea typeface="楷体_GB2312" panose="02010609030101010101" charset="-122"/>
              </a:rPr>
              <a:t>,</a:t>
            </a:r>
            <a:r>
              <a:rPr lang="zh-CN" altLang="en-US" sz="2100" b="1" dirty="0">
                <a:effectLst>
                  <a:outerShdw blurRad="38100" dist="38100" dir="2700000">
                    <a:srgbClr val="C0C0C0"/>
                  </a:outerShdw>
                </a:effectLst>
                <a:latin typeface="楷体_GB2312" panose="02010609030101010101" charset="-122"/>
                <a:ea typeface="楷体_GB2312" panose="02010609030101010101" charset="-122"/>
              </a:rPr>
              <a:t>故一言一论</a:t>
            </a:r>
            <a:r>
              <a:rPr lang="en-US" altLang="zh-CN" sz="2100" b="1" dirty="0">
                <a:effectLst>
                  <a:outerShdw blurRad="38100" dist="38100" dir="2700000">
                    <a:srgbClr val="C0C0C0"/>
                  </a:outerShdw>
                </a:effectLst>
                <a:latin typeface="楷体_GB2312" panose="02010609030101010101" charset="-122"/>
                <a:ea typeface="楷体_GB2312" panose="02010609030101010101" charset="-122"/>
              </a:rPr>
              <a:t>,</a:t>
            </a:r>
            <a:r>
              <a:rPr lang="zh-CN" altLang="en-US" sz="2100" b="1" dirty="0">
                <a:effectLst>
                  <a:outerShdw blurRad="38100" dist="38100" dir="2700000">
                    <a:srgbClr val="C0C0C0"/>
                  </a:outerShdw>
                </a:effectLst>
                <a:latin typeface="楷体_GB2312" panose="02010609030101010101" charset="-122"/>
                <a:ea typeface="楷体_GB2312" panose="02010609030101010101" charset="-122"/>
              </a:rPr>
              <a:t>必须随买主之旨意</a:t>
            </a:r>
            <a:r>
              <a:rPr lang="en-US" altLang="zh-CN" sz="2100" b="1" dirty="0">
                <a:effectLst>
                  <a:outerShdw blurRad="38100" dist="38100" dir="2700000">
                    <a:srgbClr val="C0C0C0"/>
                  </a:outerShdw>
                </a:effectLst>
                <a:latin typeface="楷体_GB2312" panose="02010609030101010101" charset="-122"/>
                <a:ea typeface="楷体_GB2312" panose="02010609030101010101" charset="-122"/>
              </a:rPr>
              <a:t>,</a:t>
            </a:r>
            <a:r>
              <a:rPr lang="zh-CN" altLang="en-US" sz="2100" b="1" dirty="0">
                <a:effectLst>
                  <a:outerShdw blurRad="38100" dist="38100" dir="2700000">
                    <a:srgbClr val="C0C0C0"/>
                  </a:outerShdw>
                </a:effectLst>
                <a:latin typeface="楷体_GB2312" panose="02010609030101010101" charset="-122"/>
                <a:ea typeface="楷体_GB2312" panose="02010609030101010101" charset="-122"/>
              </a:rPr>
              <a:t>而不能自由</a:t>
            </a:r>
            <a:r>
              <a:rPr lang="en-US" altLang="zh-CN" sz="2100" b="1" dirty="0">
                <a:effectLst>
                  <a:outerShdw blurRad="38100" dist="38100" dir="2700000">
                    <a:srgbClr val="C0C0C0"/>
                  </a:outerShdw>
                </a:effectLst>
                <a:latin typeface="楷体_GB2312" panose="02010609030101010101" charset="-122"/>
                <a:ea typeface="楷体_GB2312" panose="02010609030101010101" charset="-122"/>
              </a:rPr>
              <a:t>,</a:t>
            </a:r>
            <a:r>
              <a:rPr lang="zh-CN" altLang="en-US" sz="2100" b="1" dirty="0">
                <a:effectLst>
                  <a:outerShdw blurRad="38100" dist="38100" dir="2700000">
                    <a:srgbClr val="C0C0C0"/>
                  </a:outerShdw>
                </a:effectLst>
                <a:latin typeface="楷体_GB2312" panose="02010609030101010101" charset="-122"/>
                <a:ea typeface="楷体_GB2312" panose="02010609030101010101" charset="-122"/>
              </a:rPr>
              <a:t>其有卓然独立</a:t>
            </a:r>
            <a:r>
              <a:rPr lang="en-US" altLang="zh-CN" sz="2100" b="1" dirty="0">
                <a:effectLst>
                  <a:outerShdw blurRad="38100" dist="38100" dir="2700000">
                    <a:srgbClr val="C0C0C0"/>
                  </a:outerShdw>
                </a:effectLst>
                <a:latin typeface="楷体_GB2312" panose="02010609030101010101" charset="-122"/>
                <a:ea typeface="楷体_GB2312" panose="02010609030101010101" charset="-122"/>
              </a:rPr>
              <a:t>,</a:t>
            </a:r>
            <a:r>
              <a:rPr lang="zh-CN" altLang="en-US" sz="2100" b="1" dirty="0">
                <a:effectLst>
                  <a:outerShdw blurRad="38100" dist="38100" dir="2700000">
                    <a:srgbClr val="C0C0C0"/>
                  </a:outerShdw>
                </a:effectLst>
                <a:latin typeface="楷体_GB2312" panose="02010609030101010101" charset="-122"/>
                <a:ea typeface="楷体_GB2312" panose="02010609030101010101" charset="-122"/>
              </a:rPr>
              <a:t>而不为金钱利用者</a:t>
            </a:r>
            <a:r>
              <a:rPr lang="en-US" altLang="zh-CN" sz="2100" b="1" dirty="0">
                <a:effectLst>
                  <a:outerShdw blurRad="38100" dist="38100" dir="2700000">
                    <a:srgbClr val="C0C0C0"/>
                  </a:outerShdw>
                </a:effectLst>
                <a:latin typeface="楷体_GB2312" panose="02010609030101010101" charset="-122"/>
                <a:ea typeface="楷体_GB2312" panose="02010609030101010101" charset="-122"/>
              </a:rPr>
              <a:t>,</a:t>
            </a:r>
            <a:r>
              <a:rPr lang="zh-CN" altLang="en-US" sz="2100" b="1" dirty="0">
                <a:effectLst>
                  <a:outerShdw blurRad="38100" dist="38100" dir="2700000">
                    <a:srgbClr val="C0C0C0"/>
                  </a:outerShdw>
                </a:effectLst>
                <a:latin typeface="楷体_GB2312" panose="02010609030101010101" charset="-122"/>
                <a:ea typeface="楷体_GB2312" panose="02010609030101010101" charset="-122"/>
              </a:rPr>
              <a:t>又不免为两方所忌</a:t>
            </a:r>
            <a:r>
              <a:rPr lang="en-US" altLang="zh-CN" sz="2100" b="1" dirty="0">
                <a:effectLst>
                  <a:outerShdw blurRad="38100" dist="38100" dir="2700000">
                    <a:srgbClr val="C0C0C0"/>
                  </a:outerShdw>
                </a:effectLst>
                <a:latin typeface="楷体_GB2312" panose="02010609030101010101" charset="-122"/>
                <a:ea typeface="楷体_GB2312" panose="02010609030101010101" charset="-122"/>
              </a:rPr>
              <a:t>,</a:t>
            </a:r>
            <a:r>
              <a:rPr lang="zh-CN" altLang="en-US" sz="2100" b="1" dirty="0">
                <a:effectLst>
                  <a:outerShdw blurRad="38100" dist="38100" dir="2700000">
                    <a:srgbClr val="C0C0C0"/>
                  </a:outerShdw>
                </a:effectLst>
                <a:latin typeface="楷体_GB2312" panose="02010609030101010101" charset="-122"/>
                <a:ea typeface="楷体_GB2312" panose="02010609030101010101" charset="-122"/>
              </a:rPr>
              <a:t>此报界所以日趋黑暗也。</a:t>
            </a:r>
            <a:r>
              <a:rPr lang="en-US" altLang="zh-CN" sz="2100" b="1">
                <a:effectLst>
                  <a:outerShdw blurRad="38100" dist="38100" dir="2700000">
                    <a:srgbClr val="C0C0C0"/>
                  </a:outerShdw>
                </a:effectLst>
                <a:latin typeface="楷体_GB2312" panose="02010609030101010101" charset="-122"/>
                <a:ea typeface="楷体_GB2312" panose="02010609030101010101" charset="-122"/>
              </a:rPr>
              <a:t>——</a:t>
            </a:r>
            <a:r>
              <a:rPr lang="en-US" altLang="zh-CN" sz="2100" b="1" dirty="0">
                <a:effectLst>
                  <a:outerShdw blurRad="38100" dist="38100" dir="2700000">
                    <a:srgbClr val="C0C0C0"/>
                  </a:outerShdw>
                </a:effectLst>
                <a:latin typeface="楷体_GB2312" panose="02010609030101010101" charset="-122"/>
                <a:ea typeface="楷体_GB2312" panose="02010609030101010101" charset="-122"/>
              </a:rPr>
              <a:t>1913</a:t>
            </a:r>
            <a:r>
              <a:rPr lang="zh-CN" altLang="en-US" sz="2100" b="1" dirty="0">
                <a:effectLst>
                  <a:outerShdw blurRad="38100" dist="38100" dir="2700000">
                    <a:srgbClr val="C0C0C0"/>
                  </a:outerShdw>
                </a:effectLst>
                <a:latin typeface="楷体_GB2312" panose="02010609030101010101" charset="-122"/>
                <a:ea typeface="楷体_GB2312" panose="02010609030101010101" charset="-122"/>
              </a:rPr>
              <a:t>年</a:t>
            </a:r>
            <a:r>
              <a:rPr lang="en-US" altLang="zh-CN" sz="2100" b="1" dirty="0">
                <a:effectLst>
                  <a:outerShdw blurRad="38100" dist="38100" dir="2700000">
                    <a:srgbClr val="C0C0C0"/>
                  </a:outerShdw>
                </a:effectLst>
                <a:latin typeface="楷体_GB2312" panose="02010609030101010101" charset="-122"/>
                <a:ea typeface="楷体_GB2312" panose="02010609030101010101" charset="-122"/>
              </a:rPr>
              <a:t>6</a:t>
            </a:r>
            <a:r>
              <a:rPr lang="zh-CN" altLang="en-US" sz="2100" b="1" dirty="0">
                <a:effectLst>
                  <a:outerShdw blurRad="38100" dist="38100" dir="2700000">
                    <a:srgbClr val="C0C0C0"/>
                  </a:outerShdw>
                </a:effectLst>
                <a:latin typeface="楷体_GB2312" panose="02010609030101010101" charset="-122"/>
                <a:ea typeface="楷体_GB2312" panose="02010609030101010101" charset="-122"/>
              </a:rPr>
              <a:t>月</a:t>
            </a:r>
            <a:r>
              <a:rPr lang="en-US" altLang="zh-CN" sz="2100" b="1" dirty="0">
                <a:effectLst>
                  <a:outerShdw blurRad="38100" dist="38100" dir="2700000">
                    <a:srgbClr val="C0C0C0"/>
                  </a:outerShdw>
                </a:effectLst>
                <a:latin typeface="楷体_GB2312" panose="02010609030101010101" charset="-122"/>
                <a:ea typeface="楷体_GB2312" panose="02010609030101010101" charset="-122"/>
              </a:rPr>
              <a:t>16</a:t>
            </a:r>
            <a:r>
              <a:rPr lang="zh-CN" altLang="en-US" sz="2100" b="1" dirty="0">
                <a:effectLst>
                  <a:outerShdw blurRad="38100" dist="38100" dir="2700000">
                    <a:srgbClr val="C0C0C0"/>
                  </a:outerShdw>
                </a:effectLst>
                <a:latin typeface="楷体_GB2312" panose="02010609030101010101" charset="-122"/>
                <a:ea typeface="楷体_GB2312" panose="02010609030101010101" charset="-122"/>
              </a:rPr>
              <a:t>日天津</a:t>
            </a:r>
            <a:r>
              <a:rPr lang="en-US" altLang="zh-CN" sz="2100" b="1" dirty="0">
                <a:effectLst>
                  <a:outerShdw blurRad="38100" dist="38100" dir="2700000">
                    <a:srgbClr val="C0C0C0"/>
                  </a:outerShdw>
                </a:effectLst>
                <a:latin typeface="楷体_GB2312" panose="02010609030101010101" charset="-122"/>
                <a:ea typeface="楷体_GB2312" panose="02010609030101010101" charset="-122"/>
              </a:rPr>
              <a:t>《</a:t>
            </a:r>
            <a:r>
              <a:rPr lang="zh-CN" altLang="en-US" sz="2100" b="1" dirty="0">
                <a:effectLst>
                  <a:outerShdw blurRad="38100" dist="38100" dir="2700000">
                    <a:srgbClr val="C0C0C0"/>
                  </a:outerShdw>
                </a:effectLst>
                <a:latin typeface="楷体_GB2312" panose="02010609030101010101" charset="-122"/>
                <a:ea typeface="楷体_GB2312" panose="02010609030101010101" charset="-122"/>
              </a:rPr>
              <a:t>大公报</a:t>
            </a:r>
            <a:r>
              <a:rPr lang="en-US" altLang="zh-CN" sz="2100" b="1" dirty="0">
                <a:effectLst>
                  <a:outerShdw blurRad="38100" dist="38100" dir="2700000">
                    <a:srgbClr val="C0C0C0"/>
                  </a:outerShdw>
                </a:effectLst>
                <a:latin typeface="楷体_GB2312" panose="02010609030101010101" charset="-122"/>
                <a:ea typeface="楷体_GB2312" panose="02010609030101010101" charset="-122"/>
              </a:rPr>
              <a:t>》</a:t>
            </a:r>
            <a:r>
              <a:rPr lang="zh-CN" altLang="en-US" sz="2100" b="1" dirty="0">
                <a:effectLst>
                  <a:outerShdw blurRad="38100" dist="38100" dir="2700000">
                    <a:srgbClr val="C0C0C0"/>
                  </a:outerShdw>
                </a:effectLst>
                <a:latin typeface="楷体_GB2312" panose="02010609030101010101" charset="-122"/>
                <a:ea typeface="楷体_GB2312" panose="02010609030101010101" charset="-122"/>
              </a:rPr>
              <a:t>评论</a:t>
            </a:r>
            <a:endParaRPr lang="zh-CN" altLang="en-US" sz="2100" b="1" dirty="0">
              <a:effectLst>
                <a:outerShdw blurRad="38100" dist="38100" dir="2700000">
                  <a:srgbClr val="C0C0C0"/>
                </a:outerShdw>
              </a:effectLst>
              <a:latin typeface="楷体_GB2312" panose="02010609030101010101" charset="-122"/>
              <a:ea typeface="楷体_GB2312" panose="02010609030101010101" charset="-122"/>
            </a:endParaRPr>
          </a:p>
          <a:p>
            <a:r>
              <a:rPr lang="en-US" altLang="zh-CN" sz="2100" b="1" dirty="0">
                <a:solidFill>
                  <a:srgbClr val="0000FF"/>
                </a:solidFill>
                <a:effectLst>
                  <a:outerShdw blurRad="38100" dist="38100" dir="2700000">
                    <a:srgbClr val="C0C0C0"/>
                  </a:outerShdw>
                </a:effectLst>
                <a:latin typeface="Arial" panose="020B0604020202020204" pitchFamily="34" charset="0"/>
              </a:rPr>
              <a:t>2</a:t>
            </a:r>
            <a:r>
              <a:rPr lang="zh-CN" altLang="en-US" sz="2100" b="1" dirty="0">
                <a:solidFill>
                  <a:srgbClr val="0000FF"/>
                </a:solidFill>
                <a:effectLst>
                  <a:outerShdw blurRad="38100" dist="38100" dir="2700000">
                    <a:srgbClr val="C0C0C0"/>
                  </a:outerShdw>
                </a:effectLst>
                <a:latin typeface="Arial" panose="020B0604020202020204" pitchFamily="34" charset="0"/>
              </a:rPr>
              <a:t>、报纸作为传媒有怎样功能</a:t>
            </a:r>
            <a:r>
              <a:rPr lang="en-US" altLang="zh-CN" sz="2100" b="1" dirty="0">
                <a:solidFill>
                  <a:srgbClr val="0000FF"/>
                </a:solidFill>
                <a:effectLst>
                  <a:outerShdw blurRad="38100" dist="38100" dir="2700000">
                    <a:srgbClr val="C0C0C0"/>
                  </a:outerShdw>
                </a:effectLst>
                <a:latin typeface="Arial" panose="020B0604020202020204" pitchFamily="34" charset="0"/>
              </a:rPr>
              <a:t>?</a:t>
            </a:r>
            <a:r>
              <a:rPr lang="zh-CN" altLang="en-US" sz="2100" b="1" dirty="0">
                <a:solidFill>
                  <a:srgbClr val="0000FF"/>
                </a:solidFill>
                <a:effectLst>
                  <a:outerShdw blurRad="38100" dist="38100" dir="2700000">
                    <a:srgbClr val="C0C0C0"/>
                  </a:outerShdw>
                </a:effectLst>
                <a:latin typeface="Arial" panose="020B0604020202020204" pitchFamily="34" charset="0"/>
              </a:rPr>
              <a:t>材料</a:t>
            </a:r>
            <a:r>
              <a:rPr lang="en-US" altLang="zh-CN" sz="2100" b="1" dirty="0">
                <a:solidFill>
                  <a:srgbClr val="0000FF"/>
                </a:solidFill>
                <a:effectLst>
                  <a:outerShdw blurRad="38100" dist="38100" dir="2700000">
                    <a:srgbClr val="C0C0C0"/>
                  </a:outerShdw>
                </a:effectLst>
                <a:latin typeface="Arial" panose="020B0604020202020204" pitchFamily="34" charset="0"/>
              </a:rPr>
              <a:t>2</a:t>
            </a:r>
            <a:r>
              <a:rPr lang="zh-CN" altLang="en-US" sz="2100" b="1" dirty="0">
                <a:solidFill>
                  <a:srgbClr val="0000FF"/>
                </a:solidFill>
                <a:effectLst>
                  <a:outerShdw blurRad="38100" dist="38100" dir="2700000">
                    <a:srgbClr val="C0C0C0"/>
                  </a:outerShdw>
                </a:effectLst>
                <a:latin typeface="Arial" panose="020B0604020202020204" pitchFamily="34" charset="0"/>
              </a:rPr>
              <a:t>批判报刊界存在什么问题</a:t>
            </a:r>
            <a:r>
              <a:rPr lang="en-US" altLang="zh-CN" sz="2100" b="1">
                <a:solidFill>
                  <a:srgbClr val="0000FF"/>
                </a:solidFill>
                <a:effectLst>
                  <a:outerShdw blurRad="38100" dist="38100" dir="2700000">
                    <a:srgbClr val="C0C0C0"/>
                  </a:outerShdw>
                </a:effectLst>
                <a:latin typeface="Arial" panose="020B0604020202020204" pitchFamily="34" charset="0"/>
              </a:rPr>
              <a:t>?</a:t>
            </a:r>
            <a:endParaRPr lang="en-US" altLang="zh-CN" sz="2100" b="1">
              <a:solidFill>
                <a:srgbClr val="0000FF"/>
              </a:solidFill>
              <a:effectLst>
                <a:outerShdw blurRad="38100" dist="38100" dir="2700000">
                  <a:srgbClr val="C0C0C0"/>
                </a:outerShdw>
              </a:effectLst>
              <a:latin typeface="Arial" panose="020B0604020202020204" pitchFamily="34" charset="0"/>
            </a:endParaRPr>
          </a:p>
        </p:txBody>
      </p:sp>
      <p:sp>
        <p:nvSpPr>
          <p:cNvPr id="2" name="矩形 1"/>
          <p:cNvSpPr/>
          <p:nvPr/>
        </p:nvSpPr>
        <p:spPr>
          <a:xfrm>
            <a:off x="982345" y="597535"/>
            <a:ext cx="6047105" cy="460375"/>
          </a:xfrm>
          <a:prstGeom prst="rect">
            <a:avLst/>
          </a:prstGeom>
          <a:noFill/>
          <a:ln w="9525">
            <a:noFill/>
          </a:ln>
        </p:spPr>
        <p:txBody>
          <a:bodyPr wrap="square">
            <a:spAutoFit/>
          </a:bodyPr>
          <a:p>
            <a:pPr>
              <a:spcBef>
                <a:spcPct val="50000"/>
              </a:spcBef>
            </a:pPr>
            <a:r>
              <a:rPr lang="en-US" sz="2400" b="1" dirty="0">
                <a:solidFill>
                  <a:schemeClr val="tx2"/>
                </a:solidFill>
                <a:latin typeface="黑体" panose="02010609060101010101" pitchFamily="2" charset="-122"/>
                <a:ea typeface="黑体" panose="02010609060101010101" pitchFamily="2" charset="-122"/>
              </a:rPr>
              <a:t>1</a:t>
            </a:r>
            <a:r>
              <a:rPr lang="zh-CN" altLang="en-US" sz="2400" b="1" dirty="0">
                <a:solidFill>
                  <a:schemeClr val="tx2"/>
                </a:solidFill>
                <a:latin typeface="黑体" panose="02010609060101010101" pitchFamily="2" charset="-122"/>
                <a:ea typeface="黑体" panose="02010609060101010101" pitchFamily="2" charset="-122"/>
              </a:rPr>
              <a:t>、近代</a:t>
            </a:r>
            <a:r>
              <a:rPr lang="zh-CN" altLang="en-US" sz="2400" b="1" dirty="0">
                <a:solidFill>
                  <a:schemeClr val="tx2"/>
                </a:solidFill>
                <a:effectLst>
                  <a:outerShdw blurRad="38100" dist="38100" dir="2700000">
                    <a:srgbClr val="C0C0C0"/>
                  </a:outerShdw>
                </a:effectLst>
                <a:latin typeface="黑体" panose="02010609060101010101" pitchFamily="2" charset="-122"/>
                <a:ea typeface="黑体" panose="02010609060101010101" pitchFamily="2" charset="-122"/>
              </a:rPr>
              <a:t>大众报业出现发展的</a:t>
            </a:r>
            <a:r>
              <a:rPr lang="zh-CN" altLang="en-US" sz="2400" b="1" dirty="0">
                <a:solidFill>
                  <a:schemeClr val="tx2"/>
                </a:solidFill>
                <a:latin typeface="黑体" panose="02010609060101010101" pitchFamily="2" charset="-122"/>
                <a:ea typeface="黑体" panose="02010609060101010101" pitchFamily="2" charset="-122"/>
              </a:rPr>
              <a:t>原因和影响？</a:t>
            </a:r>
            <a:endParaRPr lang="zh-CN" altLang="en-US" sz="2400" b="1" dirty="0">
              <a:solidFill>
                <a:schemeClr val="tx2"/>
              </a:solidFill>
              <a:latin typeface="黑体" panose="02010609060101010101" pitchFamily="2" charset="-122"/>
              <a:ea typeface="黑体" panose="02010609060101010101" pitchFamily="2" charset="-122"/>
            </a:endParaRPr>
          </a:p>
        </p:txBody>
      </p:sp>
      <p:sp>
        <p:nvSpPr>
          <p:cNvPr id="517125" name="矩形 517124"/>
          <p:cNvSpPr/>
          <p:nvPr/>
        </p:nvSpPr>
        <p:spPr>
          <a:xfrm>
            <a:off x="125730" y="3164240"/>
            <a:ext cx="9144000" cy="1383665"/>
          </a:xfrm>
          <a:prstGeom prst="rect">
            <a:avLst/>
          </a:prstGeom>
          <a:noFill/>
          <a:ln w="9525">
            <a:noFill/>
          </a:ln>
        </p:spPr>
        <p:txBody>
          <a:bodyPr>
            <a:spAutoFit/>
          </a:bodyPr>
          <a:p>
            <a:r>
              <a:rPr lang="zh-CN" altLang="en-US" sz="2100" b="1" dirty="0">
                <a:solidFill>
                  <a:srgbClr val="FF0000"/>
                </a:solidFill>
                <a:effectLst>
                  <a:outerShdw blurRad="38100" dist="38100" dir="2700000">
                    <a:srgbClr val="C0C0C0"/>
                  </a:outerShdw>
                </a:effectLst>
                <a:latin typeface="Arial" panose="020B0604020202020204" pitchFamily="34" charset="0"/>
              </a:rPr>
              <a:t>（</a:t>
            </a:r>
            <a:r>
              <a:rPr lang="en-US" altLang="zh-CN" sz="2100" b="1" dirty="0">
                <a:solidFill>
                  <a:srgbClr val="FF0000"/>
                </a:solidFill>
                <a:effectLst>
                  <a:outerShdw blurRad="38100" dist="38100" dir="2700000">
                    <a:srgbClr val="C0C0C0"/>
                  </a:outerShdw>
                </a:effectLst>
                <a:latin typeface="Arial" panose="020B0604020202020204" pitchFamily="34" charset="0"/>
              </a:rPr>
              <a:t>1</a:t>
            </a:r>
            <a:r>
              <a:rPr lang="zh-CN" altLang="en-US" sz="2100" b="1" dirty="0">
                <a:solidFill>
                  <a:srgbClr val="FF0000"/>
                </a:solidFill>
                <a:effectLst>
                  <a:outerShdw blurRad="38100" dist="38100" dir="2700000">
                    <a:srgbClr val="C0C0C0"/>
                  </a:outerShdw>
                </a:effectLst>
                <a:latin typeface="Arial" panose="020B0604020202020204" pitchFamily="34" charset="0"/>
              </a:rPr>
              <a:t>）功能：宣传思想、方针和政策，发布国际国内的新闻事件，发布经济信息、娱乐信息等。</a:t>
            </a:r>
            <a:endParaRPr lang="zh-CN" altLang="en-US" sz="2100" b="1" dirty="0">
              <a:solidFill>
                <a:srgbClr val="FF0000"/>
              </a:solidFill>
              <a:effectLst>
                <a:outerShdw blurRad="38100" dist="38100" dir="2700000">
                  <a:srgbClr val="C0C0C0"/>
                </a:outerShdw>
              </a:effectLst>
              <a:latin typeface="Arial" panose="020B0604020202020204" pitchFamily="34" charset="0"/>
            </a:endParaRPr>
          </a:p>
          <a:p>
            <a:r>
              <a:rPr lang="zh-CN" altLang="en-US" sz="2100" b="1" dirty="0">
                <a:solidFill>
                  <a:srgbClr val="FF0000"/>
                </a:solidFill>
                <a:effectLst>
                  <a:outerShdw blurRad="38100" dist="38100" dir="2700000">
                    <a:srgbClr val="C0C0C0"/>
                  </a:outerShdw>
                </a:effectLst>
                <a:latin typeface="Arial" panose="020B0604020202020204" pitchFamily="34" charset="0"/>
              </a:rPr>
              <a:t>（</a:t>
            </a:r>
            <a:r>
              <a:rPr lang="en-US" altLang="zh-CN" sz="2100" b="1" dirty="0">
                <a:solidFill>
                  <a:srgbClr val="FF0000"/>
                </a:solidFill>
                <a:effectLst>
                  <a:outerShdw blurRad="38100" dist="38100" dir="2700000">
                    <a:srgbClr val="C0C0C0"/>
                  </a:outerShdw>
                </a:effectLst>
                <a:latin typeface="Arial" panose="020B0604020202020204" pitchFamily="34" charset="0"/>
              </a:rPr>
              <a:t>2</a:t>
            </a:r>
            <a:r>
              <a:rPr lang="zh-CN" altLang="en-US" sz="2100" b="1" dirty="0">
                <a:solidFill>
                  <a:srgbClr val="FF0000"/>
                </a:solidFill>
                <a:effectLst>
                  <a:outerShdw blurRad="38100" dist="38100" dir="2700000">
                    <a:srgbClr val="C0C0C0"/>
                  </a:outerShdw>
                </a:effectLst>
                <a:latin typeface="Arial" panose="020B0604020202020204" pitchFamily="34" charset="0"/>
              </a:rPr>
              <a:t>）问题：报刊成为当时政府或某政党宣传其言论的工具</a:t>
            </a:r>
            <a:r>
              <a:rPr lang="en-US" altLang="zh-CN" sz="2100" b="1" dirty="0">
                <a:solidFill>
                  <a:srgbClr val="FF0000"/>
                </a:solidFill>
                <a:effectLst>
                  <a:outerShdw blurRad="38100" dist="38100" dir="2700000">
                    <a:srgbClr val="C0C0C0"/>
                  </a:outerShdw>
                </a:effectLst>
                <a:latin typeface="Arial" panose="020B0604020202020204" pitchFamily="34" charset="0"/>
              </a:rPr>
              <a:t>,</a:t>
            </a:r>
            <a:r>
              <a:rPr lang="zh-CN" altLang="en-US" sz="2100" b="1" dirty="0">
                <a:solidFill>
                  <a:srgbClr val="FF0000"/>
                </a:solidFill>
                <a:effectLst>
                  <a:outerShdw blurRad="38100" dist="38100" dir="2700000">
                    <a:srgbClr val="C0C0C0"/>
                  </a:outerShdw>
                </a:effectLst>
                <a:latin typeface="Arial" panose="020B0604020202020204" pitchFamily="34" charset="0"/>
              </a:rPr>
              <a:t>不能做到新闻思想的自由。</a:t>
            </a:r>
            <a:endParaRPr lang="zh-CN" altLang="en-US" sz="2100" b="1" dirty="0">
              <a:solidFill>
                <a:srgbClr val="FF0000"/>
              </a:solidFill>
              <a:effectLst>
                <a:outerShdw blurRad="38100" dist="38100" dir="2700000">
                  <a:srgbClr val="C0C0C0"/>
                </a:outerShdw>
              </a:effectLst>
              <a:latin typeface="Arial" panose="020B0604020202020204" pitchFamily="34" charset="0"/>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112653" name="矩形 10"/>
          <p:cNvSpPr/>
          <p:nvPr/>
        </p:nvSpPr>
        <p:spPr>
          <a:xfrm>
            <a:off x="2013585" y="268605"/>
            <a:ext cx="7023735" cy="398780"/>
          </a:xfrm>
          <a:prstGeom prst="rect">
            <a:avLst/>
          </a:prstGeom>
          <a:noFill/>
          <a:ln w="9525">
            <a:noFill/>
          </a:ln>
        </p:spPr>
        <p:txBody>
          <a:bodyPr wrap="square">
            <a:spAutoFit/>
          </a:bodyPr>
          <a:p>
            <a:pPr algn="ctr">
              <a:spcBef>
                <a:spcPct val="50000"/>
              </a:spcBef>
            </a:pPr>
            <a:r>
              <a:rPr lang="zh-CN" altLang="en-US" sz="2000" b="1" dirty="0">
                <a:solidFill>
                  <a:schemeClr val="accent2"/>
                </a:solidFill>
                <a:latin typeface="黑体" panose="02010609060101010101" pitchFamily="2" charset="-122"/>
                <a:ea typeface="黑体" panose="02010609060101010101" pitchFamily="2" charset="-122"/>
              </a:rPr>
              <a:t>考点  </a:t>
            </a:r>
            <a:r>
              <a:rPr lang="zh-CN" altLang="en-US" sz="2000" b="1" dirty="0">
                <a:solidFill>
                  <a:schemeClr val="accent2"/>
                </a:solidFill>
                <a:ea typeface="黑体" panose="02010609060101010101" pitchFamily="2" charset="-122"/>
                <a:sym typeface="+mn-ea"/>
              </a:rPr>
              <a:t>大众传媒的发展</a:t>
            </a:r>
            <a:endParaRPr sz="2000" b="1" dirty="0">
              <a:solidFill>
                <a:schemeClr val="accent6"/>
              </a:solidFill>
              <a:latin typeface="黑体" panose="02010609060101010101" pitchFamily="2" charset="-122"/>
              <a:ea typeface="黑体" panose="02010609060101010101" pitchFamily="2" charset="-122"/>
              <a:sym typeface="+mn-ea"/>
            </a:endParaRPr>
          </a:p>
        </p:txBody>
      </p:sp>
      <p:sp>
        <p:nvSpPr>
          <p:cNvPr id="130056" name="矩形 195594"/>
          <p:cNvSpPr/>
          <p:nvPr/>
        </p:nvSpPr>
        <p:spPr>
          <a:xfrm>
            <a:off x="113983" y="198120"/>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7126" name="图片 517125" descr="1916年民报"/>
          <p:cNvPicPr>
            <a:picLocks noChangeAspect="1"/>
          </p:cNvPicPr>
          <p:nvPr/>
        </p:nvPicPr>
        <p:blipFill>
          <a:blip r:embed="rId1"/>
          <a:stretch>
            <a:fillRect/>
          </a:stretch>
        </p:blipFill>
        <p:spPr>
          <a:xfrm>
            <a:off x="3384066" y="1006486"/>
            <a:ext cx="2160421" cy="1349817"/>
          </a:xfrm>
          <a:prstGeom prst="rect">
            <a:avLst/>
          </a:prstGeom>
          <a:noFill/>
          <a:ln w="9525">
            <a:noFill/>
          </a:ln>
        </p:spPr>
      </p:pic>
      <p:pic>
        <p:nvPicPr>
          <p:cNvPr id="517127" name="图片 517126" descr="W020090504414342262418"/>
          <p:cNvPicPr>
            <a:picLocks noChangeAspect="1"/>
          </p:cNvPicPr>
          <p:nvPr/>
        </p:nvPicPr>
        <p:blipFill>
          <a:blip r:embed="rId2"/>
          <a:stretch>
            <a:fillRect/>
          </a:stretch>
        </p:blipFill>
        <p:spPr>
          <a:xfrm>
            <a:off x="5921818" y="1006486"/>
            <a:ext cx="1566455" cy="1349817"/>
          </a:xfrm>
          <a:prstGeom prst="rect">
            <a:avLst/>
          </a:prstGeom>
          <a:noFill/>
          <a:ln w="9525">
            <a:noFill/>
          </a:ln>
        </p:spPr>
      </p:pic>
      <p:pic>
        <p:nvPicPr>
          <p:cNvPr id="517128" name="图片 517127" descr="学科网(www.zxxk.com)--国内最大的教育资源门户，提供试卷、教案、课件、论文、素材及各类教学资源下载，还有大量而丰富的教学相关资讯！"/>
          <p:cNvPicPr>
            <a:picLocks noChangeAspect="1"/>
          </p:cNvPicPr>
          <p:nvPr/>
        </p:nvPicPr>
        <p:blipFill>
          <a:blip r:embed="rId3">
            <a:grayscl/>
          </a:blip>
          <a:stretch>
            <a:fillRect/>
          </a:stretch>
        </p:blipFill>
        <p:spPr>
          <a:xfrm>
            <a:off x="1386717" y="1060050"/>
            <a:ext cx="1565264" cy="1349817"/>
          </a:xfrm>
          <a:prstGeom prst="rect">
            <a:avLst/>
          </a:prstGeom>
          <a:noFill/>
          <a:ln w="9525">
            <a:noFill/>
          </a:ln>
        </p:spPr>
      </p:pic>
      <p:sp>
        <p:nvSpPr>
          <p:cNvPr id="517129" name="矩形 517128"/>
          <p:cNvSpPr/>
          <p:nvPr/>
        </p:nvSpPr>
        <p:spPr>
          <a:xfrm>
            <a:off x="595630" y="2409867"/>
            <a:ext cx="6893115" cy="414020"/>
          </a:xfrm>
          <a:prstGeom prst="rect">
            <a:avLst/>
          </a:prstGeom>
          <a:noFill/>
          <a:ln w="9525">
            <a:noFill/>
          </a:ln>
        </p:spPr>
        <p:txBody>
          <a:bodyPr>
            <a:spAutoFit/>
          </a:bodyPr>
          <a:p>
            <a:pPr>
              <a:spcBef>
                <a:spcPct val="50000"/>
              </a:spcBef>
            </a:pPr>
            <a:r>
              <a:rPr lang="en-US" altLang="zh-CN" sz="2100" b="1" dirty="0">
                <a:solidFill>
                  <a:srgbClr val="0000FF"/>
                </a:solidFill>
                <a:effectLst>
                  <a:outerShdw blurRad="38100" dist="38100" dir="2700000">
                    <a:srgbClr val="C0C0C0"/>
                  </a:outerShdw>
                </a:effectLst>
                <a:latin typeface="Arial" panose="020B0604020202020204" pitchFamily="34" charset="0"/>
              </a:rPr>
              <a:t>3</a:t>
            </a:r>
            <a:r>
              <a:rPr lang="zh-CN" altLang="en-US" sz="2100" b="1" dirty="0">
                <a:solidFill>
                  <a:srgbClr val="0000FF"/>
                </a:solidFill>
                <a:effectLst>
                  <a:outerShdw blurRad="38100" dist="38100" dir="2700000">
                    <a:srgbClr val="C0C0C0"/>
                  </a:outerShdw>
                </a:effectLst>
                <a:latin typeface="Arial" panose="020B0604020202020204" pitchFamily="34" charset="0"/>
              </a:rPr>
              <a:t>、结合上述图片及所学知识分析近代报业发展影响？</a:t>
            </a:r>
            <a:endParaRPr lang="zh-CN" altLang="en-US" sz="2100" b="1" dirty="0">
              <a:solidFill>
                <a:srgbClr val="0000FF"/>
              </a:solidFill>
              <a:effectLst>
                <a:outerShdw blurRad="38100" dist="38100" dir="2700000">
                  <a:srgbClr val="C0C0C0"/>
                </a:outerShdw>
              </a:effectLst>
              <a:latin typeface="Arial" panose="020B0604020202020204" pitchFamily="34" charset="0"/>
            </a:endParaRPr>
          </a:p>
        </p:txBody>
      </p:sp>
      <p:sp>
        <p:nvSpPr>
          <p:cNvPr id="517132" name="矩形 517131"/>
          <p:cNvSpPr/>
          <p:nvPr/>
        </p:nvSpPr>
        <p:spPr>
          <a:xfrm>
            <a:off x="1062952" y="3489483"/>
            <a:ext cx="8081048" cy="737235"/>
          </a:xfrm>
          <a:prstGeom prst="rect">
            <a:avLst/>
          </a:prstGeom>
          <a:noFill/>
          <a:ln w="9525">
            <a:noFill/>
          </a:ln>
        </p:spPr>
        <p:txBody>
          <a:bodyPr>
            <a:spAutoFit/>
          </a:bodyPr>
          <a:p>
            <a:r>
              <a:rPr lang="zh-CN" altLang="en-US" sz="2100" b="1" dirty="0">
                <a:solidFill>
                  <a:srgbClr val="FF0000"/>
                </a:solidFill>
                <a:effectLst>
                  <a:outerShdw blurRad="38100" dist="38100" dir="2700000">
                    <a:srgbClr val="C0C0C0"/>
                  </a:outerShdw>
                </a:effectLst>
                <a:latin typeface="宋体" panose="02010600030101010101" pitchFamily="2" charset="-122"/>
              </a:rPr>
              <a:t>传播西方文明，促进思想解放，推动文化交流发展；</a:t>
            </a:r>
            <a:endParaRPr lang="zh-CN" altLang="en-US" sz="2100" b="1" dirty="0">
              <a:solidFill>
                <a:srgbClr val="FF0000"/>
              </a:solidFill>
              <a:effectLst>
                <a:outerShdw blurRad="38100" dist="38100" dir="2700000">
                  <a:srgbClr val="C0C0C0"/>
                </a:outerShdw>
              </a:effectLst>
              <a:latin typeface="宋体" panose="02010600030101010101" pitchFamily="2" charset="-122"/>
            </a:endParaRPr>
          </a:p>
          <a:p>
            <a:r>
              <a:rPr lang="zh-CN" altLang="en-US" sz="2100" b="1" dirty="0">
                <a:solidFill>
                  <a:srgbClr val="FF0000"/>
                </a:solidFill>
                <a:effectLst>
                  <a:outerShdw blurRad="38100" dist="38100" dir="2700000">
                    <a:srgbClr val="C0C0C0"/>
                  </a:outerShdw>
                </a:effectLst>
                <a:latin typeface="Arial" panose="020B0604020202020204" pitchFamily="34" charset="0"/>
              </a:rPr>
              <a:t>娱乐大众、传播新知识。</a:t>
            </a:r>
            <a:endParaRPr lang="zh-CN" altLang="en-US" sz="2100" b="1" dirty="0">
              <a:solidFill>
                <a:srgbClr val="FF0000"/>
              </a:solidFill>
              <a:effectLst>
                <a:outerShdw blurRad="38100" dist="38100" dir="2700000">
                  <a:srgbClr val="C0C0C0"/>
                </a:outerShdw>
              </a:effectLst>
              <a:latin typeface="宋体" panose="02010600030101010101" pitchFamily="2" charset="-122"/>
            </a:endParaRPr>
          </a:p>
        </p:txBody>
      </p:sp>
      <p:sp>
        <p:nvSpPr>
          <p:cNvPr id="517133" name="矩形 517132"/>
          <p:cNvSpPr/>
          <p:nvPr/>
        </p:nvSpPr>
        <p:spPr>
          <a:xfrm>
            <a:off x="1062952" y="3112153"/>
            <a:ext cx="8081048" cy="414020"/>
          </a:xfrm>
          <a:prstGeom prst="rect">
            <a:avLst/>
          </a:prstGeom>
          <a:noFill/>
          <a:ln w="9525">
            <a:noFill/>
          </a:ln>
        </p:spPr>
        <p:txBody>
          <a:bodyPr>
            <a:spAutoFit/>
          </a:bodyPr>
          <a:p>
            <a:r>
              <a:rPr lang="zh-CN" altLang="en-US" sz="2100" b="1" dirty="0">
                <a:solidFill>
                  <a:srgbClr val="FF0000"/>
                </a:solidFill>
                <a:effectLst>
                  <a:outerShdw blurRad="38100" dist="38100" dir="2700000">
                    <a:srgbClr val="C0C0C0"/>
                  </a:outerShdw>
                </a:effectLst>
                <a:latin typeface="宋体" panose="02010600030101010101" pitchFamily="2" charset="-122"/>
              </a:rPr>
              <a:t>宣传变革的工具和利器，制造舆论、唤醒民众；</a:t>
            </a:r>
            <a:endParaRPr lang="zh-CN" altLang="en-US" sz="2100" b="1" dirty="0">
              <a:solidFill>
                <a:srgbClr val="FF0000"/>
              </a:solidFill>
              <a:effectLst>
                <a:outerShdw blurRad="38100" dist="38100" dir="2700000">
                  <a:srgbClr val="C0C0C0"/>
                </a:outerShdw>
              </a:effectLst>
              <a:latin typeface="宋体" panose="02010600030101010101" pitchFamily="2" charset="-122"/>
            </a:endParaRPr>
          </a:p>
        </p:txBody>
      </p:sp>
      <p:sp>
        <p:nvSpPr>
          <p:cNvPr id="517135" name="矩形 517134"/>
          <p:cNvSpPr/>
          <p:nvPr/>
        </p:nvSpPr>
        <p:spPr>
          <a:xfrm>
            <a:off x="0" y="2733633"/>
            <a:ext cx="1254760" cy="414020"/>
          </a:xfrm>
          <a:prstGeom prst="rect">
            <a:avLst/>
          </a:prstGeom>
          <a:noFill/>
          <a:ln w="9525">
            <a:noFill/>
          </a:ln>
        </p:spPr>
        <p:txBody>
          <a:bodyPr wrap="none" anchor="t">
            <a:spAutoFit/>
          </a:bodyPr>
          <a:p>
            <a:r>
              <a:rPr lang="en-US" altLang="zh-CN" sz="2100" b="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rPr>
              <a:t>①</a:t>
            </a:r>
            <a:r>
              <a:rPr lang="zh-CN" altLang="en-US" sz="2100" b="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rPr>
              <a:t>经济：</a:t>
            </a:r>
            <a:endParaRPr lang="zh-CN" altLang="en-US" sz="2100" b="1" dirty="0">
              <a:solidFill>
                <a:srgbClr val="0000FF"/>
              </a:solidFill>
              <a:effectLst>
                <a:outerShdw blurRad="38100" dist="38100" dir="2700000">
                  <a:srgbClr val="C0C0C0"/>
                </a:outerShdw>
              </a:effectLst>
              <a:latin typeface="Arial" panose="020B0604020202020204" pitchFamily="34" charset="0"/>
              <a:ea typeface="黑体" panose="02010609060101010101" pitchFamily="2" charset="-122"/>
            </a:endParaRPr>
          </a:p>
        </p:txBody>
      </p:sp>
      <p:sp>
        <p:nvSpPr>
          <p:cNvPr id="517136" name="矩形 517135"/>
          <p:cNvSpPr/>
          <p:nvPr/>
        </p:nvSpPr>
        <p:spPr>
          <a:xfrm>
            <a:off x="0" y="3112153"/>
            <a:ext cx="1254760" cy="414020"/>
          </a:xfrm>
          <a:prstGeom prst="rect">
            <a:avLst/>
          </a:prstGeom>
          <a:noFill/>
          <a:ln w="9525">
            <a:noFill/>
          </a:ln>
        </p:spPr>
        <p:txBody>
          <a:bodyPr wrap="none" anchor="t">
            <a:spAutoFit/>
          </a:bodyPr>
          <a:p>
            <a:r>
              <a:rPr lang="en-US" altLang="zh-CN" sz="2100" b="1" dirty="0">
                <a:solidFill>
                  <a:srgbClr val="0000FF"/>
                </a:solidFill>
                <a:latin typeface="Arial" panose="020B0604020202020204" pitchFamily="34" charset="0"/>
                <a:ea typeface="黑体" panose="02010609060101010101" pitchFamily="2" charset="-122"/>
              </a:rPr>
              <a:t>②</a:t>
            </a:r>
            <a:r>
              <a:rPr lang="zh-CN" altLang="en-US" sz="2100" b="1" dirty="0">
                <a:solidFill>
                  <a:srgbClr val="0000FF"/>
                </a:solidFill>
                <a:latin typeface="Arial" panose="020B0604020202020204" pitchFamily="34" charset="0"/>
                <a:ea typeface="黑体" panose="02010609060101010101" pitchFamily="2" charset="-122"/>
              </a:rPr>
              <a:t>政治：</a:t>
            </a:r>
            <a:endParaRPr lang="zh-CN" altLang="en-US" sz="2100" b="1" dirty="0">
              <a:solidFill>
                <a:srgbClr val="0000FF"/>
              </a:solidFill>
              <a:latin typeface="Arial" panose="020B0604020202020204" pitchFamily="34" charset="0"/>
              <a:ea typeface="黑体" panose="02010609060101010101" pitchFamily="2" charset="-122"/>
            </a:endParaRPr>
          </a:p>
        </p:txBody>
      </p:sp>
      <p:sp>
        <p:nvSpPr>
          <p:cNvPr id="517137" name="矩形 517136"/>
          <p:cNvSpPr/>
          <p:nvPr/>
        </p:nvSpPr>
        <p:spPr>
          <a:xfrm>
            <a:off x="0" y="3489483"/>
            <a:ext cx="1254760" cy="414020"/>
          </a:xfrm>
          <a:prstGeom prst="rect">
            <a:avLst/>
          </a:prstGeom>
          <a:noFill/>
          <a:ln w="9525">
            <a:noFill/>
          </a:ln>
        </p:spPr>
        <p:txBody>
          <a:bodyPr wrap="none" anchor="t">
            <a:spAutoFit/>
          </a:bodyPr>
          <a:p>
            <a:r>
              <a:rPr lang="en-US" altLang="zh-CN" sz="2100" b="1" dirty="0">
                <a:solidFill>
                  <a:srgbClr val="0000FF"/>
                </a:solidFill>
                <a:latin typeface="Arial" panose="020B0604020202020204" pitchFamily="34" charset="0"/>
                <a:ea typeface="黑体" panose="02010609060101010101" pitchFamily="2" charset="-122"/>
              </a:rPr>
              <a:t>③</a:t>
            </a:r>
            <a:r>
              <a:rPr lang="zh-CN" altLang="en-US" sz="2100" b="1" dirty="0">
                <a:solidFill>
                  <a:srgbClr val="0000FF"/>
                </a:solidFill>
                <a:latin typeface="Arial" panose="020B0604020202020204" pitchFamily="34" charset="0"/>
                <a:ea typeface="黑体" panose="02010609060101010101" pitchFamily="2" charset="-122"/>
              </a:rPr>
              <a:t>文化：</a:t>
            </a:r>
            <a:endParaRPr lang="zh-CN" altLang="en-US" sz="2100" b="1" dirty="0">
              <a:solidFill>
                <a:srgbClr val="0000FF"/>
              </a:solidFill>
              <a:latin typeface="Arial" panose="020B0604020202020204" pitchFamily="34" charset="0"/>
              <a:ea typeface="黑体" panose="02010609060101010101" pitchFamily="2" charset="-122"/>
            </a:endParaRPr>
          </a:p>
        </p:txBody>
      </p:sp>
      <p:sp>
        <p:nvSpPr>
          <p:cNvPr id="517138" name="矩形 517137"/>
          <p:cNvSpPr/>
          <p:nvPr/>
        </p:nvSpPr>
        <p:spPr>
          <a:xfrm>
            <a:off x="1062952" y="2733633"/>
            <a:ext cx="5020749" cy="414020"/>
          </a:xfrm>
          <a:prstGeom prst="rect">
            <a:avLst/>
          </a:prstGeom>
          <a:noFill/>
          <a:ln w="9525">
            <a:noFill/>
          </a:ln>
        </p:spPr>
        <p:txBody>
          <a:bodyPr>
            <a:spAutoFit/>
          </a:bodyPr>
          <a:p>
            <a:r>
              <a:rPr lang="zh-CN" altLang="en-US" sz="2100" b="1" dirty="0">
                <a:solidFill>
                  <a:srgbClr val="FF0000"/>
                </a:solidFill>
                <a:effectLst>
                  <a:outerShdw blurRad="38100" dist="38100" dir="2700000">
                    <a:srgbClr val="C0C0C0"/>
                  </a:outerShdw>
                </a:effectLst>
                <a:latin typeface="宋体" panose="02010600030101010101" pitchFamily="2" charset="-122"/>
              </a:rPr>
              <a:t>促进近代民族工业的繁荣；</a:t>
            </a:r>
            <a:endParaRPr lang="zh-CN" altLang="en-US" sz="2100" b="1" dirty="0">
              <a:solidFill>
                <a:srgbClr val="FF0000"/>
              </a:solidFill>
              <a:effectLst>
                <a:outerShdw blurRad="38100" dist="38100" dir="2700000">
                  <a:srgbClr val="C0C0C0"/>
                </a:outerShdw>
              </a:effectLst>
              <a:latin typeface="宋体" panose="02010600030101010101" pitchFamily="2" charset="-122"/>
            </a:endParaRPr>
          </a:p>
        </p:txBody>
      </p:sp>
      <p:sp>
        <p:nvSpPr>
          <p:cNvPr id="516101" name="矩形 516100"/>
          <p:cNvSpPr/>
          <p:nvPr/>
        </p:nvSpPr>
        <p:spPr>
          <a:xfrm>
            <a:off x="1386840" y="599440"/>
            <a:ext cx="6047105" cy="460375"/>
          </a:xfrm>
          <a:prstGeom prst="rect">
            <a:avLst/>
          </a:prstGeom>
          <a:noFill/>
          <a:ln w="9525">
            <a:noFill/>
          </a:ln>
        </p:spPr>
        <p:txBody>
          <a:bodyPr wrap="square">
            <a:spAutoFit/>
          </a:bodyPr>
          <a:p>
            <a:pPr>
              <a:spcBef>
                <a:spcPct val="50000"/>
              </a:spcBef>
            </a:pPr>
            <a:r>
              <a:rPr lang="en-US" sz="2400" b="1" dirty="0">
                <a:solidFill>
                  <a:schemeClr val="tx2"/>
                </a:solidFill>
                <a:latin typeface="黑体" panose="02010609060101010101" pitchFamily="2" charset="-122"/>
                <a:ea typeface="黑体" panose="02010609060101010101" pitchFamily="2" charset="-122"/>
              </a:rPr>
              <a:t>1</a:t>
            </a:r>
            <a:r>
              <a:rPr lang="zh-CN" altLang="en-US" sz="2400" b="1" dirty="0">
                <a:solidFill>
                  <a:schemeClr val="tx2"/>
                </a:solidFill>
                <a:latin typeface="黑体" panose="02010609060101010101" pitchFamily="2" charset="-122"/>
                <a:ea typeface="黑体" panose="02010609060101010101" pitchFamily="2" charset="-122"/>
              </a:rPr>
              <a:t>、近代</a:t>
            </a:r>
            <a:r>
              <a:rPr lang="zh-CN" altLang="en-US" sz="2400" b="1" dirty="0">
                <a:solidFill>
                  <a:schemeClr val="tx2"/>
                </a:solidFill>
                <a:effectLst>
                  <a:outerShdw blurRad="38100" dist="38100" dir="2700000">
                    <a:srgbClr val="C0C0C0"/>
                  </a:outerShdw>
                </a:effectLst>
                <a:latin typeface="黑体" panose="02010609060101010101" pitchFamily="2" charset="-122"/>
                <a:ea typeface="黑体" panose="02010609060101010101" pitchFamily="2" charset="-122"/>
              </a:rPr>
              <a:t>大众报业出现发展的</a:t>
            </a:r>
            <a:r>
              <a:rPr lang="zh-CN" altLang="en-US" sz="2400" b="1" dirty="0">
                <a:solidFill>
                  <a:schemeClr val="tx2"/>
                </a:solidFill>
                <a:latin typeface="黑体" panose="02010609060101010101" pitchFamily="2" charset="-122"/>
                <a:ea typeface="黑体" panose="02010609060101010101" pitchFamily="2" charset="-122"/>
              </a:rPr>
              <a:t>原因和影响？</a:t>
            </a:r>
            <a:endParaRPr lang="zh-CN" altLang="en-US" sz="2400" b="1" dirty="0">
              <a:solidFill>
                <a:schemeClr val="tx2"/>
              </a:solidFill>
              <a:latin typeface="黑体" panose="02010609060101010101" pitchFamily="2" charset="-122"/>
              <a:ea typeface="黑体" panose="02010609060101010101" pitchFamily="2" charset="-122"/>
            </a:endParaRPr>
          </a:p>
        </p:txBody>
      </p:sp>
      <p:pic>
        <p:nvPicPr>
          <p:cNvPr id="111644" name="TextBox 1"/>
          <p:cNvPicPr>
            <a:picLocks noGrp="1" noChangeAspect="1"/>
          </p:cNvPicPr>
          <p:nvPr/>
        </p:nvPicPr>
        <p:blipFill>
          <a:blip r:embed="rId4"/>
          <a:stretch>
            <a:fillRect/>
          </a:stretch>
        </p:blipFill>
        <p:spPr>
          <a:xfrm>
            <a:off x="900113" y="0"/>
            <a:ext cx="3457575" cy="296863"/>
          </a:xfrm>
          <a:prstGeom prst="rect">
            <a:avLst/>
          </a:prstGeom>
          <a:noFill/>
          <a:ln w="9525">
            <a:noFill/>
          </a:ln>
        </p:spPr>
      </p:pic>
      <p:sp>
        <p:nvSpPr>
          <p:cNvPr id="112653" name="矩形 10"/>
          <p:cNvSpPr/>
          <p:nvPr/>
        </p:nvSpPr>
        <p:spPr>
          <a:xfrm>
            <a:off x="2013585" y="268605"/>
            <a:ext cx="7023735" cy="398780"/>
          </a:xfrm>
          <a:prstGeom prst="rect">
            <a:avLst/>
          </a:prstGeom>
          <a:noFill/>
          <a:ln w="9525">
            <a:noFill/>
          </a:ln>
        </p:spPr>
        <p:txBody>
          <a:bodyPr wrap="square">
            <a:spAutoFit/>
          </a:bodyPr>
          <a:p>
            <a:pPr algn="ctr">
              <a:spcBef>
                <a:spcPct val="50000"/>
              </a:spcBef>
            </a:pPr>
            <a:r>
              <a:rPr lang="zh-CN" altLang="en-US" sz="2000" b="1" dirty="0">
                <a:solidFill>
                  <a:schemeClr val="accent2"/>
                </a:solidFill>
                <a:latin typeface="黑体" panose="02010609060101010101" pitchFamily="2" charset="-122"/>
                <a:ea typeface="黑体" panose="02010609060101010101" pitchFamily="2" charset="-122"/>
              </a:rPr>
              <a:t>考点  </a:t>
            </a:r>
            <a:r>
              <a:rPr lang="zh-CN" altLang="en-US" sz="2000" b="1" dirty="0">
                <a:solidFill>
                  <a:schemeClr val="accent2"/>
                </a:solidFill>
                <a:ea typeface="黑体" panose="02010609060101010101" pitchFamily="2" charset="-122"/>
                <a:sym typeface="+mn-ea"/>
              </a:rPr>
              <a:t>大众传媒的发展</a:t>
            </a:r>
            <a:endParaRPr sz="2000" b="1" dirty="0">
              <a:solidFill>
                <a:schemeClr val="accent6"/>
              </a:solidFill>
              <a:latin typeface="黑体" panose="02010609060101010101" pitchFamily="2" charset="-122"/>
              <a:ea typeface="黑体" panose="02010609060101010101" pitchFamily="2" charset="-122"/>
              <a:sym typeface="+mn-ea"/>
            </a:endParaRPr>
          </a:p>
        </p:txBody>
      </p:sp>
      <p:sp>
        <p:nvSpPr>
          <p:cNvPr id="130056" name="矩形 195594"/>
          <p:cNvSpPr/>
          <p:nvPr/>
        </p:nvSpPr>
        <p:spPr>
          <a:xfrm>
            <a:off x="113983" y="198120"/>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7138"/>
                                        </p:tgtEl>
                                        <p:attrNameLst>
                                          <p:attrName>style.visibility</p:attrName>
                                        </p:attrNameLst>
                                      </p:cBhvr>
                                      <p:to>
                                        <p:strVal val="visible"/>
                                      </p:to>
                                    </p:set>
                                    <p:animEffect transition="in" filter="blinds(horizontal)">
                                      <p:cBhvr>
                                        <p:cTn id="7" dur="500"/>
                                        <p:tgtEl>
                                          <p:spTgt spid="5171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7133"/>
                                        </p:tgtEl>
                                        <p:attrNameLst>
                                          <p:attrName>style.visibility</p:attrName>
                                        </p:attrNameLst>
                                      </p:cBhvr>
                                      <p:to>
                                        <p:strVal val="visible"/>
                                      </p:to>
                                    </p:set>
                                    <p:animEffect transition="in" filter="blinds(horizontal)">
                                      <p:cBhvr>
                                        <p:cTn id="12" dur="500"/>
                                        <p:tgtEl>
                                          <p:spTgt spid="5171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7132"/>
                                        </p:tgtEl>
                                        <p:attrNameLst>
                                          <p:attrName>style.visibility</p:attrName>
                                        </p:attrNameLst>
                                      </p:cBhvr>
                                      <p:to>
                                        <p:strVal val="visible"/>
                                      </p:to>
                                    </p:set>
                                    <p:animEffect transition="in" filter="blinds(horizontal)">
                                      <p:cBhvr>
                                        <p:cTn id="17" dur="500"/>
                                        <p:tgtEl>
                                          <p:spTgt spid="517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32" grpId="0"/>
      <p:bldP spid="517133" grpId="0"/>
      <p:bldP spid="5171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矩形 23553"/>
          <p:cNvSpPr/>
          <p:nvPr/>
        </p:nvSpPr>
        <p:spPr>
          <a:xfrm>
            <a:off x="858520" y="1175385"/>
            <a:ext cx="7928610" cy="3455035"/>
          </a:xfrm>
          <a:prstGeom prst="rect">
            <a:avLst/>
          </a:prstGeom>
          <a:solidFill>
            <a:schemeClr val="bg1">
              <a:alpha val="100000"/>
            </a:schemeClr>
          </a:solidFill>
          <a:ln w="9525">
            <a:noFill/>
          </a:ln>
        </p:spPr>
        <p:txBody>
          <a:bodyPr wrap="square" lIns="67627" tIns="35242" rIns="67627" bIns="35242">
            <a:spAutoFit/>
          </a:bodyPr>
          <a:p>
            <a:pPr>
              <a:buClrTx/>
            </a:pPr>
            <a:r>
              <a:rPr lang="en-US" altLang="zh-CN" sz="2000" b="1" dirty="0">
                <a:solidFill>
                  <a:schemeClr val="tx2"/>
                </a:solidFill>
                <a:latin typeface="黑体" panose="02010609060101010101" pitchFamily="2" charset="-122"/>
                <a:ea typeface="黑体" panose="02010609060101010101" pitchFamily="2" charset="-122"/>
              </a:rPr>
              <a:t>2</a:t>
            </a:r>
            <a:r>
              <a:rPr lang="zh-CN" altLang="en-US" sz="2000" b="1" dirty="0">
                <a:solidFill>
                  <a:schemeClr val="tx2"/>
                </a:solidFill>
                <a:latin typeface="黑体" panose="02010609060101010101" pitchFamily="2" charset="-122"/>
                <a:ea typeface="黑体" panose="02010609060101010101" pitchFamily="2" charset="-122"/>
              </a:rPr>
              <a:t>、互联网的影响（优势）：</a:t>
            </a:r>
            <a:endParaRPr lang="zh-CN" altLang="en-US" sz="2000" b="1" dirty="0">
              <a:solidFill>
                <a:schemeClr val="tx2"/>
              </a:solidFill>
              <a:latin typeface="黑体" panose="02010609060101010101" pitchFamily="2" charset="-122"/>
              <a:ea typeface="黑体" panose="02010609060101010101" pitchFamily="2" charset="-122"/>
            </a:endParaRPr>
          </a:p>
          <a:p>
            <a:pPr>
              <a:buClrTx/>
            </a:pPr>
            <a:r>
              <a:rPr lang="en-US" altLang="x-none" sz="1800" b="1" dirty="0">
                <a:latin typeface="黑体" panose="02010609060101010101" pitchFamily="2" charset="-122"/>
                <a:ea typeface="黑体" panose="02010609060101010101" pitchFamily="2" charset="-122"/>
              </a:rPr>
              <a:t>1</a:t>
            </a:r>
            <a:r>
              <a:rPr lang="zh-CN" altLang="en-US" sz="1800" b="1" dirty="0">
                <a:latin typeface="黑体" panose="02010609060101010101" pitchFamily="2" charset="-122"/>
                <a:ea typeface="黑体" panose="02010609060101010101" pitchFamily="2" charset="-122"/>
              </a:rPr>
              <a:t>、集文字、图象、声音于一体，模拟三维动态，具有很强的表现力和感染力</a:t>
            </a:r>
            <a:endParaRPr lang="zh-CN" altLang="en-US" sz="1800" b="1" dirty="0">
              <a:latin typeface="黑体" panose="02010609060101010101" pitchFamily="2" charset="-122"/>
              <a:ea typeface="黑体" panose="02010609060101010101" pitchFamily="2" charset="-122"/>
            </a:endParaRPr>
          </a:p>
          <a:p>
            <a:pPr>
              <a:buClrTx/>
            </a:pPr>
            <a:r>
              <a:rPr lang="en-US" altLang="x-none" sz="1800" b="1" dirty="0">
                <a:latin typeface="黑体" panose="02010609060101010101" pitchFamily="2" charset="-122"/>
                <a:ea typeface="黑体" panose="02010609060101010101" pitchFamily="2" charset="-122"/>
              </a:rPr>
              <a:t>2</a:t>
            </a:r>
            <a:r>
              <a:rPr lang="zh-CN" altLang="en-US" sz="1800" b="1" dirty="0">
                <a:latin typeface="黑体" panose="02010609060101010101" pitchFamily="2" charset="-122"/>
                <a:ea typeface="黑体" panose="02010609060101010101" pitchFamily="2" charset="-122"/>
              </a:rPr>
              <a:t>、可以高度互动，双向传受</a:t>
            </a:r>
            <a:endParaRPr lang="zh-CN" altLang="en-US" sz="1800" b="1" dirty="0">
              <a:latin typeface="黑体" panose="02010609060101010101" pitchFamily="2" charset="-122"/>
              <a:ea typeface="黑体" panose="02010609060101010101" pitchFamily="2" charset="-122"/>
            </a:endParaRPr>
          </a:p>
          <a:p>
            <a:pPr>
              <a:buClrTx/>
            </a:pPr>
            <a:r>
              <a:rPr lang="en-US" altLang="x-none" sz="1800" b="1" dirty="0">
                <a:latin typeface="黑体" panose="02010609060101010101" pitchFamily="2" charset="-122"/>
                <a:ea typeface="黑体" panose="02010609060101010101" pitchFamily="2" charset="-122"/>
              </a:rPr>
              <a:t>3</a:t>
            </a:r>
            <a:r>
              <a:rPr lang="zh-CN" altLang="en-US" sz="1800" b="1" dirty="0">
                <a:latin typeface="黑体" panose="02010609060101010101" pitchFamily="2" charset="-122"/>
                <a:ea typeface="黑体" panose="02010609060101010101" pitchFamily="2" charset="-122"/>
              </a:rPr>
              <a:t>、更加快捷与方便，改变生活、生产、娱乐方式</a:t>
            </a:r>
            <a:endParaRPr lang="zh-CN" altLang="en-US" sz="1800" b="1" dirty="0">
              <a:latin typeface="黑体" panose="02010609060101010101" pitchFamily="2" charset="-122"/>
              <a:ea typeface="黑体" panose="02010609060101010101" pitchFamily="2" charset="-122"/>
            </a:endParaRPr>
          </a:p>
          <a:p>
            <a:pPr>
              <a:buClrTx/>
            </a:pPr>
            <a:r>
              <a:rPr lang="en-US" altLang="zh-CN" sz="2000" b="1" dirty="0">
                <a:solidFill>
                  <a:schemeClr val="tx2"/>
                </a:solidFill>
                <a:latin typeface="黑体" panose="02010609060101010101" pitchFamily="2" charset="-122"/>
                <a:ea typeface="黑体" panose="02010609060101010101" pitchFamily="2" charset="-122"/>
              </a:rPr>
              <a:t>3</a:t>
            </a:r>
            <a:r>
              <a:rPr lang="zh-CN" altLang="en-US" sz="2000" b="1" dirty="0">
                <a:solidFill>
                  <a:schemeClr val="tx2"/>
                </a:solidFill>
                <a:latin typeface="黑体" panose="02010609060101010101" pitchFamily="2" charset="-122"/>
                <a:ea typeface="黑体" panose="02010609060101010101" pitchFamily="2" charset="-122"/>
              </a:rPr>
              <a:t>、互联网对青少年的不利影响：</a:t>
            </a:r>
            <a:endParaRPr lang="zh-CN" altLang="en-US" sz="2000" b="1" dirty="0">
              <a:solidFill>
                <a:schemeClr val="tx2"/>
              </a:solidFill>
              <a:latin typeface="黑体" panose="02010609060101010101" pitchFamily="2" charset="-122"/>
              <a:ea typeface="黑体" panose="02010609060101010101" pitchFamily="2" charset="-122"/>
            </a:endParaRPr>
          </a:p>
          <a:p>
            <a:pPr>
              <a:buClrTx/>
            </a:pPr>
            <a:r>
              <a:rPr lang="zh-CN" altLang="en-US" sz="1800" b="1" dirty="0">
                <a:solidFill>
                  <a:srgbClr val="FF0000"/>
                </a:solidFill>
                <a:latin typeface="黑体" panose="02010609060101010101" pitchFamily="2" charset="-122"/>
                <a:ea typeface="黑体" panose="02010609060101010101" pitchFamily="2" charset="-122"/>
              </a:rPr>
              <a:t>一、互联网对青少年的人生观、价值观和世界观的形成构成潜在威胁。 </a:t>
            </a:r>
            <a:endParaRPr lang="zh-CN" altLang="en-US" sz="1800" b="1" dirty="0">
              <a:solidFill>
                <a:srgbClr val="FF0000"/>
              </a:solidFill>
              <a:latin typeface="黑体" panose="02010609060101010101" pitchFamily="2" charset="-122"/>
              <a:ea typeface="黑体" panose="02010609060101010101" pitchFamily="2" charset="-122"/>
            </a:endParaRPr>
          </a:p>
          <a:p>
            <a:pPr>
              <a:buClrTx/>
            </a:pPr>
            <a:r>
              <a:rPr lang="zh-CN" altLang="en-US" sz="1800" b="1" dirty="0">
                <a:solidFill>
                  <a:srgbClr val="FF0000"/>
                </a:solidFill>
                <a:latin typeface="黑体" panose="02010609060101010101" pitchFamily="2" charset="-122"/>
                <a:ea typeface="黑体" panose="02010609060101010101" pitchFamily="2" charset="-122"/>
              </a:rPr>
              <a:t>二、互联网使许多青少年沉溺于网络虚拟世界，脱离现实，也使一些青少年荒废学业。</a:t>
            </a:r>
            <a:endParaRPr lang="zh-CN" altLang="en-US" sz="1800" b="1" dirty="0">
              <a:solidFill>
                <a:srgbClr val="FF0000"/>
              </a:solidFill>
              <a:latin typeface="黑体" panose="02010609060101010101" pitchFamily="2" charset="-122"/>
              <a:ea typeface="黑体" panose="02010609060101010101" pitchFamily="2" charset="-122"/>
            </a:endParaRPr>
          </a:p>
          <a:p>
            <a:pPr>
              <a:buClrTx/>
            </a:pPr>
            <a:r>
              <a:rPr lang="zh-CN" altLang="en-US" sz="1800" b="1" dirty="0">
                <a:solidFill>
                  <a:srgbClr val="FF0000"/>
                </a:solidFill>
                <a:latin typeface="黑体" panose="02010609060101010101" pitchFamily="2" charset="-122"/>
                <a:ea typeface="黑体" panose="02010609060101010101" pitchFamily="2" charset="-122"/>
              </a:rPr>
              <a:t>三，互联网中的不良信息和网络犯罪对青少年的身心健康和安全构成危害和威胁。 </a:t>
            </a:r>
            <a:endParaRPr lang="zh-CN" altLang="en-US" sz="1800" b="1" dirty="0">
              <a:solidFill>
                <a:srgbClr val="FF0000"/>
              </a:solidFill>
              <a:latin typeface="黑体" panose="02010609060101010101" pitchFamily="2" charset="-122"/>
              <a:ea typeface="黑体" panose="02010609060101010101" pitchFamily="2" charset="-122"/>
            </a:endParaRPr>
          </a:p>
          <a:p>
            <a:pPr>
              <a:buClrTx/>
            </a:pPr>
            <a:r>
              <a:rPr lang="zh-CN" altLang="en-US" sz="1800" b="1" dirty="0">
                <a:solidFill>
                  <a:schemeClr val="tx2"/>
                </a:solidFill>
                <a:latin typeface="黑体" panose="02010609060101010101" pitchFamily="2" charset="-122"/>
                <a:ea typeface="黑体" panose="02010609060101010101" pitchFamily="2" charset="-122"/>
              </a:rPr>
              <a:t>启示：</a:t>
            </a:r>
            <a:r>
              <a:rPr lang="zh-CN" altLang="en-US" sz="1800" b="1" dirty="0">
                <a:latin typeface="黑体" panose="02010609060101010101" pitchFamily="2" charset="-122"/>
                <a:ea typeface="黑体" panose="02010609060101010101" pitchFamily="2" charset="-122"/>
              </a:rPr>
              <a:t>互联网比其它媒介更有潜力，但它是一把“双刃剑”，只有正确使用才能促进社会的发展和进步。</a:t>
            </a:r>
            <a:endParaRPr lang="zh-CN" altLang="en-US" sz="1800" b="1" dirty="0">
              <a:latin typeface="黑体" panose="02010609060101010101" pitchFamily="2" charset="-122"/>
              <a:ea typeface="黑体" panose="0201060906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112653" name="矩形 10"/>
          <p:cNvSpPr/>
          <p:nvPr/>
        </p:nvSpPr>
        <p:spPr>
          <a:xfrm>
            <a:off x="2013585" y="268605"/>
            <a:ext cx="7023735" cy="398780"/>
          </a:xfrm>
          <a:prstGeom prst="rect">
            <a:avLst/>
          </a:prstGeom>
          <a:noFill/>
          <a:ln w="9525">
            <a:noFill/>
          </a:ln>
        </p:spPr>
        <p:txBody>
          <a:bodyPr wrap="square">
            <a:spAutoFit/>
          </a:bodyPr>
          <a:p>
            <a:pPr algn="ctr">
              <a:spcBef>
                <a:spcPct val="50000"/>
              </a:spcBef>
            </a:pPr>
            <a:r>
              <a:rPr lang="zh-CN" altLang="en-US" sz="2000" b="1" dirty="0">
                <a:solidFill>
                  <a:schemeClr val="accent2"/>
                </a:solidFill>
                <a:latin typeface="黑体" panose="02010609060101010101" pitchFamily="2" charset="-122"/>
                <a:ea typeface="黑体" panose="02010609060101010101" pitchFamily="2" charset="-122"/>
              </a:rPr>
              <a:t>考点  </a:t>
            </a:r>
            <a:r>
              <a:rPr lang="zh-CN" altLang="en-US" sz="2000" b="1" dirty="0">
                <a:solidFill>
                  <a:schemeClr val="accent2"/>
                </a:solidFill>
                <a:ea typeface="黑体" panose="02010609060101010101" pitchFamily="2" charset="-122"/>
                <a:sym typeface="+mn-ea"/>
              </a:rPr>
              <a:t>大众传媒的发展</a:t>
            </a:r>
            <a:endParaRPr sz="2000" b="1" dirty="0">
              <a:solidFill>
                <a:schemeClr val="accent6"/>
              </a:solidFill>
              <a:latin typeface="黑体" panose="02010609060101010101" pitchFamily="2" charset="-122"/>
              <a:ea typeface="黑体" panose="02010609060101010101" pitchFamily="2" charset="-122"/>
              <a:sym typeface="+mn-ea"/>
            </a:endParaRPr>
          </a:p>
        </p:txBody>
      </p:sp>
      <p:sp>
        <p:nvSpPr>
          <p:cNvPr id="130056" name="矩形 195594"/>
          <p:cNvSpPr/>
          <p:nvPr/>
        </p:nvSpPr>
        <p:spPr>
          <a:xfrm>
            <a:off x="113983" y="198120"/>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4">
                                            <p:txEl>
                                              <p:charRg st="0" end="12"/>
                                            </p:txEl>
                                          </p:spTgt>
                                        </p:tgtEl>
                                        <p:attrNameLst>
                                          <p:attrName>style.visibility</p:attrName>
                                        </p:attrNameLst>
                                      </p:cBhvr>
                                      <p:to>
                                        <p:strVal val="visible"/>
                                      </p:to>
                                    </p:set>
                                    <p:animEffect transition="in" filter="blinds(horizontal)">
                                      <p:cBhvr>
                                        <p:cTn id="7" dur="500"/>
                                        <p:tgtEl>
                                          <p:spTgt spid="23554">
                                            <p:txEl>
                                              <p:charRg st="0" end="1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3554">
                                            <p:txEl>
                                              <p:charRg st="12" end="47"/>
                                            </p:txEl>
                                          </p:spTgt>
                                        </p:tgtEl>
                                        <p:attrNameLst>
                                          <p:attrName>style.visibility</p:attrName>
                                        </p:attrNameLst>
                                      </p:cBhvr>
                                      <p:to>
                                        <p:strVal val="visible"/>
                                      </p:to>
                                    </p:set>
                                    <p:animEffect transition="in" filter="blinds(horizontal)">
                                      <p:cBhvr>
                                        <p:cTn id="10" dur="500"/>
                                        <p:tgtEl>
                                          <p:spTgt spid="23554">
                                            <p:txEl>
                                              <p:charRg st="12" end="4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3554">
                                            <p:txEl>
                                              <p:charRg st="47" end="61"/>
                                            </p:txEl>
                                          </p:spTgt>
                                        </p:tgtEl>
                                        <p:attrNameLst>
                                          <p:attrName>style.visibility</p:attrName>
                                        </p:attrNameLst>
                                      </p:cBhvr>
                                      <p:to>
                                        <p:strVal val="visible"/>
                                      </p:to>
                                    </p:set>
                                    <p:animEffect transition="in" filter="blinds(horizontal)">
                                      <p:cBhvr>
                                        <p:cTn id="13" dur="500"/>
                                        <p:tgtEl>
                                          <p:spTgt spid="23554">
                                            <p:txEl>
                                              <p:charRg st="47" end="6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3554">
                                            <p:txEl>
                                              <p:charRg st="61" end="84"/>
                                            </p:txEl>
                                          </p:spTgt>
                                        </p:tgtEl>
                                        <p:attrNameLst>
                                          <p:attrName>style.visibility</p:attrName>
                                        </p:attrNameLst>
                                      </p:cBhvr>
                                      <p:to>
                                        <p:strVal val="visible"/>
                                      </p:to>
                                    </p:set>
                                    <p:animEffect transition="in" filter="blinds(horizontal)">
                                      <p:cBhvr>
                                        <p:cTn id="16" dur="500"/>
                                        <p:tgtEl>
                                          <p:spTgt spid="23554">
                                            <p:txEl>
                                              <p:charRg st="61" end="8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3554">
                                            <p:txEl>
                                              <p:charRg st="84" end="98"/>
                                            </p:txEl>
                                          </p:spTgt>
                                        </p:tgtEl>
                                        <p:attrNameLst>
                                          <p:attrName>style.visibility</p:attrName>
                                        </p:attrNameLst>
                                      </p:cBhvr>
                                      <p:to>
                                        <p:strVal val="visible"/>
                                      </p:to>
                                    </p:set>
                                    <p:animEffect transition="in" filter="blinds(horizontal)">
                                      <p:cBhvr>
                                        <p:cTn id="21" dur="500"/>
                                        <p:tgtEl>
                                          <p:spTgt spid="23554">
                                            <p:txEl>
                                              <p:charRg st="84" end="98"/>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3554">
                                            <p:txEl>
                                              <p:charRg st="98" end="131"/>
                                            </p:txEl>
                                          </p:spTgt>
                                        </p:tgtEl>
                                        <p:attrNameLst>
                                          <p:attrName>style.visibility</p:attrName>
                                        </p:attrNameLst>
                                      </p:cBhvr>
                                      <p:to>
                                        <p:strVal val="visible"/>
                                      </p:to>
                                    </p:set>
                                    <p:animEffect transition="in" filter="blinds(horizontal)">
                                      <p:cBhvr>
                                        <p:cTn id="24" dur="500"/>
                                        <p:tgtEl>
                                          <p:spTgt spid="23554">
                                            <p:txEl>
                                              <p:charRg st="98" end="131"/>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3554">
                                            <p:txEl>
                                              <p:charRg st="131" end="170"/>
                                            </p:txEl>
                                          </p:spTgt>
                                        </p:tgtEl>
                                        <p:attrNameLst>
                                          <p:attrName>style.visibility</p:attrName>
                                        </p:attrNameLst>
                                      </p:cBhvr>
                                      <p:to>
                                        <p:strVal val="visible"/>
                                      </p:to>
                                    </p:set>
                                    <p:animEffect transition="in" filter="blinds(horizontal)">
                                      <p:cBhvr>
                                        <p:cTn id="27" dur="500"/>
                                        <p:tgtEl>
                                          <p:spTgt spid="23554">
                                            <p:txEl>
                                              <p:charRg st="131" end="17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3554">
                                            <p:txEl>
                                              <p:charRg st="170" end="208"/>
                                            </p:txEl>
                                          </p:spTgt>
                                        </p:tgtEl>
                                        <p:attrNameLst>
                                          <p:attrName>style.visibility</p:attrName>
                                        </p:attrNameLst>
                                      </p:cBhvr>
                                      <p:to>
                                        <p:strVal val="visible"/>
                                      </p:to>
                                    </p:set>
                                    <p:animEffect transition="in" filter="blinds(horizontal)">
                                      <p:cBhvr>
                                        <p:cTn id="30" dur="500"/>
                                        <p:tgtEl>
                                          <p:spTgt spid="23554">
                                            <p:txEl>
                                              <p:charRg st="170" end="20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3554">
                                            <p:txEl>
                                              <p:charRg st="208" end="255"/>
                                            </p:txEl>
                                          </p:spTgt>
                                        </p:tgtEl>
                                        <p:attrNameLst>
                                          <p:attrName>style.visibility</p:attrName>
                                        </p:attrNameLst>
                                      </p:cBhvr>
                                      <p:to>
                                        <p:strVal val="visible"/>
                                      </p:to>
                                    </p:set>
                                    <p:animEffect transition="in" filter="blinds(horizontal)">
                                      <p:cBhvr>
                                        <p:cTn id="35" dur="500"/>
                                        <p:tgtEl>
                                          <p:spTgt spid="23554">
                                            <p:txEl>
                                              <p:charRg st="208" end="25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5" name="矩形 23554"/>
          <p:cNvSpPr/>
          <p:nvPr/>
        </p:nvSpPr>
        <p:spPr>
          <a:xfrm>
            <a:off x="1007269" y="1842453"/>
            <a:ext cx="6778229" cy="1300480"/>
          </a:xfrm>
          <a:prstGeom prst="rect">
            <a:avLst/>
          </a:prstGeom>
          <a:noFill/>
          <a:ln w="9525">
            <a:noFill/>
          </a:ln>
        </p:spPr>
        <p:txBody>
          <a:bodyPr vert="horz" wrap="square" lIns="67627" tIns="35242" rIns="67627" bIns="35242" anchor="ctr">
            <a:spAutoFit/>
          </a:bodyPr>
          <a:p>
            <a:pPr>
              <a:buClrTx/>
            </a:pPr>
            <a:r>
              <a:rPr lang="zh-CN" altLang="en-US" sz="2000" b="1" dirty="0">
                <a:solidFill>
                  <a:srgbClr val="FF0000"/>
                </a:solidFill>
                <a:latin typeface="Arial" panose="020B0604020202020204" pitchFamily="34" charset="0"/>
                <a:ea typeface="黑体" panose="02010609060101010101" pitchFamily="2" charset="-122"/>
              </a:rPr>
              <a:t>报刊最主要影响人们的政治生活；</a:t>
            </a:r>
            <a:endParaRPr lang="zh-CN" altLang="en-US" sz="2000" b="1" dirty="0">
              <a:solidFill>
                <a:srgbClr val="FF0000"/>
              </a:solidFill>
              <a:latin typeface="Arial" panose="020B0604020202020204" pitchFamily="34" charset="0"/>
              <a:ea typeface="黑体" panose="02010609060101010101" pitchFamily="2" charset="-122"/>
            </a:endParaRPr>
          </a:p>
          <a:p>
            <a:pPr>
              <a:buClrTx/>
            </a:pPr>
            <a:r>
              <a:rPr lang="zh-CN" altLang="en-US" sz="2000" b="1" dirty="0">
                <a:solidFill>
                  <a:srgbClr val="FF0000"/>
                </a:solidFill>
                <a:latin typeface="Arial" panose="020B0604020202020204" pitchFamily="34" charset="0"/>
                <a:ea typeface="黑体" panose="02010609060101010101" pitchFamily="2" charset="-122"/>
              </a:rPr>
              <a:t>影视主要满足大众的文化娱乐生活；</a:t>
            </a:r>
            <a:endParaRPr lang="zh-CN" altLang="en-US" sz="2000" b="1" dirty="0">
              <a:solidFill>
                <a:srgbClr val="FF0000"/>
              </a:solidFill>
              <a:latin typeface="Arial" panose="020B0604020202020204" pitchFamily="34" charset="0"/>
              <a:ea typeface="黑体" panose="02010609060101010101" pitchFamily="2" charset="-122"/>
            </a:endParaRPr>
          </a:p>
          <a:p>
            <a:pPr>
              <a:buClrTx/>
            </a:pPr>
            <a:r>
              <a:rPr lang="zh-CN" altLang="en-US" sz="2000" b="1" dirty="0">
                <a:solidFill>
                  <a:srgbClr val="FF0000"/>
                </a:solidFill>
                <a:latin typeface="Arial" panose="020B0604020202020204" pitchFamily="34" charset="0"/>
                <a:ea typeface="黑体" panose="02010609060101010101" pitchFamily="2" charset="-122"/>
              </a:rPr>
              <a:t>互联网全方位、彻底地改变着人们的生活方式。</a:t>
            </a:r>
            <a:endParaRPr lang="zh-CN" altLang="en-US" sz="2000" b="1" dirty="0">
              <a:solidFill>
                <a:srgbClr val="FF0000"/>
              </a:solidFill>
              <a:latin typeface="Arial" panose="020B0604020202020204" pitchFamily="34" charset="0"/>
              <a:ea typeface="黑体" panose="02010609060101010101" pitchFamily="2" charset="-122"/>
            </a:endParaRPr>
          </a:p>
          <a:p>
            <a:pPr>
              <a:buClrTx/>
            </a:pPr>
            <a:endParaRPr lang="zh-CN" altLang="en-US" sz="2000" b="1" dirty="0">
              <a:solidFill>
                <a:srgbClr val="FF0000"/>
              </a:solidFill>
              <a:latin typeface="Arial" panose="020B0604020202020204" pitchFamily="34" charset="0"/>
              <a:ea typeface="黑体" panose="02010609060101010101" pitchFamily="2" charset="-122"/>
            </a:endParaRPr>
          </a:p>
        </p:txBody>
      </p:sp>
      <p:sp>
        <p:nvSpPr>
          <p:cNvPr id="2" name="文本框 1"/>
          <p:cNvSpPr txBox="1"/>
          <p:nvPr/>
        </p:nvSpPr>
        <p:spPr>
          <a:xfrm>
            <a:off x="1007110" y="981710"/>
            <a:ext cx="6530975" cy="706755"/>
          </a:xfrm>
          <a:prstGeom prst="rect">
            <a:avLst/>
          </a:prstGeom>
          <a:noFill/>
        </p:spPr>
        <p:txBody>
          <a:bodyPr wrap="square" rtlCol="0">
            <a:spAutoFit/>
          </a:bodyPr>
          <a:p>
            <a:pPr algn="l"/>
            <a:r>
              <a:rPr lang="en-US" altLang="zh-CN" sz="2000" b="1" dirty="0">
                <a:solidFill>
                  <a:schemeClr val="tx2"/>
                </a:solidFill>
                <a:latin typeface="黑体" panose="02010609060101010101" pitchFamily="2" charset="-122"/>
                <a:ea typeface="黑体" panose="02010609060101010101" pitchFamily="2" charset="-122"/>
                <a:sym typeface="+mn-ea"/>
              </a:rPr>
              <a:t>4</a:t>
            </a:r>
            <a:r>
              <a:rPr lang="zh-CN" altLang="en-US" sz="2000" b="1" dirty="0">
                <a:solidFill>
                  <a:schemeClr val="tx2"/>
                </a:solidFill>
                <a:latin typeface="黑体" panose="02010609060101010101" pitchFamily="2" charset="-122"/>
                <a:ea typeface="黑体" panose="02010609060101010101" pitchFamily="2" charset="-122"/>
                <a:sym typeface="+mn-ea"/>
              </a:rPr>
              <a:t>、报刊、影视、互联网的发展给人们生活方式带来了影响，但侧重点不同：</a:t>
            </a:r>
            <a:endParaRPr lang="zh-CN" altLang="en-US" sz="2000" b="1" dirty="0">
              <a:solidFill>
                <a:schemeClr val="tx2"/>
              </a:solidFill>
              <a:latin typeface="黑体" panose="02010609060101010101" pitchFamily="2" charset="-122"/>
              <a:ea typeface="黑体" panose="02010609060101010101" pitchFamily="2" charset="-122"/>
              <a:sym typeface="+mn-ea"/>
            </a:endParaRPr>
          </a:p>
        </p:txBody>
      </p:sp>
      <p:sp>
        <p:nvSpPr>
          <p:cNvPr id="3" name="文本框 2"/>
          <p:cNvSpPr txBox="1"/>
          <p:nvPr/>
        </p:nvSpPr>
        <p:spPr>
          <a:xfrm>
            <a:off x="353060" y="2911475"/>
            <a:ext cx="8282940" cy="1476375"/>
          </a:xfrm>
          <a:prstGeom prst="rect">
            <a:avLst/>
          </a:prstGeom>
          <a:noFill/>
        </p:spPr>
        <p:txBody>
          <a:bodyPr wrap="square" rtlCol="0" anchor="t">
            <a:spAutoFit/>
          </a:bodyPr>
          <a:p>
            <a:pPr>
              <a:buClrTx/>
            </a:pPr>
            <a:r>
              <a:rPr lang="zh-CN" altLang="en-US" b="1" dirty="0">
                <a:solidFill>
                  <a:srgbClr val="FF0000"/>
                </a:solidFill>
                <a:latin typeface="宋体" panose="02010600030101010101" pitchFamily="2" charset="-122"/>
                <a:sym typeface="+mn-ea"/>
              </a:rPr>
              <a:t>四大媒介</a:t>
            </a:r>
            <a:endParaRPr lang="zh-CN" altLang="en-US" b="1" dirty="0">
              <a:solidFill>
                <a:srgbClr val="FF0000"/>
              </a:solidFill>
              <a:latin typeface="宋体" panose="02010600030101010101" pitchFamily="2" charset="-122"/>
            </a:endParaRPr>
          </a:p>
          <a:p>
            <a:pPr>
              <a:buClrTx/>
            </a:pPr>
            <a:r>
              <a:rPr lang="zh-CN" altLang="en-US" b="1" dirty="0">
                <a:latin typeface="宋体" panose="02010600030101010101" pitchFamily="2" charset="-122"/>
                <a:sym typeface="+mn-ea"/>
              </a:rPr>
              <a:t>    以纸质为媒介的报纸是第一媒体</a:t>
            </a:r>
            <a:endParaRPr lang="zh-CN" altLang="en-US" b="1" dirty="0">
              <a:latin typeface="宋体" panose="02010600030101010101" pitchFamily="2" charset="-122"/>
            </a:endParaRPr>
          </a:p>
          <a:p>
            <a:pPr>
              <a:buClrTx/>
            </a:pPr>
            <a:r>
              <a:rPr lang="zh-CN" altLang="en-US" b="1" dirty="0">
                <a:latin typeface="宋体" panose="02010600030101010101" pitchFamily="2" charset="-122"/>
                <a:sym typeface="+mn-ea"/>
              </a:rPr>
              <a:t>    以电波为媒介的广播是第二媒体</a:t>
            </a:r>
            <a:endParaRPr lang="zh-CN" altLang="en-US" b="1" dirty="0">
              <a:latin typeface="宋体" panose="02010600030101010101" pitchFamily="2" charset="-122"/>
            </a:endParaRPr>
          </a:p>
          <a:p>
            <a:pPr>
              <a:buClrTx/>
            </a:pPr>
            <a:r>
              <a:rPr lang="zh-CN" altLang="en-US" b="1" dirty="0">
                <a:latin typeface="宋体" panose="02010600030101010101" pitchFamily="2" charset="-122"/>
                <a:sym typeface="+mn-ea"/>
              </a:rPr>
              <a:t>    以图像为媒介的电视是第三媒体</a:t>
            </a:r>
            <a:endParaRPr lang="zh-CN" altLang="en-US" b="1" dirty="0">
              <a:latin typeface="宋体" panose="02010600030101010101" pitchFamily="2" charset="-122"/>
            </a:endParaRPr>
          </a:p>
          <a:p>
            <a:pPr>
              <a:buClrTx/>
            </a:pPr>
            <a:r>
              <a:rPr lang="zh-CN" altLang="en-US" b="1" dirty="0">
                <a:latin typeface="宋体" panose="02010600030101010101" pitchFamily="2" charset="-122"/>
                <a:sym typeface="+mn-ea"/>
              </a:rPr>
              <a:t>    而互联网，这种以数字化的方式存储、处理和传播，称为“第四媒体” 。</a:t>
            </a:r>
            <a:endParaRPr lang="zh-CN" altLang="en-US"/>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112653" name="矩形 10"/>
          <p:cNvSpPr/>
          <p:nvPr/>
        </p:nvSpPr>
        <p:spPr>
          <a:xfrm>
            <a:off x="2013585" y="268605"/>
            <a:ext cx="7023735" cy="398780"/>
          </a:xfrm>
          <a:prstGeom prst="rect">
            <a:avLst/>
          </a:prstGeom>
          <a:noFill/>
          <a:ln w="9525">
            <a:noFill/>
          </a:ln>
        </p:spPr>
        <p:txBody>
          <a:bodyPr wrap="square">
            <a:spAutoFit/>
          </a:bodyPr>
          <a:p>
            <a:pPr algn="ctr">
              <a:spcBef>
                <a:spcPct val="50000"/>
              </a:spcBef>
            </a:pPr>
            <a:r>
              <a:rPr lang="zh-CN" altLang="en-US" sz="2000" b="1" dirty="0">
                <a:solidFill>
                  <a:schemeClr val="accent2"/>
                </a:solidFill>
                <a:latin typeface="黑体" panose="02010609060101010101" pitchFamily="2" charset="-122"/>
                <a:ea typeface="黑体" panose="02010609060101010101" pitchFamily="2" charset="-122"/>
              </a:rPr>
              <a:t>考点  </a:t>
            </a:r>
            <a:r>
              <a:rPr lang="zh-CN" altLang="en-US" sz="2000" b="1" dirty="0">
                <a:solidFill>
                  <a:schemeClr val="accent2"/>
                </a:solidFill>
                <a:ea typeface="黑体" panose="02010609060101010101" pitchFamily="2" charset="-122"/>
                <a:sym typeface="+mn-ea"/>
              </a:rPr>
              <a:t>大众传媒的发展</a:t>
            </a:r>
            <a:endParaRPr sz="2000" b="1" dirty="0">
              <a:solidFill>
                <a:schemeClr val="accent6"/>
              </a:solidFill>
              <a:latin typeface="黑体" panose="02010609060101010101" pitchFamily="2" charset="-122"/>
              <a:ea typeface="黑体" panose="02010609060101010101" pitchFamily="2" charset="-122"/>
              <a:sym typeface="+mn-ea"/>
            </a:endParaRPr>
          </a:p>
        </p:txBody>
      </p:sp>
      <p:sp>
        <p:nvSpPr>
          <p:cNvPr id="130056" name="矩形 195594"/>
          <p:cNvSpPr/>
          <p:nvPr/>
        </p:nvSpPr>
        <p:spPr>
          <a:xfrm>
            <a:off x="113983" y="198120"/>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linds(horizontal)">
                                      <p:cBhvr>
                                        <p:cTn id="7" dur="500"/>
                                        <p:tgtEl>
                                          <p:spTgt spid="2355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ldLvl="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9172" name="矩形 519171"/>
          <p:cNvSpPr/>
          <p:nvPr/>
        </p:nvSpPr>
        <p:spPr>
          <a:xfrm>
            <a:off x="0" y="983874"/>
            <a:ext cx="9144000" cy="1968500"/>
          </a:xfrm>
          <a:prstGeom prst="rect">
            <a:avLst/>
          </a:prstGeom>
          <a:noFill/>
          <a:ln w="9525">
            <a:noFill/>
          </a:ln>
        </p:spPr>
        <p:txBody>
          <a:bodyPr>
            <a:spAutoFit/>
          </a:bodyPr>
          <a:p>
            <a:r>
              <a:rPr lang="en-US" altLang="zh-CN" sz="1800" b="1">
                <a:solidFill>
                  <a:srgbClr val="FF0000"/>
                </a:solidFill>
                <a:latin typeface="Arial" panose="020B0604020202020204" pitchFamily="34" charset="0"/>
              </a:rPr>
              <a:t>(2014·</a:t>
            </a:r>
            <a:r>
              <a:rPr lang="zh-CN" altLang="zh-CN" sz="1800" b="1" dirty="0">
                <a:solidFill>
                  <a:srgbClr val="FF0000"/>
                </a:solidFill>
                <a:latin typeface="Arial" panose="020B0604020202020204" pitchFamily="34" charset="0"/>
              </a:rPr>
              <a:t>四川高考，节选</a:t>
            </a:r>
            <a:r>
              <a:rPr lang="en-US" altLang="zh-CN" sz="1800" b="1">
                <a:solidFill>
                  <a:srgbClr val="FF0000"/>
                </a:solidFill>
                <a:latin typeface="Arial" panose="020B0604020202020204" pitchFamily="34" charset="0"/>
              </a:rPr>
              <a:t>)</a:t>
            </a:r>
            <a:r>
              <a:rPr lang="zh-CN" altLang="zh-CN" sz="1800" b="1" dirty="0">
                <a:latin typeface="Arial" panose="020B0604020202020204" pitchFamily="34" charset="0"/>
              </a:rPr>
              <a:t>史料</a:t>
            </a:r>
            <a:r>
              <a:rPr lang="zh-CN" altLang="en-US" sz="1800" b="1" dirty="0">
                <a:latin typeface="Arial" panose="020B0604020202020204" pitchFamily="34" charset="0"/>
              </a:rPr>
              <a:t>一</a:t>
            </a:r>
            <a:endParaRPr lang="zh-CN" altLang="en-US" sz="1800" b="1" dirty="0">
              <a:latin typeface="Arial" panose="020B0604020202020204" pitchFamily="34" charset="0"/>
            </a:endParaRPr>
          </a:p>
          <a:p>
            <a:r>
              <a:rPr lang="zh-CN" altLang="en-US" sz="1800" b="1" dirty="0">
                <a:latin typeface="Arial" panose="020B0604020202020204" pitchFamily="34" charset="0"/>
              </a:rPr>
              <a:t>     </a:t>
            </a:r>
            <a:r>
              <a:rPr lang="zh-CN" altLang="en-US" sz="1800" b="1" dirty="0">
                <a:latin typeface="楷体_GB2312" panose="02010609030101010101" charset="-122"/>
                <a:ea typeface="楷体_GB2312" panose="02010609030101010101" charset="-122"/>
              </a:rPr>
              <a:t> </a:t>
            </a:r>
            <a:r>
              <a:rPr lang="zh-CN" altLang="zh-CN" sz="1800" b="1" dirty="0">
                <a:latin typeface="楷体_GB2312" panose="02010609030101010101" charset="-122"/>
                <a:ea typeface="楷体_GB2312" panose="02010609030101010101" charset="-122"/>
              </a:rPr>
              <a:t>史料</a:t>
            </a:r>
            <a:r>
              <a:rPr lang="zh-CN" altLang="en-US" sz="1800" b="1" dirty="0">
                <a:latin typeface="楷体_GB2312" panose="02010609030101010101" charset="-122"/>
                <a:ea typeface="楷体_GB2312" panose="02010609030101010101" charset="-122"/>
              </a:rPr>
              <a:t>二</a:t>
            </a:r>
            <a:r>
              <a:rPr lang="zh-CN" altLang="zh-CN" sz="1600" b="1" dirty="0">
                <a:latin typeface="楷体_GB2312" panose="02010609030101010101" charset="-122"/>
                <a:ea typeface="楷体_GB2312" panose="02010609030101010101" charset="-122"/>
              </a:rPr>
              <a:t>将零散而混乱的过去信息整理成</a:t>
            </a:r>
            <a:endParaRPr lang="zh-CN" altLang="zh-CN" sz="1600" b="1" dirty="0">
              <a:latin typeface="楷体_GB2312" panose="02010609030101010101" charset="-122"/>
              <a:ea typeface="楷体_GB2312" panose="02010609030101010101" charset="-122"/>
            </a:endParaRPr>
          </a:p>
          <a:p>
            <a:r>
              <a:rPr lang="zh-CN" altLang="zh-CN" sz="1600" b="1" dirty="0">
                <a:latin typeface="楷体_GB2312" panose="02010609030101010101" charset="-122"/>
                <a:ea typeface="楷体_GB2312" panose="02010609030101010101" charset="-122"/>
              </a:rPr>
              <a:t>有条理的历史知识是历史解释的基本任务；</a:t>
            </a:r>
            <a:endParaRPr lang="zh-CN" altLang="zh-CN" sz="1600" b="1" dirty="0">
              <a:latin typeface="楷体_GB2312" panose="02010609030101010101" charset="-122"/>
              <a:ea typeface="楷体_GB2312" panose="02010609030101010101" charset="-122"/>
            </a:endParaRPr>
          </a:p>
          <a:p>
            <a:r>
              <a:rPr lang="zh-CN" altLang="zh-CN" sz="1600" b="1" dirty="0">
                <a:latin typeface="楷体_GB2312" panose="02010609030101010101" charset="-122"/>
                <a:ea typeface="楷体_GB2312" panose="02010609030101010101" charset="-122"/>
              </a:rPr>
              <a:t>探讨因果是历史解释的重要形式。</a:t>
            </a:r>
            <a:endParaRPr lang="zh-CN" altLang="zh-CN" sz="1600" b="1" dirty="0">
              <a:latin typeface="楷体_GB2312" panose="02010609030101010101" charset="-122"/>
              <a:ea typeface="楷体_GB2312" panose="02010609030101010101" charset="-122"/>
            </a:endParaRPr>
          </a:p>
          <a:p>
            <a:r>
              <a:rPr lang="zh-CN" altLang="zh-CN" sz="1800" b="1" dirty="0">
                <a:latin typeface="楷体_GB2312" panose="02010609030101010101" charset="-122"/>
                <a:ea typeface="楷体_GB2312" panose="02010609030101010101" charset="-122"/>
              </a:rPr>
              <a:t>(据李剑鸣《历史学家的修养和技艺》</a:t>
            </a:r>
            <a:r>
              <a:rPr lang="en-US" altLang="zh-CN" sz="1800" b="1">
                <a:latin typeface="楷体_GB2312" panose="02010609030101010101" charset="-122"/>
                <a:ea typeface="楷体_GB2312" panose="02010609030101010101" charset="-122"/>
              </a:rPr>
              <a:t>)</a:t>
            </a:r>
            <a:endParaRPr lang="en-US" altLang="zh-CN" sz="1800" b="1">
              <a:latin typeface="楷体_GB2312" panose="02010609030101010101" charset="-122"/>
              <a:ea typeface="楷体_GB2312" panose="02010609030101010101" charset="-122"/>
            </a:endParaRPr>
          </a:p>
          <a:p>
            <a:r>
              <a:rPr lang="en-US" altLang="zh-CN" sz="1800" b="1" dirty="0">
                <a:latin typeface="Arial" panose="020B0604020202020204" pitchFamily="34" charset="0"/>
              </a:rPr>
              <a:t>                                                                         </a:t>
            </a:r>
            <a:r>
              <a:rPr lang="zh-CN" altLang="zh-CN" sz="1800" b="1" dirty="0">
                <a:latin typeface="Arial" panose="020B0604020202020204" pitchFamily="34" charset="0"/>
              </a:rPr>
              <a:t>近代中国出现的新事物(部分</a:t>
            </a:r>
            <a:r>
              <a:rPr lang="en-US" altLang="zh-CN" sz="1800" b="1">
                <a:latin typeface="Arial" panose="020B0604020202020204" pitchFamily="34" charset="0"/>
              </a:rPr>
              <a:t>)</a:t>
            </a:r>
            <a:endParaRPr lang="en-US" altLang="zh-CN" sz="1800" b="1">
              <a:latin typeface="Arial" panose="020B0604020202020204" pitchFamily="34" charset="0"/>
            </a:endParaRPr>
          </a:p>
          <a:p>
            <a:r>
              <a:rPr lang="zh-CN" altLang="zh-CN" sz="1800" b="1" dirty="0">
                <a:solidFill>
                  <a:srgbClr val="0000FF"/>
                </a:solidFill>
                <a:latin typeface="Arial" panose="020B0604020202020204" pitchFamily="34" charset="0"/>
              </a:rPr>
              <a:t>根据史料</a:t>
            </a:r>
            <a:r>
              <a:rPr lang="zh-CN" altLang="en-US" sz="1800" b="1" dirty="0">
                <a:solidFill>
                  <a:srgbClr val="0000FF"/>
                </a:solidFill>
                <a:latin typeface="Arial" panose="020B0604020202020204" pitchFamily="34" charset="0"/>
              </a:rPr>
              <a:t>二</a:t>
            </a:r>
            <a:r>
              <a:rPr lang="zh-CN" altLang="zh-CN" sz="1800" b="1" dirty="0">
                <a:solidFill>
                  <a:srgbClr val="0000FF"/>
                </a:solidFill>
                <a:latin typeface="Arial" panose="020B0604020202020204" pitchFamily="34" charset="0"/>
              </a:rPr>
              <a:t>对历史解释的认识，结合所学知识解释史料</a:t>
            </a:r>
            <a:r>
              <a:rPr lang="zh-CN" altLang="en-US" sz="1800" b="1" dirty="0">
                <a:solidFill>
                  <a:srgbClr val="0000FF"/>
                </a:solidFill>
                <a:latin typeface="Arial" panose="020B0604020202020204" pitchFamily="34" charset="0"/>
              </a:rPr>
              <a:t>一</a:t>
            </a:r>
            <a:r>
              <a:rPr lang="zh-CN" altLang="zh-CN" sz="1800" b="1" dirty="0">
                <a:solidFill>
                  <a:srgbClr val="0000FF"/>
                </a:solidFill>
                <a:latin typeface="Arial" panose="020B0604020202020204" pitchFamily="34" charset="0"/>
              </a:rPr>
              <a:t>所示近代中国新事物的出现。</a:t>
            </a:r>
            <a:endParaRPr lang="zh-CN" altLang="zh-CN" sz="1800" b="1" dirty="0">
              <a:solidFill>
                <a:srgbClr val="0000FF"/>
              </a:solidFill>
              <a:latin typeface="Arial" panose="020B0604020202020204" pitchFamily="34" charset="0"/>
            </a:endParaRPr>
          </a:p>
        </p:txBody>
      </p:sp>
      <p:sp>
        <p:nvSpPr>
          <p:cNvPr id="519174" name="矩形 519173"/>
          <p:cNvSpPr/>
          <p:nvPr/>
        </p:nvSpPr>
        <p:spPr>
          <a:xfrm>
            <a:off x="0" y="3003835"/>
            <a:ext cx="9144000" cy="1568450"/>
          </a:xfrm>
          <a:prstGeom prst="rect">
            <a:avLst/>
          </a:prstGeom>
          <a:noFill/>
          <a:ln w="9525">
            <a:noFill/>
          </a:ln>
        </p:spPr>
        <p:txBody>
          <a:bodyPr>
            <a:spAutoFit/>
          </a:bodyPr>
          <a:p>
            <a:r>
              <a:rPr lang="zh-CN" altLang="zh-CN" sz="1800" b="1" dirty="0">
                <a:solidFill>
                  <a:srgbClr val="FF0000"/>
                </a:solidFill>
                <a:latin typeface="Arial" panose="020B0604020202020204" pitchFamily="34" charset="0"/>
              </a:rPr>
              <a:t>整理：图中所示新事物具体表现在物质生活与社会习俗的变迁、交通和通信工具的变迁、大众传媒的更新等几个方面，集中体现了近代中国社会生活的变化。</a:t>
            </a:r>
            <a:endParaRPr lang="zh-CN" altLang="zh-CN" sz="1800" b="1" dirty="0">
              <a:solidFill>
                <a:srgbClr val="FF0000"/>
              </a:solidFill>
              <a:latin typeface="Arial" panose="020B0604020202020204" pitchFamily="34" charset="0"/>
            </a:endParaRPr>
          </a:p>
          <a:p>
            <a:r>
              <a:rPr lang="zh-CN" altLang="zh-CN" sz="2000" b="1" dirty="0">
                <a:solidFill>
                  <a:srgbClr val="FF0000"/>
                </a:solidFill>
                <a:latin typeface="Arial" panose="020B0604020202020204" pitchFamily="34" charset="0"/>
              </a:rPr>
              <a:t>因果：鸦片战争后，中国被卷入资本主义世界市场，先进的西方工业文明对传统中华文明的冲击；部分先进的中国人倡导向西方学习和社会变革运动的影响。这些新事物的出现，促进了人们行为方式、思想观念等方面的变化。</a:t>
            </a:r>
            <a:endParaRPr lang="zh-CN" altLang="zh-CN" sz="2000" b="1" dirty="0">
              <a:solidFill>
                <a:srgbClr val="FF0000"/>
              </a:solidFill>
              <a:latin typeface="Arial" panose="020B0604020202020204" pitchFamily="34" charset="0"/>
            </a:endParaRPr>
          </a:p>
        </p:txBody>
      </p:sp>
      <p:pic>
        <p:nvPicPr>
          <p:cNvPr id="519175" name="Picture 4" descr="\\杨绘绘\f\杨绘绘\幻灯片原文件\人民版\+165A.TIF"/>
          <p:cNvPicPr>
            <a:picLocks noChangeAspect="1"/>
          </p:cNvPicPr>
          <p:nvPr/>
        </p:nvPicPr>
        <p:blipFill>
          <a:blip r:embed="rId1"/>
          <a:stretch>
            <a:fillRect/>
          </a:stretch>
        </p:blipFill>
        <p:spPr>
          <a:xfrm>
            <a:off x="4478205" y="650910"/>
            <a:ext cx="1553361" cy="873691"/>
          </a:xfrm>
          <a:prstGeom prst="rect">
            <a:avLst/>
          </a:prstGeom>
          <a:noFill/>
          <a:ln w="9525">
            <a:noFill/>
          </a:ln>
        </p:spPr>
      </p:pic>
      <p:pic>
        <p:nvPicPr>
          <p:cNvPr id="519176" name="Picture 3" descr="\\杨绘绘\f\杨绘绘\幻灯片原文件\人民版\+165.TIF"/>
          <p:cNvPicPr>
            <a:picLocks noChangeAspect="1"/>
          </p:cNvPicPr>
          <p:nvPr/>
        </p:nvPicPr>
        <p:blipFill>
          <a:blip r:embed="rId2"/>
          <a:stretch>
            <a:fillRect/>
          </a:stretch>
        </p:blipFill>
        <p:spPr>
          <a:xfrm>
            <a:off x="6742433" y="580975"/>
            <a:ext cx="1840227" cy="861788"/>
          </a:xfrm>
          <a:prstGeom prst="rect">
            <a:avLst/>
          </a:prstGeom>
          <a:noFill/>
          <a:ln w="9525">
            <a:noFill/>
          </a:ln>
        </p:spPr>
      </p:pic>
      <p:pic>
        <p:nvPicPr>
          <p:cNvPr id="519177" name="Picture 2" descr="\\杨绘绘\f\杨绘绘\幻灯片原文件\人民版\+166A.TIF"/>
          <p:cNvPicPr>
            <a:picLocks noChangeAspect="1"/>
          </p:cNvPicPr>
          <p:nvPr/>
        </p:nvPicPr>
        <p:blipFill>
          <a:blip r:embed="rId3"/>
          <a:stretch>
            <a:fillRect/>
          </a:stretch>
        </p:blipFill>
        <p:spPr>
          <a:xfrm>
            <a:off x="4478275" y="1524890"/>
            <a:ext cx="1645015" cy="885594"/>
          </a:xfrm>
          <a:prstGeom prst="rect">
            <a:avLst/>
          </a:prstGeom>
          <a:noFill/>
          <a:ln w="9525">
            <a:noFill/>
          </a:ln>
        </p:spPr>
      </p:pic>
      <p:pic>
        <p:nvPicPr>
          <p:cNvPr id="519178" name="Picture 1" descr="\\杨绘绘\f\杨绘绘\幻灯片原文件\人民版\+166.TIF"/>
          <p:cNvPicPr>
            <a:picLocks noChangeAspect="1"/>
          </p:cNvPicPr>
          <p:nvPr/>
        </p:nvPicPr>
        <p:blipFill>
          <a:blip r:embed="rId4"/>
          <a:stretch>
            <a:fillRect/>
          </a:stretch>
        </p:blipFill>
        <p:spPr>
          <a:xfrm>
            <a:off x="6742483" y="1524399"/>
            <a:ext cx="1724766" cy="885594"/>
          </a:xfrm>
          <a:prstGeom prst="rect">
            <a:avLst/>
          </a:prstGeom>
          <a:noFill/>
          <a:ln w="9525">
            <a:noFill/>
          </a:ln>
        </p:spPr>
      </p:pic>
      <p:pic>
        <p:nvPicPr>
          <p:cNvPr id="111644" name="TextBox 1"/>
          <p:cNvPicPr>
            <a:picLocks noGrp="1" noChangeAspect="1"/>
          </p:cNvPicPr>
          <p:nvPr/>
        </p:nvPicPr>
        <p:blipFill>
          <a:blip r:embed="rId5"/>
          <a:stretch>
            <a:fillRect/>
          </a:stretch>
        </p:blipFill>
        <p:spPr>
          <a:xfrm>
            <a:off x="900113" y="0"/>
            <a:ext cx="3457575" cy="296863"/>
          </a:xfrm>
          <a:prstGeom prst="rect">
            <a:avLst/>
          </a:prstGeom>
          <a:noFill/>
          <a:ln w="9525">
            <a:noFill/>
          </a:ln>
        </p:spPr>
      </p:pic>
      <p:sp>
        <p:nvSpPr>
          <p:cNvPr id="112653" name="矩形 10"/>
          <p:cNvSpPr/>
          <p:nvPr/>
        </p:nvSpPr>
        <p:spPr>
          <a:xfrm>
            <a:off x="2013585" y="252095"/>
            <a:ext cx="7023735" cy="398780"/>
          </a:xfrm>
          <a:prstGeom prst="rect">
            <a:avLst/>
          </a:prstGeom>
          <a:noFill/>
          <a:ln w="9525">
            <a:noFill/>
          </a:ln>
        </p:spPr>
        <p:txBody>
          <a:bodyPr wrap="square">
            <a:spAutoFit/>
          </a:bodyPr>
          <a:p>
            <a:pPr algn="ctr">
              <a:spcBef>
                <a:spcPct val="50000"/>
              </a:spcBef>
            </a:pPr>
            <a:r>
              <a:rPr lang="zh-CN" altLang="en-US" sz="2000" b="1" dirty="0">
                <a:solidFill>
                  <a:schemeClr val="accent2"/>
                </a:solidFill>
                <a:latin typeface="黑体" panose="02010609060101010101" pitchFamily="2" charset="-122"/>
                <a:ea typeface="黑体" panose="02010609060101010101" pitchFamily="2" charset="-122"/>
              </a:rPr>
              <a:t>考点  </a:t>
            </a:r>
            <a:r>
              <a:rPr lang="zh-CN" altLang="en-US" sz="2000" b="1" dirty="0">
                <a:solidFill>
                  <a:schemeClr val="accent2"/>
                </a:solidFill>
                <a:ea typeface="黑体" panose="02010609060101010101" pitchFamily="2" charset="-122"/>
                <a:sym typeface="+mn-ea"/>
              </a:rPr>
              <a:t>大众传媒的发展</a:t>
            </a:r>
            <a:endParaRPr sz="2000" b="1" dirty="0">
              <a:solidFill>
                <a:schemeClr val="accent6"/>
              </a:solidFill>
              <a:latin typeface="黑体" panose="02010609060101010101" pitchFamily="2" charset="-122"/>
              <a:ea typeface="黑体" panose="02010609060101010101" pitchFamily="2" charset="-122"/>
              <a:sym typeface="+mn-ea"/>
            </a:endParaRPr>
          </a:p>
        </p:txBody>
      </p:sp>
      <p:sp>
        <p:nvSpPr>
          <p:cNvPr id="130056" name="矩形 195594"/>
          <p:cNvSpPr/>
          <p:nvPr/>
        </p:nvSpPr>
        <p:spPr>
          <a:xfrm>
            <a:off x="113983" y="198120"/>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史料研读</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9174"/>
                                        </p:tgtEl>
                                        <p:attrNameLst>
                                          <p:attrName>style.visibility</p:attrName>
                                        </p:attrNameLst>
                                      </p:cBhvr>
                                      <p:to>
                                        <p:strVal val="visible"/>
                                      </p:to>
                                    </p:set>
                                    <p:animEffect transition="in" filter="blinds(horizontal)">
                                      <p:cBhvr>
                                        <p:cTn id="7" dur="500"/>
                                        <p:tgtEl>
                                          <p:spTgt spid="519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标题 195585"/>
          <p:cNvSpPr>
            <a:spLocks noGrp="1" noRot="1"/>
          </p:cNvSpPr>
          <p:nvPr>
            <p:ph type="title"/>
          </p:nvPr>
        </p:nvSpPr>
        <p:spPr>
          <a:xfrm>
            <a:off x="508318" y="667068"/>
            <a:ext cx="6351587" cy="420687"/>
          </a:xfrm>
        </p:spPr>
        <p:txBody>
          <a:bodyPr anchor="t"/>
          <a:p>
            <a:r>
              <a:rPr lang="zh-CN" altLang="en-US" sz="2700" b="1" dirty="0">
                <a:solidFill>
                  <a:srgbClr val="FF0066"/>
                </a:solidFill>
              </a:rPr>
              <a:t>阅读教材，自己梳理本专题结构：</a:t>
            </a:r>
            <a:endParaRPr lang="zh-CN" altLang="en-US" sz="2700" b="1" dirty="0">
              <a:solidFill>
                <a:srgbClr val="FF0066"/>
              </a:solidFill>
            </a:endParaRPr>
          </a:p>
        </p:txBody>
      </p:sp>
      <p:sp>
        <p:nvSpPr>
          <p:cNvPr id="130056" name="矩形 195594"/>
          <p:cNvSpPr/>
          <p:nvPr/>
        </p:nvSpPr>
        <p:spPr>
          <a:xfrm>
            <a:off x="179388" y="0"/>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知识巩固</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112653" name="矩形 10"/>
          <p:cNvSpPr/>
          <p:nvPr/>
        </p:nvSpPr>
        <p:spPr>
          <a:xfrm>
            <a:off x="2013585" y="268605"/>
            <a:ext cx="7023735" cy="398780"/>
          </a:xfrm>
          <a:prstGeom prst="rect">
            <a:avLst/>
          </a:prstGeom>
          <a:noFill/>
          <a:ln w="9525">
            <a:noFill/>
          </a:ln>
        </p:spPr>
        <p:txBody>
          <a:bodyPr wrap="square">
            <a:spAutoFit/>
          </a:bodyPr>
          <a:p>
            <a:pPr algn="ctr">
              <a:spcBef>
                <a:spcPct val="50000"/>
              </a:spcBef>
            </a:pPr>
            <a:r>
              <a:rPr lang="zh-CN" altLang="en-US" sz="2000" b="1" dirty="0">
                <a:solidFill>
                  <a:schemeClr val="accent2"/>
                </a:solidFill>
                <a:latin typeface="黑体" panose="02010609060101010101" pitchFamily="2" charset="-122"/>
                <a:ea typeface="黑体" panose="02010609060101010101" pitchFamily="2" charset="-122"/>
              </a:rPr>
              <a:t>考点  </a:t>
            </a:r>
            <a:r>
              <a:rPr lang="zh-CN" altLang="en-US" sz="2000" b="1" dirty="0">
                <a:solidFill>
                  <a:schemeClr val="accent2"/>
                </a:solidFill>
                <a:ea typeface="黑体" panose="02010609060101010101" pitchFamily="2" charset="-122"/>
                <a:sym typeface="+mn-ea"/>
              </a:rPr>
              <a:t>大众传媒的发展</a:t>
            </a:r>
            <a:endParaRPr sz="2000" b="1" dirty="0">
              <a:solidFill>
                <a:schemeClr val="accent6"/>
              </a:solidFill>
              <a:latin typeface="黑体" panose="02010609060101010101" pitchFamily="2" charset="-122"/>
              <a:ea typeface="黑体" panose="02010609060101010101" pitchFamily="2" charset="-122"/>
              <a:sym typeface="+mn-ea"/>
            </a:endParaRPr>
          </a:p>
        </p:txBody>
      </p:sp>
      <p:sp>
        <p:nvSpPr>
          <p:cNvPr id="24579" name="矩形 24578"/>
          <p:cNvSpPr/>
          <p:nvPr/>
        </p:nvSpPr>
        <p:spPr>
          <a:xfrm>
            <a:off x="2259965" y="1196975"/>
            <a:ext cx="575945" cy="3794760"/>
          </a:xfrm>
          <a:prstGeom prst="rect">
            <a:avLst/>
          </a:prstGeom>
          <a:noFill/>
          <a:ln w="9525" cap="flat" cmpd="sng">
            <a:solidFill>
              <a:schemeClr val="tx1"/>
            </a:solidFill>
            <a:prstDash val="solid"/>
            <a:miter/>
            <a:headEnd type="none" w="med" len="med"/>
            <a:tailEnd type="none" w="med" len="med"/>
          </a:ln>
        </p:spPr>
        <p:txBody>
          <a:bodyPr/>
          <a:lstStyle>
            <a:lvl1pPr marL="0" lvl="0" indent="0" algn="r" defTabSz="914400" eaLnBrk="1" fontAlgn="base" latinLnBrk="0" hangingPunct="1">
              <a:lnSpc>
                <a:spcPct val="100000"/>
              </a:lnSpc>
              <a:spcBef>
                <a:spcPct val="0"/>
              </a:spcBef>
              <a:spcAft>
                <a:spcPct val="0"/>
              </a:spcAft>
              <a:buNone/>
              <a:defRPr sz="3600" u="none" kern="1200" baseline="0">
                <a:solidFill>
                  <a:schemeClr val="tx2"/>
                </a:solidFill>
                <a:latin typeface="Arial" panose="020B0604020202020204" pitchFamily="34" charset="0"/>
                <a:ea typeface="黑体" panose="02010609060101010101" pitchFamily="2" charset="-122"/>
              </a:defRPr>
            </a:lvl1pPr>
          </a:lstStyle>
          <a:p>
            <a:pPr lvl="0"/>
            <a:r>
              <a:rPr lang="zh-CN" altLang="en-US" sz="2000" b="1" i="1"/>
              <a:t>中国近现代社会生活的变迁</a:t>
            </a:r>
            <a:endParaRPr lang="zh-CN" altLang="en-US" sz="2000" b="1" i="1"/>
          </a:p>
        </p:txBody>
      </p:sp>
      <p:sp>
        <p:nvSpPr>
          <p:cNvPr id="24580" name="直接连接符 24579"/>
          <p:cNvSpPr/>
          <p:nvPr/>
        </p:nvSpPr>
        <p:spPr>
          <a:xfrm>
            <a:off x="3089275" y="3140075"/>
            <a:ext cx="576263" cy="0"/>
          </a:xfrm>
          <a:prstGeom prst="line">
            <a:avLst/>
          </a:prstGeom>
          <a:ln w="25400" cap="flat" cmpd="sng">
            <a:solidFill>
              <a:schemeClr val="tx1"/>
            </a:solidFill>
            <a:prstDash val="solid"/>
            <a:headEnd type="none" w="med" len="med"/>
            <a:tailEnd type="triangle" w="med" len="med"/>
          </a:ln>
        </p:spPr>
      </p:sp>
      <p:sp>
        <p:nvSpPr>
          <p:cNvPr id="24581" name="直接连接符 24580"/>
          <p:cNvSpPr/>
          <p:nvPr/>
        </p:nvSpPr>
        <p:spPr>
          <a:xfrm>
            <a:off x="3089275" y="4449763"/>
            <a:ext cx="576263" cy="0"/>
          </a:xfrm>
          <a:prstGeom prst="line">
            <a:avLst/>
          </a:prstGeom>
          <a:ln w="25400" cap="flat" cmpd="sng">
            <a:solidFill>
              <a:schemeClr val="tx1"/>
            </a:solidFill>
            <a:prstDash val="solid"/>
            <a:headEnd type="none" w="med" len="med"/>
            <a:tailEnd type="triangle" w="med" len="med"/>
          </a:ln>
        </p:spPr>
      </p:sp>
      <p:sp>
        <p:nvSpPr>
          <p:cNvPr id="24582" name="直接连接符 24581"/>
          <p:cNvSpPr/>
          <p:nvPr/>
        </p:nvSpPr>
        <p:spPr>
          <a:xfrm>
            <a:off x="3089275" y="1700213"/>
            <a:ext cx="576263" cy="0"/>
          </a:xfrm>
          <a:prstGeom prst="line">
            <a:avLst/>
          </a:prstGeom>
          <a:ln w="25400" cap="flat" cmpd="sng">
            <a:solidFill>
              <a:schemeClr val="tx1"/>
            </a:solidFill>
            <a:prstDash val="solid"/>
            <a:headEnd type="none" w="med" len="med"/>
            <a:tailEnd type="triangle" w="med" len="med"/>
          </a:ln>
        </p:spPr>
      </p:sp>
      <p:sp>
        <p:nvSpPr>
          <p:cNvPr id="24583" name="矩形 24582"/>
          <p:cNvSpPr/>
          <p:nvPr/>
        </p:nvSpPr>
        <p:spPr>
          <a:xfrm>
            <a:off x="3879850" y="1167765"/>
            <a:ext cx="1223645" cy="1065530"/>
          </a:xfrm>
          <a:prstGeom prst="rect">
            <a:avLst/>
          </a:prstGeom>
          <a:noFill/>
          <a:ln w="9525" cap="flat" cmpd="sng">
            <a:solidFill>
              <a:schemeClr val="tx1"/>
            </a:solidFill>
            <a:prstDash val="solid"/>
            <a:miter/>
            <a:headEnd type="none" w="med" len="med"/>
            <a:tailEnd type="none" w="med" len="med"/>
          </a:ln>
        </p:spPr>
        <p:txBody>
          <a:bodyPr/>
          <a:lstStyle>
            <a:lvl1pPr marL="0" lvl="0" indent="0" algn="r" defTabSz="914400" eaLnBrk="1" fontAlgn="base" latinLnBrk="0" hangingPunct="1">
              <a:lnSpc>
                <a:spcPct val="100000"/>
              </a:lnSpc>
              <a:spcBef>
                <a:spcPct val="0"/>
              </a:spcBef>
              <a:spcAft>
                <a:spcPct val="0"/>
              </a:spcAft>
              <a:buNone/>
              <a:defRPr sz="3600" u="none" kern="1200" baseline="0">
                <a:solidFill>
                  <a:schemeClr val="tx2"/>
                </a:solidFill>
                <a:latin typeface="Arial" panose="020B0604020202020204" pitchFamily="34" charset="0"/>
                <a:ea typeface="黑体" panose="02010609060101010101" pitchFamily="2" charset="-122"/>
              </a:defRPr>
            </a:lvl1pPr>
          </a:lstStyle>
          <a:p>
            <a:pPr lvl="0" algn="l"/>
            <a:r>
              <a:rPr lang="zh-CN" altLang="en-US" sz="2000" b="1" i="1"/>
              <a:t>物质生活与社会生活的变迁</a:t>
            </a:r>
            <a:endParaRPr lang="zh-CN" altLang="en-US" sz="2000" b="1" i="1"/>
          </a:p>
        </p:txBody>
      </p:sp>
      <p:sp>
        <p:nvSpPr>
          <p:cNvPr id="24586" name="矩形 24585"/>
          <p:cNvSpPr/>
          <p:nvPr/>
        </p:nvSpPr>
        <p:spPr>
          <a:xfrm>
            <a:off x="5751195" y="1844358"/>
            <a:ext cx="1514475" cy="450850"/>
          </a:xfrm>
          <a:prstGeom prst="rect">
            <a:avLst/>
          </a:prstGeom>
          <a:noFill/>
          <a:ln w="9525" cap="flat" cmpd="sng">
            <a:solidFill>
              <a:schemeClr val="tx1"/>
            </a:solidFill>
            <a:prstDash val="solid"/>
            <a:miter/>
            <a:headEnd type="none" w="med" len="med"/>
            <a:tailEnd type="none" w="med" len="med"/>
          </a:ln>
        </p:spPr>
        <p:txBody>
          <a:bodyPr/>
          <a:lstStyle>
            <a:lvl1pPr marL="0" lvl="0" indent="0" algn="r" defTabSz="914400" eaLnBrk="1" fontAlgn="base" latinLnBrk="0" hangingPunct="1">
              <a:lnSpc>
                <a:spcPct val="100000"/>
              </a:lnSpc>
              <a:spcBef>
                <a:spcPct val="0"/>
              </a:spcBef>
              <a:spcAft>
                <a:spcPct val="0"/>
              </a:spcAft>
              <a:buNone/>
              <a:defRPr sz="3600" u="none" kern="1200" baseline="0">
                <a:solidFill>
                  <a:schemeClr val="tx2"/>
                </a:solidFill>
                <a:latin typeface="Arial" panose="020B0604020202020204" pitchFamily="34" charset="0"/>
                <a:ea typeface="黑体" panose="02010609060101010101" pitchFamily="2" charset="-122"/>
              </a:defRPr>
            </a:lvl1pPr>
          </a:lstStyle>
          <a:p>
            <a:pPr lvl="0" algn="l"/>
            <a:r>
              <a:rPr lang="zh-CN" altLang="en-US" sz="2000" b="1" i="1"/>
              <a:t>社会风俗</a:t>
            </a:r>
            <a:endParaRPr lang="zh-CN" altLang="en-US" sz="2000" b="1" i="1"/>
          </a:p>
        </p:txBody>
      </p:sp>
      <p:sp>
        <p:nvSpPr>
          <p:cNvPr id="24587" name="矩形 24586"/>
          <p:cNvSpPr/>
          <p:nvPr/>
        </p:nvSpPr>
        <p:spPr>
          <a:xfrm>
            <a:off x="5751195" y="1196658"/>
            <a:ext cx="1512888" cy="431800"/>
          </a:xfrm>
          <a:prstGeom prst="rect">
            <a:avLst/>
          </a:prstGeom>
          <a:noFill/>
          <a:ln w="9525" cap="flat" cmpd="sng">
            <a:solidFill>
              <a:schemeClr val="tx1"/>
            </a:solidFill>
            <a:prstDash val="solid"/>
            <a:miter/>
            <a:headEnd type="none" w="med" len="med"/>
            <a:tailEnd type="none" w="med" len="med"/>
          </a:ln>
        </p:spPr>
        <p:txBody>
          <a:bodyPr/>
          <a:lstStyle>
            <a:lvl1pPr marL="0" lvl="0" indent="0" algn="r" defTabSz="914400" eaLnBrk="1" fontAlgn="base" latinLnBrk="0" hangingPunct="1">
              <a:lnSpc>
                <a:spcPct val="100000"/>
              </a:lnSpc>
              <a:spcBef>
                <a:spcPct val="0"/>
              </a:spcBef>
              <a:spcAft>
                <a:spcPct val="0"/>
              </a:spcAft>
              <a:buNone/>
              <a:defRPr sz="3600" u="none" kern="1200" baseline="0">
                <a:solidFill>
                  <a:schemeClr val="tx2"/>
                </a:solidFill>
                <a:latin typeface="Arial" panose="020B0604020202020204" pitchFamily="34" charset="0"/>
                <a:ea typeface="黑体" panose="02010609060101010101" pitchFamily="2" charset="-122"/>
              </a:defRPr>
            </a:lvl1pPr>
          </a:lstStyle>
          <a:p>
            <a:pPr lvl="0" algn="l"/>
            <a:r>
              <a:rPr lang="zh-CN" altLang="en-US" sz="2000" b="1" i="1"/>
              <a:t>物质生活</a:t>
            </a:r>
            <a:endParaRPr lang="zh-CN" altLang="en-US" sz="2000" b="1" i="1"/>
          </a:p>
        </p:txBody>
      </p:sp>
      <p:sp>
        <p:nvSpPr>
          <p:cNvPr id="24588" name="矩形 24587"/>
          <p:cNvSpPr/>
          <p:nvPr/>
        </p:nvSpPr>
        <p:spPr>
          <a:xfrm>
            <a:off x="3879850" y="2782570"/>
            <a:ext cx="1222375" cy="715010"/>
          </a:xfrm>
          <a:prstGeom prst="rect">
            <a:avLst/>
          </a:prstGeom>
          <a:noFill/>
          <a:ln w="9525" cap="flat" cmpd="sng">
            <a:solidFill>
              <a:schemeClr val="tx1"/>
            </a:solidFill>
            <a:prstDash val="solid"/>
            <a:miter/>
            <a:headEnd type="none" w="med" len="med"/>
            <a:tailEnd type="none" w="med" len="med"/>
          </a:ln>
        </p:spPr>
        <p:txBody>
          <a:bodyPr/>
          <a:lstStyle>
            <a:lvl1pPr marL="0" lvl="0" indent="0" algn="r" defTabSz="914400" eaLnBrk="1" fontAlgn="base" latinLnBrk="0" hangingPunct="1">
              <a:lnSpc>
                <a:spcPct val="100000"/>
              </a:lnSpc>
              <a:spcBef>
                <a:spcPct val="0"/>
              </a:spcBef>
              <a:spcAft>
                <a:spcPct val="0"/>
              </a:spcAft>
              <a:buNone/>
              <a:defRPr sz="3600" u="none" kern="1200" baseline="0">
                <a:solidFill>
                  <a:schemeClr val="tx2"/>
                </a:solidFill>
                <a:latin typeface="Arial" panose="020B0604020202020204" pitchFamily="34" charset="0"/>
                <a:ea typeface="黑体" panose="02010609060101010101" pitchFamily="2" charset="-122"/>
              </a:defRPr>
            </a:lvl1pPr>
          </a:lstStyle>
          <a:p>
            <a:pPr lvl="0" algn="l"/>
            <a:r>
              <a:rPr lang="zh-CN" altLang="en-US" sz="2000" b="1" i="1"/>
              <a:t>交通和通信的进步</a:t>
            </a:r>
            <a:endParaRPr lang="zh-CN" altLang="en-US" sz="2000" b="1" i="1"/>
          </a:p>
        </p:txBody>
      </p:sp>
      <p:sp>
        <p:nvSpPr>
          <p:cNvPr id="24589" name="直接连接符 24588"/>
          <p:cNvSpPr/>
          <p:nvPr/>
        </p:nvSpPr>
        <p:spPr>
          <a:xfrm>
            <a:off x="5103495" y="3432810"/>
            <a:ext cx="576263" cy="0"/>
          </a:xfrm>
          <a:prstGeom prst="line">
            <a:avLst/>
          </a:prstGeom>
          <a:ln w="25400" cap="flat" cmpd="sng">
            <a:solidFill>
              <a:schemeClr val="tx1"/>
            </a:solidFill>
            <a:prstDash val="solid"/>
            <a:headEnd type="none" w="med" len="med"/>
            <a:tailEnd type="triangle" w="med" len="med"/>
          </a:ln>
        </p:spPr>
      </p:sp>
      <p:sp>
        <p:nvSpPr>
          <p:cNvPr id="24590" name="直接连接符 24589"/>
          <p:cNvSpPr/>
          <p:nvPr/>
        </p:nvSpPr>
        <p:spPr>
          <a:xfrm>
            <a:off x="5103495" y="2854325"/>
            <a:ext cx="576263" cy="0"/>
          </a:xfrm>
          <a:prstGeom prst="line">
            <a:avLst/>
          </a:prstGeom>
          <a:ln w="25400" cap="flat" cmpd="sng">
            <a:solidFill>
              <a:schemeClr val="tx1"/>
            </a:solidFill>
            <a:prstDash val="solid"/>
            <a:headEnd type="none" w="med" len="med"/>
            <a:tailEnd type="triangle" w="med" len="med"/>
          </a:ln>
        </p:spPr>
      </p:sp>
      <p:sp>
        <p:nvSpPr>
          <p:cNvPr id="24591" name="矩形 24590"/>
          <p:cNvSpPr/>
          <p:nvPr/>
        </p:nvSpPr>
        <p:spPr>
          <a:xfrm>
            <a:off x="5751195" y="3286125"/>
            <a:ext cx="3086100" cy="447675"/>
          </a:xfrm>
          <a:prstGeom prst="rect">
            <a:avLst/>
          </a:prstGeom>
          <a:noFill/>
          <a:ln w="9525" cap="flat" cmpd="sng">
            <a:solidFill>
              <a:schemeClr val="tx1"/>
            </a:solidFill>
            <a:prstDash val="solid"/>
            <a:miter/>
            <a:headEnd type="none" w="med" len="med"/>
            <a:tailEnd type="none" w="med" len="med"/>
          </a:ln>
        </p:spPr>
        <p:txBody>
          <a:bodyPr/>
          <a:lstStyle>
            <a:lvl1pPr marL="0" lvl="0" indent="0" algn="r" defTabSz="914400" eaLnBrk="1" fontAlgn="base" latinLnBrk="0" hangingPunct="1">
              <a:lnSpc>
                <a:spcPct val="100000"/>
              </a:lnSpc>
              <a:spcBef>
                <a:spcPct val="0"/>
              </a:spcBef>
              <a:spcAft>
                <a:spcPct val="0"/>
              </a:spcAft>
              <a:buNone/>
              <a:defRPr sz="3600" u="none" kern="1200" baseline="0">
                <a:solidFill>
                  <a:schemeClr val="tx2"/>
                </a:solidFill>
                <a:latin typeface="Arial" panose="020B0604020202020204" pitchFamily="34" charset="0"/>
                <a:ea typeface="黑体" panose="02010609060101010101" pitchFamily="2" charset="-122"/>
              </a:defRPr>
            </a:lvl1pPr>
          </a:lstStyle>
          <a:p>
            <a:pPr lvl="0" algn="l"/>
            <a:r>
              <a:rPr lang="zh-CN" altLang="en-US" sz="2000" b="1" i="1"/>
              <a:t>邮电通信设施的完善</a:t>
            </a:r>
            <a:endParaRPr lang="zh-CN" altLang="en-US" sz="2000" b="1" i="1"/>
          </a:p>
        </p:txBody>
      </p:sp>
      <p:sp>
        <p:nvSpPr>
          <p:cNvPr id="24592" name="矩形 24591"/>
          <p:cNvSpPr/>
          <p:nvPr/>
        </p:nvSpPr>
        <p:spPr>
          <a:xfrm>
            <a:off x="5750878" y="2565400"/>
            <a:ext cx="2395537" cy="431800"/>
          </a:xfrm>
          <a:prstGeom prst="rect">
            <a:avLst/>
          </a:prstGeom>
          <a:noFill/>
          <a:ln w="9525" cap="flat" cmpd="sng">
            <a:solidFill>
              <a:schemeClr val="tx1"/>
            </a:solidFill>
            <a:prstDash val="solid"/>
            <a:miter/>
            <a:headEnd type="none" w="med" len="med"/>
            <a:tailEnd type="none" w="med" len="med"/>
          </a:ln>
        </p:spPr>
        <p:txBody>
          <a:bodyPr/>
          <a:lstStyle>
            <a:lvl1pPr marL="0" lvl="0" indent="0" algn="r" defTabSz="914400" eaLnBrk="1" fontAlgn="base" latinLnBrk="0" hangingPunct="1">
              <a:lnSpc>
                <a:spcPct val="100000"/>
              </a:lnSpc>
              <a:spcBef>
                <a:spcPct val="0"/>
              </a:spcBef>
              <a:spcAft>
                <a:spcPct val="0"/>
              </a:spcAft>
              <a:buNone/>
              <a:defRPr sz="3600" u="none" kern="1200" baseline="0">
                <a:solidFill>
                  <a:schemeClr val="tx2"/>
                </a:solidFill>
                <a:latin typeface="Arial" panose="020B0604020202020204" pitchFamily="34" charset="0"/>
                <a:ea typeface="黑体" panose="02010609060101010101" pitchFamily="2" charset="-122"/>
              </a:defRPr>
            </a:lvl1pPr>
          </a:lstStyle>
          <a:p>
            <a:pPr lvl="0" algn="l"/>
            <a:r>
              <a:rPr lang="zh-CN" altLang="en-US" sz="2000" b="1" i="1"/>
              <a:t>交通工具的更新</a:t>
            </a:r>
            <a:endParaRPr lang="zh-CN" altLang="en-US" sz="2000" b="1" i="1"/>
          </a:p>
        </p:txBody>
      </p:sp>
      <p:sp>
        <p:nvSpPr>
          <p:cNvPr id="24593" name="矩形 24592"/>
          <p:cNvSpPr/>
          <p:nvPr/>
        </p:nvSpPr>
        <p:spPr>
          <a:xfrm>
            <a:off x="3665855" y="4017645"/>
            <a:ext cx="1438275" cy="865188"/>
          </a:xfrm>
          <a:prstGeom prst="rect">
            <a:avLst/>
          </a:prstGeom>
          <a:noFill/>
          <a:ln w="9525" cap="flat" cmpd="sng">
            <a:solidFill>
              <a:schemeClr val="tx1"/>
            </a:solidFill>
            <a:prstDash val="solid"/>
            <a:miter/>
            <a:headEnd type="none" w="med" len="med"/>
            <a:tailEnd type="none" w="med" len="med"/>
          </a:ln>
        </p:spPr>
        <p:txBody>
          <a:bodyPr/>
          <a:lstStyle>
            <a:lvl1pPr marL="0" lvl="0" indent="0" algn="r" defTabSz="914400" eaLnBrk="1" fontAlgn="base" latinLnBrk="0" hangingPunct="1">
              <a:lnSpc>
                <a:spcPct val="100000"/>
              </a:lnSpc>
              <a:spcBef>
                <a:spcPct val="0"/>
              </a:spcBef>
              <a:spcAft>
                <a:spcPct val="0"/>
              </a:spcAft>
              <a:buNone/>
              <a:defRPr sz="3600" u="none" kern="1200" baseline="0">
                <a:solidFill>
                  <a:schemeClr val="tx2"/>
                </a:solidFill>
                <a:latin typeface="Arial" panose="020B0604020202020204" pitchFamily="34" charset="0"/>
                <a:ea typeface="黑体" panose="02010609060101010101" pitchFamily="2" charset="-122"/>
              </a:defRPr>
            </a:lvl1pPr>
          </a:lstStyle>
          <a:p>
            <a:pPr lvl="0" algn="l"/>
            <a:r>
              <a:rPr lang="zh-CN" altLang="en-US" sz="2000" b="1" i="1"/>
              <a:t>大众传媒的发展</a:t>
            </a:r>
            <a:endParaRPr lang="zh-CN" altLang="en-US" sz="2000" b="1" i="1"/>
          </a:p>
        </p:txBody>
      </p:sp>
      <p:sp>
        <p:nvSpPr>
          <p:cNvPr id="24594" name="直接连接符 24593"/>
          <p:cNvSpPr/>
          <p:nvPr/>
        </p:nvSpPr>
        <p:spPr>
          <a:xfrm>
            <a:off x="5103813" y="4089718"/>
            <a:ext cx="576262" cy="0"/>
          </a:xfrm>
          <a:prstGeom prst="line">
            <a:avLst/>
          </a:prstGeom>
          <a:ln w="25400" cap="flat" cmpd="sng">
            <a:solidFill>
              <a:schemeClr val="tx1"/>
            </a:solidFill>
            <a:prstDash val="solid"/>
            <a:headEnd type="none" w="med" len="med"/>
            <a:tailEnd type="triangle" w="med" len="med"/>
          </a:ln>
        </p:spPr>
      </p:sp>
      <p:sp>
        <p:nvSpPr>
          <p:cNvPr id="24596" name="矩形 24595"/>
          <p:cNvSpPr/>
          <p:nvPr/>
        </p:nvSpPr>
        <p:spPr>
          <a:xfrm>
            <a:off x="5751195" y="4508183"/>
            <a:ext cx="3608388" cy="431800"/>
          </a:xfrm>
          <a:prstGeom prst="rect">
            <a:avLst/>
          </a:prstGeom>
          <a:noFill/>
          <a:ln w="9525" cap="flat" cmpd="sng">
            <a:solidFill>
              <a:schemeClr val="tx1"/>
            </a:solidFill>
            <a:prstDash val="solid"/>
            <a:miter/>
            <a:headEnd type="none" w="med" len="med"/>
            <a:tailEnd type="none" w="med" len="med"/>
          </a:ln>
        </p:spPr>
        <p:txBody>
          <a:bodyPr/>
          <a:lstStyle>
            <a:lvl1pPr marL="0" lvl="0" indent="0" algn="r" defTabSz="914400" eaLnBrk="1" fontAlgn="base" latinLnBrk="0" hangingPunct="1">
              <a:lnSpc>
                <a:spcPct val="100000"/>
              </a:lnSpc>
              <a:spcBef>
                <a:spcPct val="0"/>
              </a:spcBef>
              <a:spcAft>
                <a:spcPct val="0"/>
              </a:spcAft>
              <a:buNone/>
              <a:defRPr sz="3600" u="none" kern="1200" baseline="0">
                <a:solidFill>
                  <a:schemeClr val="tx2"/>
                </a:solidFill>
                <a:latin typeface="Arial" panose="020B0604020202020204" pitchFamily="34" charset="0"/>
                <a:ea typeface="黑体" panose="02010609060101010101" pitchFamily="2" charset="-122"/>
              </a:defRPr>
            </a:lvl1pPr>
          </a:lstStyle>
          <a:p>
            <a:pPr lvl="0" algn="l"/>
            <a:r>
              <a:rPr lang="zh-CN" altLang="en-US" sz="2000" b="1" i="1"/>
              <a:t>互联网与民众生活的渐变</a:t>
            </a:r>
            <a:endParaRPr lang="zh-CN" altLang="en-US" sz="2000" b="1" i="1"/>
          </a:p>
        </p:txBody>
      </p:sp>
      <p:sp>
        <p:nvSpPr>
          <p:cNvPr id="24597" name="矩形 24596"/>
          <p:cNvSpPr/>
          <p:nvPr/>
        </p:nvSpPr>
        <p:spPr>
          <a:xfrm>
            <a:off x="5750878" y="3874135"/>
            <a:ext cx="2520950" cy="431800"/>
          </a:xfrm>
          <a:prstGeom prst="rect">
            <a:avLst/>
          </a:prstGeom>
          <a:noFill/>
          <a:ln w="9525" cap="flat" cmpd="sng">
            <a:solidFill>
              <a:schemeClr val="tx1"/>
            </a:solidFill>
            <a:prstDash val="solid"/>
            <a:miter/>
            <a:headEnd type="none" w="med" len="med"/>
            <a:tailEnd type="none" w="med" len="med"/>
          </a:ln>
        </p:spPr>
        <p:txBody>
          <a:bodyPr/>
          <a:lstStyle>
            <a:lvl1pPr marL="0" lvl="0" indent="0" algn="r" defTabSz="914400" eaLnBrk="1" fontAlgn="base" latinLnBrk="0" hangingPunct="1">
              <a:lnSpc>
                <a:spcPct val="100000"/>
              </a:lnSpc>
              <a:spcBef>
                <a:spcPct val="0"/>
              </a:spcBef>
              <a:spcAft>
                <a:spcPct val="0"/>
              </a:spcAft>
              <a:buNone/>
              <a:defRPr sz="3600" u="none" kern="1200" baseline="0">
                <a:solidFill>
                  <a:schemeClr val="tx2"/>
                </a:solidFill>
                <a:latin typeface="Arial" panose="020B0604020202020204" pitchFamily="34" charset="0"/>
                <a:ea typeface="黑体" panose="02010609060101010101" pitchFamily="2" charset="-122"/>
              </a:defRPr>
            </a:lvl1pPr>
          </a:lstStyle>
          <a:p>
            <a:pPr lvl="0" algn="l"/>
            <a:r>
              <a:rPr lang="zh-CN" altLang="en-US" sz="2000" b="1" i="1"/>
              <a:t>大众报业的发展</a:t>
            </a:r>
            <a:endParaRPr lang="zh-CN" altLang="en-US" sz="2000" b="1" i="1"/>
          </a:p>
        </p:txBody>
      </p:sp>
      <p:sp>
        <p:nvSpPr>
          <p:cNvPr id="13" name="直接连接符 12"/>
          <p:cNvSpPr/>
          <p:nvPr/>
        </p:nvSpPr>
        <p:spPr>
          <a:xfrm>
            <a:off x="5103495" y="1998663"/>
            <a:ext cx="576263" cy="0"/>
          </a:xfrm>
          <a:prstGeom prst="line">
            <a:avLst/>
          </a:prstGeom>
          <a:ln w="25400" cap="flat" cmpd="sng">
            <a:solidFill>
              <a:schemeClr val="tx1"/>
            </a:solidFill>
            <a:prstDash val="solid"/>
            <a:headEnd type="none" w="med" len="med"/>
            <a:tailEnd type="triangle" w="med" len="med"/>
          </a:ln>
        </p:spPr>
      </p:sp>
      <p:sp>
        <p:nvSpPr>
          <p:cNvPr id="14" name="直接连接符 13"/>
          <p:cNvSpPr/>
          <p:nvPr/>
        </p:nvSpPr>
        <p:spPr>
          <a:xfrm>
            <a:off x="5103495" y="1495425"/>
            <a:ext cx="576263" cy="0"/>
          </a:xfrm>
          <a:prstGeom prst="line">
            <a:avLst/>
          </a:prstGeom>
          <a:ln w="25400" cap="flat" cmpd="sng">
            <a:solidFill>
              <a:schemeClr val="tx1"/>
            </a:solidFill>
            <a:prstDash val="solid"/>
            <a:headEnd type="none" w="med" len="med"/>
            <a:tailEnd type="triangle" w="med" len="med"/>
          </a:ln>
        </p:spPr>
      </p:sp>
      <p:sp>
        <p:nvSpPr>
          <p:cNvPr id="15" name="直接连接符 14"/>
          <p:cNvSpPr/>
          <p:nvPr/>
        </p:nvSpPr>
        <p:spPr>
          <a:xfrm>
            <a:off x="5174933" y="4739323"/>
            <a:ext cx="576262" cy="0"/>
          </a:xfrm>
          <a:prstGeom prst="line">
            <a:avLst/>
          </a:prstGeom>
          <a:ln w="25400" cap="flat" cmpd="sng">
            <a:solidFill>
              <a:schemeClr val="tx1"/>
            </a:solidFill>
            <a:prstDash val="solid"/>
            <a:headEnd type="none" w="med" len="med"/>
            <a:tailEnd type="triangle" w="med" len="med"/>
          </a:ln>
        </p:spPr>
      </p:sp>
    </p:spTree>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矩形 191489"/>
          <p:cNvSpPr/>
          <p:nvPr/>
        </p:nvSpPr>
        <p:spPr>
          <a:xfrm>
            <a:off x="468313" y="915988"/>
            <a:ext cx="7921625" cy="3415030"/>
          </a:xfrm>
          <a:prstGeom prst="rect">
            <a:avLst/>
          </a:prstGeom>
          <a:noFill/>
          <a:ln w="9525">
            <a:noFill/>
          </a:ln>
        </p:spPr>
        <p:txBody>
          <a:bodyPr>
            <a:spAutoFit/>
          </a:bodyPr>
          <a:p>
            <a:r>
              <a:rPr lang="en-US" altLang="zh-CN" sz="2400" b="1">
                <a:solidFill>
                  <a:srgbClr val="FF0000"/>
                </a:solidFill>
                <a:sym typeface="+mn-ea"/>
              </a:rPr>
              <a:t>(2014·</a:t>
            </a:r>
            <a:r>
              <a:rPr lang="zh-CN" altLang="zh-CN" sz="2400" b="1" dirty="0">
                <a:solidFill>
                  <a:srgbClr val="FF0000"/>
                </a:solidFill>
                <a:sym typeface="+mn-ea"/>
              </a:rPr>
              <a:t>全国新课标卷</a:t>
            </a:r>
            <a:r>
              <a:rPr lang="en-US" altLang="zh-CN" sz="2400" b="1">
                <a:solidFill>
                  <a:srgbClr val="FF0000"/>
                </a:solidFill>
                <a:sym typeface="+mn-ea"/>
              </a:rPr>
              <a:t>Ⅰ)20</a:t>
            </a:r>
            <a:r>
              <a:rPr lang="zh-CN" altLang="zh-CN" sz="2400" b="1" dirty="0">
                <a:sym typeface="+mn-ea"/>
              </a:rPr>
              <a:t>世纪20年代，上海成为中国电影的制作中心，当时在上海放映的各种影片中，外国片与国产片比例约为2：1；而在北京和天津，这一比例高达5：1甚至6：1。上海与京津放映中外电影比例不同，能够说明这一现象的应是</a:t>
            </a:r>
            <a:endParaRPr lang="en-US" altLang="zh-CN" sz="2400" b="1">
              <a:latin typeface="Arial" panose="020B0604020202020204" pitchFamily="34" charset="0"/>
            </a:endParaRPr>
          </a:p>
          <a:p>
            <a:r>
              <a:rPr lang="zh-CN" altLang="zh-CN" sz="2400" b="1" dirty="0">
                <a:sym typeface="+mn-ea"/>
              </a:rPr>
              <a:t>A.外国电影的制作水平较高</a:t>
            </a:r>
            <a:r>
              <a:rPr lang="en-US" altLang="zh-CN" sz="2400" b="1" dirty="0">
                <a:sym typeface="+mn-ea"/>
              </a:rPr>
              <a:t>		</a:t>
            </a:r>
            <a:endParaRPr lang="en-US" altLang="zh-CN" sz="2400" b="1" dirty="0">
              <a:sym typeface="+mn-ea"/>
            </a:endParaRPr>
          </a:p>
          <a:p>
            <a:r>
              <a:rPr lang="zh-CN" altLang="zh-CN" sz="2400" b="1" dirty="0">
                <a:sym typeface="+mn-ea"/>
              </a:rPr>
              <a:t>B.京津民众对外来事物更具热情</a:t>
            </a:r>
            <a:endParaRPr lang="zh-CN" altLang="zh-CN" sz="2400" b="1" dirty="0">
              <a:latin typeface="Arial" panose="020B0604020202020204" pitchFamily="34" charset="0"/>
            </a:endParaRPr>
          </a:p>
          <a:p>
            <a:r>
              <a:rPr lang="zh-CN" altLang="zh-CN" sz="2400" b="1" dirty="0">
                <a:sym typeface="+mn-ea"/>
              </a:rPr>
              <a:t>C.中国电影拷贝流通税费重</a:t>
            </a:r>
            <a:r>
              <a:rPr lang="en-US" altLang="zh-CN" sz="2400" b="1" dirty="0">
                <a:sym typeface="+mn-ea"/>
              </a:rPr>
              <a:t>		</a:t>
            </a:r>
            <a:endParaRPr lang="en-US" altLang="zh-CN" sz="2400" b="1" dirty="0">
              <a:sym typeface="+mn-ea"/>
            </a:endParaRPr>
          </a:p>
          <a:p>
            <a:r>
              <a:rPr lang="zh-CN" altLang="zh-CN" sz="2400" b="1" dirty="0">
                <a:sym typeface="+mn-ea"/>
              </a:rPr>
              <a:t>D.上海民众的社会心态更为开放</a:t>
            </a:r>
            <a:endParaRPr sz="2400" b="1">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C</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13669" name="组合 191493"/>
          <p:cNvGrpSpPr/>
          <p:nvPr/>
        </p:nvGrpSpPr>
        <p:grpSpPr>
          <a:xfrm>
            <a:off x="179388" y="195263"/>
            <a:ext cx="2087562" cy="790575"/>
            <a:chOff x="3833" y="0"/>
            <a:chExt cx="1315" cy="498"/>
          </a:xfrm>
        </p:grpSpPr>
        <p:pic>
          <p:nvPicPr>
            <p:cNvPr id="113670"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13671"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13672"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112653" name="矩形 10"/>
          <p:cNvSpPr/>
          <p:nvPr/>
        </p:nvSpPr>
        <p:spPr>
          <a:xfrm>
            <a:off x="2013585" y="252095"/>
            <a:ext cx="7023735" cy="398780"/>
          </a:xfrm>
          <a:prstGeom prst="rect">
            <a:avLst/>
          </a:prstGeom>
          <a:noFill/>
          <a:ln w="9525">
            <a:noFill/>
          </a:ln>
        </p:spPr>
        <p:txBody>
          <a:bodyPr wrap="square">
            <a:spAutoFit/>
          </a:bodyPr>
          <a:p>
            <a:pPr algn="ctr">
              <a:spcBef>
                <a:spcPct val="50000"/>
              </a:spcBef>
            </a:pPr>
            <a:r>
              <a:rPr lang="zh-CN" altLang="en-US" sz="2000" b="1" dirty="0">
                <a:solidFill>
                  <a:schemeClr val="accent2"/>
                </a:solidFill>
                <a:latin typeface="黑体" panose="02010609060101010101" pitchFamily="2" charset="-122"/>
                <a:ea typeface="黑体" panose="02010609060101010101" pitchFamily="2" charset="-122"/>
              </a:rPr>
              <a:t>考点  </a:t>
            </a:r>
            <a:r>
              <a:rPr lang="zh-CN" altLang="en-US" sz="2000" b="1" dirty="0">
                <a:solidFill>
                  <a:schemeClr val="accent2"/>
                </a:solidFill>
                <a:ea typeface="黑体" panose="02010609060101010101" pitchFamily="2" charset="-122"/>
                <a:sym typeface="+mn-ea"/>
              </a:rPr>
              <a:t>大众传媒的发展</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矩形 191489"/>
          <p:cNvSpPr/>
          <p:nvPr/>
        </p:nvSpPr>
        <p:spPr>
          <a:xfrm>
            <a:off x="468313" y="915988"/>
            <a:ext cx="7921625" cy="1568450"/>
          </a:xfrm>
          <a:prstGeom prst="rect">
            <a:avLst/>
          </a:prstGeom>
          <a:noFill/>
          <a:ln w="9525">
            <a:noFill/>
          </a:ln>
        </p:spPr>
        <p:txBody>
          <a:bodyPr>
            <a:spAutoFit/>
          </a:bodyPr>
          <a:p>
            <a:pPr marL="342900" indent="-342900"/>
            <a:r>
              <a:rPr lang="en-US" altLang="zh-CN" sz="2400" b="1">
                <a:solidFill>
                  <a:srgbClr val="FF0000"/>
                </a:solidFill>
                <a:sym typeface="+mn-ea"/>
              </a:rPr>
              <a:t>(2014·</a:t>
            </a:r>
            <a:r>
              <a:rPr lang="zh-CN" altLang="zh-CN" sz="2400" b="1" dirty="0">
                <a:solidFill>
                  <a:srgbClr val="FF0000"/>
                </a:solidFill>
                <a:sym typeface="+mn-ea"/>
              </a:rPr>
              <a:t>浙江高考</a:t>
            </a:r>
            <a:r>
              <a:rPr lang="en-US" altLang="zh-CN" sz="2400" b="1">
                <a:solidFill>
                  <a:srgbClr val="FF0000"/>
                </a:solidFill>
                <a:sym typeface="+mn-ea"/>
              </a:rPr>
              <a:t>)</a:t>
            </a:r>
            <a:r>
              <a:rPr lang="zh-CN" altLang="zh-CN" sz="2400" b="1" dirty="0">
                <a:sym typeface="+mn-ea"/>
              </a:rPr>
              <a:t>右图是20世纪初某报截</a:t>
            </a:r>
            <a:endParaRPr lang="en-US" altLang="zh-CN" sz="2400" b="1">
              <a:latin typeface="Arial" panose="020B0604020202020204" pitchFamily="34" charset="0"/>
            </a:endParaRPr>
          </a:p>
          <a:p>
            <a:pPr marL="342900" indent="-342900"/>
            <a:r>
              <a:rPr lang="zh-CN" altLang="zh-CN" sz="2400" b="1" dirty="0">
                <a:sym typeface="+mn-ea"/>
              </a:rPr>
              <a:t>图，它不能作为直接史料来说明</a:t>
            </a:r>
            <a:endParaRPr lang="zh-CN" altLang="zh-CN" sz="2400" b="1" dirty="0">
              <a:latin typeface="Arial" panose="020B0604020202020204" pitchFamily="34" charset="0"/>
            </a:endParaRPr>
          </a:p>
          <a:p>
            <a:pPr marL="342900" indent="-342900"/>
            <a:r>
              <a:rPr lang="zh-CN" altLang="zh-CN" sz="2400" b="1" dirty="0">
                <a:sym typeface="+mn-ea"/>
              </a:rPr>
              <a:t>A.出版业的发展</a:t>
            </a:r>
            <a:r>
              <a:rPr lang="en-US" altLang="zh-CN" sz="2400" b="1" dirty="0">
                <a:sym typeface="+mn-ea"/>
              </a:rPr>
              <a:t>	</a:t>
            </a:r>
            <a:r>
              <a:rPr lang="zh-CN" altLang="zh-CN" sz="2400" b="1" dirty="0">
                <a:sym typeface="+mn-ea"/>
              </a:rPr>
              <a:t>B.广告业的进步</a:t>
            </a:r>
            <a:endParaRPr lang="zh-CN" altLang="zh-CN" sz="2400" b="1" dirty="0">
              <a:latin typeface="Arial" panose="020B0604020202020204" pitchFamily="34" charset="0"/>
            </a:endParaRPr>
          </a:p>
          <a:p>
            <a:pPr marL="342900" indent="-342900"/>
            <a:r>
              <a:rPr lang="zh-CN" altLang="zh-CN" sz="2400" b="1" dirty="0">
                <a:sym typeface="+mn-ea"/>
              </a:rPr>
              <a:t>C.婚姻礼俗之变迁</a:t>
            </a:r>
            <a:r>
              <a:rPr lang="en-US" altLang="zh-CN" sz="2400" b="1" dirty="0">
                <a:sym typeface="+mn-ea"/>
              </a:rPr>
              <a:t>	</a:t>
            </a:r>
            <a:r>
              <a:rPr lang="zh-CN" altLang="zh-CN" sz="2400" b="1" dirty="0">
                <a:sym typeface="+mn-ea"/>
              </a:rPr>
              <a:t>D.世界文明之演进</a:t>
            </a:r>
            <a:endParaRPr altLang="zh-CN" sz="2400" b="1">
              <a:latin typeface="Arial" panose="020B0604020202020204" pitchFamily="34" charset="0"/>
            </a:endParaRPr>
          </a:p>
        </p:txBody>
      </p:sp>
      <p:sp>
        <p:nvSpPr>
          <p:cNvPr id="191491" name="矩形 191490"/>
          <p:cNvSpPr/>
          <p:nvPr/>
        </p:nvSpPr>
        <p:spPr>
          <a:xfrm>
            <a:off x="2322830" y="323056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D</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17765" name="组合 191493"/>
          <p:cNvGrpSpPr/>
          <p:nvPr/>
        </p:nvGrpSpPr>
        <p:grpSpPr>
          <a:xfrm>
            <a:off x="-34607" y="132398"/>
            <a:ext cx="2087562" cy="790575"/>
            <a:chOff x="3833" y="0"/>
            <a:chExt cx="1315" cy="498"/>
          </a:xfrm>
        </p:grpSpPr>
        <p:pic>
          <p:nvPicPr>
            <p:cNvPr id="117766"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17767"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17768"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pic>
        <p:nvPicPr>
          <p:cNvPr id="497672" name="图片 15" descr="E:\杨绘绘\2015\幻灯片\一轮\历史人民版\+160.TIF"/>
          <p:cNvPicPr>
            <a:picLocks noChangeAspect="1"/>
          </p:cNvPicPr>
          <p:nvPr/>
        </p:nvPicPr>
        <p:blipFill>
          <a:blip r:embed="rId4" r:link="rId5">
            <a:lum bright="-12000" contrast="18000"/>
          </a:blip>
          <a:stretch>
            <a:fillRect/>
          </a:stretch>
        </p:blipFill>
        <p:spPr>
          <a:xfrm>
            <a:off x="5948045" y="1429385"/>
            <a:ext cx="2994660" cy="2936875"/>
          </a:xfrm>
          <a:prstGeom prst="rect">
            <a:avLst/>
          </a:prstGeom>
          <a:noFill/>
          <a:ln w="9525">
            <a:noFill/>
          </a:ln>
        </p:spPr>
      </p:pic>
      <p:sp>
        <p:nvSpPr>
          <p:cNvPr id="112653" name="矩形 10"/>
          <p:cNvSpPr/>
          <p:nvPr/>
        </p:nvSpPr>
        <p:spPr>
          <a:xfrm>
            <a:off x="2013585" y="252095"/>
            <a:ext cx="7023735" cy="398780"/>
          </a:xfrm>
          <a:prstGeom prst="rect">
            <a:avLst/>
          </a:prstGeom>
          <a:noFill/>
          <a:ln w="9525">
            <a:noFill/>
          </a:ln>
        </p:spPr>
        <p:txBody>
          <a:bodyPr wrap="square">
            <a:spAutoFit/>
          </a:bodyPr>
          <a:p>
            <a:pPr algn="ctr">
              <a:spcBef>
                <a:spcPct val="50000"/>
              </a:spcBef>
            </a:pPr>
            <a:r>
              <a:rPr lang="zh-CN" altLang="en-US" sz="2000" b="1" dirty="0">
                <a:solidFill>
                  <a:schemeClr val="accent2"/>
                </a:solidFill>
                <a:latin typeface="黑体" panose="02010609060101010101" pitchFamily="2" charset="-122"/>
                <a:ea typeface="黑体" panose="02010609060101010101" pitchFamily="2" charset="-122"/>
              </a:rPr>
              <a:t>考点  </a:t>
            </a:r>
            <a:r>
              <a:rPr lang="zh-CN" altLang="en-US" sz="2000" b="1" dirty="0">
                <a:solidFill>
                  <a:schemeClr val="accent2"/>
                </a:solidFill>
                <a:ea typeface="黑体" panose="02010609060101010101" pitchFamily="2" charset="-122"/>
                <a:sym typeface="+mn-ea"/>
              </a:rPr>
              <a:t>大众传媒的发展</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矩形 191489"/>
          <p:cNvSpPr/>
          <p:nvPr/>
        </p:nvSpPr>
        <p:spPr>
          <a:xfrm>
            <a:off x="468630" y="1059180"/>
            <a:ext cx="7996555" cy="3046095"/>
          </a:xfrm>
          <a:prstGeom prst="rect">
            <a:avLst/>
          </a:prstGeom>
          <a:noFill/>
          <a:ln w="9525">
            <a:noFill/>
          </a:ln>
        </p:spPr>
        <p:txBody>
          <a:bodyPr wrap="square">
            <a:spAutoFit/>
          </a:bodyPr>
          <a:p>
            <a:r>
              <a:rPr lang="en-US" altLang="zh-CN" sz="2400" b="1">
                <a:solidFill>
                  <a:srgbClr val="FF0000"/>
                </a:solidFill>
                <a:sym typeface="+mn-ea"/>
              </a:rPr>
              <a:t>(2013·</a:t>
            </a:r>
            <a:r>
              <a:rPr lang="zh-CN" altLang="zh-CN" sz="2400" b="1" dirty="0">
                <a:solidFill>
                  <a:srgbClr val="FF0000"/>
                </a:solidFill>
                <a:sym typeface="+mn-ea"/>
              </a:rPr>
              <a:t>江苏高考</a:t>
            </a:r>
            <a:r>
              <a:rPr lang="en-US" altLang="zh-CN" sz="2400" b="1">
                <a:solidFill>
                  <a:srgbClr val="FF0000"/>
                </a:solidFill>
                <a:sym typeface="+mn-ea"/>
              </a:rPr>
              <a:t>)</a:t>
            </a:r>
            <a:r>
              <a:rPr lang="zh-CN" altLang="zh-CN" sz="2400" b="1" dirty="0">
                <a:sym typeface="+mn-ea"/>
              </a:rPr>
              <a:t>1909年，《京华百二竹枝词》曰：“报纸于今最有功，能教民智渐开通。眼前报馆如林立，不见‘中央’有‘大同’(‘中央’、‘大同’均为当时报纸名称)。”这一描述表明</a:t>
            </a:r>
            <a:endParaRPr lang="zh-CN" altLang="zh-CN" sz="2400" b="1" dirty="0">
              <a:latin typeface="Arial" panose="020B0604020202020204" pitchFamily="34" charset="0"/>
            </a:endParaRPr>
          </a:p>
          <a:p>
            <a:r>
              <a:rPr lang="zh-CN" altLang="zh-CN" sz="2400" b="1" dirty="0">
                <a:sym typeface="+mn-ea"/>
              </a:rPr>
              <a:t>A.报纸宣传成为变革根本动力</a:t>
            </a:r>
            <a:r>
              <a:rPr lang="en-US" altLang="zh-CN" sz="2400" b="1" dirty="0">
                <a:sym typeface="+mn-ea"/>
              </a:rPr>
              <a:t>	</a:t>
            </a:r>
            <a:endParaRPr lang="en-US" altLang="zh-CN" sz="2400" b="1" dirty="0">
              <a:sym typeface="+mn-ea"/>
            </a:endParaRPr>
          </a:p>
          <a:p>
            <a:r>
              <a:rPr lang="zh-CN" altLang="zh-CN" sz="2400" b="1" dirty="0">
                <a:sym typeface="+mn-ea"/>
              </a:rPr>
              <a:t>B.描述者倡导报纸产业多元化</a:t>
            </a:r>
            <a:endParaRPr lang="zh-CN" altLang="zh-CN" sz="2400" b="1" dirty="0">
              <a:latin typeface="Arial" panose="020B0604020202020204" pitchFamily="34" charset="0"/>
            </a:endParaRPr>
          </a:p>
          <a:p>
            <a:r>
              <a:rPr lang="zh-CN" altLang="zh-CN" sz="2400" b="1" dirty="0">
                <a:sym typeface="+mn-ea"/>
              </a:rPr>
              <a:t>C.描述者肯定报纸的教化功能</a:t>
            </a:r>
            <a:r>
              <a:rPr lang="en-US" altLang="zh-CN" sz="2400" b="1" dirty="0">
                <a:sym typeface="+mn-ea"/>
              </a:rPr>
              <a:t>	</a:t>
            </a:r>
            <a:endParaRPr lang="en-US" altLang="zh-CN" sz="2400" b="1" dirty="0">
              <a:sym typeface="+mn-ea"/>
            </a:endParaRPr>
          </a:p>
          <a:p>
            <a:r>
              <a:rPr lang="zh-CN" altLang="zh-CN" sz="2400" b="1" dirty="0">
                <a:sym typeface="+mn-ea"/>
              </a:rPr>
              <a:t>D.报纸舆论受到专制政府控制</a:t>
            </a:r>
            <a:endParaRPr altLang="zh-CN" sz="2400" b="1">
              <a:latin typeface="Arial" panose="020B0604020202020204" pitchFamily="34" charset="0"/>
            </a:endParaRPr>
          </a:p>
        </p:txBody>
      </p:sp>
      <p:sp>
        <p:nvSpPr>
          <p:cNvPr id="191491" name="矩形 191490"/>
          <p:cNvSpPr/>
          <p:nvPr/>
        </p:nvSpPr>
        <p:spPr>
          <a:xfrm>
            <a:off x="5757545" y="4005580"/>
            <a:ext cx="457200" cy="700088"/>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C</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18789" name="组合 191493"/>
          <p:cNvGrpSpPr/>
          <p:nvPr/>
        </p:nvGrpSpPr>
        <p:grpSpPr>
          <a:xfrm>
            <a:off x="179388" y="195263"/>
            <a:ext cx="2087562" cy="790575"/>
            <a:chOff x="3833" y="0"/>
            <a:chExt cx="1315" cy="498"/>
          </a:xfrm>
        </p:grpSpPr>
        <p:pic>
          <p:nvPicPr>
            <p:cNvPr id="118790"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18791"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18792"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112653" name="矩形 10"/>
          <p:cNvSpPr/>
          <p:nvPr/>
        </p:nvSpPr>
        <p:spPr>
          <a:xfrm>
            <a:off x="2013585" y="252095"/>
            <a:ext cx="7023735" cy="398780"/>
          </a:xfrm>
          <a:prstGeom prst="rect">
            <a:avLst/>
          </a:prstGeom>
          <a:noFill/>
          <a:ln w="9525">
            <a:noFill/>
          </a:ln>
        </p:spPr>
        <p:txBody>
          <a:bodyPr wrap="square">
            <a:spAutoFit/>
          </a:bodyPr>
          <a:p>
            <a:pPr algn="ctr">
              <a:spcBef>
                <a:spcPct val="50000"/>
              </a:spcBef>
            </a:pPr>
            <a:r>
              <a:rPr lang="zh-CN" altLang="en-US" sz="2000" b="1" dirty="0">
                <a:solidFill>
                  <a:schemeClr val="accent2"/>
                </a:solidFill>
                <a:latin typeface="黑体" panose="02010609060101010101" pitchFamily="2" charset="-122"/>
                <a:ea typeface="黑体" panose="02010609060101010101" pitchFamily="2" charset="-122"/>
              </a:rPr>
              <a:t>考点  </a:t>
            </a:r>
            <a:r>
              <a:rPr lang="zh-CN" altLang="en-US" sz="2000" b="1" dirty="0">
                <a:solidFill>
                  <a:schemeClr val="accent2"/>
                </a:solidFill>
                <a:ea typeface="黑体" panose="02010609060101010101" pitchFamily="2" charset="-122"/>
                <a:sym typeface="+mn-ea"/>
              </a:rPr>
              <a:t>大众传媒的发展</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矩形 191489"/>
          <p:cNvSpPr/>
          <p:nvPr/>
        </p:nvSpPr>
        <p:spPr>
          <a:xfrm>
            <a:off x="468313" y="915988"/>
            <a:ext cx="7921625" cy="3415030"/>
          </a:xfrm>
          <a:prstGeom prst="rect">
            <a:avLst/>
          </a:prstGeom>
          <a:noFill/>
          <a:ln w="9525">
            <a:noFill/>
          </a:ln>
        </p:spPr>
        <p:txBody>
          <a:bodyPr>
            <a:spAutoFit/>
          </a:bodyPr>
          <a:p>
            <a:r>
              <a:rPr lang="en-US" altLang="zh-CN" sz="2400" b="1">
                <a:sym typeface="+mn-ea"/>
              </a:rPr>
              <a:t> </a:t>
            </a:r>
            <a:r>
              <a:rPr lang="zh-CN" altLang="zh-CN" sz="2400" b="1" dirty="0">
                <a:sym typeface="+mn-ea"/>
              </a:rPr>
              <a:t>新闻网《数字中国》：“1820年、1890年、1912年中国GDP总量分别占世界总量的32.4%、13.2%、9.6%，但前时国人皆感屈辱，今日世人皆曰中国崛起。”可见大国崛起不仅仅是一个经济概念。结合中国近现代国情，影响中国崛起的因素可能不包括</a:t>
            </a:r>
            <a:endParaRPr lang="en-US" altLang="zh-CN" sz="2400" b="1">
              <a:latin typeface="Arial" panose="020B0604020202020204" pitchFamily="34" charset="0"/>
            </a:endParaRPr>
          </a:p>
          <a:p>
            <a:r>
              <a:rPr lang="zh-CN" altLang="zh-CN" sz="2400" b="1" dirty="0">
                <a:sym typeface="+mn-ea"/>
              </a:rPr>
              <a:t>A.政治、经济、军事等实力在内的综合国力</a:t>
            </a:r>
            <a:endParaRPr lang="zh-CN" altLang="zh-CN" sz="2400" b="1" dirty="0">
              <a:latin typeface="Arial" panose="020B0604020202020204" pitchFamily="34" charset="0"/>
            </a:endParaRPr>
          </a:p>
          <a:p>
            <a:r>
              <a:rPr lang="zh-CN" altLang="zh-CN" sz="2400" b="1" dirty="0">
                <a:sym typeface="+mn-ea"/>
              </a:rPr>
              <a:t>B.保卫自己主权和独立的军事能力</a:t>
            </a:r>
            <a:endParaRPr lang="zh-CN" altLang="zh-CN" sz="2400" b="1" dirty="0">
              <a:latin typeface="Arial" panose="020B0604020202020204" pitchFamily="34" charset="0"/>
            </a:endParaRPr>
          </a:p>
          <a:p>
            <a:r>
              <a:rPr lang="zh-CN" altLang="zh-CN" sz="2400" b="1" dirty="0">
                <a:sym typeface="+mn-ea"/>
              </a:rPr>
              <a:t>C.科学技术创新能力</a:t>
            </a:r>
            <a:endParaRPr lang="zh-CN" altLang="zh-CN" sz="2400" b="1" dirty="0">
              <a:latin typeface="Arial" panose="020B0604020202020204" pitchFamily="34" charset="0"/>
            </a:endParaRPr>
          </a:p>
          <a:p>
            <a:r>
              <a:rPr lang="zh-CN" altLang="zh-CN" sz="2400" b="1" dirty="0">
                <a:sym typeface="+mn-ea"/>
              </a:rPr>
              <a:t>D.和所有国家保持友好的关系</a:t>
            </a:r>
            <a:endParaRPr sz="2400" b="1">
              <a:latin typeface="Arial" panose="020B0604020202020204" pitchFamily="34" charset="0"/>
            </a:endParaRPr>
          </a:p>
        </p:txBody>
      </p:sp>
      <p:sp>
        <p:nvSpPr>
          <p:cNvPr id="191491" name="矩形 191490"/>
          <p:cNvSpPr/>
          <p:nvPr/>
        </p:nvSpPr>
        <p:spPr>
          <a:xfrm>
            <a:off x="7580630" y="284194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D</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13669" name="组合 191493"/>
          <p:cNvGrpSpPr/>
          <p:nvPr/>
        </p:nvGrpSpPr>
        <p:grpSpPr>
          <a:xfrm>
            <a:off x="179388" y="195263"/>
            <a:ext cx="2087562" cy="790575"/>
            <a:chOff x="3833" y="0"/>
            <a:chExt cx="1315" cy="498"/>
          </a:xfrm>
        </p:grpSpPr>
        <p:pic>
          <p:nvPicPr>
            <p:cNvPr id="113670"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13671"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13672"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112653" name="矩形 10"/>
          <p:cNvSpPr/>
          <p:nvPr/>
        </p:nvSpPr>
        <p:spPr>
          <a:xfrm>
            <a:off x="2013585" y="252095"/>
            <a:ext cx="7023735" cy="398780"/>
          </a:xfrm>
          <a:prstGeom prst="rect">
            <a:avLst/>
          </a:prstGeom>
          <a:noFill/>
          <a:ln w="9525">
            <a:noFill/>
          </a:ln>
        </p:spPr>
        <p:txBody>
          <a:bodyPr wrap="square">
            <a:spAutoFit/>
          </a:bodyPr>
          <a:p>
            <a:pPr algn="ctr">
              <a:spcBef>
                <a:spcPct val="50000"/>
              </a:spcBef>
            </a:pPr>
            <a:r>
              <a:rPr lang="zh-CN" altLang="en-US" sz="2000" b="1" dirty="0">
                <a:solidFill>
                  <a:schemeClr val="accent2"/>
                </a:solidFill>
                <a:latin typeface="黑体" panose="02010609060101010101" pitchFamily="2" charset="-122"/>
                <a:ea typeface="黑体" panose="02010609060101010101" pitchFamily="2" charset="-122"/>
              </a:rPr>
              <a:t>考点  </a:t>
            </a:r>
            <a:r>
              <a:rPr lang="zh-CN" altLang="en-US" sz="2000" b="1" dirty="0">
                <a:solidFill>
                  <a:schemeClr val="accent2"/>
                </a:solidFill>
                <a:ea typeface="黑体" panose="02010609060101010101" pitchFamily="2" charset="-122"/>
                <a:sym typeface="+mn-ea"/>
              </a:rPr>
              <a:t>大众传媒的发展</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0756" name="文本框 500755"/>
          <p:cNvSpPr txBox="1"/>
          <p:nvPr/>
        </p:nvSpPr>
        <p:spPr>
          <a:xfrm>
            <a:off x="410845" y="4635535"/>
            <a:ext cx="9144000" cy="506730"/>
          </a:xfrm>
          <a:prstGeom prst="rect">
            <a:avLst/>
          </a:prstGeom>
          <a:noFill/>
          <a:ln w="9525">
            <a:noFill/>
          </a:ln>
        </p:spPr>
        <p:txBody>
          <a:bodyPr>
            <a:spAutoFit/>
          </a:bodyPr>
          <a:p>
            <a:pPr>
              <a:spcBef>
                <a:spcPct val="50000"/>
              </a:spcBef>
            </a:pPr>
            <a:r>
              <a:rPr lang="zh-CN" altLang="en-US" sz="2700" b="1" dirty="0">
                <a:solidFill>
                  <a:schemeClr val="accent2"/>
                </a:solidFill>
                <a:latin typeface="Arial" panose="020B0604020202020204" pitchFamily="34" charset="0"/>
                <a:ea typeface="黑体" panose="02010609060101010101" pitchFamily="2" charset="-122"/>
              </a:rPr>
              <a:t>衣食住行、习俗、交通、通讯、传媒；四个阶段</a:t>
            </a:r>
            <a:endParaRPr lang="zh-CN" altLang="en-US" sz="2700" b="1" dirty="0">
              <a:solidFill>
                <a:schemeClr val="accent2"/>
              </a:solidFill>
              <a:latin typeface="Arial" panose="020B0604020202020204" pitchFamily="34" charset="0"/>
              <a:ea typeface="黑体" panose="02010609060101010101" pitchFamily="2" charset="-122"/>
            </a:endParaRPr>
          </a:p>
        </p:txBody>
      </p:sp>
      <p:sp>
        <p:nvSpPr>
          <p:cNvPr id="500757" name="文本框 500756"/>
          <p:cNvSpPr txBox="1"/>
          <p:nvPr/>
        </p:nvSpPr>
        <p:spPr>
          <a:xfrm>
            <a:off x="-48895" y="1994517"/>
            <a:ext cx="9144000" cy="306705"/>
          </a:xfrm>
          <a:prstGeom prst="rect">
            <a:avLst/>
          </a:prstGeom>
          <a:noFill/>
          <a:ln w="9525">
            <a:noFill/>
          </a:ln>
        </p:spPr>
        <p:txBody>
          <a:bodyPr>
            <a:spAutoFit/>
          </a:bodyPr>
          <a:p>
            <a:pPr>
              <a:spcBef>
                <a:spcPct val="50000"/>
              </a:spcBef>
              <a:buClr>
                <a:schemeClr val="bg1"/>
              </a:buClr>
            </a:pPr>
            <a:r>
              <a:rPr lang="en-US" altLang="zh-CN" sz="1400" b="1">
                <a:latin typeface="Times New Roman" panose="02020603050405020304" pitchFamily="18" charset="0"/>
                <a:ea typeface="黑体" panose="02010609060101010101" pitchFamily="2" charset="-122"/>
              </a:rPr>
              <a:t>1840            1860           1898        1905        1911        1919             1928                         1949                 1958    1978       1993       </a:t>
            </a:r>
            <a:endParaRPr lang="en-US" altLang="zh-CN" sz="1400" b="1">
              <a:latin typeface="Times New Roman" panose="02020603050405020304" pitchFamily="18" charset="0"/>
              <a:ea typeface="黑体" panose="02010609060101010101" pitchFamily="2" charset="-122"/>
            </a:endParaRPr>
          </a:p>
        </p:txBody>
      </p:sp>
      <p:grpSp>
        <p:nvGrpSpPr>
          <p:cNvPr id="500770" name="组合 500769"/>
          <p:cNvGrpSpPr/>
          <p:nvPr/>
        </p:nvGrpSpPr>
        <p:grpSpPr>
          <a:xfrm>
            <a:off x="144028" y="681530"/>
            <a:ext cx="8801189" cy="271392"/>
            <a:chOff x="122" y="889"/>
            <a:chExt cx="7393" cy="228"/>
          </a:xfrm>
        </p:grpSpPr>
        <p:sp>
          <p:nvSpPr>
            <p:cNvPr id="500760" name="左大括号 500759"/>
            <p:cNvSpPr/>
            <p:nvPr/>
          </p:nvSpPr>
          <p:spPr>
            <a:xfrm rot="5400000">
              <a:off x="1323" y="-312"/>
              <a:ext cx="228" cy="2630"/>
            </a:xfrm>
            <a:prstGeom prst="leftBrace">
              <a:avLst>
                <a:gd name="adj1" fmla="val 96125"/>
                <a:gd name="adj2" fmla="val 50000"/>
              </a:avLst>
            </a:prstGeom>
            <a:noFill/>
            <a:ln w="9525" cap="flat" cmpd="sng">
              <a:solidFill>
                <a:schemeClr val="tx1"/>
              </a:solidFill>
              <a:prstDash val="solid"/>
              <a:headEnd type="none" w="med" len="med"/>
              <a:tailEnd type="none" w="med" len="med"/>
            </a:ln>
          </p:spPr>
          <p:txBody>
            <a:bodyPr/>
            <a:p>
              <a:endParaRPr lang="zh-CN" altLang="en-US" sz="100"/>
            </a:p>
          </p:txBody>
        </p:sp>
        <p:sp>
          <p:nvSpPr>
            <p:cNvPr id="500761" name="左大括号 500760"/>
            <p:cNvSpPr/>
            <p:nvPr/>
          </p:nvSpPr>
          <p:spPr>
            <a:xfrm rot="5400000">
              <a:off x="3319" y="368"/>
              <a:ext cx="182" cy="1316"/>
            </a:xfrm>
            <a:prstGeom prst="leftBrace">
              <a:avLst>
                <a:gd name="adj1" fmla="val 60256"/>
                <a:gd name="adj2" fmla="val 50000"/>
              </a:avLst>
            </a:prstGeom>
            <a:noFill/>
            <a:ln w="9525" cap="flat" cmpd="sng">
              <a:solidFill>
                <a:schemeClr val="tx1"/>
              </a:solidFill>
              <a:prstDash val="solid"/>
              <a:headEnd type="none" w="med" len="med"/>
              <a:tailEnd type="none" w="med" len="med"/>
            </a:ln>
          </p:spPr>
          <p:txBody>
            <a:bodyPr/>
            <a:p>
              <a:endParaRPr lang="zh-CN" altLang="en-US" sz="100"/>
            </a:p>
          </p:txBody>
        </p:sp>
        <p:sp>
          <p:nvSpPr>
            <p:cNvPr id="500762" name="左大括号 500761"/>
            <p:cNvSpPr/>
            <p:nvPr/>
          </p:nvSpPr>
          <p:spPr>
            <a:xfrm rot="5400000">
              <a:off x="4589" y="413"/>
              <a:ext cx="182" cy="1225"/>
            </a:xfrm>
            <a:prstGeom prst="leftBrace">
              <a:avLst>
                <a:gd name="adj1" fmla="val 56089"/>
                <a:gd name="adj2" fmla="val 50000"/>
              </a:avLst>
            </a:prstGeom>
            <a:noFill/>
            <a:ln w="9525" cap="flat" cmpd="sng">
              <a:solidFill>
                <a:schemeClr val="tx1"/>
              </a:solidFill>
              <a:prstDash val="solid"/>
              <a:headEnd type="none" w="med" len="med"/>
              <a:tailEnd type="none" w="med" len="med"/>
            </a:ln>
          </p:spPr>
          <p:txBody>
            <a:bodyPr/>
            <a:p>
              <a:endParaRPr lang="zh-CN" altLang="en-US" sz="100"/>
            </a:p>
          </p:txBody>
        </p:sp>
        <p:sp>
          <p:nvSpPr>
            <p:cNvPr id="500763" name="左大括号 500762"/>
            <p:cNvSpPr/>
            <p:nvPr/>
          </p:nvSpPr>
          <p:spPr>
            <a:xfrm rot="5400000">
              <a:off x="6313" y="-85"/>
              <a:ext cx="182" cy="2222"/>
            </a:xfrm>
            <a:prstGeom prst="leftBrace">
              <a:avLst>
                <a:gd name="adj1" fmla="val 101739"/>
                <a:gd name="adj2" fmla="val 50000"/>
              </a:avLst>
            </a:prstGeom>
            <a:noFill/>
            <a:ln w="9525" cap="flat" cmpd="sng">
              <a:solidFill>
                <a:schemeClr val="tx1"/>
              </a:solidFill>
              <a:prstDash val="solid"/>
              <a:headEnd type="none" w="med" len="med"/>
              <a:tailEnd type="none" w="med" len="med"/>
            </a:ln>
          </p:spPr>
          <p:txBody>
            <a:bodyPr/>
            <a:p>
              <a:endParaRPr lang="zh-CN" altLang="en-US" sz="100"/>
            </a:p>
          </p:txBody>
        </p:sp>
      </p:grpSp>
      <p:sp>
        <p:nvSpPr>
          <p:cNvPr id="500765" name="文本框 500764"/>
          <p:cNvSpPr txBox="1"/>
          <p:nvPr/>
        </p:nvSpPr>
        <p:spPr>
          <a:xfrm>
            <a:off x="1278398" y="412519"/>
            <a:ext cx="954633" cy="306705"/>
          </a:xfrm>
          <a:prstGeom prst="rect">
            <a:avLst/>
          </a:prstGeom>
          <a:noFill/>
          <a:ln w="9525">
            <a:noFill/>
          </a:ln>
        </p:spPr>
        <p:txBody>
          <a:bodyPr>
            <a:spAutoFit/>
          </a:bodyPr>
          <a:p>
            <a:pPr>
              <a:spcBef>
                <a:spcPct val="50000"/>
              </a:spcBef>
              <a:buClr>
                <a:schemeClr val="bg1"/>
              </a:buClr>
            </a:pPr>
            <a:r>
              <a:rPr lang="zh-CN" altLang="en-US" sz="1400" b="1" dirty="0">
                <a:latin typeface="Times New Roman" panose="02020603050405020304" pitchFamily="18" charset="0"/>
                <a:ea typeface="黑体" panose="02010609060101010101" pitchFamily="2" charset="-122"/>
              </a:rPr>
              <a:t>晚清时期</a:t>
            </a:r>
            <a:endParaRPr lang="zh-CN" altLang="en-US" sz="1400" b="1" dirty="0">
              <a:latin typeface="Times New Roman" panose="02020603050405020304" pitchFamily="18" charset="0"/>
              <a:ea typeface="黑体" panose="02010609060101010101" pitchFamily="2" charset="-122"/>
            </a:endParaRPr>
          </a:p>
        </p:txBody>
      </p:sp>
      <p:sp>
        <p:nvSpPr>
          <p:cNvPr id="500766" name="文本框 500765"/>
          <p:cNvSpPr txBox="1"/>
          <p:nvPr/>
        </p:nvSpPr>
        <p:spPr>
          <a:xfrm>
            <a:off x="3436440" y="412519"/>
            <a:ext cx="1351007" cy="306705"/>
          </a:xfrm>
          <a:prstGeom prst="rect">
            <a:avLst/>
          </a:prstGeom>
          <a:noFill/>
          <a:ln w="9525">
            <a:noFill/>
          </a:ln>
        </p:spPr>
        <p:txBody>
          <a:bodyPr>
            <a:spAutoFit/>
          </a:bodyPr>
          <a:p>
            <a:pPr>
              <a:spcBef>
                <a:spcPct val="50000"/>
              </a:spcBef>
              <a:buClr>
                <a:schemeClr val="bg1"/>
              </a:buClr>
            </a:pPr>
            <a:r>
              <a:rPr lang="zh-CN" altLang="en-US" sz="1400" b="1" dirty="0">
                <a:latin typeface="Times New Roman" panose="02020603050405020304" pitchFamily="18" charset="0"/>
                <a:ea typeface="黑体" panose="02010609060101010101" pitchFamily="2" charset="-122"/>
              </a:rPr>
              <a:t>北洋军阀时期</a:t>
            </a:r>
            <a:endParaRPr lang="zh-CN" altLang="en-US" sz="1400" b="1" dirty="0">
              <a:latin typeface="Times New Roman" panose="02020603050405020304" pitchFamily="18" charset="0"/>
              <a:ea typeface="黑体" panose="02010609060101010101" pitchFamily="2" charset="-122"/>
            </a:endParaRPr>
          </a:p>
        </p:txBody>
      </p:sp>
      <p:sp>
        <p:nvSpPr>
          <p:cNvPr id="500767" name="文本框 500766"/>
          <p:cNvSpPr txBox="1"/>
          <p:nvPr/>
        </p:nvSpPr>
        <p:spPr>
          <a:xfrm>
            <a:off x="4895850" y="412750"/>
            <a:ext cx="1889760" cy="337185"/>
          </a:xfrm>
          <a:prstGeom prst="rect">
            <a:avLst/>
          </a:prstGeom>
          <a:noFill/>
          <a:ln w="9525">
            <a:noFill/>
          </a:ln>
        </p:spPr>
        <p:txBody>
          <a:bodyPr wrap="square">
            <a:spAutoFit/>
          </a:bodyPr>
          <a:p>
            <a:pPr>
              <a:spcBef>
                <a:spcPct val="50000"/>
              </a:spcBef>
              <a:buClr>
                <a:schemeClr val="bg1"/>
              </a:buClr>
            </a:pPr>
            <a:r>
              <a:rPr lang="zh-CN" altLang="en-US" sz="1600" b="1" dirty="0">
                <a:latin typeface="Times New Roman" panose="02020603050405020304" pitchFamily="18" charset="0"/>
                <a:ea typeface="黑体" panose="02010609060101010101" pitchFamily="2" charset="-122"/>
              </a:rPr>
              <a:t>南京国民政府时期</a:t>
            </a:r>
            <a:endParaRPr lang="zh-CN" altLang="en-US" sz="1600" b="1" dirty="0">
              <a:latin typeface="Times New Roman" panose="02020603050405020304" pitchFamily="18" charset="0"/>
              <a:ea typeface="黑体" panose="02010609060101010101" pitchFamily="2" charset="-122"/>
            </a:endParaRPr>
          </a:p>
        </p:txBody>
      </p:sp>
      <p:sp>
        <p:nvSpPr>
          <p:cNvPr id="500768" name="文本框 500767"/>
          <p:cNvSpPr txBox="1"/>
          <p:nvPr/>
        </p:nvSpPr>
        <p:spPr>
          <a:xfrm>
            <a:off x="6893115" y="412519"/>
            <a:ext cx="1512890" cy="306705"/>
          </a:xfrm>
          <a:prstGeom prst="rect">
            <a:avLst/>
          </a:prstGeom>
          <a:noFill/>
          <a:ln w="9525">
            <a:noFill/>
          </a:ln>
        </p:spPr>
        <p:txBody>
          <a:bodyPr>
            <a:spAutoFit/>
          </a:bodyPr>
          <a:p>
            <a:pPr>
              <a:spcBef>
                <a:spcPct val="50000"/>
              </a:spcBef>
              <a:buClr>
                <a:schemeClr val="bg1"/>
              </a:buClr>
            </a:pPr>
            <a:r>
              <a:rPr lang="zh-CN" altLang="en-US" sz="1400" b="1" dirty="0">
                <a:latin typeface="Times New Roman" panose="02020603050405020304" pitchFamily="18" charset="0"/>
                <a:ea typeface="黑体" panose="02010609060101010101" pitchFamily="2" charset="-122"/>
              </a:rPr>
              <a:t>中华人民共和国</a:t>
            </a:r>
            <a:endParaRPr lang="zh-CN" altLang="en-US" sz="1400" b="1" dirty="0">
              <a:latin typeface="Times New Roman" panose="02020603050405020304" pitchFamily="18" charset="0"/>
              <a:ea typeface="黑体" panose="02010609060101010101" pitchFamily="2" charset="-122"/>
            </a:endParaRPr>
          </a:p>
        </p:txBody>
      </p:sp>
      <p:sp>
        <p:nvSpPr>
          <p:cNvPr id="500771" name="文本框 500770"/>
          <p:cNvSpPr txBox="1"/>
          <p:nvPr/>
        </p:nvSpPr>
        <p:spPr>
          <a:xfrm>
            <a:off x="-48843" y="898167"/>
            <a:ext cx="459740" cy="1078425"/>
          </a:xfrm>
          <a:prstGeom prst="rect">
            <a:avLst/>
          </a:prstGeom>
          <a:noFill/>
          <a:ln w="9525">
            <a:noFill/>
          </a:ln>
        </p:spPr>
        <p:txBody>
          <a:bodyPr vert="eaVert" wrap="square">
            <a:spAutoFit/>
          </a:bodyPr>
          <a:p>
            <a:pPr>
              <a:spcBef>
                <a:spcPct val="50000"/>
              </a:spcBef>
            </a:pPr>
            <a:r>
              <a:rPr lang="zh-CN" altLang="en-US" sz="1800" b="1" dirty="0">
                <a:solidFill>
                  <a:srgbClr val="FF0000"/>
                </a:solidFill>
                <a:latin typeface="Arial" panose="020B0604020202020204" pitchFamily="34" charset="0"/>
              </a:rPr>
              <a:t>鸦片战争</a:t>
            </a:r>
            <a:endParaRPr lang="zh-CN" altLang="en-US" sz="1800" b="1" dirty="0">
              <a:solidFill>
                <a:srgbClr val="FF0000"/>
              </a:solidFill>
              <a:latin typeface="Arial" panose="020B0604020202020204" pitchFamily="34" charset="0"/>
            </a:endParaRPr>
          </a:p>
        </p:txBody>
      </p:sp>
      <p:sp>
        <p:nvSpPr>
          <p:cNvPr id="500772" name="文本框 500771"/>
          <p:cNvSpPr txBox="1"/>
          <p:nvPr/>
        </p:nvSpPr>
        <p:spPr>
          <a:xfrm>
            <a:off x="741680" y="897890"/>
            <a:ext cx="736600" cy="970915"/>
          </a:xfrm>
          <a:prstGeom prst="rect">
            <a:avLst/>
          </a:prstGeom>
          <a:noFill/>
          <a:ln w="9525">
            <a:noFill/>
          </a:ln>
        </p:spPr>
        <p:txBody>
          <a:bodyPr vert="eaVert" wrap="square">
            <a:spAutoFit/>
          </a:bodyPr>
          <a:p>
            <a:pPr>
              <a:spcBef>
                <a:spcPct val="50000"/>
              </a:spcBef>
            </a:pPr>
            <a:r>
              <a:rPr lang="zh-CN" altLang="en-US" sz="1800" b="1" dirty="0">
                <a:latin typeface="Arial" panose="020B0604020202020204" pitchFamily="34" charset="0"/>
              </a:rPr>
              <a:t>洋务运动开始</a:t>
            </a:r>
            <a:endParaRPr lang="zh-CN" altLang="en-US" sz="1800" b="1" dirty="0">
              <a:latin typeface="Arial" panose="020B0604020202020204" pitchFamily="34" charset="0"/>
            </a:endParaRPr>
          </a:p>
        </p:txBody>
      </p:sp>
      <p:sp>
        <p:nvSpPr>
          <p:cNvPr id="500773" name="文本框 500772"/>
          <p:cNvSpPr txBox="1"/>
          <p:nvPr/>
        </p:nvSpPr>
        <p:spPr>
          <a:xfrm>
            <a:off x="1715135" y="897890"/>
            <a:ext cx="459740" cy="1078230"/>
          </a:xfrm>
          <a:prstGeom prst="rect">
            <a:avLst/>
          </a:prstGeom>
          <a:noFill/>
          <a:ln w="9525">
            <a:noFill/>
          </a:ln>
        </p:spPr>
        <p:txBody>
          <a:bodyPr vert="eaVert" wrap="square">
            <a:spAutoFit/>
          </a:bodyPr>
          <a:p>
            <a:pPr>
              <a:spcBef>
                <a:spcPct val="50000"/>
              </a:spcBef>
            </a:pPr>
            <a:r>
              <a:rPr lang="zh-CN" altLang="en-US" sz="1800" b="1" dirty="0">
                <a:latin typeface="Arial" panose="020B0604020202020204" pitchFamily="34" charset="0"/>
              </a:rPr>
              <a:t>戊戌变法</a:t>
            </a:r>
            <a:endParaRPr lang="zh-CN" altLang="en-US" sz="1800" b="1" dirty="0">
              <a:latin typeface="Arial" panose="020B0604020202020204" pitchFamily="34" charset="0"/>
            </a:endParaRPr>
          </a:p>
        </p:txBody>
      </p:sp>
      <p:sp>
        <p:nvSpPr>
          <p:cNvPr id="500774" name="文本框 500773"/>
          <p:cNvSpPr txBox="1"/>
          <p:nvPr/>
        </p:nvSpPr>
        <p:spPr>
          <a:xfrm>
            <a:off x="3065021" y="898167"/>
            <a:ext cx="459740" cy="1078425"/>
          </a:xfrm>
          <a:prstGeom prst="rect">
            <a:avLst/>
          </a:prstGeom>
          <a:noFill/>
          <a:ln w="9525">
            <a:noFill/>
          </a:ln>
        </p:spPr>
        <p:txBody>
          <a:bodyPr vert="eaVert" wrap="square">
            <a:spAutoFit/>
          </a:bodyPr>
          <a:p>
            <a:pPr>
              <a:spcBef>
                <a:spcPct val="50000"/>
              </a:spcBef>
            </a:pPr>
            <a:r>
              <a:rPr lang="zh-CN" altLang="en-US" sz="1800" b="1" dirty="0">
                <a:solidFill>
                  <a:srgbClr val="FF0000"/>
                </a:solidFill>
                <a:latin typeface="Arial" panose="020B0604020202020204" pitchFamily="34" charset="0"/>
              </a:rPr>
              <a:t>辛亥革命</a:t>
            </a:r>
            <a:endParaRPr lang="zh-CN" altLang="en-US" sz="1800" b="1" dirty="0">
              <a:solidFill>
                <a:srgbClr val="FF0000"/>
              </a:solidFill>
              <a:latin typeface="Arial" panose="020B0604020202020204" pitchFamily="34" charset="0"/>
            </a:endParaRPr>
          </a:p>
        </p:txBody>
      </p:sp>
      <p:sp>
        <p:nvSpPr>
          <p:cNvPr id="500775" name="文本框 500774"/>
          <p:cNvSpPr txBox="1"/>
          <p:nvPr/>
        </p:nvSpPr>
        <p:spPr>
          <a:xfrm>
            <a:off x="3713480" y="897890"/>
            <a:ext cx="459740" cy="1078230"/>
          </a:xfrm>
          <a:prstGeom prst="rect">
            <a:avLst/>
          </a:prstGeom>
          <a:noFill/>
          <a:ln w="9525">
            <a:noFill/>
          </a:ln>
        </p:spPr>
        <p:txBody>
          <a:bodyPr vert="eaVert" wrap="square">
            <a:spAutoFit/>
          </a:bodyPr>
          <a:p>
            <a:pPr>
              <a:spcBef>
                <a:spcPct val="50000"/>
              </a:spcBef>
            </a:pPr>
            <a:r>
              <a:rPr lang="zh-CN" altLang="en-US" sz="1800" b="1" dirty="0">
                <a:latin typeface="Arial" panose="020B0604020202020204" pitchFamily="34" charset="0"/>
              </a:rPr>
              <a:t>五四运动</a:t>
            </a:r>
            <a:endParaRPr lang="zh-CN" altLang="en-US" sz="1800" b="1" dirty="0">
              <a:latin typeface="Arial" panose="020B0604020202020204" pitchFamily="34" charset="0"/>
            </a:endParaRPr>
          </a:p>
        </p:txBody>
      </p:sp>
      <p:sp>
        <p:nvSpPr>
          <p:cNvPr id="500776" name="文本框 500775"/>
          <p:cNvSpPr txBox="1"/>
          <p:nvPr/>
        </p:nvSpPr>
        <p:spPr>
          <a:xfrm>
            <a:off x="6201263" y="898167"/>
            <a:ext cx="459740" cy="1258877"/>
          </a:xfrm>
          <a:prstGeom prst="rect">
            <a:avLst/>
          </a:prstGeom>
          <a:noFill/>
          <a:ln w="9525">
            <a:noFill/>
          </a:ln>
        </p:spPr>
        <p:txBody>
          <a:bodyPr vert="eaVert" wrap="square">
            <a:spAutoFit/>
          </a:bodyPr>
          <a:p>
            <a:pPr>
              <a:spcBef>
                <a:spcPct val="50000"/>
              </a:spcBef>
            </a:pPr>
            <a:r>
              <a:rPr lang="zh-CN" altLang="en-US" sz="1800" b="1" dirty="0">
                <a:solidFill>
                  <a:srgbClr val="FF0000"/>
                </a:solidFill>
                <a:latin typeface="Arial" panose="020B0604020202020204" pitchFamily="34" charset="0"/>
              </a:rPr>
              <a:t>新中国成立</a:t>
            </a:r>
            <a:endParaRPr lang="zh-CN" altLang="en-US" sz="1800" b="1" dirty="0">
              <a:solidFill>
                <a:srgbClr val="FF0000"/>
              </a:solidFill>
              <a:latin typeface="Arial" panose="020B0604020202020204" pitchFamily="34" charset="0"/>
            </a:endParaRPr>
          </a:p>
        </p:txBody>
      </p:sp>
      <p:sp>
        <p:nvSpPr>
          <p:cNvPr id="500777" name="文本框 500776"/>
          <p:cNvSpPr txBox="1"/>
          <p:nvPr/>
        </p:nvSpPr>
        <p:spPr>
          <a:xfrm>
            <a:off x="4467225" y="897890"/>
            <a:ext cx="736600" cy="1078230"/>
          </a:xfrm>
          <a:prstGeom prst="rect">
            <a:avLst/>
          </a:prstGeom>
          <a:noFill/>
          <a:ln w="9525">
            <a:noFill/>
          </a:ln>
        </p:spPr>
        <p:txBody>
          <a:bodyPr vert="eaVert" wrap="square">
            <a:spAutoFit/>
          </a:bodyPr>
          <a:p>
            <a:pPr>
              <a:spcBef>
                <a:spcPct val="50000"/>
              </a:spcBef>
            </a:pPr>
            <a:r>
              <a:rPr lang="zh-CN" altLang="en-US" sz="1800" b="1" dirty="0">
                <a:latin typeface="Arial" panose="020B0604020202020204" pitchFamily="34" charset="0"/>
              </a:rPr>
              <a:t>北洋军阀统治结束</a:t>
            </a:r>
            <a:endParaRPr lang="zh-CN" altLang="en-US" sz="1800" b="1" dirty="0">
              <a:latin typeface="Arial" panose="020B0604020202020204" pitchFamily="34" charset="0"/>
            </a:endParaRPr>
          </a:p>
        </p:txBody>
      </p:sp>
      <p:grpSp>
        <p:nvGrpSpPr>
          <p:cNvPr id="500780" name="组合 500779"/>
          <p:cNvGrpSpPr/>
          <p:nvPr/>
        </p:nvGrpSpPr>
        <p:grpSpPr>
          <a:xfrm>
            <a:off x="0" y="1868829"/>
            <a:ext cx="9144000" cy="107128"/>
            <a:chOff x="0" y="1570"/>
            <a:chExt cx="7682" cy="90"/>
          </a:xfrm>
        </p:grpSpPr>
        <p:sp>
          <p:nvSpPr>
            <p:cNvPr id="500741" name="直接连接符 500740"/>
            <p:cNvSpPr/>
            <p:nvPr/>
          </p:nvSpPr>
          <p:spPr>
            <a:xfrm>
              <a:off x="0" y="1660"/>
              <a:ext cx="7682" cy="0"/>
            </a:xfrm>
            <a:prstGeom prst="line">
              <a:avLst/>
            </a:prstGeom>
            <a:ln w="9525" cap="flat" cmpd="sng">
              <a:solidFill>
                <a:schemeClr val="tx1"/>
              </a:solidFill>
              <a:prstDash val="solid"/>
              <a:headEnd type="none" w="med" len="med"/>
              <a:tailEnd type="triangle" w="med" len="med"/>
            </a:ln>
          </p:spPr>
        </p:sp>
        <p:sp>
          <p:nvSpPr>
            <p:cNvPr id="500742" name="直接连接符 500741"/>
            <p:cNvSpPr/>
            <p:nvPr/>
          </p:nvSpPr>
          <p:spPr>
            <a:xfrm flipV="1">
              <a:off x="122" y="1570"/>
              <a:ext cx="0" cy="90"/>
            </a:xfrm>
            <a:prstGeom prst="line">
              <a:avLst/>
            </a:prstGeom>
            <a:ln w="9525" cap="flat" cmpd="sng">
              <a:solidFill>
                <a:schemeClr val="tx1"/>
              </a:solidFill>
              <a:prstDash val="solid"/>
              <a:headEnd type="none" w="med" len="med"/>
              <a:tailEnd type="none" w="med" len="med"/>
            </a:ln>
          </p:spPr>
        </p:sp>
        <p:sp>
          <p:nvSpPr>
            <p:cNvPr id="500743" name="直接连接符 500742"/>
            <p:cNvSpPr/>
            <p:nvPr/>
          </p:nvSpPr>
          <p:spPr>
            <a:xfrm flipV="1">
              <a:off x="938" y="1570"/>
              <a:ext cx="0" cy="90"/>
            </a:xfrm>
            <a:prstGeom prst="line">
              <a:avLst/>
            </a:prstGeom>
            <a:ln w="9525" cap="flat" cmpd="sng">
              <a:solidFill>
                <a:schemeClr val="tx1"/>
              </a:solidFill>
              <a:prstDash val="solid"/>
              <a:headEnd type="none" w="med" len="med"/>
              <a:tailEnd type="none" w="med" len="med"/>
            </a:ln>
          </p:spPr>
        </p:sp>
        <p:sp>
          <p:nvSpPr>
            <p:cNvPr id="500744" name="直接连接符 500743"/>
            <p:cNvSpPr/>
            <p:nvPr/>
          </p:nvSpPr>
          <p:spPr>
            <a:xfrm flipV="1">
              <a:off x="2752" y="1570"/>
              <a:ext cx="0" cy="90"/>
            </a:xfrm>
            <a:prstGeom prst="line">
              <a:avLst/>
            </a:prstGeom>
            <a:ln w="9525" cap="flat" cmpd="sng">
              <a:solidFill>
                <a:schemeClr val="tx1"/>
              </a:solidFill>
              <a:prstDash val="solid"/>
              <a:headEnd type="none" w="med" len="med"/>
              <a:tailEnd type="none" w="med" len="med"/>
            </a:ln>
          </p:spPr>
        </p:sp>
        <p:sp>
          <p:nvSpPr>
            <p:cNvPr id="500745" name="直接连接符 500744"/>
            <p:cNvSpPr/>
            <p:nvPr/>
          </p:nvSpPr>
          <p:spPr>
            <a:xfrm flipV="1">
              <a:off x="3342" y="1570"/>
              <a:ext cx="0" cy="90"/>
            </a:xfrm>
            <a:prstGeom prst="line">
              <a:avLst/>
            </a:prstGeom>
            <a:ln w="9525" cap="flat" cmpd="sng">
              <a:solidFill>
                <a:schemeClr val="tx1"/>
              </a:solidFill>
              <a:prstDash val="solid"/>
              <a:headEnd type="none" w="med" len="med"/>
              <a:tailEnd type="none" w="med" len="med"/>
            </a:ln>
          </p:spPr>
        </p:sp>
        <p:sp>
          <p:nvSpPr>
            <p:cNvPr id="500746" name="直接连接符 500745"/>
            <p:cNvSpPr/>
            <p:nvPr/>
          </p:nvSpPr>
          <p:spPr>
            <a:xfrm flipV="1">
              <a:off x="4068" y="1570"/>
              <a:ext cx="0" cy="90"/>
            </a:xfrm>
            <a:prstGeom prst="line">
              <a:avLst/>
            </a:prstGeom>
            <a:ln w="9525" cap="flat" cmpd="sng">
              <a:solidFill>
                <a:schemeClr val="tx1"/>
              </a:solidFill>
              <a:prstDash val="solid"/>
              <a:headEnd type="none" w="med" len="med"/>
              <a:tailEnd type="none" w="med" len="med"/>
            </a:ln>
          </p:spPr>
        </p:sp>
        <p:sp>
          <p:nvSpPr>
            <p:cNvPr id="500747" name="直接连接符 500746"/>
            <p:cNvSpPr/>
            <p:nvPr/>
          </p:nvSpPr>
          <p:spPr>
            <a:xfrm flipV="1">
              <a:off x="7152" y="1570"/>
              <a:ext cx="0" cy="90"/>
            </a:xfrm>
            <a:prstGeom prst="line">
              <a:avLst/>
            </a:prstGeom>
            <a:ln w="9525" cap="flat" cmpd="sng">
              <a:solidFill>
                <a:schemeClr val="tx1"/>
              </a:solidFill>
              <a:prstDash val="solid"/>
              <a:headEnd type="none" w="med" len="med"/>
              <a:tailEnd type="none" w="med" len="med"/>
            </a:ln>
          </p:spPr>
        </p:sp>
        <p:sp>
          <p:nvSpPr>
            <p:cNvPr id="500749" name="直接连接符 500748"/>
            <p:cNvSpPr/>
            <p:nvPr/>
          </p:nvSpPr>
          <p:spPr>
            <a:xfrm flipV="1">
              <a:off x="2208" y="1570"/>
              <a:ext cx="0" cy="90"/>
            </a:xfrm>
            <a:prstGeom prst="line">
              <a:avLst/>
            </a:prstGeom>
            <a:ln w="9525" cap="flat" cmpd="sng">
              <a:solidFill>
                <a:schemeClr val="tx1"/>
              </a:solidFill>
              <a:prstDash val="solid"/>
              <a:headEnd type="none" w="med" len="med"/>
              <a:tailEnd type="none" w="med" len="med"/>
            </a:ln>
          </p:spPr>
        </p:sp>
        <p:sp>
          <p:nvSpPr>
            <p:cNvPr id="500750" name="直接连接符 500749"/>
            <p:cNvSpPr/>
            <p:nvPr/>
          </p:nvSpPr>
          <p:spPr>
            <a:xfrm flipV="1">
              <a:off x="1618" y="1570"/>
              <a:ext cx="0" cy="90"/>
            </a:xfrm>
            <a:prstGeom prst="line">
              <a:avLst/>
            </a:prstGeom>
            <a:ln w="9525" cap="flat" cmpd="sng">
              <a:solidFill>
                <a:schemeClr val="tx1"/>
              </a:solidFill>
              <a:prstDash val="solid"/>
              <a:headEnd type="none" w="med" len="med"/>
              <a:tailEnd type="none" w="med" len="med"/>
            </a:ln>
          </p:spPr>
        </p:sp>
        <p:sp>
          <p:nvSpPr>
            <p:cNvPr id="500752" name="直接连接符 500751"/>
            <p:cNvSpPr/>
            <p:nvPr/>
          </p:nvSpPr>
          <p:spPr>
            <a:xfrm flipV="1">
              <a:off x="5293" y="1570"/>
              <a:ext cx="0" cy="90"/>
            </a:xfrm>
            <a:prstGeom prst="line">
              <a:avLst/>
            </a:prstGeom>
            <a:ln w="9525" cap="flat" cmpd="sng">
              <a:solidFill>
                <a:schemeClr val="tx1"/>
              </a:solidFill>
              <a:prstDash val="solid"/>
              <a:headEnd type="none" w="med" len="med"/>
              <a:tailEnd type="none" w="med" len="med"/>
            </a:ln>
          </p:spPr>
        </p:sp>
        <p:sp>
          <p:nvSpPr>
            <p:cNvPr id="500753" name="直接连接符 500752"/>
            <p:cNvSpPr/>
            <p:nvPr/>
          </p:nvSpPr>
          <p:spPr>
            <a:xfrm flipV="1">
              <a:off x="6154" y="1570"/>
              <a:ext cx="0" cy="90"/>
            </a:xfrm>
            <a:prstGeom prst="line">
              <a:avLst/>
            </a:prstGeom>
            <a:ln w="9525" cap="flat" cmpd="sng">
              <a:solidFill>
                <a:schemeClr val="tx1"/>
              </a:solidFill>
              <a:prstDash val="solid"/>
              <a:headEnd type="none" w="med" len="med"/>
              <a:tailEnd type="none" w="med" len="med"/>
            </a:ln>
          </p:spPr>
        </p:sp>
        <p:sp>
          <p:nvSpPr>
            <p:cNvPr id="500778" name="直接连接符 500777"/>
            <p:cNvSpPr/>
            <p:nvPr/>
          </p:nvSpPr>
          <p:spPr>
            <a:xfrm flipV="1">
              <a:off x="6608" y="1570"/>
              <a:ext cx="0" cy="90"/>
            </a:xfrm>
            <a:prstGeom prst="line">
              <a:avLst/>
            </a:prstGeom>
            <a:ln w="9525" cap="flat" cmpd="sng">
              <a:solidFill>
                <a:schemeClr val="tx1"/>
              </a:solidFill>
              <a:prstDash val="solid"/>
              <a:headEnd type="none" w="med" len="med"/>
              <a:tailEnd type="none" w="med" len="med"/>
            </a:ln>
          </p:spPr>
        </p:sp>
      </p:grpSp>
      <p:sp>
        <p:nvSpPr>
          <p:cNvPr id="500779" name="文本框 500778"/>
          <p:cNvSpPr txBox="1"/>
          <p:nvPr/>
        </p:nvSpPr>
        <p:spPr>
          <a:xfrm>
            <a:off x="7490857" y="898167"/>
            <a:ext cx="736600" cy="1259353"/>
          </a:xfrm>
          <a:prstGeom prst="rect">
            <a:avLst/>
          </a:prstGeom>
          <a:noFill/>
          <a:ln w="9525">
            <a:noFill/>
          </a:ln>
        </p:spPr>
        <p:txBody>
          <a:bodyPr vert="eaVert" wrap="square">
            <a:spAutoFit/>
          </a:bodyPr>
          <a:p>
            <a:pPr>
              <a:spcBef>
                <a:spcPct val="50000"/>
              </a:spcBef>
            </a:pPr>
            <a:r>
              <a:rPr lang="zh-CN" altLang="en-US" sz="1800" b="1" dirty="0">
                <a:solidFill>
                  <a:srgbClr val="FF0000"/>
                </a:solidFill>
                <a:latin typeface="Arial" panose="020B0604020202020204" pitchFamily="34" charset="0"/>
              </a:rPr>
              <a:t>揭开改革开放序幕</a:t>
            </a:r>
            <a:endParaRPr lang="zh-CN" altLang="en-US" sz="1800" b="1" dirty="0">
              <a:solidFill>
                <a:srgbClr val="FF0000"/>
              </a:solidFill>
              <a:latin typeface="Arial" panose="020B0604020202020204" pitchFamily="34" charset="0"/>
            </a:endParaRPr>
          </a:p>
        </p:txBody>
      </p:sp>
      <p:sp>
        <p:nvSpPr>
          <p:cNvPr id="500781" name="文本框 500780"/>
          <p:cNvSpPr txBox="1"/>
          <p:nvPr/>
        </p:nvSpPr>
        <p:spPr>
          <a:xfrm>
            <a:off x="147804" y="2247984"/>
            <a:ext cx="736600" cy="1997349"/>
          </a:xfrm>
          <a:prstGeom prst="rect">
            <a:avLst/>
          </a:prstGeom>
          <a:noFill/>
          <a:ln w="9525">
            <a:noFill/>
          </a:ln>
        </p:spPr>
        <p:txBody>
          <a:bodyPr vert="eaVert">
            <a:spAutoFit/>
          </a:bodyPr>
          <a:p>
            <a:pPr>
              <a:spcBef>
                <a:spcPct val="50000"/>
              </a:spcBef>
            </a:pPr>
            <a:r>
              <a:rPr lang="zh-CN" altLang="en-US" sz="1800" b="1" dirty="0">
                <a:latin typeface="Arial" panose="020B0604020202020204" pitchFamily="34" charset="0"/>
              </a:rPr>
              <a:t>洋布、西装、西餐、西式住宅出现</a:t>
            </a:r>
            <a:endParaRPr lang="zh-CN" altLang="en-US" sz="1800" b="1" dirty="0">
              <a:latin typeface="Arial" panose="020B0604020202020204" pitchFamily="34" charset="0"/>
            </a:endParaRPr>
          </a:p>
        </p:txBody>
      </p:sp>
      <p:sp>
        <p:nvSpPr>
          <p:cNvPr id="500782" name="文本框 500781"/>
          <p:cNvSpPr txBox="1"/>
          <p:nvPr/>
        </p:nvSpPr>
        <p:spPr>
          <a:xfrm>
            <a:off x="952940" y="2301549"/>
            <a:ext cx="1013460" cy="2429433"/>
          </a:xfrm>
          <a:prstGeom prst="rect">
            <a:avLst/>
          </a:prstGeom>
          <a:noFill/>
          <a:ln w="9525">
            <a:noFill/>
          </a:ln>
        </p:spPr>
        <p:txBody>
          <a:bodyPr vert="eaVert">
            <a:spAutoFit/>
          </a:bodyPr>
          <a:p>
            <a:pPr>
              <a:spcBef>
                <a:spcPct val="50000"/>
              </a:spcBef>
            </a:pPr>
            <a:r>
              <a:rPr lang="zh-CN" altLang="en-US" sz="1800" b="1" dirty="0">
                <a:latin typeface="Arial" panose="020B0604020202020204" pitchFamily="34" charset="0"/>
              </a:rPr>
              <a:t>近代报刊出现、  水上交通业近代化、电话电报传入、电影传入</a:t>
            </a:r>
            <a:endParaRPr lang="zh-CN" altLang="en-US" sz="1800" b="1" dirty="0">
              <a:latin typeface="Arial" panose="020B0604020202020204" pitchFamily="34" charset="0"/>
            </a:endParaRPr>
          </a:p>
        </p:txBody>
      </p:sp>
      <p:sp>
        <p:nvSpPr>
          <p:cNvPr id="500783" name="文本框 500782"/>
          <p:cNvSpPr txBox="1"/>
          <p:nvPr/>
        </p:nvSpPr>
        <p:spPr>
          <a:xfrm>
            <a:off x="2364878" y="2301549"/>
            <a:ext cx="459740" cy="2160421"/>
          </a:xfrm>
          <a:prstGeom prst="rect">
            <a:avLst/>
          </a:prstGeom>
          <a:noFill/>
          <a:ln w="9525">
            <a:noFill/>
          </a:ln>
        </p:spPr>
        <p:txBody>
          <a:bodyPr vert="eaVert">
            <a:spAutoFit/>
          </a:bodyPr>
          <a:p>
            <a:pPr>
              <a:spcBef>
                <a:spcPct val="50000"/>
              </a:spcBef>
            </a:pPr>
            <a:r>
              <a:rPr lang="zh-CN" altLang="en-US" sz="1800" b="1" dirty="0">
                <a:latin typeface="Arial" panose="020B0604020202020204" pitchFamily="34" charset="0"/>
              </a:rPr>
              <a:t>拍摄</a:t>
            </a:r>
            <a:r>
              <a:rPr lang="en-US" altLang="zh-CN" sz="1800" b="1" dirty="0">
                <a:latin typeface="Arial" panose="020B0604020202020204" pitchFamily="34" charset="0"/>
              </a:rPr>
              <a:t>《</a:t>
            </a:r>
            <a:r>
              <a:rPr lang="zh-CN" altLang="en-US" sz="1800" b="1" dirty="0">
                <a:latin typeface="Arial" panose="020B0604020202020204" pitchFamily="34" charset="0"/>
              </a:rPr>
              <a:t>定军山</a:t>
            </a:r>
            <a:r>
              <a:rPr lang="en-US" altLang="zh-CN" sz="1800" b="1">
                <a:latin typeface="Arial" panose="020B0604020202020204" pitchFamily="34" charset="0"/>
              </a:rPr>
              <a:t>》</a:t>
            </a:r>
            <a:endParaRPr lang="en-US" altLang="zh-CN" sz="1800" b="1">
              <a:latin typeface="Arial" panose="020B0604020202020204" pitchFamily="34" charset="0"/>
            </a:endParaRPr>
          </a:p>
        </p:txBody>
      </p:sp>
      <p:sp>
        <p:nvSpPr>
          <p:cNvPr id="500784" name="文本框 500783"/>
          <p:cNvSpPr txBox="1"/>
          <p:nvPr/>
        </p:nvSpPr>
        <p:spPr>
          <a:xfrm>
            <a:off x="3224768" y="2356303"/>
            <a:ext cx="736600" cy="2482997"/>
          </a:xfrm>
          <a:prstGeom prst="rect">
            <a:avLst/>
          </a:prstGeom>
          <a:noFill/>
          <a:ln w="9525">
            <a:noFill/>
          </a:ln>
        </p:spPr>
        <p:txBody>
          <a:bodyPr vert="eaVert">
            <a:spAutoFit/>
          </a:bodyPr>
          <a:p>
            <a:pPr>
              <a:spcBef>
                <a:spcPct val="50000"/>
              </a:spcBef>
            </a:pPr>
            <a:r>
              <a:rPr lang="zh-CN" altLang="en-US" sz="1800" b="1" dirty="0">
                <a:latin typeface="Arial" panose="020B0604020202020204" pitchFamily="34" charset="0"/>
              </a:rPr>
              <a:t>社会风俗、婚姻制度发生变化、中山装出现</a:t>
            </a:r>
            <a:endParaRPr lang="zh-CN" altLang="en-US" sz="1800" b="1" dirty="0">
              <a:latin typeface="Arial" panose="020B0604020202020204" pitchFamily="34" charset="0"/>
            </a:endParaRPr>
          </a:p>
        </p:txBody>
      </p:sp>
      <p:sp>
        <p:nvSpPr>
          <p:cNvPr id="500785" name="文本框 500784"/>
          <p:cNvSpPr txBox="1"/>
          <p:nvPr/>
        </p:nvSpPr>
        <p:spPr>
          <a:xfrm>
            <a:off x="6837375" y="2247984"/>
            <a:ext cx="736600" cy="1673583"/>
          </a:xfrm>
          <a:prstGeom prst="rect">
            <a:avLst/>
          </a:prstGeom>
          <a:noFill/>
          <a:ln w="9525">
            <a:noFill/>
          </a:ln>
        </p:spPr>
        <p:txBody>
          <a:bodyPr vert="eaVert">
            <a:spAutoFit/>
          </a:bodyPr>
          <a:p>
            <a:pPr>
              <a:spcBef>
                <a:spcPct val="50000"/>
              </a:spcBef>
            </a:pPr>
            <a:r>
              <a:rPr lang="zh-CN" altLang="en-US" sz="1800" b="1" dirty="0">
                <a:latin typeface="Arial" panose="020B0604020202020204" pitchFamily="34" charset="0"/>
              </a:rPr>
              <a:t>中国电视业诞生</a:t>
            </a:r>
            <a:endParaRPr lang="zh-CN" altLang="en-US" sz="1800" b="1" dirty="0">
              <a:latin typeface="Arial" panose="020B0604020202020204" pitchFamily="34" charset="0"/>
            </a:endParaRPr>
          </a:p>
        </p:txBody>
      </p:sp>
      <p:sp>
        <p:nvSpPr>
          <p:cNvPr id="500786" name="文本框 500785"/>
          <p:cNvSpPr txBox="1"/>
          <p:nvPr/>
        </p:nvSpPr>
        <p:spPr>
          <a:xfrm>
            <a:off x="8249795" y="2247984"/>
            <a:ext cx="459740" cy="2213986"/>
          </a:xfrm>
          <a:prstGeom prst="rect">
            <a:avLst/>
          </a:prstGeom>
          <a:noFill/>
          <a:ln w="9525">
            <a:noFill/>
          </a:ln>
        </p:spPr>
        <p:txBody>
          <a:bodyPr vert="eaVert">
            <a:spAutoFit/>
          </a:bodyPr>
          <a:p>
            <a:pPr>
              <a:spcBef>
                <a:spcPct val="50000"/>
              </a:spcBef>
            </a:pPr>
            <a:r>
              <a:rPr lang="zh-CN" altLang="en-US" sz="1800" b="1" dirty="0">
                <a:latin typeface="Arial" panose="020B0604020202020204" pitchFamily="34" charset="0"/>
              </a:rPr>
              <a:t>中国正式接入互联网</a:t>
            </a:r>
            <a:endParaRPr lang="zh-CN" altLang="en-US" sz="1800" b="1" dirty="0">
              <a:latin typeface="Arial" panose="020B0604020202020204" pitchFamily="34" charset="0"/>
            </a:endParaRPr>
          </a:p>
        </p:txBody>
      </p:sp>
      <p:sp>
        <p:nvSpPr>
          <p:cNvPr id="500787" name="文本框 500786"/>
          <p:cNvSpPr txBox="1"/>
          <p:nvPr/>
        </p:nvSpPr>
        <p:spPr>
          <a:xfrm>
            <a:off x="2741017" y="2301549"/>
            <a:ext cx="459740" cy="2841282"/>
          </a:xfrm>
          <a:prstGeom prst="rect">
            <a:avLst/>
          </a:prstGeom>
          <a:noFill/>
          <a:ln w="9525">
            <a:noFill/>
          </a:ln>
        </p:spPr>
        <p:txBody>
          <a:bodyPr vert="eaVert">
            <a:spAutoFit/>
          </a:bodyPr>
          <a:p>
            <a:pPr>
              <a:spcBef>
                <a:spcPct val="50000"/>
              </a:spcBef>
            </a:pPr>
            <a:r>
              <a:rPr lang="zh-CN" altLang="en-US" sz="1800" b="1" dirty="0">
                <a:latin typeface="Arial" panose="020B0604020202020204" pitchFamily="34" charset="0"/>
              </a:rPr>
              <a:t>京张铁路通车、汽车传入</a:t>
            </a:r>
            <a:endParaRPr lang="zh-CN" altLang="en-US" sz="1800" b="1" dirty="0">
              <a:latin typeface="Arial" panose="020B0604020202020204" pitchFamily="34" charset="0"/>
            </a:endParaRPr>
          </a:p>
        </p:txBody>
      </p:sp>
      <p:sp>
        <p:nvSpPr>
          <p:cNvPr id="500788" name="文本框 500787"/>
          <p:cNvSpPr txBox="1"/>
          <p:nvPr/>
        </p:nvSpPr>
        <p:spPr>
          <a:xfrm>
            <a:off x="4308662" y="2356303"/>
            <a:ext cx="459740" cy="1673583"/>
          </a:xfrm>
          <a:prstGeom prst="rect">
            <a:avLst/>
          </a:prstGeom>
          <a:noFill/>
          <a:ln w="9525">
            <a:noFill/>
          </a:ln>
        </p:spPr>
        <p:txBody>
          <a:bodyPr vert="eaVert">
            <a:spAutoFit/>
          </a:bodyPr>
          <a:p>
            <a:pPr>
              <a:spcBef>
                <a:spcPct val="50000"/>
              </a:spcBef>
            </a:pPr>
            <a:r>
              <a:rPr lang="zh-CN" altLang="en-US" sz="1800" b="1" dirty="0">
                <a:latin typeface="Arial" panose="020B0604020202020204" pitchFamily="34" charset="0"/>
              </a:rPr>
              <a:t>广播的创办</a:t>
            </a:r>
            <a:endParaRPr lang="zh-CN" altLang="en-US" sz="1800" b="1" dirty="0">
              <a:latin typeface="Arial" panose="020B0604020202020204" pitchFamily="34" charset="0"/>
            </a:endParaRPr>
          </a:p>
        </p:txBody>
      </p:sp>
      <p:sp>
        <p:nvSpPr>
          <p:cNvPr id="36885" name="矩形 154640"/>
          <p:cNvSpPr/>
          <p:nvPr/>
        </p:nvSpPr>
        <p:spPr>
          <a:xfrm>
            <a:off x="-49212" y="141288"/>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专题线索</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43035"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0765"/>
                                        </p:tgtEl>
                                        <p:attrNameLst>
                                          <p:attrName>style.visibility</p:attrName>
                                        </p:attrNameLst>
                                      </p:cBhvr>
                                      <p:to>
                                        <p:strVal val="visible"/>
                                      </p:to>
                                    </p:set>
                                    <p:animEffect transition="in" filter="blinds(horizontal)">
                                      <p:cBhvr>
                                        <p:cTn id="7" dur="500"/>
                                        <p:tgtEl>
                                          <p:spTgt spid="50076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0766"/>
                                        </p:tgtEl>
                                        <p:attrNameLst>
                                          <p:attrName>style.visibility</p:attrName>
                                        </p:attrNameLst>
                                      </p:cBhvr>
                                      <p:to>
                                        <p:strVal val="visible"/>
                                      </p:to>
                                    </p:set>
                                    <p:animEffect transition="in" filter="blinds(horizontal)">
                                      <p:cBhvr>
                                        <p:cTn id="12" dur="500"/>
                                        <p:tgtEl>
                                          <p:spTgt spid="5007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0767"/>
                                        </p:tgtEl>
                                        <p:attrNameLst>
                                          <p:attrName>style.visibility</p:attrName>
                                        </p:attrNameLst>
                                      </p:cBhvr>
                                      <p:to>
                                        <p:strVal val="visible"/>
                                      </p:to>
                                    </p:set>
                                    <p:animEffect transition="in" filter="blinds(horizontal)">
                                      <p:cBhvr>
                                        <p:cTn id="17" dur="500"/>
                                        <p:tgtEl>
                                          <p:spTgt spid="50076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0768"/>
                                        </p:tgtEl>
                                        <p:attrNameLst>
                                          <p:attrName>style.visibility</p:attrName>
                                        </p:attrNameLst>
                                      </p:cBhvr>
                                      <p:to>
                                        <p:strVal val="visible"/>
                                      </p:to>
                                    </p:set>
                                    <p:animEffect transition="in" filter="blinds(horizontal)">
                                      <p:cBhvr>
                                        <p:cTn id="22" dur="500"/>
                                        <p:tgtEl>
                                          <p:spTgt spid="50076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00771"/>
                                        </p:tgtEl>
                                        <p:attrNameLst>
                                          <p:attrName>style.visibility</p:attrName>
                                        </p:attrNameLst>
                                      </p:cBhvr>
                                      <p:to>
                                        <p:strVal val="visible"/>
                                      </p:to>
                                    </p:set>
                                    <p:animEffect transition="in" filter="blinds(horizontal)">
                                      <p:cBhvr>
                                        <p:cTn id="27" dur="500"/>
                                        <p:tgtEl>
                                          <p:spTgt spid="50077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00772"/>
                                        </p:tgtEl>
                                        <p:attrNameLst>
                                          <p:attrName>style.visibility</p:attrName>
                                        </p:attrNameLst>
                                      </p:cBhvr>
                                      <p:to>
                                        <p:strVal val="visible"/>
                                      </p:to>
                                    </p:set>
                                    <p:animEffect transition="in" filter="blinds(horizontal)">
                                      <p:cBhvr>
                                        <p:cTn id="32" dur="500"/>
                                        <p:tgtEl>
                                          <p:spTgt spid="50077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00773"/>
                                        </p:tgtEl>
                                        <p:attrNameLst>
                                          <p:attrName>style.visibility</p:attrName>
                                        </p:attrNameLst>
                                      </p:cBhvr>
                                      <p:to>
                                        <p:strVal val="visible"/>
                                      </p:to>
                                    </p:set>
                                    <p:animEffect transition="in" filter="blinds(horizontal)">
                                      <p:cBhvr>
                                        <p:cTn id="37" dur="500"/>
                                        <p:tgtEl>
                                          <p:spTgt spid="50077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00774"/>
                                        </p:tgtEl>
                                        <p:attrNameLst>
                                          <p:attrName>style.visibility</p:attrName>
                                        </p:attrNameLst>
                                      </p:cBhvr>
                                      <p:to>
                                        <p:strVal val="visible"/>
                                      </p:to>
                                    </p:set>
                                    <p:animEffect transition="in" filter="blinds(horizontal)">
                                      <p:cBhvr>
                                        <p:cTn id="42" dur="500"/>
                                        <p:tgtEl>
                                          <p:spTgt spid="50077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00775"/>
                                        </p:tgtEl>
                                        <p:attrNameLst>
                                          <p:attrName>style.visibility</p:attrName>
                                        </p:attrNameLst>
                                      </p:cBhvr>
                                      <p:to>
                                        <p:strVal val="visible"/>
                                      </p:to>
                                    </p:set>
                                    <p:animEffect transition="in" filter="blinds(horizontal)">
                                      <p:cBhvr>
                                        <p:cTn id="47" dur="500"/>
                                        <p:tgtEl>
                                          <p:spTgt spid="50077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00777"/>
                                        </p:tgtEl>
                                        <p:attrNameLst>
                                          <p:attrName>style.visibility</p:attrName>
                                        </p:attrNameLst>
                                      </p:cBhvr>
                                      <p:to>
                                        <p:strVal val="visible"/>
                                      </p:to>
                                    </p:set>
                                    <p:animEffect transition="in" filter="blinds(horizontal)">
                                      <p:cBhvr>
                                        <p:cTn id="52" dur="500"/>
                                        <p:tgtEl>
                                          <p:spTgt spid="50077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00776"/>
                                        </p:tgtEl>
                                        <p:attrNameLst>
                                          <p:attrName>style.visibility</p:attrName>
                                        </p:attrNameLst>
                                      </p:cBhvr>
                                      <p:to>
                                        <p:strVal val="visible"/>
                                      </p:to>
                                    </p:set>
                                    <p:animEffect transition="in" filter="blinds(horizontal)">
                                      <p:cBhvr>
                                        <p:cTn id="57" dur="500"/>
                                        <p:tgtEl>
                                          <p:spTgt spid="50077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00779"/>
                                        </p:tgtEl>
                                        <p:attrNameLst>
                                          <p:attrName>style.visibility</p:attrName>
                                        </p:attrNameLst>
                                      </p:cBhvr>
                                      <p:to>
                                        <p:strVal val="visible"/>
                                      </p:to>
                                    </p:set>
                                    <p:animEffect transition="in" filter="blinds(horizontal)">
                                      <p:cBhvr>
                                        <p:cTn id="62" dur="500"/>
                                        <p:tgtEl>
                                          <p:spTgt spid="50077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00781"/>
                                        </p:tgtEl>
                                        <p:attrNameLst>
                                          <p:attrName>style.visibility</p:attrName>
                                        </p:attrNameLst>
                                      </p:cBhvr>
                                      <p:to>
                                        <p:strVal val="visible"/>
                                      </p:to>
                                    </p:set>
                                    <p:animEffect transition="in" filter="blinds(horizontal)">
                                      <p:cBhvr>
                                        <p:cTn id="67" dur="500"/>
                                        <p:tgtEl>
                                          <p:spTgt spid="50078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500782"/>
                                        </p:tgtEl>
                                        <p:attrNameLst>
                                          <p:attrName>style.visibility</p:attrName>
                                        </p:attrNameLst>
                                      </p:cBhvr>
                                      <p:to>
                                        <p:strVal val="visible"/>
                                      </p:to>
                                    </p:set>
                                    <p:animEffect transition="in" filter="blinds(horizontal)">
                                      <p:cBhvr>
                                        <p:cTn id="72" dur="500"/>
                                        <p:tgtEl>
                                          <p:spTgt spid="50078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500783"/>
                                        </p:tgtEl>
                                        <p:attrNameLst>
                                          <p:attrName>style.visibility</p:attrName>
                                        </p:attrNameLst>
                                      </p:cBhvr>
                                      <p:to>
                                        <p:strVal val="visible"/>
                                      </p:to>
                                    </p:set>
                                    <p:animEffect transition="in" filter="blinds(horizontal)">
                                      <p:cBhvr>
                                        <p:cTn id="77" dur="500"/>
                                        <p:tgtEl>
                                          <p:spTgt spid="50078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00787"/>
                                        </p:tgtEl>
                                        <p:attrNameLst>
                                          <p:attrName>style.visibility</p:attrName>
                                        </p:attrNameLst>
                                      </p:cBhvr>
                                      <p:to>
                                        <p:strVal val="visible"/>
                                      </p:to>
                                    </p:set>
                                    <p:animEffect transition="in" filter="blinds(horizontal)">
                                      <p:cBhvr>
                                        <p:cTn id="82" dur="500"/>
                                        <p:tgtEl>
                                          <p:spTgt spid="50078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500784"/>
                                        </p:tgtEl>
                                        <p:attrNameLst>
                                          <p:attrName>style.visibility</p:attrName>
                                        </p:attrNameLst>
                                      </p:cBhvr>
                                      <p:to>
                                        <p:strVal val="visible"/>
                                      </p:to>
                                    </p:set>
                                    <p:animEffect transition="in" filter="blinds(horizontal)">
                                      <p:cBhvr>
                                        <p:cTn id="87" dur="500"/>
                                        <p:tgtEl>
                                          <p:spTgt spid="500784"/>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500788"/>
                                        </p:tgtEl>
                                        <p:attrNameLst>
                                          <p:attrName>style.visibility</p:attrName>
                                        </p:attrNameLst>
                                      </p:cBhvr>
                                      <p:to>
                                        <p:strVal val="visible"/>
                                      </p:to>
                                    </p:set>
                                    <p:animEffect transition="in" filter="blinds(horizontal)">
                                      <p:cBhvr>
                                        <p:cTn id="92" dur="500"/>
                                        <p:tgtEl>
                                          <p:spTgt spid="500788"/>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500785"/>
                                        </p:tgtEl>
                                        <p:attrNameLst>
                                          <p:attrName>style.visibility</p:attrName>
                                        </p:attrNameLst>
                                      </p:cBhvr>
                                      <p:to>
                                        <p:strVal val="visible"/>
                                      </p:to>
                                    </p:set>
                                    <p:animEffect transition="in" filter="blinds(horizontal)">
                                      <p:cBhvr>
                                        <p:cTn id="97" dur="500"/>
                                        <p:tgtEl>
                                          <p:spTgt spid="500785"/>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500786"/>
                                        </p:tgtEl>
                                        <p:attrNameLst>
                                          <p:attrName>style.visibility</p:attrName>
                                        </p:attrNameLst>
                                      </p:cBhvr>
                                      <p:to>
                                        <p:strVal val="visible"/>
                                      </p:to>
                                    </p:set>
                                    <p:animEffect transition="in" filter="blinds(horizontal)">
                                      <p:cBhvr>
                                        <p:cTn id="102" dur="500"/>
                                        <p:tgtEl>
                                          <p:spTgt spid="500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65" grpId="0"/>
      <p:bldP spid="500766" grpId="0"/>
      <p:bldP spid="500767" grpId="0"/>
      <p:bldP spid="500768" grpId="0"/>
      <p:bldP spid="500771" grpId="0"/>
      <p:bldP spid="500772" grpId="0"/>
      <p:bldP spid="500773" grpId="0"/>
      <p:bldP spid="500774" grpId="0"/>
      <p:bldP spid="500775" grpId="0"/>
      <p:bldP spid="500776" grpId="0"/>
      <p:bldP spid="500777" grpId="0"/>
      <p:bldP spid="500779" grpId="0"/>
      <p:bldP spid="500781" grpId="0"/>
      <p:bldP spid="500782" grpId="0"/>
      <p:bldP spid="500783" grpId="0"/>
      <p:bldP spid="500784" grpId="0"/>
      <p:bldP spid="500785" grpId="0"/>
      <p:bldP spid="500786" grpId="0"/>
      <p:bldP spid="500787" grpId="0"/>
      <p:bldP spid="5007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矩形 191489"/>
          <p:cNvSpPr/>
          <p:nvPr/>
        </p:nvSpPr>
        <p:spPr>
          <a:xfrm>
            <a:off x="468630" y="916305"/>
            <a:ext cx="8649970" cy="2676525"/>
          </a:xfrm>
          <a:prstGeom prst="rect">
            <a:avLst/>
          </a:prstGeom>
          <a:noFill/>
          <a:ln w="9525">
            <a:noFill/>
          </a:ln>
        </p:spPr>
        <p:txBody>
          <a:bodyPr wrap="square">
            <a:spAutoFit/>
          </a:bodyPr>
          <a:p>
            <a:pPr marL="342900" indent="-342900"/>
            <a:r>
              <a:rPr lang="zh-CN" altLang="zh-CN" sz="2400" b="1" dirty="0">
                <a:sym typeface="+mn-ea"/>
              </a:rPr>
              <a:t>2013年6月牵动亿万国人关注的大事有中国航天员太空授课,中美元首庄园会晤,新疆恐怖分子对和平居民的屠杀案等,人们可以通过电视、网络等传媒同步了解详情。这表明(　　)</a:t>
            </a:r>
            <a:endParaRPr lang="zh-CN" altLang="zh-CN" sz="2400" b="1" dirty="0">
              <a:latin typeface="Arial" panose="020B0604020202020204" pitchFamily="34" charset="0"/>
            </a:endParaRPr>
          </a:p>
          <a:p>
            <a:pPr marL="342900" indent="-342900"/>
            <a:r>
              <a:rPr lang="zh-CN" altLang="zh-CN" sz="2400" b="1" dirty="0">
                <a:sym typeface="+mn-ea"/>
              </a:rPr>
              <a:t>A.普通大众与艺术之间的距离越来越近</a:t>
            </a:r>
            <a:endParaRPr lang="zh-CN" altLang="zh-CN" sz="2400" b="1" dirty="0">
              <a:latin typeface="Arial" panose="020B0604020202020204" pitchFamily="34" charset="0"/>
            </a:endParaRPr>
          </a:p>
          <a:p>
            <a:pPr marL="342900" indent="-342900"/>
            <a:r>
              <a:rPr lang="zh-CN" altLang="zh-CN" sz="2400" b="1" dirty="0">
                <a:sym typeface="+mn-ea"/>
              </a:rPr>
              <a:t>B.大众媒体为人们获取信息提供了便捷方式</a:t>
            </a:r>
            <a:endParaRPr lang="zh-CN" altLang="zh-CN" sz="2400" b="1" dirty="0">
              <a:latin typeface="Arial" panose="020B0604020202020204" pitchFamily="34" charset="0"/>
            </a:endParaRPr>
          </a:p>
          <a:p>
            <a:pPr marL="342900" indent="-342900"/>
            <a:r>
              <a:rPr lang="zh-CN" altLang="zh-CN" sz="2400" b="1" dirty="0">
                <a:sym typeface="+mn-ea"/>
              </a:rPr>
              <a:t>C.电视在社会经济发展中起着越来越重要的作用</a:t>
            </a:r>
            <a:endParaRPr lang="zh-CN" altLang="zh-CN" sz="2400" b="1" dirty="0">
              <a:latin typeface="Arial" panose="020B0604020202020204" pitchFamily="34" charset="0"/>
            </a:endParaRPr>
          </a:p>
          <a:p>
            <a:pPr marL="342900" indent="-342900"/>
            <a:r>
              <a:rPr lang="zh-CN" altLang="zh-CN" sz="2400" b="1" dirty="0">
                <a:sym typeface="+mn-ea"/>
              </a:rPr>
              <a:t>D.互联网给人们带来了更具冲击力的视觉享受</a:t>
            </a:r>
            <a:endParaRPr altLang="zh-CN" sz="2400" b="1">
              <a:latin typeface="Arial" panose="020B0604020202020204" pitchFamily="34" charset="0"/>
            </a:endParaRPr>
          </a:p>
        </p:txBody>
      </p:sp>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B</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17765" name="组合 191493"/>
          <p:cNvGrpSpPr/>
          <p:nvPr/>
        </p:nvGrpSpPr>
        <p:grpSpPr>
          <a:xfrm>
            <a:off x="179388" y="195263"/>
            <a:ext cx="2087562" cy="790575"/>
            <a:chOff x="3833" y="0"/>
            <a:chExt cx="1315" cy="498"/>
          </a:xfrm>
        </p:grpSpPr>
        <p:pic>
          <p:nvPicPr>
            <p:cNvPr id="117766"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17767"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17768"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112653" name="矩形 10"/>
          <p:cNvSpPr/>
          <p:nvPr/>
        </p:nvSpPr>
        <p:spPr>
          <a:xfrm>
            <a:off x="2013585" y="252095"/>
            <a:ext cx="7023735" cy="398780"/>
          </a:xfrm>
          <a:prstGeom prst="rect">
            <a:avLst/>
          </a:prstGeom>
          <a:noFill/>
          <a:ln w="9525">
            <a:noFill/>
          </a:ln>
        </p:spPr>
        <p:txBody>
          <a:bodyPr wrap="square">
            <a:spAutoFit/>
          </a:bodyPr>
          <a:p>
            <a:pPr algn="ctr">
              <a:spcBef>
                <a:spcPct val="50000"/>
              </a:spcBef>
            </a:pPr>
            <a:r>
              <a:rPr lang="zh-CN" altLang="en-US" sz="2000" b="1" dirty="0">
                <a:solidFill>
                  <a:schemeClr val="accent2"/>
                </a:solidFill>
                <a:latin typeface="黑体" panose="02010609060101010101" pitchFamily="2" charset="-122"/>
                <a:ea typeface="黑体" panose="02010609060101010101" pitchFamily="2" charset="-122"/>
              </a:rPr>
              <a:t>考点  </a:t>
            </a:r>
            <a:r>
              <a:rPr lang="zh-CN" altLang="en-US" sz="2000" b="1" dirty="0">
                <a:solidFill>
                  <a:schemeClr val="accent2"/>
                </a:solidFill>
                <a:ea typeface="黑体" panose="02010609060101010101" pitchFamily="2" charset="-122"/>
                <a:sym typeface="+mn-ea"/>
              </a:rPr>
              <a:t>大众传媒的发展</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1491" name="矩形 191490"/>
          <p:cNvSpPr/>
          <p:nvPr/>
        </p:nvSpPr>
        <p:spPr>
          <a:xfrm>
            <a:off x="7740650" y="2716213"/>
            <a:ext cx="457200" cy="700087"/>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C</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17765" name="组合 191493"/>
          <p:cNvGrpSpPr/>
          <p:nvPr/>
        </p:nvGrpSpPr>
        <p:grpSpPr>
          <a:xfrm>
            <a:off x="179388" y="195263"/>
            <a:ext cx="2087562" cy="790575"/>
            <a:chOff x="3833" y="0"/>
            <a:chExt cx="1315" cy="498"/>
          </a:xfrm>
        </p:grpSpPr>
        <p:pic>
          <p:nvPicPr>
            <p:cNvPr id="117766"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17767"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17768"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100" name="文本框 99"/>
          <p:cNvSpPr txBox="1"/>
          <p:nvPr/>
        </p:nvSpPr>
        <p:spPr>
          <a:xfrm>
            <a:off x="900430" y="899795"/>
            <a:ext cx="7433945" cy="829945"/>
          </a:xfrm>
          <a:prstGeom prst="rect">
            <a:avLst/>
          </a:prstGeom>
          <a:noFill/>
          <a:ln w="9525">
            <a:noFill/>
          </a:ln>
        </p:spPr>
        <p:txBody>
          <a:bodyPr wrap="square">
            <a:spAutoFit/>
          </a:bodyPr>
          <a:p>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2017·</a:t>
            </a:r>
            <a:r>
              <a:rPr lang="zh-CN" altLang="en-US" sz="2400" b="1">
                <a:solidFill>
                  <a:srgbClr val="FF0000"/>
                </a:solidFill>
                <a:latin typeface="黑体" panose="02010609060101010101" pitchFamily="2" charset="-122"/>
                <a:ea typeface="黑体" panose="02010609060101010101" pitchFamily="2" charset="-122"/>
                <a:cs typeface="黑体" panose="02010609060101010101" pitchFamily="2" charset="-122"/>
              </a:rPr>
              <a:t>北京高考</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altLang="zh-CN" sz="2400" b="1">
                <a:solidFill>
                  <a:srgbClr val="FF0000"/>
                </a:solidFill>
                <a:latin typeface="Times New Roman" panose="02020603050405020304" pitchFamily="18" charset="0"/>
                <a:cs typeface="Times New Roman" panose="02020603050405020304" pitchFamily="18" charset="0"/>
              </a:rPr>
              <a:t>19</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rPr>
              <a:t>下列选项中史实与结论之间逻辑关系正确的是</a:t>
            </a:r>
            <a:endParaRPr lang="zh-CN" altLang="en-US" sz="2400" b="1"/>
          </a:p>
        </p:txBody>
      </p:sp>
      <p:graphicFrame>
        <p:nvGraphicFramePr>
          <p:cNvPr id="3" name="表格 2"/>
          <p:cNvGraphicFramePr/>
          <p:nvPr/>
        </p:nvGraphicFramePr>
        <p:xfrm>
          <a:off x="386715" y="1878330"/>
          <a:ext cx="7811135" cy="2767330"/>
        </p:xfrm>
        <a:graphic>
          <a:graphicData uri="http://schemas.openxmlformats.org/drawingml/2006/table">
            <a:tbl>
              <a:tblPr firstRow="1" bandRow="1">
                <a:tableStyleId>{5940675A-B579-460E-94D1-54222C63F5DA}</a:tableStyleId>
              </a:tblPr>
              <a:tblGrid>
                <a:gridCol w="492125"/>
                <a:gridCol w="3856990"/>
                <a:gridCol w="3462020"/>
              </a:tblGrid>
              <a:tr h="328930">
                <a:tc>
                  <a:txBody>
                    <a:bodyPr/>
                    <a:p>
                      <a:pPr algn="ctr">
                        <a:buNone/>
                      </a:pPr>
                      <a:r>
                        <a:rPr lang="en-US" altLang="zh-CN" sz="1800">
                          <a:solidFill>
                            <a:schemeClr val="tx1"/>
                          </a:solidFill>
                          <a:uFillTx/>
                          <a:latin typeface="宋体" panose="02010600030101010101" pitchFamily="2" charset="-122"/>
                          <a:ea typeface="宋体" panose="02010600030101010101" pitchFamily="2" charset="-122"/>
                          <a:cs typeface="宋体" panose="02010600030101010101" pitchFamily="2" charset="-122"/>
                        </a:rPr>
                        <a:t> </a:t>
                      </a:r>
                      <a:endParaRPr lang="en-US" altLang="zh-CN" sz="180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800">
                          <a:solidFill>
                            <a:schemeClr val="tx1"/>
                          </a:solidFill>
                          <a:uFillTx/>
                          <a:latin typeface="宋体" panose="02010600030101010101" pitchFamily="2" charset="-122"/>
                          <a:ea typeface="宋体" panose="02010600030101010101" pitchFamily="2" charset="-122"/>
                          <a:cs typeface="宋体" panose="02010600030101010101" pitchFamily="2" charset="-122"/>
                        </a:rPr>
                        <a:t>史实</a:t>
                      </a:r>
                      <a:endParaRPr lang="zh-CN" altLang="en-US" sz="180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800">
                          <a:solidFill>
                            <a:schemeClr val="tx1"/>
                          </a:solidFill>
                          <a:uFillTx/>
                          <a:latin typeface="宋体" panose="02010600030101010101" pitchFamily="2" charset="-122"/>
                          <a:ea typeface="宋体" panose="02010600030101010101" pitchFamily="2" charset="-122"/>
                          <a:cs typeface="宋体" panose="02010600030101010101" pitchFamily="2" charset="-122"/>
                        </a:rPr>
                        <a:t>结论</a:t>
                      </a:r>
                      <a:endParaRPr lang="zh-CN" altLang="en-US" sz="180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9600">
                <a:tc>
                  <a:txBody>
                    <a:bodyPr/>
                    <a:p>
                      <a:pPr algn="ctr">
                        <a:buNone/>
                      </a:pPr>
                      <a:r>
                        <a:rPr lang="en-US" altLang="zh-CN" sz="1800">
                          <a:solidFill>
                            <a:schemeClr val="tx1"/>
                          </a:solidFill>
                          <a:uFillTx/>
                          <a:latin typeface="宋体" panose="02010600030101010101" pitchFamily="2" charset="-122"/>
                          <a:ea typeface="宋体" panose="02010600030101010101" pitchFamily="2" charset="-122"/>
                          <a:cs typeface="宋体" panose="02010600030101010101" pitchFamily="2" charset="-122"/>
                        </a:rPr>
                        <a:t>A</a:t>
                      </a:r>
                      <a:endParaRPr lang="en-US" altLang="zh-CN" sz="180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800">
                          <a:solidFill>
                            <a:schemeClr val="tx1"/>
                          </a:solidFill>
                          <a:uFillTx/>
                          <a:latin typeface="宋体" panose="02010600030101010101" pitchFamily="2" charset="-122"/>
                          <a:ea typeface="宋体" panose="02010600030101010101" pitchFamily="2" charset="-122"/>
                          <a:cs typeface="宋体" panose="02010600030101010101" pitchFamily="2" charset="-122"/>
                        </a:rPr>
                        <a:t>李时珍写成药物学巨著</a:t>
                      </a:r>
                      <a:r>
                        <a:rPr lang="en-US" altLang="zh-CN" sz="1800">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lang="zh-CN" altLang="en-US" sz="1800">
                          <a:solidFill>
                            <a:schemeClr val="tx1"/>
                          </a:solidFill>
                          <a:uFillTx/>
                          <a:latin typeface="宋体" panose="02010600030101010101" pitchFamily="2" charset="-122"/>
                          <a:ea typeface="宋体" panose="02010600030101010101" pitchFamily="2" charset="-122"/>
                          <a:cs typeface="宋体" panose="02010600030101010101" pitchFamily="2" charset="-122"/>
                        </a:rPr>
                        <a:t>本草纲目</a:t>
                      </a:r>
                      <a:r>
                        <a:rPr lang="en-US" altLang="zh-CN" sz="1800">
                          <a:solidFill>
                            <a:schemeClr val="tx1"/>
                          </a:solidFill>
                          <a:uFillTx/>
                          <a:latin typeface="宋体" panose="02010600030101010101" pitchFamily="2" charset="-122"/>
                          <a:ea typeface="宋体" panose="02010600030101010101" pitchFamily="2" charset="-122"/>
                          <a:cs typeface="宋体" panose="02010600030101010101" pitchFamily="2" charset="-122"/>
                        </a:rPr>
                        <a:t>》</a:t>
                      </a:r>
                      <a:endParaRPr lang="en-US" altLang="zh-CN" sz="180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800">
                          <a:solidFill>
                            <a:schemeClr val="tx1"/>
                          </a:solidFill>
                          <a:uFillTx/>
                          <a:latin typeface="宋体" panose="02010600030101010101" pitchFamily="2" charset="-122"/>
                          <a:ea typeface="宋体" panose="02010600030101010101" pitchFamily="2" charset="-122"/>
                          <a:cs typeface="宋体" panose="02010600030101010101" pitchFamily="2" charset="-122"/>
                        </a:rPr>
                        <a:t>明代科技水平全面提高</a:t>
                      </a:r>
                      <a:endParaRPr lang="zh-CN" altLang="en-US" sz="180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4650">
                <a:tc>
                  <a:txBody>
                    <a:bodyPr/>
                    <a:p>
                      <a:pPr algn="ctr">
                        <a:buNone/>
                      </a:pPr>
                      <a:r>
                        <a:rPr lang="en-US" altLang="zh-CN" sz="1800">
                          <a:solidFill>
                            <a:schemeClr val="tx1"/>
                          </a:solidFill>
                          <a:uFillTx/>
                          <a:latin typeface="宋体" panose="02010600030101010101" pitchFamily="2" charset="-122"/>
                          <a:ea typeface="宋体" panose="02010600030101010101" pitchFamily="2" charset="-122"/>
                          <a:cs typeface="宋体" panose="02010600030101010101" pitchFamily="2" charset="-122"/>
                        </a:rPr>
                        <a:t>B</a:t>
                      </a:r>
                      <a:endParaRPr lang="en-US" altLang="zh-CN" sz="180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800">
                          <a:solidFill>
                            <a:schemeClr val="tx1"/>
                          </a:solidFill>
                          <a:uFillTx/>
                          <a:latin typeface="宋体" panose="02010600030101010101" pitchFamily="2" charset="-122"/>
                          <a:ea typeface="宋体" panose="02010600030101010101" pitchFamily="2" charset="-122"/>
                          <a:cs typeface="宋体" panose="02010600030101010101" pitchFamily="2" charset="-122"/>
                        </a:rPr>
                        <a:t>康熙帝向西方传教士学习数学、天文知识</a:t>
                      </a:r>
                      <a:endParaRPr lang="zh-CN" altLang="en-US" sz="180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800">
                          <a:solidFill>
                            <a:schemeClr val="tx1"/>
                          </a:solidFill>
                          <a:uFillTx/>
                          <a:latin typeface="宋体" panose="02010600030101010101" pitchFamily="2" charset="-122"/>
                          <a:ea typeface="宋体" panose="02010600030101010101" pitchFamily="2" charset="-122"/>
                          <a:cs typeface="宋体" panose="02010600030101010101" pitchFamily="2" charset="-122"/>
                        </a:rPr>
                        <a:t>清初全社会关注西方自然科学</a:t>
                      </a:r>
                      <a:endParaRPr lang="zh-CN" altLang="en-US" sz="180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4650">
                <a:tc>
                  <a:txBody>
                    <a:bodyPr/>
                    <a:p>
                      <a:pPr algn="ctr">
                        <a:buNone/>
                      </a:pPr>
                      <a:r>
                        <a:rPr lang="en-US" altLang="zh-CN" sz="1800">
                          <a:solidFill>
                            <a:schemeClr val="tx1"/>
                          </a:solidFill>
                          <a:uFillTx/>
                          <a:latin typeface="宋体" panose="02010600030101010101" pitchFamily="2" charset="-122"/>
                          <a:ea typeface="宋体" panose="02010600030101010101" pitchFamily="2" charset="-122"/>
                          <a:cs typeface="宋体" panose="02010600030101010101" pitchFamily="2" charset="-122"/>
                        </a:rPr>
                        <a:t>C</a:t>
                      </a:r>
                      <a:endParaRPr lang="en-US" altLang="zh-CN" sz="180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altLang="zh-CN" sz="1800">
                          <a:solidFill>
                            <a:schemeClr val="tx1"/>
                          </a:solidFill>
                          <a:uFillTx/>
                          <a:latin typeface="宋体" panose="02010600030101010101" pitchFamily="2" charset="-122"/>
                          <a:ea typeface="宋体" panose="02010600030101010101" pitchFamily="2" charset="-122"/>
                          <a:cs typeface="宋体" panose="02010600030101010101" pitchFamily="2" charset="-122"/>
                        </a:rPr>
                        <a:t>1905</a:t>
                      </a:r>
                      <a:r>
                        <a:rPr lang="zh-CN" altLang="en-US" sz="1800">
                          <a:solidFill>
                            <a:schemeClr val="tx1"/>
                          </a:solidFill>
                          <a:uFillTx/>
                          <a:latin typeface="宋体" panose="02010600030101010101" pitchFamily="2" charset="-122"/>
                          <a:ea typeface="宋体" panose="02010600030101010101" pitchFamily="2" charset="-122"/>
                          <a:cs typeface="宋体" panose="02010600030101010101" pitchFamily="2" charset="-122"/>
                        </a:rPr>
                        <a:t>年京剧</a:t>
                      </a:r>
                      <a:r>
                        <a:rPr lang="en-US" altLang="zh-CN" sz="1800">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lang="zh-CN" altLang="en-US" sz="1800">
                          <a:solidFill>
                            <a:schemeClr val="tx1"/>
                          </a:solidFill>
                          <a:uFillTx/>
                          <a:latin typeface="宋体" panose="02010600030101010101" pitchFamily="2" charset="-122"/>
                          <a:ea typeface="宋体" panose="02010600030101010101" pitchFamily="2" charset="-122"/>
                          <a:cs typeface="宋体" panose="02010600030101010101" pitchFamily="2" charset="-122"/>
                        </a:rPr>
                        <a:t>定军山</a:t>
                      </a:r>
                      <a:r>
                        <a:rPr lang="en-US" altLang="zh-CN" sz="1800">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lang="zh-CN" altLang="en-US" sz="1800">
                          <a:solidFill>
                            <a:schemeClr val="tx1"/>
                          </a:solidFill>
                          <a:uFillTx/>
                          <a:latin typeface="宋体" panose="02010600030101010101" pitchFamily="2" charset="-122"/>
                          <a:ea typeface="宋体" panose="02010600030101010101" pitchFamily="2" charset="-122"/>
                          <a:cs typeface="宋体" panose="02010600030101010101" pitchFamily="2" charset="-122"/>
                        </a:rPr>
                        <a:t>被拍摄为电影</a:t>
                      </a:r>
                      <a:endParaRPr lang="zh-CN" altLang="en-US" sz="180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800">
                          <a:solidFill>
                            <a:schemeClr val="tx1"/>
                          </a:solidFill>
                          <a:uFillTx/>
                          <a:latin typeface="宋体" panose="02010600030101010101" pitchFamily="2" charset="-122"/>
                          <a:ea typeface="宋体" panose="02010600030101010101" pitchFamily="2" charset="-122"/>
                          <a:cs typeface="宋体" panose="02010600030101010101" pitchFamily="2" charset="-122"/>
                        </a:rPr>
                        <a:t>近代科技使传统戏剧获得新的传播形式</a:t>
                      </a:r>
                      <a:endParaRPr lang="zh-CN" altLang="en-US" sz="180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4650">
                <a:tc>
                  <a:txBody>
                    <a:bodyPr/>
                    <a:p>
                      <a:pPr algn="ctr">
                        <a:buNone/>
                      </a:pPr>
                      <a:r>
                        <a:rPr lang="en-US" altLang="zh-CN" sz="1800">
                          <a:solidFill>
                            <a:schemeClr val="tx1"/>
                          </a:solidFill>
                          <a:uFillTx/>
                          <a:latin typeface="宋体" panose="02010600030101010101" pitchFamily="2" charset="-122"/>
                          <a:ea typeface="宋体" panose="02010600030101010101" pitchFamily="2" charset="-122"/>
                          <a:cs typeface="宋体" panose="02010600030101010101" pitchFamily="2" charset="-122"/>
                        </a:rPr>
                        <a:t>D</a:t>
                      </a:r>
                      <a:endParaRPr lang="en-US" altLang="zh-CN" sz="180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800">
                          <a:solidFill>
                            <a:schemeClr val="tx1"/>
                          </a:solidFill>
                          <a:uFillTx/>
                          <a:latin typeface="宋体" panose="02010600030101010101" pitchFamily="2" charset="-122"/>
                          <a:ea typeface="宋体" panose="02010600030101010101" pitchFamily="2" charset="-122"/>
                          <a:cs typeface="宋体" panose="02010600030101010101" pitchFamily="2" charset="-122"/>
                        </a:rPr>
                        <a:t>联合国向世界推广袁隆平培育的杂交水稻</a:t>
                      </a:r>
                      <a:endParaRPr lang="zh-CN" altLang="en-US" sz="180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800">
                          <a:solidFill>
                            <a:schemeClr val="tx1"/>
                          </a:solidFill>
                          <a:uFillTx/>
                          <a:latin typeface="宋体" panose="02010600030101010101" pitchFamily="2" charset="-122"/>
                          <a:ea typeface="宋体" panose="02010600030101010101" pitchFamily="2" charset="-122"/>
                          <a:cs typeface="宋体" panose="02010600030101010101" pitchFamily="2" charset="-122"/>
                        </a:rPr>
                        <a:t>成功解决了世界粮食短缺问题</a:t>
                      </a:r>
                      <a:endParaRPr lang="zh-CN" altLang="en-US" sz="180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12653" name="矩形 10"/>
          <p:cNvSpPr/>
          <p:nvPr/>
        </p:nvSpPr>
        <p:spPr>
          <a:xfrm>
            <a:off x="2013585" y="252095"/>
            <a:ext cx="7023735" cy="398780"/>
          </a:xfrm>
          <a:prstGeom prst="rect">
            <a:avLst/>
          </a:prstGeom>
          <a:noFill/>
          <a:ln w="9525">
            <a:noFill/>
          </a:ln>
        </p:spPr>
        <p:txBody>
          <a:bodyPr wrap="square">
            <a:spAutoFit/>
          </a:bodyPr>
          <a:p>
            <a:pPr algn="ctr">
              <a:spcBef>
                <a:spcPct val="50000"/>
              </a:spcBef>
            </a:pPr>
            <a:r>
              <a:rPr lang="zh-CN" altLang="en-US" sz="2000" b="1" dirty="0">
                <a:solidFill>
                  <a:schemeClr val="accent2"/>
                </a:solidFill>
                <a:latin typeface="黑体" panose="02010609060101010101" pitchFamily="2" charset="-122"/>
                <a:ea typeface="黑体" panose="02010609060101010101" pitchFamily="2" charset="-122"/>
              </a:rPr>
              <a:t>考点  </a:t>
            </a:r>
            <a:r>
              <a:rPr lang="zh-CN" altLang="en-US" sz="2000" b="1" dirty="0">
                <a:solidFill>
                  <a:schemeClr val="accent2"/>
                </a:solidFill>
                <a:ea typeface="黑体" panose="02010609060101010101" pitchFamily="2" charset="-122"/>
                <a:sym typeface="+mn-ea"/>
              </a:rPr>
              <a:t>大众传媒的发展</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矩形 191489"/>
          <p:cNvSpPr/>
          <p:nvPr/>
        </p:nvSpPr>
        <p:spPr>
          <a:xfrm>
            <a:off x="466408" y="804863"/>
            <a:ext cx="7921625" cy="3046095"/>
          </a:xfrm>
          <a:prstGeom prst="rect">
            <a:avLst/>
          </a:prstGeom>
          <a:noFill/>
          <a:ln w="9525">
            <a:noFill/>
          </a:ln>
        </p:spPr>
        <p:txBody>
          <a:bodyPr>
            <a:spAutoFit/>
          </a:bodyPr>
          <a:p>
            <a:r>
              <a:rPr sz="2400" b="1">
                <a:latin typeface="Arial" panose="020B0604020202020204" pitchFamily="34" charset="0"/>
              </a:rPr>
              <a:t>（2016·海南高考·24）1949年12月，中央人民政府政务院颁布《关于统一发布中央人民政府及其所属各机关重要新闻的暂行办法》，规定所有公告和公告性新闻均由新华通讯社统一发布。这一举措的目的在于</a:t>
            </a:r>
            <a:endParaRPr sz="2400" b="1">
              <a:latin typeface="Arial" panose="020B0604020202020204" pitchFamily="34" charset="0"/>
            </a:endParaRPr>
          </a:p>
          <a:p>
            <a:r>
              <a:rPr sz="2400" b="1">
                <a:latin typeface="Arial" panose="020B0604020202020204" pitchFamily="34" charset="0"/>
              </a:rPr>
              <a:t>A．建立起高效的新闻宣传网络         </a:t>
            </a:r>
            <a:endParaRPr sz="2400" b="1">
              <a:latin typeface="Arial" panose="020B0604020202020204" pitchFamily="34" charset="0"/>
            </a:endParaRPr>
          </a:p>
          <a:p>
            <a:r>
              <a:rPr sz="2400" b="1">
                <a:latin typeface="Arial" panose="020B0604020202020204" pitchFamily="34" charset="0"/>
              </a:rPr>
              <a:t>B．实现信息传播业的结构性调整</a:t>
            </a:r>
            <a:endParaRPr sz="2400" b="1">
              <a:latin typeface="Arial" panose="020B0604020202020204" pitchFamily="34" charset="0"/>
            </a:endParaRPr>
          </a:p>
          <a:p>
            <a:r>
              <a:rPr sz="2400" b="1">
                <a:latin typeface="Arial" panose="020B0604020202020204" pitchFamily="34" charset="0"/>
              </a:rPr>
              <a:t>C．便于及时通报国内国际形势         </a:t>
            </a:r>
            <a:endParaRPr sz="2400" b="1">
              <a:latin typeface="Arial" panose="020B0604020202020204" pitchFamily="34" charset="0"/>
            </a:endParaRPr>
          </a:p>
          <a:p>
            <a:r>
              <a:rPr sz="2400" b="1">
                <a:latin typeface="Arial" panose="020B0604020202020204" pitchFamily="34" charset="0"/>
              </a:rPr>
              <a:t>D．建立集中统一的新闻宣传制度</a:t>
            </a:r>
            <a:endParaRPr sz="2400" b="1">
              <a:latin typeface="Arial" panose="020B0604020202020204" pitchFamily="34" charset="0"/>
            </a:endParaRPr>
          </a:p>
        </p:txBody>
      </p:sp>
      <p:sp>
        <p:nvSpPr>
          <p:cNvPr id="191491" name="矩形 191490"/>
          <p:cNvSpPr/>
          <p:nvPr/>
        </p:nvSpPr>
        <p:spPr>
          <a:xfrm>
            <a:off x="2176145" y="3620770"/>
            <a:ext cx="647065" cy="699770"/>
          </a:xfrm>
          <a:prstGeom prst="rect">
            <a:avLst/>
          </a:prstGeom>
        </p:spPr>
        <p:txBody>
          <a:bodyPr wrap="none" fromWordArt="1">
            <a:prstTxWarp prst="textCascadeUp">
              <a:avLst>
                <a:gd name="adj" fmla="val 8707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D</a:t>
            </a:r>
            <a:endParaRPr lang="en-US" altLang="zh-CN"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nvGrpSpPr>
          <p:cNvPr id="123909" name="组合 191493"/>
          <p:cNvGrpSpPr/>
          <p:nvPr/>
        </p:nvGrpSpPr>
        <p:grpSpPr>
          <a:xfrm>
            <a:off x="179388" y="195263"/>
            <a:ext cx="2087562" cy="790575"/>
            <a:chOff x="3833" y="0"/>
            <a:chExt cx="1315" cy="498"/>
          </a:xfrm>
        </p:grpSpPr>
        <p:pic>
          <p:nvPicPr>
            <p:cNvPr id="123910" name="Picture 4" descr="20080405154401226"/>
            <p:cNvPicPr>
              <a:picLocks noChangeAspect="1"/>
            </p:cNvPicPr>
            <p:nvPr/>
          </p:nvPicPr>
          <p:blipFill>
            <a:blip r:embed="rId1"/>
            <a:stretch>
              <a:fillRect/>
            </a:stretch>
          </p:blipFill>
          <p:spPr>
            <a:xfrm>
              <a:off x="4014" y="0"/>
              <a:ext cx="1134" cy="498"/>
            </a:xfrm>
            <a:prstGeom prst="rect">
              <a:avLst/>
            </a:prstGeom>
            <a:noFill/>
            <a:ln w="9525">
              <a:noFill/>
            </a:ln>
          </p:spPr>
        </p:pic>
        <p:pic>
          <p:nvPicPr>
            <p:cNvPr id="123911" name="Picture 6" descr="0U1052N9-27"/>
            <p:cNvPicPr>
              <a:picLocks noChangeAspect="1"/>
            </p:cNvPicPr>
            <p:nvPr/>
          </p:nvPicPr>
          <p:blipFill>
            <a:blip r:embed="rId2"/>
            <a:stretch>
              <a:fillRect/>
            </a:stretch>
          </p:blipFill>
          <p:spPr>
            <a:xfrm rot="-1758000">
              <a:off x="3833" y="45"/>
              <a:ext cx="489" cy="400"/>
            </a:xfrm>
            <a:prstGeom prst="rect">
              <a:avLst/>
            </a:prstGeom>
            <a:noFill/>
            <a:ln w="9525">
              <a:noFill/>
            </a:ln>
          </p:spPr>
        </p:pic>
        <p:sp>
          <p:nvSpPr>
            <p:cNvPr id="123912" name="矩形 191496"/>
            <p:cNvSpPr/>
            <p:nvPr/>
          </p:nvSpPr>
          <p:spPr>
            <a:xfrm>
              <a:off x="4150" y="169"/>
              <a:ext cx="758" cy="124"/>
            </a:xfrm>
            <a:prstGeom prst="rect">
              <a:avLst/>
            </a:prstGeom>
          </p:spPr>
          <p:txBody>
            <a:bodyPr wrap="none" fromWordArt="1">
              <a:prstTxWarp prst="textCascadeUp">
                <a:avLst>
                  <a:gd name="adj" fmla="val 100000"/>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真题解析</a:t>
              </a:r>
              <a:endParaRPr lang="zh-CN" altLang="en-US" sz="36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112653" name="矩形 10"/>
          <p:cNvSpPr/>
          <p:nvPr/>
        </p:nvSpPr>
        <p:spPr>
          <a:xfrm>
            <a:off x="2013585" y="252095"/>
            <a:ext cx="7023735" cy="398780"/>
          </a:xfrm>
          <a:prstGeom prst="rect">
            <a:avLst/>
          </a:prstGeom>
          <a:noFill/>
          <a:ln w="9525">
            <a:noFill/>
          </a:ln>
        </p:spPr>
        <p:txBody>
          <a:bodyPr wrap="square">
            <a:spAutoFit/>
          </a:bodyPr>
          <a:p>
            <a:pPr algn="ctr">
              <a:spcBef>
                <a:spcPct val="50000"/>
              </a:spcBef>
            </a:pPr>
            <a:r>
              <a:rPr lang="zh-CN" altLang="en-US" sz="2000" b="1" dirty="0">
                <a:solidFill>
                  <a:schemeClr val="accent2"/>
                </a:solidFill>
                <a:latin typeface="黑体" panose="02010609060101010101" pitchFamily="2" charset="-122"/>
                <a:ea typeface="黑体" panose="02010609060101010101" pitchFamily="2" charset="-122"/>
              </a:rPr>
              <a:t>考点  </a:t>
            </a:r>
            <a:r>
              <a:rPr lang="zh-CN" altLang="en-US" sz="2000" b="1" dirty="0">
                <a:solidFill>
                  <a:schemeClr val="accent2"/>
                </a:solidFill>
                <a:ea typeface="黑体" panose="02010609060101010101" pitchFamily="2" charset="-122"/>
                <a:sym typeface="+mn-ea"/>
              </a:rPr>
              <a:t>大众传媒的发展</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491"/>
                                        </p:tgtEl>
                                        <p:attrNameLst>
                                          <p:attrName>style.visibility</p:attrName>
                                        </p:attrNameLst>
                                      </p:cBhvr>
                                      <p:to>
                                        <p:strVal val="visible"/>
                                      </p:to>
                                    </p:set>
                                    <p:anim calcmode="lin" valueType="num">
                                      <p:cBhvr additive="base">
                                        <p:cTn id="7" dur="500" fill="hold"/>
                                        <p:tgtEl>
                                          <p:spTgt spid="191491"/>
                                        </p:tgtEl>
                                        <p:attrNameLst>
                                          <p:attrName>ppt_x</p:attrName>
                                        </p:attrNameLst>
                                      </p:cBhvr>
                                      <p:tavLst>
                                        <p:tav tm="0">
                                          <p:val>
                                            <p:strVal val="#ppt_x"/>
                                          </p:val>
                                        </p:tav>
                                        <p:tav tm="100000">
                                          <p:val>
                                            <p:strVal val="#ppt_x"/>
                                          </p:val>
                                        </p:tav>
                                      </p:tavLst>
                                    </p:anim>
                                    <p:anim calcmode="lin" valueType="num">
                                      <p:cBhvr additive="base">
                                        <p:cTn id="8" dur="500" fill="hold"/>
                                        <p:tgtEl>
                                          <p:spTgt spid="191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339725" y="68263"/>
            <a:ext cx="776288" cy="469900"/>
          </a:xfrm>
          <a:prstGeom prst="rect">
            <a:avLst/>
          </a:prstGeom>
          <a:blipFill dpi="0" rotWithShape="1">
            <a:blip r:embed="rId1">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graphicFrame>
        <p:nvGraphicFramePr>
          <p:cNvPr id="14" name="Group 50"/>
          <p:cNvGraphicFramePr>
            <a:graphicFrameLocks noGrp="1"/>
          </p:cNvGraphicFramePr>
          <p:nvPr/>
        </p:nvGraphicFramePr>
        <p:xfrm>
          <a:off x="628650" y="2114550"/>
          <a:ext cx="7748588" cy="2174875"/>
        </p:xfrm>
        <a:graphic>
          <a:graphicData uri="http://schemas.openxmlformats.org/drawingml/2006/table">
            <a:tbl>
              <a:tblPr/>
              <a:tblGrid>
                <a:gridCol w="703580"/>
                <a:gridCol w="7044690"/>
              </a:tblGrid>
              <a:tr h="2174240">
                <a:tc>
                  <a:txBody>
                    <a:bodyPr/>
                    <a:lstStyle>
                      <a:lvl1pPr marL="0" algn="l" defTabSz="914400" rtl="0" eaLnBrk="1" latinLnBrk="0" hangingPunct="1">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1" latinLnBrk="0" hangingPunct="1">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1" latinLnBrk="0" hangingPunct="1">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ctr" defTabSz="914400" rtl="0" eaLnBrk="1" fontAlgn="base" latinLnBrk="0" hangingPunct="1">
                        <a:lnSpc>
                          <a:spcPct val="100000"/>
                        </a:lnSpc>
                        <a:spcBef>
                          <a:spcPts val="0"/>
                        </a:spcBef>
                        <a:spcAft>
                          <a:spcPct val="0"/>
                        </a:spcAft>
                        <a:buClrTx/>
                        <a:buSzTx/>
                        <a:buFontTx/>
                        <a:buNone/>
                      </a:pPr>
                      <a:r>
                        <a:rPr kumimoji="0" lang="zh-CN" altLang="en-US" sz="2400" b="1" i="0" u="none" strike="noStrike" cap="none" normalizeH="0" baseline="0" dirty="0" smtClean="0">
                          <a:ln>
                            <a:noFill/>
                          </a:ln>
                          <a:solidFill>
                            <a:srgbClr val="FFCC00"/>
                          </a:solidFill>
                          <a:effectLst/>
                          <a:latin typeface="黑体" panose="02010609060101010101" pitchFamily="2" charset="-122"/>
                          <a:ea typeface="黑体" panose="02010609060101010101" pitchFamily="2" charset="-122"/>
                        </a:rPr>
                        <a:t>高考大纲</a:t>
                      </a:r>
                      <a:endParaRPr kumimoji="0" lang="zh-CN" altLang="en-US" sz="2400" b="1" i="0" u="none" strike="noStrike" cap="none" normalizeH="0" baseline="0" dirty="0" smtClean="0">
                        <a:ln>
                          <a:noFill/>
                        </a:ln>
                        <a:solidFill>
                          <a:srgbClr val="FFCC00"/>
                        </a:solidFill>
                        <a:effectLst/>
                        <a:latin typeface="黑体" panose="02010609060101010101" pitchFamily="2" charset="-122"/>
                        <a:ea typeface="黑体" panose="02010609060101010101" pitchFamily="2" charset="-122"/>
                      </a:endParaRPr>
                    </a:p>
                  </a:txBody>
                  <a:tcPr marL="90000" marR="90000" marT="46786" marB="46786"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0033"/>
                    </a:solidFill>
                  </a:tcPr>
                </a:tc>
                <a:tc>
                  <a:txBody>
                    <a:bodyPr/>
                    <a:lstStyle>
                      <a:lvl1pPr marL="0" algn="l" defTabSz="914400" rtl="0" eaLnBrk="1" latinLnBrk="0" hangingPunct="1">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1" latinLnBrk="0" hangingPunct="1">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1" latinLnBrk="0" hangingPunct="1">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just" defTabSz="914400" rtl="0" eaLnBrk="1" fontAlgn="base" latinLnBrk="0" hangingPunct="1">
                        <a:lnSpc>
                          <a:spcPct val="110000"/>
                        </a:lnSpc>
                        <a:spcBef>
                          <a:spcPts val="0"/>
                        </a:spcBef>
                        <a:spcAft>
                          <a:spcPct val="0"/>
                        </a:spcAft>
                        <a:buClrTx/>
                        <a:buSzTx/>
                        <a:buFontTx/>
                        <a:buNone/>
                      </a:pPr>
                      <a:r>
                        <a:rPr kumimoji="0" sz="2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rPr>
                        <a:t>2.中国特色社会主义建设的道路</a:t>
                      </a:r>
                      <a:endParaRPr kumimoji="0" sz="2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endParaRPr>
                    </a:p>
                    <a:p>
                      <a:pPr marL="0" marR="0" lvl="0" indent="0" algn="just" defTabSz="914400" rtl="0" eaLnBrk="1" fontAlgn="base" latinLnBrk="0" hangingPunct="1">
                        <a:lnSpc>
                          <a:spcPct val="110000"/>
                        </a:lnSpc>
                        <a:spcBef>
                          <a:spcPts val="0"/>
                        </a:spcBef>
                        <a:spcAft>
                          <a:spcPct val="0"/>
                        </a:spcAft>
                        <a:buClrTx/>
                        <a:buSzTx/>
                        <a:buFontTx/>
                        <a:buNone/>
                      </a:pPr>
                      <a:r>
                        <a:rPr kumimoji="0" sz="2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rPr>
                        <a:t>(1)24.中国近现代社会生活的变迁</a:t>
                      </a:r>
                      <a:endParaRPr kumimoji="0" sz="2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endParaRPr>
                    </a:p>
                    <a:p>
                      <a:pPr marL="0" marR="0" lvl="0" indent="0" algn="just" defTabSz="914400" rtl="0" eaLnBrk="1" fontAlgn="base" latinLnBrk="0" hangingPunct="1">
                        <a:lnSpc>
                          <a:spcPct val="110000"/>
                        </a:lnSpc>
                        <a:spcBef>
                          <a:spcPts val="0"/>
                        </a:spcBef>
                        <a:spcAft>
                          <a:spcPct val="0"/>
                        </a:spcAft>
                        <a:buClrTx/>
                        <a:buSzTx/>
                        <a:buFontTx/>
                        <a:buNone/>
                      </a:pPr>
                      <a:r>
                        <a:rPr kumimoji="0" sz="2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rPr>
                        <a:t>(1)物质生活和社会习俗的变化</a:t>
                      </a:r>
                      <a:endParaRPr kumimoji="0" sz="2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endParaRPr>
                    </a:p>
                    <a:p>
                      <a:pPr marL="0" marR="0" lvl="0" indent="0" algn="just" defTabSz="914400" rtl="0" eaLnBrk="1" fontAlgn="base" latinLnBrk="0" hangingPunct="1">
                        <a:lnSpc>
                          <a:spcPct val="110000"/>
                        </a:lnSpc>
                        <a:spcBef>
                          <a:spcPts val="0"/>
                        </a:spcBef>
                        <a:spcAft>
                          <a:spcPct val="0"/>
                        </a:spcAft>
                        <a:buClrTx/>
                        <a:buSzTx/>
                        <a:buFontTx/>
                        <a:buNone/>
                      </a:pPr>
                      <a:r>
                        <a:rPr kumimoji="0" sz="2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rPr>
                        <a:t>(2)交通、通讯工具的进步</a:t>
                      </a:r>
                      <a:endParaRPr kumimoji="0" sz="2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endParaRPr>
                    </a:p>
                    <a:p>
                      <a:pPr marL="0" marR="0" lvl="0" indent="0" algn="just" defTabSz="914400" rtl="0" eaLnBrk="1" fontAlgn="base" latinLnBrk="0" hangingPunct="1">
                        <a:lnSpc>
                          <a:spcPct val="110000"/>
                        </a:lnSpc>
                        <a:spcBef>
                          <a:spcPts val="0"/>
                        </a:spcBef>
                        <a:spcAft>
                          <a:spcPct val="0"/>
                        </a:spcAft>
                        <a:buClrTx/>
                        <a:buSzTx/>
                        <a:buFontTx/>
                        <a:buNone/>
                      </a:pPr>
                      <a:r>
                        <a:rPr kumimoji="0" sz="2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rPr>
                        <a:t>(3)大众传媒的发展</a:t>
                      </a:r>
                      <a:endParaRPr kumimoji="0" sz="2000" b="1" i="0" u="none" strike="noStrike" cap="none" normalizeH="0" baseline="0" dirty="0" smtClean="0">
                        <a:ln>
                          <a:noFill/>
                        </a:ln>
                        <a:solidFill>
                          <a:schemeClr val="bg1"/>
                        </a:solidFill>
                        <a:effectLst/>
                        <a:latin typeface="黑体" panose="02010609060101010101" pitchFamily="2" charset="-122"/>
                        <a:ea typeface="黑体" panose="02010609060101010101" pitchFamily="2" charset="-122"/>
                      </a:endParaRPr>
                    </a:p>
                  </a:txBody>
                  <a:tcPr marT="45706" marB="45706"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00"/>
                    </a:solidFill>
                  </a:tcPr>
                </a:tc>
              </a:tr>
            </a:tbl>
          </a:graphicData>
        </a:graphic>
      </p:graphicFrame>
      <p:pic>
        <p:nvPicPr>
          <p:cNvPr id="37903" name="Picture 2" descr="C:\Users\Administrator\Desktop\6608733_152507271000_2.jpg"/>
          <p:cNvPicPr>
            <a:picLocks noChangeAspect="1"/>
          </p:cNvPicPr>
          <p:nvPr/>
        </p:nvPicPr>
        <p:blipFill>
          <a:blip r:embed="rId2"/>
          <a:srcRect l="20155" r="24544"/>
          <a:stretch>
            <a:fillRect/>
          </a:stretch>
        </p:blipFill>
        <p:spPr>
          <a:xfrm>
            <a:off x="8377238" y="31750"/>
            <a:ext cx="747712" cy="957263"/>
          </a:xfrm>
          <a:prstGeom prst="rect">
            <a:avLst/>
          </a:prstGeom>
          <a:noFill/>
          <a:ln w="9525">
            <a:noFill/>
          </a:ln>
        </p:spPr>
      </p:pic>
      <p:grpSp>
        <p:nvGrpSpPr>
          <p:cNvPr id="4" name="组合 3"/>
          <p:cNvGrpSpPr/>
          <p:nvPr/>
        </p:nvGrpSpPr>
        <p:grpSpPr>
          <a:xfrm>
            <a:off x="1181735" y="626745"/>
            <a:ext cx="2016234" cy="1356995"/>
            <a:chOff x="1403648" y="1568031"/>
            <a:chExt cx="2016224" cy="3524860"/>
          </a:xfrm>
        </p:grpSpPr>
        <p:pic>
          <p:nvPicPr>
            <p:cNvPr id="34824" name="Picture 3" descr="C:\Users\Administrator\Desktop\43(304).jpg"/>
            <p:cNvPicPr>
              <a:picLocks noChangeAspect="1"/>
            </p:cNvPicPr>
            <p:nvPr/>
          </p:nvPicPr>
          <p:blipFill>
            <a:blip r:embed="rId3"/>
            <a:stretch>
              <a:fillRect/>
            </a:stretch>
          </p:blipFill>
          <p:spPr>
            <a:xfrm>
              <a:off x="1403648" y="1568031"/>
              <a:ext cx="1459857" cy="3524860"/>
            </a:xfrm>
            <a:prstGeom prst="rect">
              <a:avLst/>
            </a:prstGeom>
            <a:noFill/>
            <a:ln w="9525">
              <a:noFill/>
            </a:ln>
          </p:spPr>
        </p:pic>
        <p:sp>
          <p:nvSpPr>
            <p:cNvPr id="5" name="矩形 17"/>
            <p:cNvSpPr/>
            <p:nvPr/>
          </p:nvSpPr>
          <p:spPr>
            <a:xfrm>
              <a:off x="1409247" y="1571124"/>
              <a:ext cx="1816230" cy="2181878"/>
            </a:xfrm>
            <a:prstGeom prst="rect">
              <a:avLst/>
            </a:prstGeom>
            <a:noFill/>
            <a:ln w="25400" cap="flat" cmpd="sng">
              <a:solidFill>
                <a:srgbClr val="CC6600"/>
              </a:solidFill>
              <a:prstDash val="solid"/>
              <a:round/>
              <a:headEnd type="none" w="med" len="med"/>
              <a:tailEnd type="none" w="med" len="med"/>
            </a:ln>
          </p:spPr>
          <p:txBody>
            <a:bodyPr anchor="ctr"/>
            <a:p>
              <a:pPr algn="ctr"/>
              <a:endParaRPr lang="zh-CN" altLang="en-US">
                <a:solidFill>
                  <a:srgbClr val="FFFFFF"/>
                </a:solidFill>
                <a:latin typeface="Arial" panose="020B0604020202020204"/>
                <a:ea typeface="宋体" panose="02010600030101010101" pitchFamily="2" charset="-122"/>
              </a:endParaRPr>
            </a:p>
          </p:txBody>
        </p:sp>
        <p:sp>
          <p:nvSpPr>
            <p:cNvPr id="6" name="矩形 5"/>
            <p:cNvSpPr/>
            <p:nvPr/>
          </p:nvSpPr>
          <p:spPr>
            <a:xfrm>
              <a:off x="3060663" y="2172801"/>
              <a:ext cx="359209" cy="978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srgbClr val="FFFFFF"/>
                </a:solidFill>
              </a:endParaRPr>
            </a:p>
          </p:txBody>
        </p:sp>
      </p:grpSp>
      <p:pic>
        <p:nvPicPr>
          <p:cNvPr id="43035" name="TextBox 1"/>
          <p:cNvPicPr>
            <a:picLocks noGrp="1" noChangeAspect="1"/>
          </p:cNvPicPr>
          <p:nvPr/>
        </p:nvPicPr>
        <p:blipFill>
          <a:blip r:embed="rId4"/>
          <a:stretch>
            <a:fillRect/>
          </a:stretch>
        </p:blipFill>
        <p:spPr>
          <a:xfrm>
            <a:off x="900113" y="0"/>
            <a:ext cx="3457575" cy="296863"/>
          </a:xfrm>
          <a:prstGeom prst="rect">
            <a:avLst/>
          </a:prstGeom>
          <a:noFill/>
          <a:ln w="9525">
            <a:noFill/>
          </a:ln>
        </p:spPr>
      </p:pic>
      <p:sp>
        <p:nvSpPr>
          <p:cNvPr id="36885" name="矩形 154640"/>
          <p:cNvSpPr/>
          <p:nvPr/>
        </p:nvSpPr>
        <p:spPr>
          <a:xfrm>
            <a:off x="-71437" y="240348"/>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高考考纲</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 name="TextBox 18"/>
          <p:cNvSpPr txBox="1"/>
          <p:nvPr/>
        </p:nvSpPr>
        <p:spPr>
          <a:xfrm>
            <a:off x="2838740" y="626462"/>
            <a:ext cx="4472940" cy="953135"/>
          </a:xfrm>
          <a:prstGeom prst="rect">
            <a:avLst/>
          </a:prstGeom>
          <a:solidFill>
            <a:srgbClr val="FFFFFF"/>
          </a:solidFill>
          <a:ln w="9525">
            <a:noFill/>
          </a:ln>
        </p:spPr>
        <p:txBody>
          <a:bodyPr wrap="none">
            <a:spAutoFit/>
          </a:bodyPr>
          <a:p>
            <a:pPr algn="l"/>
            <a:r>
              <a:rPr lang="zh-CN" altLang="en-US" sz="2800" b="1" dirty="0">
                <a:solidFill>
                  <a:srgbClr val="3333FF"/>
                </a:solidFill>
                <a:latin typeface="黑体" panose="02010609060101010101" pitchFamily="2" charset="-122"/>
                <a:ea typeface="黑体" panose="02010609060101010101" pitchFamily="2" charset="-122"/>
              </a:rPr>
              <a:t>专题四 </a:t>
            </a:r>
            <a:endParaRPr lang="zh-CN" altLang="en-US" sz="2800" b="1" dirty="0">
              <a:solidFill>
                <a:srgbClr val="3333FF"/>
              </a:solidFill>
              <a:latin typeface="黑体" panose="02010609060101010101" pitchFamily="2" charset="-122"/>
              <a:ea typeface="黑体" panose="02010609060101010101" pitchFamily="2" charset="-122"/>
            </a:endParaRPr>
          </a:p>
          <a:p>
            <a:pPr algn="l"/>
            <a:r>
              <a:rPr lang="zh-CN" altLang="en-US" sz="2800" b="1" dirty="0">
                <a:solidFill>
                  <a:srgbClr val="3333FF"/>
                </a:solidFill>
                <a:latin typeface="黑体" panose="02010609060101010101" pitchFamily="2" charset="-122"/>
                <a:ea typeface="黑体" panose="02010609060101010101" pitchFamily="2" charset="-122"/>
              </a:rPr>
              <a:t>中国近现代社会生活的变迁</a:t>
            </a:r>
            <a:endParaRPr lang="zh-CN" altLang="en-US" sz="2800" b="1" dirty="0">
              <a:solidFill>
                <a:srgbClr val="3333FF"/>
              </a:solidFill>
              <a:latin typeface="黑体" panose="02010609060101010101" pitchFamily="2" charset="-122"/>
              <a:ea typeface="黑体" panose="02010609060101010101" pitchFamily="2" charset="-122"/>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339725" y="68263"/>
            <a:ext cx="776288" cy="469900"/>
          </a:xfrm>
          <a:prstGeom prst="rect">
            <a:avLst/>
          </a:prstGeom>
          <a:blipFill dpi="0" rotWithShape="1">
            <a:blip r:embed="rId1">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sp>
        <p:nvSpPr>
          <p:cNvPr id="121874" name="TextBox 22"/>
          <p:cNvSpPr txBox="1"/>
          <p:nvPr/>
        </p:nvSpPr>
        <p:spPr>
          <a:xfrm>
            <a:off x="2762250" y="2588260"/>
            <a:ext cx="4549140" cy="953135"/>
          </a:xfrm>
          <a:prstGeom prst="rect">
            <a:avLst/>
          </a:prstGeom>
          <a:solidFill>
            <a:srgbClr val="FFFFFF"/>
          </a:solidFill>
          <a:ln w="9525">
            <a:noFill/>
          </a:ln>
        </p:spPr>
        <p:txBody>
          <a:bodyPr wrap="square">
            <a:spAutoFit/>
          </a:bodyPr>
          <a:p>
            <a:r>
              <a:rPr lang="zh-CN" altLang="en-US" sz="2800" b="1" dirty="0">
                <a:solidFill>
                  <a:srgbClr val="3333FF"/>
                </a:solidFill>
                <a:latin typeface="黑体" panose="02010609060101010101" pitchFamily="2" charset="-122"/>
                <a:ea typeface="黑体" panose="02010609060101010101" pitchFamily="2" charset="-122"/>
              </a:rPr>
              <a:t>专题四</a:t>
            </a:r>
            <a:endParaRPr lang="en-US" altLang="zh-CN" sz="2800" b="1">
              <a:solidFill>
                <a:srgbClr val="3333FF"/>
              </a:solidFill>
              <a:latin typeface="黑体" panose="02010609060101010101" pitchFamily="2" charset="-122"/>
              <a:ea typeface="黑体" panose="02010609060101010101" pitchFamily="2" charset="-122"/>
            </a:endParaRPr>
          </a:p>
          <a:p>
            <a:r>
              <a:rPr lang="zh-CN" altLang="en-US" sz="2800" b="1" dirty="0">
                <a:solidFill>
                  <a:srgbClr val="3333FF"/>
                </a:solidFill>
                <a:latin typeface="黑体" panose="02010609060101010101" pitchFamily="2" charset="-122"/>
                <a:ea typeface="黑体" panose="02010609060101010101" pitchFamily="2" charset="-122"/>
              </a:rPr>
              <a:t>第</a:t>
            </a:r>
            <a:r>
              <a:rPr lang="en-US" altLang="zh-CN" sz="2800" b="1">
                <a:solidFill>
                  <a:srgbClr val="3333FF"/>
                </a:solidFill>
                <a:latin typeface="黑体" panose="02010609060101010101" pitchFamily="2" charset="-122"/>
                <a:ea typeface="黑体" panose="02010609060101010101" pitchFamily="2" charset="-122"/>
              </a:rPr>
              <a:t>3</a:t>
            </a:r>
            <a:r>
              <a:rPr lang="zh-CN" altLang="en-US" sz="2800" b="1" dirty="0">
                <a:solidFill>
                  <a:srgbClr val="3333FF"/>
                </a:solidFill>
                <a:latin typeface="黑体" panose="02010609060101010101" pitchFamily="2" charset="-122"/>
                <a:ea typeface="黑体" panose="02010609060101010101" pitchFamily="2" charset="-122"/>
              </a:rPr>
              <a:t>讲 </a:t>
            </a:r>
            <a:r>
              <a:rPr sz="2800" b="1" dirty="0">
                <a:solidFill>
                  <a:schemeClr val="accent2"/>
                </a:solidFill>
                <a:ea typeface="黑体" panose="02010609060101010101" pitchFamily="2" charset="-122"/>
                <a:sym typeface="+mn-ea"/>
              </a:rPr>
              <a:t>大众传媒的发展</a:t>
            </a:r>
            <a:endParaRPr sz="2800" b="1" dirty="0">
              <a:solidFill>
                <a:schemeClr val="accent2"/>
              </a:solidFill>
              <a:ea typeface="黑体" panose="02010609060101010101" pitchFamily="2" charset="-122"/>
              <a:sym typeface="+mn-ea"/>
            </a:endParaRPr>
          </a:p>
        </p:txBody>
      </p:sp>
      <p:grpSp>
        <p:nvGrpSpPr>
          <p:cNvPr id="4" name="组合 3"/>
          <p:cNvGrpSpPr/>
          <p:nvPr/>
        </p:nvGrpSpPr>
        <p:grpSpPr>
          <a:xfrm>
            <a:off x="1181735" y="626745"/>
            <a:ext cx="2016234" cy="1356995"/>
            <a:chOff x="1403648" y="1568031"/>
            <a:chExt cx="2016224" cy="3524860"/>
          </a:xfrm>
        </p:grpSpPr>
        <p:pic>
          <p:nvPicPr>
            <p:cNvPr id="34824" name="Picture 3" descr="C:\Users\Administrator\Desktop\43(304).jpg"/>
            <p:cNvPicPr>
              <a:picLocks noChangeAspect="1"/>
            </p:cNvPicPr>
            <p:nvPr/>
          </p:nvPicPr>
          <p:blipFill>
            <a:blip r:embed="rId2"/>
            <a:stretch>
              <a:fillRect/>
            </a:stretch>
          </p:blipFill>
          <p:spPr>
            <a:xfrm>
              <a:off x="1403648" y="1568031"/>
              <a:ext cx="1459857" cy="3524860"/>
            </a:xfrm>
            <a:prstGeom prst="rect">
              <a:avLst/>
            </a:prstGeom>
            <a:noFill/>
            <a:ln w="9525">
              <a:noFill/>
            </a:ln>
          </p:spPr>
        </p:pic>
        <p:sp>
          <p:nvSpPr>
            <p:cNvPr id="5" name="矩形 17"/>
            <p:cNvSpPr/>
            <p:nvPr/>
          </p:nvSpPr>
          <p:spPr>
            <a:xfrm>
              <a:off x="1409247" y="1571124"/>
              <a:ext cx="1816230" cy="2181878"/>
            </a:xfrm>
            <a:prstGeom prst="rect">
              <a:avLst/>
            </a:prstGeom>
            <a:noFill/>
            <a:ln w="25400" cap="flat" cmpd="sng">
              <a:solidFill>
                <a:srgbClr val="CC6600"/>
              </a:solidFill>
              <a:prstDash val="solid"/>
              <a:round/>
              <a:headEnd type="none" w="med" len="med"/>
              <a:tailEnd type="none" w="med" len="med"/>
            </a:ln>
          </p:spPr>
          <p:txBody>
            <a:bodyPr anchor="ctr"/>
            <a:p>
              <a:pPr algn="ctr"/>
              <a:endParaRPr lang="zh-CN" altLang="en-US">
                <a:solidFill>
                  <a:srgbClr val="FFFFFF"/>
                </a:solidFill>
                <a:latin typeface="Arial" panose="020B0604020202020204"/>
                <a:ea typeface="宋体" panose="02010600030101010101" pitchFamily="2" charset="-122"/>
              </a:endParaRPr>
            </a:p>
          </p:txBody>
        </p:sp>
        <p:sp>
          <p:nvSpPr>
            <p:cNvPr id="6" name="矩形 5"/>
            <p:cNvSpPr/>
            <p:nvPr/>
          </p:nvSpPr>
          <p:spPr>
            <a:xfrm>
              <a:off x="3060663" y="2172801"/>
              <a:ext cx="359209" cy="978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srgbClr val="FFFFFF"/>
                </a:solidFill>
              </a:endParaRPr>
            </a:p>
          </p:txBody>
        </p:sp>
      </p:grpSp>
      <p:pic>
        <p:nvPicPr>
          <p:cNvPr id="111644" name="TextBox 1"/>
          <p:cNvPicPr>
            <a:picLocks noGrp="1" noChangeAspect="1"/>
          </p:cNvPicPr>
          <p:nvPr/>
        </p:nvPicPr>
        <p:blipFill>
          <a:blip r:embed="rId3"/>
          <a:stretch>
            <a:fillRect/>
          </a:stretch>
        </p:blipFill>
        <p:spPr>
          <a:xfrm>
            <a:off x="900113" y="0"/>
            <a:ext cx="3457575" cy="296863"/>
          </a:xfrm>
          <a:prstGeom prst="rect">
            <a:avLst/>
          </a:prstGeom>
          <a:noFill/>
          <a:ln w="9525">
            <a:noFill/>
          </a:ln>
        </p:spPr>
      </p:pic>
      <p:sp>
        <p:nvSpPr>
          <p:cNvPr id="2" name="TextBox 18"/>
          <p:cNvSpPr txBox="1"/>
          <p:nvPr/>
        </p:nvSpPr>
        <p:spPr>
          <a:xfrm>
            <a:off x="2838740" y="627732"/>
            <a:ext cx="4472940" cy="953135"/>
          </a:xfrm>
          <a:prstGeom prst="rect">
            <a:avLst/>
          </a:prstGeom>
          <a:solidFill>
            <a:srgbClr val="FFFFFF"/>
          </a:solidFill>
          <a:ln w="9525">
            <a:noFill/>
          </a:ln>
        </p:spPr>
        <p:txBody>
          <a:bodyPr wrap="none">
            <a:spAutoFit/>
          </a:bodyPr>
          <a:p>
            <a:pPr algn="l"/>
            <a:r>
              <a:rPr lang="zh-CN" altLang="en-US" sz="2800" b="1" dirty="0">
                <a:solidFill>
                  <a:srgbClr val="3333FF"/>
                </a:solidFill>
                <a:latin typeface="黑体" panose="02010609060101010101" pitchFamily="2" charset="-122"/>
                <a:ea typeface="黑体" panose="02010609060101010101" pitchFamily="2" charset="-122"/>
              </a:rPr>
              <a:t>专题四 </a:t>
            </a:r>
            <a:endParaRPr lang="zh-CN" altLang="en-US" sz="2800" b="1" dirty="0">
              <a:solidFill>
                <a:srgbClr val="3333FF"/>
              </a:solidFill>
              <a:latin typeface="黑体" panose="02010609060101010101" pitchFamily="2" charset="-122"/>
              <a:ea typeface="黑体" panose="02010609060101010101" pitchFamily="2" charset="-122"/>
            </a:endParaRPr>
          </a:p>
          <a:p>
            <a:pPr algn="l"/>
            <a:r>
              <a:rPr lang="zh-CN" altLang="en-US" sz="2800" b="1" dirty="0">
                <a:solidFill>
                  <a:srgbClr val="3333FF"/>
                </a:solidFill>
                <a:latin typeface="黑体" panose="02010609060101010101" pitchFamily="2" charset="-122"/>
                <a:ea typeface="黑体" panose="02010609060101010101" pitchFamily="2" charset="-122"/>
              </a:rPr>
              <a:t>中国近现代社会生活的变迁</a:t>
            </a:r>
            <a:endParaRPr lang="zh-CN" altLang="en-US" sz="2800" b="1" dirty="0">
              <a:solidFill>
                <a:srgbClr val="3333FF"/>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 name="矩形 2"/>
          <p:cNvSpPr/>
          <p:nvPr/>
        </p:nvSpPr>
        <p:spPr>
          <a:xfrm>
            <a:off x="339725" y="68263"/>
            <a:ext cx="776288" cy="469900"/>
          </a:xfrm>
          <a:prstGeom prst="rect">
            <a:avLst/>
          </a:prstGeom>
          <a:blipFill dpi="0" rotWithShape="1">
            <a:blip r:embed="rId1">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srgbClr val="FFFFFF"/>
              </a:solidFill>
            </a:endParaRPr>
          </a:p>
        </p:txBody>
      </p:sp>
      <p:graphicFrame>
        <p:nvGraphicFramePr>
          <p:cNvPr id="14" name="Group 50"/>
          <p:cNvGraphicFramePr>
            <a:graphicFrameLocks noGrp="1"/>
          </p:cNvGraphicFramePr>
          <p:nvPr/>
        </p:nvGraphicFramePr>
        <p:xfrm>
          <a:off x="17780" y="1808798"/>
          <a:ext cx="9109075" cy="2087563"/>
        </p:xfrm>
        <a:graphic>
          <a:graphicData uri="http://schemas.openxmlformats.org/drawingml/2006/table">
            <a:tbl>
              <a:tblPr/>
              <a:tblGrid>
                <a:gridCol w="1475656"/>
                <a:gridCol w="7632848"/>
              </a:tblGrid>
              <a:tr h="532765">
                <a:tc>
                  <a:txBody>
                    <a:bodyPr/>
                    <a:lstStyle>
                      <a:lvl1pPr marL="0" algn="l" defTabSz="914400" rtl="0" eaLnBrk="1" latinLnBrk="0" hangingPunct="1">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1" latinLnBrk="0" hangingPunct="1">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1" latinLnBrk="0" hangingPunct="1">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ctr" defTabSz="914400" rtl="0" eaLnBrk="1" fontAlgn="base" latinLnBrk="0" hangingPunct="1">
                        <a:lnSpc>
                          <a:spcPct val="120000"/>
                        </a:lnSpc>
                        <a:spcBef>
                          <a:spcPct val="20000"/>
                        </a:spcBef>
                        <a:spcAft>
                          <a:spcPct val="0"/>
                        </a:spcAft>
                        <a:buClrTx/>
                        <a:buSzTx/>
                        <a:buFontTx/>
                        <a:buNone/>
                      </a:pPr>
                      <a:r>
                        <a:rPr kumimoji="0" lang="zh-CN" altLang="en-US" sz="2400" b="1" i="0" u="none" strike="noStrike" cap="none" normalizeH="0" baseline="0" dirty="0" smtClean="0">
                          <a:ln>
                            <a:noFill/>
                          </a:ln>
                          <a:solidFill>
                            <a:srgbClr val="FFCC00"/>
                          </a:solidFill>
                          <a:effectLst/>
                          <a:latin typeface="黑体" panose="02010609060101010101" pitchFamily="2" charset="-122"/>
                          <a:ea typeface="黑体" panose="02010609060101010101" pitchFamily="2" charset="-122"/>
                        </a:rPr>
                        <a:t>高考大纲</a:t>
                      </a:r>
                      <a:endParaRPr kumimoji="0" lang="zh-CN" altLang="en-US" sz="2400" b="1" i="0" u="none" strike="noStrike" cap="none" normalizeH="0" baseline="0" dirty="0" smtClean="0">
                        <a:ln>
                          <a:noFill/>
                        </a:ln>
                        <a:solidFill>
                          <a:srgbClr val="FFCC00"/>
                        </a:solidFill>
                        <a:effectLst/>
                        <a:latin typeface="黑体" panose="02010609060101010101" pitchFamily="2" charset="-122"/>
                        <a:ea typeface="黑体" panose="02010609060101010101" pitchFamily="2" charset="-122"/>
                      </a:endParaRPr>
                    </a:p>
                  </a:txBody>
                  <a:tcPr marL="90000" marR="90000" marT="46786" marB="46786"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0033"/>
                    </a:solidFill>
                  </a:tcPr>
                </a:tc>
                <a:tc>
                  <a:txBody>
                    <a:bodyPr/>
                    <a:lstStyle>
                      <a:lvl1pPr marL="0" algn="l" defTabSz="914400" rtl="0" eaLnBrk="1" latinLnBrk="0" hangingPunct="1">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1" latinLnBrk="0" hangingPunct="1">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1" latinLnBrk="0" hangingPunct="1">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algn="ctr">
                        <a:spcBef>
                          <a:spcPct val="50000"/>
                        </a:spcBef>
                      </a:pPr>
                      <a:r>
                        <a:rPr lang="zh-CN" altLang="en-US" sz="2400" b="1" dirty="0">
                          <a:solidFill>
                            <a:srgbClr val="FF0000"/>
                          </a:solidFill>
                          <a:sym typeface="+mn-ea"/>
                        </a:rPr>
                        <a:t>大众传媒的发展</a:t>
                      </a:r>
                      <a:endParaRPr lang="zh-CN" altLang="en-US" sz="2400" b="1" dirty="0">
                        <a:solidFill>
                          <a:srgbClr val="FF0000"/>
                        </a:solidFill>
                        <a:latin typeface="宋体" panose="02010600030101010101" pitchFamily="2" charset="-122"/>
                        <a:sym typeface="+mn-ea"/>
                      </a:endParaRPr>
                    </a:p>
                  </a:txBody>
                  <a:tcPr marT="45706" marB="45706"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00"/>
                    </a:solidFill>
                  </a:tcPr>
                </a:tc>
              </a:tr>
              <a:tr h="937756">
                <a:tc>
                  <a:txBody>
                    <a:bodyPr/>
                    <a:lstStyle>
                      <a:lvl1pPr marL="0" algn="l" defTabSz="914400" rtl="0" eaLnBrk="1" latinLnBrk="0" hangingPunct="1">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1" latinLnBrk="0" hangingPunct="1">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1" latinLnBrk="0" hangingPunct="1">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marL="0" marR="0" lvl="0" indent="0" algn="ctr" defTabSz="914400" rtl="0" eaLnBrk="1" fontAlgn="base" latinLnBrk="0" hangingPunct="1">
                        <a:lnSpc>
                          <a:spcPct val="120000"/>
                        </a:lnSpc>
                        <a:spcBef>
                          <a:spcPct val="20000"/>
                        </a:spcBef>
                        <a:spcAft>
                          <a:spcPct val="0"/>
                        </a:spcAft>
                        <a:buClrTx/>
                        <a:buSzTx/>
                        <a:buFontTx/>
                        <a:buNone/>
                      </a:pPr>
                      <a:r>
                        <a:rPr kumimoji="0" lang="zh-CN" altLang="en-US" sz="2400" b="1" i="0" u="none" strike="noStrike" cap="none" normalizeH="0" baseline="0" dirty="0" smtClean="0">
                          <a:ln>
                            <a:noFill/>
                          </a:ln>
                          <a:solidFill>
                            <a:srgbClr val="FFCC00"/>
                          </a:solidFill>
                          <a:effectLst/>
                          <a:latin typeface="黑体" panose="02010609060101010101" pitchFamily="2" charset="-122"/>
                          <a:ea typeface="黑体" panose="02010609060101010101" pitchFamily="2" charset="-122"/>
                        </a:rPr>
                        <a:t>课标展示</a:t>
                      </a:r>
                      <a:endParaRPr kumimoji="0" lang="zh-CN" altLang="en-US" sz="2400" b="1" i="0" u="none" strike="noStrike" cap="none" normalizeH="0" baseline="0" dirty="0" smtClean="0">
                        <a:ln>
                          <a:noFill/>
                        </a:ln>
                        <a:solidFill>
                          <a:srgbClr val="FFCC00"/>
                        </a:solidFill>
                        <a:effectLst/>
                        <a:latin typeface="黑体" panose="02010609060101010101" pitchFamily="2" charset="-122"/>
                        <a:ea typeface="黑体" panose="02010609060101010101" pitchFamily="2" charset="-122"/>
                      </a:endParaRPr>
                    </a:p>
                  </a:txBody>
                  <a:tcPr marL="90000" marR="90000" marT="46786" marB="46786"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0033"/>
                    </a:solidFill>
                  </a:tcPr>
                </a:tc>
                <a:tc>
                  <a:txBody>
                    <a:bodyPr/>
                    <a:lstStyle>
                      <a:lvl1pPr marL="0" algn="l" defTabSz="914400" rtl="0" eaLnBrk="1" latinLnBrk="0" hangingPunct="1">
                        <a:spcBef>
                          <a:spcPct val="20000"/>
                        </a:spcBef>
                        <a:defRPr sz="1600" kern="1200">
                          <a:solidFill>
                            <a:schemeClr val="tx1"/>
                          </a:solidFill>
                          <a:latin typeface="Arial" panose="020B0604020202020204" pitchFamily="34" charset="0"/>
                          <a:ea typeface="黑体" panose="02010609060101010101" pitchFamily="2" charset="-122"/>
                        </a:defRPr>
                      </a:lvl1pPr>
                      <a:lvl2pPr marL="457200" algn="l" defTabSz="914400" rtl="0" eaLnBrk="1" latinLnBrk="0" hangingPunct="1">
                        <a:spcBef>
                          <a:spcPct val="20000"/>
                        </a:spcBef>
                        <a:defRPr sz="1400" kern="1200">
                          <a:solidFill>
                            <a:schemeClr val="tx1"/>
                          </a:solidFill>
                          <a:latin typeface="Arial" panose="020B0604020202020204" pitchFamily="34" charset="0"/>
                          <a:ea typeface="黑体" panose="02010609060101010101" pitchFamily="2" charset="-122"/>
                        </a:defRPr>
                      </a:lvl2pPr>
                      <a:lvl3pPr marL="914400" algn="l" defTabSz="914400" rtl="0" eaLnBrk="1" latinLnBrk="0" hangingPunct="1">
                        <a:spcBef>
                          <a:spcPct val="20000"/>
                        </a:spcBef>
                        <a:defRPr sz="1200" kern="1200">
                          <a:solidFill>
                            <a:schemeClr val="tx1"/>
                          </a:solidFill>
                          <a:latin typeface="Arial" panose="020B0604020202020204" pitchFamily="34" charset="0"/>
                          <a:ea typeface="黑体" panose="02010609060101010101" pitchFamily="2" charset="-122"/>
                        </a:defRPr>
                      </a:lvl3pPr>
                      <a:lvl4pPr marL="13716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4pPr>
                      <a:lvl5pPr marL="1828800" algn="l" defTabSz="914400" rtl="0" eaLnBrk="1" latinLnBrk="0" hangingPunct="1">
                        <a:spcBef>
                          <a:spcPct val="20000"/>
                        </a:spcBef>
                        <a:defRPr sz="1000" kern="1200">
                          <a:solidFill>
                            <a:schemeClr val="tx1"/>
                          </a:solidFill>
                          <a:latin typeface="Arial" panose="020B0604020202020204" pitchFamily="34" charset="0"/>
                          <a:ea typeface="黑体" panose="02010609060101010101" pitchFamily="2" charset="-122"/>
                        </a:defRPr>
                      </a:lvl5pPr>
                      <a:lvl6pPr marL="22860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6pPr>
                      <a:lvl7pPr marL="27432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7pPr>
                      <a:lvl8pPr marL="32004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8pPr>
                      <a:lvl9pPr marL="3657600" algn="l" defTabSz="914400" rtl="0" eaLnBrk="1" fontAlgn="base" latinLnBrk="0" hangingPunct="1">
                        <a:spcBef>
                          <a:spcPct val="20000"/>
                        </a:spcBef>
                        <a:spcAft>
                          <a:spcPct val="0"/>
                        </a:spcAft>
                        <a:defRPr sz="1000" kern="1200">
                          <a:solidFill>
                            <a:schemeClr val="tx1"/>
                          </a:solidFill>
                          <a:latin typeface="Arial" panose="020B0604020202020204" pitchFamily="34" charset="0"/>
                          <a:ea typeface="黑体" panose="02010609060101010101" pitchFamily="2" charset="-122"/>
                        </a:defRPr>
                      </a:lvl9pPr>
                    </a:lstStyle>
                    <a:p>
                      <a:pPr>
                        <a:spcBef>
                          <a:spcPct val="50000"/>
                        </a:spcBef>
                      </a:pPr>
                      <a:r>
                        <a:rPr sz="2000" b="1" dirty="0">
                          <a:solidFill>
                            <a:srgbClr val="FF0000"/>
                          </a:solidFill>
                          <a:latin typeface="宋体" panose="02010600030101010101" pitchFamily="2" charset="-122"/>
                          <a:sym typeface="+mn-ea"/>
                        </a:rPr>
                        <a:t>1、大众报业的发展；</a:t>
                      </a:r>
                      <a:endParaRPr sz="2000" b="1" dirty="0">
                        <a:solidFill>
                          <a:srgbClr val="FF0000"/>
                        </a:solidFill>
                        <a:latin typeface="宋体" panose="02010600030101010101" pitchFamily="2" charset="-122"/>
                        <a:sym typeface="+mn-ea"/>
                      </a:endParaRPr>
                    </a:p>
                    <a:p>
                      <a:pPr>
                        <a:spcBef>
                          <a:spcPct val="50000"/>
                        </a:spcBef>
                      </a:pPr>
                      <a:r>
                        <a:rPr sz="2000" b="1" dirty="0">
                          <a:solidFill>
                            <a:srgbClr val="FF0000"/>
                          </a:solidFill>
                          <a:latin typeface="宋体" panose="02010600030101010101" pitchFamily="2" charset="-122"/>
                          <a:sym typeface="+mn-ea"/>
                        </a:rPr>
                        <a:t>2、广播影视的普及；</a:t>
                      </a:r>
                      <a:endParaRPr sz="2000" b="1" dirty="0">
                        <a:solidFill>
                          <a:srgbClr val="FF0000"/>
                        </a:solidFill>
                        <a:latin typeface="宋体" panose="02010600030101010101" pitchFamily="2" charset="-122"/>
                        <a:sym typeface="+mn-ea"/>
                      </a:endParaRPr>
                    </a:p>
                    <a:p>
                      <a:pPr>
                        <a:spcBef>
                          <a:spcPct val="50000"/>
                        </a:spcBef>
                      </a:pPr>
                      <a:r>
                        <a:rPr sz="2000" b="1" dirty="0">
                          <a:solidFill>
                            <a:srgbClr val="FF0000"/>
                          </a:solidFill>
                          <a:latin typeface="宋体" panose="02010600030101010101" pitchFamily="2" charset="-122"/>
                          <a:sym typeface="+mn-ea"/>
                        </a:rPr>
                        <a:t>3、互联网与民众生活的渐变；</a:t>
                      </a:r>
                      <a:endParaRPr sz="2000" b="1" dirty="0">
                        <a:solidFill>
                          <a:srgbClr val="FF0000"/>
                        </a:solidFill>
                        <a:latin typeface="宋体" panose="02010600030101010101" pitchFamily="2" charset="-122"/>
                        <a:sym typeface="+mn-ea"/>
                      </a:endParaRPr>
                    </a:p>
                  </a:txBody>
                  <a:tcPr marT="45706" marB="45706"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00"/>
                    </a:solidFill>
                  </a:tcPr>
                </a:tc>
              </a:tr>
            </a:tbl>
          </a:graphicData>
        </a:graphic>
      </p:graphicFrame>
      <p:sp>
        <p:nvSpPr>
          <p:cNvPr id="36885" name="矩形 154640"/>
          <p:cNvSpPr/>
          <p:nvPr/>
        </p:nvSpPr>
        <p:spPr>
          <a:xfrm>
            <a:off x="179388" y="627063"/>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高考考纲</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2"/>
          <a:stretch>
            <a:fillRect/>
          </a:stretch>
        </p:blipFill>
        <p:spPr>
          <a:xfrm>
            <a:off x="900113" y="0"/>
            <a:ext cx="3457575" cy="296863"/>
          </a:xfrm>
          <a:prstGeom prst="rect">
            <a:avLst/>
          </a:prstGeom>
          <a:noFill/>
          <a:ln w="9525">
            <a:noFill/>
          </a:ln>
        </p:spPr>
      </p:pic>
      <p:sp>
        <p:nvSpPr>
          <p:cNvPr id="121874" name="TextBox 22"/>
          <p:cNvSpPr txBox="1"/>
          <p:nvPr/>
        </p:nvSpPr>
        <p:spPr>
          <a:xfrm>
            <a:off x="1310005" y="538480"/>
            <a:ext cx="7287260" cy="953135"/>
          </a:xfrm>
          <a:prstGeom prst="rect">
            <a:avLst/>
          </a:prstGeom>
          <a:solidFill>
            <a:srgbClr val="FFFFFF"/>
          </a:solidFill>
          <a:ln w="9525">
            <a:noFill/>
          </a:ln>
        </p:spPr>
        <p:txBody>
          <a:bodyPr wrap="square">
            <a:spAutoFit/>
          </a:bodyPr>
          <a:p>
            <a:r>
              <a:rPr lang="zh-CN" altLang="en-US" sz="2800" b="1" dirty="0">
                <a:solidFill>
                  <a:srgbClr val="3333FF"/>
                </a:solidFill>
                <a:latin typeface="黑体" panose="02010609060101010101" pitchFamily="2" charset="-122"/>
                <a:ea typeface="黑体" panose="02010609060101010101" pitchFamily="2" charset="-122"/>
              </a:rPr>
              <a:t>专题四</a:t>
            </a:r>
            <a:endParaRPr lang="en-US" altLang="zh-CN" sz="2800" b="1">
              <a:solidFill>
                <a:srgbClr val="3333FF"/>
              </a:solidFill>
              <a:latin typeface="黑体" panose="02010609060101010101" pitchFamily="2" charset="-122"/>
              <a:ea typeface="黑体" panose="02010609060101010101" pitchFamily="2" charset="-122"/>
            </a:endParaRPr>
          </a:p>
          <a:p>
            <a:r>
              <a:rPr lang="zh-CN" altLang="en-US" sz="2800" b="1" dirty="0">
                <a:solidFill>
                  <a:srgbClr val="3333FF"/>
                </a:solidFill>
                <a:latin typeface="黑体" panose="02010609060101010101" pitchFamily="2" charset="-122"/>
                <a:ea typeface="黑体" panose="02010609060101010101" pitchFamily="2" charset="-122"/>
              </a:rPr>
              <a:t>第</a:t>
            </a:r>
            <a:r>
              <a:rPr lang="en-US" altLang="zh-CN" sz="2800" b="1">
                <a:solidFill>
                  <a:srgbClr val="3333FF"/>
                </a:solidFill>
                <a:latin typeface="黑体" panose="02010609060101010101" pitchFamily="2" charset="-122"/>
                <a:ea typeface="黑体" panose="02010609060101010101" pitchFamily="2" charset="-122"/>
              </a:rPr>
              <a:t>3</a:t>
            </a:r>
            <a:r>
              <a:rPr lang="zh-CN" altLang="en-US" sz="2800" b="1" dirty="0">
                <a:solidFill>
                  <a:srgbClr val="3333FF"/>
                </a:solidFill>
                <a:latin typeface="黑体" panose="02010609060101010101" pitchFamily="2" charset="-122"/>
                <a:ea typeface="黑体" panose="02010609060101010101" pitchFamily="2" charset="-122"/>
              </a:rPr>
              <a:t>讲 </a:t>
            </a:r>
            <a:r>
              <a:rPr sz="2800" b="1" dirty="0">
                <a:solidFill>
                  <a:schemeClr val="accent2"/>
                </a:solidFill>
                <a:ea typeface="黑体" panose="02010609060101010101" pitchFamily="2" charset="-122"/>
                <a:sym typeface="+mn-ea"/>
              </a:rPr>
              <a:t> </a:t>
            </a:r>
            <a:r>
              <a:rPr lang="zh-CN" altLang="en-US" sz="2800" b="1" dirty="0">
                <a:solidFill>
                  <a:schemeClr val="accent2"/>
                </a:solidFill>
                <a:ea typeface="黑体" panose="02010609060101010101" pitchFamily="2" charset="-122"/>
                <a:sym typeface="+mn-ea"/>
              </a:rPr>
              <a:t>大众传媒的发展</a:t>
            </a:r>
            <a:endParaRPr sz="2800" b="1" dirty="0">
              <a:solidFill>
                <a:schemeClr val="accent2"/>
              </a:solidFill>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1710" name="表格 111709"/>
          <p:cNvGraphicFramePr/>
          <p:nvPr/>
        </p:nvGraphicFramePr>
        <p:xfrm>
          <a:off x="40640" y="930275"/>
          <a:ext cx="9062085" cy="3530600"/>
        </p:xfrm>
        <a:graphic>
          <a:graphicData uri="http://schemas.openxmlformats.org/drawingml/2006/table">
            <a:tbl>
              <a:tblPr/>
              <a:tblGrid>
                <a:gridCol w="1108075"/>
                <a:gridCol w="994410"/>
                <a:gridCol w="1126490"/>
                <a:gridCol w="1475105"/>
                <a:gridCol w="1443990"/>
                <a:gridCol w="1204595"/>
                <a:gridCol w="1709420"/>
              </a:tblGrid>
              <a:tr h="71501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600" b="1">
                          <a:solidFill>
                            <a:srgbClr val="FF0000"/>
                          </a:solidFill>
                          <a:latin typeface="宋体" panose="02010600030101010101" pitchFamily="2" charset="-122"/>
                        </a:rPr>
                        <a:t>2018 </a:t>
                      </a:r>
                      <a:r>
                        <a:rPr lang="zh-CN" altLang="en-US" sz="1600" b="1">
                          <a:solidFill>
                            <a:srgbClr val="FF0000"/>
                          </a:solidFill>
                          <a:latin typeface="宋体" panose="02010600030101010101" pitchFamily="2" charset="-122"/>
                        </a:rPr>
                        <a:t>年</a:t>
                      </a:r>
                      <a:endParaRPr lang="zh-CN" altLang="en-US" sz="1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600" b="1">
                          <a:solidFill>
                            <a:srgbClr val="FF0000"/>
                          </a:solidFill>
                          <a:latin typeface="宋体" panose="02010600030101010101" pitchFamily="2" charset="-122"/>
                        </a:rPr>
                        <a:t>考纲</a:t>
                      </a:r>
                      <a:endParaRPr lang="zh-CN" altLang="en-US" sz="1600" b="1">
                        <a:solidFill>
                          <a:srgbClr val="FF0000"/>
                        </a:solidFill>
                        <a:latin typeface="宋体" panose="02010600030101010101" pitchFamily="2" charset="-122"/>
                      </a:endParaRP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600" b="1">
                          <a:solidFill>
                            <a:srgbClr val="FF0000"/>
                          </a:solidFill>
                          <a:latin typeface="宋体" panose="02010600030101010101" pitchFamily="2" charset="-122"/>
                        </a:rPr>
                        <a:t>2012 </a:t>
                      </a:r>
                      <a:r>
                        <a:rPr lang="zh-CN" altLang="en-US" sz="1600" b="1">
                          <a:solidFill>
                            <a:srgbClr val="FF0000"/>
                          </a:solidFill>
                          <a:latin typeface="宋体" panose="02010600030101010101" pitchFamily="2" charset="-122"/>
                        </a:rPr>
                        <a:t>年</a:t>
                      </a:r>
                      <a:endParaRPr lang="zh-CN" altLang="en-US" sz="1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600" b="1">
                          <a:solidFill>
                            <a:srgbClr val="FF0000"/>
                          </a:solidFill>
                          <a:latin typeface="宋体" panose="02010600030101010101" pitchFamily="2" charset="-122"/>
                        </a:rPr>
                        <a:t>（全国卷）</a:t>
                      </a:r>
                      <a:endParaRPr lang="zh-CN" altLang="en-US" sz="1600" b="1">
                        <a:solidFill>
                          <a:srgbClr val="FF0000"/>
                        </a:solidFill>
                        <a:latin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600" b="1">
                          <a:solidFill>
                            <a:srgbClr val="FF0000"/>
                          </a:solidFill>
                          <a:latin typeface="宋体" panose="02010600030101010101" pitchFamily="2" charset="-122"/>
                        </a:rPr>
                        <a:t>2013 </a:t>
                      </a:r>
                      <a:r>
                        <a:rPr lang="zh-CN" altLang="en-US" sz="1600" b="1">
                          <a:solidFill>
                            <a:srgbClr val="FF0000"/>
                          </a:solidFill>
                          <a:latin typeface="宋体" panose="02010600030101010101" pitchFamily="2" charset="-122"/>
                        </a:rPr>
                        <a:t>年</a:t>
                      </a:r>
                      <a:endParaRPr lang="zh-CN" altLang="en-US" sz="1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600" b="1">
                          <a:solidFill>
                            <a:srgbClr val="FF0000"/>
                          </a:solidFill>
                          <a:latin typeface="宋体" panose="02010600030101010101" pitchFamily="2" charset="-122"/>
                        </a:rPr>
                        <a:t>（全国卷</a:t>
                      </a:r>
                      <a:r>
                        <a:rPr lang="en-US" altLang="zh-CN" sz="1600" b="1">
                          <a:solidFill>
                            <a:srgbClr val="FF0000"/>
                          </a:solidFill>
                          <a:latin typeface="宋体" panose="02010600030101010101" pitchFamily="2" charset="-122"/>
                        </a:rPr>
                        <a:t>Ⅰ</a:t>
                      </a:r>
                      <a:r>
                        <a:rPr lang="zh-CN" altLang="en-US" sz="1600" b="1">
                          <a:solidFill>
                            <a:srgbClr val="FF0000"/>
                          </a:solidFill>
                          <a:latin typeface="宋体" panose="02010600030101010101" pitchFamily="2" charset="-122"/>
                        </a:rPr>
                        <a:t>、</a:t>
                      </a:r>
                      <a:r>
                        <a:rPr lang="en-US" altLang="zh-CN" sz="1600" b="1">
                          <a:solidFill>
                            <a:srgbClr val="FF0000"/>
                          </a:solidFill>
                          <a:latin typeface="宋体" panose="02010600030101010101" pitchFamily="2" charset="-122"/>
                        </a:rPr>
                        <a:t>Ⅱ</a:t>
                      </a:r>
                      <a:r>
                        <a:rPr lang="zh-CN" altLang="en-US" sz="1600" b="1">
                          <a:solidFill>
                            <a:srgbClr val="FF0000"/>
                          </a:solidFill>
                          <a:latin typeface="宋体" panose="02010600030101010101" pitchFamily="2" charset="-122"/>
                        </a:rPr>
                        <a:t>）</a:t>
                      </a:r>
                      <a:endParaRPr lang="zh-CN" altLang="en-US" sz="1600" b="1">
                        <a:solidFill>
                          <a:srgbClr val="FF0000"/>
                        </a:solidFill>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600" b="1">
                          <a:solidFill>
                            <a:srgbClr val="FF0000"/>
                          </a:solidFill>
                          <a:latin typeface="宋体" panose="02010600030101010101" pitchFamily="2" charset="-122"/>
                        </a:rPr>
                        <a:t>2014 </a:t>
                      </a:r>
                      <a:r>
                        <a:rPr lang="zh-CN" altLang="en-US" sz="1600" b="1">
                          <a:solidFill>
                            <a:srgbClr val="FF0000"/>
                          </a:solidFill>
                          <a:latin typeface="宋体" panose="02010600030101010101" pitchFamily="2" charset="-122"/>
                        </a:rPr>
                        <a:t>年</a:t>
                      </a:r>
                      <a:endParaRPr lang="zh-CN" altLang="en-US" sz="1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600" b="1">
                          <a:solidFill>
                            <a:srgbClr val="FF0000"/>
                          </a:solidFill>
                          <a:latin typeface="宋体" panose="02010600030101010101" pitchFamily="2" charset="-122"/>
                        </a:rPr>
                        <a:t>（全国卷</a:t>
                      </a:r>
                      <a:r>
                        <a:rPr lang="en-US" altLang="zh-CN" sz="1600" b="1">
                          <a:solidFill>
                            <a:srgbClr val="FF0000"/>
                          </a:solidFill>
                          <a:latin typeface="宋体" panose="02010600030101010101" pitchFamily="2" charset="-122"/>
                        </a:rPr>
                        <a:t>Ⅰ</a:t>
                      </a:r>
                      <a:r>
                        <a:rPr lang="zh-CN" altLang="en-US" sz="1600" b="1">
                          <a:solidFill>
                            <a:srgbClr val="FF0000"/>
                          </a:solidFill>
                          <a:latin typeface="宋体" panose="02010600030101010101" pitchFamily="2" charset="-122"/>
                        </a:rPr>
                        <a:t>、</a:t>
                      </a:r>
                      <a:r>
                        <a:rPr lang="en-US" altLang="zh-CN" sz="1600" b="1">
                          <a:solidFill>
                            <a:srgbClr val="FF0000"/>
                          </a:solidFill>
                          <a:latin typeface="宋体" panose="02010600030101010101" pitchFamily="2" charset="-122"/>
                        </a:rPr>
                        <a:t>Ⅱ</a:t>
                      </a:r>
                      <a:r>
                        <a:rPr lang="zh-CN" altLang="en-US" sz="1600" b="1">
                          <a:solidFill>
                            <a:srgbClr val="FF0000"/>
                          </a:solidFill>
                          <a:latin typeface="宋体" panose="02010600030101010101" pitchFamily="2" charset="-122"/>
                        </a:rPr>
                        <a:t>）</a:t>
                      </a:r>
                      <a:endParaRPr lang="zh-CN" altLang="en-US" sz="1600" b="1">
                        <a:solidFill>
                          <a:srgbClr val="FF0000"/>
                        </a:solidFill>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600" b="1">
                          <a:solidFill>
                            <a:srgbClr val="FF0000"/>
                          </a:solidFill>
                          <a:latin typeface="宋体" panose="02010600030101010101" pitchFamily="2" charset="-122"/>
                        </a:rPr>
                        <a:t>2015 </a:t>
                      </a:r>
                      <a:r>
                        <a:rPr lang="zh-CN" altLang="en-US" sz="1600" b="1">
                          <a:solidFill>
                            <a:srgbClr val="FF0000"/>
                          </a:solidFill>
                          <a:latin typeface="宋体" panose="02010600030101010101" pitchFamily="2" charset="-122"/>
                        </a:rPr>
                        <a:t>年</a:t>
                      </a:r>
                      <a:endParaRPr lang="zh-CN" altLang="en-US" sz="1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600" b="1">
                          <a:solidFill>
                            <a:srgbClr val="FF0000"/>
                          </a:solidFill>
                          <a:latin typeface="宋体" panose="02010600030101010101" pitchFamily="2" charset="-122"/>
                        </a:rPr>
                        <a:t>（全国卷</a:t>
                      </a:r>
                      <a:r>
                        <a:rPr lang="en-US" altLang="zh-CN" sz="1600" b="1">
                          <a:solidFill>
                            <a:srgbClr val="FF0000"/>
                          </a:solidFill>
                          <a:latin typeface="宋体" panose="02010600030101010101" pitchFamily="2" charset="-122"/>
                        </a:rPr>
                        <a:t>Ⅰ</a:t>
                      </a:r>
                      <a:r>
                        <a:rPr lang="zh-CN" altLang="en-US" sz="1600" b="1">
                          <a:solidFill>
                            <a:srgbClr val="FF0000"/>
                          </a:solidFill>
                          <a:latin typeface="宋体" panose="02010600030101010101" pitchFamily="2" charset="-122"/>
                        </a:rPr>
                        <a:t>、</a:t>
                      </a:r>
                      <a:r>
                        <a:rPr lang="en-US" altLang="zh-CN" sz="1600" b="1">
                          <a:solidFill>
                            <a:srgbClr val="FF0000"/>
                          </a:solidFill>
                          <a:latin typeface="宋体" panose="02010600030101010101" pitchFamily="2" charset="-122"/>
                        </a:rPr>
                        <a:t>Ⅱ</a:t>
                      </a:r>
                      <a:r>
                        <a:rPr lang="zh-CN" altLang="en-US" sz="1600" b="1">
                          <a:solidFill>
                            <a:srgbClr val="FF0000"/>
                          </a:solidFill>
                          <a:latin typeface="宋体" panose="02010600030101010101" pitchFamily="2" charset="-122"/>
                        </a:rPr>
                        <a:t>）</a:t>
                      </a:r>
                      <a:endParaRPr lang="zh-CN" altLang="en-US" sz="1600" b="1">
                        <a:solidFill>
                          <a:srgbClr val="FF0000"/>
                        </a:solidFill>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600" b="1">
                          <a:solidFill>
                            <a:srgbClr val="FF0000"/>
                          </a:solidFill>
                          <a:latin typeface="宋体" panose="02010600030101010101" pitchFamily="2" charset="-122"/>
                        </a:rPr>
                        <a:t>2016 </a:t>
                      </a:r>
                      <a:r>
                        <a:rPr lang="zh-CN" altLang="en-US" sz="1600" b="1">
                          <a:solidFill>
                            <a:srgbClr val="FF0000"/>
                          </a:solidFill>
                          <a:latin typeface="宋体" panose="02010600030101010101" pitchFamily="2" charset="-122"/>
                        </a:rPr>
                        <a:t>年</a:t>
                      </a:r>
                      <a:endParaRPr lang="zh-CN" altLang="en-US" sz="1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600" b="1">
                          <a:solidFill>
                            <a:srgbClr val="FF0000"/>
                          </a:solidFill>
                          <a:latin typeface="宋体" panose="02010600030101010101" pitchFamily="2" charset="-122"/>
                        </a:rPr>
                        <a:t>（全国卷</a:t>
                      </a:r>
                      <a:r>
                        <a:rPr lang="en-US" altLang="zh-CN" sz="1600" b="1">
                          <a:solidFill>
                            <a:srgbClr val="FF0000"/>
                          </a:solidFill>
                          <a:latin typeface="宋体" panose="02010600030101010101" pitchFamily="2" charset="-122"/>
                        </a:rPr>
                        <a:t>Ⅰ</a:t>
                      </a:r>
                      <a:r>
                        <a:rPr lang="zh-CN" altLang="en-US" sz="1600" b="1">
                          <a:solidFill>
                            <a:srgbClr val="FF0000"/>
                          </a:solidFill>
                          <a:latin typeface="宋体" panose="02010600030101010101" pitchFamily="2" charset="-122"/>
                        </a:rPr>
                        <a:t>、</a:t>
                      </a:r>
                      <a:r>
                        <a:rPr lang="en-US" altLang="zh-CN" sz="1600" b="1">
                          <a:solidFill>
                            <a:srgbClr val="FF0000"/>
                          </a:solidFill>
                          <a:latin typeface="宋体" panose="02010600030101010101" pitchFamily="2" charset="-122"/>
                        </a:rPr>
                        <a:t>Ⅱ</a:t>
                      </a:r>
                      <a:r>
                        <a:rPr lang="zh-CN" altLang="en-US" sz="1600" b="1">
                          <a:solidFill>
                            <a:srgbClr val="FF0000"/>
                          </a:solidFill>
                          <a:latin typeface="宋体" panose="02010600030101010101" pitchFamily="2" charset="-122"/>
                        </a:rPr>
                        <a:t>、 </a:t>
                      </a:r>
                      <a:r>
                        <a:rPr lang="en-US" altLang="zh-CN" sz="1600" b="1">
                          <a:solidFill>
                            <a:srgbClr val="FF0000"/>
                          </a:solidFill>
                          <a:latin typeface="宋体" panose="02010600030101010101" pitchFamily="2" charset="-122"/>
                        </a:rPr>
                        <a:t>Ⅲ</a:t>
                      </a:r>
                      <a:r>
                        <a:rPr lang="zh-CN" altLang="en-US" sz="1600" b="1">
                          <a:solidFill>
                            <a:srgbClr val="FF0000"/>
                          </a:solidFill>
                          <a:latin typeface="宋体" panose="02010600030101010101" pitchFamily="2" charset="-122"/>
                        </a:rPr>
                        <a:t>）</a:t>
                      </a:r>
                      <a:endParaRPr lang="zh-CN" altLang="en-US" sz="1600" b="1">
                        <a:solidFill>
                          <a:srgbClr val="FF0000"/>
                        </a:solidFill>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ClrTx/>
                        <a:buSzPct val="100000"/>
                        <a:buFont typeface="Arial" panose="020B0604020202020204" pitchFamily="34" charset="0"/>
                        <a:buNone/>
                      </a:pPr>
                      <a:r>
                        <a:rPr lang="en-US" altLang="zh-CN" sz="1600" b="1">
                          <a:solidFill>
                            <a:srgbClr val="FF0000"/>
                          </a:solidFill>
                          <a:latin typeface="宋体" panose="02010600030101010101" pitchFamily="2" charset="-122"/>
                        </a:rPr>
                        <a:t>2017 </a:t>
                      </a:r>
                      <a:r>
                        <a:rPr lang="zh-CN" altLang="en-US" sz="1600" b="1">
                          <a:solidFill>
                            <a:srgbClr val="FF0000"/>
                          </a:solidFill>
                          <a:latin typeface="宋体" panose="02010600030101010101" pitchFamily="2" charset="-122"/>
                        </a:rPr>
                        <a:t>年</a:t>
                      </a:r>
                      <a:endParaRPr lang="zh-CN" altLang="en-US" sz="1600" b="1">
                        <a:solidFill>
                          <a:srgbClr val="FF0000"/>
                        </a:solidFill>
                        <a:latin typeface="宋体" panose="02010600030101010101" pitchFamily="2" charset="-122"/>
                      </a:endParaRPr>
                    </a:p>
                    <a:p>
                      <a:pPr marL="0" lvl="0" indent="0" algn="ctr">
                        <a:spcBef>
                          <a:spcPct val="0"/>
                        </a:spcBef>
                        <a:buClrTx/>
                        <a:buSzPct val="100000"/>
                        <a:buFont typeface="Arial" panose="020B0604020202020204" pitchFamily="34" charset="0"/>
                        <a:buNone/>
                      </a:pPr>
                      <a:r>
                        <a:rPr lang="zh-CN" altLang="en-US" sz="1600" b="1">
                          <a:solidFill>
                            <a:srgbClr val="FF0000"/>
                          </a:solidFill>
                          <a:latin typeface="宋体" panose="02010600030101010101" pitchFamily="2" charset="-122"/>
                        </a:rPr>
                        <a:t>（全国卷</a:t>
                      </a:r>
                      <a:r>
                        <a:rPr lang="en-US" altLang="zh-CN" sz="1600" b="1">
                          <a:solidFill>
                            <a:srgbClr val="FF0000"/>
                          </a:solidFill>
                          <a:latin typeface="宋体" panose="02010600030101010101" pitchFamily="2" charset="-122"/>
                        </a:rPr>
                        <a:t>Ⅰ</a:t>
                      </a:r>
                      <a:r>
                        <a:rPr lang="zh-CN" altLang="en-US" sz="1600" b="1">
                          <a:solidFill>
                            <a:srgbClr val="FF0000"/>
                          </a:solidFill>
                          <a:latin typeface="宋体" panose="02010600030101010101" pitchFamily="2" charset="-122"/>
                        </a:rPr>
                        <a:t>、</a:t>
                      </a:r>
                      <a:r>
                        <a:rPr lang="en-US" altLang="zh-CN" sz="1600" b="1">
                          <a:solidFill>
                            <a:srgbClr val="FF0000"/>
                          </a:solidFill>
                          <a:latin typeface="宋体" panose="02010600030101010101" pitchFamily="2" charset="-122"/>
                        </a:rPr>
                        <a:t>Ⅱ</a:t>
                      </a:r>
                      <a:r>
                        <a:rPr lang="zh-CN" altLang="en-US" sz="1600" b="1">
                          <a:solidFill>
                            <a:srgbClr val="FF0000"/>
                          </a:solidFill>
                          <a:latin typeface="宋体" panose="02010600030101010101" pitchFamily="2" charset="-122"/>
                        </a:rPr>
                        <a:t>、 </a:t>
                      </a:r>
                      <a:r>
                        <a:rPr lang="en-US" altLang="zh-CN" sz="1600" b="1">
                          <a:solidFill>
                            <a:srgbClr val="FF0000"/>
                          </a:solidFill>
                          <a:latin typeface="宋体" panose="02010600030101010101" pitchFamily="2" charset="-122"/>
                        </a:rPr>
                        <a:t>Ⅲ</a:t>
                      </a:r>
                      <a:r>
                        <a:rPr lang="zh-CN" altLang="en-US" sz="1600" b="1">
                          <a:solidFill>
                            <a:srgbClr val="FF0000"/>
                          </a:solidFill>
                          <a:latin typeface="宋体" panose="02010600030101010101" pitchFamily="2" charset="-122"/>
                        </a:rPr>
                        <a:t>）</a:t>
                      </a:r>
                      <a:endParaRPr lang="zh-CN" altLang="en-US" sz="1600" b="1">
                        <a:solidFill>
                          <a:srgbClr val="FF0000"/>
                        </a:solidFill>
                        <a:latin typeface="宋体" panose="02010600030101010101" pitchFamily="2" charset="-122"/>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987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a:buNone/>
                      </a:pP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a:t>
                      </a:r>
                      <a:r>
                        <a:rPr lang="zh-CN" altLang="en-US" sz="2000" b="1">
                          <a:latin typeface="宋体" panose="02010600030101010101" pitchFamily="2" charset="-122"/>
                          <a:ea typeface="宋体" panose="02010600030101010101" pitchFamily="2" charset="-122"/>
                          <a:cs typeface="宋体" panose="02010600030101010101" pitchFamily="2" charset="-122"/>
                        </a:rPr>
                        <a:t>）大</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2000" b="1">
                          <a:latin typeface="宋体" panose="02010600030101010101" pitchFamily="2" charset="-122"/>
                          <a:ea typeface="宋体" panose="02010600030101010101" pitchFamily="2" charset="-122"/>
                          <a:cs typeface="宋体" panose="02010600030101010101" pitchFamily="2" charset="-122"/>
                        </a:rPr>
                        <a:t>众传媒的</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2000" b="1">
                          <a:latin typeface="宋体" panose="02010600030101010101" pitchFamily="2" charset="-122"/>
                          <a:ea typeface="宋体" panose="02010600030101010101" pitchFamily="2" charset="-122"/>
                          <a:cs typeface="宋体" panose="02010600030101010101" pitchFamily="2" charset="-122"/>
                        </a:rPr>
                        <a:t>发展</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a:buNone/>
                      </a:pPr>
                      <a:r>
                        <a:rPr lang="en-US" altLang="zh-CN" sz="2000" b="1">
                          <a:latin typeface="宋体" panose="02010600030101010101" pitchFamily="2" charset="-122"/>
                          <a:ea typeface="宋体" panose="02010600030101010101" pitchFamily="2" charset="-122"/>
                          <a:cs typeface="宋体" panose="02010600030101010101" pitchFamily="2" charset="-122"/>
                        </a:rPr>
                        <a:t> </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a:buNone/>
                      </a:pPr>
                      <a:r>
                        <a:rPr lang="en-US" altLang="zh-CN" sz="2000" b="1">
                          <a:latin typeface="宋体" panose="02010600030101010101" pitchFamily="2" charset="-122"/>
                          <a:ea typeface="宋体" panose="02010600030101010101" pitchFamily="2" charset="-122"/>
                          <a:cs typeface="宋体" panose="02010600030101010101" pitchFamily="2" charset="-122"/>
                        </a:rPr>
                        <a:t> </a:t>
                      </a:r>
                      <a:endParaRPr lang="en-US" altLang="zh-CN"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a:buNone/>
                      </a:pPr>
                      <a:r>
                        <a:rPr lang="zh-CN" altLang="en-US" sz="2000" b="1">
                          <a:latin typeface="宋体" panose="02010600030101010101" pitchFamily="2" charset="-122"/>
                          <a:ea typeface="宋体" panose="02010600030101010101" pitchFamily="2" charset="-122"/>
                          <a:cs typeface="宋体" panose="02010600030101010101" pitchFamily="2" charset="-122"/>
                        </a:rPr>
                        <a:t>（卷</a:t>
                      </a:r>
                      <a:r>
                        <a:rPr lang="en-US" altLang="zh-CN" sz="2000" b="1">
                          <a:latin typeface="宋体" panose="02010600030101010101" pitchFamily="2" charset="-122"/>
                          <a:ea typeface="宋体" panose="02010600030101010101" pitchFamily="2" charset="-122"/>
                          <a:cs typeface="宋体" panose="02010600030101010101" pitchFamily="2" charset="-122"/>
                        </a:rPr>
                        <a:t>Ⅰ</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30.</a:t>
                      </a:r>
                      <a:endParaRPr lang="en-US" altLang="zh-CN" sz="2000" b="1">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2000" b="1">
                          <a:latin typeface="宋体" panose="02010600030101010101" pitchFamily="2" charset="-122"/>
                          <a:ea typeface="宋体" panose="02010600030101010101" pitchFamily="2" charset="-122"/>
                          <a:cs typeface="宋体" panose="02010600030101010101" pitchFamily="2" charset="-122"/>
                        </a:rPr>
                        <a:t>电影发展与</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2000" b="1">
                          <a:latin typeface="宋体" panose="02010600030101010101" pitchFamily="2" charset="-122"/>
                          <a:ea typeface="宋体" panose="02010600030101010101" pitchFamily="2" charset="-122"/>
                          <a:cs typeface="宋体" panose="02010600030101010101" pitchFamily="2" charset="-122"/>
                        </a:rPr>
                        <a:t>流通税费</a:t>
                      </a:r>
                      <a:endParaRPr lang="zh-CN" altLang="en-US" sz="2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t">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a:buNone/>
                      </a:pPr>
                      <a:endParaRPr lang="zh-CN" altLang="en-US" sz="1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a:buNone/>
                      </a:pPr>
                      <a:endParaRPr lang="zh-CN" altLang="en-US" sz="1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a:buNone/>
                      </a:pPr>
                      <a:endParaRPr lang="zh-CN" altLang="en-US" sz="1000" b="1">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11276" name="矩形 11275"/>
          <p:cNvSpPr/>
          <p:nvPr/>
        </p:nvSpPr>
        <p:spPr>
          <a:xfrm>
            <a:off x="381000" y="412750"/>
            <a:ext cx="1409700" cy="298450"/>
          </a:xfrm>
          <a:prstGeom prst="rect">
            <a:avLst/>
          </a:prstGeom>
        </p:spPr>
        <p:txBody>
          <a:bodyPr wrap="none" fromWordArt="1">
            <a:prstTxWarp prst="textCascadeUp">
              <a:avLst>
                <a:gd name="adj" fmla="val 44444"/>
              </a:avLst>
            </a:prstTxWarp>
            <a:normAutofit fontScale="40000"/>
            <a:scene3d>
              <a:camera prst="legacyPerspectiveFront">
                <a:rot lat="20520000" lon="1080000" rev="0"/>
              </a:camera>
              <a:lightRig rig="legacyHarsh2" dir="b"/>
            </a:scene3d>
            <a:sp3d extrusionH="430200" prstMaterial="legacyMatte">
              <a:extrusionClr>
                <a:srgbClr val="FF6600"/>
              </a:extrusionClr>
            </a:sp3d>
          </a:bodyPr>
          <a:p>
            <a:pPr algn="ctr" fontAlgn="base"/>
            <a:r>
              <a:rPr lang="zh-CN" altLang="en-US" sz="2800" strike="noStrike" noProof="1">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cs typeface="+mn-ea"/>
              </a:rPr>
              <a:t>考题统计</a:t>
            </a:r>
            <a:endParaRPr lang="zh-CN" altLang="en-US" sz="2800" strike="noStrike" noProof="1">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111646" name="文本框 2"/>
          <p:cNvSpPr txBox="1"/>
          <p:nvPr/>
        </p:nvSpPr>
        <p:spPr>
          <a:xfrm>
            <a:off x="1619250" y="411163"/>
            <a:ext cx="5195888" cy="519112"/>
          </a:xfrm>
          <a:prstGeom prst="rect">
            <a:avLst/>
          </a:prstGeom>
          <a:noFill/>
          <a:ln w="9525">
            <a:noFill/>
          </a:ln>
        </p:spPr>
        <p:txBody>
          <a:bodyPr>
            <a:spAutoFit/>
          </a:bodyPr>
          <a:p>
            <a:r>
              <a:rPr lang="zh-CN" altLang="en-US" sz="2800" b="1" dirty="0">
                <a:solidFill>
                  <a:srgbClr val="3333FF"/>
                </a:solidFill>
                <a:latin typeface="黑体" panose="02010609060101010101" pitchFamily="2" charset="-122"/>
                <a:ea typeface="黑体" panose="02010609060101010101" pitchFamily="2" charset="-122"/>
              </a:rPr>
              <a:t>六年内全国卷高</a:t>
            </a:r>
            <a:r>
              <a:rPr lang="zh-CN" altLang="en-US" sz="2800" b="1">
                <a:solidFill>
                  <a:srgbClr val="3333FF"/>
                </a:solidFill>
                <a:latin typeface="黑体" panose="02010609060101010101" pitchFamily="2" charset="-122"/>
                <a:ea typeface="黑体" panose="02010609060101010101" pitchFamily="2" charset="-122"/>
              </a:rPr>
              <a:t>考考过什么</a:t>
            </a:r>
            <a:endParaRPr lang="zh-CN" altLang="en-US" sz="2800" b="1">
              <a:solidFill>
                <a:srgbClr val="3333FF"/>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710"/>
                                        </p:tgtEl>
                                        <p:attrNameLst>
                                          <p:attrName>style.visibility</p:attrName>
                                        </p:attrNameLst>
                                      </p:cBhvr>
                                      <p:to>
                                        <p:strVal val="visible"/>
                                      </p:to>
                                    </p:set>
                                    <p:anim calcmode="lin" valueType="num">
                                      <p:cBhvr>
                                        <p:cTn id="7" dur="500" fill="hold"/>
                                        <p:tgtEl>
                                          <p:spTgt spid="111710"/>
                                        </p:tgtEl>
                                        <p:attrNameLst>
                                          <p:attrName>ppt_x</p:attrName>
                                        </p:attrNameLst>
                                      </p:cBhvr>
                                      <p:tavLst>
                                        <p:tav tm="0">
                                          <p:val>
                                            <p:strVal val="#ppt_x"/>
                                          </p:val>
                                        </p:tav>
                                        <p:tav tm="100000">
                                          <p:val>
                                            <p:strVal val="#ppt_x"/>
                                          </p:val>
                                        </p:tav>
                                      </p:tavLst>
                                    </p:anim>
                                    <p:anim calcmode="lin" valueType="num">
                                      <p:cBhvr>
                                        <p:cTn id="8" dur="500" fill="hold"/>
                                        <p:tgtEl>
                                          <p:spTgt spid="1117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标题 195585"/>
          <p:cNvSpPr>
            <a:spLocks noGrp="1" noRot="1"/>
          </p:cNvSpPr>
          <p:nvPr>
            <p:ph type="title"/>
          </p:nvPr>
        </p:nvSpPr>
        <p:spPr>
          <a:xfrm>
            <a:off x="508318" y="667068"/>
            <a:ext cx="6351587" cy="420687"/>
          </a:xfrm>
        </p:spPr>
        <p:txBody>
          <a:bodyPr anchor="t"/>
          <a:p>
            <a:r>
              <a:rPr lang="zh-CN" altLang="en-US" sz="2700" b="1" dirty="0">
                <a:solidFill>
                  <a:srgbClr val="FF0066"/>
                </a:solidFill>
              </a:rPr>
              <a:t>阅读教材，自己梳理教材结构：</a:t>
            </a:r>
            <a:endParaRPr lang="zh-CN" altLang="en-US" sz="2700" b="1" dirty="0">
              <a:solidFill>
                <a:srgbClr val="FF0066"/>
              </a:solidFill>
            </a:endParaRPr>
          </a:p>
        </p:txBody>
      </p:sp>
      <p:sp>
        <p:nvSpPr>
          <p:cNvPr id="130056" name="矩形 195594"/>
          <p:cNvSpPr/>
          <p:nvPr/>
        </p:nvSpPr>
        <p:spPr>
          <a:xfrm>
            <a:off x="179388" y="0"/>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知识梳理</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112653" name="矩形 10"/>
          <p:cNvSpPr/>
          <p:nvPr/>
        </p:nvSpPr>
        <p:spPr>
          <a:xfrm>
            <a:off x="2013585" y="268605"/>
            <a:ext cx="7023735" cy="398780"/>
          </a:xfrm>
          <a:prstGeom prst="rect">
            <a:avLst/>
          </a:prstGeom>
          <a:noFill/>
          <a:ln w="9525">
            <a:noFill/>
          </a:ln>
        </p:spPr>
        <p:txBody>
          <a:bodyPr wrap="square">
            <a:spAutoFit/>
          </a:bodyPr>
          <a:p>
            <a:pPr algn="ctr">
              <a:spcBef>
                <a:spcPct val="50000"/>
              </a:spcBef>
            </a:pPr>
            <a:r>
              <a:rPr lang="zh-CN" altLang="en-US" sz="2000" b="1" dirty="0">
                <a:solidFill>
                  <a:schemeClr val="accent2"/>
                </a:solidFill>
                <a:latin typeface="黑体" panose="02010609060101010101" pitchFamily="2" charset="-122"/>
                <a:ea typeface="黑体" panose="02010609060101010101" pitchFamily="2" charset="-122"/>
              </a:rPr>
              <a:t>考点  </a:t>
            </a:r>
            <a:r>
              <a:rPr lang="zh-CN" altLang="en-US" sz="2000" b="1" dirty="0">
                <a:solidFill>
                  <a:schemeClr val="accent2"/>
                </a:solidFill>
                <a:ea typeface="黑体" panose="02010609060101010101" pitchFamily="2" charset="-122"/>
                <a:sym typeface="+mn-ea"/>
              </a:rPr>
              <a:t>大众传媒的发展</a:t>
            </a:r>
            <a:endParaRPr sz="2000" b="1" dirty="0">
              <a:solidFill>
                <a:schemeClr val="accent6"/>
              </a:solidFill>
              <a:latin typeface="黑体" panose="02010609060101010101" pitchFamily="2" charset="-122"/>
              <a:ea typeface="黑体" panose="02010609060101010101" pitchFamily="2" charset="-122"/>
              <a:sym typeface="+mn-ea"/>
            </a:endParaRPr>
          </a:p>
        </p:txBody>
      </p:sp>
    </p:spTree>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4052" name="文本框 514051"/>
          <p:cNvSpPr txBox="1"/>
          <p:nvPr/>
        </p:nvSpPr>
        <p:spPr>
          <a:xfrm>
            <a:off x="1725930" y="527685"/>
            <a:ext cx="4201160" cy="460375"/>
          </a:xfrm>
          <a:prstGeom prst="rect">
            <a:avLst/>
          </a:prstGeom>
          <a:noFill/>
          <a:ln w="9525">
            <a:noFill/>
          </a:ln>
        </p:spPr>
        <p:txBody>
          <a:bodyPr wrap="square">
            <a:spAutoFit/>
          </a:bodyPr>
          <a:p>
            <a:pPr>
              <a:spcBef>
                <a:spcPct val="50000"/>
              </a:spcBef>
            </a:pPr>
            <a:r>
              <a:rPr lang="zh-CN" altLang="en-US" sz="2400" b="1" dirty="0">
                <a:solidFill>
                  <a:schemeClr val="tx2"/>
                </a:solidFill>
                <a:latin typeface="黑体" panose="02010609060101010101" pitchFamily="2" charset="-122"/>
                <a:ea typeface="黑体" panose="02010609060101010101" pitchFamily="2" charset="-122"/>
              </a:rPr>
              <a:t>一、大众传媒的发展：</a:t>
            </a:r>
            <a:endParaRPr lang="zh-CN" altLang="en-US" sz="2400" b="1" dirty="0">
              <a:solidFill>
                <a:schemeClr val="tx2"/>
              </a:solidFill>
              <a:latin typeface="黑体" panose="02010609060101010101" pitchFamily="2" charset="-122"/>
              <a:ea typeface="黑体" panose="02010609060101010101" pitchFamily="2" charset="-122"/>
            </a:endParaRPr>
          </a:p>
        </p:txBody>
      </p:sp>
      <p:graphicFrame>
        <p:nvGraphicFramePr>
          <p:cNvPr id="514087" name="表格 514086"/>
          <p:cNvGraphicFramePr/>
          <p:nvPr/>
        </p:nvGraphicFramePr>
        <p:xfrm>
          <a:off x="0" y="988060"/>
          <a:ext cx="9144000" cy="3812540"/>
        </p:xfrm>
        <a:graphic>
          <a:graphicData uri="http://schemas.openxmlformats.org/drawingml/2006/table">
            <a:tbl>
              <a:tblPr/>
              <a:tblGrid>
                <a:gridCol w="737870"/>
                <a:gridCol w="8406130"/>
              </a:tblGrid>
              <a:tr h="175196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600" b="1" dirty="0">
                          <a:solidFill>
                            <a:schemeClr val="tx1"/>
                          </a:solidFill>
                          <a:effectLst>
                            <a:outerShdw blurRad="38100" dist="38100" dir="2700000">
                              <a:srgbClr val="C0C0C0"/>
                            </a:outerShdw>
                          </a:effectLst>
                          <a:uFillTx/>
                          <a:latin typeface="黑体" panose="02010609060101010101" pitchFamily="2" charset="-122"/>
                          <a:ea typeface="黑体" panose="02010609060101010101" pitchFamily="2" charset="-122"/>
                        </a:rPr>
                        <a:t>大众报业的发展</a:t>
                      </a:r>
                      <a:endParaRPr lang="zh-CN" altLang="en-US" sz="1600" b="1" dirty="0">
                        <a:solidFill>
                          <a:schemeClr val="tx1"/>
                        </a:solidFill>
                        <a:effectLst>
                          <a:outerShdw blurRad="38100" dist="38100" dir="2700000">
                            <a:srgbClr val="C0C0C0"/>
                          </a:outerShdw>
                        </a:effectLst>
                        <a:uFillTx/>
                        <a:latin typeface="黑体" panose="02010609060101010101" pitchFamily="2" charset="-122"/>
                        <a:ea typeface="黑体" panose="02010609060101010101" pitchFamily="2" charset="-122"/>
                      </a:endParaRPr>
                    </a:p>
                  </a:txBody>
                  <a:tcPr marL="68562" marR="68562" marT="34281" marB="3428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100" b="1" dirty="0">
                        <a:solidFill>
                          <a:srgbClr val="FF0000"/>
                        </a:solidFill>
                        <a:effectLst>
                          <a:outerShdw blurRad="38100" dist="38100" dir="2700000">
                            <a:srgbClr val="C0C0C0"/>
                          </a:outerShdw>
                        </a:effectLst>
                      </a:endParaRPr>
                    </a:p>
                  </a:txBody>
                  <a:tcPr marL="68562" marR="68562" marT="34281" marB="3428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69060">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600" b="1" dirty="0">
                          <a:solidFill>
                            <a:schemeClr val="tx1"/>
                          </a:solidFill>
                          <a:effectLst>
                            <a:outerShdw blurRad="38100" dist="38100" dir="2700000">
                              <a:srgbClr val="C0C0C0"/>
                            </a:outerShdw>
                          </a:effectLst>
                          <a:uFillTx/>
                          <a:latin typeface="黑体" panose="02010609060101010101" pitchFamily="2" charset="-122"/>
                          <a:ea typeface="黑体" panose="02010609060101010101" pitchFamily="2" charset="-122"/>
                        </a:rPr>
                        <a:t>广播影视的普及</a:t>
                      </a:r>
                      <a:endParaRPr lang="zh-CN" altLang="en-US" sz="1600" b="1" dirty="0">
                        <a:solidFill>
                          <a:schemeClr val="tx1"/>
                        </a:solidFill>
                        <a:effectLst>
                          <a:outerShdw blurRad="38100" dist="38100" dir="2700000">
                            <a:srgbClr val="C0C0C0"/>
                          </a:outerShdw>
                        </a:effectLst>
                        <a:uFillTx/>
                        <a:latin typeface="黑体" panose="02010609060101010101" pitchFamily="2" charset="-122"/>
                        <a:ea typeface="黑体" panose="02010609060101010101" pitchFamily="2" charset="-122"/>
                      </a:endParaRPr>
                    </a:p>
                  </a:txBody>
                  <a:tcPr marL="68562" marR="68562" marT="34281" marB="3428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1500" b="1" dirty="0">
                        <a:solidFill>
                          <a:srgbClr val="000000"/>
                        </a:solidFill>
                        <a:latin typeface="黑体" panose="02010609060101010101" pitchFamily="2" charset="-122"/>
                        <a:ea typeface="黑体" panose="02010609060101010101" pitchFamily="2" charset="-122"/>
                      </a:endParaRPr>
                    </a:p>
                  </a:txBody>
                  <a:tcPr marL="68562" marR="68562" marT="34281" marB="3428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9151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600" b="1" dirty="0">
                          <a:solidFill>
                            <a:schemeClr val="tx1"/>
                          </a:solidFill>
                          <a:effectLst>
                            <a:outerShdw blurRad="38100" dist="38100" dir="2700000">
                              <a:srgbClr val="C0C0C0"/>
                            </a:outerShdw>
                          </a:effectLst>
                          <a:uFillTx/>
                          <a:latin typeface="黑体" panose="02010609060101010101" pitchFamily="2" charset="-122"/>
                          <a:ea typeface="黑体" panose="02010609060101010101" pitchFamily="2" charset="-122"/>
                        </a:rPr>
                        <a:t>互联网</a:t>
                      </a:r>
                      <a:endParaRPr lang="zh-CN" altLang="en-US" sz="1600" b="1" dirty="0">
                        <a:solidFill>
                          <a:schemeClr val="tx1"/>
                        </a:solidFill>
                        <a:effectLst>
                          <a:outerShdw blurRad="38100" dist="38100" dir="2700000">
                            <a:srgbClr val="C0C0C0"/>
                          </a:outerShdw>
                        </a:effectLst>
                        <a:uFillTx/>
                        <a:latin typeface="黑体" panose="02010609060101010101" pitchFamily="2" charset="-122"/>
                        <a:ea typeface="黑体" panose="02010609060101010101" pitchFamily="2" charset="-122"/>
                      </a:endParaRPr>
                    </a:p>
                  </a:txBody>
                  <a:tcPr marL="68562" marR="68562" marT="34281" marB="3428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1500" b="1" dirty="0">
                        <a:solidFill>
                          <a:srgbClr val="000000"/>
                        </a:solidFill>
                        <a:latin typeface="黑体" panose="02010609060101010101" pitchFamily="2" charset="-122"/>
                        <a:ea typeface="黑体" panose="02010609060101010101" pitchFamily="2" charset="-122"/>
                      </a:endParaRPr>
                    </a:p>
                  </a:txBody>
                  <a:tcPr marL="68562" marR="68562" marT="34281" marB="3428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14078" name="文本框 514077"/>
          <p:cNvSpPr txBox="1"/>
          <p:nvPr/>
        </p:nvSpPr>
        <p:spPr>
          <a:xfrm>
            <a:off x="737995" y="1007019"/>
            <a:ext cx="8406005" cy="1691640"/>
          </a:xfrm>
          <a:prstGeom prst="rect">
            <a:avLst/>
          </a:prstGeom>
          <a:noFill/>
          <a:ln w="9525">
            <a:noFill/>
          </a:ln>
        </p:spPr>
        <p:txBody>
          <a:bodyPr wrap="square">
            <a:spAutoFit/>
          </a:bodyPr>
          <a:p>
            <a:r>
              <a:rPr lang="zh-CN" altLang="zh-CN" sz="1600" b="1" dirty="0">
                <a:latin typeface="宋体" panose="02010600030101010101" pitchFamily="2" charset="-122"/>
              </a:rPr>
              <a:t>西人办报：从19世纪40年代到90年代，在华传教士兴起一股办报的热潮，拉开了中国近代报刊业的序幕。</a:t>
            </a:r>
            <a:endParaRPr lang="zh-CN" altLang="zh-CN" sz="1600" b="1" dirty="0">
              <a:latin typeface="宋体" panose="02010600030101010101" pitchFamily="2" charset="-122"/>
            </a:endParaRPr>
          </a:p>
          <a:p>
            <a:r>
              <a:rPr lang="en-US" altLang="zh-CN" sz="1800" b="1" dirty="0">
                <a:effectLst>
                  <a:outerShdw blurRad="38100" dist="38100" dir="2700000">
                    <a:srgbClr val="C0C0C0"/>
                  </a:outerShdw>
                </a:effectLst>
                <a:latin typeface="宋体" panose="02010600030101010101" pitchFamily="2" charset="-122"/>
              </a:rPr>
              <a:t>1873</a:t>
            </a:r>
            <a:r>
              <a:rPr lang="zh-CN" altLang="en-US" sz="1800" b="1" dirty="0">
                <a:effectLst>
                  <a:outerShdw blurRad="38100" dist="38100" dir="2700000">
                    <a:srgbClr val="C0C0C0"/>
                  </a:outerShdw>
                </a:effectLst>
                <a:latin typeface="宋体" panose="02010600030101010101" pitchFamily="2" charset="-122"/>
              </a:rPr>
              <a:t>年，</a:t>
            </a:r>
            <a:r>
              <a:rPr lang="en-US" altLang="zh-CN" sz="1800" b="1" dirty="0">
                <a:effectLst>
                  <a:outerShdw blurRad="38100" dist="38100" dir="2700000">
                    <a:srgbClr val="C0C0C0"/>
                  </a:outerShdw>
                </a:effectLst>
                <a:latin typeface="宋体" panose="02010600030101010101" pitchFamily="2" charset="-122"/>
              </a:rPr>
              <a:t>《</a:t>
            </a:r>
            <a:r>
              <a:rPr lang="zh-CN" altLang="en-US" sz="1800" b="1" dirty="0">
                <a:effectLst>
                  <a:outerShdw blurRad="38100" dist="38100" dir="2700000">
                    <a:srgbClr val="C0C0C0"/>
                  </a:outerShdw>
                </a:effectLst>
                <a:latin typeface="宋体" panose="02010600030101010101" pitchFamily="2" charset="-122"/>
              </a:rPr>
              <a:t>昭文新报</a:t>
            </a:r>
            <a:r>
              <a:rPr lang="en-US" altLang="zh-CN" sz="1800" b="1" dirty="0">
                <a:effectLst>
                  <a:outerShdw blurRad="38100" dist="38100" dir="2700000">
                    <a:srgbClr val="C0C0C0"/>
                  </a:outerShdw>
                </a:effectLst>
                <a:latin typeface="宋体" panose="02010600030101010101" pitchFamily="2" charset="-122"/>
              </a:rPr>
              <a:t>》</a:t>
            </a:r>
            <a:r>
              <a:rPr lang="zh-CN" altLang="en-US" sz="1800" b="1" dirty="0">
                <a:effectLst>
                  <a:outerShdw blurRad="38100" dist="38100" dir="2700000">
                    <a:srgbClr val="C0C0C0"/>
                  </a:outerShdw>
                </a:effectLst>
                <a:latin typeface="宋体" panose="02010600030101010101" pitchFamily="2" charset="-122"/>
              </a:rPr>
              <a:t>开创了国人办报的先例。</a:t>
            </a:r>
            <a:endParaRPr lang="zh-CN" altLang="en-US" sz="1800" b="1" dirty="0">
              <a:effectLst>
                <a:outerShdw blurRad="38100" dist="38100" dir="2700000">
                  <a:srgbClr val="C0C0C0"/>
                </a:outerShdw>
              </a:effectLst>
              <a:latin typeface="宋体" panose="02010600030101010101" pitchFamily="2" charset="-122"/>
            </a:endParaRPr>
          </a:p>
          <a:p>
            <a:r>
              <a:rPr lang="zh-CN" altLang="en-US" sz="1800" b="1" dirty="0">
                <a:effectLst>
                  <a:outerShdw blurRad="38100" dist="38100" dir="2700000">
                    <a:srgbClr val="C0C0C0"/>
                  </a:outerShdw>
                </a:effectLst>
                <a:latin typeface="宋体" panose="02010600030101010101" pitchFamily="2" charset="-122"/>
              </a:rPr>
              <a:t>维新运动中，国人办报形成高潮，其中影响较大的有</a:t>
            </a:r>
            <a:r>
              <a:rPr lang="en-US" altLang="zh-CN" sz="1800" b="1" dirty="0">
                <a:effectLst>
                  <a:outerShdw blurRad="38100" dist="38100" dir="2700000">
                    <a:srgbClr val="C0C0C0"/>
                  </a:outerShdw>
                </a:effectLst>
                <a:latin typeface="宋体" panose="02010600030101010101" pitchFamily="2" charset="-122"/>
              </a:rPr>
              <a:t>《</a:t>
            </a:r>
            <a:r>
              <a:rPr lang="zh-CN" altLang="en-US" sz="1800" b="1" dirty="0">
                <a:effectLst>
                  <a:outerShdw blurRad="38100" dist="38100" dir="2700000">
                    <a:srgbClr val="C0C0C0"/>
                  </a:outerShdw>
                </a:effectLst>
                <a:latin typeface="宋体" panose="02010600030101010101" pitchFamily="2" charset="-122"/>
              </a:rPr>
              <a:t>中外纪闻</a:t>
            </a:r>
            <a:r>
              <a:rPr lang="en-US" altLang="zh-CN" sz="1800" b="1" dirty="0">
                <a:effectLst>
                  <a:outerShdw blurRad="38100" dist="38100" dir="2700000">
                    <a:srgbClr val="C0C0C0"/>
                  </a:outerShdw>
                </a:effectLst>
                <a:latin typeface="宋体" panose="02010600030101010101" pitchFamily="2" charset="-122"/>
              </a:rPr>
              <a:t>》</a:t>
            </a:r>
            <a:r>
              <a:rPr lang="zh-CN" altLang="en-US" sz="1800" b="1" dirty="0">
                <a:effectLst>
                  <a:outerShdw blurRad="38100" dist="38100" dir="2700000">
                    <a:srgbClr val="C0C0C0"/>
                  </a:outerShdw>
                </a:effectLst>
                <a:latin typeface="宋体" panose="02010600030101010101" pitchFamily="2" charset="-122"/>
              </a:rPr>
              <a:t>、</a:t>
            </a:r>
            <a:r>
              <a:rPr lang="en-US" altLang="zh-CN" sz="1800" b="1" dirty="0">
                <a:effectLst>
                  <a:outerShdw blurRad="38100" dist="38100" dir="2700000">
                    <a:srgbClr val="C0C0C0"/>
                  </a:outerShdw>
                </a:effectLst>
                <a:latin typeface="宋体" panose="02010600030101010101" pitchFamily="2" charset="-122"/>
              </a:rPr>
              <a:t>《</a:t>
            </a:r>
            <a:r>
              <a:rPr lang="zh-CN" altLang="en-US" sz="1800" b="1" dirty="0">
                <a:effectLst>
                  <a:outerShdw blurRad="38100" dist="38100" dir="2700000">
                    <a:srgbClr val="C0C0C0"/>
                  </a:outerShdw>
                </a:effectLst>
                <a:latin typeface="宋体" panose="02010600030101010101" pitchFamily="2" charset="-122"/>
              </a:rPr>
              <a:t>强学报</a:t>
            </a:r>
            <a:r>
              <a:rPr lang="en-US" altLang="zh-CN" sz="1800" b="1" dirty="0">
                <a:effectLst>
                  <a:outerShdw blurRad="38100" dist="38100" dir="2700000">
                    <a:srgbClr val="C0C0C0"/>
                  </a:outerShdw>
                </a:effectLst>
                <a:latin typeface="宋体" panose="02010600030101010101" pitchFamily="2" charset="-122"/>
              </a:rPr>
              <a:t>》</a:t>
            </a:r>
            <a:r>
              <a:rPr lang="zh-CN" altLang="en-US" sz="1800" b="1" dirty="0">
                <a:effectLst>
                  <a:outerShdw blurRad="38100" dist="38100" dir="2700000">
                    <a:srgbClr val="C0C0C0"/>
                  </a:outerShdw>
                </a:effectLst>
                <a:latin typeface="宋体" panose="02010600030101010101" pitchFamily="2" charset="-122"/>
              </a:rPr>
              <a:t>、</a:t>
            </a:r>
            <a:r>
              <a:rPr lang="en-US" altLang="zh-CN" sz="1800" b="1" dirty="0">
                <a:effectLst>
                  <a:outerShdw blurRad="38100" dist="38100" dir="2700000">
                    <a:srgbClr val="C0C0C0"/>
                  </a:outerShdw>
                </a:effectLst>
                <a:latin typeface="宋体" panose="02010600030101010101" pitchFamily="2" charset="-122"/>
              </a:rPr>
              <a:t>《</a:t>
            </a:r>
            <a:r>
              <a:rPr lang="zh-CN" altLang="en-US" sz="1800" b="1" dirty="0">
                <a:effectLst>
                  <a:outerShdw blurRad="38100" dist="38100" dir="2700000">
                    <a:srgbClr val="C0C0C0"/>
                  </a:outerShdw>
                </a:effectLst>
                <a:latin typeface="宋体" panose="02010600030101010101" pitchFamily="2" charset="-122"/>
              </a:rPr>
              <a:t>时务报</a:t>
            </a:r>
            <a:r>
              <a:rPr lang="en-US" altLang="zh-CN" sz="1800" b="1" dirty="0">
                <a:effectLst>
                  <a:outerShdw blurRad="38100" dist="38100" dir="2700000">
                    <a:srgbClr val="C0C0C0"/>
                  </a:outerShdw>
                </a:effectLst>
                <a:latin typeface="宋体" panose="02010600030101010101" pitchFamily="2" charset="-122"/>
              </a:rPr>
              <a:t>》</a:t>
            </a:r>
            <a:r>
              <a:rPr lang="zh-CN" altLang="en-US" sz="1800" b="1" dirty="0">
                <a:effectLst>
                  <a:outerShdw blurRad="38100" dist="38100" dir="2700000">
                    <a:srgbClr val="C0C0C0"/>
                  </a:outerShdw>
                </a:effectLst>
                <a:latin typeface="宋体" panose="02010600030101010101" pitchFamily="2" charset="-122"/>
              </a:rPr>
              <a:t>等。</a:t>
            </a:r>
            <a:endParaRPr lang="zh-CN" altLang="en-US" sz="1800" b="1" dirty="0">
              <a:effectLst>
                <a:outerShdw blurRad="38100" dist="38100" dir="2700000">
                  <a:srgbClr val="C0C0C0"/>
                </a:outerShdw>
              </a:effectLst>
              <a:latin typeface="宋体" panose="02010600030101010101" pitchFamily="2" charset="-122"/>
            </a:endParaRPr>
          </a:p>
          <a:p>
            <a:r>
              <a:rPr lang="zh-CN" altLang="zh-CN" sz="1800" b="1" dirty="0">
                <a:latin typeface="宋体" panose="02010600030101010101" pitchFamily="2" charset="-122"/>
              </a:rPr>
              <a:t>民国成立后，</a:t>
            </a:r>
            <a:r>
              <a:rPr lang="zh-CN" altLang="en-US" sz="1800" b="1" u="sng" dirty="0">
                <a:latin typeface="宋体" panose="02010600030101010101" pitchFamily="2" charset="-122"/>
              </a:rPr>
              <a:t>通俗性</a:t>
            </a:r>
            <a:r>
              <a:rPr lang="zh-CN" altLang="zh-CN" sz="1800" b="1" dirty="0">
                <a:latin typeface="宋体" panose="02010600030101010101" pitchFamily="2" charset="-122"/>
              </a:rPr>
              <a:t>报刊更加活跃，实现了专门分工。</a:t>
            </a:r>
            <a:endParaRPr lang="zh-CN" altLang="zh-CN" sz="1800" b="1" dirty="0">
              <a:effectLst>
                <a:outerShdw blurRad="38100" dist="38100" dir="2700000">
                  <a:srgbClr val="C0C0C0"/>
                </a:outerShdw>
              </a:effectLst>
              <a:latin typeface="宋体" panose="02010600030101010101" pitchFamily="2" charset="-122"/>
            </a:endParaRPr>
          </a:p>
        </p:txBody>
      </p:sp>
      <p:sp>
        <p:nvSpPr>
          <p:cNvPr id="514079" name="文本框 514078"/>
          <p:cNvSpPr txBox="1"/>
          <p:nvPr/>
        </p:nvSpPr>
        <p:spPr>
          <a:xfrm>
            <a:off x="737995" y="2698932"/>
            <a:ext cx="8406005" cy="1476375"/>
          </a:xfrm>
          <a:prstGeom prst="rect">
            <a:avLst/>
          </a:prstGeom>
          <a:noFill/>
          <a:ln w="9525">
            <a:noFill/>
          </a:ln>
        </p:spPr>
        <p:txBody>
          <a:bodyPr>
            <a:spAutoFit/>
          </a:bodyPr>
          <a:p>
            <a:r>
              <a:rPr lang="zh-CN" altLang="en-US" sz="1800" b="1" dirty="0">
                <a:solidFill>
                  <a:srgbClr val="0000FF"/>
                </a:solidFill>
                <a:effectLst>
                  <a:outerShdw blurRad="38100" dist="38100" dir="2700000">
                    <a:srgbClr val="C0C0C0"/>
                  </a:outerShdw>
                </a:effectLst>
                <a:latin typeface="宋体" panose="02010600030101010101" pitchFamily="2" charset="-122"/>
              </a:rPr>
              <a:t>广播：</a:t>
            </a:r>
            <a:r>
              <a:rPr lang="en-US" altLang="zh-CN" sz="1800" b="1" dirty="0">
                <a:effectLst>
                  <a:outerShdw blurRad="38100" dist="38100" dir="2700000">
                    <a:srgbClr val="C0C0C0"/>
                  </a:outerShdw>
                </a:effectLst>
                <a:latin typeface="宋体" panose="02010600030101010101" pitchFamily="2" charset="-122"/>
              </a:rPr>
              <a:t>①</a:t>
            </a:r>
            <a:r>
              <a:rPr lang="zh-CN" altLang="en-US" sz="1800" b="1" dirty="0">
                <a:effectLst>
                  <a:outerShdw blurRad="38100" dist="38100" dir="2700000">
                    <a:srgbClr val="C0C0C0"/>
                  </a:outerShdw>
                </a:effectLst>
                <a:latin typeface="宋体" panose="02010600030101010101" pitchFamily="2" charset="-122"/>
              </a:rPr>
              <a:t>产生：</a:t>
            </a:r>
            <a:r>
              <a:rPr lang="en-US" altLang="zh-CN" sz="1800" b="1" dirty="0">
                <a:effectLst>
                  <a:outerShdw blurRad="38100" dist="38100" dir="2700000">
                    <a:srgbClr val="C0C0C0"/>
                  </a:outerShdw>
                </a:effectLst>
                <a:latin typeface="宋体" panose="02010600030101010101" pitchFamily="2" charset="-122"/>
              </a:rPr>
              <a:t>20</a:t>
            </a:r>
            <a:r>
              <a:rPr lang="zh-CN" altLang="en-US" sz="1800" b="1" dirty="0">
                <a:effectLst>
                  <a:outerShdw blurRad="38100" dist="38100" dir="2700000">
                    <a:srgbClr val="C0C0C0"/>
                  </a:outerShdw>
                </a:effectLst>
                <a:latin typeface="宋体" panose="02010600030101010101" pitchFamily="2" charset="-122"/>
              </a:rPr>
              <a:t>世纪</a:t>
            </a:r>
            <a:r>
              <a:rPr lang="en-US" altLang="zh-CN" sz="1800" b="1" dirty="0">
                <a:effectLst>
                  <a:outerShdw blurRad="38100" dist="38100" dir="2700000">
                    <a:srgbClr val="C0C0C0"/>
                  </a:outerShdw>
                </a:effectLst>
                <a:latin typeface="宋体" panose="02010600030101010101" pitchFamily="2" charset="-122"/>
              </a:rPr>
              <a:t>20</a:t>
            </a:r>
            <a:r>
              <a:rPr lang="zh-CN" altLang="en-US" sz="1800" b="1" dirty="0">
                <a:effectLst>
                  <a:outerShdw blurRad="38100" dist="38100" dir="2700000">
                    <a:srgbClr val="C0C0C0"/>
                  </a:outerShdw>
                </a:effectLst>
                <a:latin typeface="宋体" panose="02010600030101010101" pitchFamily="2" charset="-122"/>
              </a:rPr>
              <a:t>年代初。</a:t>
            </a:r>
            <a:r>
              <a:rPr lang="en-US" altLang="zh-CN" sz="1800" b="1" dirty="0">
                <a:effectLst>
                  <a:outerShdw blurRad="38100" dist="38100" dir="2700000">
                    <a:srgbClr val="C0C0C0"/>
                  </a:outerShdw>
                </a:effectLst>
                <a:latin typeface="宋体" panose="02010600030101010101" pitchFamily="2" charset="-122"/>
              </a:rPr>
              <a:t>②</a:t>
            </a:r>
            <a:r>
              <a:rPr lang="zh-CN" altLang="en-US" sz="1800" b="1" dirty="0">
                <a:effectLst>
                  <a:outerShdw blurRad="38100" dist="38100" dir="2700000">
                    <a:srgbClr val="C0C0C0"/>
                  </a:outerShdw>
                </a:effectLst>
                <a:latin typeface="宋体" panose="02010600030101010101" pitchFamily="2" charset="-122"/>
              </a:rPr>
              <a:t>过程：第一座广播台、自办的第一座广播电台、第一座私营广播电台、第一座全国性广播电台</a:t>
            </a:r>
            <a:endParaRPr lang="zh-CN" altLang="en-US" sz="1800" b="1" dirty="0">
              <a:effectLst>
                <a:outerShdw blurRad="38100" dist="38100" dir="2700000">
                  <a:srgbClr val="C0C0C0"/>
                </a:outerShdw>
              </a:effectLst>
              <a:latin typeface="宋体" panose="02010600030101010101" pitchFamily="2" charset="-122"/>
            </a:endParaRPr>
          </a:p>
          <a:p>
            <a:r>
              <a:rPr lang="zh-CN" altLang="en-US" sz="1800" b="1" dirty="0">
                <a:solidFill>
                  <a:srgbClr val="0000FF"/>
                </a:solidFill>
                <a:effectLst>
                  <a:outerShdw blurRad="38100" dist="38100" dir="2700000">
                    <a:srgbClr val="C0C0C0"/>
                  </a:outerShdw>
                </a:effectLst>
                <a:latin typeface="宋体" panose="02010600030101010101" pitchFamily="2" charset="-122"/>
              </a:rPr>
              <a:t>电影：</a:t>
            </a:r>
            <a:r>
              <a:rPr lang="en-US" altLang="zh-CN" sz="1800" b="1" dirty="0">
                <a:effectLst>
                  <a:outerShdw blurRad="38100" dist="38100" dir="2700000">
                    <a:srgbClr val="C0C0C0"/>
                  </a:outerShdw>
                </a:effectLst>
                <a:latin typeface="宋体" panose="02010600030101010101" pitchFamily="2" charset="-122"/>
              </a:rPr>
              <a:t>①</a:t>
            </a:r>
            <a:r>
              <a:rPr lang="zh-CN" altLang="en-US" sz="1800" b="1" dirty="0">
                <a:effectLst>
                  <a:outerShdw blurRad="38100" dist="38100" dir="2700000">
                    <a:srgbClr val="C0C0C0"/>
                  </a:outerShdw>
                </a:effectLst>
                <a:latin typeface="宋体" panose="02010600030101010101" pitchFamily="2" charset="-122"/>
              </a:rPr>
              <a:t>过程：首次放映电影、中国人自己摄制的第一部影片；</a:t>
            </a:r>
            <a:endParaRPr lang="zh-CN" altLang="en-US" sz="1800" b="1" dirty="0">
              <a:effectLst>
                <a:outerShdw blurRad="38100" dist="38100" dir="2700000">
                  <a:srgbClr val="C0C0C0"/>
                </a:outerShdw>
              </a:effectLst>
              <a:latin typeface="宋体" panose="02010600030101010101" pitchFamily="2" charset="-122"/>
            </a:endParaRPr>
          </a:p>
          <a:p>
            <a:r>
              <a:rPr lang="zh-CN" altLang="en-US" sz="1800" b="1" dirty="0">
                <a:solidFill>
                  <a:srgbClr val="0000FF"/>
                </a:solidFill>
                <a:effectLst>
                  <a:outerShdw blurRad="38100" dist="38100" dir="2700000">
                    <a:srgbClr val="C0C0C0"/>
                  </a:outerShdw>
                </a:effectLst>
                <a:latin typeface="宋体" panose="02010600030101010101" pitchFamily="2" charset="-122"/>
              </a:rPr>
              <a:t>电视：</a:t>
            </a:r>
            <a:r>
              <a:rPr lang="en-US" altLang="zh-CN" sz="1800" b="1" dirty="0">
                <a:effectLst>
                  <a:outerShdw blurRad="38100" dist="38100" dir="2700000">
                    <a:srgbClr val="C0C0C0"/>
                  </a:outerShdw>
                </a:effectLst>
                <a:latin typeface="宋体" panose="02010600030101010101" pitchFamily="2" charset="-122"/>
              </a:rPr>
              <a:t>①</a:t>
            </a:r>
            <a:r>
              <a:rPr lang="zh-CN" altLang="en-US" sz="1800" b="1" dirty="0">
                <a:effectLst>
                  <a:outerShdw blurRad="38100" dist="38100" dir="2700000">
                    <a:srgbClr val="C0C0C0"/>
                  </a:outerShdw>
                </a:effectLst>
                <a:latin typeface="宋体" panose="02010600030101010101" pitchFamily="2" charset="-122"/>
              </a:rPr>
              <a:t>问世：</a:t>
            </a:r>
            <a:r>
              <a:rPr lang="en-US" altLang="zh-CN" sz="1800" b="1" dirty="0">
                <a:effectLst>
                  <a:outerShdw blurRad="38100" dist="38100" dir="2700000">
                    <a:srgbClr val="C0C0C0"/>
                  </a:outerShdw>
                </a:effectLst>
                <a:latin typeface="宋体" panose="02010600030101010101" pitchFamily="2" charset="-122"/>
              </a:rPr>
              <a:t>20</a:t>
            </a:r>
            <a:r>
              <a:rPr lang="zh-CN" altLang="en-US" sz="1800" b="1" dirty="0">
                <a:effectLst>
                  <a:outerShdw blurRad="38100" dist="38100" dir="2700000">
                    <a:srgbClr val="C0C0C0"/>
                  </a:outerShdw>
                </a:effectLst>
                <a:latin typeface="宋体" panose="02010600030101010101" pitchFamily="2" charset="-122"/>
              </a:rPr>
              <a:t>世纪</a:t>
            </a:r>
            <a:r>
              <a:rPr lang="en-US" altLang="zh-CN" sz="1800" b="1" dirty="0">
                <a:effectLst>
                  <a:outerShdw blurRad="38100" dist="38100" dir="2700000">
                    <a:srgbClr val="C0C0C0"/>
                  </a:outerShdw>
                </a:effectLst>
                <a:latin typeface="宋体" panose="02010600030101010101" pitchFamily="2" charset="-122"/>
              </a:rPr>
              <a:t>30</a:t>
            </a:r>
            <a:r>
              <a:rPr lang="zh-CN" altLang="en-US" sz="1800" b="1" dirty="0">
                <a:effectLst>
                  <a:outerShdw blurRad="38100" dist="38100" dir="2700000">
                    <a:srgbClr val="C0C0C0"/>
                  </a:outerShdw>
                </a:effectLst>
                <a:latin typeface="宋体" panose="02010600030101010101" pitchFamily="2" charset="-122"/>
              </a:rPr>
              <a:t>年代 </a:t>
            </a:r>
            <a:r>
              <a:rPr lang="en-US" altLang="zh-CN" sz="1800" b="1" dirty="0">
                <a:effectLst>
                  <a:outerShdw blurRad="38100" dist="38100" dir="2700000">
                    <a:srgbClr val="C0C0C0"/>
                  </a:outerShdw>
                </a:effectLst>
                <a:latin typeface="宋体" panose="02010600030101010101" pitchFamily="2" charset="-122"/>
              </a:rPr>
              <a:t>②</a:t>
            </a:r>
            <a:r>
              <a:rPr lang="zh-CN" altLang="en-US" sz="1800" b="1" dirty="0">
                <a:effectLst>
                  <a:outerShdw blurRad="38100" dist="38100" dir="2700000">
                    <a:srgbClr val="C0C0C0"/>
                  </a:outerShdw>
                </a:effectLst>
                <a:latin typeface="宋体" panose="02010600030101010101" pitchFamily="2" charset="-122"/>
              </a:rPr>
              <a:t>过程：中国第一家电视台、</a:t>
            </a:r>
            <a:r>
              <a:rPr lang="en-US" altLang="zh-CN" sz="1800" b="1" dirty="0">
                <a:effectLst>
                  <a:outerShdw blurRad="38100" dist="38100" dir="2700000">
                    <a:srgbClr val="C0C0C0"/>
                  </a:outerShdw>
                </a:effectLst>
                <a:latin typeface="宋体" panose="02010600030101010101" pitchFamily="2" charset="-122"/>
              </a:rPr>
              <a:t>1978</a:t>
            </a:r>
            <a:r>
              <a:rPr lang="zh-CN" altLang="en-US" sz="1800" b="1" dirty="0">
                <a:effectLst>
                  <a:outerShdw blurRad="38100" dist="38100" dir="2700000">
                    <a:srgbClr val="C0C0C0"/>
                  </a:outerShdw>
                </a:effectLst>
                <a:latin typeface="宋体" panose="02010600030101010101" pitchFamily="2" charset="-122"/>
              </a:rPr>
              <a:t>年</a:t>
            </a:r>
            <a:r>
              <a:rPr lang="en-US" altLang="zh-CN" sz="1800" b="1" dirty="0">
                <a:effectLst>
                  <a:outerShdw blurRad="38100" dist="38100" dir="2700000">
                    <a:srgbClr val="C0C0C0"/>
                  </a:outerShdw>
                </a:effectLst>
                <a:latin typeface="宋体" panose="02010600030101010101" pitchFamily="2" charset="-122"/>
              </a:rPr>
              <a:t>5</a:t>
            </a:r>
            <a:r>
              <a:rPr lang="zh-CN" altLang="en-US" sz="1800" b="1" dirty="0">
                <a:effectLst>
                  <a:outerShdw blurRad="38100" dist="38100" dir="2700000">
                    <a:srgbClr val="C0C0C0"/>
                  </a:outerShdw>
                </a:effectLst>
                <a:latin typeface="宋体" panose="02010600030101010101" pitchFamily="2" charset="-122"/>
              </a:rPr>
              <a:t>月</a:t>
            </a:r>
            <a:r>
              <a:rPr lang="en-US" altLang="zh-CN" sz="1800" b="1" dirty="0">
                <a:effectLst>
                  <a:outerShdw blurRad="38100" dist="38100" dir="2700000">
                    <a:srgbClr val="C0C0C0"/>
                  </a:outerShdw>
                </a:effectLst>
                <a:latin typeface="宋体" panose="02010600030101010101" pitchFamily="2" charset="-122"/>
              </a:rPr>
              <a:t>1</a:t>
            </a:r>
            <a:r>
              <a:rPr lang="zh-CN" altLang="en-US" sz="1800" b="1" dirty="0">
                <a:effectLst>
                  <a:outerShdw blurRad="38100" dist="38100" dir="2700000">
                    <a:srgbClr val="C0C0C0"/>
                  </a:outerShdw>
                </a:effectLst>
                <a:latin typeface="宋体" panose="02010600030101010101" pitchFamily="2" charset="-122"/>
              </a:rPr>
              <a:t>日，北京电视台更名为中央电视台；</a:t>
            </a:r>
            <a:endParaRPr lang="zh-CN" altLang="en-US" sz="1800" b="1" dirty="0">
              <a:effectLst>
                <a:outerShdw blurRad="38100" dist="38100" dir="2700000">
                  <a:srgbClr val="C0C0C0"/>
                </a:outerShdw>
              </a:effectLst>
              <a:latin typeface="宋体" panose="02010600030101010101" pitchFamily="2" charset="-122"/>
            </a:endParaRPr>
          </a:p>
        </p:txBody>
      </p:sp>
      <p:sp>
        <p:nvSpPr>
          <p:cNvPr id="514080" name="矩形 514079"/>
          <p:cNvSpPr/>
          <p:nvPr/>
        </p:nvSpPr>
        <p:spPr>
          <a:xfrm>
            <a:off x="737995" y="4155273"/>
            <a:ext cx="8406005" cy="645160"/>
          </a:xfrm>
          <a:prstGeom prst="rect">
            <a:avLst/>
          </a:prstGeom>
          <a:noFill/>
          <a:ln w="9525">
            <a:noFill/>
          </a:ln>
        </p:spPr>
        <p:txBody>
          <a:bodyPr>
            <a:spAutoFit/>
          </a:bodyPr>
          <a:p>
            <a:r>
              <a:rPr lang="en-US" altLang="zh-CN" sz="1800" b="1" dirty="0">
                <a:effectLst>
                  <a:outerShdw blurRad="38100" dist="38100" dir="2700000">
                    <a:srgbClr val="C0C0C0"/>
                  </a:outerShdw>
                </a:effectLst>
                <a:latin typeface="宋体" panose="02010600030101010101" pitchFamily="2" charset="-122"/>
              </a:rPr>
              <a:t>1993</a:t>
            </a:r>
            <a:r>
              <a:rPr lang="zh-CN" altLang="en-US" sz="1800" b="1" dirty="0">
                <a:effectLst>
                  <a:outerShdw blurRad="38100" dist="38100" dir="2700000">
                    <a:srgbClr val="C0C0C0"/>
                  </a:outerShdw>
                </a:effectLst>
                <a:latin typeface="宋体" panose="02010600030101010101" pitchFamily="2" charset="-122"/>
              </a:rPr>
              <a:t>年，中国第一条互联网专线正式开通。</a:t>
            </a:r>
            <a:endParaRPr lang="zh-CN" altLang="en-US" sz="1800" b="1" dirty="0">
              <a:effectLst>
                <a:outerShdw blurRad="38100" dist="38100" dir="2700000">
                  <a:srgbClr val="C0C0C0"/>
                </a:outerShdw>
              </a:effectLst>
              <a:latin typeface="宋体" panose="02010600030101010101" pitchFamily="2" charset="-122"/>
            </a:endParaRPr>
          </a:p>
          <a:p>
            <a:r>
              <a:rPr lang="zh-CN" altLang="zh-CN" sz="1800" b="1" dirty="0">
                <a:latin typeface="宋体" panose="02010600030101010101" pitchFamily="2" charset="-122"/>
              </a:rPr>
              <a:t>2008年中国互联网普及率达到22.6%，超过全球平均水平。</a:t>
            </a:r>
            <a:endParaRPr lang="zh-CN" altLang="zh-CN" sz="1800" b="1" dirty="0">
              <a:latin typeface="宋体" panose="02010600030101010101" pitchFamily="2" charset="-122"/>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112653" name="矩形 10"/>
          <p:cNvSpPr/>
          <p:nvPr/>
        </p:nvSpPr>
        <p:spPr>
          <a:xfrm>
            <a:off x="2013585" y="268605"/>
            <a:ext cx="7023735" cy="398780"/>
          </a:xfrm>
          <a:prstGeom prst="rect">
            <a:avLst/>
          </a:prstGeom>
          <a:noFill/>
          <a:ln w="9525">
            <a:noFill/>
          </a:ln>
        </p:spPr>
        <p:txBody>
          <a:bodyPr wrap="square">
            <a:spAutoFit/>
          </a:bodyPr>
          <a:p>
            <a:pPr algn="ctr">
              <a:spcBef>
                <a:spcPct val="50000"/>
              </a:spcBef>
            </a:pPr>
            <a:r>
              <a:rPr lang="zh-CN" altLang="en-US" sz="2000" b="1" dirty="0">
                <a:solidFill>
                  <a:schemeClr val="accent2"/>
                </a:solidFill>
                <a:latin typeface="黑体" panose="02010609060101010101" pitchFamily="2" charset="-122"/>
                <a:ea typeface="黑体" panose="02010609060101010101" pitchFamily="2" charset="-122"/>
              </a:rPr>
              <a:t>考点  </a:t>
            </a:r>
            <a:r>
              <a:rPr lang="zh-CN" altLang="en-US" sz="2000" b="1" dirty="0">
                <a:solidFill>
                  <a:schemeClr val="accent2"/>
                </a:solidFill>
                <a:ea typeface="黑体" panose="02010609060101010101" pitchFamily="2" charset="-122"/>
                <a:sym typeface="+mn-ea"/>
              </a:rPr>
              <a:t>大众传媒的发展</a:t>
            </a:r>
            <a:endParaRPr sz="2000" b="1" dirty="0">
              <a:solidFill>
                <a:schemeClr val="accent6"/>
              </a:solidFill>
              <a:latin typeface="黑体" panose="02010609060101010101" pitchFamily="2" charset="-122"/>
              <a:ea typeface="黑体" panose="02010609060101010101" pitchFamily="2" charset="-122"/>
              <a:sym typeface="+mn-ea"/>
            </a:endParaRPr>
          </a:p>
        </p:txBody>
      </p:sp>
      <p:sp>
        <p:nvSpPr>
          <p:cNvPr id="130056" name="矩形 195594"/>
          <p:cNvSpPr/>
          <p:nvPr/>
        </p:nvSpPr>
        <p:spPr>
          <a:xfrm>
            <a:off x="99378" y="127635"/>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知识梳理</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4078"/>
                                        </p:tgtEl>
                                        <p:attrNameLst>
                                          <p:attrName>style.visibility</p:attrName>
                                        </p:attrNameLst>
                                      </p:cBhvr>
                                      <p:to>
                                        <p:strVal val="visible"/>
                                      </p:to>
                                    </p:set>
                                    <p:anim calcmode="lin" valueType="num">
                                      <p:cBhvr>
                                        <p:cTn id="7" dur="1" fill="hold"/>
                                        <p:tgtEl>
                                          <p:spTgt spid="514078"/>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14079"/>
                                        </p:tgtEl>
                                        <p:attrNameLst>
                                          <p:attrName>style.visibility</p:attrName>
                                        </p:attrNameLst>
                                      </p:cBhvr>
                                      <p:to>
                                        <p:strVal val="visible"/>
                                      </p:to>
                                    </p:set>
                                    <p:anim calcmode="lin" valueType="num">
                                      <p:cBhvr>
                                        <p:cTn id="12" dur="1" fill="hold"/>
                                        <p:tgtEl>
                                          <p:spTgt spid="514079"/>
                                        </p:tgtEl>
                                      </p:cBhvr>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4080"/>
                                        </p:tgtEl>
                                        <p:attrNameLst>
                                          <p:attrName>style.visibility</p:attrName>
                                        </p:attrNameLst>
                                      </p:cBhvr>
                                      <p:to>
                                        <p:strVal val="visible"/>
                                      </p:to>
                                    </p:set>
                                    <p:animEffect transition="in" filter="blinds(horizontal)">
                                      <p:cBhvr>
                                        <p:cTn id="17" dur="500"/>
                                        <p:tgtEl>
                                          <p:spTgt spid="514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78" grpId="0"/>
      <p:bldP spid="514079" grpId="0"/>
      <p:bldP spid="5140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6101" name="矩形 516100"/>
          <p:cNvSpPr/>
          <p:nvPr/>
        </p:nvSpPr>
        <p:spPr>
          <a:xfrm>
            <a:off x="1450975" y="803275"/>
            <a:ext cx="6047105" cy="460375"/>
          </a:xfrm>
          <a:prstGeom prst="rect">
            <a:avLst/>
          </a:prstGeom>
          <a:noFill/>
          <a:ln w="9525">
            <a:noFill/>
          </a:ln>
        </p:spPr>
        <p:txBody>
          <a:bodyPr wrap="square">
            <a:spAutoFit/>
          </a:bodyPr>
          <a:p>
            <a:pPr>
              <a:spcBef>
                <a:spcPct val="50000"/>
              </a:spcBef>
            </a:pPr>
            <a:r>
              <a:rPr lang="en-US" sz="2400" b="1" dirty="0">
                <a:solidFill>
                  <a:schemeClr val="tx2"/>
                </a:solidFill>
                <a:latin typeface="黑体" panose="02010609060101010101" pitchFamily="2" charset="-122"/>
                <a:ea typeface="黑体" panose="02010609060101010101" pitchFamily="2" charset="-122"/>
              </a:rPr>
              <a:t>1</a:t>
            </a:r>
            <a:r>
              <a:rPr lang="zh-CN" altLang="en-US" sz="2400" b="1" dirty="0">
                <a:solidFill>
                  <a:schemeClr val="tx2"/>
                </a:solidFill>
                <a:latin typeface="黑体" panose="02010609060101010101" pitchFamily="2" charset="-122"/>
                <a:ea typeface="黑体" panose="02010609060101010101" pitchFamily="2" charset="-122"/>
              </a:rPr>
              <a:t>、近代</a:t>
            </a:r>
            <a:r>
              <a:rPr lang="zh-CN" altLang="en-US" sz="2400" b="1" dirty="0">
                <a:solidFill>
                  <a:schemeClr val="tx2"/>
                </a:solidFill>
                <a:effectLst>
                  <a:outerShdw blurRad="38100" dist="38100" dir="2700000">
                    <a:srgbClr val="C0C0C0"/>
                  </a:outerShdw>
                </a:effectLst>
                <a:latin typeface="黑体" panose="02010609060101010101" pitchFamily="2" charset="-122"/>
                <a:ea typeface="黑体" panose="02010609060101010101" pitchFamily="2" charset="-122"/>
              </a:rPr>
              <a:t>大众报业出现发展的</a:t>
            </a:r>
            <a:r>
              <a:rPr lang="zh-CN" altLang="en-US" sz="2400" b="1" dirty="0">
                <a:solidFill>
                  <a:schemeClr val="tx2"/>
                </a:solidFill>
                <a:latin typeface="黑体" panose="02010609060101010101" pitchFamily="2" charset="-122"/>
                <a:ea typeface="黑体" panose="02010609060101010101" pitchFamily="2" charset="-122"/>
              </a:rPr>
              <a:t>原因和影响？</a:t>
            </a:r>
            <a:endParaRPr lang="zh-CN" altLang="en-US" sz="2400" b="1" dirty="0">
              <a:solidFill>
                <a:schemeClr val="tx2"/>
              </a:solidFill>
              <a:latin typeface="黑体" panose="02010609060101010101" pitchFamily="2" charset="-122"/>
              <a:ea typeface="黑体" panose="02010609060101010101" pitchFamily="2" charset="-122"/>
            </a:endParaRPr>
          </a:p>
        </p:txBody>
      </p:sp>
      <p:sp>
        <p:nvSpPr>
          <p:cNvPr id="516102" name="矩形 516101"/>
          <p:cNvSpPr/>
          <p:nvPr/>
        </p:nvSpPr>
        <p:spPr>
          <a:xfrm>
            <a:off x="114300" y="1330500"/>
            <a:ext cx="9144000" cy="1637665"/>
          </a:xfrm>
          <a:prstGeom prst="rect">
            <a:avLst/>
          </a:prstGeom>
          <a:noFill/>
          <a:ln w="9525">
            <a:noFill/>
          </a:ln>
        </p:spPr>
        <p:txBody>
          <a:bodyPr>
            <a:spAutoFit/>
          </a:bodyPr>
          <a:p>
            <a:r>
              <a:rPr lang="en-US" altLang="zh-CN" sz="2100" b="1" dirty="0">
                <a:effectLst>
                  <a:outerShdw blurRad="38100" dist="38100" dir="2700000">
                    <a:srgbClr val="C0C0C0"/>
                  </a:outerShdw>
                </a:effectLst>
                <a:latin typeface="Arial" panose="020B0604020202020204" pitchFamily="34" charset="0"/>
              </a:rPr>
              <a:t>      </a:t>
            </a:r>
            <a:r>
              <a:rPr lang="zh-CN" altLang="en-US" sz="1950" b="1" dirty="0">
                <a:effectLst>
                  <a:outerShdw blurRad="38100" dist="38100" dir="2700000">
                    <a:srgbClr val="C0C0C0"/>
                  </a:outerShdw>
                </a:effectLst>
                <a:latin typeface="楷体_GB2312" panose="02010609030101010101" charset="-122"/>
                <a:ea typeface="楷体_GB2312" panose="02010609030101010101" charset="-122"/>
              </a:rPr>
              <a:t>材料</a:t>
            </a:r>
            <a:r>
              <a:rPr lang="en-US" altLang="zh-CN" sz="1950" b="1" dirty="0">
                <a:effectLst>
                  <a:outerShdw blurRad="38100" dist="38100" dir="2700000">
                    <a:srgbClr val="C0C0C0"/>
                  </a:outerShdw>
                </a:effectLst>
                <a:latin typeface="楷体_GB2312" panose="02010609030101010101" charset="-122"/>
                <a:ea typeface="楷体_GB2312" panose="02010609030101010101" charset="-122"/>
              </a:rPr>
              <a:t>1  </a:t>
            </a:r>
            <a:r>
              <a:rPr lang="zh-CN" altLang="en-US" sz="1950" b="1" dirty="0">
                <a:effectLst>
                  <a:outerShdw blurRad="38100" dist="38100" dir="2700000">
                    <a:srgbClr val="C0C0C0"/>
                  </a:outerShdw>
                </a:effectLst>
                <a:latin typeface="楷体_GB2312" panose="02010609030101010101" charset="-122"/>
                <a:ea typeface="楷体_GB2312" panose="02010609030101010101" charset="-122"/>
              </a:rPr>
              <a:t>当今时事，上而学士大夫及农工商贾皆能通晓者，则莫如新闻之纸之善矣。</a:t>
            </a:r>
            <a:r>
              <a:rPr lang="en-US" altLang="zh-CN" sz="1950" b="1">
                <a:effectLst>
                  <a:outerShdw blurRad="38100" dist="38100" dir="2700000">
                    <a:srgbClr val="C0C0C0"/>
                  </a:outerShdw>
                </a:effectLst>
                <a:latin typeface="楷体_GB2312" panose="02010609030101010101" charset="-122"/>
                <a:ea typeface="楷体_GB2312" panose="02010609030101010101" charset="-122"/>
              </a:rPr>
              <a:t>…</a:t>
            </a:r>
            <a:r>
              <a:rPr lang="en-US" altLang="zh-CN" sz="1950" b="1" dirty="0">
                <a:effectLst>
                  <a:outerShdw blurRad="38100" dist="38100" dir="2700000">
                    <a:srgbClr val="C0C0C0"/>
                  </a:outerShdw>
                </a:effectLst>
                <a:latin typeface="楷体_GB2312" panose="02010609030101010101" charset="-122"/>
                <a:ea typeface="楷体_GB2312" panose="02010609030101010101" charset="-122"/>
              </a:rPr>
              <a:t>...</a:t>
            </a:r>
            <a:r>
              <a:rPr lang="zh-CN" altLang="en-US" sz="1950" b="1" dirty="0">
                <a:effectLst>
                  <a:outerShdw blurRad="38100" dist="38100" dir="2700000">
                    <a:srgbClr val="C0C0C0"/>
                  </a:outerShdw>
                </a:effectLst>
                <a:latin typeface="楷体_GB2312" panose="02010609030101010101" charset="-122"/>
                <a:ea typeface="楷体_GB2312" panose="02010609030101010101" charset="-122"/>
              </a:rPr>
              <a:t>凡国家之政治风俗之变迁，中外交涉之要务，商贾贸易之利弊，足以新人听闻者，务求其真实无妄，使观者明白易晓，不为浮夸之辞，不述荒唐之语。 </a:t>
            </a:r>
            <a:r>
              <a:rPr lang="en-US" altLang="zh-CN" sz="1950" b="1">
                <a:effectLst>
                  <a:outerShdw blurRad="38100" dist="38100" dir="2700000">
                    <a:srgbClr val="C0C0C0"/>
                  </a:outerShdw>
                </a:effectLst>
                <a:latin typeface="楷体_GB2312" panose="02010609030101010101" charset="-122"/>
                <a:ea typeface="楷体_GB2312" panose="02010609030101010101" charset="-122"/>
              </a:rPr>
              <a:t>——</a:t>
            </a:r>
            <a:r>
              <a:rPr lang="en-US" altLang="zh-CN" sz="1950" b="1" dirty="0">
                <a:effectLst>
                  <a:outerShdw blurRad="38100" dist="38100" dir="2700000">
                    <a:srgbClr val="C0C0C0"/>
                  </a:outerShdw>
                </a:effectLst>
                <a:latin typeface="楷体_GB2312" panose="02010609030101010101" charset="-122"/>
                <a:ea typeface="楷体_GB2312" panose="02010609030101010101" charset="-122"/>
              </a:rPr>
              <a:t>《</a:t>
            </a:r>
            <a:r>
              <a:rPr lang="zh-CN" altLang="en-US" sz="1950" b="1" dirty="0">
                <a:effectLst>
                  <a:outerShdw blurRad="38100" dist="38100" dir="2700000">
                    <a:srgbClr val="C0C0C0"/>
                  </a:outerShdw>
                </a:effectLst>
                <a:latin typeface="楷体_GB2312" panose="02010609030101010101" charset="-122"/>
                <a:ea typeface="楷体_GB2312" panose="02010609030101010101" charset="-122"/>
              </a:rPr>
              <a:t>申报</a:t>
            </a:r>
            <a:r>
              <a:rPr lang="en-US" altLang="zh-CN" sz="1950" b="1" dirty="0">
                <a:effectLst>
                  <a:outerShdw blurRad="38100" dist="38100" dir="2700000">
                    <a:srgbClr val="C0C0C0"/>
                  </a:outerShdw>
                </a:effectLst>
                <a:latin typeface="楷体_GB2312" panose="02010609030101010101" charset="-122"/>
                <a:ea typeface="楷体_GB2312" panose="02010609030101010101" charset="-122"/>
              </a:rPr>
              <a:t>》</a:t>
            </a:r>
            <a:r>
              <a:rPr lang="zh-CN" altLang="en-US" sz="1950" b="1" dirty="0">
                <a:effectLst>
                  <a:outerShdw blurRad="38100" dist="38100" dir="2700000">
                    <a:srgbClr val="C0C0C0"/>
                  </a:outerShdw>
                </a:effectLst>
                <a:latin typeface="楷体_GB2312" panose="02010609030101010101" charset="-122"/>
                <a:ea typeface="楷体_GB2312" panose="02010609030101010101" charset="-122"/>
              </a:rPr>
              <a:t>（</a:t>
            </a:r>
            <a:r>
              <a:rPr lang="en-US" altLang="zh-CN" sz="1950" b="1" dirty="0">
                <a:effectLst>
                  <a:outerShdw blurRad="38100" dist="38100" dir="2700000">
                    <a:srgbClr val="C0C0C0"/>
                  </a:outerShdw>
                </a:effectLst>
                <a:latin typeface="楷体_GB2312" panose="02010609030101010101" charset="-122"/>
                <a:ea typeface="楷体_GB2312" panose="02010609030101010101" charset="-122"/>
              </a:rPr>
              <a:t>1872</a:t>
            </a:r>
            <a:r>
              <a:rPr lang="zh-CN" altLang="en-US" sz="1950" b="1" dirty="0">
                <a:effectLst>
                  <a:outerShdw blurRad="38100" dist="38100" dir="2700000">
                    <a:srgbClr val="C0C0C0"/>
                  </a:outerShdw>
                </a:effectLst>
                <a:latin typeface="楷体_GB2312" panose="02010609030101010101" charset="-122"/>
                <a:ea typeface="楷体_GB2312" panose="02010609030101010101" charset="-122"/>
              </a:rPr>
              <a:t>年）</a:t>
            </a:r>
            <a:endParaRPr lang="zh-CN" altLang="en-US" sz="1950" b="1" dirty="0">
              <a:effectLst>
                <a:outerShdw blurRad="38100" dist="38100" dir="2700000">
                  <a:srgbClr val="C0C0C0"/>
                </a:outerShdw>
              </a:effectLst>
              <a:latin typeface="楷体_GB2312" panose="02010609030101010101" charset="-122"/>
              <a:ea typeface="楷体_GB2312" panose="02010609030101010101" charset="-122"/>
            </a:endParaRPr>
          </a:p>
          <a:p>
            <a:r>
              <a:rPr lang="en-US" altLang="zh-CN" sz="1950" b="1" dirty="0">
                <a:solidFill>
                  <a:srgbClr val="0000FF"/>
                </a:solidFill>
                <a:effectLst>
                  <a:outerShdw blurRad="38100" dist="38100" dir="2700000">
                    <a:srgbClr val="C0C0C0"/>
                  </a:outerShdw>
                </a:effectLst>
                <a:latin typeface="Arial" panose="020B0604020202020204" pitchFamily="34" charset="0"/>
              </a:rPr>
              <a:t>1</a:t>
            </a:r>
            <a:r>
              <a:rPr lang="zh-CN" altLang="en-US" sz="1950" b="1" dirty="0">
                <a:solidFill>
                  <a:srgbClr val="0000FF"/>
                </a:solidFill>
                <a:effectLst>
                  <a:outerShdw blurRad="38100" dist="38100" dir="2700000">
                    <a:srgbClr val="C0C0C0"/>
                  </a:outerShdw>
                </a:effectLst>
                <a:latin typeface="Arial" panose="020B0604020202020204" pitchFamily="34" charset="0"/>
              </a:rPr>
              <a:t>、根据材料和所学知识分析近代大众报业发展原因？</a:t>
            </a:r>
            <a:r>
              <a:rPr lang="zh-CN" altLang="en-US" sz="2100" dirty="0">
                <a:latin typeface="Arial" panose="020B0604020202020204" pitchFamily="34" charset="0"/>
              </a:rPr>
              <a:t>                             </a:t>
            </a:r>
            <a:endParaRPr lang="zh-CN" altLang="en-US" sz="2100" dirty="0">
              <a:latin typeface="Arial" panose="020B0604020202020204" pitchFamily="34" charset="0"/>
            </a:endParaRPr>
          </a:p>
        </p:txBody>
      </p:sp>
      <p:sp>
        <p:nvSpPr>
          <p:cNvPr id="516104" name="矩形 516103"/>
          <p:cNvSpPr/>
          <p:nvPr/>
        </p:nvSpPr>
        <p:spPr>
          <a:xfrm>
            <a:off x="114300" y="2967990"/>
            <a:ext cx="8389620" cy="1291590"/>
          </a:xfrm>
          <a:prstGeom prst="rect">
            <a:avLst/>
          </a:prstGeom>
          <a:noFill/>
          <a:ln w="9525">
            <a:noFill/>
          </a:ln>
        </p:spPr>
        <p:txBody>
          <a:bodyPr wrap="square">
            <a:spAutoFit/>
          </a:bodyPr>
          <a:p>
            <a:r>
              <a:rPr lang="en-US" altLang="zh-CN" sz="1950" b="1" dirty="0">
                <a:solidFill>
                  <a:srgbClr val="FF0000"/>
                </a:solidFill>
                <a:effectLst>
                  <a:outerShdw blurRad="38100" dist="38100" dir="2700000">
                    <a:srgbClr val="C0C0C0"/>
                  </a:outerShdw>
                </a:effectLst>
                <a:latin typeface="Arial" panose="020B0604020202020204" pitchFamily="34" charset="0"/>
              </a:rPr>
              <a:t>①</a:t>
            </a:r>
            <a:r>
              <a:rPr lang="zh-CN" altLang="en-US" sz="1950" b="1" dirty="0">
                <a:solidFill>
                  <a:srgbClr val="FF0000"/>
                </a:solidFill>
                <a:effectLst>
                  <a:outerShdw blurRad="38100" dist="38100" dir="2700000">
                    <a:srgbClr val="C0C0C0"/>
                  </a:outerShdw>
                </a:effectLst>
                <a:latin typeface="Arial" panose="020B0604020202020204" pitchFamily="34" charset="0"/>
              </a:rPr>
              <a:t>社会急剧变化，人们对动荡社会信息的需求；</a:t>
            </a:r>
            <a:endParaRPr lang="zh-CN" altLang="en-US" sz="1950" b="1" dirty="0">
              <a:solidFill>
                <a:srgbClr val="FF0000"/>
              </a:solidFill>
              <a:effectLst>
                <a:outerShdw blurRad="38100" dist="38100" dir="2700000">
                  <a:srgbClr val="C0C0C0"/>
                </a:outerShdw>
              </a:effectLst>
              <a:latin typeface="Arial" panose="020B0604020202020204" pitchFamily="34" charset="0"/>
            </a:endParaRPr>
          </a:p>
          <a:p>
            <a:r>
              <a:rPr lang="en-US" altLang="zh-CN" sz="1950" b="1" dirty="0">
                <a:solidFill>
                  <a:srgbClr val="FF0000"/>
                </a:solidFill>
                <a:effectLst>
                  <a:outerShdw blurRad="38100" dist="38100" dir="2700000">
                    <a:srgbClr val="C0C0C0"/>
                  </a:outerShdw>
                </a:effectLst>
                <a:latin typeface="Arial" panose="020B0604020202020204" pitchFamily="34" charset="0"/>
              </a:rPr>
              <a:t>②</a:t>
            </a:r>
            <a:r>
              <a:rPr lang="zh-CN" altLang="en-US" sz="1950" b="1" dirty="0">
                <a:solidFill>
                  <a:srgbClr val="FF0000"/>
                </a:solidFill>
                <a:effectLst>
                  <a:outerShdw blurRad="38100" dist="38100" dir="2700000">
                    <a:srgbClr val="C0C0C0"/>
                  </a:outerShdw>
                </a:effectLst>
                <a:latin typeface="Arial" panose="020B0604020202020204" pitchFamily="34" charset="0"/>
              </a:rPr>
              <a:t>语言通俗易懂；</a:t>
            </a:r>
            <a:endParaRPr lang="zh-CN" altLang="en-US" sz="1950" b="1">
              <a:solidFill>
                <a:srgbClr val="FF0000"/>
              </a:solidFill>
              <a:effectLst>
                <a:outerShdw blurRad="38100" dist="38100" dir="2700000">
                  <a:srgbClr val="C0C0C0"/>
                </a:outerShdw>
              </a:effectLst>
              <a:latin typeface="Arial" panose="020B0604020202020204" pitchFamily="34" charset="0"/>
            </a:endParaRPr>
          </a:p>
          <a:p>
            <a:r>
              <a:rPr lang="en-US" altLang="zh-CN" sz="1950" b="1" dirty="0">
                <a:solidFill>
                  <a:srgbClr val="FF0000"/>
                </a:solidFill>
                <a:effectLst>
                  <a:outerShdw blurRad="38100" dist="38100" dir="2700000">
                    <a:srgbClr val="C0C0C0"/>
                  </a:outerShdw>
                </a:effectLst>
                <a:latin typeface="Arial" panose="020B0604020202020204" pitchFamily="34" charset="0"/>
              </a:rPr>
              <a:t>③</a:t>
            </a:r>
            <a:r>
              <a:rPr lang="zh-CN" altLang="en-US" sz="1950" b="1" dirty="0">
                <a:solidFill>
                  <a:srgbClr val="FF0000"/>
                </a:solidFill>
                <a:effectLst>
                  <a:outerShdw blurRad="38100" dist="38100" dir="2700000">
                    <a:srgbClr val="C0C0C0"/>
                  </a:outerShdw>
                </a:effectLst>
                <a:latin typeface="Arial" panose="020B0604020202020204" pitchFamily="34" charset="0"/>
              </a:rPr>
              <a:t>西人办报潮流的推动；</a:t>
            </a:r>
            <a:endParaRPr lang="zh-CN" altLang="en-US" sz="1950" b="1" dirty="0">
              <a:solidFill>
                <a:srgbClr val="FF0000"/>
              </a:solidFill>
              <a:effectLst>
                <a:outerShdw blurRad="38100" dist="38100" dir="2700000">
                  <a:srgbClr val="C0C0C0"/>
                </a:outerShdw>
              </a:effectLst>
              <a:latin typeface="Arial" panose="020B0604020202020204" pitchFamily="34" charset="0"/>
            </a:endParaRPr>
          </a:p>
          <a:p>
            <a:r>
              <a:rPr lang="en-US" altLang="zh-CN" sz="1950" b="1" dirty="0">
                <a:solidFill>
                  <a:srgbClr val="FF0000"/>
                </a:solidFill>
                <a:effectLst>
                  <a:outerShdw blurRad="38100" dist="38100" dir="2700000">
                    <a:srgbClr val="C0C0C0"/>
                  </a:outerShdw>
                </a:effectLst>
                <a:latin typeface="Arial" panose="020B0604020202020204" pitchFamily="34" charset="0"/>
              </a:rPr>
              <a:t>④</a:t>
            </a:r>
            <a:r>
              <a:rPr lang="zh-CN" altLang="en-US" sz="1950" b="1" dirty="0">
                <a:solidFill>
                  <a:srgbClr val="FF0000"/>
                </a:solidFill>
                <a:effectLst>
                  <a:outerShdw blurRad="38100" dist="38100" dir="2700000">
                    <a:srgbClr val="C0C0C0"/>
                  </a:outerShdw>
                </a:effectLst>
                <a:latin typeface="Arial" panose="020B0604020202020204" pitchFamily="34" charset="0"/>
              </a:rPr>
              <a:t>近代社会经济发展（资本主义的产生和发展）、科技、政府政策等；</a:t>
            </a:r>
            <a:endParaRPr lang="zh-CN" altLang="en-US" sz="1950" b="1">
              <a:solidFill>
                <a:srgbClr val="FF0000"/>
              </a:solidFill>
              <a:effectLst>
                <a:outerShdw blurRad="38100" dist="38100" dir="2700000">
                  <a:srgbClr val="C0C0C0"/>
                </a:outerShdw>
              </a:effectLst>
              <a:latin typeface="Arial" panose="020B0604020202020204" pitchFamily="34" charset="0"/>
            </a:endParaRPr>
          </a:p>
        </p:txBody>
      </p:sp>
      <p:pic>
        <p:nvPicPr>
          <p:cNvPr id="111644" name="TextBox 1"/>
          <p:cNvPicPr>
            <a:picLocks noGrp="1" noChangeAspect="1"/>
          </p:cNvPicPr>
          <p:nvPr/>
        </p:nvPicPr>
        <p:blipFill>
          <a:blip r:embed="rId1"/>
          <a:stretch>
            <a:fillRect/>
          </a:stretch>
        </p:blipFill>
        <p:spPr>
          <a:xfrm>
            <a:off x="900113" y="0"/>
            <a:ext cx="3457575" cy="296863"/>
          </a:xfrm>
          <a:prstGeom prst="rect">
            <a:avLst/>
          </a:prstGeom>
          <a:noFill/>
          <a:ln w="9525">
            <a:noFill/>
          </a:ln>
        </p:spPr>
      </p:pic>
      <p:sp>
        <p:nvSpPr>
          <p:cNvPr id="112653" name="矩形 10"/>
          <p:cNvSpPr/>
          <p:nvPr/>
        </p:nvSpPr>
        <p:spPr>
          <a:xfrm>
            <a:off x="2013585" y="268605"/>
            <a:ext cx="7023735" cy="398780"/>
          </a:xfrm>
          <a:prstGeom prst="rect">
            <a:avLst/>
          </a:prstGeom>
          <a:noFill/>
          <a:ln w="9525">
            <a:noFill/>
          </a:ln>
        </p:spPr>
        <p:txBody>
          <a:bodyPr wrap="square">
            <a:spAutoFit/>
          </a:bodyPr>
          <a:p>
            <a:pPr algn="ctr">
              <a:spcBef>
                <a:spcPct val="50000"/>
              </a:spcBef>
            </a:pPr>
            <a:r>
              <a:rPr lang="zh-CN" altLang="en-US" sz="2000" b="1" dirty="0">
                <a:solidFill>
                  <a:schemeClr val="accent2"/>
                </a:solidFill>
                <a:latin typeface="黑体" panose="02010609060101010101" pitchFamily="2" charset="-122"/>
                <a:ea typeface="黑体" panose="02010609060101010101" pitchFamily="2" charset="-122"/>
              </a:rPr>
              <a:t>考点  </a:t>
            </a:r>
            <a:r>
              <a:rPr lang="zh-CN" altLang="en-US" sz="2000" b="1" dirty="0">
                <a:solidFill>
                  <a:schemeClr val="accent2"/>
                </a:solidFill>
                <a:ea typeface="黑体" panose="02010609060101010101" pitchFamily="2" charset="-122"/>
                <a:sym typeface="+mn-ea"/>
              </a:rPr>
              <a:t>大众传媒的发展</a:t>
            </a:r>
            <a:endParaRPr sz="2000" b="1" dirty="0">
              <a:solidFill>
                <a:schemeClr val="accent6"/>
              </a:solidFill>
              <a:latin typeface="黑体" panose="02010609060101010101" pitchFamily="2" charset="-122"/>
              <a:ea typeface="黑体" panose="02010609060101010101" pitchFamily="2" charset="-122"/>
              <a:sym typeface="+mn-ea"/>
            </a:endParaRPr>
          </a:p>
        </p:txBody>
      </p:sp>
      <p:sp>
        <p:nvSpPr>
          <p:cNvPr id="130056" name="矩形 195594"/>
          <p:cNvSpPr/>
          <p:nvPr/>
        </p:nvSpPr>
        <p:spPr>
          <a:xfrm>
            <a:off x="113983" y="198120"/>
            <a:ext cx="1409700" cy="5397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知识延伸</a:t>
            </a:r>
            <a:endParaRPr lang="zh-CN" altLang="en-US" sz="2800">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6104"/>
                                        </p:tgtEl>
                                        <p:attrNameLst>
                                          <p:attrName>style.visibility</p:attrName>
                                        </p:attrNameLst>
                                      </p:cBhvr>
                                      <p:to>
                                        <p:strVal val="visible"/>
                                      </p:to>
                                    </p:set>
                                    <p:animEffect transition="in" filter="blinds(horizontal)">
                                      <p:cBhvr>
                                        <p:cTn id="7" dur="500"/>
                                        <p:tgtEl>
                                          <p:spTgt spid="516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4"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微笑PPT - 小A">
  <a:themeElements>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fontScheme name="微笑PPT - 小A">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主管人员">
  <a:themeElements>
    <a:clrScheme name="主管人员">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主管人员">
  <a:themeElements>
    <a:clrScheme name="主管人员">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诗情画意">
  <a:themeElements>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7A77"/>
        </a:dk1>
        <a:lt1>
          <a:srgbClr val="FFFFFF"/>
        </a:lt1>
        <a:dk2>
          <a:srgbClr val="003399"/>
        </a:dk2>
        <a:lt2>
          <a:srgbClr val="C0C0C0"/>
        </a:lt2>
        <a:accent1>
          <a:srgbClr val="EBF7FF"/>
        </a:accent1>
        <a:accent2>
          <a:srgbClr val="3366FF"/>
        </a:accent2>
        <a:accent3>
          <a:srgbClr val="FFFFFF"/>
        </a:accent3>
        <a:accent4>
          <a:srgbClr val="006866"/>
        </a:accent4>
        <a:accent5>
          <a:srgbClr val="F3FAFF"/>
        </a:accent5>
        <a:accent6>
          <a:srgbClr val="2D5BE5"/>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
        <a:dk1>
          <a:srgbClr val="005FBE"/>
        </a:dk1>
        <a:lt1>
          <a:srgbClr val="FFFFDD"/>
        </a:lt1>
        <a:dk2>
          <a:srgbClr val="2C5884"/>
        </a:dk2>
        <a:lt2>
          <a:srgbClr val="C0C0C0"/>
        </a:lt2>
        <a:accent1>
          <a:srgbClr val="E9F7FF"/>
        </a:accent1>
        <a:accent2>
          <a:srgbClr val="F89400"/>
        </a:accent2>
        <a:accent3>
          <a:srgbClr val="FFFFEB"/>
        </a:accent3>
        <a:accent4>
          <a:srgbClr val="0051A3"/>
        </a:accent4>
        <a:accent5>
          <a:srgbClr val="F2FAFF"/>
        </a:accent5>
        <a:accent6>
          <a:srgbClr val="DE84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
        <a:dk1>
          <a:srgbClr val="5D5D8B"/>
        </a:dk1>
        <a:lt1>
          <a:srgbClr val="DAEADE"/>
        </a:lt1>
        <a:dk2>
          <a:srgbClr val="A25269"/>
        </a:dk2>
        <a:lt2>
          <a:srgbClr val="C0C0C0"/>
        </a:lt2>
        <a:accent1>
          <a:srgbClr val="FFFFDD"/>
        </a:accent1>
        <a:accent2>
          <a:srgbClr val="3399FF"/>
        </a:accent2>
        <a:accent3>
          <a:srgbClr val="E9F2EB"/>
        </a:accent3>
        <a:accent4>
          <a:srgbClr val="4F4F77"/>
        </a:accent4>
        <a:accent5>
          <a:srgbClr val="FFFFEB"/>
        </a:accent5>
        <a:accent6>
          <a:srgbClr val="2D89E5"/>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
        <a:dk1>
          <a:srgbClr val="006666"/>
        </a:dk1>
        <a:lt1>
          <a:srgbClr val="CCECFF"/>
        </a:lt1>
        <a:dk2>
          <a:srgbClr val="336699"/>
        </a:dk2>
        <a:lt2>
          <a:srgbClr val="C0C0C0"/>
        </a:lt2>
        <a:accent1>
          <a:srgbClr val="FFFFCC"/>
        </a:accent1>
        <a:accent2>
          <a:srgbClr val="FF6600"/>
        </a:accent2>
        <a:accent3>
          <a:srgbClr val="E2F4FF"/>
        </a:accent3>
        <a:accent4>
          <a:srgbClr val="005757"/>
        </a:accent4>
        <a:accent5>
          <a:srgbClr val="FFFFE2"/>
        </a:accent5>
        <a:accent6>
          <a:srgbClr val="E55B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
        <a:dk1>
          <a:srgbClr val="0033CC"/>
        </a:dk1>
        <a:lt1>
          <a:srgbClr val="FFE9E9"/>
        </a:lt1>
        <a:dk2>
          <a:srgbClr val="000000"/>
        </a:dk2>
        <a:lt2>
          <a:srgbClr val="C0C0C0"/>
        </a:lt2>
        <a:accent1>
          <a:srgbClr val="D5E5DB"/>
        </a:accent1>
        <a:accent2>
          <a:srgbClr val="3366FF"/>
        </a:accent2>
        <a:accent3>
          <a:srgbClr val="FFF2F2"/>
        </a:accent3>
        <a:accent4>
          <a:srgbClr val="002AAF"/>
        </a:accent4>
        <a:accent5>
          <a:srgbClr val="E6EFEA"/>
        </a:accent5>
        <a:accent6>
          <a:srgbClr val="2D5BE5"/>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
        <a:dk1>
          <a:srgbClr val="336699"/>
        </a:dk1>
        <a:lt1>
          <a:srgbClr val="F4E9E0"/>
        </a:lt1>
        <a:dk2>
          <a:srgbClr val="DC5900"/>
        </a:dk2>
        <a:lt2>
          <a:srgbClr val="C0C0C0"/>
        </a:lt2>
        <a:accent1>
          <a:srgbClr val="E4E4E4"/>
        </a:accent1>
        <a:accent2>
          <a:srgbClr val="3399FF"/>
        </a:accent2>
        <a:accent3>
          <a:srgbClr val="F8F2ED"/>
        </a:accent3>
        <a:accent4>
          <a:srgbClr val="2A5783"/>
        </a:accent4>
        <a:accent5>
          <a:srgbClr val="EFEFEF"/>
        </a:accent5>
        <a:accent6>
          <a:srgbClr val="2D89E5"/>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
        <a:dk1>
          <a:srgbClr val="CC3300"/>
        </a:dk1>
        <a:lt1>
          <a:srgbClr val="E5E5FF"/>
        </a:lt1>
        <a:dk2>
          <a:srgbClr val="565680"/>
        </a:dk2>
        <a:lt2>
          <a:srgbClr val="C0C0C0"/>
        </a:lt2>
        <a:accent1>
          <a:srgbClr val="E6E4EC"/>
        </a:accent1>
        <a:accent2>
          <a:srgbClr val="0066CC"/>
        </a:accent2>
        <a:accent3>
          <a:srgbClr val="EFEFFF"/>
        </a:accent3>
        <a:accent4>
          <a:srgbClr val="AF2A00"/>
        </a:accent4>
        <a:accent5>
          <a:srgbClr val="F0EFF4"/>
        </a:accent5>
        <a:accent6>
          <a:srgbClr val="005BB7"/>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
        <a:dk1>
          <a:srgbClr val="000099"/>
        </a:dk1>
        <a:lt1>
          <a:srgbClr val="FFE2C5"/>
        </a:lt1>
        <a:dk2>
          <a:srgbClr val="007D7A"/>
        </a:dk2>
        <a:lt2>
          <a:srgbClr val="C0C0C0"/>
        </a:lt2>
        <a:accent1>
          <a:srgbClr val="EAEAEA"/>
        </a:accent1>
        <a:accent2>
          <a:srgbClr val="B26EB4"/>
        </a:accent2>
        <a:accent3>
          <a:srgbClr val="FFEEDE"/>
        </a:accent3>
        <a:accent4>
          <a:srgbClr val="000083"/>
        </a:accent4>
        <a:accent5>
          <a:srgbClr val="F2F2F2"/>
        </a:accent5>
        <a:accent6>
          <a:srgbClr val="9F62A1"/>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ptdesign.blogbus.com">
  <a:themeElements>
    <a:clrScheme name="pptdesign.blogbus.com 13">
      <a:dk1>
        <a:srgbClr val="000000"/>
      </a:dk1>
      <a:lt1>
        <a:srgbClr val="FFFFFF"/>
      </a:lt1>
      <a:dk2>
        <a:srgbClr val="000000"/>
      </a:dk2>
      <a:lt2>
        <a:srgbClr val="808080"/>
      </a:lt2>
      <a:accent1>
        <a:srgbClr val="EFE6AF"/>
      </a:accent1>
      <a:accent2>
        <a:srgbClr val="F7B103"/>
      </a:accent2>
      <a:accent3>
        <a:srgbClr val="FFFFFF"/>
      </a:accent3>
      <a:accent4>
        <a:srgbClr val="000000"/>
      </a:accent4>
      <a:accent5>
        <a:srgbClr val="F6F0D4"/>
      </a:accent5>
      <a:accent6>
        <a:srgbClr val="E0A002"/>
      </a:accent6>
      <a:hlink>
        <a:srgbClr val="54401C"/>
      </a:hlink>
      <a:folHlink>
        <a:srgbClr val="513103"/>
      </a:folHlink>
    </a:clrScheme>
    <a:fontScheme name="pptdesign.blogbus.com">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pptdesign.blogbus.c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design.blogbus.c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design.blogbus.c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design.blogbus.c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design.blogbus.c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design.blogbus.c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design.blogbus.c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design.blogbus.c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design.blogbus.c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design.blogbus.c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design.blogbus.c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design.blogbus.c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tdesign.blogbus.com 13">
        <a:dk1>
          <a:srgbClr val="000000"/>
        </a:dk1>
        <a:lt1>
          <a:srgbClr val="FFFFFF"/>
        </a:lt1>
        <a:dk2>
          <a:srgbClr val="000000"/>
        </a:dk2>
        <a:lt2>
          <a:srgbClr val="808080"/>
        </a:lt2>
        <a:accent1>
          <a:srgbClr val="EFE6AF"/>
        </a:accent1>
        <a:accent2>
          <a:srgbClr val="F7B103"/>
        </a:accent2>
        <a:accent3>
          <a:srgbClr val="FFFFFF"/>
        </a:accent3>
        <a:accent4>
          <a:srgbClr val="000000"/>
        </a:accent4>
        <a:accent5>
          <a:srgbClr val="F6F0D4"/>
        </a:accent5>
        <a:accent6>
          <a:srgbClr val="E0A002"/>
        </a:accent6>
        <a:hlink>
          <a:srgbClr val="54401C"/>
        </a:hlink>
        <a:folHlink>
          <a:srgbClr val="51310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4002</Words>
  <Application>WPS 演示</Application>
  <PresentationFormat>自定义</PresentationFormat>
  <Paragraphs>382</Paragraphs>
  <Slides>22</Slides>
  <Notes>1</Notes>
  <HiddenSlides>0</HiddenSlides>
  <MMClips>0</MMClips>
  <ScaleCrop>false</ScaleCrop>
  <HeadingPairs>
    <vt:vector size="6" baseType="variant">
      <vt:variant>
        <vt:lpstr>已用的字体</vt:lpstr>
      </vt:variant>
      <vt:variant>
        <vt:i4>15</vt:i4>
      </vt:variant>
      <vt:variant>
        <vt:lpstr>主题</vt:lpstr>
      </vt:variant>
      <vt:variant>
        <vt:i4>5</vt:i4>
      </vt:variant>
      <vt:variant>
        <vt:lpstr>幻灯片标题</vt:lpstr>
      </vt:variant>
      <vt:variant>
        <vt:i4>22</vt:i4>
      </vt:variant>
    </vt:vector>
  </HeadingPairs>
  <TitlesOfParts>
    <vt:vector size="42" baseType="lpstr">
      <vt:lpstr>Arial</vt:lpstr>
      <vt:lpstr>宋体</vt:lpstr>
      <vt:lpstr>Wingdings</vt:lpstr>
      <vt:lpstr>Palatino Linotype</vt:lpstr>
      <vt:lpstr>黑体</vt:lpstr>
      <vt:lpstr>幼圆</vt:lpstr>
      <vt:lpstr>Courier New</vt:lpstr>
      <vt:lpstr>Calibri</vt:lpstr>
      <vt:lpstr>隶书</vt:lpstr>
      <vt:lpstr>Times New Roman</vt:lpstr>
      <vt:lpstr>Arial</vt:lpstr>
      <vt:lpstr>楷体_GB2312</vt:lpstr>
      <vt:lpstr>微软雅黑</vt:lpstr>
      <vt:lpstr>Arial Unicode MS</vt:lpstr>
      <vt:lpstr>新宋体</vt:lpstr>
      <vt:lpstr>微笑PPT - 小A</vt:lpstr>
      <vt:lpstr>4_主管人员</vt:lpstr>
      <vt:lpstr>5_主管人员</vt:lpstr>
      <vt:lpstr>诗情画意</vt:lpstr>
      <vt:lpstr>pptdesign.blogbus.com</vt:lpstr>
      <vt:lpstr>PowerPoint 演示文稿</vt:lpstr>
      <vt:lpstr>PowerPoint 演示文稿</vt:lpstr>
      <vt:lpstr>PowerPoint 演示文稿</vt:lpstr>
      <vt:lpstr>PowerPoint 演示文稿</vt:lpstr>
      <vt:lpstr>PowerPoint 演示文稿</vt:lpstr>
      <vt:lpstr>PowerPoint 演示文稿</vt:lpstr>
      <vt:lpstr>阅读教材，自己梳理教材结构：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阅读教材，自己梳理本专题结构：</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jzxpc</dc:creator>
  <cp:lastModifiedBy>马贞林</cp:lastModifiedBy>
  <cp:revision>1695</cp:revision>
  <dcterms:created xsi:type="dcterms:W3CDTF">2008-04-24T16:47:00Z</dcterms:created>
  <dcterms:modified xsi:type="dcterms:W3CDTF">2018-04-06T12:11:04Z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