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31" r:id="rId4"/>
    <p:sldId id="296" r:id="rId5"/>
    <p:sldId id="257" r:id="rId6"/>
    <p:sldId id="354" r:id="rId7"/>
    <p:sldId id="303" r:id="rId8"/>
    <p:sldId id="304" r:id="rId9"/>
    <p:sldId id="306" r:id="rId10"/>
    <p:sldId id="260" r:id="rId11"/>
    <p:sldId id="289" r:id="rId12"/>
    <p:sldId id="264" r:id="rId13"/>
    <p:sldId id="293" r:id="rId14"/>
    <p:sldId id="355" r:id="rId15"/>
    <p:sldId id="295" r:id="rId16"/>
    <p:sldId id="309" r:id="rId17"/>
    <p:sldId id="258" r:id="rId18"/>
    <p:sldId id="358" r:id="rId19"/>
    <p:sldId id="259" r:id="rId20"/>
    <p:sldId id="356" r:id="rId21"/>
    <p:sldId id="357" r:id="rId22"/>
    <p:sldId id="271" r:id="rId23"/>
    <p:sldId id="272" r:id="rId24"/>
    <p:sldId id="298" r:id="rId25"/>
    <p:sldId id="292" r:id="rId2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6125" y="1122680"/>
            <a:ext cx="11346180" cy="2387600"/>
          </a:xfrm>
        </p:spPr>
        <p:txBody>
          <a:bodyPr>
            <a:normAutofit/>
          </a:bodyPr>
          <a:p>
            <a:r>
              <a:rPr lang="zh-CN" altLang="en-US" sz="4800" b="1">
                <a:solidFill>
                  <a:srgbClr val="FF0000"/>
                </a:solidFill>
                <a:sym typeface="+mn-ea"/>
              </a:rPr>
              <a:t>例谈全国卷对传统文化的考核角度</a:t>
            </a:r>
            <a:br>
              <a:rPr lang="zh-CN" altLang="en-US" sz="4800" b="1">
                <a:solidFill>
                  <a:srgbClr val="FF0000"/>
                </a:solidFill>
                <a:sym typeface="+mn-ea"/>
              </a:rPr>
            </a:br>
            <a:endParaRPr lang="zh-CN" altLang="en-US" sz="480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 b="1"/>
              <a:t>张俊海</a:t>
            </a:r>
            <a:endParaRPr lang="zh-CN" altLang="en-US" b="1"/>
          </a:p>
          <a:p>
            <a:r>
              <a:rPr lang="zh-CN" altLang="en-US" b="1"/>
              <a:t>深圳市桃源居中澳实验学校</a:t>
            </a:r>
            <a:endParaRPr lang="zh-CN" altLang="en-US" b="1"/>
          </a:p>
          <a:p>
            <a:r>
              <a:rPr lang="en-US" altLang="zh-CN" b="1"/>
              <a:t>Q</a:t>
            </a:r>
            <a:r>
              <a:rPr lang="en-US" altLang="zh-CN" b="1">
                <a:sym typeface="+mn-ea"/>
              </a:rPr>
              <a:t>Q</a:t>
            </a:r>
            <a:r>
              <a:rPr lang="zh-CN" altLang="en-US" b="1">
                <a:sym typeface="+mn-ea"/>
              </a:rPr>
              <a:t>：</a:t>
            </a:r>
            <a:r>
              <a:rPr lang="en-US" altLang="zh-CN" b="1">
                <a:sym typeface="+mn-ea"/>
              </a:rPr>
              <a:t>524706197</a:t>
            </a:r>
            <a:endParaRPr lang="en-US" altLang="zh-CN" b="1">
              <a:sym typeface="+mn-ea"/>
            </a:endParaRPr>
          </a:p>
          <a:p>
            <a:endParaRPr lang="en-US" altLang="zh-CN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文化传承的角度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（2016年全国Ⅲ卷）</a:t>
            </a:r>
            <a:r>
              <a:rPr lang="zh-CN" altLang="en-US" b="1"/>
              <a:t>24．周代青铜器上的铭文与商代相比，字数越来越多，语句也愈加格式化。这些铭文大都记述个人业绩，追颂祖先功德，希冀子孙保用。这表明西周时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A．创造了一种全新的文字体系B．形成了重视历史传承的风尚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C．宗法制度受到了严重的挑战D．青铜器的功用发生重大改变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 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命题者</a:t>
            </a:r>
            <a:r>
              <a:rPr lang="zh-CN" altLang="en-US" b="1">
                <a:solidFill>
                  <a:srgbClr val="FF0000"/>
                </a:solidFill>
              </a:rPr>
              <a:t>从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传统文化历史传承的视角，挖掘其内在价值。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四、从思想文化传承的角度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（2016年全国Ⅲ卷）</a:t>
            </a:r>
            <a:r>
              <a:rPr lang="zh-CN" altLang="en-US" b="1"/>
              <a:t>25．东汉王充在《论衡》中说：“萧何入秦，收拾文书（国家档案文献），汉所以能制九州者，文书之力也。”其意在说明，西汉成功地实现对全国的统治，是因为汉初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A．实行了崇尚儒家的政策    	B．继承了秦朝的基本制度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C．未能充分发挥文书功能    	D．官吏熟知秦朝典章制度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 ：对“文书”历史传承，汲取其经验教训，挖掘其治理国家的价值。</a:t>
            </a:r>
            <a:endParaRPr lang="zh-CN" altLang="en-US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四、从思想文化传承的角度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2015年普（全国Ⅱ卷）</a:t>
            </a:r>
            <a:r>
              <a:rPr lang="zh-CN" altLang="en-US" b="1"/>
              <a:t>24.古代儒家学者批评现实政治，往往称颂夏商周“三代”之美，甚至希望君主像尧、舜一样圣明。这表明了儒者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A.不能适应现实政治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B.反对进行社会变革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C.理想化的政治诉求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D.以复古为政治目标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 ：对儒家文化的历史传承的风尚，挖掘其价值。</a:t>
            </a:r>
            <a:endParaRPr lang="zh-CN" altLang="en-US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四、从思想文化传承的角度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（2011年，全国卷）</a:t>
            </a:r>
            <a:r>
              <a:rPr lang="zh-CN" altLang="en-US" b="1"/>
              <a:t>24．董仲舒认为孔子撰《春秋》的目的是尊天子、抑诸侯、崇周制而“大一统”，以此为汉武帝加强中央集权服务，从而将周代历史与汉代政治联系起来。西周时代对于秦汉统一的重要历史影响在于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A．构建了中央有效控制地方的制度  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B．确立了君主大权独揽的集权意识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C．形成了天下一家的文化心理认同  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D．实现了国家对土地与人口的控制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分析：文化传承连缀不断，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形成天下一家的文化心理认同。</a:t>
            </a:r>
            <a:r>
              <a:rPr lang="zh-CN" altLang="en-US" b="1">
                <a:sym typeface="+mn-ea"/>
              </a:rPr>
              <a:t> </a:t>
            </a:r>
            <a:endParaRPr lang="zh-CN" altLang="en-US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2565" y="6086475"/>
            <a:ext cx="11785600" cy="1325880"/>
          </a:xfrm>
        </p:spPr>
        <p:txBody>
          <a:bodyPr>
            <a:normAutofit/>
          </a:bodyPr>
          <a:p>
            <a:r>
              <a:rPr lang="zh-CN" altLang="en-US" sz="2800" b="1">
                <a:solidFill>
                  <a:srgbClr val="FF0000"/>
                </a:solidFill>
                <a:sym typeface="+mn-ea"/>
              </a:rPr>
              <a:t>分析：对儒家思想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古今贯通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继承与发展，挖掘其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古为今用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的价值。</a:t>
            </a:r>
            <a:endParaRPr lang="zh-CN" altLang="en-US" sz="28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2565" y="1170305"/>
            <a:ext cx="11786870" cy="5337810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2015年普（全国Ⅰ卷）</a:t>
            </a:r>
            <a:r>
              <a:rPr lang="zh-CN" altLang="en-US" b="1"/>
              <a:t>40.（25分）阅读材料，完成下列要求。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材料一  在历史中，儒学一直在发展与创新。唐代韩愈以周公、孔子的继承者自居，排斥佛、道，鄙薄汉代以来的儒学，认为周公、孔子之道在孟子之后已经断绝。他在《原道》中说：“吾所谓道也，非向（先前）所谓老与佛之道也。尧以是传之舜，舜以是传之禹，禹以是传之汤，汤以是传之文、武、周公，文、武、周公传之孔子。孔子传之孟轲。轲之死，不得其传焉。”他的这一主张被宋代儒者接受并发扬。当代学者认为韩愈开了宋代“新儒学”的先河。——摘编自卞孝宣等《韩愈评传》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材料二  19世纪末，康有为撰写《新学伪经考》《孔子改制考》二书，认为汉代以来儒者奉为经典的《周礼》《左传》等书，是汉代学者为王莽篡汉而伪造的，影响恶劣，导致“中国之民，遂二千年被（遭受）暴主夷狄之德政”。他主张回归孔子所编写的《诗经》《礼记》等原典，理解真正的儒学精神。在他看来，孔子是一位伟大的改革家，《春秋》便是孔子为“改制”而创作的。他甚至用西学来解释《春秋》，认为《春秋公羊传》中的“三世”说为：“始于据乱（世），立君主；中至升平（世），为立宪，君民共主，终至太平（世），为民主。”——摘编自张海鹏等编《中国近代史》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（1）结合材料一及所学知识，指出汉代儒学与孔孟儒学的不同之处，并概括宋代理学在哪些方面对儒学有所发展。（10分）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（2）根据材料一、二并结合所学知识，指出韩愈、康有为关于儒学认识的共通之处。（8分）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（3）我们应当以什么样的态度对待孔子与儒学？（7分）</a:t>
            </a:r>
            <a:endParaRPr lang="zh-CN" altLang="en-US" b="1"/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31800" y="150495"/>
            <a:ext cx="10955655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从思想文化传承的角度</a:t>
            </a:r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五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、从珍视、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保护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思想文化的角度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2015年普（新课标全国Ⅰ卷）</a:t>
            </a:r>
            <a:r>
              <a:rPr lang="zh-CN" altLang="en-US" b="1"/>
              <a:t>26.宋代东南沿海地区出现了一些民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间崇拜，如后来的被视为海上保护神的妈祖、被视为妇幼保护神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的临水夫人等，这些崇拜得到朝廷认可，后世影响不断扩大。这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反映出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A.朝廷不断鼓励海洋开发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B.女性地位逐渐得到提高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C.东南沿海经济社会影响力上升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D.统治思想与民众观念趋向一致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分析：海上保护神妈祖、妇幼保护神临水夫人。对民间文化的重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视与保护，也是应有之意。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275" y="861060"/>
            <a:ext cx="12331065" cy="627888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2017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年 全国一卷 ）</a:t>
            </a:r>
            <a:r>
              <a:rPr lang="zh-CN" altLang="en-US" b="1"/>
              <a:t>47．【中外历史人物评说】（15分）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  公元前544年，吴国公子季札出使鲁、郑、卫等中原诸国。季札对于各国贵族视为“文明”象征的乐舞与诗歌，皆能一一点评，得其精髓；对于各国政治现状，他也能做出准确的研判。各国原本视江南为蛮荒之地，为“文身断发”的“夷人”聚居之处，季札的到来让他们眼界一开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季札出使途经徐国，知道徐国国君对他的佩剑十分喜爱，只因要出访他国，未能相赠。季札返回途中至徐，徐君已死，他解下佩剑挂在徐君墓前的树上。随从认为这样做没有意义，季札说，我当初知道徐君喜爱我这把剑，“始吾心已许之，岂以死倍（背）吾心哉”。其父吴王寿梦认为诸子中季札年龄最小却有贤能，指定他继承王位。寿梦死后，吴国人坚决要求季札即位，但季札坚拒，“弃其室而耕”，最终王位由其长兄继承。季札被历代儒者尊崇为“贤人”。</a:t>
            </a:r>
            <a:r>
              <a:rPr lang="zh-CN" altLang="en-US" b="1">
                <a:sym typeface="+mn-ea"/>
              </a:rPr>
              <a:t>  ——据《史记》等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（1）根据材料并结合所学知识，说明历代儒者尊季札为“贤人”的原因。（7分）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（2）根据材料并结合所学知识，简析季札出使在文化融合方面的意义。（8分）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latin typeface="Calibri" panose="020F0502020204030204" charset="0"/>
                <a:sym typeface="+mn-ea"/>
              </a:rPr>
              <a:t>①</a:t>
            </a:r>
            <a:r>
              <a:rPr lang="zh-CN" altLang="en-US" b="1">
                <a:solidFill>
                  <a:srgbClr val="FF0000"/>
                </a:solidFill>
              </a:rPr>
              <a:t>命题者从儒家文化传播与交流、影响与融合等视角切入，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这种文化辐射与认同，有利于建构共同的文化心理认同，也有利于民族融合。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Calibri" panose="020F0502020204030204" charset="0"/>
                <a:sym typeface="+mn-ea"/>
              </a:rPr>
              <a:t>②汲取</a:t>
            </a:r>
            <a:r>
              <a:rPr lang="zh-CN" altLang="en-US" b="1">
                <a:solidFill>
                  <a:srgbClr val="FF0000"/>
                </a:solidFill>
              </a:rPr>
              <a:t>儒学中的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信誉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精神积极作用，命题者弘扬传统文化的主旨显而易见。体现对传统文化的继承与发展的理念。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443230" y="-103505"/>
            <a:ext cx="10910570" cy="1325880"/>
          </a:xfrm>
        </p:spPr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六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、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从儒家文化传播与交流、融合等视角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1545" cy="1325880"/>
          </a:xfrm>
        </p:spPr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六、从儒家文化传播与交流、融合等视角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  全国Ⅰ卷）</a:t>
            </a:r>
            <a:r>
              <a:rPr lang="zh-CN" altLang="en-US" b="1"/>
              <a:t>25.唐高祖李渊自认为是老子后裔，规定老子地位在孔子之上，佛教位居第三；武则天时明令佛教位在道教之上；后来唐武宗又大规模地“灭佛”。这反映出唐代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A.皇帝的好恶决定宗教兴亡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B.道教的社会影响最大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C.儒学的政治地位最为稳固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D.佛教的社会基础薄弱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分析：儒学在收到挑战与危机时，以其特有的包容性和开放性，兼收并蓄。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13970" y="1093470"/>
            <a:ext cx="12013565" cy="6497320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  <a:sym typeface="+mn-ea"/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2017年全国Ⅱ卷）</a:t>
            </a:r>
            <a:r>
              <a:rPr lang="en-US" altLang="zh-CN" b="1"/>
              <a:t>47.</a:t>
            </a:r>
            <a:r>
              <a:rPr lang="zh-CN" altLang="en-US" b="1"/>
              <a:t>【历史——选修4：中外历史人物评说】（15分）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  颜回，孔子最看重的弟子之一。他居于陋巷，“一箪食，一瓢饮”，依然淡泊达观。颜回天资聪颖，能很快领悟老师的教诲，子贡称赞他“闻一知十”。每次谈到他的求学精神，孔子总是不吝赞赏。颜回尊敬老师，曾说：“夫子循循然善诱人，博我以文，约我以礼。”他践行孔子的学说，认为如果自己的才能智慧能够为世所用，就行其道；不为世所用，则独善其身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颜回英年早逝。孔子非常悲痛：“有颜回者好学，不迁怒，不贰过。不幸短命死矣！”汉代以后，历代统治者给予颜回很高的评价。《魏书》云：“建国纬民，立教为本；尊师崇道，兹典自昔……释奠孔颜，乃其时也。”颜回自唐代起配享孔庙，与孔子并称“孔颜”，元代被封为“复圣”，对后世影响深远。——摘编自白寿彝总主编《中国通史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（1）根据材料并结合所学知识，概括颜回成为孔子最看重的弟子之一的原因。（9分）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（2）根据材料并结合所学知识，简析颜回在后世受到尊崇的原因。（6分）</a:t>
            </a:r>
            <a:endParaRPr lang="zh-CN" altLang="en-US" b="1"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分析：命题者从道德品行修为、尊师重道，积极向上向善等方面入手，弘扬儒家传统文化精神的用意明显。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443230" y="-103505"/>
            <a:ext cx="10910570" cy="1325880"/>
          </a:xfrm>
        </p:spPr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七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、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弘扬儒家传统文化精神的角度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。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5625" y="5720715"/>
            <a:ext cx="10515600" cy="1325563"/>
          </a:xfrm>
        </p:spPr>
        <p:txBody>
          <a:bodyPr>
            <a:normAutofit/>
          </a:bodyPr>
          <a:p>
            <a:r>
              <a:rPr lang="zh-CN" altLang="en-US" sz="3200" b="1">
                <a:solidFill>
                  <a:srgbClr val="FF0000"/>
                </a:solidFill>
                <a:sym typeface="+mn-ea"/>
              </a:rPr>
              <a:t>分析：儒家所形成对清廉官员的期待；“爱民”、议政等儒家社会担当的强烈责任意识。</a:t>
            </a:r>
            <a:endParaRPr lang="zh-CN" altLang="en-US" sz="32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1130" y="1203960"/>
            <a:ext cx="11325225" cy="5062855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（2014年全国Ⅰ卷）</a:t>
            </a:r>
            <a:r>
              <a:rPr lang="zh-CN" altLang="en-US" b="1"/>
              <a:t>48.（15分）中外历史人物评说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材料一  北宋时，皇帝鼓励官员议政。苏轼称：“自建隆（北宋第一个年号）以来，未尝罪一言（谏诤）者。”士大夫也以天下“安危治乱”为己任，积极议政，上书言事蔚为风气。包拯任监察御史时，曾弹劾包括宰相在内的多名朝中大员；后任开封府尹，善于断案，执法刚正不阿，对贪官嫉恶如仇。“虽贵，衣服、器用、饮食如布衣（平民）时”。——摘编自漆侠主编《辽宋西夏金代通史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材料二  与包公有关的笔记，话本在宋代即开始流传。元代出现了《陈州粜米》等多种包公题材的杂剧。清代小说《三侠五义》、戏剧《铡美案》等深入人心。包拯遂成为一个家喻户晓的传奇人物，后世人称“包青天”。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                                         ——摘编自徐忠民《包公叙事》等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（1）根据材料一并结合所学知识，概括指出包拯勇于弹劾官员的原因。（6分）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（2）根据材料二并结合所学知识，说明“包青天”在后世广为传颂的原因。（9分）</a:t>
            </a:r>
            <a:endParaRPr lang="zh-CN" altLang="en-US" b="1"/>
          </a:p>
          <a:p>
            <a:pPr marL="0" indent="0">
              <a:buNone/>
            </a:pPr>
            <a:endParaRPr lang="zh-CN" altLang="en-US" sz="2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/>
        </p:nvSpPr>
        <p:spPr>
          <a:xfrm>
            <a:off x="488315" y="-24130"/>
            <a:ext cx="1091057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七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、弘扬儒家传统文化精神的角度。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 dirty="0">
                <a:solidFill>
                  <a:srgbClr val="9F0303"/>
                </a:solidFill>
                <a:latin typeface="Arial" panose="020B0604020202020204" pitchFamily="34" charset="0"/>
                <a:sym typeface="+mn-ea"/>
              </a:rPr>
              <a:t>                </a:t>
            </a:r>
            <a:r>
              <a:rPr lang="zh-CN" altLang="zh-CN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中华传统文化</a:t>
            </a:r>
            <a:endParaRPr lang="zh-CN" altLang="zh-CN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2420" y="1825625"/>
            <a:ext cx="11041380" cy="4351655"/>
          </a:xfrm>
        </p:spPr>
        <p:txBody>
          <a:bodyPr>
            <a:normAutofit fontScale="90000" lnSpcReduction="10000"/>
          </a:bodyPr>
          <a:p>
            <a:pPr marL="0" indent="0">
              <a:buNone/>
            </a:pPr>
            <a:r>
              <a:rPr lang="en-US" altLang="zh-CN" b="1" dirty="0">
                <a:latin typeface="Arial" panose="020B0604020202020204" pitchFamily="34" charset="0"/>
                <a:sym typeface="+mn-ea"/>
              </a:rPr>
              <a:t>       </a:t>
            </a:r>
            <a:r>
              <a:rPr lang="zh-CN" altLang="zh-CN" b="1" dirty="0">
                <a:latin typeface="Arial" panose="020B0604020202020204" pitchFamily="34" charset="0"/>
                <a:sym typeface="+mn-ea"/>
              </a:rPr>
              <a:t>根据教育部关于《完善中华优秀传统文化教育指导纲要》的精神，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落实立德树人的根本任务，进一步加强新形势下中华优秀传统文化教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育，</a:t>
            </a:r>
            <a:r>
              <a:rPr lang="zh-CN" altLang="en-US" b="1" dirty="0">
                <a:latin typeface="Arial" panose="020B0604020202020204" pitchFamily="34" charset="0"/>
                <a:sym typeface="+mn-ea"/>
              </a:rPr>
              <a:t>克服</a:t>
            </a:r>
            <a:r>
              <a:rPr lang="zh-CN" altLang="zh-CN" b="1" dirty="0">
                <a:latin typeface="Arial" panose="020B0604020202020204" pitchFamily="34" charset="0"/>
                <a:sym typeface="+mn-ea"/>
              </a:rPr>
              <a:t>当前在优秀传统文化教育中存在的系统性、整体性不足等突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出问题。</a:t>
            </a:r>
            <a:endParaRPr lang="en-US" altLang="zh-CN" b="1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       历史</a:t>
            </a:r>
            <a:r>
              <a:rPr lang="zh-CN" altLang="en-US" b="1" dirty="0">
                <a:latin typeface="Arial" panose="020B0604020202020204" pitchFamily="34" charset="0"/>
                <a:sym typeface="+mn-ea"/>
              </a:rPr>
              <a:t>命题</a:t>
            </a:r>
            <a:r>
              <a:rPr lang="zh-CN" altLang="zh-CN" b="1" dirty="0">
                <a:latin typeface="Arial" panose="020B0604020202020204" pitchFamily="34" charset="0"/>
                <a:sym typeface="+mn-ea"/>
              </a:rPr>
              <a:t>将进一步围绕国学经典、诸子百家、传统文学、民风民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俗、传统节日、中国戏剧、中国医学、中国建筑等内容进行考查，突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出传统文化的“仁、义、礼、智、信，忠、孝、廉、耻、勇”的核心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价值观。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       中国文化经典蕴含了中国传统文化的核心，历史上和现在一直发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挥着巨大作用，是中华民族生生不息、发展壮大的强大精神动力。</a:t>
            </a:r>
            <a:endParaRPr lang="zh-CN" altLang="en-US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               </a:t>
            </a:r>
            <a:r>
              <a:rPr lang="zh-CN" altLang="en-US" b="1" dirty="0" smtClean="0">
                <a:solidFill>
                  <a:srgbClr val="CC0099"/>
                </a:solidFill>
                <a:sym typeface="+mn-ea"/>
              </a:rPr>
              <a:t>人物品德类答题</a:t>
            </a:r>
            <a:endParaRPr lang="zh-CN" altLang="en-US" b="1" dirty="0" smtClean="0">
              <a:solidFill>
                <a:srgbClr val="CC0099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zh-CN" altLang="en-US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           （海南卷，概括颜真卿的品德）</a:t>
            </a:r>
            <a:endParaRPr lang="zh-CN" altLang="en-US" b="1" dirty="0" smtClean="0">
              <a:solidFill>
                <a:srgbClr val="CC0099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1.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承受挫折，坚忍不拔的意志品质。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2.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积极进去的人生态度。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3.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以天下为己任的历史使命感和社会责任感。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4.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崇高的人格魅力。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5.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敢为天下下的创新精神。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6.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确立求真、求实、创新的科学精神。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7.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不畏权势、守节、忠义。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分析：以上思想品格，既是儒家思想精华，也是当代社会</a:t>
            </a:r>
            <a:r>
              <a:rPr lang="zh-CN" altLang="en-US" b="1">
                <a:solidFill>
                  <a:srgbClr val="FF0000"/>
                </a:solidFill>
              </a:rPr>
              <a:t>的精神财富。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6" name="标题 5"/>
          <p:cNvSpPr>
            <a:spLocks noGrp="1"/>
          </p:cNvSpPr>
          <p:nvPr/>
        </p:nvSpPr>
        <p:spPr>
          <a:xfrm>
            <a:off x="443230" y="247015"/>
            <a:ext cx="1091057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七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、弘扬儒家传统文化精神的角度。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4010" y="886460"/>
            <a:ext cx="11709400" cy="683768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年 全国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Ⅱ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卷）</a:t>
            </a:r>
            <a:r>
              <a:rPr lang="zh-CN" altLang="en-US" b="1"/>
              <a:t>40.（25分）阅读材料，完成下列要求。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材料一  《孟子》中记载了孟子与其学生关于法律问题的讨论。学生问：“舜做了天子后，假如其父杀人，舜的法官该怎么办呢？”孟子回答：“抓起来就行了。”学生又问：“难道舜不阻止法官吗？”孟子说：“舜怎么能阻止呢？法官是按职责办事。”学生问：“那舜又该怎么办呢？”孟子说：“舜应当放弃天子之位，毫不顾惜。然后偷偷地背上父亲逃到海边住下，一辈子都很快乐，把曾经做过天子的事情忘掉。”——据《孟子》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材料二  公元前399年，苏格拉底被雅典陪审法庭以亵渎神明和蛊惑青年的罪名判处死刑。他与他的弟子们都认为判决不公，当弟子们安排苏格拉底逃走时，他却认为，虽然逃走是一种正义，但审判过程符合雅典法律程序，遵守合法的判决也是正义的要求，而且是更大的正义。因为如果他不服从判决，就等于践踏法律，倘若人人都以自己认为的正义为借口而任意践踏法律，社会秩序将混乱不堪，城邦将无法存在，最终他选择在弟子面前饮下毒药，从容赴死。——摘编自（古希腊）柏拉图《苏格拉底的申辩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（2）根据材料并结合所学知识，说明两种法制观念产生的社会背景及其共同的历史价值。（15分）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分析：儒家的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法制观念</a:t>
            </a:r>
            <a:r>
              <a:rPr lang="zh-CN" altLang="en-US" b="1">
                <a:solidFill>
                  <a:srgbClr val="FF0000"/>
                </a:solidFill>
              </a:rPr>
              <a:t>对中国法制发展产生深远影响；也是人类思想发展史上的宝贵遗产。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2935" y="-323850"/>
            <a:ext cx="10515600" cy="1325563"/>
          </a:xfrm>
        </p:spPr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</a:t>
            </a:r>
            <a:br>
              <a:rPr lang="en-US" altLang="zh-CN" b="1">
                <a:solidFill>
                  <a:srgbClr val="FF0000"/>
                </a:solidFill>
                <a:sym typeface="+mn-ea"/>
              </a:rPr>
            </a:br>
            <a:r>
              <a:rPr lang="en-US" altLang="zh-CN" b="1">
                <a:solidFill>
                  <a:srgbClr val="FF0000"/>
                </a:solidFill>
                <a:sym typeface="+mn-ea"/>
              </a:rPr>
              <a:t>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八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、从儒家思想的影响角度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八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、从儒家思想的影响角度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   全国Ⅰ卷）</a:t>
            </a:r>
            <a:r>
              <a:rPr lang="zh-CN" altLang="en-US" b="1"/>
              <a:t>24.中国古代，“天”被尊为最高神。秦汉以后，以“天子”自居的皇帝举行祭天大典，表明自己“承天”而“子民”，官员、百姓则祭拜自己的祖先。这反映了秦汉以后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A.君主专制缘于宗教权威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B.政治统治借助于人伦秩序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C.皇权至上促成祖先崇拜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D.祭天活动强化了宗法制度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分析：儒家人伦的对政治渗透与重要影响，政治也借助儒家伦理为其服务。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3200" y="806450"/>
            <a:ext cx="11161395" cy="435165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zh-CN" altLang="en-US" sz="2100" b="1">
                <a:solidFill>
                  <a:srgbClr val="FF0000"/>
                </a:solidFill>
                <a:sym typeface="+mn-ea"/>
              </a:rPr>
              <a:t>（2014年   全国Ⅰ卷）</a:t>
            </a:r>
            <a:r>
              <a:rPr lang="zh-CN" altLang="en-US" sz="2100" b="1"/>
              <a:t>45.（15分）历史上重大改革回眸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材料  西汉建立后，“约法三章”不再适应现实需要，新的法令条文不断增加，形成《九章律》。汉武帝时，《九章律》之外的“旁章科条”迅速增至359“章”，仅关于死罪的法律条文便有1000多条，“律令烦多，百有余万言”；具有法律意义的案例汇编越编越多，《春秋》一书所记史事在判案时也用作参考。三国魏初，沿用的“秦汉旧律”竞多达906卷，770余万字，东汉以来马融、郑玄等儒学大师对法律的注释也具有法律效力。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魏晋时对法律进行了重大改革。大量行政法规被编辑为“令”，由具体行政部门掌握。改定的新律以刑法为主体，共20篇、620条、27600字，大大降低了官吏判案时任意引用法令条文的可能性。与汉代明显不同的是，新律不少条文突出上下尊卑，同罪而不同罚。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——摘编自张晋藩总主编《中国法制通史》 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（2）根据材料并结合所学知识，分别说明儒学对西汉、东汉、魏晋时期法律的影响。（7 分）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（2）“独尊儒术”后儒家经典开始影响法律实施；东汉时儒家学者深入影响法律条文的解释；魏晋时期儒学理念法制化。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3200" b="1">
                <a:solidFill>
                  <a:srgbClr val="FF0000"/>
                </a:solidFill>
              </a:rPr>
              <a:t>分析 ：儒家伦理思想深刻影响到法律的实施，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古代中国法制</a:t>
            </a:r>
            <a:r>
              <a:rPr lang="zh-CN" altLang="en-US" sz="3200" b="1">
                <a:solidFill>
                  <a:srgbClr val="FF0000"/>
                </a:solidFill>
              </a:rPr>
              <a:t>深深打上</a:t>
            </a:r>
            <a:r>
              <a:rPr lang="en-US" altLang="zh-CN" sz="3200" b="1">
                <a:solidFill>
                  <a:srgbClr val="FF0000"/>
                </a:solidFill>
              </a:rPr>
              <a:t>“</a:t>
            </a:r>
            <a:r>
              <a:rPr lang="zh-CN" altLang="en-US" sz="3200" b="1">
                <a:solidFill>
                  <a:srgbClr val="FF0000"/>
                </a:solidFill>
              </a:rPr>
              <a:t>以礼入法</a:t>
            </a:r>
            <a:r>
              <a:rPr lang="en-US" altLang="zh-CN" sz="3200" b="1">
                <a:solidFill>
                  <a:srgbClr val="FF0000"/>
                </a:solidFill>
              </a:rPr>
              <a:t>”</a:t>
            </a:r>
            <a:r>
              <a:rPr lang="zh-CN" altLang="en-US" sz="3200" b="1">
                <a:solidFill>
                  <a:srgbClr val="FF0000"/>
                </a:solidFill>
              </a:rPr>
              <a:t>的烙印。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9110" y="-177165"/>
            <a:ext cx="10515600" cy="1325563"/>
          </a:xfrm>
        </p:spPr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八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、从儒家思想的影响角度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总结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</a:rPr>
              <a:t>        </a:t>
            </a:r>
            <a:r>
              <a:rPr lang="zh-CN" altLang="en-US" b="1">
                <a:solidFill>
                  <a:schemeClr val="tx1"/>
                </a:solidFill>
              </a:rPr>
              <a:t>综上所述，全国卷对传统文化进行</a:t>
            </a:r>
            <a:r>
              <a:rPr lang="zh-CN" altLang="en-US" b="1">
                <a:solidFill>
                  <a:schemeClr val="tx1"/>
                </a:solidFill>
                <a:sym typeface="+mn-ea"/>
              </a:rPr>
              <a:t>多角度多层次</a:t>
            </a:r>
            <a:r>
              <a:rPr lang="zh-CN" altLang="en-US" b="1">
                <a:solidFill>
                  <a:schemeClr val="tx1"/>
                </a:solidFill>
              </a:rPr>
              <a:t>的考察，如从</a:t>
            </a:r>
            <a:r>
              <a:rPr lang="zh-CN" altLang="en-US" b="1">
                <a:sym typeface="+mn-ea"/>
              </a:rPr>
              <a:t>文化认同，</a:t>
            </a:r>
            <a:r>
              <a:rPr lang="zh-CN" altLang="en-US" b="1">
                <a:solidFill>
                  <a:schemeClr val="tx1"/>
                </a:solidFill>
              </a:rPr>
              <a:t>文化传承，文化交流融合，</a:t>
            </a:r>
            <a:r>
              <a:rPr lang="zh-CN" altLang="en-US" b="1">
                <a:sym typeface="+mn-ea"/>
              </a:rPr>
              <a:t>文化</a:t>
            </a:r>
            <a:r>
              <a:rPr lang="zh-CN" altLang="en-US" b="1">
                <a:solidFill>
                  <a:schemeClr val="tx1"/>
                </a:solidFill>
              </a:rPr>
              <a:t>影响等诸多方面。</a:t>
            </a:r>
            <a:r>
              <a:rPr lang="zh-CN" altLang="en-US" b="1" dirty="0">
                <a:latin typeface="楷体_GB2312" pitchFamily="1" charset="-122"/>
                <a:ea typeface="楷体_GB2312" pitchFamily="1" charset="-122"/>
                <a:sym typeface="宋体" panose="02010600030101010101" pitchFamily="2" charset="-122"/>
              </a:rPr>
              <a:t>更多的是挖掘其合理性和积极性。体现</a:t>
            </a:r>
            <a:r>
              <a:rPr lang="zh-CN" altLang="en-US" b="1">
                <a:solidFill>
                  <a:schemeClr val="tx1"/>
                </a:solidFill>
              </a:rPr>
              <a:t>弘扬传统优秀文化的主旨。</a:t>
            </a:r>
            <a:r>
              <a:rPr lang="zh-CN" altLang="en-US" b="1">
                <a:solidFill>
                  <a:schemeClr val="tx1"/>
                </a:solidFill>
              </a:rPr>
              <a:t>                  </a:t>
            </a: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</a:rPr>
              <a:t>         因此，在高考备考中教师应注重从这几个方面入手， 参透命题者的视角、思路</a:t>
            </a:r>
            <a:r>
              <a:rPr lang="zh-CN" altLang="en-US" b="1">
                <a:solidFill>
                  <a:schemeClr val="tx1"/>
                </a:solidFill>
              </a:rPr>
              <a:t>与方向，备考才能切实高效。</a:t>
            </a:r>
            <a:endParaRPr lang="zh-CN" altLang="en-US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对传统文化考核的主旨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5440" y="1452880"/>
            <a:ext cx="11008360" cy="410527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 b="1" dirty="0">
                <a:sym typeface="+mn-ea"/>
              </a:rPr>
              <a:t>         </a:t>
            </a:r>
            <a:r>
              <a:rPr lang="en-US" altLang="zh-CN" b="1">
                <a:sym typeface="+mn-ea"/>
              </a:rPr>
              <a:t>  </a:t>
            </a:r>
            <a:r>
              <a:rPr lang="zh-CN" altLang="en-US" b="1">
                <a:sym typeface="+mn-ea"/>
              </a:rPr>
              <a:t>课标明确指出</a:t>
            </a:r>
            <a:r>
              <a:rPr lang="en-US" altLang="zh-CN" b="1">
                <a:sym typeface="+mn-ea"/>
              </a:rPr>
              <a:t> “</a:t>
            </a:r>
            <a:r>
              <a:rPr lang="zh-CN" altLang="en-US" b="1">
                <a:sym typeface="+mn-ea"/>
              </a:rPr>
              <a:t>增强对祖国传统文化的认同感，树立自觉传承祖国和人类思想文化遗产的意识。</a:t>
            </a:r>
            <a:r>
              <a:rPr lang="en-US" altLang="zh-CN" b="1">
                <a:sym typeface="+mn-ea"/>
              </a:rPr>
              <a:t>”</a:t>
            </a:r>
            <a:endParaRPr lang="zh-CN" altLang="en-US" b="1">
              <a:sym typeface="+mn-ea"/>
            </a:endParaRPr>
          </a:p>
          <a:p>
            <a:pPr marL="0" indent="0">
              <a:buNone/>
            </a:pPr>
            <a:r>
              <a:rPr lang="zh-CN" altLang="en-US" b="1" dirty="0">
                <a:sym typeface="+mn-ea"/>
              </a:rPr>
              <a:t>         在几千年文明发展中孕育的中华优秀传统文化，积淀着中华民族最深层的精神追求。全国卷历史试题注重对优秀传统文化的弘扬，如全国</a:t>
            </a:r>
            <a:r>
              <a:rPr lang="en-US" altLang="zh-CN" b="1">
                <a:sym typeface="+mn-ea"/>
              </a:rPr>
              <a:t>II</a:t>
            </a:r>
            <a:r>
              <a:rPr lang="zh-CN" altLang="en-US" b="1" dirty="0">
                <a:sym typeface="+mn-ea"/>
              </a:rPr>
              <a:t>卷第</a:t>
            </a:r>
            <a:r>
              <a:rPr lang="en-US" altLang="zh-CN" b="1">
                <a:sym typeface="+mn-ea"/>
              </a:rPr>
              <a:t>47</a:t>
            </a:r>
            <a:r>
              <a:rPr lang="zh-CN" altLang="en-US" b="1" dirty="0">
                <a:sym typeface="+mn-ea"/>
              </a:rPr>
              <a:t>题叙述了孔子弟子颜回的生平及其安贫乐道、尊师重教的高尚品格，饱含了儒家文化中鼓励人们向上向善的内容，引导学生形成积极的人生态度。</a:t>
            </a:r>
            <a:endParaRPr lang="zh-CN" altLang="en-US" b="1" dirty="0"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sym typeface="+mn-ea"/>
              </a:rPr>
              <a:t>       </a:t>
            </a:r>
            <a:endParaRPr lang="en-US" altLang="zh-CN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</a:rPr>
              <a:t>           </a:t>
            </a:r>
            <a:r>
              <a:rPr lang="zh-CN" altLang="en-US" b="1">
                <a:solidFill>
                  <a:srgbClr val="FF0000"/>
                </a:solidFill>
              </a:rPr>
              <a:t>一、</a:t>
            </a: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从文化的交流与文化认同的角度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51280"/>
            <a:ext cx="11062335" cy="482600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2017</a:t>
            </a:r>
            <a:r>
              <a:rPr lang="zh-CN" altLang="en-US" b="1">
                <a:solidFill>
                  <a:srgbClr val="FF0000"/>
                </a:solidFill>
              </a:rPr>
              <a:t>年 全国一卷 ）</a:t>
            </a:r>
            <a:r>
              <a:rPr lang="zh-CN" altLang="en-US" b="1"/>
              <a:t>  </a:t>
            </a:r>
            <a:r>
              <a:rPr lang="en-US" altLang="zh-CN" b="1"/>
              <a:t>24.</a:t>
            </a:r>
            <a:r>
              <a:rPr lang="zh-CN" altLang="en-US" b="1"/>
              <a:t>周灭商之后，推行分封制，如封武王弟康叔于卫，都朝歌（今河南淇县）；封周公长子伯禽于鲁，都奄（今山东曲阜）；封召公奭于燕，都蓟（今北京）。分封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A．推动了文化的交流与文化认同	B．强化了君主专制权力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C．实现了王室对地方的直接控制	D．确立了贵族世袭特权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①此题从文化的交流与文化认同的角度，考察了分封制，视角新颖。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②从分封制度的积极作用考察，肯定其历史影响。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这与教材中的表述分封制扩大疆域，维护周的统治以及分封制易产生割据势力的观点，截然不同。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+mn-ea"/>
            </a:endParaRPr>
          </a:p>
          <a:p>
            <a:pPr marL="0" lvl="0" indent="0" defTabSz="914400">
              <a:spcBef>
                <a:spcPct val="0"/>
              </a:spcBef>
              <a:buClrTx/>
              <a:buSzPct val="100000"/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所以，命题者的思路与视角独特，对传统文化爱的深沉，值得在备考中引起重视。</a:t>
            </a: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宋体" panose="02010600030101010101" pitchFamily="2" charset="-122"/>
              </a:rPr>
              <a:t>   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一、</a:t>
            </a: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从文化的交流与文化认同的角度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（2014年新课标全国Ⅱ卷）</a:t>
            </a:r>
            <a:r>
              <a:rPr lang="zh-CN" altLang="en-US" b="1"/>
              <a:t>24．周代分封制下，各封国贵族按“周礼”行事，学说统一的“雅言”，促进了各地文化的整合。周代的“雅言”最早应起源于现在的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A．河南  B．河北   C．陕西    D．山东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代表周文化统一的“雅言”</a:t>
            </a:r>
            <a:r>
              <a:rPr lang="zh-CN" altLang="en-US" b="1">
                <a:solidFill>
                  <a:srgbClr val="FF0000"/>
                </a:solidFill>
              </a:rPr>
              <a:t>，发挥其辐射功能，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促进了各地对周文化的认同。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二、从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凝聚血缘亲情、表达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家国情怀的角度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（2016年，全国Ⅱ卷）</a:t>
            </a:r>
            <a:r>
              <a:rPr lang="zh-CN" altLang="en-US" b="1"/>
              <a:t>27．福建各地族谱中有大量关于入台族裔回乡请祖先牌位赴台的记载，此类现象在清乾隆年间骤然增多。这说明乾隆年间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A．族谱编修顺应了移民的需求      B．大陆移民已在台湾安居繁衍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C．内地宗族开始整体迁移台湾      D．两岸居民正常往来受到阻碍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分析：命题者对宗法制凝聚宗族、慎终追远的血缘亲情关系，甚至于家国情怀的积极作用，给予挖掘与考察。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775" y="365125"/>
            <a:ext cx="11869420" cy="1325880"/>
          </a:xfrm>
        </p:spPr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三、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从加强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儒家伦理亲情、维护宗族团结的角度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（2014年，全国Ⅱ卷）</a:t>
            </a:r>
            <a:r>
              <a:rPr lang="zh-CN" altLang="en-US" b="1"/>
              <a:t>25．秦朝法律规定，私拿养子财物以偷盗罪论处，私拿亲子财物无罪；西晋时规定，私拿养子财物同样无罪。这一变化表明，西晋时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A．养子亲子权利相同B．血缘亲情逐渐淡化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C．宗族利益受到保护D．儒家伦理得到强化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分析：养父母与养子，血浓于水的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儒家伦理得到印证与强化。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6705" y="499745"/>
            <a:ext cx="11848465" cy="1325880"/>
          </a:xfrm>
        </p:spPr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三、从加强儒家伦理亲情、维护宗族团结的角度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（2014年，全国大纲卷）</a:t>
            </a:r>
            <a:r>
              <a:rPr lang="zh-CN" altLang="en-US" b="1"/>
              <a:t>明清时期，纂修族谱以尊崇人伦成为一种普遍的社会现象。名门望族、寒门小姓都以修谱为大事。这一现象反映出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A．宗族观念受到人口流动的冲击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B．宗族成为社会等级的表现形式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C．理学成为维系宗族的思想基础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D．先秦时期的宗法制度得以重建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分析：家族编修族谱以维护宗族的团结，</a:t>
            </a:r>
            <a:r>
              <a:rPr lang="zh-CN" altLang="en-US" b="1">
                <a:solidFill>
                  <a:srgbClr val="FF0000"/>
                </a:solidFill>
              </a:rPr>
              <a:t>宋明时期儒学家用天理强化人伦关系，为后来的家族维系血缘关系、强化宗族理念提供了思想理论基础。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四、从思想文化传承的角度</a:t>
            </a:r>
            <a:endParaRPr lang="zh-CN" altLang="en-US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（2016年全国Ⅰ卷）</a:t>
            </a:r>
            <a:r>
              <a:rPr lang="zh-CN" altLang="en-US" b="1"/>
              <a:t>24．孔子是儒家学派创始人，汉代崇尚儒学，尊《尚书》等五部书为经典，记录孔子言论的《论语》却不在“五经”之中。对此合理的解释是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A．“五经”为阐发孔子儒学思想而作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B．汉代儒学背离了孔子的儒学思想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C．儒学思想植根于久远的历史传统 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D．儒学传统由于秦始皇焚书而断绝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分析：命题者从儒家文化的传承视角入手，对文脉的渊源流长给予温情的敬意。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6912</Words>
  <Application>WPS 演示</Application>
  <PresentationFormat>宽屏</PresentationFormat>
  <Paragraphs>217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Arial</vt:lpstr>
      <vt:lpstr>宋体</vt:lpstr>
      <vt:lpstr>Wingdings</vt:lpstr>
      <vt:lpstr>楷体_GB2312</vt:lpstr>
      <vt:lpstr>Calibri Light</vt:lpstr>
      <vt:lpstr>Calibri</vt:lpstr>
      <vt:lpstr>微软雅黑</vt:lpstr>
      <vt:lpstr>Arial Unicode MS</vt:lpstr>
      <vt:lpstr>新宋体</vt:lpstr>
      <vt:lpstr>Office 主题</vt:lpstr>
      <vt:lpstr>例谈全国卷对传统文化的考核 </vt:lpstr>
      <vt:lpstr>                中华传统文化</vt:lpstr>
      <vt:lpstr>              对传统文化考核的主旨</vt:lpstr>
      <vt:lpstr>           一、对分封制思想考察举例</vt:lpstr>
      <vt:lpstr>四、对儒家思想考察举例</vt:lpstr>
      <vt:lpstr>            二、对宗法制思想考察举例</vt:lpstr>
      <vt:lpstr>           二、对宗法制思想考察举例</vt:lpstr>
      <vt:lpstr>             二、对宗法制思想考察举例</vt:lpstr>
      <vt:lpstr>        四、对儒家思想考察举例</vt:lpstr>
      <vt:lpstr>           三、对传统文化传承的考察举例</vt:lpstr>
      <vt:lpstr>         三、对传统文化传承的考察举例</vt:lpstr>
      <vt:lpstr>             四、对儒家思想考察举例</vt:lpstr>
      <vt:lpstr>四、对儒家思想考察举例</vt:lpstr>
      <vt:lpstr>            四、对传统文化传承的角度</vt:lpstr>
      <vt:lpstr>   三、对传统文化传承的考察举例</vt:lpstr>
      <vt:lpstr>                  四、对儒家思想考察举例</vt:lpstr>
      <vt:lpstr>          四、对儒家思想考察举例</vt:lpstr>
      <vt:lpstr>     五、从儒家文化传播与交流、影响与融合等视角</vt:lpstr>
      <vt:lpstr>     六、弘扬儒家传统文化精神的角度。</vt:lpstr>
      <vt:lpstr>四、对儒家思想考察举例</vt:lpstr>
      <vt:lpstr>七、从儒家思想的影响角度</vt:lpstr>
      <vt:lpstr>四、对儒家思想考察举例</vt:lpstr>
      <vt:lpstr>             七、从儒家思想的影响角度</vt:lpstr>
      <vt:lpstr>                                     总结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15</cp:revision>
  <dcterms:created xsi:type="dcterms:W3CDTF">2018-04-23T07:23:00Z</dcterms:created>
  <dcterms:modified xsi:type="dcterms:W3CDTF">2018-04-26T11:23:46Z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