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4" r:id="rId4"/>
    <p:sldMasterId id="2147483689" r:id="rId5"/>
    <p:sldMasterId id="2147483701" r:id="rId6"/>
  </p:sldMasterIdLst>
  <p:notesMasterIdLst>
    <p:notesMasterId r:id="rId8"/>
  </p:notesMasterIdLst>
  <p:sldIdLst>
    <p:sldId id="365" r:id="rId7"/>
    <p:sldId id="1053" r:id="rId9"/>
    <p:sldId id="902" r:id="rId10"/>
    <p:sldId id="903" r:id="rId11"/>
    <p:sldId id="904" r:id="rId12"/>
    <p:sldId id="905" r:id="rId13"/>
    <p:sldId id="906" r:id="rId14"/>
    <p:sldId id="1061" r:id="rId15"/>
    <p:sldId id="1111" r:id="rId16"/>
    <p:sldId id="1116" r:id="rId17"/>
    <p:sldId id="1062" r:id="rId18"/>
    <p:sldId id="1063" r:id="rId19"/>
    <p:sldId id="1064" r:id="rId20"/>
    <p:sldId id="1065" r:id="rId21"/>
    <p:sldId id="777" r:id="rId22"/>
    <p:sldId id="1113" r:id="rId23"/>
    <p:sldId id="1114" r:id="rId24"/>
    <p:sldId id="1115" r:id="rId25"/>
    <p:sldId id="772" r:id="rId26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0066"/>
    <a:srgbClr val="006600"/>
    <a:srgbClr val="006699"/>
    <a:srgbClr val="663300"/>
    <a:srgbClr val="993300"/>
    <a:srgbClr val="8000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63"/>
    <p:restoredTop sz="85267"/>
  </p:normalViewPr>
  <p:slideViewPr>
    <p:cSldViewPr showGuides="1">
      <p:cViewPr varScale="1">
        <p:scale>
          <a:sx n="91" d="100"/>
          <a:sy n="91" d="100"/>
        </p:scale>
        <p:origin x="-588" y="-102"/>
      </p:cViewPr>
      <p:guideLst>
        <p:guide orient="horz" pos="1606"/>
        <p:guide pos="2880"/>
      </p:guideLst>
    </p:cSldViewPr>
  </p:slideViewPr>
  <p:outlineViewPr>
    <p:cViewPr>
      <p:scale>
        <a:sx n="33" d="100"/>
        <a:sy n="33" d="100"/>
      </p:scale>
      <p:origin x="0" y="10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08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3277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2773" name="Rectangle 5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fld id="{0EE97443-C1CD-4B8D-A9B9-9E7F0389BDBE}" type="slidenum">
              <a:rPr lang="en-US" alt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7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8914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en-US" dirty="0"/>
          </a:p>
        </p:txBody>
      </p:sp>
      <p:sp>
        <p:nvSpPr>
          <p:cNvPr id="38915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p>
            <a:pPr lvl="0" indent="0" algn="r"/>
            <a:fld id="{9A0DB2DC-4C9A-4742-B13C-FB6460FD3503}" type="slidenum">
              <a:rPr lang="en-US" altLang="zh-CN" sz="120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US" altLang="zh-CN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40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ctr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4638" y="86923"/>
            <a:ext cx="2051050" cy="4679156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33" y="86923"/>
            <a:ext cx="6003925" cy="4679156"/>
          </a:xfrm>
        </p:spPr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1_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2" charset="-122"/>
            </a:endParaRPr>
          </a:p>
        </p:txBody>
      </p:sp>
      <p:grpSp>
        <p:nvGrpSpPr>
          <p:cNvPr id="6147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6148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6149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en-US" strike="noStrike" noProof="1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5C1020D-94BA-4908-ACBA-9235C51D92F6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602884A-3B44-4DB9-9DE1-A8AC5C3CABCC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anose="020B0604020202020204" pitchFamily="34" charset="0"/>
              <a:buChar char="•"/>
              <a:defRPr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DF3919D-01EA-4F77-80DD-BD73C1F555A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A96C8F-E4E2-4883-BCBD-66D328A6F7BF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5" name="Oval 7"/>
          <p:cNvSpPr/>
          <p:nvPr/>
        </p:nvSpPr>
        <p:spPr>
          <a:xfrm>
            <a:off x="4695825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6" name="Oval 8"/>
          <p:cNvSpPr/>
          <p:nvPr/>
        </p:nvSpPr>
        <p:spPr>
          <a:xfrm>
            <a:off x="4297363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81"/>
            <a:ext cx="7772400" cy="84891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92916C56-B1C8-47DC-B561-23CA83831B7C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013B6C9-1851-44E2-AE27-6B968A2FA016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5A5CC-33E0-4E2C-AE6A-CE33A18C423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EBA693A-B9AD-4A9B-A2F0-40BD0E7C101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17" y="1200150"/>
            <a:ext cx="4041775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089016-4CB1-4010-AC2B-23CD1518C8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D83AFEC-51B8-4549-B9E3-2BF8477E3008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9509E-1665-4E22-8D61-E7CFEC8EEE6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117271D-38F3-4F5A-8BA3-0B3B9C5D4251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94" y="200027"/>
            <a:ext cx="3008313" cy="1571625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3" y="204796"/>
            <a:ext cx="4995863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94" y="1828801"/>
            <a:ext cx="3008313" cy="27658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10D6107-95E8-44CC-85B1-9192DD67C4D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4BD52BD-7984-4A92-AB1F-DE8388EF0B3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8"/>
            <a:ext cx="5711824" cy="671513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2"/>
            <a:ext cx="6054724" cy="3405783"/>
          </a:xfrm>
          <a:prstGeom prst="rect">
            <a:avLst/>
          </a:prstGeo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fontAlgn="base"/>
            <a:r>
              <a:rPr lang="zh-CN" altLang="en-US" strike="noStrike" noProof="0" smtClean="0"/>
              <a:t>单击图标添加图片</a:t>
            </a:r>
            <a:endParaRPr lang="en-US" strike="noStrik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E50AF99C-4A74-4BCB-9F3E-977083EFA7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60FF329-7D5D-432B-ADFB-DB4471A105F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2F97F26-1EEA-4638-9057-7976D6A6383A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B4D5E54C-C587-40D3-98B0-62F3E187823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9FCC137-B60A-4BFD-9F50-1D9FBD8C8020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CFCD58FA-2B19-45C5-8944-55227B7CD09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2"/>
          <p:cNvSpPr/>
          <p:nvPr/>
        </p:nvSpPr>
        <p:spPr>
          <a:xfrm>
            <a:off x="0" y="0"/>
            <a:ext cx="9145588" cy="458788"/>
          </a:xfrm>
          <a:prstGeom prst="rect">
            <a:avLst/>
          </a:prstGeom>
          <a:gradFill rotWithShape="1">
            <a:gsLst>
              <a:gs pos="0">
                <a:srgbClr val="001D31"/>
              </a:gs>
              <a:gs pos="100000">
                <a:srgbClr val="0099FF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/>
          <a:p>
            <a:pPr lvl="0"/>
            <a:endParaRPr lang="zh-CN" altLang="en-US" b="1" dirty="0">
              <a:solidFill>
                <a:srgbClr val="000000"/>
              </a:solidFill>
              <a:latin typeface="Calibri" panose="020F050202020403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1_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2" charset="-122"/>
            </a:endParaRPr>
          </a:p>
        </p:txBody>
      </p:sp>
      <p:grpSp>
        <p:nvGrpSpPr>
          <p:cNvPr id="19459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19460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19461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en-US" strike="noStrike" noProof="1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5C1020D-94BA-4908-ACBA-9235C51D92F6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602884A-3B44-4DB9-9DE1-A8AC5C3CABCC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anose="020B0604020202020204" pitchFamily="34" charset="0"/>
              <a:buChar char="•"/>
              <a:defRPr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DF3919D-01EA-4F77-80DD-BD73C1F555A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A96C8F-E4E2-4883-BCBD-66D328A6F7BF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5" name="Oval 7"/>
          <p:cNvSpPr/>
          <p:nvPr/>
        </p:nvSpPr>
        <p:spPr>
          <a:xfrm>
            <a:off x="4695825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6" name="Oval 8"/>
          <p:cNvSpPr/>
          <p:nvPr/>
        </p:nvSpPr>
        <p:spPr>
          <a:xfrm>
            <a:off x="4297363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7"/>
            <a:ext cx="7772400" cy="84891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92916C56-B1C8-47DC-B561-23CA83831B7C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013B6C9-1851-44E2-AE27-6B968A2FA016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5A5CC-33E0-4E2C-AE6A-CE33A18C423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EBA693A-B9AD-4A9B-A2F0-40BD0E7C101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9" y="1200150"/>
            <a:ext cx="4041775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089016-4CB1-4010-AC2B-23CD1518C8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D83AFEC-51B8-4549-B9E3-2BF8477E3008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9509E-1665-4E22-8D61-E7CFEC8EEE6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117271D-38F3-4F5A-8BA3-0B3B9C5D4251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D8C23A99-C87F-43CA-B087-BF93873C4030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E4C99B7-E1B4-464D-AD40-66D9C65EF268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94" y="200027"/>
            <a:ext cx="3008313" cy="1571625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3" y="204792"/>
            <a:ext cx="4995863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94" y="1828801"/>
            <a:ext cx="3008313" cy="27658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10D6107-95E8-44CC-85B1-9192DD67C4D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4BD52BD-7984-4A92-AB1F-DE8388EF0B3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4"/>
            <a:ext cx="5711824" cy="671513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2"/>
            <a:ext cx="6054724" cy="3405783"/>
          </a:xfrm>
          <a:prstGeom prst="rect">
            <a:avLst/>
          </a:prstGeo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fontAlgn="base"/>
            <a:r>
              <a:rPr lang="zh-CN" altLang="en-US" strike="noStrike" noProof="0" smtClean="0"/>
              <a:t>单击图标添加图片</a:t>
            </a:r>
            <a:endParaRPr lang="en-US" strike="noStrik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E50AF99C-4A74-4BCB-9F3E-977083EFA7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60FF329-7D5D-432B-ADFB-DB4471A105F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2F97F26-1EEA-4638-9057-7976D6A6383A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B4D5E54C-C587-40D3-98B0-62F3E187823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9FCC137-B60A-4BFD-9F50-1D9FBD8C8020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CFCD58FA-2B19-45C5-8944-55227B7CD09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2"/>
          <p:cNvSpPr/>
          <p:nvPr/>
        </p:nvSpPr>
        <p:spPr>
          <a:xfrm>
            <a:off x="0" y="0"/>
            <a:ext cx="9145588" cy="458788"/>
          </a:xfrm>
          <a:prstGeom prst="rect">
            <a:avLst/>
          </a:prstGeom>
          <a:gradFill rotWithShape="1">
            <a:gsLst>
              <a:gs pos="0">
                <a:srgbClr val="001D31"/>
              </a:gs>
              <a:gs pos="100000">
                <a:srgbClr val="0099FF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/>
          <a:p>
            <a:pPr lvl="0"/>
            <a:endParaRPr lang="zh-CN" altLang="en-US" b="1" dirty="0">
              <a:solidFill>
                <a:srgbClr val="000000"/>
              </a:solidFill>
              <a:latin typeface="Calibri" panose="020F050202020403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5234" name="标题 95233"/>
          <p:cNvSpPr>
            <a:spLocks noGrp="1" noRot="1"/>
          </p:cNvSpPr>
          <p:nvPr>
            <p:ph type="ctrTitle"/>
          </p:nvPr>
        </p:nvSpPr>
        <p:spPr>
          <a:xfrm>
            <a:off x="685800" y="1714500"/>
            <a:ext cx="77724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95235" name="副标题 95234"/>
          <p:cNvSpPr>
            <a:spLocks noGrp="1" noRot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95236" name="日期占位符 95235"/>
          <p:cNvSpPr>
            <a:spLocks noGrp="1"/>
          </p:cNvSpPr>
          <p:nvPr>
            <p:ph type="dt" sz="half" idx="2"/>
          </p:nvPr>
        </p:nvSpPr>
        <p:spPr>
          <a:xfrm>
            <a:off x="301625" y="4684713"/>
            <a:ext cx="2289175" cy="35718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5237" name="页脚占位符 95236"/>
          <p:cNvSpPr>
            <a:spLocks noGrp="1"/>
          </p:cNvSpPr>
          <p:nvPr>
            <p:ph type="ftr" sz="quarter" idx="3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5238" name="灯片编号占位符 95237"/>
          <p:cNvSpPr>
            <a:spLocks noGrp="1"/>
          </p:cNvSpPr>
          <p:nvPr>
            <p:ph type="sldNum" sz="quarter" idx="4"/>
          </p:nvPr>
        </p:nvSpPr>
        <p:spPr>
          <a:xfrm>
            <a:off x="6553200" y="4684713"/>
            <a:ext cx="2289175" cy="35718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5239" name="Line 8"/>
          <p:cNvSpPr/>
          <p:nvPr userDrawn="1"/>
        </p:nvSpPr>
        <p:spPr>
          <a:xfrm>
            <a:off x="0" y="519113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5240" name="Line 9"/>
          <p:cNvSpPr/>
          <p:nvPr userDrawn="1"/>
        </p:nvSpPr>
        <p:spPr>
          <a:xfrm>
            <a:off x="-3175" y="525463"/>
            <a:ext cx="9144000" cy="0"/>
          </a:xfrm>
          <a:prstGeom prst="line">
            <a:avLst/>
          </a:prstGeom>
          <a:ln w="9525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735806"/>
            <a:ext cx="4027487" cy="4030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735806"/>
            <a:ext cx="4027488" cy="4030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428750"/>
            <a:ext cx="4184968" cy="31464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7408" y="1428750"/>
            <a:ext cx="4184968" cy="31464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3829"/>
            <a:ext cx="3655181" cy="617934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034"/>
            <a:ext cx="3655181" cy="26432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457200"/>
            <a:ext cx="2135188" cy="41179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457200"/>
            <a:ext cx="6281784" cy="41179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6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3" y="163116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0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19" y="1076343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4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fontAlgn="ctr"/>
            <a:endParaRPr lang="zh-CN" altLang="en-US" strike="noStrike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2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7.xml"/><Relationship Id="rId8" Type="http://schemas.openxmlformats.org/officeDocument/2006/relationships/slideLayout" Target="../slideLayouts/slideLayout46.xml"/><Relationship Id="rId7" Type="http://schemas.openxmlformats.org/officeDocument/2006/relationships/slideLayout" Target="../slideLayouts/slideLayout45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3" Type="http://schemas.openxmlformats.org/officeDocument/2006/relationships/theme" Target="../theme/theme4.xml"/><Relationship Id="rId12" Type="http://schemas.openxmlformats.org/officeDocument/2006/relationships/image" Target="../media/image5.jpeg"/><Relationship Id="rId11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Picture 2" descr="2-2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/>
          </p:cNvSpPr>
          <p:nvPr>
            <p:ph type="title"/>
          </p:nvPr>
        </p:nvSpPr>
        <p:spPr>
          <a:xfrm>
            <a:off x="468313" y="87313"/>
            <a:ext cx="8207375" cy="4873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  <a:endParaRPr lang="en-US" altLang="zh-CN"/>
          </a:p>
        </p:txBody>
      </p:sp>
      <p:sp>
        <p:nvSpPr>
          <p:cNvPr id="2052" name="Rectangle 4"/>
          <p:cNvSpPr>
            <a:spLocks noGrp="1"/>
          </p:cNvSpPr>
          <p:nvPr>
            <p:ph type="body"/>
          </p:nvPr>
        </p:nvSpPr>
        <p:spPr>
          <a:xfrm>
            <a:off x="468313" y="735013"/>
            <a:ext cx="8207375" cy="403066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/20</a:t>
            </a:r>
            <a:r>
              <a:rPr lang="zh-CN" altLang="en-US"/>
              <a:t>号  </a:t>
            </a:r>
            <a:r>
              <a:rPr lang="en-US" altLang="zh-CN"/>
              <a:t>Arial/20pt</a:t>
            </a:r>
            <a:endParaRPr lang="en-US" altLang="zh-CN"/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  <a:endParaRPr lang="en-US" altLang="zh-CN"/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  <a:endParaRPr lang="en-US" altLang="zh-CN"/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  <a:endParaRPr lang="en-US" altLang="zh-CN"/>
          </a:p>
          <a:p>
            <a:pPr lvl="4"/>
            <a:r>
              <a:rPr lang="zh-CN" altLang="en-US"/>
              <a:t>第五级内容文本样式：微软雅黑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600">
          <a:solidFill>
            <a:schemeClr val="tx1"/>
          </a:solidFill>
          <a:latin typeface="+mn-lt"/>
          <a:ea typeface="+mn-ea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400">
          <a:solidFill>
            <a:schemeClr val="tx1"/>
          </a:solidFill>
          <a:latin typeface="+mn-lt"/>
          <a:ea typeface="+mn-ea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/>
      <p:sp>
        <p:nvSpPr>
          <p:cNvPr id="3074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2" charset="-122"/>
            </a:endParaRPr>
          </a:p>
        </p:txBody>
      </p:sp>
      <p:grpSp>
        <p:nvGrpSpPr>
          <p:cNvPr id="3075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3076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3077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hf sldNum="0"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/>
      <p:sp>
        <p:nvSpPr>
          <p:cNvPr id="4098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2" charset="-122"/>
            </a:endParaRPr>
          </a:p>
        </p:txBody>
      </p:sp>
      <p:grpSp>
        <p:nvGrpSpPr>
          <p:cNvPr id="4099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4100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4101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2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transition/>
  <p:hf sldNum="0"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4210" name="标题 94209"/>
          <p:cNvSpPr>
            <a:spLocks noGrp="1" noRot="1"/>
          </p:cNvSpPr>
          <p:nvPr>
            <p:ph type="title"/>
          </p:nvPr>
        </p:nvSpPr>
        <p:spPr>
          <a:xfrm>
            <a:off x="301625" y="457200"/>
            <a:ext cx="854075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94211" name="文本占位符 94210"/>
          <p:cNvSpPr>
            <a:spLocks noGrp="1" noRot="1"/>
          </p:cNvSpPr>
          <p:nvPr>
            <p:ph type="body" idx="1"/>
          </p:nvPr>
        </p:nvSpPr>
        <p:spPr>
          <a:xfrm>
            <a:off x="301625" y="1428750"/>
            <a:ext cx="8540750" cy="31464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4212" name="日期占位符 94211"/>
          <p:cNvSpPr>
            <a:spLocks noGrp="1"/>
          </p:cNvSpPr>
          <p:nvPr>
            <p:ph type="dt" sz="half" idx="2"/>
          </p:nvPr>
        </p:nvSpPr>
        <p:spPr>
          <a:xfrm>
            <a:off x="301625" y="4684713"/>
            <a:ext cx="2289175" cy="35718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4213" name="页脚占位符 94212"/>
          <p:cNvSpPr>
            <a:spLocks noGrp="1"/>
          </p:cNvSpPr>
          <p:nvPr>
            <p:ph type="ftr" sz="quarter" idx="3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4214" name="灯片编号占位符 94213"/>
          <p:cNvSpPr>
            <a:spLocks noGrp="1"/>
          </p:cNvSpPr>
          <p:nvPr>
            <p:ph type="sldNum" sz="quarter" idx="4"/>
          </p:nvPr>
        </p:nvSpPr>
        <p:spPr>
          <a:xfrm>
            <a:off x="6553200" y="4684713"/>
            <a:ext cx="2289175" cy="35718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4215" name="Line 8"/>
          <p:cNvSpPr/>
          <p:nvPr userDrawn="1"/>
        </p:nvSpPr>
        <p:spPr>
          <a:xfrm>
            <a:off x="0" y="519113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4216" name="Line 9"/>
          <p:cNvSpPr/>
          <p:nvPr userDrawn="1"/>
        </p:nvSpPr>
        <p:spPr>
          <a:xfrm>
            <a:off x="-3175" y="525463"/>
            <a:ext cx="9144000" cy="0"/>
          </a:xfrm>
          <a:prstGeom prst="line">
            <a:avLst/>
          </a:prstGeom>
          <a:ln w="9525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hf sldNum="0" hdr="0" ftr="0" dt="0"/>
  <p:txStyles>
    <p:titleStyle>
      <a:lvl1pPr marL="0" lvl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45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45.xml"/><Relationship Id="rId4" Type="http://schemas.openxmlformats.org/officeDocument/2006/relationships/image" Target="../media/image12.png"/><Relationship Id="rId3" Type="http://schemas.openxmlformats.org/officeDocument/2006/relationships/image" Target="../media/image11.jpeg"/><Relationship Id="rId2" Type="http://schemas.openxmlformats.org/officeDocument/2006/relationships/image" Target="../media/image13.jpeg"/><Relationship Id="rId1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image" Target="../media/image12.png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3074" name="Group 42"/>
          <p:cNvGrpSpPr/>
          <p:nvPr/>
        </p:nvGrpSpPr>
        <p:grpSpPr bwMode="auto">
          <a:xfrm>
            <a:off x="339750" y="883461"/>
            <a:ext cx="1090613" cy="432197"/>
            <a:chOff x="2699" y="1207"/>
            <a:chExt cx="907" cy="499"/>
          </a:xfrm>
        </p:grpSpPr>
        <p:sp>
          <p:nvSpPr>
            <p:cNvPr id="4125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699" y="1207"/>
              <a:ext cx="907" cy="499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/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9662989"/>
                </a:avLst>
              </a:prstTxWarp>
            </a:bodyPr>
            <a:lstStyle/>
            <a:p>
              <a:pPr algn="ctr" fontAlgn="base">
                <a:defRPr/>
              </a:pPr>
              <a:r>
                <a:rPr lang="zh-CN" altLang="en-US" sz="3600" b="1" strike="noStrike" kern="10" noProof="1" dirty="0">
                  <a:ln w="9525">
                    <a:solidFill>
                      <a:srgbClr val="F7B103"/>
                    </a:solidFill>
                    <a:round/>
                  </a:ln>
                  <a:solidFill>
                    <a:srgbClr val="513103"/>
                  </a:solidFill>
                  <a:latin typeface="隶书" pitchFamily="1" charset="-122"/>
                  <a:ea typeface="隶书" pitchFamily="1" charset="-122"/>
                  <a:cs typeface="+mn-cs"/>
                </a:rPr>
                <a:t>高中历史</a:t>
              </a:r>
              <a:endParaRPr lang="zh-CN" altLang="en-US" sz="3600" b="1" strike="noStrike" kern="10" noProof="1" dirty="0">
                <a:ln w="9525">
                  <a:solidFill>
                    <a:srgbClr val="F7B103"/>
                  </a:solidFill>
                  <a:round/>
                </a:ln>
                <a:solidFill>
                  <a:srgbClr val="513103"/>
                </a:solidFill>
                <a:latin typeface="隶书" pitchFamily="1" charset="-122"/>
                <a:ea typeface="隶书" pitchFamily="1" charset="-122"/>
              </a:endParaRPr>
            </a:p>
          </p:txBody>
        </p:sp>
        <p:sp>
          <p:nvSpPr>
            <p:cNvPr id="412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880" y="1434"/>
              <a:ext cx="589" cy="272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/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 fontAlgn="base">
                <a:defRPr/>
              </a:pPr>
              <a:r>
                <a:rPr lang="zh-CN" altLang="en-US" sz="3600" b="1" strike="noStrike" kern="10" noProof="1" dirty="0" smtClean="0">
                  <a:ln w="9525">
                    <a:solidFill>
                      <a:srgbClr val="FFFF00"/>
                    </a:solidFill>
                    <a:round/>
                  </a:ln>
                  <a:solidFill>
                    <a:srgbClr val="9900CC"/>
                  </a:solidFill>
                  <a:latin typeface="隶书" pitchFamily="1" charset="-122"/>
                  <a:ea typeface="隶书" pitchFamily="1" charset="-122"/>
                  <a:cs typeface="+mn-cs"/>
                </a:rPr>
                <a:t>必修二</a:t>
              </a:r>
              <a:endParaRPr lang="zh-CN" altLang="en-US" sz="3600" b="1" strike="noStrike" kern="10" noProof="1" dirty="0">
                <a:ln w="9525">
                  <a:solidFill>
                    <a:srgbClr val="FFFF00"/>
                  </a:solidFill>
                  <a:round/>
                </a:ln>
                <a:solidFill>
                  <a:srgbClr val="9900CC"/>
                </a:solidFill>
                <a:latin typeface="隶书" pitchFamily="1" charset="-122"/>
                <a:ea typeface="隶书" pitchFamily="1" charset="-122"/>
              </a:endParaRPr>
            </a:p>
          </p:txBody>
        </p:sp>
      </p:grpSp>
      <p:pic>
        <p:nvPicPr>
          <p:cNvPr id="33795" name="Picture 44" descr="E:\gif\静态\201162520514247208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43663" y="84138"/>
            <a:ext cx="2089150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矩形 4"/>
          <p:cNvSpPr/>
          <p:nvPr/>
        </p:nvSpPr>
        <p:spPr>
          <a:xfrm>
            <a:off x="3419475" y="884238"/>
            <a:ext cx="5708650" cy="362426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0825" y="673100"/>
            <a:ext cx="1366838" cy="812800"/>
          </a:xfrm>
          <a:prstGeom prst="rect">
            <a:avLst/>
          </a:prstGeom>
          <a:blipFill dpi="0" rotWithShape="1">
            <a:blip r:embed="rId3">
              <a:alphaModFix amt="1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4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1116013" y="1568450"/>
            <a:ext cx="6509357" cy="2190750"/>
            <a:chOff x="833759" y="1520183"/>
            <a:chExt cx="6509816" cy="2191431"/>
          </a:xfrm>
        </p:grpSpPr>
        <p:pic>
          <p:nvPicPr>
            <p:cNvPr id="33801" name="Picture 3" descr="C:\Users\Administrator\Desktop\43(304)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33759" y="1520183"/>
              <a:ext cx="1794026" cy="219143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3802" name="矩形 17"/>
            <p:cNvSpPr/>
            <p:nvPr/>
          </p:nvSpPr>
          <p:spPr>
            <a:xfrm>
              <a:off x="840641" y="1523276"/>
              <a:ext cx="2232247" cy="2181878"/>
            </a:xfrm>
            <a:prstGeom prst="rect">
              <a:avLst/>
            </a:prstGeom>
            <a:noFill/>
            <a:ln w="25400" cap="flat" cmpd="sng">
              <a:solidFill>
                <a:srgbClr val="CC66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803" name="TextBox 18"/>
            <p:cNvSpPr txBox="1"/>
            <p:nvPr/>
          </p:nvSpPr>
          <p:spPr>
            <a:xfrm>
              <a:off x="2870320" y="2135406"/>
              <a:ext cx="4473255" cy="953431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none">
              <a:spAutoFit/>
            </a:bodyPr>
            <a:p>
              <a:pPr algn="l"/>
              <a:r>
                <a:rPr lang="zh-CN" altLang="en-US" sz="2800" b="1" dirty="0">
                  <a:solidFill>
                    <a:srgbClr val="3333FF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专题四 </a:t>
              </a:r>
              <a:endPara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pPr algn="l"/>
              <a:r>
                <a:rPr lang="zh-CN" altLang="en-US" sz="2800" b="1" dirty="0">
                  <a:solidFill>
                    <a:srgbClr val="3333FF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中国近现代社会生活的变迁</a:t>
              </a:r>
              <a:endPara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089660" y="1814830"/>
            <a:ext cx="696404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133350"/>
            <a:r>
              <a:rPr lang="en-US" altLang="zh-CN" sz="2400" b="1">
                <a:latin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动力：人力、自然力</a:t>
            </a:r>
            <a:r>
              <a:rPr lang="en-US" altLang="zh-CN" sz="2400" b="1">
                <a:latin typeface="宋体" panose="02010600030101010101" pitchFamily="2" charset="-122"/>
                <a:cs typeface="宋体" panose="02010600030101010101" pitchFamily="2" charset="-122"/>
              </a:rPr>
              <a:t>→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机械力。</a:t>
            </a:r>
            <a:endParaRPr lang="zh-CN" altLang="en-US" sz="2400" b="1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indent="133350"/>
            <a:r>
              <a:rPr lang="en-US" altLang="zh-CN" sz="2400" b="1">
                <a:latin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技术：引进</a:t>
            </a:r>
            <a:r>
              <a:rPr lang="en-US" altLang="zh-CN" sz="2400" b="1">
                <a:latin typeface="宋体" panose="02010600030101010101" pitchFamily="2" charset="-122"/>
                <a:cs typeface="宋体" panose="02010600030101010101" pitchFamily="2" charset="-122"/>
              </a:rPr>
              <a:t>→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自研自制。</a:t>
            </a:r>
            <a:endParaRPr lang="zh-CN" altLang="en-US" sz="2400" b="1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indent="133350"/>
            <a:r>
              <a:rPr lang="en-US" altLang="zh-CN" sz="2400" b="1">
                <a:latin typeface="宋体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地区发展差别：城市显著，乡村缓慢。</a:t>
            </a:r>
            <a:endParaRPr lang="zh-CN" altLang="en-US" sz="2400" b="1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indent="133350"/>
            <a:r>
              <a:rPr lang="en-US" altLang="zh-CN" sz="2400" b="1">
                <a:latin typeface="宋体" panose="02010600030101010101" pitchFamily="2" charset="-122"/>
                <a:cs typeface="Times New Roman" panose="02020603050405020304" pitchFamily="18" charset="0"/>
              </a:rPr>
              <a:t>(4)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对象：平民化、普及化。</a:t>
            </a:r>
            <a:endParaRPr lang="zh-CN" altLang="en-US" sz="2400" b="1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indent="133350"/>
            <a:r>
              <a:rPr lang="en-US" altLang="zh-CN" sz="2400" b="1">
                <a:latin typeface="宋体" panose="02010600030101010101" pitchFamily="2" charset="-122"/>
                <a:cs typeface="Times New Roman" panose="02020603050405020304" pitchFamily="18" charset="0"/>
              </a:rPr>
              <a:t>(5)</a:t>
            </a:r>
            <a:r>
              <a:rPr lang="zh-CN" altLang="en-US" sz="2400" b="1">
                <a:latin typeface="宋体" panose="02010600030101010101" pitchFamily="2" charset="-122"/>
                <a:cs typeface="楷体_GB2312" panose="02010609030101010101" charset="-122"/>
              </a:rPr>
              <a:t>进程：先慢后快。</a:t>
            </a:r>
            <a:endParaRPr lang="zh-CN" altLang="en-US" sz="2400" b="1">
              <a:latin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8895" y="1127125"/>
            <a:ext cx="4621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  <a:cs typeface="宋体" panose="02010600030101010101" pitchFamily="2" charset="-122"/>
                <a:sym typeface="+mn-ea"/>
              </a:rPr>
              <a:t>、近代中国交通工具发展的特征</a:t>
            </a:r>
            <a:endParaRPr lang="zh-CN" altLang="en-US" sz="2400" b="1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176213" y="12763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知识延伸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8944" name="矩形 508943"/>
          <p:cNvSpPr/>
          <p:nvPr/>
        </p:nvSpPr>
        <p:spPr>
          <a:xfrm>
            <a:off x="565785" y="636228"/>
            <a:ext cx="689311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r>
              <a:rPr lang="zh-CN" altLang="en-US" sz="2400" b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、交通、通讯工具进步的影响？</a:t>
            </a:r>
            <a:endParaRPr lang="zh-CN" altLang="en-US" sz="2400" b="1" dirty="0">
              <a:solidFill>
                <a:schemeClr val="accent2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08945" name="矩形 508944"/>
          <p:cNvSpPr/>
          <p:nvPr/>
        </p:nvSpPr>
        <p:spPr>
          <a:xfrm>
            <a:off x="1219470" y="1284479"/>
            <a:ext cx="8351250" cy="18148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2800" b="1" dirty="0">
                <a:latin typeface="Arial" panose="020B0604020202020204" pitchFamily="34" charset="0"/>
              </a:rPr>
              <a:t>(1)促进了人员、商品的流通与信息的传递。</a:t>
            </a:r>
            <a:endParaRPr lang="zh-CN" altLang="zh-CN" sz="2800" b="1" dirty="0">
              <a:latin typeface="Arial" panose="020B0604020202020204" pitchFamily="34" charset="0"/>
            </a:endParaRPr>
          </a:p>
          <a:p>
            <a:r>
              <a:rPr lang="zh-CN" altLang="zh-CN" sz="2800" b="1" dirty="0">
                <a:latin typeface="Arial" panose="020B0604020202020204" pitchFamily="34" charset="0"/>
              </a:rPr>
              <a:t>(2)加速了城市化进程。</a:t>
            </a:r>
            <a:endParaRPr lang="zh-CN" altLang="zh-CN" sz="2800" b="1" dirty="0">
              <a:latin typeface="Arial" panose="020B0604020202020204" pitchFamily="34" charset="0"/>
            </a:endParaRPr>
          </a:p>
          <a:p>
            <a:r>
              <a:rPr lang="zh-CN" altLang="zh-CN" sz="2800" b="1" dirty="0">
                <a:latin typeface="Arial" panose="020B0604020202020204" pitchFamily="34" charset="0"/>
              </a:rPr>
              <a:t>(3)改变了人们的生活方式和思想观念。</a:t>
            </a:r>
            <a:endParaRPr lang="zh-CN" altLang="zh-CN" sz="2800" b="1" dirty="0">
              <a:latin typeface="Arial" panose="020B0604020202020204" pitchFamily="34" charset="0"/>
            </a:endParaRPr>
          </a:p>
          <a:p>
            <a:r>
              <a:rPr lang="zh-CN" altLang="zh-CN" sz="2800" b="1" dirty="0">
                <a:latin typeface="Arial" panose="020B0604020202020204" pitchFamily="34" charset="0"/>
              </a:rPr>
              <a:t>(4)推动了经济与社会的发展。</a:t>
            </a:r>
            <a:endParaRPr lang="zh-CN" altLang="zh-CN" sz="2800" b="1" dirty="0">
              <a:latin typeface="Arial" panose="020B0604020202020204" pitchFamily="34" charset="0"/>
            </a:endParaRPr>
          </a:p>
        </p:txBody>
      </p:sp>
      <p:sp>
        <p:nvSpPr>
          <p:cNvPr id="508946" name="文本框 508945"/>
          <p:cNvSpPr txBox="1"/>
          <p:nvPr/>
        </p:nvSpPr>
        <p:spPr>
          <a:xfrm>
            <a:off x="251460" y="1096434"/>
            <a:ext cx="11522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积极：</a:t>
            </a:r>
            <a:endParaRPr lang="zh-CN" altLang="en-US" sz="24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47" name="文本框 508946"/>
          <p:cNvSpPr txBox="1"/>
          <p:nvPr/>
        </p:nvSpPr>
        <p:spPr>
          <a:xfrm>
            <a:off x="287655" y="2827070"/>
            <a:ext cx="1079616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消极：</a:t>
            </a:r>
            <a:endParaRPr lang="zh-CN" altLang="en-US" sz="24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48" name="矩形 508947"/>
          <p:cNvSpPr/>
          <p:nvPr/>
        </p:nvSpPr>
        <p:spPr>
          <a:xfrm>
            <a:off x="692420" y="3287487"/>
            <a:ext cx="8351250" cy="18148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sz="2800" b="1" dirty="0">
                <a:effectLst/>
                <a:latin typeface="Arial" panose="020B0604020202020204" pitchFamily="34" charset="0"/>
              </a:rPr>
              <a:t>(1)</a:t>
            </a:r>
            <a:r>
              <a:rPr lang="zh-CN" altLang="en-US" sz="2800" b="1" dirty="0">
                <a:effectLst/>
                <a:latin typeface="Arial" panose="020B0604020202020204" pitchFamily="34" charset="0"/>
              </a:rPr>
              <a:t>带来城市交通堵塞、空气污染的负面影响和能源危机。 </a:t>
            </a:r>
            <a:endParaRPr lang="zh-CN" altLang="en-US" sz="2800" b="1" dirty="0">
              <a:effectLst/>
              <a:latin typeface="Arial" panose="020B0604020202020204" pitchFamily="34" charset="0"/>
            </a:endParaRPr>
          </a:p>
          <a:p>
            <a:r>
              <a:rPr lang="en-US" altLang="zh-CN" sz="2800" b="1" dirty="0">
                <a:effectLst/>
                <a:latin typeface="Arial" panose="020B0604020202020204" pitchFamily="34" charset="0"/>
              </a:rPr>
              <a:t>(2)</a:t>
            </a:r>
            <a:r>
              <a:rPr lang="zh-CN" altLang="en-US" sz="2800" b="1" dirty="0">
                <a:effectLst/>
                <a:latin typeface="Arial" panose="020B0604020202020204" pitchFamily="34" charset="0"/>
              </a:rPr>
              <a:t>有利于外国的政治、经济侵略，便利于对中国的经济掠夺。</a:t>
            </a:r>
            <a:endParaRPr lang="zh-CN" altLang="en-US" sz="2800" b="1" dirty="0">
              <a:effectLst/>
              <a:latin typeface="Arial" panose="020B0604020202020204" pitchFamily="34" charset="0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176213" y="12763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知识延伸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45" grpId="0"/>
      <p:bldP spid="5089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3332" name="矩形 483331"/>
          <p:cNvSpPr/>
          <p:nvPr/>
        </p:nvSpPr>
        <p:spPr>
          <a:xfrm>
            <a:off x="0" y="609224"/>
            <a:ext cx="9144000" cy="26301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材料</a:t>
            </a:r>
            <a:r>
              <a:rPr lang="en-US" altLang="zh-CN" sz="18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   1876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6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月，英国商人未经允许建造了一条从上海至吴淞的客运铁路，开通之日“但闻辙轨摩荡声甚属，而人已如电掣飙驰，随之以去矣。乘者、观者一齐笑容可掬，啧啧称叹</a:t>
            </a:r>
            <a:r>
              <a:rPr lang="en-US" altLang="zh-CN" sz="1800" b="1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……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。不料未过多久火车在江湾一带轧死行人，导致民情汹汹。清政府遂以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28.5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万白银赎回淞沪铁路，拆毁并掷入大海。</a:t>
            </a:r>
            <a:r>
              <a:rPr lang="en-US" altLang="zh-CN" sz="1800" b="1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……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在达十余年的铁路之争中，反对修铁路的理由包括：（一）扰民；（二）夺民生计；（三）为外敌“缩地”，便其运兵；（四）因雇洋匠而导致白银外流。甚至有人说：修铁路“是臣下之利非君上之利；是外洋之利非中国之利；是一二人之私利而非千万人之公利”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材料</a:t>
            </a:r>
            <a:r>
              <a:rPr lang="en-US" altLang="zh-CN" sz="18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  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义和团曾经张贴“挑铁道，把线砍，旋再毁大轮船”的揭贴。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）依据材料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、材料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，概括关于铁路问题的共同主张，分别说明其原因。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83334" name="矩形 483333"/>
          <p:cNvSpPr/>
          <p:nvPr/>
        </p:nvSpPr>
        <p:spPr>
          <a:xfrm>
            <a:off x="257175" y="3239135"/>
            <a:ext cx="862901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1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共同主张：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都反对修铁路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zh-CN" altLang="en-US" sz="21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原因：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清政府中有人认为修铁路扰民，导致失业，便于列强运兵，雇洋人修路导致白银外流。 义和团反对帝国主义对中国的侵略，农民阶级受落后生产方式的限制，盲目排外。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-317" y="12763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史料研读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0978" name="矩形 510977"/>
          <p:cNvSpPr/>
          <p:nvPr/>
        </p:nvSpPr>
        <p:spPr>
          <a:xfrm>
            <a:off x="325755" y="389925"/>
            <a:ext cx="9144000" cy="4939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材料</a:t>
            </a:r>
            <a:r>
              <a:rPr lang="en-US" altLang="zh-CN" sz="21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 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列强在中国争得的铁路投资权（截止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1898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11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月）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。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 </a:t>
            </a:r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1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材料</a:t>
            </a:r>
            <a:r>
              <a:rPr lang="en-US" altLang="zh-CN" sz="21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  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近代中国的铁路大部分是靠外国资金建设起来的，经营权也大部分落入外国公司或外国政府手中。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1894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年自主铁路为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21%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，以后便在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6.9%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至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15.7%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之间波动。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1937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年，中国铁路总长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21761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千米，其中有南京国民政府控制的占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52.5%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，其余为日、英、法等列强资本所控制。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） 简要分析列强在中国修筑铁路的真实目的。  据材料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4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概括晚清及抗日战争前中国铁路的主要特征。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511019" name="表格 511018"/>
          <p:cNvGraphicFramePr/>
          <p:nvPr/>
        </p:nvGraphicFramePr>
        <p:xfrm>
          <a:off x="1171575" y="759460"/>
          <a:ext cx="6800850" cy="2400300"/>
        </p:xfrm>
        <a:graphic>
          <a:graphicData uri="http://schemas.openxmlformats.org/drawingml/2006/table">
            <a:tbl>
              <a:tblPr/>
              <a:tblGrid>
                <a:gridCol w="1762760"/>
                <a:gridCol w="2517140"/>
                <a:gridCol w="2520950"/>
              </a:tblGrid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国名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在中国投资的铁路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共计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英国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2800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6420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俄国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1530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德国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720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比利时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650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法国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420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342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美国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300</a:t>
                      </a:r>
                      <a:r>
                        <a:rPr lang="zh-CN" altLang="en-US" sz="18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ea typeface="楷体_GB2312" panose="02010609030101010101" charset="-122"/>
                        </a:rPr>
                        <a:t>英里</a:t>
                      </a:r>
                      <a:endParaRPr lang="zh-CN" altLang="en-US" sz="18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楷体_GB2312" panose="02010609030101010101" charset="-122"/>
                      </a:endParaRPr>
                    </a:p>
                  </a:txBody>
                  <a:tcPr marL="68562" marR="68562" marT="34281" marB="34281" anchor="ctr">
                    <a:lnL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0" cap="flat" cmpd="sng">
                      <a:solidFill>
                        <a:srgbClr val="01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0980" name="矩形 510979"/>
          <p:cNvSpPr/>
          <p:nvPr/>
        </p:nvSpPr>
        <p:spPr>
          <a:xfrm>
            <a:off x="120015" y="1965960"/>
            <a:ext cx="8667115" cy="125285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目的：</a:t>
            </a:r>
            <a:r>
              <a:rPr lang="zh-CN" altLang="en-US" sz="24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这是列强资本输出的重要形式，通过修筑铁路攫取中国的财富</a:t>
            </a:r>
            <a:r>
              <a:rPr lang="en-US" altLang="zh-CN" sz="24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;</a:t>
            </a:r>
            <a:r>
              <a:rPr lang="zh-CN" altLang="en-US" sz="24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运输军队延伸侵略势力，便于对中国输出资本和掠夺财富，加深了中国经济半殖民地化。</a:t>
            </a:r>
            <a:endParaRPr lang="zh-CN" altLang="en-US" sz="2400" b="1" dirty="0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20015" y="3411855"/>
            <a:ext cx="8667115" cy="125285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特征：</a:t>
            </a:r>
            <a:r>
              <a:rPr sz="2400" b="1" dirty="0">
                <a:latin typeface="Arial" panose="020B0604020202020204" pitchFamily="34" charset="0"/>
              </a:rPr>
              <a:t>清朝时期，列强控制了中国的铁路修主权；民国时期，中国自主修筑铁路的比例有所增加，但铁路主权仍受到严重损害 </a:t>
            </a:r>
            <a:endParaRPr sz="2400" b="1" dirty="0">
              <a:latin typeface="Arial" panose="020B0604020202020204" pitchFamily="34" charset="0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-49847" y="12763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史料研读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80" grpId="0" bldLvl="0" animBg="1"/>
      <p:bldP spid="3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04" name="矩形 512003"/>
          <p:cNvSpPr/>
          <p:nvPr/>
        </p:nvSpPr>
        <p:spPr>
          <a:xfrm>
            <a:off x="0" y="654085"/>
            <a:ext cx="9144000" cy="3876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      </a:t>
            </a:r>
            <a:r>
              <a:rPr lang="en-US" altLang="zh-CN" sz="24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材料</a:t>
            </a:r>
            <a:r>
              <a:rPr lang="en-US" altLang="zh-CN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5</a:t>
            </a:r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　一些闭塞地区的经济因铁路而活跃；一些古老的城镇因铁路而面目一新</a:t>
            </a:r>
            <a:r>
              <a:rPr lang="en-US" altLang="zh-CN" sz="2000" b="1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……</a:t>
            </a:r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铁路在畅通经济、带动繁荣的同时还意味着信息的流通、知识的传播，意味着建立“铁路交通日常所需的各种生产过程”，所有这一切无疑都有利于打破中国传统社会“自给自足的惰性”，推动现代化进程。</a:t>
            </a:r>
            <a:endParaRPr lang="zh-CN" altLang="en-US" sz="2000" b="1" dirty="0"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　　材料</a:t>
            </a:r>
            <a:r>
              <a:rPr lang="en-US" altLang="zh-CN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6</a:t>
            </a:r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　据袁昶估计，庚子（１９０１年）前后，仅顺天府（清朝时北京称京师顺天府）属州县的穷民之中，“失车船店脚之利，而受铁路之害者”即在万余人以上。</a:t>
            </a:r>
            <a:endParaRPr lang="zh-CN" altLang="en-US" sz="2000" b="1" dirty="0"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       材料</a:t>
            </a:r>
            <a:r>
              <a:rPr lang="en-US" altLang="zh-CN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7  </a:t>
            </a:r>
            <a:r>
              <a:rPr lang="zh-CN" altLang="en-US" sz="20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新中国成立后，人民政府对旧铁路进行改造，重新修建了许多新铁路，形成了全新的铁路网运格局。如社会主义建设时期新建的宝成、鹰厦、兰新铁路、成昆铁路、湘黔铁路；改革开放以来修筑的大秦铁路、青藏铁路等。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 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3.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根据材料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5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</a:t>
            </a: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6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概括近代中国兴建铁路的影响。</a:t>
            </a:r>
            <a:b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n-US" altLang="zh-CN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4.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结合史实说明新中国铁路发展的主要原因。</a:t>
            </a:r>
            <a:endParaRPr lang="zh-CN" altLang="en-US" sz="21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12006" name="矩形 512005"/>
          <p:cNvSpPr/>
          <p:nvPr/>
        </p:nvSpPr>
        <p:spPr>
          <a:xfrm>
            <a:off x="151130" y="1531620"/>
            <a:ext cx="8805545" cy="138366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1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影响：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活跃了闭塞地区的经济；推动了商业城镇的发展；带动了与铁路有关行业的发展；冲击了传统的交通运输业及其从业人员的生活；有利于知识的传播和信息的交流；有利于与铁路交通相关部门的生产；有利于自然经济的进一步解体。</a:t>
            </a:r>
            <a:r>
              <a:rPr lang="zh-CN" altLang="en-US" sz="2100" dirty="0">
                <a:latin typeface="Arial" panose="020B0604020202020204" pitchFamily="34" charset="0"/>
              </a:rPr>
              <a:t> </a:t>
            </a:r>
            <a:endParaRPr lang="zh-CN" altLang="en-US" sz="2100" dirty="0">
              <a:latin typeface="Arial" panose="020B0604020202020204" pitchFamily="34" charset="0"/>
            </a:endParaRPr>
          </a:p>
        </p:txBody>
      </p:sp>
      <p:sp>
        <p:nvSpPr>
          <p:cNvPr id="512007" name="矩形 512006"/>
          <p:cNvSpPr/>
          <p:nvPr/>
        </p:nvSpPr>
        <p:spPr>
          <a:xfrm>
            <a:off x="226060" y="3119755"/>
            <a:ext cx="8805545" cy="73723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100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原因：</a:t>
            </a:r>
            <a:r>
              <a:rPr lang="zh-CN" altLang="en-US" sz="21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中华人民共和国成立，实现民族独立</a:t>
            </a:r>
            <a:r>
              <a:rPr lang="zh-CN" altLang="en-US" sz="2100" b="1" dirty="0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（前提）；</a:t>
            </a:r>
            <a:r>
              <a:rPr lang="zh-CN" altLang="en-US" sz="21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政府重视；改革开放国民经济发展推动。</a:t>
            </a:r>
            <a:endParaRPr lang="zh-CN" altLang="en-US" sz="2100" b="1" dirty="0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176213" y="12763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史料研读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06" grpId="0" bldLvl="0" animBg="1"/>
      <p:bldP spid="512007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1074" name="标题 196609"/>
          <p:cNvSpPr>
            <a:spLocks noGrp="1" noRot="1"/>
          </p:cNvSpPr>
          <p:nvPr>
            <p:ph type="title"/>
          </p:nvPr>
        </p:nvSpPr>
        <p:spPr>
          <a:xfrm>
            <a:off x="818515" y="680720"/>
            <a:ext cx="7704138" cy="419100"/>
          </a:xfrm>
        </p:spPr>
        <p:txBody>
          <a:bodyPr anchor="t"/>
          <a:p>
            <a:pPr algn="l"/>
            <a:r>
              <a:rPr lang="zh-CN" altLang="en-US" sz="2700" b="1" dirty="0">
                <a:solidFill>
                  <a:srgbClr val="FF0066"/>
                </a:solidFill>
              </a:rPr>
              <a:t>根据本课的复习，自己梳理出本节内容的结构：</a:t>
            </a:r>
            <a:br>
              <a:rPr lang="zh-CN" altLang="en-US" sz="2700" b="1" dirty="0">
                <a:solidFill>
                  <a:srgbClr val="FF0066"/>
                </a:solidFill>
              </a:rPr>
            </a:br>
            <a:b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br>
              <a:rPr lang="zh-CN" altLang="en-US" sz="2700" b="1" dirty="0">
                <a:solidFill>
                  <a:srgbClr val="FF0066"/>
                </a:solidFill>
              </a:rPr>
            </a:br>
            <a:r>
              <a:rPr lang="zh-CN" altLang="en-US" sz="2000" b="1" dirty="0">
                <a:solidFill>
                  <a:srgbClr val="FF0066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endParaRPr lang="zh-CN" altLang="en-US" sz="2000" b="1" dirty="0">
              <a:solidFill>
                <a:srgbClr val="FF0066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1075" name="矩形 196611"/>
          <p:cNvSpPr/>
          <p:nvPr/>
        </p:nvSpPr>
        <p:spPr>
          <a:xfrm>
            <a:off x="252413" y="33972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知识巩固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3666" name="矩形 191489"/>
          <p:cNvSpPr/>
          <p:nvPr/>
        </p:nvSpPr>
        <p:spPr>
          <a:xfrm>
            <a:off x="468313" y="915988"/>
            <a:ext cx="7921625" cy="3046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/>
            <a:r>
              <a:rPr lang="en-US" altLang="zh-CN" sz="2400" b="1">
                <a:solidFill>
                  <a:srgbClr val="FF0000"/>
                </a:solidFill>
                <a:sym typeface="+mn-ea"/>
              </a:rPr>
              <a:t>(2010·</a:t>
            </a:r>
            <a:r>
              <a:rPr lang="zh-CN" altLang="zh-CN" sz="2400" b="1" dirty="0">
                <a:solidFill>
                  <a:srgbClr val="FF0000"/>
                </a:solidFill>
                <a:sym typeface="+mn-ea"/>
              </a:rPr>
              <a:t>天津高考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)“</a:t>
            </a:r>
            <a:r>
              <a:rPr lang="zh-CN" altLang="zh-CN" sz="2400" b="1" dirty="0">
                <a:sym typeface="+mn-ea"/>
              </a:rPr>
              <a:t>盖天津(城)市发展之趋势，其初围绕旧城，继则沿河流，复次则沿铁道线，自有电气事业则沿电车道而发展。”这反映出近代天津城市化进程的显著特点是</a:t>
            </a:r>
            <a:endParaRPr lang="zh-CN" altLang="zh-CN" sz="2400" b="1" dirty="0">
              <a:latin typeface="Arial" panose="020B0604020202020204" pitchFamily="34" charset="0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A.以老城区为中心不断扩展  </a:t>
            </a:r>
            <a:endParaRPr lang="zh-CN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B.伴随交通方式的变化而发展</a:t>
            </a:r>
            <a:endParaRPr lang="zh-CN" altLang="zh-CN" sz="2400" b="1" dirty="0">
              <a:latin typeface="Arial" panose="020B0604020202020204" pitchFamily="34" charset="0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C.由城市周边的不断开发而发展</a:t>
            </a:r>
            <a:r>
              <a:rPr lang="en-US" altLang="zh-CN" sz="2400" b="1" dirty="0">
                <a:sym typeface="+mn-ea"/>
              </a:rPr>
              <a:t>		</a:t>
            </a:r>
            <a:endParaRPr lang="en-US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D.伴随工商业的发展而发展</a:t>
            </a:r>
            <a:endParaRPr sz="2400" b="1">
              <a:latin typeface="Arial" panose="020B0604020202020204" pitchFamily="34" charset="0"/>
            </a:endParaRPr>
          </a:p>
        </p:txBody>
      </p:sp>
      <p:sp>
        <p:nvSpPr>
          <p:cNvPr id="191491" name="矩形 191490"/>
          <p:cNvSpPr/>
          <p:nvPr/>
        </p:nvSpPr>
        <p:spPr>
          <a:xfrm>
            <a:off x="7740650" y="2716213"/>
            <a:ext cx="457200" cy="70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8707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altLang="zh-CN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13669" name="组合 191493"/>
          <p:cNvGrpSpPr/>
          <p:nvPr/>
        </p:nvGrpSpPr>
        <p:grpSpPr>
          <a:xfrm>
            <a:off x="179388" y="195263"/>
            <a:ext cx="2087562" cy="790575"/>
            <a:chOff x="3833" y="0"/>
            <a:chExt cx="1315" cy="498"/>
          </a:xfrm>
        </p:grpSpPr>
        <p:pic>
          <p:nvPicPr>
            <p:cNvPr id="113670" name="Picture 4" descr="20080405154401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14" y="0"/>
              <a:ext cx="1134" cy="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13671" name="Picture 6" descr="0U1052N9-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1758000">
              <a:off x="3833" y="45"/>
              <a:ext cx="489" cy="4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3672" name="矩形 191496"/>
            <p:cNvSpPr/>
            <p:nvPr/>
          </p:nvSpPr>
          <p:spPr>
            <a:xfrm>
              <a:off x="4150" y="169"/>
              <a:ext cx="758" cy="124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100000"/>
                </a:avLst>
              </a:prstTxWarp>
              <a:normAutofit/>
              <a:scene3d>
                <a:camera prst="legacyPerspectiveFront">
                  <a:rot lat="20520000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p>
              <a:pPr algn="ctr"/>
              <a:r>
                <a:rPr lang="zh-CN" altLang="en-US" sz="3600"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  <a:tileRect/>
                  </a:gradFill>
                  <a:latin typeface="宋体" panose="02010600030101010101" pitchFamily="2" charset="-122"/>
                  <a:ea typeface="宋体" panose="02010600030101010101" pitchFamily="2" charset="-122"/>
                </a:rPr>
                <a:t>真题解析</a:t>
              </a:r>
              <a:endPara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3666" name="矩形 191489"/>
          <p:cNvSpPr/>
          <p:nvPr/>
        </p:nvSpPr>
        <p:spPr>
          <a:xfrm>
            <a:off x="468313" y="915988"/>
            <a:ext cx="7921625" cy="3476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/>
            <a:r>
              <a:rPr lang="zh-CN" altLang="zh-CN" sz="2000" b="1" dirty="0">
                <a:sym typeface="+mn-ea"/>
              </a:rPr>
              <a:t>我们在欢庆青藏铁路通车的同时也不能忘了光绪六年(1880年)岁末，</a:t>
            </a:r>
            <a:endParaRPr lang="zh-CN" altLang="zh-CN" sz="2000" b="1" dirty="0"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刘铭传力请修筑铁路</a:t>
            </a:r>
            <a:r>
              <a:rPr lang="en-US" altLang="zh-CN" sz="2000" b="1">
                <a:sym typeface="+mn-ea"/>
              </a:rPr>
              <a:t>……</a:t>
            </a:r>
            <a:r>
              <a:rPr lang="zh-CN" altLang="zh-CN" sz="2000" b="1" dirty="0">
                <a:sym typeface="+mn-ea"/>
              </a:rPr>
              <a:t>李鸿章立足中外，比较支持刘的倡议，但更</a:t>
            </a:r>
            <a:endParaRPr lang="zh-CN" altLang="zh-CN" sz="2000" b="1" dirty="0"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多的人“群相哗骇”，责骂刘铭传与李鸿章“直欲破坏列祖列宗之成</a:t>
            </a:r>
            <a:endParaRPr lang="zh-CN" altLang="zh-CN" sz="2000" b="1" dirty="0"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法以乱天下”，而且宣言：“铁路之行外夷则可，行之中国则不可”。</a:t>
            </a:r>
            <a:endParaRPr lang="zh-CN" altLang="zh-CN" sz="2000" b="1" dirty="0"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洋务派虽冲破阻力“毅然兴办”，但步履之艰可以体味。步履之艰的</a:t>
            </a:r>
            <a:endParaRPr lang="zh-CN" altLang="zh-CN" sz="2000" b="1" dirty="0"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原因有</a:t>
            </a:r>
            <a:endParaRPr lang="zh-CN" altLang="zh-CN" sz="1800" b="1" dirty="0">
              <a:latin typeface="Arial" panose="020B0604020202020204" pitchFamily="34" charset="0"/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①中国人自建铁路遭到落后势力的强烈反对</a:t>
            </a:r>
            <a:endParaRPr lang="zh-CN" altLang="zh-CN" sz="1800" b="1" dirty="0">
              <a:latin typeface="Arial" panose="020B0604020202020204" pitchFamily="34" charset="0"/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②帝国主义国家在中国投资兴建铁路并控制了中国的铁路兴建权</a:t>
            </a:r>
            <a:endParaRPr lang="zh-CN" altLang="zh-CN" sz="1800" b="1" dirty="0">
              <a:latin typeface="Arial" panose="020B0604020202020204" pitchFamily="34" charset="0"/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③统治阶级内部矛盾重重</a:t>
            </a:r>
            <a:r>
              <a:rPr lang="en-US" altLang="zh-CN" sz="2000" b="1" dirty="0">
                <a:sym typeface="+mn-ea"/>
              </a:rPr>
              <a:t>     </a:t>
            </a:r>
            <a:endParaRPr lang="en-US" altLang="zh-CN" sz="2000" b="1" dirty="0"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④地主阶级洋务派拒绝引进西方生产技术</a:t>
            </a:r>
            <a:endParaRPr lang="zh-CN" altLang="zh-CN" sz="1800" b="1" dirty="0">
              <a:latin typeface="Arial" panose="020B0604020202020204" pitchFamily="34" charset="0"/>
              <a:sym typeface="+mn-ea"/>
            </a:endParaRPr>
          </a:p>
          <a:p>
            <a:pPr marL="342900" indent="-342900"/>
            <a:r>
              <a:rPr lang="zh-CN" altLang="zh-CN" sz="2000" b="1" dirty="0">
                <a:sym typeface="+mn-ea"/>
              </a:rPr>
              <a:t>A.①②  	  B.②③        C.③④  	       D.①③</a:t>
            </a:r>
            <a:endParaRPr lang="zh-CN" altLang="zh-CN" sz="2000" b="1" dirty="0">
              <a:latin typeface="Arial" panose="020B0604020202020204" pitchFamily="34" charset="0"/>
              <a:sym typeface="+mn-ea"/>
            </a:endParaRPr>
          </a:p>
        </p:txBody>
      </p:sp>
      <p:sp>
        <p:nvSpPr>
          <p:cNvPr id="191491" name="矩形 191490"/>
          <p:cNvSpPr/>
          <p:nvPr/>
        </p:nvSpPr>
        <p:spPr>
          <a:xfrm>
            <a:off x="7740650" y="2716213"/>
            <a:ext cx="457200" cy="70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8707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altLang="zh-CN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13669" name="组合 191493"/>
          <p:cNvGrpSpPr/>
          <p:nvPr/>
        </p:nvGrpSpPr>
        <p:grpSpPr>
          <a:xfrm>
            <a:off x="179388" y="195263"/>
            <a:ext cx="2087562" cy="790575"/>
            <a:chOff x="3833" y="0"/>
            <a:chExt cx="1315" cy="498"/>
          </a:xfrm>
        </p:grpSpPr>
        <p:pic>
          <p:nvPicPr>
            <p:cNvPr id="113670" name="Picture 4" descr="20080405154401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14" y="0"/>
              <a:ext cx="1134" cy="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13671" name="Picture 6" descr="0U1052N9-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1758000">
              <a:off x="3833" y="45"/>
              <a:ext cx="489" cy="4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3672" name="矩形 191496"/>
            <p:cNvSpPr/>
            <p:nvPr/>
          </p:nvSpPr>
          <p:spPr>
            <a:xfrm>
              <a:off x="4150" y="169"/>
              <a:ext cx="758" cy="124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100000"/>
                </a:avLst>
              </a:prstTxWarp>
              <a:normAutofit/>
              <a:scene3d>
                <a:camera prst="legacyPerspectiveFront">
                  <a:rot lat="20520000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p>
              <a:pPr algn="ctr"/>
              <a:r>
                <a:rPr lang="zh-CN" altLang="en-US" sz="3600"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  <a:tileRect/>
                  </a:gradFill>
                  <a:latin typeface="宋体" panose="02010600030101010101" pitchFamily="2" charset="-122"/>
                  <a:ea typeface="宋体" panose="02010600030101010101" pitchFamily="2" charset="-122"/>
                </a:rPr>
                <a:t>真题解析</a:t>
              </a:r>
              <a:endPara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3666" name="矩形 191489"/>
          <p:cNvSpPr/>
          <p:nvPr/>
        </p:nvSpPr>
        <p:spPr>
          <a:xfrm>
            <a:off x="468313" y="915988"/>
            <a:ext cx="7921625" cy="3415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/>
            <a:r>
              <a:rPr lang="zh-CN" altLang="zh-CN" sz="2400" b="1" dirty="0">
                <a:sym typeface="+mn-ea"/>
              </a:rPr>
              <a:t>1865年，两广总督毛鸿宾致总署函：“此(铁)路一开，遂</a:t>
            </a:r>
            <a:endParaRPr lang="zh-CN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为外国火车独行之路，中国马车既难与之并驾齐驱，更不</a:t>
            </a:r>
            <a:endParaRPr lang="zh-CN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堪其横冲直撞，势将断绝往来，商民交割。</a:t>
            </a:r>
            <a:r>
              <a:rPr lang="en-US" altLang="zh-CN" sz="2400" b="1">
                <a:sym typeface="+mn-ea"/>
              </a:rPr>
              <a:t>……</a:t>
            </a:r>
            <a:r>
              <a:rPr lang="zh-CN" altLang="zh-CN" sz="2400" b="1" dirty="0">
                <a:sym typeface="+mn-ea"/>
              </a:rPr>
              <a:t>且内地股</a:t>
            </a:r>
            <a:endParaRPr lang="zh-CN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匪未靖</a:t>
            </a:r>
            <a:r>
              <a:rPr lang="en-US" altLang="zh-CN" sz="2400" b="1">
                <a:sym typeface="+mn-ea"/>
              </a:rPr>
              <a:t>……</a:t>
            </a:r>
            <a:r>
              <a:rPr lang="zh-CN" altLang="zh-CN" sz="2400" b="1" dirty="0">
                <a:sym typeface="+mn-ea"/>
              </a:rPr>
              <a:t>必乘机煽动，作梗生端，即外国人在中国者，</a:t>
            </a:r>
            <a:endParaRPr lang="zh-CN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亦不能平安无事。”此函隐含的正确历史信息是 </a:t>
            </a:r>
            <a:endParaRPr lang="zh-CN" altLang="zh-CN" sz="2400" b="1" dirty="0">
              <a:sym typeface="+mn-ea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A.毛鸿宾属于顽固派的代表人物</a:t>
            </a:r>
            <a:endParaRPr lang="zh-CN" altLang="zh-CN" sz="2400" b="1" dirty="0">
              <a:latin typeface="Arial" panose="020B0604020202020204" pitchFamily="34" charset="0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B.当时修路受到帝国主义势力的阻碍</a:t>
            </a:r>
            <a:endParaRPr lang="zh-CN" altLang="zh-CN" sz="2400" b="1" dirty="0">
              <a:latin typeface="Arial" panose="020B0604020202020204" pitchFamily="34" charset="0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C.修筑铁路不利中国马车事业和商业往来</a:t>
            </a:r>
            <a:endParaRPr lang="zh-CN" altLang="zh-CN" sz="2400" b="1" dirty="0">
              <a:latin typeface="Arial" panose="020B0604020202020204" pitchFamily="34" charset="0"/>
            </a:endParaRPr>
          </a:p>
          <a:p>
            <a:pPr marL="342900" indent="-342900"/>
            <a:r>
              <a:rPr lang="zh-CN" altLang="zh-CN" sz="2400" b="1" dirty="0">
                <a:sym typeface="+mn-ea"/>
              </a:rPr>
              <a:t>D.义和团运动威胁到筑路安全</a:t>
            </a:r>
            <a:endParaRPr sz="2400" b="1">
              <a:latin typeface="Arial" panose="020B0604020202020204" pitchFamily="34" charset="0"/>
            </a:endParaRPr>
          </a:p>
        </p:txBody>
      </p:sp>
      <p:sp>
        <p:nvSpPr>
          <p:cNvPr id="191491" name="矩形 191490"/>
          <p:cNvSpPr/>
          <p:nvPr/>
        </p:nvSpPr>
        <p:spPr>
          <a:xfrm>
            <a:off x="7740650" y="2716213"/>
            <a:ext cx="457200" cy="70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8707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altLang="zh-CN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13669" name="组合 191493"/>
          <p:cNvGrpSpPr/>
          <p:nvPr/>
        </p:nvGrpSpPr>
        <p:grpSpPr>
          <a:xfrm>
            <a:off x="179388" y="195263"/>
            <a:ext cx="2087562" cy="790575"/>
            <a:chOff x="3833" y="0"/>
            <a:chExt cx="1315" cy="498"/>
          </a:xfrm>
        </p:grpSpPr>
        <p:pic>
          <p:nvPicPr>
            <p:cNvPr id="113670" name="Picture 4" descr="20080405154401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14" y="0"/>
              <a:ext cx="1134" cy="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13671" name="Picture 6" descr="0U1052N9-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1758000">
              <a:off x="3833" y="45"/>
              <a:ext cx="489" cy="4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3672" name="矩形 191496"/>
            <p:cNvSpPr/>
            <p:nvPr/>
          </p:nvSpPr>
          <p:spPr>
            <a:xfrm>
              <a:off x="4150" y="169"/>
              <a:ext cx="758" cy="124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100000"/>
                </a:avLst>
              </a:prstTxWarp>
              <a:normAutofit/>
              <a:scene3d>
                <a:camera prst="legacyPerspectiveFront">
                  <a:rot lat="20520000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p>
              <a:pPr algn="ctr"/>
              <a:r>
                <a:rPr lang="zh-CN" altLang="en-US" sz="3600"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  <a:tileRect/>
                  </a:gradFill>
                  <a:latin typeface="宋体" panose="02010600030101010101" pitchFamily="2" charset="-122"/>
                  <a:ea typeface="宋体" panose="02010600030101010101" pitchFamily="2" charset="-122"/>
                </a:rPr>
                <a:t>真题解析</a:t>
              </a:r>
              <a:endPara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3906" name="矩形 191489"/>
          <p:cNvSpPr/>
          <p:nvPr/>
        </p:nvSpPr>
        <p:spPr>
          <a:xfrm>
            <a:off x="466408" y="804863"/>
            <a:ext cx="7921625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>
                <a:latin typeface="Arial" panose="020B0604020202020204" pitchFamily="34" charset="0"/>
              </a:rPr>
              <a:t>（2016·天津高考·5）1899年初，中国进口了几部马可尼无线电报机，安装在两广总督督署、威远等要塞以及南洋舰队舰艇上，用于军事指挥。要知道，在同一年，马可尼才刚刚说服英国邮政部建立了一个无线电报站，英国无线电通讯业务方才起步。这反映了</a:t>
            </a:r>
            <a:endParaRPr sz="2400" b="1">
              <a:latin typeface="Arial" panose="020B0604020202020204" pitchFamily="34" charset="0"/>
            </a:endParaRPr>
          </a:p>
          <a:p>
            <a:r>
              <a:rPr sz="2400" b="1">
                <a:latin typeface="Arial" panose="020B0604020202020204" pitchFamily="34" charset="0"/>
              </a:rPr>
              <a:t>①中国应用无线电报基本与西方同步    </a:t>
            </a:r>
            <a:endParaRPr sz="2400" b="1">
              <a:latin typeface="Arial" panose="020B0604020202020204" pitchFamily="34" charset="0"/>
            </a:endParaRPr>
          </a:p>
          <a:p>
            <a:r>
              <a:rPr sz="2400" b="1">
                <a:latin typeface="Arial" panose="020B0604020202020204" pitchFamily="34" charset="0"/>
              </a:rPr>
              <a:t>②中国在科技上处于领先地位</a:t>
            </a:r>
            <a:endParaRPr sz="2400" b="1">
              <a:latin typeface="Arial" panose="020B0604020202020204" pitchFamily="34" charset="0"/>
            </a:endParaRPr>
          </a:p>
          <a:p>
            <a:r>
              <a:rPr sz="2400" b="1">
                <a:latin typeface="Arial" panose="020B0604020202020204" pitchFamily="34" charset="0"/>
              </a:rPr>
              <a:t>③中国仍处于学习器物阶段            </a:t>
            </a:r>
            <a:endParaRPr sz="2400" b="1">
              <a:latin typeface="Arial" panose="020B0604020202020204" pitchFamily="34" charset="0"/>
            </a:endParaRPr>
          </a:p>
          <a:p>
            <a:r>
              <a:rPr sz="2400" b="1">
                <a:latin typeface="Arial" panose="020B0604020202020204" pitchFamily="34" charset="0"/>
              </a:rPr>
              <a:t>④世界市场的发展</a:t>
            </a:r>
            <a:endParaRPr sz="2400" b="1">
              <a:latin typeface="Arial" panose="020B0604020202020204" pitchFamily="34" charset="0"/>
            </a:endParaRPr>
          </a:p>
          <a:p>
            <a:r>
              <a:rPr sz="2400" b="1">
                <a:latin typeface="Arial" panose="020B0604020202020204" pitchFamily="34" charset="0"/>
              </a:rPr>
              <a:t>A．①②          B．①③           C．①④           D．③④</a:t>
            </a:r>
            <a:endParaRPr sz="2400" b="1">
              <a:latin typeface="Arial" panose="020B0604020202020204" pitchFamily="34" charset="0"/>
            </a:endParaRPr>
          </a:p>
        </p:txBody>
      </p:sp>
      <p:sp>
        <p:nvSpPr>
          <p:cNvPr id="191491" name="矩形 191490"/>
          <p:cNvSpPr/>
          <p:nvPr/>
        </p:nvSpPr>
        <p:spPr>
          <a:xfrm>
            <a:off x="2176145" y="3620770"/>
            <a:ext cx="647065" cy="69977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8707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altLang="zh-CN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23909" name="组合 191493"/>
          <p:cNvGrpSpPr/>
          <p:nvPr/>
        </p:nvGrpSpPr>
        <p:grpSpPr>
          <a:xfrm>
            <a:off x="179388" y="195263"/>
            <a:ext cx="2087562" cy="790575"/>
            <a:chOff x="3833" y="0"/>
            <a:chExt cx="1315" cy="498"/>
          </a:xfrm>
        </p:grpSpPr>
        <p:pic>
          <p:nvPicPr>
            <p:cNvPr id="123910" name="Picture 4" descr="20080405154401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14" y="0"/>
              <a:ext cx="1134" cy="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3911" name="Picture 6" descr="0U1052N9-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1758000">
              <a:off x="3833" y="45"/>
              <a:ext cx="489" cy="4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912" name="矩形 191496"/>
            <p:cNvSpPr/>
            <p:nvPr/>
          </p:nvSpPr>
          <p:spPr>
            <a:xfrm>
              <a:off x="4150" y="169"/>
              <a:ext cx="758" cy="124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100000"/>
                </a:avLst>
              </a:prstTxWarp>
              <a:normAutofit/>
              <a:scene3d>
                <a:camera prst="legacyPerspectiveFront">
                  <a:rot lat="20520000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p>
              <a:pPr algn="ctr"/>
              <a:r>
                <a:rPr lang="zh-CN" altLang="en-US" sz="3600"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  <a:tileRect/>
                  </a:gradFill>
                  <a:latin typeface="宋体" panose="02010600030101010101" pitchFamily="2" charset="-122"/>
                  <a:ea typeface="宋体" panose="02010600030101010101" pitchFamily="2" charset="-122"/>
                </a:rPr>
                <a:t>真题解析</a:t>
              </a:r>
              <a:endPara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0756" name="文本框 500755"/>
          <p:cNvSpPr txBox="1"/>
          <p:nvPr/>
        </p:nvSpPr>
        <p:spPr>
          <a:xfrm>
            <a:off x="410845" y="4635535"/>
            <a:ext cx="9144000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700" b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衣食住行、习俗、交通、通讯、传媒；四个阶段</a:t>
            </a:r>
            <a:endParaRPr lang="zh-CN" altLang="en-US" sz="2700" b="1" dirty="0">
              <a:solidFill>
                <a:schemeClr val="accent2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0757" name="文本框 500756"/>
          <p:cNvSpPr txBox="1"/>
          <p:nvPr/>
        </p:nvSpPr>
        <p:spPr>
          <a:xfrm>
            <a:off x="-48895" y="1994517"/>
            <a:ext cx="9144000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1400" b="1">
                <a:latin typeface="Times New Roman" panose="02020603050405020304" pitchFamily="18" charset="0"/>
                <a:ea typeface="黑体" panose="02010609060101010101" pitchFamily="2" charset="-122"/>
              </a:rPr>
              <a:t>1840            1860           1898        1905        1911        1919             1928                         1949                 1958    1978       1993       </a:t>
            </a:r>
            <a:endParaRPr lang="en-US" altLang="zh-CN" sz="14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500770" name="组合 500769"/>
          <p:cNvGrpSpPr/>
          <p:nvPr/>
        </p:nvGrpSpPr>
        <p:grpSpPr>
          <a:xfrm>
            <a:off x="144028" y="681530"/>
            <a:ext cx="8801189" cy="271392"/>
            <a:chOff x="122" y="889"/>
            <a:chExt cx="7393" cy="228"/>
          </a:xfrm>
        </p:grpSpPr>
        <p:sp>
          <p:nvSpPr>
            <p:cNvPr id="500760" name="左大括号 500759"/>
            <p:cNvSpPr/>
            <p:nvPr/>
          </p:nvSpPr>
          <p:spPr>
            <a:xfrm rot="5400000">
              <a:off x="1323" y="-312"/>
              <a:ext cx="228" cy="2630"/>
            </a:xfrm>
            <a:prstGeom prst="leftBrace">
              <a:avLst>
                <a:gd name="adj1" fmla="val 96125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  <p:sp>
          <p:nvSpPr>
            <p:cNvPr id="500761" name="左大括号 500760"/>
            <p:cNvSpPr/>
            <p:nvPr/>
          </p:nvSpPr>
          <p:spPr>
            <a:xfrm rot="5400000">
              <a:off x="3319" y="368"/>
              <a:ext cx="182" cy="1316"/>
            </a:xfrm>
            <a:prstGeom prst="leftBrace">
              <a:avLst>
                <a:gd name="adj1" fmla="val 60256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  <p:sp>
          <p:nvSpPr>
            <p:cNvPr id="500762" name="左大括号 500761"/>
            <p:cNvSpPr/>
            <p:nvPr/>
          </p:nvSpPr>
          <p:spPr>
            <a:xfrm rot="5400000">
              <a:off x="4589" y="413"/>
              <a:ext cx="182" cy="1225"/>
            </a:xfrm>
            <a:prstGeom prst="leftBrace">
              <a:avLst>
                <a:gd name="adj1" fmla="val 56089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  <p:sp>
          <p:nvSpPr>
            <p:cNvPr id="500763" name="左大括号 500762"/>
            <p:cNvSpPr/>
            <p:nvPr/>
          </p:nvSpPr>
          <p:spPr>
            <a:xfrm rot="5400000">
              <a:off x="6313" y="-85"/>
              <a:ext cx="182" cy="2222"/>
            </a:xfrm>
            <a:prstGeom prst="leftBrace">
              <a:avLst>
                <a:gd name="adj1" fmla="val 101739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</p:grpSp>
      <p:sp>
        <p:nvSpPr>
          <p:cNvPr id="500765" name="文本框 500764"/>
          <p:cNvSpPr txBox="1"/>
          <p:nvPr/>
        </p:nvSpPr>
        <p:spPr>
          <a:xfrm>
            <a:off x="1278398" y="412519"/>
            <a:ext cx="954633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14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晚清时期</a:t>
            </a:r>
            <a:endParaRPr lang="zh-CN" altLang="en-US" sz="14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00766" name="文本框 500765"/>
          <p:cNvSpPr txBox="1"/>
          <p:nvPr/>
        </p:nvSpPr>
        <p:spPr>
          <a:xfrm>
            <a:off x="3436440" y="412519"/>
            <a:ext cx="1351007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14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北洋军阀时期</a:t>
            </a:r>
            <a:endParaRPr lang="zh-CN" altLang="en-US" sz="14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00767" name="文本框 500766"/>
          <p:cNvSpPr txBox="1"/>
          <p:nvPr/>
        </p:nvSpPr>
        <p:spPr>
          <a:xfrm>
            <a:off x="4895850" y="412750"/>
            <a:ext cx="188976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16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南京国民政府时期</a:t>
            </a:r>
            <a:endParaRPr lang="zh-CN" altLang="en-US" sz="16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00768" name="文本框 500767"/>
          <p:cNvSpPr txBox="1"/>
          <p:nvPr/>
        </p:nvSpPr>
        <p:spPr>
          <a:xfrm>
            <a:off x="6893115" y="412519"/>
            <a:ext cx="1512890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14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中华人民共和国</a:t>
            </a:r>
            <a:endParaRPr lang="zh-CN" altLang="en-US" sz="14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00771" name="文本框 500770"/>
          <p:cNvSpPr txBox="1"/>
          <p:nvPr/>
        </p:nvSpPr>
        <p:spPr>
          <a:xfrm>
            <a:off x="-48843" y="898167"/>
            <a:ext cx="459740" cy="107842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鸦片战争</a:t>
            </a:r>
            <a:endParaRPr lang="zh-CN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00772" name="文本框 500771"/>
          <p:cNvSpPr txBox="1"/>
          <p:nvPr/>
        </p:nvSpPr>
        <p:spPr>
          <a:xfrm>
            <a:off x="741680" y="897890"/>
            <a:ext cx="736600" cy="97091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洋务运动开始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73" name="文本框 500772"/>
          <p:cNvSpPr txBox="1"/>
          <p:nvPr/>
        </p:nvSpPr>
        <p:spPr>
          <a:xfrm>
            <a:off x="1715135" y="897890"/>
            <a:ext cx="459740" cy="107823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戊戌变法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74" name="文本框 500773"/>
          <p:cNvSpPr txBox="1"/>
          <p:nvPr/>
        </p:nvSpPr>
        <p:spPr>
          <a:xfrm>
            <a:off x="3065021" y="898167"/>
            <a:ext cx="459740" cy="107842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辛亥革命</a:t>
            </a:r>
            <a:endParaRPr lang="zh-CN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00775" name="文本框 500774"/>
          <p:cNvSpPr txBox="1"/>
          <p:nvPr/>
        </p:nvSpPr>
        <p:spPr>
          <a:xfrm>
            <a:off x="3713480" y="897890"/>
            <a:ext cx="459740" cy="107823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五四运动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76" name="文本框 500775"/>
          <p:cNvSpPr txBox="1"/>
          <p:nvPr/>
        </p:nvSpPr>
        <p:spPr>
          <a:xfrm>
            <a:off x="6201263" y="898167"/>
            <a:ext cx="459740" cy="1258877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新中国成立</a:t>
            </a:r>
            <a:endParaRPr lang="zh-CN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00777" name="文本框 500776"/>
          <p:cNvSpPr txBox="1"/>
          <p:nvPr/>
        </p:nvSpPr>
        <p:spPr>
          <a:xfrm>
            <a:off x="4467225" y="897890"/>
            <a:ext cx="736600" cy="107823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北洋军阀统治结束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grpSp>
        <p:nvGrpSpPr>
          <p:cNvPr id="500780" name="组合 500779"/>
          <p:cNvGrpSpPr/>
          <p:nvPr/>
        </p:nvGrpSpPr>
        <p:grpSpPr>
          <a:xfrm>
            <a:off x="0" y="1868829"/>
            <a:ext cx="9144000" cy="107128"/>
            <a:chOff x="0" y="1570"/>
            <a:chExt cx="7682" cy="90"/>
          </a:xfrm>
        </p:grpSpPr>
        <p:sp>
          <p:nvSpPr>
            <p:cNvPr id="500741" name="直接连接符 500740"/>
            <p:cNvSpPr/>
            <p:nvPr/>
          </p:nvSpPr>
          <p:spPr>
            <a:xfrm>
              <a:off x="0" y="1660"/>
              <a:ext cx="768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00742" name="直接连接符 500741"/>
            <p:cNvSpPr/>
            <p:nvPr/>
          </p:nvSpPr>
          <p:spPr>
            <a:xfrm flipV="1">
              <a:off x="122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43" name="直接连接符 500742"/>
            <p:cNvSpPr/>
            <p:nvPr/>
          </p:nvSpPr>
          <p:spPr>
            <a:xfrm flipV="1">
              <a:off x="938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44" name="直接连接符 500743"/>
            <p:cNvSpPr/>
            <p:nvPr/>
          </p:nvSpPr>
          <p:spPr>
            <a:xfrm flipV="1">
              <a:off x="2752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45" name="直接连接符 500744"/>
            <p:cNvSpPr/>
            <p:nvPr/>
          </p:nvSpPr>
          <p:spPr>
            <a:xfrm flipV="1">
              <a:off x="3342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46" name="直接连接符 500745"/>
            <p:cNvSpPr/>
            <p:nvPr/>
          </p:nvSpPr>
          <p:spPr>
            <a:xfrm flipV="1">
              <a:off x="4068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47" name="直接连接符 500746"/>
            <p:cNvSpPr/>
            <p:nvPr/>
          </p:nvSpPr>
          <p:spPr>
            <a:xfrm flipV="1">
              <a:off x="7152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49" name="直接连接符 500748"/>
            <p:cNvSpPr/>
            <p:nvPr/>
          </p:nvSpPr>
          <p:spPr>
            <a:xfrm flipV="1">
              <a:off x="2208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50" name="直接连接符 500749"/>
            <p:cNvSpPr/>
            <p:nvPr/>
          </p:nvSpPr>
          <p:spPr>
            <a:xfrm flipV="1">
              <a:off x="1618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52" name="直接连接符 500751"/>
            <p:cNvSpPr/>
            <p:nvPr/>
          </p:nvSpPr>
          <p:spPr>
            <a:xfrm flipV="1">
              <a:off x="5293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53" name="直接连接符 500752"/>
            <p:cNvSpPr/>
            <p:nvPr/>
          </p:nvSpPr>
          <p:spPr>
            <a:xfrm flipV="1">
              <a:off x="6154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00778" name="直接连接符 500777"/>
            <p:cNvSpPr/>
            <p:nvPr/>
          </p:nvSpPr>
          <p:spPr>
            <a:xfrm flipV="1">
              <a:off x="6608" y="1570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500779" name="文本框 500778"/>
          <p:cNvSpPr txBox="1"/>
          <p:nvPr/>
        </p:nvSpPr>
        <p:spPr>
          <a:xfrm>
            <a:off x="7490857" y="898167"/>
            <a:ext cx="736600" cy="1259353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揭开改革开放序幕</a:t>
            </a:r>
            <a:endParaRPr lang="zh-CN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00781" name="文本框 500780"/>
          <p:cNvSpPr txBox="1"/>
          <p:nvPr/>
        </p:nvSpPr>
        <p:spPr>
          <a:xfrm>
            <a:off x="147804" y="2247984"/>
            <a:ext cx="736600" cy="1997349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洋布、西装、西餐、西式住宅出现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82" name="文本框 500781"/>
          <p:cNvSpPr txBox="1"/>
          <p:nvPr/>
        </p:nvSpPr>
        <p:spPr>
          <a:xfrm>
            <a:off x="952940" y="2301549"/>
            <a:ext cx="1013460" cy="2429433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近代报刊出现、  水上交通业近代化、电话电报传入、电影传入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83" name="文本框 500782"/>
          <p:cNvSpPr txBox="1"/>
          <p:nvPr/>
        </p:nvSpPr>
        <p:spPr>
          <a:xfrm>
            <a:off x="2364878" y="2301549"/>
            <a:ext cx="459740" cy="2160421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拍摄</a:t>
            </a:r>
            <a:r>
              <a:rPr lang="en-US" altLang="zh-CN" sz="1800" b="1" dirty="0">
                <a:latin typeface="Arial" panose="020B0604020202020204" pitchFamily="34" charset="0"/>
              </a:rPr>
              <a:t>《</a:t>
            </a:r>
            <a:r>
              <a:rPr lang="zh-CN" altLang="en-US" sz="1800" b="1" dirty="0">
                <a:latin typeface="Arial" panose="020B0604020202020204" pitchFamily="34" charset="0"/>
              </a:rPr>
              <a:t>定军山</a:t>
            </a:r>
            <a:r>
              <a:rPr lang="en-US" altLang="zh-CN" sz="1800" b="1">
                <a:latin typeface="Arial" panose="020B0604020202020204" pitchFamily="34" charset="0"/>
              </a:rPr>
              <a:t>》</a:t>
            </a:r>
            <a:endParaRPr lang="en-US" altLang="zh-CN" sz="1800" b="1">
              <a:latin typeface="Arial" panose="020B0604020202020204" pitchFamily="34" charset="0"/>
            </a:endParaRPr>
          </a:p>
        </p:txBody>
      </p:sp>
      <p:sp>
        <p:nvSpPr>
          <p:cNvPr id="500784" name="文本框 500783"/>
          <p:cNvSpPr txBox="1"/>
          <p:nvPr/>
        </p:nvSpPr>
        <p:spPr>
          <a:xfrm>
            <a:off x="3224768" y="2356303"/>
            <a:ext cx="736600" cy="2482997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社会风俗、婚姻制度发生变化、中山装出现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85" name="文本框 500784"/>
          <p:cNvSpPr txBox="1"/>
          <p:nvPr/>
        </p:nvSpPr>
        <p:spPr>
          <a:xfrm>
            <a:off x="6837375" y="2247984"/>
            <a:ext cx="736600" cy="1673583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中国电视业诞生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86" name="文本框 500785"/>
          <p:cNvSpPr txBox="1"/>
          <p:nvPr/>
        </p:nvSpPr>
        <p:spPr>
          <a:xfrm>
            <a:off x="8249795" y="2247984"/>
            <a:ext cx="459740" cy="2213986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中国正式接入互联网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87" name="文本框 500786"/>
          <p:cNvSpPr txBox="1"/>
          <p:nvPr/>
        </p:nvSpPr>
        <p:spPr>
          <a:xfrm>
            <a:off x="2741017" y="2301549"/>
            <a:ext cx="459740" cy="2841282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京张铁路通车、汽车传入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0788" name="文本框 500787"/>
          <p:cNvSpPr txBox="1"/>
          <p:nvPr/>
        </p:nvSpPr>
        <p:spPr>
          <a:xfrm>
            <a:off x="4308662" y="2356303"/>
            <a:ext cx="459740" cy="1673583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广播的创办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36885" name="矩形 154640"/>
          <p:cNvSpPr/>
          <p:nvPr/>
        </p:nvSpPr>
        <p:spPr>
          <a:xfrm>
            <a:off x="-49212" y="141288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专题线索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43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0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0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0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0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0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0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65" grpId="0"/>
      <p:bldP spid="500766" grpId="0"/>
      <p:bldP spid="500767" grpId="0"/>
      <p:bldP spid="500768" grpId="0"/>
      <p:bldP spid="500771" grpId="0"/>
      <p:bldP spid="500772" grpId="0"/>
      <p:bldP spid="500773" grpId="0"/>
      <p:bldP spid="500774" grpId="0"/>
      <p:bldP spid="500775" grpId="0"/>
      <p:bldP spid="500776" grpId="0"/>
      <p:bldP spid="500777" grpId="0"/>
      <p:bldP spid="500779" grpId="0"/>
      <p:bldP spid="500781" grpId="0"/>
      <p:bldP spid="500782" grpId="0"/>
      <p:bldP spid="500783" grpId="0"/>
      <p:bldP spid="500784" grpId="0"/>
      <p:bldP spid="500785" grpId="0"/>
      <p:bldP spid="500786" grpId="0"/>
      <p:bldP spid="500787" grpId="0"/>
      <p:bldP spid="5007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1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graphicFrame>
        <p:nvGraphicFramePr>
          <p:cNvPr id="14" name="Group 50"/>
          <p:cNvGraphicFramePr>
            <a:graphicFrameLocks noGrp="1"/>
          </p:cNvGraphicFramePr>
          <p:nvPr/>
        </p:nvGraphicFramePr>
        <p:xfrm>
          <a:off x="628650" y="2114550"/>
          <a:ext cx="7748588" cy="2174875"/>
        </p:xfrm>
        <a:graphic>
          <a:graphicData uri="http://schemas.openxmlformats.org/drawingml/2006/table">
            <a:tbl>
              <a:tblPr/>
              <a:tblGrid>
                <a:gridCol w="703580"/>
                <a:gridCol w="7044690"/>
              </a:tblGrid>
              <a:tr h="217424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高考大纲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90000" marR="90000" marT="46786" marB="46786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2.中国特色社会主义建设的道路</a:t>
                      </a:r>
                      <a:endParaRPr kumimoji="0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(1)24.中国近现代社会生活的变迁</a:t>
                      </a:r>
                      <a:endParaRPr kumimoji="0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(1)物质生活和社会习俗的变化</a:t>
                      </a:r>
                      <a:endParaRPr kumimoji="0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(2)交通、通讯工具的进步</a:t>
                      </a:r>
                      <a:endParaRPr kumimoji="0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(3)大众传媒的发展</a:t>
                      </a:r>
                      <a:endParaRPr kumimoji="0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</a:tbl>
          </a:graphicData>
        </a:graphic>
      </p:graphicFrame>
      <p:pic>
        <p:nvPicPr>
          <p:cNvPr id="37903" name="Picture 2" descr="C:\Users\Administrator\Desktop\6608733_152507271000_2.jpg"/>
          <p:cNvPicPr>
            <a:picLocks noChangeAspect="1"/>
          </p:cNvPicPr>
          <p:nvPr/>
        </p:nvPicPr>
        <p:blipFill>
          <a:blip r:embed="rId2"/>
          <a:srcRect l="20155" r="24544"/>
          <a:stretch>
            <a:fillRect/>
          </a:stretch>
        </p:blipFill>
        <p:spPr>
          <a:xfrm>
            <a:off x="8377238" y="31750"/>
            <a:ext cx="747712" cy="95726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1181735" y="626745"/>
            <a:ext cx="2016234" cy="1356995"/>
            <a:chOff x="1403648" y="1568031"/>
            <a:chExt cx="2016224" cy="3524860"/>
          </a:xfrm>
        </p:grpSpPr>
        <p:pic>
          <p:nvPicPr>
            <p:cNvPr id="34824" name="Picture 3" descr="C:\Users\Administrator\Desktop\43(304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3648" y="1568031"/>
              <a:ext cx="1459857" cy="35248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" name="矩形 17"/>
            <p:cNvSpPr/>
            <p:nvPr/>
          </p:nvSpPr>
          <p:spPr>
            <a:xfrm>
              <a:off x="1409247" y="1571124"/>
              <a:ext cx="1816230" cy="2181878"/>
            </a:xfrm>
            <a:prstGeom prst="rect">
              <a:avLst/>
            </a:prstGeom>
            <a:noFill/>
            <a:ln w="25400" cap="flat" cmpd="sng">
              <a:solidFill>
                <a:srgbClr val="CC66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endParaRPr lang="zh-CN" altLang="en-US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060663" y="2172801"/>
              <a:ext cx="359209" cy="9787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>
                <a:solidFill>
                  <a:srgbClr val="FFFFFF"/>
                </a:solidFill>
              </a:endParaRPr>
            </a:p>
          </p:txBody>
        </p:sp>
      </p:grpSp>
      <p:pic>
        <p:nvPicPr>
          <p:cNvPr id="43035" name="TextBox 1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85" name="矩形 154640"/>
          <p:cNvSpPr/>
          <p:nvPr/>
        </p:nvSpPr>
        <p:spPr>
          <a:xfrm>
            <a:off x="-71437" y="240348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高考考纲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TextBox 18"/>
          <p:cNvSpPr txBox="1"/>
          <p:nvPr/>
        </p:nvSpPr>
        <p:spPr>
          <a:xfrm>
            <a:off x="2838740" y="626462"/>
            <a:ext cx="4472940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专题四 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中国近现代社会生活的变迁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1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sp>
        <p:nvSpPr>
          <p:cNvPr id="121874" name="TextBox 22"/>
          <p:cNvSpPr txBox="1"/>
          <p:nvPr/>
        </p:nvSpPr>
        <p:spPr>
          <a:xfrm>
            <a:off x="1322705" y="2500630"/>
            <a:ext cx="7287260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专题四</a:t>
            </a:r>
            <a:endParaRPr lang="en-US" altLang="zh-CN" sz="2800" b="1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第</a:t>
            </a:r>
            <a:r>
              <a:rPr lang="en-US" altLang="zh-CN" sz="2800" b="1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讲 </a:t>
            </a:r>
            <a:r>
              <a:rPr sz="2800" b="1" dirty="0">
                <a:solidFill>
                  <a:schemeClr val="accent2"/>
                </a:solidFill>
                <a:ea typeface="黑体" panose="02010609060101010101" pitchFamily="2" charset="-122"/>
                <a:sym typeface="+mn-ea"/>
              </a:rPr>
              <a:t> 交通、通讯工具的进步</a:t>
            </a:r>
            <a:endParaRPr sz="2800" b="1" dirty="0">
              <a:solidFill>
                <a:schemeClr val="accent2"/>
              </a:solidFill>
              <a:ea typeface="黑体" panose="02010609060101010101" pitchFamily="2" charset="-122"/>
              <a:sym typeface="+mn-ea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181735" y="626745"/>
            <a:ext cx="2016234" cy="1356995"/>
            <a:chOff x="1403648" y="1568031"/>
            <a:chExt cx="2016224" cy="3524860"/>
          </a:xfrm>
        </p:grpSpPr>
        <p:pic>
          <p:nvPicPr>
            <p:cNvPr id="34824" name="Picture 3" descr="C:\Users\Administrator\Desktop\43(304)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03648" y="1568031"/>
              <a:ext cx="1459857" cy="35248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" name="矩形 17"/>
            <p:cNvSpPr/>
            <p:nvPr/>
          </p:nvSpPr>
          <p:spPr>
            <a:xfrm>
              <a:off x="1409247" y="1571124"/>
              <a:ext cx="1816230" cy="2181878"/>
            </a:xfrm>
            <a:prstGeom prst="rect">
              <a:avLst/>
            </a:prstGeom>
            <a:noFill/>
            <a:ln w="25400" cap="flat" cmpd="sng">
              <a:solidFill>
                <a:srgbClr val="CC66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endParaRPr lang="zh-CN" altLang="en-US">
                <a:solidFill>
                  <a:srgbClr val="FFFFFF"/>
                </a:solidFill>
                <a:latin typeface="Arial" panose="020B0604020202020204"/>
                <a:ea typeface="宋体" panose="02010600030101010101" pitchFamily="2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060663" y="2172801"/>
              <a:ext cx="359209" cy="9787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>
                <a:solidFill>
                  <a:srgbClr val="FFFFFF"/>
                </a:solidFill>
              </a:endParaRPr>
            </a:p>
          </p:txBody>
        </p:sp>
      </p:grp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8"/>
          <p:cNvSpPr txBox="1"/>
          <p:nvPr/>
        </p:nvSpPr>
        <p:spPr>
          <a:xfrm>
            <a:off x="2838740" y="627732"/>
            <a:ext cx="4472940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专题四 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中国近现代社会生活的变迁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1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graphicFrame>
        <p:nvGraphicFramePr>
          <p:cNvPr id="14" name="Group 50"/>
          <p:cNvGraphicFramePr>
            <a:graphicFrameLocks noGrp="1"/>
          </p:cNvGraphicFramePr>
          <p:nvPr/>
        </p:nvGraphicFramePr>
        <p:xfrm>
          <a:off x="17780" y="1808798"/>
          <a:ext cx="9109075" cy="2087563"/>
        </p:xfrm>
        <a:graphic>
          <a:graphicData uri="http://schemas.openxmlformats.org/drawingml/2006/table">
            <a:tbl>
              <a:tblPr/>
              <a:tblGrid>
                <a:gridCol w="1475656"/>
                <a:gridCol w="7632848"/>
              </a:tblGrid>
              <a:tr h="53276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高考大纲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90000" marR="90000" marT="46786" marB="46786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交通、通讯工具的进步</a:t>
                      </a:r>
                      <a:endParaRPr lang="zh-CN" altLang="en-US" sz="24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  <a:tr h="937756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课标展示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90000" marR="90000" marT="46786" marB="46786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2" charset="-122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1、交通工具的革新；</a:t>
                      </a:r>
                      <a:endParaRPr sz="20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2、邮电通信设施的逐渐完善；</a:t>
                      </a:r>
                      <a:endParaRPr sz="20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T="45706" marB="45706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</a:tr>
            </a:tbl>
          </a:graphicData>
        </a:graphic>
      </p:graphicFrame>
      <p:sp>
        <p:nvSpPr>
          <p:cNvPr id="36885" name="矩形 154640"/>
          <p:cNvSpPr/>
          <p:nvPr/>
        </p:nvSpPr>
        <p:spPr>
          <a:xfrm>
            <a:off x="179388" y="62706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高考考纲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1874" name="TextBox 22"/>
          <p:cNvSpPr txBox="1"/>
          <p:nvPr/>
        </p:nvSpPr>
        <p:spPr>
          <a:xfrm>
            <a:off x="1310005" y="538480"/>
            <a:ext cx="7287260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专题四</a:t>
            </a:r>
            <a:endParaRPr lang="en-US" altLang="zh-CN" sz="2800" b="1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第</a:t>
            </a:r>
            <a:r>
              <a:rPr lang="en-US" altLang="zh-CN" sz="2800" b="1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讲 </a:t>
            </a:r>
            <a:r>
              <a:rPr sz="2800" b="1" dirty="0">
                <a:solidFill>
                  <a:schemeClr val="accent2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2800" b="1" dirty="0">
                <a:solidFill>
                  <a:schemeClr val="accent2"/>
                </a:solidFill>
                <a:ea typeface="黑体" panose="02010609060101010101" pitchFamily="2" charset="-122"/>
                <a:sym typeface="+mn-ea"/>
              </a:rPr>
              <a:t>交通、通讯工具的进步</a:t>
            </a:r>
            <a:endParaRPr sz="2800" b="1" dirty="0">
              <a:solidFill>
                <a:schemeClr val="accent2"/>
              </a:solidFill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1710" name="表格 111709"/>
          <p:cNvGraphicFramePr/>
          <p:nvPr/>
        </p:nvGraphicFramePr>
        <p:xfrm>
          <a:off x="40640" y="930275"/>
          <a:ext cx="9062085" cy="3530600"/>
        </p:xfrm>
        <a:graphic>
          <a:graphicData uri="http://schemas.openxmlformats.org/drawingml/2006/table">
            <a:tbl>
              <a:tblPr/>
              <a:tblGrid>
                <a:gridCol w="1108075"/>
                <a:gridCol w="994410"/>
                <a:gridCol w="1126490"/>
                <a:gridCol w="1475105"/>
                <a:gridCol w="1443990"/>
                <a:gridCol w="1204595"/>
                <a:gridCol w="1709420"/>
              </a:tblGrid>
              <a:tr h="71501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2018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考纲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2012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2013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2014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2015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2016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 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Ⅲ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2017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 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Ⅲ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87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）交</a:t>
                      </a:r>
                      <a:endParaRPr lang="zh-CN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通、通讯</a:t>
                      </a:r>
                      <a:endParaRPr lang="zh-CN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工具的进</a:t>
                      </a:r>
                      <a:endParaRPr lang="zh-CN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步</a:t>
                      </a:r>
                      <a:endParaRPr lang="zh-CN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endParaRPr lang="zh-CN" altLang="en-US" sz="1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endParaRPr lang="zh-CN" altLang="en-US" sz="1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endParaRPr lang="zh-CN" altLang="en-US" sz="1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endParaRPr lang="zh-CN" altLang="en-US" sz="1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endParaRPr lang="zh-CN" altLang="en-US" sz="1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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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>
                        <a:buNone/>
                      </a:pPr>
                      <a:endParaRPr lang="zh-CN" altLang="en-US" sz="1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6" name="矩形 11275"/>
          <p:cNvSpPr/>
          <p:nvPr/>
        </p:nvSpPr>
        <p:spPr>
          <a:xfrm>
            <a:off x="381000" y="412750"/>
            <a:ext cx="1409700" cy="2984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 fontScale="40000"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 fontAlgn="base"/>
            <a:r>
              <a:rPr lang="zh-CN" altLang="en-US" sz="2800" strike="noStrike" noProof="1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考题统计</a:t>
            </a:r>
            <a:endParaRPr lang="zh-CN" altLang="en-US" sz="2800" strike="noStrike" noProof="1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1646" name="文本框 2"/>
          <p:cNvSpPr txBox="1"/>
          <p:nvPr/>
        </p:nvSpPr>
        <p:spPr>
          <a:xfrm>
            <a:off x="1619250" y="411163"/>
            <a:ext cx="51958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六年内全国卷高</a:t>
            </a:r>
            <a:r>
              <a:rPr lang="zh-CN" altLang="en-US" sz="2800" b="1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考考过什么</a:t>
            </a:r>
            <a:endParaRPr lang="zh-CN" altLang="en-US" sz="2800" b="1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0050" name="标题 195585"/>
          <p:cNvSpPr>
            <a:spLocks noGrp="1" noRot="1"/>
          </p:cNvSpPr>
          <p:nvPr>
            <p:ph type="title"/>
          </p:nvPr>
        </p:nvSpPr>
        <p:spPr>
          <a:xfrm>
            <a:off x="508318" y="667068"/>
            <a:ext cx="6351587" cy="420687"/>
          </a:xfrm>
        </p:spPr>
        <p:txBody>
          <a:bodyPr anchor="t"/>
          <a:p>
            <a:r>
              <a:rPr lang="zh-CN" altLang="en-US" sz="2700" b="1" dirty="0">
                <a:solidFill>
                  <a:srgbClr val="FF0066"/>
                </a:solidFill>
              </a:rPr>
              <a:t>阅读教材，自己梳理教材结构：</a:t>
            </a:r>
            <a:endParaRPr lang="zh-CN" altLang="en-US" sz="2700" b="1" dirty="0">
              <a:solidFill>
                <a:srgbClr val="FF0066"/>
              </a:solidFill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179388" y="0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知识梳理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6887" name="文本框 506886"/>
          <p:cNvSpPr txBox="1"/>
          <p:nvPr/>
        </p:nvSpPr>
        <p:spPr>
          <a:xfrm>
            <a:off x="2186305" y="430530"/>
            <a:ext cx="42887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一、交通、通讯工具的革新：</a:t>
            </a:r>
            <a:endParaRPr lang="zh-CN" altLang="en-US" sz="2400" b="1" dirty="0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506987" name="表格 506986"/>
          <p:cNvGraphicFramePr/>
          <p:nvPr/>
        </p:nvGraphicFramePr>
        <p:xfrm>
          <a:off x="0" y="844603"/>
          <a:ext cx="9144000" cy="4322445"/>
        </p:xfrm>
        <a:graphic>
          <a:graphicData uri="http://schemas.openxmlformats.org/drawingml/2006/table">
            <a:tbl>
              <a:tblPr/>
              <a:tblGrid>
                <a:gridCol w="360680"/>
                <a:gridCol w="377190"/>
                <a:gridCol w="4751705"/>
                <a:gridCol w="3654425"/>
              </a:tblGrid>
              <a:tr h="36576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95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95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950" b="1" dirty="0"/>
                        <a:t>近代</a:t>
                      </a:r>
                      <a:endParaRPr lang="zh-CN" altLang="en-US" sz="195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1950" b="1" dirty="0"/>
                        <a:t>现代</a:t>
                      </a:r>
                      <a:endParaRPr lang="zh-CN" altLang="en-US" sz="195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1440"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100" b="1" dirty="0"/>
                    </a:p>
                    <a:p>
                      <a:pPr marL="0" lvl="0" indent="0">
                        <a:buNone/>
                      </a:pPr>
                      <a:endParaRPr lang="en-US" altLang="zh-CN" sz="2100" b="1" dirty="0"/>
                    </a:p>
                    <a:p>
                      <a:pPr marL="0" lvl="0" indent="0">
                        <a:buNone/>
                      </a:pPr>
                      <a:endParaRPr lang="en-US" altLang="zh-CN" sz="2100" b="1" dirty="0"/>
                    </a:p>
                    <a:p>
                      <a:pPr marL="0" lvl="0" indent="0">
                        <a:buNone/>
                      </a:pPr>
                      <a:r>
                        <a:rPr lang="zh-CN" altLang="en-US" sz="2100" b="1" dirty="0"/>
                        <a:t>交通</a:t>
                      </a:r>
                      <a:endParaRPr lang="zh-CN" altLang="en-US" sz="210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100" b="1" dirty="0"/>
                        <a:t>陆地</a:t>
                      </a: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91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1575" b="1" dirty="0"/>
                        <a:t>海上</a:t>
                      </a:r>
                      <a:endParaRPr lang="zh-CN" altLang="en-US" sz="1575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91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1575" b="1" dirty="0"/>
                        <a:t>空中</a:t>
                      </a:r>
                      <a:endParaRPr lang="zh-CN" altLang="en-US" sz="1575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2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1800" b="1" dirty="0"/>
                        <a:t>邮政</a:t>
                      </a:r>
                      <a:endParaRPr lang="zh-CN" altLang="en-US" sz="180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820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1800" b="1" dirty="0"/>
                        <a:t>电信</a:t>
                      </a:r>
                      <a:endParaRPr lang="zh-CN" altLang="en-US" sz="180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6942" name="矩形 506941"/>
          <p:cNvSpPr/>
          <p:nvPr/>
        </p:nvSpPr>
        <p:spPr>
          <a:xfrm>
            <a:off x="737995" y="1168369"/>
            <a:ext cx="4751738" cy="1476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>
                <a:latin typeface="Arial" panose="020B0604020202020204" pitchFamily="34" charset="0"/>
              </a:rPr>
              <a:t>①</a:t>
            </a:r>
            <a:r>
              <a:rPr lang="zh-CN" altLang="zh-C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自行车：</a:t>
            </a:r>
            <a:r>
              <a:rPr lang="zh-CN" altLang="zh-CN" sz="1800" b="1" dirty="0">
                <a:latin typeface="Arial" panose="020B0604020202020204" pitchFamily="34" charset="0"/>
              </a:rPr>
              <a:t>19世纪中后期传入中国。</a:t>
            </a:r>
            <a:endParaRPr lang="en-US" altLang="zh-CN" sz="1800" b="1" dirty="0">
              <a:latin typeface="Arial" panose="020B0604020202020204" pitchFamily="34" charset="0"/>
            </a:endParaRPr>
          </a:p>
          <a:p>
            <a:r>
              <a:rPr lang="en-US" altLang="zh-CN" sz="1800" b="1">
                <a:latin typeface="Arial" panose="020B0604020202020204" pitchFamily="34" charset="0"/>
              </a:rPr>
              <a:t>②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城市交通：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1916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,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天津建成了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有轨电车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交通系统。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1924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年，上海开始有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公共汽车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zh-CN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③</a:t>
            </a:r>
            <a:r>
              <a:rPr lang="zh-CN" altLang="zh-C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火车：</a:t>
            </a:r>
            <a:r>
              <a:rPr lang="zh-CN" altLang="zh-CN" sz="1800" b="1" dirty="0">
                <a:latin typeface="Arial" panose="020B0604020202020204" pitchFamily="34" charset="0"/>
              </a:rPr>
              <a:t>19世纪末20世纪初，铁路建设进入快速发展时期</a:t>
            </a:r>
            <a:r>
              <a:rPr lang="zh-CN" altLang="en-US" sz="1800" b="1" dirty="0">
                <a:latin typeface="Arial" panose="020B0604020202020204" pitchFamily="34" charset="0"/>
              </a:rPr>
              <a:t>（京张铁路）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6944" name="矩形 506943"/>
          <p:cNvSpPr/>
          <p:nvPr/>
        </p:nvSpPr>
        <p:spPr>
          <a:xfrm>
            <a:off x="5489733" y="1168369"/>
            <a:ext cx="3654267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>
                <a:latin typeface="Arial" panose="020B0604020202020204" pitchFamily="34" charset="0"/>
              </a:rPr>
              <a:t>①</a:t>
            </a:r>
            <a:r>
              <a:rPr lang="en-US" altLang="zh-CN" sz="1800">
                <a:latin typeface="Arial" panose="020B0604020202020204" pitchFamily="34" charset="0"/>
              </a:rPr>
              <a:t> 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1979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年北京地铁开始运营，结束中国没有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城市地铁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的历史。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2003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年上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海磁悬浮列车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是世界上第一条商业化运营的磁悬浮列车专线；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zh-CN" sz="1800" b="1">
                <a:latin typeface="Arial" panose="020B0604020202020204" pitchFamily="34" charset="0"/>
              </a:rPr>
              <a:t>②</a:t>
            </a:r>
            <a:r>
              <a:rPr lang="en-US" altLang="zh-CN" sz="1800">
                <a:latin typeface="Arial" panose="020B0604020202020204" pitchFamily="34" charset="0"/>
              </a:rPr>
              <a:t> 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2006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年青藏铁路贯通 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06945" name="矩形 506944"/>
          <p:cNvSpPr/>
          <p:nvPr/>
        </p:nvSpPr>
        <p:spPr>
          <a:xfrm>
            <a:off x="737995" y="2571750"/>
            <a:ext cx="4751738" cy="5772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57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1875</a:t>
            </a:r>
            <a:r>
              <a:rPr lang="zh-CN" altLang="en-US" sz="157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年中国建成自行设计第一艘</a:t>
            </a:r>
            <a:r>
              <a:rPr lang="zh-CN" altLang="en-US" sz="1575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轮船</a:t>
            </a:r>
            <a:r>
              <a:rPr lang="zh-CN" altLang="en-US" sz="157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，</a:t>
            </a:r>
            <a:r>
              <a:rPr lang="en-US" altLang="zh-CN" sz="157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1872</a:t>
            </a:r>
            <a:r>
              <a:rPr lang="zh-CN" altLang="en-US" sz="157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年创办的</a:t>
            </a:r>
            <a:r>
              <a:rPr lang="zh-CN" altLang="en-US" sz="1575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上海轮船 招商局</a:t>
            </a:r>
            <a:r>
              <a:rPr lang="zh-CN" altLang="en-US" sz="157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是近代中国最早的航运企业。</a:t>
            </a:r>
            <a:endParaRPr lang="zh-CN" altLang="en-US" sz="1575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06949" name="矩形 506948"/>
          <p:cNvSpPr/>
          <p:nvPr/>
        </p:nvSpPr>
        <p:spPr>
          <a:xfrm>
            <a:off x="737995" y="3112153"/>
            <a:ext cx="4751738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1800" b="1" dirty="0">
                <a:latin typeface="Arial" panose="020B0604020202020204" pitchFamily="34" charset="0"/>
              </a:rPr>
              <a:t>20世纪20年代初，</a:t>
            </a:r>
            <a:r>
              <a:rPr lang="zh-CN" altLang="zh-C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民航</a:t>
            </a:r>
            <a:r>
              <a:rPr lang="zh-CN" altLang="zh-CN" sz="1800" b="1" dirty="0">
                <a:latin typeface="Arial" panose="020B0604020202020204" pitchFamily="34" charset="0"/>
              </a:rPr>
              <a:t>事业起步，30年代中期已形成航空网。</a:t>
            </a:r>
            <a:endParaRPr lang="en-US" altLang="zh-CN" sz="1800" b="1">
              <a:latin typeface="Arial" panose="020B0604020202020204" pitchFamily="34" charset="0"/>
            </a:endParaRPr>
          </a:p>
        </p:txBody>
      </p:sp>
      <p:sp>
        <p:nvSpPr>
          <p:cNvPr id="506950" name="矩形 506949"/>
          <p:cNvSpPr/>
          <p:nvPr/>
        </p:nvSpPr>
        <p:spPr>
          <a:xfrm>
            <a:off x="414020" y="3651250"/>
            <a:ext cx="5229860" cy="623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①1866</a:t>
            </a:r>
            <a:r>
              <a:rPr lang="zh-CN" altLang="en-US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年开始试办，</a:t>
            </a:r>
            <a:r>
              <a:rPr lang="en-US" altLang="zh-CN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1896</a:t>
            </a:r>
            <a:r>
              <a:rPr lang="zh-CN" altLang="en-US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年正式成立；辛亥革命后</a:t>
            </a:r>
            <a:r>
              <a:rPr lang="en-US" altLang="zh-CN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,</a:t>
            </a:r>
            <a:r>
              <a:rPr lang="zh-CN" altLang="en-US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大清邮政改称中华邮政</a:t>
            </a:r>
            <a:r>
              <a:rPr lang="en-US" altLang="zh-CN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,</a:t>
            </a:r>
            <a:r>
              <a:rPr lang="zh-CN" altLang="en-US" sz="1725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邮局邮路得到进一步扩展。</a:t>
            </a:r>
            <a:endParaRPr lang="zh-CN" altLang="en-US" sz="1725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06951" name="矩形 506950"/>
          <p:cNvSpPr/>
          <p:nvPr/>
        </p:nvSpPr>
        <p:spPr>
          <a:xfrm>
            <a:off x="360666" y="4252475"/>
            <a:ext cx="5129067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1800" b="1" dirty="0">
                <a:latin typeface="Arial" panose="020B0604020202020204" pitchFamily="34" charset="0"/>
              </a:rPr>
              <a:t>①1877年，丁日昌在</a:t>
            </a:r>
            <a:r>
              <a:rPr lang="en-US" altLang="zh-CN" sz="1800" b="1" u="sng" dirty="0">
                <a:latin typeface="Arial" panose="020B0604020202020204" pitchFamily="34" charset="0"/>
              </a:rPr>
              <a:t> </a:t>
            </a:r>
            <a:r>
              <a:rPr lang="zh-CN" altLang="en-US" sz="1800" b="1" u="sng" dirty="0">
                <a:latin typeface="Arial" panose="020B0604020202020204" pitchFamily="34" charset="0"/>
              </a:rPr>
              <a:t>台湾 </a:t>
            </a:r>
            <a:r>
              <a:rPr lang="zh-CN" altLang="zh-CN" sz="1800" b="1" dirty="0">
                <a:latin typeface="Arial" panose="020B0604020202020204" pitchFamily="34" charset="0"/>
              </a:rPr>
              <a:t>架设电报线，成为中国人自办</a:t>
            </a:r>
            <a:r>
              <a:rPr lang="zh-CN" altLang="zh-C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有线电报</a:t>
            </a:r>
            <a:r>
              <a:rPr lang="zh-CN" altLang="zh-CN" sz="1800" b="1" dirty="0">
                <a:latin typeface="Arial" panose="020B0604020202020204" pitchFamily="34" charset="0"/>
              </a:rPr>
              <a:t>的开端。②1906年创设</a:t>
            </a:r>
            <a:r>
              <a:rPr lang="zh-CN" altLang="zh-C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无线电报</a:t>
            </a:r>
            <a:r>
              <a:rPr lang="zh-CN" altLang="en-US" sz="1800" b="1" dirty="0">
                <a:latin typeface="Arial" panose="020B0604020202020204" pitchFamily="34" charset="0"/>
              </a:rPr>
              <a:t>；</a:t>
            </a:r>
            <a:r>
              <a:rPr lang="zh-CN" altLang="zh-CN" sz="1800" b="1" dirty="0">
                <a:latin typeface="Arial" panose="020B0604020202020204" pitchFamily="34" charset="0"/>
              </a:rPr>
              <a:t> </a:t>
            </a:r>
            <a:r>
              <a:rPr lang="zh-CN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③</a:t>
            </a:r>
            <a:r>
              <a:rPr lang="zh-CN" altLang="en-US" sz="1800">
                <a:latin typeface="Arial" panose="020B0604020202020204" pitchFamily="34" charset="0"/>
              </a:rPr>
              <a:t> </a:t>
            </a:r>
            <a:r>
              <a:rPr lang="zh-CN" altLang="zh-CN" sz="1800" b="1" dirty="0">
                <a:latin typeface="Arial" panose="020B0604020202020204" pitchFamily="34" charset="0"/>
              </a:rPr>
              <a:t>1882年，</a:t>
            </a: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电话</a:t>
            </a:r>
            <a:r>
              <a:rPr lang="zh-CN" altLang="zh-CN" sz="1800" b="1" dirty="0">
                <a:latin typeface="Arial" panose="020B0604020202020204" pitchFamily="34" charset="0"/>
              </a:rPr>
              <a:t>传入中国。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06978" name="矩形 506977"/>
          <p:cNvSpPr/>
          <p:nvPr/>
        </p:nvSpPr>
        <p:spPr>
          <a:xfrm>
            <a:off x="5543297" y="3651366"/>
            <a:ext cx="3600703" cy="5734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5000"/>
              </a:lnSpc>
            </a:pPr>
            <a:r>
              <a:rPr lang="en-US" altLang="zh-CN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1949</a:t>
            </a:r>
            <a:r>
              <a:rPr lang="zh-CN" altLang="en-US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</a:t>
            </a:r>
            <a:r>
              <a:rPr lang="en-US" altLang="zh-CN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11</a:t>
            </a:r>
            <a:r>
              <a:rPr lang="zh-CN" altLang="en-US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月</a:t>
            </a:r>
            <a:r>
              <a:rPr lang="en-US" altLang="zh-CN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,</a:t>
            </a:r>
            <a:r>
              <a:rPr lang="zh-CN" altLang="en-US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中华人民共和国邮电部成立</a:t>
            </a:r>
            <a:r>
              <a:rPr lang="en-US" altLang="zh-CN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,</a:t>
            </a:r>
            <a:r>
              <a:rPr lang="zh-CN" altLang="en-US" sz="165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开创邮政和电信合一的新时代。</a:t>
            </a:r>
            <a:endParaRPr lang="zh-CN" altLang="en-US" sz="165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-317" y="16700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知识梳理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6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6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942" grpId="0"/>
      <p:bldP spid="506944" grpId="0"/>
      <p:bldP spid="506945" grpId="0"/>
      <p:bldP spid="506949" grpId="0"/>
      <p:bldP spid="5069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8933" name="矩形 508932"/>
          <p:cNvSpPr/>
          <p:nvPr/>
        </p:nvSpPr>
        <p:spPr>
          <a:xfrm>
            <a:off x="1854200" y="538480"/>
            <a:ext cx="56991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400" b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、促进中国近代交通、通信发展的原因？</a:t>
            </a:r>
            <a:endParaRPr lang="zh-CN" altLang="en-US" sz="2400" b="1" dirty="0">
              <a:solidFill>
                <a:schemeClr val="accent2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08934" name="Rectangle 14"/>
          <p:cNvSpPr/>
          <p:nvPr/>
        </p:nvSpPr>
        <p:spPr>
          <a:xfrm>
            <a:off x="175895" y="998764"/>
            <a:ext cx="827269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外因：</a:t>
            </a:r>
            <a:endParaRPr lang="zh-CN" altLang="en-US" sz="2400" b="1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35" name="Rectangle 15"/>
          <p:cNvSpPr/>
          <p:nvPr/>
        </p:nvSpPr>
        <p:spPr>
          <a:xfrm>
            <a:off x="175895" y="2050832"/>
            <a:ext cx="827269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内因</a:t>
            </a:r>
            <a:r>
              <a:rPr lang="zh-CN" altLang="en-US" sz="2100" b="1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：</a:t>
            </a:r>
            <a:endParaRPr lang="zh-CN" altLang="en-US" sz="2100" b="1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36" name="Rectangle 18"/>
          <p:cNvSpPr/>
          <p:nvPr/>
        </p:nvSpPr>
        <p:spPr>
          <a:xfrm>
            <a:off x="1457325" y="998855"/>
            <a:ext cx="790384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外来交通、通讯技术传入的推动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</a:t>
            </a:r>
            <a:r>
              <a:rPr lang="zh-CN" altLang="en-US" sz="2800" b="1" dirty="0">
                <a:latin typeface="Arial" panose="020B0604020202020204" pitchFamily="34" charset="0"/>
              </a:rPr>
              <a:t>西方工业革命的成果传到中国，为近代交通通讯的发展提供了物质条件）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508937" name="Rectangle 9"/>
          <p:cNvSpPr/>
          <p:nvPr/>
        </p:nvSpPr>
        <p:spPr>
          <a:xfrm>
            <a:off x="1441000" y="2415013"/>
            <a:ext cx="6262248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中国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近现代社会经济的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不断发展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推动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；</a:t>
            </a:r>
            <a:endParaRPr lang="zh-CN" altLang="en-US" sz="2800" b="1" dirty="0">
              <a:effectLst>
                <a:outerShdw blurRad="38100" dist="38100" dir="2700000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508939" name="Rectangle 9"/>
          <p:cNvSpPr/>
          <p:nvPr/>
        </p:nvSpPr>
        <p:spPr>
          <a:xfrm>
            <a:off x="1440697" y="4050974"/>
            <a:ext cx="696215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先进的中国人</a:t>
            </a:r>
            <a:r>
              <a:rPr lang="zh-CN" altLang="en-US" sz="2800" b="1" dirty="0">
                <a:latin typeface="宋体" panose="02010600030101010101" pitchFamily="2" charset="-122"/>
              </a:rPr>
              <a:t>为救国救民，发挥聪明才智；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508940" name="矩形 508939"/>
          <p:cNvSpPr/>
          <p:nvPr/>
        </p:nvSpPr>
        <p:spPr>
          <a:xfrm>
            <a:off x="100330" y="2511678"/>
            <a:ext cx="125476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①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经济：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41" name="矩形 508940"/>
          <p:cNvSpPr/>
          <p:nvPr/>
        </p:nvSpPr>
        <p:spPr>
          <a:xfrm>
            <a:off x="100330" y="3022361"/>
            <a:ext cx="125476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100" b="1" dirty="0">
                <a:latin typeface="Arial" panose="020B0604020202020204" pitchFamily="34" charset="0"/>
                <a:ea typeface="黑体" panose="02010609060101010101" pitchFamily="2" charset="-122"/>
              </a:rPr>
              <a:t>②</a:t>
            </a:r>
            <a:r>
              <a:rPr lang="zh-CN" altLang="en-US" sz="2100" b="1" dirty="0">
                <a:latin typeface="Arial" panose="020B0604020202020204" pitchFamily="34" charset="0"/>
                <a:ea typeface="黑体" panose="02010609060101010101" pitchFamily="2" charset="-122"/>
              </a:rPr>
              <a:t>政治：</a:t>
            </a:r>
            <a:endParaRPr lang="zh-CN" altLang="en-US" sz="21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42" name="矩形 508941"/>
          <p:cNvSpPr/>
          <p:nvPr/>
        </p:nvSpPr>
        <p:spPr>
          <a:xfrm>
            <a:off x="100330" y="4050565"/>
            <a:ext cx="125476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100" b="1" dirty="0">
                <a:latin typeface="Arial" panose="020B0604020202020204" pitchFamily="34" charset="0"/>
                <a:ea typeface="黑体" panose="02010609060101010101" pitchFamily="2" charset="-122"/>
              </a:rPr>
              <a:t>③</a:t>
            </a:r>
            <a:r>
              <a:rPr lang="zh-CN" altLang="en-US" sz="2100" b="1" dirty="0">
                <a:latin typeface="Arial" panose="020B0604020202020204" pitchFamily="34" charset="0"/>
                <a:ea typeface="黑体" panose="02010609060101010101" pitchFamily="2" charset="-122"/>
              </a:rPr>
              <a:t>文化：</a:t>
            </a:r>
            <a:endParaRPr lang="zh-CN" altLang="en-US" sz="21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08943" name="矩形 508942"/>
          <p:cNvSpPr/>
          <p:nvPr/>
        </p:nvSpPr>
        <p:spPr>
          <a:xfrm>
            <a:off x="1457510" y="2925838"/>
            <a:ext cx="8027485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政府的大力提倡</a:t>
            </a:r>
            <a:r>
              <a:rPr lang="zh-CN" altLang="en-US" sz="2800" b="1" dirty="0">
                <a:latin typeface="Arial" panose="020B0604020202020204" pitchFamily="34" charset="0"/>
              </a:rPr>
              <a:t>（为了适应世界工业化潮流）；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群众反帝斗争的推动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；</a:t>
            </a:r>
            <a:endParaRPr lang="zh-CN" altLang="en-US" sz="2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11164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53" name="矩形 10"/>
          <p:cNvSpPr/>
          <p:nvPr/>
        </p:nvSpPr>
        <p:spPr>
          <a:xfrm>
            <a:off x="5141595" y="207010"/>
            <a:ext cx="38969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0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  </a:t>
            </a:r>
            <a:r>
              <a:rPr sz="2000" b="1" dirty="0">
                <a:solidFill>
                  <a:schemeClr val="accent6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交通、通讯工具的进步</a:t>
            </a:r>
            <a:endParaRPr sz="2000" b="1" dirty="0">
              <a:solidFill>
                <a:schemeClr val="accent6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0056" name="矩形 195594"/>
          <p:cNvSpPr/>
          <p:nvPr/>
        </p:nvSpPr>
        <p:spPr>
          <a:xfrm>
            <a:off x="176213" y="127635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知识延伸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7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08937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9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08939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6" grpId="0"/>
      <p:bldP spid="508937" grpId="0" build="p"/>
      <p:bldP spid="508939" grpId="0" build="p"/>
      <p:bldP spid="508943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微笑PPT - 小A">
  <a:themeElements>
    <a:clrScheme name="微笑PPT - 小A 1">
      <a:dk1>
        <a:srgbClr val="000000"/>
      </a:dk1>
      <a:lt1>
        <a:srgbClr val="FFFFFF"/>
      </a:lt1>
      <a:dk2>
        <a:srgbClr val="FFFFFF"/>
      </a:dk2>
      <a:lt2>
        <a:srgbClr val="B2B2B2"/>
      </a:lt2>
      <a:accent1>
        <a:srgbClr val="E2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EAAAA"/>
      </a:accent5>
      <a:accent6>
        <a:srgbClr val="B90000"/>
      </a:accent6>
      <a:hlink>
        <a:srgbClr val="800000"/>
      </a:hlink>
      <a:folHlink>
        <a:srgbClr val="FFCC00"/>
      </a:folHlink>
    </a:clrScheme>
    <a:fontScheme name="微笑PPT - 小A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微笑PPT - 小A 1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E2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EAAAA"/>
        </a:accent5>
        <a:accent6>
          <a:srgbClr val="B90000"/>
        </a:accent6>
        <a:hlink>
          <a:srgbClr val="80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主管人员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主管人员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主管人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主管人员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主管人员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主管人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诗情画意">
  <a:themeElements>
    <a:clrScheme name="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866"/>
      </a:accent4>
      <a:accent5>
        <a:srgbClr val="F3FAFF"/>
      </a:accent5>
      <a:accent6>
        <a:srgbClr val="2D5BE5"/>
      </a:accent6>
      <a:hlink>
        <a:srgbClr val="DC5900"/>
      </a:hlink>
      <a:folHlink>
        <a:srgbClr val="7979A5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866"/>
        </a:accent4>
        <a:accent5>
          <a:srgbClr val="F3FAFF"/>
        </a:accent5>
        <a:accent6>
          <a:srgbClr val="2D5BE5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1A3"/>
        </a:accent4>
        <a:accent5>
          <a:srgbClr val="F2FAFF"/>
        </a:accent5>
        <a:accent6>
          <a:srgbClr val="DE84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9F2EB"/>
        </a:accent3>
        <a:accent4>
          <a:srgbClr val="4F4F77"/>
        </a:accent4>
        <a:accent5>
          <a:srgbClr val="FFFFEB"/>
        </a:accent5>
        <a:accent6>
          <a:srgbClr val="2D89E5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757"/>
        </a:accent4>
        <a:accent5>
          <a:srgbClr val="FFFFE2"/>
        </a:accent5>
        <a:accent6>
          <a:srgbClr val="E55B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F"/>
        </a:accent4>
        <a:accent5>
          <a:srgbClr val="E6EFEA"/>
        </a:accent5>
        <a:accent6>
          <a:srgbClr val="2D5BE5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783"/>
        </a:accent4>
        <a:accent5>
          <a:srgbClr val="EFEFEF"/>
        </a:accent5>
        <a:accent6>
          <a:srgbClr val="2D89E5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EFEFFF"/>
        </a:accent3>
        <a:accent4>
          <a:srgbClr val="AF2A00"/>
        </a:accent4>
        <a:accent5>
          <a:srgbClr val="F0EFF4"/>
        </a:accent5>
        <a:accent6>
          <a:srgbClr val="005BB7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E"/>
        </a:accent3>
        <a:accent4>
          <a:srgbClr val="000083"/>
        </a:accent4>
        <a:accent5>
          <a:srgbClr val="F2F2F2"/>
        </a:accent5>
        <a:accent6>
          <a:srgbClr val="9F62A1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ptdesign.blogbus.com">
  <a:themeElements>
    <a:clrScheme name="pptdesign.blogbus.com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FE6AF"/>
      </a:accent1>
      <a:accent2>
        <a:srgbClr val="F7B103"/>
      </a:accent2>
      <a:accent3>
        <a:srgbClr val="FFFFFF"/>
      </a:accent3>
      <a:accent4>
        <a:srgbClr val="000000"/>
      </a:accent4>
      <a:accent5>
        <a:srgbClr val="F6F0D4"/>
      </a:accent5>
      <a:accent6>
        <a:srgbClr val="E0A002"/>
      </a:accent6>
      <a:hlink>
        <a:srgbClr val="54401C"/>
      </a:hlink>
      <a:folHlink>
        <a:srgbClr val="513103"/>
      </a:folHlink>
    </a:clrScheme>
    <a:fontScheme name="pptdesign.blogbus.com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pptdesign.blogbus.co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FE6AF"/>
        </a:accent1>
        <a:accent2>
          <a:srgbClr val="F7B103"/>
        </a:accent2>
        <a:accent3>
          <a:srgbClr val="FFFFFF"/>
        </a:accent3>
        <a:accent4>
          <a:srgbClr val="000000"/>
        </a:accent4>
        <a:accent5>
          <a:srgbClr val="F6F0D4"/>
        </a:accent5>
        <a:accent6>
          <a:srgbClr val="E0A002"/>
        </a:accent6>
        <a:hlink>
          <a:srgbClr val="54401C"/>
        </a:hlink>
        <a:folHlink>
          <a:srgbClr val="5131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4009</Words>
  <Application>WPS 演示</Application>
  <PresentationFormat>自定义</PresentationFormat>
  <Paragraphs>376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19</vt:i4>
      </vt:variant>
    </vt:vector>
  </HeadingPairs>
  <TitlesOfParts>
    <vt:vector size="40" baseType="lpstr">
      <vt:lpstr>Arial</vt:lpstr>
      <vt:lpstr>宋体</vt:lpstr>
      <vt:lpstr>Wingdings</vt:lpstr>
      <vt:lpstr>Palatino Linotype</vt:lpstr>
      <vt:lpstr>黑体</vt:lpstr>
      <vt:lpstr>幼圆</vt:lpstr>
      <vt:lpstr>Courier New</vt:lpstr>
      <vt:lpstr>Calibri</vt:lpstr>
      <vt:lpstr>隶书</vt:lpstr>
      <vt:lpstr>Times New Roman</vt:lpstr>
      <vt:lpstr>Arial</vt:lpstr>
      <vt:lpstr>楷体_GB2312</vt:lpstr>
      <vt:lpstr>楷体</vt:lpstr>
      <vt:lpstr>微软雅黑</vt:lpstr>
      <vt:lpstr>Arial Unicode MS</vt:lpstr>
      <vt:lpstr>新宋体</vt:lpstr>
      <vt:lpstr>微笑PPT - 小A</vt:lpstr>
      <vt:lpstr>4_主管人员</vt:lpstr>
      <vt:lpstr>5_主管人员</vt:lpstr>
      <vt:lpstr>诗情画意</vt:lpstr>
      <vt:lpstr>pptdesign.blogbus.com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阅读教材，自己梳理教材结构：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根据本课的复习，自己梳理出本节内容的结构：          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jzxpc</dc:creator>
  <cp:lastModifiedBy>马贞林</cp:lastModifiedBy>
  <cp:revision>1694</cp:revision>
  <dcterms:created xsi:type="dcterms:W3CDTF">2008-04-24T16:47:00Z</dcterms:created>
  <dcterms:modified xsi:type="dcterms:W3CDTF">2018-04-06T12:10:36Z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