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4" r:id="rId4"/>
    <p:sldMasterId id="2147483689" r:id="rId5"/>
    <p:sldMasterId id="2147483701" r:id="rId6"/>
  </p:sldMasterIdLst>
  <p:notesMasterIdLst>
    <p:notesMasterId r:id="rId8"/>
  </p:notesMasterIdLst>
  <p:sldIdLst>
    <p:sldId id="1023" r:id="rId7"/>
    <p:sldId id="1024" r:id="rId9"/>
    <p:sldId id="940" r:id="rId10"/>
    <p:sldId id="1025" r:id="rId11"/>
    <p:sldId id="858" r:id="rId12"/>
    <p:sldId id="855" r:id="rId13"/>
    <p:sldId id="856" r:id="rId14"/>
    <p:sldId id="1026" r:id="rId15"/>
    <p:sldId id="1027" r:id="rId16"/>
    <p:sldId id="1028" r:id="rId17"/>
    <p:sldId id="1030" r:id="rId18"/>
    <p:sldId id="1031" r:id="rId19"/>
    <p:sldId id="1032" r:id="rId20"/>
    <p:sldId id="1033" r:id="rId21"/>
    <p:sldId id="842" r:id="rId22"/>
    <p:sldId id="908" r:id="rId23"/>
    <p:sldId id="909" r:id="rId24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66"/>
    <a:srgbClr val="FF0000"/>
    <a:srgbClr val="006699"/>
    <a:srgbClr val="663300"/>
    <a:srgbClr val="660066"/>
    <a:srgbClr val="99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5"/>
    <p:restoredTop sz="85267"/>
  </p:normalViewPr>
  <p:slideViewPr>
    <p:cSldViewPr showGuides="1">
      <p:cViewPr varScale="1">
        <p:scale>
          <a:sx n="89" d="100"/>
          <a:sy n="89" d="100"/>
        </p:scale>
        <p:origin x="-108" y="-156"/>
      </p:cViewPr>
      <p:guideLst>
        <p:guide orient="horz" pos="16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08"/>
    </p:cViewPr>
  </p:sorter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0" Type="http://schemas.openxmlformats.org/officeDocument/2006/relationships/slide" Target="slides/slide13.xml"/><Relationship Id="rId2" Type="http://schemas.openxmlformats.org/officeDocument/2006/relationships/theme" Target="theme/theme1.xml"/><Relationship Id="rId19" Type="http://schemas.openxmlformats.org/officeDocument/2006/relationships/slide" Target="slides/slide12.xml"/><Relationship Id="rId18" Type="http://schemas.openxmlformats.org/officeDocument/2006/relationships/slide" Target="slides/slide1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33796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33797" name="Rectangle 5"/>
          <p:cNvSpPr>
            <a:spLocks noGrp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endParaRPr lang="en-US" altLang="zh-CN" strike="noStrike" noProof="1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pPr fontAlgn="base">
              <a:defRPr/>
            </a:pPr>
            <a:fld id="{0EE97443-C1CD-4B8D-A9B9-9E7F0389BDBE}" type="slidenum">
              <a:rPr lang="en-US" altLang="zh-CN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Rectangle 7"/>
          <p:cNvSpPr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/>
            <a:fld id="{9A0DB2DC-4C9A-4742-B13C-FB6460FD3503}" type="slidenum">
              <a:rPr lang="en-US" altLang="zh-CN" sz="1200" dirty="0">
                <a:solidFill>
                  <a:srgbClr val="000000"/>
                </a:solidFill>
              </a:rPr>
            </a:fld>
            <a:endParaRPr lang="en-US" altLang="zh-CN" sz="1200" dirty="0">
              <a:solidFill>
                <a:srgbClr val="000000"/>
              </a:solidFill>
            </a:endParaRPr>
          </a:p>
        </p:txBody>
      </p:sp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p>
            <a:pPr lvl="0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40"/>
            <a:ext cx="7772400" cy="1102519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ctr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4638" y="86923"/>
            <a:ext cx="2051050" cy="4679156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8333" y="86923"/>
            <a:ext cx="6003925" cy="4679156"/>
          </a:xfrm>
        </p:spPr>
        <p:txBody>
          <a:bodyPr vert="eaVert"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1_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75"/>
          <p:cNvSpPr/>
          <p:nvPr/>
        </p:nvSpPr>
        <p:spPr>
          <a:xfrm>
            <a:off x="33338" y="33338"/>
            <a:ext cx="5181600" cy="5076825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 cap="flat" cmpd="sng">
            <a:solidFill>
              <a:srgbClr val="80CB35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lvl="0" indent="0"/>
            <a:endParaRPr lang="zh-CN" altLang="en-US" b="1" dirty="0">
              <a:solidFill>
                <a:srgbClr val="000000"/>
              </a:solidFill>
              <a:latin typeface="Palatino Linotype" panose="02040502050505030304" pitchFamily="18" charset="0"/>
              <a:ea typeface="黑体" panose="02010609060101010101" pitchFamily="49" charset="-122"/>
            </a:endParaRPr>
          </a:p>
        </p:txBody>
      </p:sp>
      <p:grpSp>
        <p:nvGrpSpPr>
          <p:cNvPr id="6147" name="Group 71"/>
          <p:cNvGrpSpPr/>
          <p:nvPr/>
        </p:nvGrpSpPr>
        <p:grpSpPr>
          <a:xfrm>
            <a:off x="5222875" y="20638"/>
            <a:ext cx="3856038" cy="5110162"/>
            <a:chOff x="275" y="265"/>
            <a:chExt cx="2373" cy="3936"/>
          </a:xfrm>
        </p:grpSpPr>
        <p:sp>
          <p:nvSpPr>
            <p:cNvPr id="6148" name="AutoShape 72"/>
            <p:cNvSpPr/>
            <p:nvPr/>
          </p:nvSpPr>
          <p:spPr>
            <a:xfrm>
              <a:off x="275" y="265"/>
              <a:ext cx="2373" cy="3936"/>
            </a:xfrm>
            <a:prstGeom prst="roundRect">
              <a:avLst>
                <a:gd name="adj" fmla="val 8014"/>
              </a:avLst>
            </a:prstGeom>
            <a:solidFill>
              <a:srgbClr val="F8F8F8"/>
            </a:solidFill>
            <a:ln w="9525" cap="flat" cmpd="sng">
              <a:solidFill>
                <a:srgbClr val="99CC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lvl="0" indent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6149" name="AutoShape 73"/>
            <p:cNvSpPr/>
            <p:nvPr/>
          </p:nvSpPr>
          <p:spPr>
            <a:xfrm>
              <a:off x="311" y="307"/>
              <a:ext cx="2323" cy="3853"/>
            </a:xfrm>
            <a:prstGeom prst="roundRect">
              <a:avLst>
                <a:gd name="adj" fmla="val 7912"/>
              </a:avLst>
            </a:prstGeom>
            <a:solidFill>
              <a:srgbClr val="99CCFF">
                <a:alpha val="50194"/>
              </a:srgbClr>
            </a:solidFill>
            <a:ln w="9525">
              <a:noFill/>
            </a:ln>
          </p:spPr>
          <p:txBody>
            <a:bodyPr wrap="none" anchor="ctr"/>
            <a:p>
              <a:pPr lvl="0" indent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en-US" strike="noStrike" noProof="1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5C1020D-94BA-4908-ACBA-9235C51D92F6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0602884A-3B44-4DB9-9DE1-A8AC5C3CABCC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anose="020B0604020202020204" pitchFamily="34" charset="0"/>
              <a:buChar char="•"/>
              <a:defRPr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0DF3919D-01EA-4F77-80DD-BD73C1F555AF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80A96C8F-E4E2-4883-BCBD-66D328A6F7BF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5" name="Oval 7"/>
          <p:cNvSpPr/>
          <p:nvPr/>
        </p:nvSpPr>
        <p:spPr>
          <a:xfrm>
            <a:off x="4695825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6" name="Oval 8"/>
          <p:cNvSpPr/>
          <p:nvPr/>
        </p:nvSpPr>
        <p:spPr>
          <a:xfrm>
            <a:off x="4297363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81"/>
            <a:ext cx="7772400" cy="84891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92916C56-B1C8-47DC-B561-23CA83831B7C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3013B6C9-1851-44E2-AE27-6B968A2FA016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945A5CC-33E0-4E2C-AE6A-CE33A18C423D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EBA693A-B9AD-4A9B-A2F0-40BD0E7C101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17" y="1200150"/>
            <a:ext cx="4041775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80089016-4CB1-4010-AC2B-23CD1518C83B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5D83AFEC-51B8-4549-B9E3-2BF8477E3008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949509E-1665-4E22-8D61-E7CFEC8EEE6D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5117271D-38F3-4F5A-8BA3-0B3B9C5D4251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94" y="200027"/>
            <a:ext cx="3008313" cy="1571625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43" y="204796"/>
            <a:ext cx="4995863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94" y="1828801"/>
            <a:ext cx="3008313" cy="27658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10D6107-95E8-44CC-85B1-9192DD67C4DF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4BD52BD-7984-4A92-AB1F-DE8388EF0B39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8"/>
            <a:ext cx="5711824" cy="671513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2"/>
            <a:ext cx="6054724" cy="3405783"/>
          </a:xfrm>
          <a:prstGeom prst="rect">
            <a:avLst/>
          </a:prstGeo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fontAlgn="base"/>
            <a:r>
              <a:rPr lang="zh-CN" altLang="en-US" strike="noStrike" noProof="0" smtClean="0"/>
              <a:t>单击图标添加图片</a:t>
            </a:r>
            <a:endParaRPr lang="en-US" strike="noStrike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E50AF99C-4A74-4BCB-9F3E-977083EFA73B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360FF329-7D5D-432B-ADFB-DB4471A105F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2F97F26-1EEA-4638-9057-7976D6A6383A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B4D5E54C-C587-40D3-98B0-62F3E187823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9FCC137-B60A-4BFD-9F50-1D9FBD8C8020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CFCD58FA-2B19-45C5-8944-55227B7CD099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2"/>
          <p:cNvSpPr/>
          <p:nvPr/>
        </p:nvSpPr>
        <p:spPr>
          <a:xfrm>
            <a:off x="0" y="0"/>
            <a:ext cx="9145588" cy="458788"/>
          </a:xfrm>
          <a:prstGeom prst="rect">
            <a:avLst/>
          </a:prstGeom>
          <a:gradFill rotWithShape="1">
            <a:gsLst>
              <a:gs pos="0">
                <a:srgbClr val="001D31"/>
              </a:gs>
              <a:gs pos="100000">
                <a:srgbClr val="0099FF"/>
              </a:gs>
            </a:gsLst>
            <a:lin ang="18900000" scaled="1"/>
            <a:tileRect/>
          </a:gradFill>
          <a:ln w="9525">
            <a:noFill/>
          </a:ln>
        </p:spPr>
        <p:txBody>
          <a:bodyPr wrap="none" anchor="ctr"/>
          <a:p>
            <a:pPr lvl="0" indent="0"/>
            <a:endParaRPr lang="zh-CN" altLang="en-US" b="1" dirty="0">
              <a:solidFill>
                <a:srgbClr val="000000"/>
              </a:solidFill>
              <a:latin typeface="Calibri" panose="020F050202020403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1_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75"/>
          <p:cNvSpPr/>
          <p:nvPr/>
        </p:nvSpPr>
        <p:spPr>
          <a:xfrm>
            <a:off x="33338" y="33338"/>
            <a:ext cx="5181600" cy="5076825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 cap="flat" cmpd="sng">
            <a:solidFill>
              <a:srgbClr val="80CB35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lvl="0" indent="0"/>
            <a:endParaRPr lang="zh-CN" altLang="en-US" b="1" dirty="0">
              <a:solidFill>
                <a:srgbClr val="000000"/>
              </a:solidFill>
              <a:latin typeface="Palatino Linotype" panose="02040502050505030304" pitchFamily="18" charset="0"/>
              <a:ea typeface="黑体" panose="02010609060101010101" pitchFamily="49" charset="-122"/>
            </a:endParaRPr>
          </a:p>
        </p:txBody>
      </p:sp>
      <p:grpSp>
        <p:nvGrpSpPr>
          <p:cNvPr id="18435" name="Group 71"/>
          <p:cNvGrpSpPr/>
          <p:nvPr/>
        </p:nvGrpSpPr>
        <p:grpSpPr>
          <a:xfrm>
            <a:off x="5222875" y="20638"/>
            <a:ext cx="3856038" cy="5110162"/>
            <a:chOff x="275" y="265"/>
            <a:chExt cx="2373" cy="3936"/>
          </a:xfrm>
        </p:grpSpPr>
        <p:sp>
          <p:nvSpPr>
            <p:cNvPr id="18436" name="AutoShape 72"/>
            <p:cNvSpPr/>
            <p:nvPr/>
          </p:nvSpPr>
          <p:spPr>
            <a:xfrm>
              <a:off x="275" y="265"/>
              <a:ext cx="2373" cy="3936"/>
            </a:xfrm>
            <a:prstGeom prst="roundRect">
              <a:avLst>
                <a:gd name="adj" fmla="val 8014"/>
              </a:avLst>
            </a:prstGeom>
            <a:solidFill>
              <a:srgbClr val="F8F8F8"/>
            </a:solidFill>
            <a:ln w="9525" cap="flat" cmpd="sng">
              <a:solidFill>
                <a:srgbClr val="99CC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lvl="0" indent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18437" name="AutoShape 73"/>
            <p:cNvSpPr/>
            <p:nvPr/>
          </p:nvSpPr>
          <p:spPr>
            <a:xfrm>
              <a:off x="311" y="307"/>
              <a:ext cx="2323" cy="3853"/>
            </a:xfrm>
            <a:prstGeom prst="roundRect">
              <a:avLst>
                <a:gd name="adj" fmla="val 7912"/>
              </a:avLst>
            </a:prstGeom>
            <a:solidFill>
              <a:srgbClr val="99CCFF">
                <a:alpha val="50194"/>
              </a:srgbClr>
            </a:solidFill>
            <a:ln w="9525">
              <a:noFill/>
            </a:ln>
          </p:spPr>
          <p:txBody>
            <a:bodyPr wrap="none" anchor="ctr"/>
            <a:p>
              <a:pPr lvl="0" indent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200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4750"/>
            <a:ext cx="64008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en-US" strike="noStrike" noProof="1" dirty="0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5C1020D-94BA-4908-ACBA-9235C51D92F6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0602884A-3B44-4DB9-9DE1-A8AC5C3CABCC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anose="020B0604020202020204" pitchFamily="34" charset="0"/>
              <a:buChar char="•"/>
              <a:defRPr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0DF3919D-01EA-4F77-80DD-BD73C1F555AF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80A96C8F-E4E2-4883-BCBD-66D328A6F7BF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5" name="Oval 7"/>
          <p:cNvSpPr/>
          <p:nvPr/>
        </p:nvSpPr>
        <p:spPr>
          <a:xfrm>
            <a:off x="4695825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6" name="Oval 8"/>
          <p:cNvSpPr/>
          <p:nvPr/>
        </p:nvSpPr>
        <p:spPr>
          <a:xfrm>
            <a:off x="4297363" y="2943225"/>
            <a:ext cx="84138" cy="635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trike="noStrike" noProof="1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28701"/>
            <a:ext cx="7772400" cy="1878806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051577"/>
            <a:ext cx="7772400" cy="848915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92916C56-B1C8-47DC-B561-23CA83831B7C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3013B6C9-1851-44E2-AE27-6B968A2FA016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200150"/>
            <a:ext cx="4041648" cy="339471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945A5CC-33E0-4E2C-AE6A-CE33A18C423D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EBA693A-B9AD-4A9B-A2F0-40BD0E7C101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82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4040188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9" y="1200150"/>
            <a:ext cx="4041775" cy="457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1659636"/>
            <a:ext cx="4041648" cy="293522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1659637"/>
            <a:ext cx="4041648" cy="293489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80089016-4CB1-4010-AC2B-23CD1518C83B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5D83AFEC-51B8-4549-B9E3-2BF8477E3008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949509E-1665-4E22-8D61-E7CFEC8EEE6D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5117271D-38F3-4F5A-8BA3-0B3B9C5D4251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D8C23A99-C87F-43CA-B087-BF93873C4030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E4C99B7-E1B4-464D-AD40-66D9C65EF268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94" y="200027"/>
            <a:ext cx="3008313" cy="1571625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43" y="204792"/>
            <a:ext cx="4995863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94" y="1828801"/>
            <a:ext cx="3008313" cy="27658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F10D6107-95E8-44CC-85B1-9192DD67C4DF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74BD52BD-7984-4A92-AB1F-DE8388EF0B39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171454"/>
            <a:ext cx="5711824" cy="671513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857252"/>
            <a:ext cx="6054724" cy="3405783"/>
          </a:xfrm>
          <a:prstGeom prst="rect">
            <a:avLst/>
          </a:prstGeo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fontAlgn="base"/>
            <a:r>
              <a:rPr lang="zh-CN" altLang="en-US" strike="noStrike" noProof="0" smtClean="0"/>
              <a:t>单击图标添加图片</a:t>
            </a:r>
            <a:endParaRPr lang="en-US" strike="noStrike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4357688"/>
            <a:ext cx="5711824" cy="4000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E50AF99C-4A74-4BCB-9F3E-977083EFA73B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360FF329-7D5D-432B-ADFB-DB4471A105F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0015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2F97F26-1EEA-4638-9057-7976D6A6383A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B4D5E54C-C587-40D3-98B0-62F3E1878230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62700" y="4767263"/>
            <a:ext cx="2085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A9FCC137-B60A-4BFD-9F50-1D9FBD8C8020}" type="datetimeFigureOut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4767263"/>
            <a:ext cx="2847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endParaRPr lang="zh-CN" alt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4767263"/>
            <a:ext cx="561975" cy="274638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 fontAlgn="auto">
              <a:defRPr/>
            </a:pPr>
            <a:fld id="{CFCD58FA-2B19-45C5-8944-55227B7CD099}" type="slidenum">
              <a:rPr lang="zh-CN" altLang="en-US" strike="noStrike" noProof="1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2"/>
          <p:cNvSpPr/>
          <p:nvPr/>
        </p:nvSpPr>
        <p:spPr>
          <a:xfrm>
            <a:off x="0" y="0"/>
            <a:ext cx="9145588" cy="458788"/>
          </a:xfrm>
          <a:prstGeom prst="rect">
            <a:avLst/>
          </a:prstGeom>
          <a:gradFill rotWithShape="1">
            <a:gsLst>
              <a:gs pos="0">
                <a:srgbClr val="001D31"/>
              </a:gs>
              <a:gs pos="100000">
                <a:srgbClr val="0099FF"/>
              </a:gs>
            </a:gsLst>
            <a:lin ang="18900000" scaled="1"/>
            <a:tileRect/>
          </a:gradFill>
          <a:ln w="9525">
            <a:noFill/>
          </a:ln>
        </p:spPr>
        <p:txBody>
          <a:bodyPr wrap="none" anchor="ctr"/>
          <a:p>
            <a:pPr lvl="0" indent="0"/>
            <a:endParaRPr lang="zh-CN" altLang="en-US" b="1" dirty="0">
              <a:solidFill>
                <a:srgbClr val="000000"/>
              </a:solidFill>
              <a:latin typeface="Calibri" panose="020F050202020403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1746" name="任意多边形 106502"/>
          <p:cNvSpPr/>
          <p:nvPr/>
        </p:nvSpPr>
        <p:spPr>
          <a:xfrm>
            <a:off x="609600" y="914400"/>
            <a:ext cx="7924800" cy="685800"/>
          </a:xfrm>
          <a:custGeom>
            <a:avLst/>
            <a:gdLst/>
            <a:ahLst/>
            <a:cxnLst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1747" name="直接连接符 106503"/>
          <p:cNvSpPr/>
          <p:nvPr/>
        </p:nvSpPr>
        <p:spPr>
          <a:xfrm>
            <a:off x="1981200" y="2971800"/>
            <a:ext cx="6511925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748" name="Line 8"/>
          <p:cNvSpPr/>
          <p:nvPr userDrawn="1"/>
        </p:nvSpPr>
        <p:spPr>
          <a:xfrm>
            <a:off x="0" y="519113"/>
            <a:ext cx="914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 indent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1749" name="Line 9"/>
          <p:cNvSpPr/>
          <p:nvPr userDrawn="1"/>
        </p:nvSpPr>
        <p:spPr>
          <a:xfrm>
            <a:off x="-3175" y="525463"/>
            <a:ext cx="9144000" cy="0"/>
          </a:xfrm>
          <a:prstGeom prst="line">
            <a:avLst/>
          </a:prstGeom>
          <a:ln w="9525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 indent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6498" name="标题 106497"/>
          <p:cNvSpPr>
            <a:spLocks noGrp="1"/>
          </p:cNvSpPr>
          <p:nvPr>
            <p:ph type="ctrTitle"/>
          </p:nvPr>
        </p:nvSpPr>
        <p:spPr>
          <a:xfrm>
            <a:off x="914400" y="1143000"/>
            <a:ext cx="7623175" cy="13144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lvl="0">
              <a:defRPr sz="5000"/>
            </a:lvl1pPr>
          </a:lstStyle>
          <a:p>
            <a:pPr lvl="0" fontAlgn="base"/>
            <a:r>
              <a:rPr lang="en-US" altLang="zh-CN" strike="noStrike" noProof="1" dirty="0"/>
              <a:t>单击此处编辑母版标题样式</a:t>
            </a:r>
            <a:endParaRPr lang="en-US" altLang="zh-CN" strike="noStrike" noProof="1" dirty="0"/>
          </a:p>
        </p:txBody>
      </p:sp>
      <p:sp>
        <p:nvSpPr>
          <p:cNvPr id="106499" name="副标题 106498"/>
          <p:cNvSpPr>
            <a:spLocks noGrp="1"/>
          </p:cNvSpPr>
          <p:nvPr>
            <p:ph type="subTitle" idx="1"/>
          </p:nvPr>
        </p:nvSpPr>
        <p:spPr>
          <a:xfrm>
            <a:off x="1981200" y="2971800"/>
            <a:ext cx="6553200" cy="13144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0" lvl="0" indent="0">
              <a:buNone/>
              <a:defRPr sz="2800"/>
            </a:lvl1pPr>
            <a:lvl2pPr marL="344805" lvl="1" indent="0" algn="ctr">
              <a:buNone/>
              <a:defRPr sz="2800"/>
            </a:lvl2pPr>
            <a:lvl3pPr marL="671830" lvl="2" indent="0" algn="ctr">
              <a:buNone/>
              <a:defRPr sz="2800"/>
            </a:lvl3pPr>
            <a:lvl4pPr marL="1024255" lvl="3" indent="0" algn="ctr">
              <a:buNone/>
              <a:defRPr sz="2800"/>
            </a:lvl4pPr>
            <a:lvl5pPr marL="1341755" lvl="4" indent="0" algn="ctr">
              <a:buNone/>
              <a:defRPr sz="2800"/>
            </a:lvl5pPr>
          </a:lstStyle>
          <a:p>
            <a:pPr lvl="0" fontAlgn="base"/>
            <a:r>
              <a:rPr lang="en-US" altLang="zh-CN" strike="noStrike" noProof="1" dirty="0"/>
              <a:t>单击此处编辑母版副标题样式</a:t>
            </a:r>
            <a:endParaRPr lang="en-US" altLang="zh-CN" strike="noStrike" noProof="1" dirty="0"/>
          </a:p>
        </p:txBody>
      </p:sp>
      <p:sp>
        <p:nvSpPr>
          <p:cNvPr id="106500" name="日期占位符 106499"/>
          <p:cNvSpPr>
            <a:spLocks noGrp="1"/>
          </p:cNvSpPr>
          <p:nvPr>
            <p:ph type="dt" sz="half" idx="2"/>
          </p:nvPr>
        </p:nvSpPr>
        <p:spPr>
          <a:xfrm>
            <a:off x="457200" y="4683125"/>
            <a:ext cx="2133600" cy="3429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200">
                <a:latin typeface="Garamond" panose="02020404030301010803" pitchFamily="18" charset="0"/>
              </a:defRPr>
            </a:lvl1pPr>
          </a:lstStyle>
          <a:p>
            <a:pPr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6501" name="页脚占位符 106500"/>
          <p:cNvSpPr>
            <a:spLocks noGrp="1"/>
          </p:cNvSpPr>
          <p:nvPr>
            <p:ph type="ftr" sz="quarter" idx="3"/>
          </p:nvPr>
        </p:nvSpPr>
        <p:spPr>
          <a:xfrm>
            <a:off x="3124200" y="4683125"/>
            <a:ext cx="2895600" cy="3429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ctr">
              <a:defRPr sz="1200">
                <a:latin typeface="Garamond" panose="02020404030301010803" pitchFamily="18" charset="0"/>
              </a:defRPr>
            </a:lvl1pPr>
          </a:lstStyle>
          <a:p>
            <a:pPr fontAlgn="base"/>
            <a:endParaRPr lang="en-US" altLang="zh-CN" strike="noStrike" noProof="1"/>
          </a:p>
        </p:txBody>
      </p:sp>
      <p:sp>
        <p:nvSpPr>
          <p:cNvPr id="106502" name="灯片编号占位符 106501"/>
          <p:cNvSpPr>
            <a:spLocks noGrp="1"/>
          </p:cNvSpPr>
          <p:nvPr>
            <p:ph type="sldNum" sz="quarter" idx="4"/>
          </p:nvPr>
        </p:nvSpPr>
        <p:spPr>
          <a:xfrm>
            <a:off x="6553200" y="4683125"/>
            <a:ext cx="2133600" cy="3429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pPr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8313" y="735806"/>
            <a:ext cx="4027487" cy="40302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735806"/>
            <a:ext cx="4027488" cy="40302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2504" cy="33988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150"/>
            <a:ext cx="4032504" cy="33988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333829"/>
            <a:ext cx="3655181" cy="617934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1999034"/>
            <a:ext cx="3655181" cy="264321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333829"/>
            <a:ext cx="3673182" cy="617934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1999034"/>
            <a:ext cx="3673182" cy="264321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7963"/>
            <a:ext cx="2057400" cy="43910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7963"/>
            <a:ext cx="6052930" cy="43910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en-US" alt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</p:spTree>
  </p:cSld>
  <p:clrMapOvr>
    <a:masterClrMapping/>
  </p:clrMapOvr>
  <p:transition spd="slow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60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3" y="1631160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80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ctr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ctr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ctr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ctr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19" y="1076343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4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fontAlgn="ctr"/>
            <a:endParaRPr lang="zh-CN" altLang="en-US" strike="noStrike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2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ctr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5" Type="http://schemas.openxmlformats.org/officeDocument/2006/relationships/theme" Target="../theme/theme2.xml"/><Relationship Id="rId14" Type="http://schemas.openxmlformats.org/officeDocument/2006/relationships/image" Target="../media/image3.jpeg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6" Type="http://schemas.openxmlformats.org/officeDocument/2006/relationships/theme" Target="../theme/theme3.xml"/><Relationship Id="rId15" Type="http://schemas.openxmlformats.org/officeDocument/2006/relationships/image" Target="../media/image3.jpeg"/><Relationship Id="rId14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7.xml"/><Relationship Id="rId8" Type="http://schemas.openxmlformats.org/officeDocument/2006/relationships/slideLayout" Target="../slideLayouts/slideLayout46.xml"/><Relationship Id="rId7" Type="http://schemas.openxmlformats.org/officeDocument/2006/relationships/slideLayout" Target="../slideLayouts/slideLayout45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2.xml"/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 descr="2-2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68313" y="87313"/>
            <a:ext cx="8207375" cy="48736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标题文本样式：微软雅黑</a:t>
            </a:r>
            <a:r>
              <a:rPr lang="en-US" altLang="zh-CN"/>
              <a:t>/28</a:t>
            </a:r>
            <a:r>
              <a:rPr lang="zh-CN" altLang="en-US"/>
              <a:t>号  </a:t>
            </a:r>
            <a:r>
              <a:rPr lang="en-US" altLang="zh-CN"/>
              <a:t>Arial/28pt</a:t>
            </a:r>
            <a:endParaRPr lang="en-US" altLang="zh-CN"/>
          </a:p>
        </p:txBody>
      </p:sp>
      <p:sp>
        <p:nvSpPr>
          <p:cNvPr id="1028" name="Rectangle 4"/>
          <p:cNvSpPr>
            <a:spLocks noGrp="1"/>
          </p:cNvSpPr>
          <p:nvPr>
            <p:ph type="body"/>
          </p:nvPr>
        </p:nvSpPr>
        <p:spPr>
          <a:xfrm>
            <a:off x="468313" y="735013"/>
            <a:ext cx="8207375" cy="403066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180975"/>
            <a:r>
              <a:rPr lang="zh-CN" altLang="en-US"/>
              <a:t>第一级内容文本样式：微软雅黑</a:t>
            </a:r>
            <a:r>
              <a:rPr lang="en-US" altLang="zh-CN"/>
              <a:t>/20</a:t>
            </a:r>
            <a:r>
              <a:rPr lang="zh-CN" altLang="en-US"/>
              <a:t>号  </a:t>
            </a:r>
            <a:r>
              <a:rPr lang="en-US" altLang="zh-CN"/>
              <a:t>Arial/20pt</a:t>
            </a:r>
            <a:endParaRPr lang="en-US" altLang="zh-CN"/>
          </a:p>
          <a:p>
            <a:pPr lvl="1" indent="-180975"/>
            <a:r>
              <a:rPr lang="zh-CN" altLang="en-US"/>
              <a:t>第二级内容文本样式：微软雅黑</a:t>
            </a:r>
            <a:r>
              <a:rPr lang="en-US" altLang="zh-CN"/>
              <a:t>/18</a:t>
            </a:r>
            <a:r>
              <a:rPr lang="zh-CN" altLang="en-US"/>
              <a:t>号  </a:t>
            </a:r>
            <a:r>
              <a:rPr lang="en-US" altLang="zh-CN"/>
              <a:t>Arial/18pt</a:t>
            </a:r>
            <a:endParaRPr lang="en-US" altLang="zh-CN"/>
          </a:p>
          <a:p>
            <a:pPr lvl="2" indent="-174625"/>
            <a:r>
              <a:rPr lang="zh-CN" altLang="en-US"/>
              <a:t>第三级内容文本样式：微软雅黑</a:t>
            </a:r>
            <a:r>
              <a:rPr lang="en-US" altLang="zh-CN"/>
              <a:t>/16</a:t>
            </a:r>
            <a:r>
              <a:rPr lang="zh-CN" altLang="en-US"/>
              <a:t>号  </a:t>
            </a:r>
            <a:r>
              <a:rPr lang="en-US" altLang="zh-CN"/>
              <a:t>Arial/16pt</a:t>
            </a:r>
            <a:endParaRPr lang="en-US" altLang="zh-CN"/>
          </a:p>
          <a:p>
            <a:pPr lvl="3" indent="-180975"/>
            <a:r>
              <a:rPr lang="zh-CN" altLang="en-US"/>
              <a:t>第四级内容文本样式：微软雅黑</a:t>
            </a:r>
            <a:r>
              <a:rPr lang="en-US" altLang="zh-CN"/>
              <a:t>/14</a:t>
            </a:r>
            <a:r>
              <a:rPr lang="zh-CN" altLang="en-US"/>
              <a:t>号  </a:t>
            </a:r>
            <a:r>
              <a:rPr lang="en-US" altLang="zh-CN"/>
              <a:t>Arial/14pt</a:t>
            </a:r>
            <a:endParaRPr lang="en-US" altLang="zh-CN"/>
          </a:p>
          <a:p>
            <a:pPr lvl="4" indent="-184150"/>
            <a:r>
              <a:rPr lang="zh-CN" altLang="en-US"/>
              <a:t>第五级内容文本样式：微软雅黑</a:t>
            </a:r>
            <a:r>
              <a:rPr lang="en-US" altLang="zh-CN"/>
              <a:t>/12</a:t>
            </a:r>
            <a:r>
              <a:rPr lang="zh-CN" altLang="en-US"/>
              <a:t>号  </a:t>
            </a:r>
            <a:r>
              <a:rPr lang="en-US" altLang="zh-CN"/>
              <a:t>Arial/12pt</a:t>
            </a: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amond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8097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41655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2800">
          <a:solidFill>
            <a:schemeClr val="tx1"/>
          </a:solidFill>
          <a:latin typeface="+mn-lt"/>
          <a:ea typeface="+mn-ea"/>
        </a:defRPr>
      </a:lvl2pPr>
      <a:lvl3pPr marL="895350" indent="-17462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600">
          <a:solidFill>
            <a:schemeClr val="tx1"/>
          </a:solidFill>
          <a:latin typeface="+mn-lt"/>
          <a:ea typeface="+mn-ea"/>
        </a:defRPr>
      </a:lvl3pPr>
      <a:lvl4pPr marL="1256030" indent="-180975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400">
          <a:solidFill>
            <a:schemeClr val="tx1"/>
          </a:solidFill>
          <a:latin typeface="+mn-lt"/>
          <a:ea typeface="+mn-ea"/>
        </a:defRPr>
      </a:lvl4pPr>
      <a:lvl5pPr marL="1619250" indent="-184150" algn="l" rtl="0" eaLnBrk="0" fontAlgn="ctr" hangingPunct="0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5pPr>
      <a:lvl6pPr marL="20764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6pPr>
      <a:lvl7pPr marL="25336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7pPr>
      <a:lvl8pPr marL="29908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8pPr>
      <a:lvl9pPr marL="3448050" indent="-184150" algn="l" rtl="0" fontAlgn="ctr">
        <a:lnSpc>
          <a:spcPct val="120000"/>
        </a:lnSpc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l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AutoShape 75"/>
          <p:cNvSpPr/>
          <p:nvPr/>
        </p:nvSpPr>
        <p:spPr>
          <a:xfrm>
            <a:off x="33338" y="33338"/>
            <a:ext cx="5181600" cy="5076825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 cap="flat" cmpd="sng">
            <a:solidFill>
              <a:srgbClr val="80CB35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lvl="0" indent="0"/>
            <a:endParaRPr lang="zh-CN" altLang="en-US" b="1" dirty="0">
              <a:solidFill>
                <a:srgbClr val="000000"/>
              </a:solidFill>
              <a:latin typeface="Palatino Linotype" panose="02040502050505030304" pitchFamily="18" charset="0"/>
              <a:ea typeface="黑体" panose="02010609060101010101" pitchFamily="49" charset="-122"/>
            </a:endParaRPr>
          </a:p>
        </p:txBody>
      </p:sp>
      <p:grpSp>
        <p:nvGrpSpPr>
          <p:cNvPr id="2051" name="Group 71"/>
          <p:cNvGrpSpPr/>
          <p:nvPr/>
        </p:nvGrpSpPr>
        <p:grpSpPr>
          <a:xfrm>
            <a:off x="5222875" y="20638"/>
            <a:ext cx="3856038" cy="5110162"/>
            <a:chOff x="275" y="265"/>
            <a:chExt cx="2373" cy="3936"/>
          </a:xfrm>
        </p:grpSpPr>
        <p:sp>
          <p:nvSpPr>
            <p:cNvPr id="2052" name="AutoShape 72"/>
            <p:cNvSpPr/>
            <p:nvPr/>
          </p:nvSpPr>
          <p:spPr>
            <a:xfrm>
              <a:off x="275" y="265"/>
              <a:ext cx="2373" cy="3936"/>
            </a:xfrm>
            <a:prstGeom prst="roundRect">
              <a:avLst>
                <a:gd name="adj" fmla="val 8014"/>
              </a:avLst>
            </a:prstGeom>
            <a:solidFill>
              <a:srgbClr val="F8F8F8"/>
            </a:solidFill>
            <a:ln w="9525" cap="flat" cmpd="sng">
              <a:solidFill>
                <a:srgbClr val="99CC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lvl="0" indent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2053" name="AutoShape 73"/>
            <p:cNvSpPr/>
            <p:nvPr/>
          </p:nvSpPr>
          <p:spPr>
            <a:xfrm>
              <a:off x="311" y="307"/>
              <a:ext cx="2323" cy="3853"/>
            </a:xfrm>
            <a:prstGeom prst="roundRect">
              <a:avLst>
                <a:gd name="adj" fmla="val 7912"/>
              </a:avLst>
            </a:prstGeom>
            <a:solidFill>
              <a:srgbClr val="99CCFF">
                <a:alpha val="50194"/>
              </a:srgbClr>
            </a:solidFill>
            <a:ln w="9525">
              <a:noFill/>
            </a:ln>
          </p:spPr>
          <p:txBody>
            <a:bodyPr wrap="none" anchor="ctr"/>
            <a:p>
              <a:pPr lvl="0" indent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49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slow">
    <p:diamond/>
  </p:transition>
  <p:hf sldNum="0" hdr="0" ftr="0" dt="0"/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074" name="AutoShape 75"/>
          <p:cNvSpPr/>
          <p:nvPr/>
        </p:nvSpPr>
        <p:spPr>
          <a:xfrm>
            <a:off x="33338" y="33338"/>
            <a:ext cx="5181600" cy="5076825"/>
          </a:xfrm>
          <a:prstGeom prst="roundRect">
            <a:avLst>
              <a:gd name="adj" fmla="val 8014"/>
            </a:avLst>
          </a:prstGeom>
          <a:solidFill>
            <a:srgbClr val="F8F8F8"/>
          </a:solidFill>
          <a:ln w="9525" cap="flat" cmpd="sng">
            <a:solidFill>
              <a:srgbClr val="80CB35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/>
          <a:p>
            <a:pPr lvl="0" indent="0"/>
            <a:endParaRPr lang="zh-CN" altLang="en-US" b="1" dirty="0">
              <a:solidFill>
                <a:srgbClr val="000000"/>
              </a:solidFill>
              <a:latin typeface="Palatino Linotype" panose="02040502050505030304" pitchFamily="18" charset="0"/>
              <a:ea typeface="黑体" panose="02010609060101010101" pitchFamily="49" charset="-122"/>
            </a:endParaRPr>
          </a:p>
        </p:txBody>
      </p:sp>
      <p:grpSp>
        <p:nvGrpSpPr>
          <p:cNvPr id="3075" name="Group 71"/>
          <p:cNvGrpSpPr/>
          <p:nvPr/>
        </p:nvGrpSpPr>
        <p:grpSpPr>
          <a:xfrm>
            <a:off x="5222875" y="20638"/>
            <a:ext cx="3856038" cy="5110162"/>
            <a:chOff x="275" y="265"/>
            <a:chExt cx="2373" cy="3936"/>
          </a:xfrm>
        </p:grpSpPr>
        <p:sp>
          <p:nvSpPr>
            <p:cNvPr id="3076" name="AutoShape 72"/>
            <p:cNvSpPr/>
            <p:nvPr/>
          </p:nvSpPr>
          <p:spPr>
            <a:xfrm>
              <a:off x="275" y="265"/>
              <a:ext cx="2373" cy="3936"/>
            </a:xfrm>
            <a:prstGeom prst="roundRect">
              <a:avLst>
                <a:gd name="adj" fmla="val 8014"/>
              </a:avLst>
            </a:prstGeom>
            <a:solidFill>
              <a:srgbClr val="F8F8F8"/>
            </a:solidFill>
            <a:ln w="9525" cap="flat" cmpd="sng">
              <a:solidFill>
                <a:srgbClr val="99CC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p>
              <a:pPr lvl="0" indent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49" charset="-122"/>
              </a:endParaRPr>
            </a:p>
          </p:txBody>
        </p:sp>
        <p:sp>
          <p:nvSpPr>
            <p:cNvPr id="3077" name="AutoShape 73"/>
            <p:cNvSpPr/>
            <p:nvPr/>
          </p:nvSpPr>
          <p:spPr>
            <a:xfrm>
              <a:off x="311" y="307"/>
              <a:ext cx="2323" cy="3853"/>
            </a:xfrm>
            <a:prstGeom prst="roundRect">
              <a:avLst>
                <a:gd name="adj" fmla="val 7912"/>
              </a:avLst>
            </a:prstGeom>
            <a:solidFill>
              <a:srgbClr val="99CCFF">
                <a:alpha val="50194"/>
              </a:srgbClr>
            </a:solidFill>
            <a:ln w="9525">
              <a:noFill/>
            </a:ln>
          </p:spPr>
          <p:txBody>
            <a:bodyPr wrap="none" anchor="ctr"/>
            <a:p>
              <a:pPr lvl="0" indent="0"/>
              <a:endParaRPr lang="zh-CN" altLang="en-US" b="1" dirty="0">
                <a:solidFill>
                  <a:srgbClr val="000000"/>
                </a:solidFill>
                <a:latin typeface="Palatino Linotype" panose="02040502050505030304" pitchFamily="18" charset="0"/>
                <a:ea typeface="黑体" panose="02010609060101010101" pitchFamily="49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transition spd="slow">
    <p:diamond/>
  </p:transition>
  <p:hf sldNum="0" hdr="0" ftr="0" dt="0"/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anose="02040502050505030304" pitchFamily="18" charset="0"/>
          <a:ea typeface="幼圆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标题 105473"/>
          <p:cNvSpPr>
            <a:spLocks noGrp="1"/>
          </p:cNvSpPr>
          <p:nvPr>
            <p:ph type="title"/>
          </p:nvPr>
        </p:nvSpPr>
        <p:spPr>
          <a:xfrm>
            <a:off x="457200" y="207963"/>
            <a:ext cx="8229600" cy="85566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0"/>
            <a:r>
              <a:rPr lang="en-US" altLang="zh-CN" dirty="0"/>
              <a:t>单击此处编辑母版标题样式</a:t>
            </a:r>
            <a:endParaRPr lang="en-US" altLang="zh-CN" dirty="0"/>
          </a:p>
        </p:txBody>
      </p:sp>
      <p:sp>
        <p:nvSpPr>
          <p:cNvPr id="4099" name="文本占位符 105474"/>
          <p:cNvSpPr>
            <a:spLocks noGrp="1"/>
          </p:cNvSpPr>
          <p:nvPr>
            <p:ph type="body"/>
          </p:nvPr>
        </p:nvSpPr>
        <p:spPr>
          <a:xfrm>
            <a:off x="457200" y="1200150"/>
            <a:ext cx="8229600" cy="33988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zh-CN" dirty="0"/>
              <a:t>单击此处编辑母版文本样式</a:t>
            </a:r>
            <a:endParaRPr lang="en-US" altLang="zh-CN" dirty="0"/>
          </a:p>
          <a:p>
            <a:pPr lvl="1" indent="-325120"/>
            <a:r>
              <a:rPr lang="en-US" altLang="zh-CN" dirty="0"/>
              <a:t>第二级</a:t>
            </a:r>
            <a:endParaRPr lang="en-US" altLang="zh-CN" dirty="0"/>
          </a:p>
          <a:p>
            <a:pPr lvl="2" indent="-350520"/>
            <a:r>
              <a:rPr lang="en-US" altLang="zh-CN" dirty="0"/>
              <a:t>第三级</a:t>
            </a:r>
            <a:endParaRPr lang="en-US" altLang="zh-CN" dirty="0"/>
          </a:p>
          <a:p>
            <a:pPr lvl="3" indent="-315595"/>
            <a:r>
              <a:rPr lang="en-US" altLang="zh-CN" dirty="0"/>
              <a:t>第四级</a:t>
            </a:r>
            <a:endParaRPr lang="en-US" altLang="zh-CN" dirty="0"/>
          </a:p>
          <a:p>
            <a:pPr lvl="4" indent="-339725"/>
            <a:r>
              <a:rPr lang="en-US" altLang="zh-CN" dirty="0"/>
              <a:t>第五级</a:t>
            </a:r>
            <a:endParaRPr lang="en-US" altLang="zh-CN" dirty="0"/>
          </a:p>
        </p:txBody>
      </p:sp>
      <p:sp>
        <p:nvSpPr>
          <p:cNvPr id="105476" name="日期占位符 105475"/>
          <p:cNvSpPr>
            <a:spLocks noGrp="1"/>
          </p:cNvSpPr>
          <p:nvPr>
            <p:ph type="dt" sz="half" idx="2"/>
          </p:nvPr>
        </p:nvSpPr>
        <p:spPr>
          <a:xfrm>
            <a:off x="457200" y="4683125"/>
            <a:ext cx="2133600" cy="3429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>
              <a:defRPr sz="1200">
                <a:latin typeface="Garamond" panose="02020404030301010803" pitchFamily="18" charset="0"/>
              </a:defRPr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5477" name="页脚占位符 105476"/>
          <p:cNvSpPr>
            <a:spLocks noGrp="1"/>
          </p:cNvSpPr>
          <p:nvPr>
            <p:ph type="ftr" sz="quarter" idx="3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ctr">
              <a:defRPr sz="1200">
                <a:latin typeface="Garamond" panose="02020404030301010803" pitchFamily="18" charset="0"/>
              </a:defRPr>
            </a:lvl1pPr>
          </a:lstStyle>
          <a:p>
            <a:pPr lvl="0" fontAlgn="base"/>
            <a:endParaRPr lang="en-US" altLang="zh-CN" strike="noStrike" noProof="1"/>
          </a:p>
        </p:txBody>
      </p:sp>
      <p:sp>
        <p:nvSpPr>
          <p:cNvPr id="105478" name="灯片编号占位符 105477"/>
          <p:cNvSpPr>
            <a:spLocks noGrp="1"/>
          </p:cNvSpPr>
          <p:nvPr>
            <p:ph type="sldNum" sz="quarter" idx="4"/>
          </p:nvPr>
        </p:nvSpPr>
        <p:spPr>
          <a:xfrm>
            <a:off x="6553200" y="4683125"/>
            <a:ext cx="2133600" cy="3429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pPr lvl="0" fontAlgn="base"/>
            <a:fld id="{9A0DB2DC-4C9A-4742-B13C-FB6460FD3503}" type="slidenum">
              <a:rPr lang="en-US" altLang="zh-CN" strike="noStrike" noProof="1">
                <a:latin typeface="Garamond" panose="02020404030301010803" pitchFamily="18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/>
          </a:p>
        </p:txBody>
      </p:sp>
      <p:sp>
        <p:nvSpPr>
          <p:cNvPr id="4103" name="任意多边形 105478"/>
          <p:cNvSpPr/>
          <p:nvPr/>
        </p:nvSpPr>
        <p:spPr>
          <a:xfrm>
            <a:off x="381000" y="171450"/>
            <a:ext cx="8229600" cy="457200"/>
          </a:xfrm>
          <a:custGeom>
            <a:avLst/>
            <a:gdLst/>
            <a:ahLst/>
            <a:cxnLst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04" name="直接连接符 105479"/>
          <p:cNvSpPr/>
          <p:nvPr/>
        </p:nvSpPr>
        <p:spPr>
          <a:xfrm>
            <a:off x="457200" y="4629150"/>
            <a:ext cx="8229600" cy="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05" name="Line 8"/>
          <p:cNvSpPr/>
          <p:nvPr userDrawn="1"/>
        </p:nvSpPr>
        <p:spPr>
          <a:xfrm>
            <a:off x="0" y="519113"/>
            <a:ext cx="914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 indent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6" name="Line 9"/>
          <p:cNvSpPr/>
          <p:nvPr userDrawn="1"/>
        </p:nvSpPr>
        <p:spPr>
          <a:xfrm>
            <a:off x="-3175" y="525463"/>
            <a:ext cx="9144000" cy="0"/>
          </a:xfrm>
          <a:prstGeom prst="line">
            <a:avLst/>
          </a:prstGeom>
          <a:ln w="9525" cap="flat" cmpd="sng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p>
            <a:pPr lvl="0" indent="0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ransition spd="slow">
    <p:diamond/>
  </p:transition>
  <p:hf sldNum="0" hdr="0" ftr="0" dt="0"/>
  <p:txStyles>
    <p:title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2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69925" lvl="1" indent="-32512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022350" lvl="2" indent="-35052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39850" lvl="3" indent="-315595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81480" lvl="4" indent="-339725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</p:sldLayoutIdLst>
  <p:transition spd="slow">
    <p:diamond/>
  </p:transition>
  <p:hf sldNum="0" hdr="0" ftr="0" dt="0"/>
  <p:txStyles>
    <p:titleStyle>
      <a:lvl1pPr marL="0" lvl="0" indent="0" algn="ctr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1pPr>
    </p:titleStyle>
    <p:bodyStyle>
      <a:lvl1pPr marL="342900" lvl="0" indent="-3429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1pPr>
      <a:lvl2pPr marL="742950" lvl="1" indent="-28575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marL="1143000" lvl="2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marL="1600200" lvl="3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marL="2057400" lvl="4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2514600" lvl="5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2971800" lvl="6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3429000" lvl="7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3886200" lvl="8" indent="-228600" algn="l" defTabSz="914400" rtl="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.xml"/><Relationship Id="rId7" Type="http://schemas.openxmlformats.org/officeDocument/2006/relationships/slideLayout" Target="../slideLayouts/slideLayout45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image" Target="../media/image11.png"/><Relationship Id="rId1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5.xml"/><Relationship Id="rId3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5.xml"/><Relationship Id="rId3" Type="http://schemas.openxmlformats.org/officeDocument/2006/relationships/image" Target="../media/image11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5.xml"/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5.xml"/><Relationship Id="rId3" Type="http://schemas.openxmlformats.org/officeDocument/2006/relationships/image" Target="../media/image8.GIF"/><Relationship Id="rId2" Type="http://schemas.openxmlformats.org/officeDocument/2006/relationships/image" Target="../media/image11.pn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image" Target="../media/image11.png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0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5.xml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74" name="Group 42"/>
          <p:cNvGrpSpPr/>
          <p:nvPr/>
        </p:nvGrpSpPr>
        <p:grpSpPr bwMode="auto">
          <a:xfrm>
            <a:off x="339750" y="883461"/>
            <a:ext cx="1090613" cy="432197"/>
            <a:chOff x="2699" y="1207"/>
            <a:chExt cx="907" cy="499"/>
          </a:xfrm>
        </p:grpSpPr>
        <p:sp>
          <p:nvSpPr>
            <p:cNvPr id="4125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2699" y="1207"/>
              <a:ext cx="907" cy="499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 prstMaterial="matte"/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9662989"/>
                </a:avLst>
              </a:prstTxWarp>
            </a:bodyPr>
            <a:lstStyle/>
            <a:p>
              <a:pPr algn="ctr" fontAlgn="base">
                <a:defRPr/>
              </a:pPr>
              <a:r>
                <a:rPr lang="zh-CN" altLang="en-US" sz="3600" b="1" strike="noStrike" kern="10" noProof="1" dirty="0">
                  <a:ln w="9525">
                    <a:solidFill>
                      <a:srgbClr val="F7B103"/>
                    </a:solidFill>
                    <a:round/>
                  </a:ln>
                  <a:solidFill>
                    <a:srgbClr val="513103"/>
                  </a:solidFill>
                  <a:latin typeface="隶书" pitchFamily="49" charset="-122"/>
                  <a:ea typeface="隶书" pitchFamily="49" charset="-122"/>
                  <a:cs typeface="+mn-cs"/>
                </a:rPr>
                <a:t>高中历史</a:t>
              </a:r>
              <a:endParaRPr lang="zh-CN" altLang="en-US" sz="3600" b="1" strike="noStrike" kern="10" noProof="1" dirty="0">
                <a:ln w="9525">
                  <a:solidFill>
                    <a:srgbClr val="F7B103"/>
                  </a:solidFill>
                  <a:round/>
                </a:ln>
                <a:solidFill>
                  <a:srgbClr val="513103"/>
                </a:solidFill>
                <a:latin typeface="隶书" pitchFamily="49" charset="-122"/>
                <a:ea typeface="隶书" pitchFamily="49" charset="-122"/>
              </a:endParaRPr>
            </a:p>
          </p:txBody>
        </p:sp>
        <p:sp>
          <p:nvSpPr>
            <p:cNvPr id="4126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2880" y="1434"/>
              <a:ext cx="589" cy="272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 prstMaterial="matte"/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lstStyle/>
            <a:p>
              <a:pPr algn="ctr" fontAlgn="base">
                <a:defRPr/>
              </a:pPr>
              <a:r>
                <a:rPr lang="zh-CN" altLang="en-US" sz="3600" b="1" strike="noStrike" kern="10" noProof="1" dirty="0" smtClean="0">
                  <a:ln w="9525">
                    <a:solidFill>
                      <a:srgbClr val="FFFF00"/>
                    </a:solidFill>
                    <a:round/>
                  </a:ln>
                  <a:solidFill>
                    <a:srgbClr val="9900CC"/>
                  </a:solidFill>
                  <a:latin typeface="隶书" pitchFamily="49" charset="-122"/>
                  <a:ea typeface="隶书" pitchFamily="49" charset="-122"/>
                  <a:cs typeface="+mn-cs"/>
                </a:rPr>
                <a:t>必修二</a:t>
              </a:r>
              <a:endParaRPr lang="zh-CN" altLang="en-US" sz="3600" b="1" strike="noStrike" kern="10" noProof="1" dirty="0">
                <a:ln w="9525">
                  <a:solidFill>
                    <a:srgbClr val="FFFF00"/>
                  </a:solidFill>
                  <a:round/>
                </a:ln>
                <a:solidFill>
                  <a:srgbClr val="9900CC"/>
                </a:solidFill>
                <a:latin typeface="隶书" pitchFamily="49" charset="-122"/>
                <a:ea typeface="隶书" pitchFamily="49" charset="-122"/>
              </a:endParaRPr>
            </a:p>
          </p:txBody>
        </p:sp>
      </p:grpSp>
      <p:pic>
        <p:nvPicPr>
          <p:cNvPr id="33795" name="Picture 44" descr="E:\gif\静态\201162520514247208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43663" y="84138"/>
            <a:ext cx="2089150" cy="800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矩形 4"/>
          <p:cNvSpPr/>
          <p:nvPr/>
        </p:nvSpPr>
        <p:spPr>
          <a:xfrm>
            <a:off x="3419475" y="884238"/>
            <a:ext cx="5708650" cy="3624263"/>
          </a:xfrm>
          <a:prstGeom prst="rect">
            <a:avLst/>
          </a:prstGeom>
          <a:blipFill dpi="0" rotWithShape="1">
            <a:blip r:embed="rId2">
              <a:alphaModFix amt="1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27965" y="758825"/>
            <a:ext cx="1366838" cy="812800"/>
          </a:xfrm>
          <a:prstGeom prst="rect">
            <a:avLst/>
          </a:prstGeom>
          <a:blipFill dpi="0" rotWithShape="1">
            <a:blip r:embed="rId3">
              <a:alphaModFix amt="1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339725" y="68263"/>
            <a:ext cx="776288" cy="469900"/>
          </a:xfrm>
          <a:prstGeom prst="rect">
            <a:avLst/>
          </a:prstGeom>
          <a:blipFill dpi="0" rotWithShape="1">
            <a:blip r:embed="rId4">
              <a:alphaModFix amt="36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1116013" y="1568450"/>
            <a:ext cx="6509358" cy="2190750"/>
            <a:chOff x="833759" y="1520183"/>
            <a:chExt cx="6509817" cy="2191431"/>
          </a:xfrm>
        </p:grpSpPr>
        <p:pic>
          <p:nvPicPr>
            <p:cNvPr id="33801" name="Picture 3" descr="C:\Users\Administrator\Desktop\43(304)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33759" y="1520183"/>
              <a:ext cx="1794026" cy="2191431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3802" name="矩形 17"/>
            <p:cNvSpPr/>
            <p:nvPr/>
          </p:nvSpPr>
          <p:spPr>
            <a:xfrm>
              <a:off x="840641" y="1523276"/>
              <a:ext cx="2232247" cy="2181878"/>
            </a:xfrm>
            <a:prstGeom prst="rect">
              <a:avLst/>
            </a:prstGeom>
            <a:noFill/>
            <a:ln w="25400" cap="flat" cmpd="sng">
              <a:solidFill>
                <a:srgbClr val="CC66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p>
              <a:pPr algn="ctr"/>
              <a:endParaRPr lang="zh-CN" altLang="en-US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3803" name="TextBox 18"/>
            <p:cNvSpPr txBox="1"/>
            <p:nvPr/>
          </p:nvSpPr>
          <p:spPr>
            <a:xfrm>
              <a:off x="2870320" y="2135406"/>
              <a:ext cx="4473256" cy="953431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wrap="none">
              <a:spAutoFit/>
            </a:bodyPr>
            <a:p>
              <a:pPr algn="l"/>
              <a:r>
                <a:rPr lang="zh-CN" altLang="en-US" sz="2800" b="1" dirty="0">
                  <a:solidFill>
                    <a:srgbClr val="3333FF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专题八</a:t>
              </a:r>
              <a:endParaRPr lang="en-US" altLang="zh-CN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algn="l"/>
              <a:r>
                <a:rPr lang="zh-CN" altLang="en-US" sz="2800" b="1" dirty="0">
                  <a:solidFill>
                    <a:srgbClr val="3333FF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当今世界经济的全球化趋势</a:t>
              </a:r>
              <a:endPara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pic>
        <p:nvPicPr>
          <p:cNvPr id="43035" name="TextBox 1"/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8134" name="矩形 688133"/>
          <p:cNvSpPr/>
          <p:nvPr/>
        </p:nvSpPr>
        <p:spPr>
          <a:xfrm>
            <a:off x="0" y="621924"/>
            <a:ext cx="9144000" cy="169164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 dirty="0">
                <a:latin typeface="Arial" panose="020B0604020202020204" pitchFamily="34" charset="0"/>
              </a:rPr>
              <a:t>      </a:t>
            </a:r>
            <a:r>
              <a:rPr lang="zh-CN" altLang="zh-CN" sz="2000" b="1" dirty="0">
                <a:latin typeface="楷体" panose="02010609060101010101" pitchFamily="49" charset="-122"/>
                <a:ea typeface="楷体" panose="02010609060101010101" pitchFamily="49" charset="-122"/>
              </a:rPr>
              <a:t>史料　第二次世界大战期间，美国就积极谋求世界经济霸权。战后布雷顿森林体系的建立则是其具体表现之一。该体系虽然于20世纪70年代初崩溃，但美国凭借其实力在国际货币格局中仍占主导地位。</a:t>
            </a:r>
            <a:endParaRPr lang="zh-CN" altLang="zh-CN" sz="20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2000" b="1" dirty="0">
                <a:solidFill>
                  <a:srgbClr val="0000FF"/>
                </a:solidFill>
                <a:latin typeface="Arial" panose="020B0604020202020204" pitchFamily="34" charset="0"/>
              </a:rPr>
              <a:t>布雷顿森林体系建立的背景是什么？该体系是如何设定汇率机制的？这一机制对美国有何特殊意义？</a:t>
            </a:r>
            <a:endParaRPr lang="zh-CN" altLang="zh-CN" sz="20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88135" name="矩形 688134"/>
          <p:cNvSpPr/>
          <p:nvPr/>
        </p:nvSpPr>
        <p:spPr>
          <a:xfrm>
            <a:off x="82550" y="3454625"/>
            <a:ext cx="91440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2400" b="1" dirty="0">
                <a:solidFill>
                  <a:srgbClr val="FF0000"/>
                </a:solidFill>
                <a:latin typeface="Arial" panose="020B0604020202020204" pitchFamily="34" charset="0"/>
              </a:rPr>
              <a:t>意义：美元取得了“等同黄金”的特殊地位(美元充当黄金等价物)；确立了以美元为中心的国际货币体系。</a:t>
            </a:r>
            <a:endParaRPr lang="zh-CN" altLang="zh-CN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2550" y="2432050"/>
            <a:ext cx="96710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zh-CN" sz="2400" b="1" dirty="0">
                <a:solidFill>
                  <a:srgbClr val="FF0000"/>
                </a:solidFill>
                <a:sym typeface="+mn-ea"/>
              </a:rPr>
              <a:t>背景：国际金融秩序混乱；二战后美国跃升为资本主义世界头号强国。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0" y="2892425"/>
            <a:ext cx="78346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zh-CN" sz="2400" b="1" dirty="0">
                <a:solidFill>
                  <a:srgbClr val="FF0000"/>
                </a:solidFill>
                <a:sym typeface="+mn-ea"/>
              </a:rPr>
              <a:t>汇率机制：美元与黄金挂钩；其他国家货币与美元挂钩。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4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7116" name="矩形 208912"/>
          <p:cNvSpPr/>
          <p:nvPr/>
        </p:nvSpPr>
        <p:spPr>
          <a:xfrm>
            <a:off x="0" y="78423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史料研读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8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8135" grpId="0"/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4036" name="矩形 684035"/>
          <p:cNvSpPr/>
          <p:nvPr/>
        </p:nvSpPr>
        <p:spPr>
          <a:xfrm>
            <a:off x="207010" y="553120"/>
            <a:ext cx="9144000" cy="4419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、国际货币基金组织（</a:t>
            </a:r>
            <a:r>
              <a:rPr lang="en-US" altLang="zh-CN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IMF</a:t>
            </a:r>
            <a:r>
              <a:rPr lang="zh-CN" altLang="en-US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）和世界银行（</a:t>
            </a:r>
            <a:r>
              <a:rPr lang="en-US" altLang="zh-CN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WB</a:t>
            </a:r>
            <a:r>
              <a:rPr lang="zh-CN" altLang="en-US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）：</a:t>
            </a:r>
            <a:endParaRPr lang="zh-CN" altLang="en-US" sz="24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684127" name="表格 684126"/>
          <p:cNvGraphicFramePr/>
          <p:nvPr/>
        </p:nvGraphicFramePr>
        <p:xfrm>
          <a:off x="0" y="1041169"/>
          <a:ext cx="9144000" cy="2807335"/>
        </p:xfrm>
        <a:graphic>
          <a:graphicData uri="http://schemas.openxmlformats.org/drawingml/2006/table">
            <a:tbl>
              <a:tblPr/>
              <a:tblGrid>
                <a:gridCol w="414020"/>
                <a:gridCol w="4266565"/>
                <a:gridCol w="4463415"/>
              </a:tblGrid>
              <a:tr h="38862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sz="2100" b="1" dirty="0"/>
                        <a:t>             </a:t>
                      </a:r>
                      <a:r>
                        <a:rPr lang="zh-CN" altLang="en-US" sz="2100" b="1" dirty="0"/>
                        <a:t>国际货币基金组织</a:t>
                      </a: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en-US" altLang="zh-CN" sz="2100" b="1" dirty="0"/>
                        <a:t>                     </a:t>
                      </a:r>
                      <a:r>
                        <a:rPr lang="zh-CN" altLang="en-US" sz="2100" b="1" dirty="0"/>
                        <a:t>世界银行</a:t>
                      </a: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536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altLang="zh-CN" sz="2100" b="1" dirty="0"/>
                    </a:p>
                    <a:p>
                      <a:pPr marL="0" lvl="0" indent="0">
                        <a:buNone/>
                      </a:pPr>
                      <a:r>
                        <a:rPr lang="zh-CN" altLang="en-US" sz="2100" b="1" dirty="0"/>
                        <a:t>同</a:t>
                      </a:r>
                      <a:endParaRPr lang="zh-CN" altLang="en-US" sz="2100" b="1" dirty="0"/>
                    </a:p>
                  </a:txBody>
                  <a:tcPr marL="68562" marR="68562" marT="34281" marB="3428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40335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US" altLang="zh-CN" sz="2100" b="1" dirty="0"/>
                    </a:p>
                    <a:p>
                      <a:pPr marL="0" lvl="0" indent="0">
                        <a:buNone/>
                      </a:pPr>
                      <a:r>
                        <a:rPr lang="zh-CN" altLang="en-US" sz="2100" b="1" dirty="0"/>
                        <a:t>异</a:t>
                      </a:r>
                      <a:endParaRPr lang="zh-CN" altLang="en-US" sz="2100" b="1" dirty="0"/>
                    </a:p>
                  </a:txBody>
                  <a:tcPr marL="68562" marR="68562" marT="34281" marB="3428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zh-CN" altLang="en-US" sz="2100" b="1" dirty="0"/>
                    </a:p>
                  </a:txBody>
                  <a:tcPr marL="68562" marR="68562" marT="34281" marB="3428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4104" name="矩形 684103"/>
          <p:cNvSpPr/>
          <p:nvPr/>
        </p:nvSpPr>
        <p:spPr>
          <a:xfrm>
            <a:off x="414230" y="1418499"/>
            <a:ext cx="8729770" cy="1060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总部设在华盛顿，都处在美国的掌控之下；资金主要来源</a:t>
            </a:r>
            <a:r>
              <a:rPr lang="zh-CN" altLang="en-US" sz="2100" b="1" dirty="0">
                <a:solidFill>
                  <a:srgbClr val="080808"/>
                </a:solidFill>
                <a:latin typeface="Arial" panose="020B0604020202020204" pitchFamily="34" charset="0"/>
              </a:rPr>
              <a:t>每个会员国认缴的股金，投票权大小与其认缴的股金份额成正比；</a:t>
            </a:r>
            <a:r>
              <a:rPr lang="en-US" altLang="zh-CN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1945</a:t>
            </a:r>
            <a:r>
              <a:rPr lang="zh-CN" altLang="en-US" sz="21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年成立；都是联合国的专门机构；</a:t>
            </a:r>
            <a:endParaRPr lang="zh-CN" altLang="en-US" sz="21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4110" name="矩形 684109"/>
          <p:cNvSpPr/>
          <p:nvPr/>
        </p:nvSpPr>
        <p:spPr>
          <a:xfrm>
            <a:off x="4680319" y="2444550"/>
            <a:ext cx="4463681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100" b="1" dirty="0">
                <a:latin typeface="Arial" panose="020B0604020202020204" pitchFamily="34" charset="0"/>
              </a:rPr>
              <a:t>初期是致力于战后的欧洲</a:t>
            </a:r>
            <a:r>
              <a:rPr lang="zh-CN" altLang="en-US" sz="2100" b="1" dirty="0">
                <a:solidFill>
                  <a:srgbClr val="FF0000"/>
                </a:solidFill>
                <a:latin typeface="Arial" panose="020B0604020202020204" pitchFamily="34" charset="0"/>
              </a:rPr>
              <a:t>经济复兴</a:t>
            </a:r>
            <a:r>
              <a:rPr lang="zh-CN" altLang="en-US" sz="2100" b="1" dirty="0">
                <a:latin typeface="Arial" panose="020B0604020202020204" pitchFamily="34" charset="0"/>
              </a:rPr>
              <a:t>；</a:t>
            </a:r>
            <a:endParaRPr lang="zh-CN" altLang="en-US" sz="2100" b="1" dirty="0">
              <a:latin typeface="Arial" panose="020B0604020202020204" pitchFamily="34" charset="0"/>
            </a:endParaRPr>
          </a:p>
          <a:p>
            <a:r>
              <a:rPr lang="zh-CN" altLang="en-US" sz="2100" b="1" dirty="0">
                <a:latin typeface="Arial" panose="020B0604020202020204" pitchFamily="34" charset="0"/>
              </a:rPr>
              <a:t>后来转向全球性的</a:t>
            </a:r>
            <a:r>
              <a:rPr lang="zh-CN" altLang="en-US" sz="2100" b="1" dirty="0">
                <a:solidFill>
                  <a:srgbClr val="FF0000"/>
                </a:solidFill>
                <a:latin typeface="Arial" panose="020B0604020202020204" pitchFamily="34" charset="0"/>
              </a:rPr>
              <a:t>发展援助</a:t>
            </a:r>
            <a:r>
              <a:rPr lang="zh-CN" altLang="en-US" sz="2100" b="1" dirty="0">
                <a:latin typeface="Arial" panose="020B0604020202020204" pitchFamily="34" charset="0"/>
              </a:rPr>
              <a:t>，为成员国提供</a:t>
            </a:r>
            <a:r>
              <a:rPr lang="zh-CN" altLang="en-US" sz="2100" b="1" dirty="0">
                <a:solidFill>
                  <a:srgbClr val="FF3300"/>
                </a:solidFill>
                <a:latin typeface="Arial" panose="020B0604020202020204" pitchFamily="34" charset="0"/>
              </a:rPr>
              <a:t>（长期）贷款和技术援助，</a:t>
            </a:r>
            <a:r>
              <a:rPr lang="zh-CN" altLang="en-US" sz="2100" b="1" dirty="0">
                <a:latin typeface="Arial" panose="020B0604020202020204" pitchFamily="34" charset="0"/>
              </a:rPr>
              <a:t>以推动该国经济的恢复和发展。</a:t>
            </a:r>
            <a:endParaRPr lang="zh-CN" altLang="en-US" sz="2100" b="1" dirty="0">
              <a:latin typeface="Arial" panose="020B0604020202020204" pitchFamily="34" charset="0"/>
            </a:endParaRPr>
          </a:p>
        </p:txBody>
      </p:sp>
      <p:sp>
        <p:nvSpPr>
          <p:cNvPr id="684111" name="矩形 3"/>
          <p:cNvSpPr/>
          <p:nvPr/>
        </p:nvSpPr>
        <p:spPr>
          <a:xfrm>
            <a:off x="414230" y="2552869"/>
            <a:ext cx="4211335" cy="1060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100" b="1" dirty="0">
                <a:latin typeface="华文楷体" pitchFamily="2" charset="-122"/>
                <a:ea typeface="华文楷体" pitchFamily="2" charset="-122"/>
              </a:rPr>
              <a:t>稳定</a:t>
            </a:r>
            <a:r>
              <a:rPr lang="zh-CN" altLang="en-US" sz="2100" b="1" dirty="0">
                <a:solidFill>
                  <a:srgbClr val="FF0000"/>
                </a:solidFill>
                <a:latin typeface="宋体" panose="02010600030101010101" pitchFamily="2" charset="-122"/>
                <a:ea typeface="华文楷体" pitchFamily="2" charset="-122"/>
              </a:rPr>
              <a:t>国际汇率</a:t>
            </a:r>
            <a:r>
              <a:rPr lang="zh-CN" altLang="en-US" sz="2100" b="1" dirty="0">
                <a:latin typeface="华文楷体" pitchFamily="2" charset="-122"/>
                <a:ea typeface="华文楷体" pitchFamily="2" charset="-122"/>
              </a:rPr>
              <a:t>；加强国际货币合作，通过</a:t>
            </a:r>
            <a:r>
              <a:rPr lang="zh-CN" altLang="en-US" sz="2100" b="1" dirty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短期贷款</a:t>
            </a:r>
            <a:r>
              <a:rPr lang="zh-CN" altLang="en-US" sz="2100" b="1" dirty="0">
                <a:latin typeface="华文楷体" pitchFamily="2" charset="-122"/>
                <a:ea typeface="华文楷体" pitchFamily="2" charset="-122"/>
              </a:rPr>
              <a:t>缓解成员国国际收支不平衡；</a:t>
            </a:r>
            <a:endParaRPr lang="zh-CN" altLang="en-US" sz="2100" b="1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684120" name="图片 684119" descr="学科网(www.zxxk.com)--国内最大的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08960" y="3848735"/>
            <a:ext cx="4756785" cy="83947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4035" name="TextBox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7116" name="矩形 208912"/>
          <p:cNvSpPr/>
          <p:nvPr/>
        </p:nvSpPr>
        <p:spPr>
          <a:xfrm>
            <a:off x="0" y="78423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知识延伸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8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8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8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8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4104" grpId="0"/>
      <p:bldP spid="684110" grpId="0"/>
      <p:bldP spid="6841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5061" name="文本框 685060"/>
          <p:cNvSpPr txBox="1"/>
          <p:nvPr/>
        </p:nvSpPr>
        <p:spPr>
          <a:xfrm>
            <a:off x="523875" y="456565"/>
            <a:ext cx="778700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zh-CN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二、关贸总协定</a:t>
            </a:r>
            <a:r>
              <a:rPr lang="en-US" altLang="zh-CN" sz="24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zh-CN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以美国为主导的世界</a:t>
            </a:r>
            <a:r>
              <a:rPr lang="zh-CN" altLang="zh-CN" sz="2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贸易体系</a:t>
            </a:r>
            <a:r>
              <a:rPr lang="zh-CN" altLang="zh-CN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确立</a:t>
            </a:r>
            <a:r>
              <a:rPr lang="zh-CN" altLang="en-US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en-US" sz="24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5062" name="矩形 685061"/>
          <p:cNvSpPr/>
          <p:nvPr/>
        </p:nvSpPr>
        <p:spPr>
          <a:xfrm>
            <a:off x="0" y="789849"/>
            <a:ext cx="257465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1.背景：</a:t>
            </a:r>
            <a:endParaRPr lang="zh-CN" altLang="zh-CN" sz="1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5063" name="矩形 685062"/>
          <p:cNvSpPr/>
          <p:nvPr/>
        </p:nvSpPr>
        <p:spPr>
          <a:xfrm>
            <a:off x="0" y="1860266"/>
            <a:ext cx="257465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建立</a:t>
            </a:r>
            <a:r>
              <a:rPr lang="zh-CN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zh-CN" sz="1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5064" name="矩形 685063"/>
          <p:cNvSpPr/>
          <p:nvPr/>
        </p:nvSpPr>
        <p:spPr>
          <a:xfrm>
            <a:off x="0" y="2387782"/>
            <a:ext cx="257465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内容</a:t>
            </a:r>
            <a:r>
              <a:rPr lang="zh-CN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zh-CN" sz="1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5066" name="矩形 685065"/>
          <p:cNvSpPr/>
          <p:nvPr/>
        </p:nvSpPr>
        <p:spPr>
          <a:xfrm>
            <a:off x="0" y="1113614"/>
            <a:ext cx="2142567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必要性：</a:t>
            </a:r>
            <a:endParaRPr lang="zh-CN" altLang="en-US" sz="18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85067" name="矩形 685066"/>
          <p:cNvSpPr/>
          <p:nvPr/>
        </p:nvSpPr>
        <p:spPr>
          <a:xfrm>
            <a:off x="0" y="1492135"/>
            <a:ext cx="2194941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可能性：</a:t>
            </a:r>
            <a:endParaRPr lang="zh-CN" altLang="en-US" sz="18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85068" name="矩形 685067"/>
          <p:cNvSpPr/>
          <p:nvPr/>
        </p:nvSpPr>
        <p:spPr>
          <a:xfrm>
            <a:off x="971297" y="1113614"/>
            <a:ext cx="8172703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二战后，国际经济萎缩，资本主义国家纷纷采取贸易保护政策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5069" name="矩形 685068"/>
          <p:cNvSpPr/>
          <p:nvPr/>
        </p:nvSpPr>
        <p:spPr>
          <a:xfrm>
            <a:off x="1008197" y="1476660"/>
            <a:ext cx="8135803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布雷顿森林体系消除阻碍国际贸易的外汇管制，美国着手建立国际贸易体系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5070" name="矩形 685069"/>
          <p:cNvSpPr/>
          <p:nvPr/>
        </p:nvSpPr>
        <p:spPr>
          <a:xfrm>
            <a:off x="1008197" y="1844391"/>
            <a:ext cx="8135803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latin typeface="Arial" panose="020B0604020202020204" pitchFamily="34" charset="0"/>
              </a:rPr>
              <a:t>1947</a:t>
            </a:r>
            <a:r>
              <a:rPr lang="zh-CN" altLang="en-US" sz="1800" b="1" dirty="0">
                <a:latin typeface="Arial" panose="020B0604020202020204" pitchFamily="34" charset="0"/>
              </a:rPr>
              <a:t>年</a:t>
            </a:r>
            <a:r>
              <a:rPr lang="en-US" altLang="zh-CN" sz="1800" b="1" dirty="0">
                <a:latin typeface="Arial" panose="020B0604020202020204" pitchFamily="34" charset="0"/>
              </a:rPr>
              <a:t>10</a:t>
            </a:r>
            <a:r>
              <a:rPr lang="zh-CN" altLang="en-US" sz="1800" b="1" dirty="0">
                <a:latin typeface="Arial" panose="020B0604020202020204" pitchFamily="34" charset="0"/>
              </a:rPr>
              <a:t>月，签署</a:t>
            </a:r>
            <a:r>
              <a:rPr lang="en-US" altLang="zh-CN" sz="1800" b="1" dirty="0">
                <a:latin typeface="Arial" panose="020B0604020202020204" pitchFamily="34" charset="0"/>
              </a:rPr>
              <a:t>《</a:t>
            </a:r>
            <a:r>
              <a:rPr lang="zh-CN" altLang="en-US" sz="1800" b="1" dirty="0">
                <a:latin typeface="Arial" panose="020B0604020202020204" pitchFamily="34" charset="0"/>
              </a:rPr>
              <a:t>关税与贸易总协定临时适用协定书</a:t>
            </a:r>
            <a:r>
              <a:rPr lang="en-US" altLang="zh-CN" sz="1800" b="1">
                <a:latin typeface="Arial" panose="020B0604020202020204" pitchFamily="34" charset="0"/>
              </a:rPr>
              <a:t>》</a:t>
            </a:r>
            <a:r>
              <a:rPr lang="zh-CN" altLang="en-US" sz="1800" b="1" dirty="0">
                <a:solidFill>
                  <a:schemeClr val="tx2"/>
                </a:solidFill>
                <a:latin typeface="Arial" panose="020B0604020202020204" pitchFamily="34" charset="0"/>
              </a:rPr>
              <a:t>；</a:t>
            </a:r>
            <a:endParaRPr lang="zh-CN" altLang="en-US" sz="1800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en-US" altLang="zh-CN" sz="1800" b="1" dirty="0">
                <a:solidFill>
                  <a:srgbClr val="FF0000"/>
                </a:solidFill>
                <a:latin typeface="Arial" panose="020B0604020202020204" pitchFamily="34" charset="0"/>
              </a:rPr>
              <a:t>1948.1.1</a:t>
            </a:r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，正式实施</a:t>
            </a:r>
            <a:endParaRPr lang="zh-CN" altLang="en-US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85071" name="文本框 685070"/>
          <p:cNvSpPr txBox="1"/>
          <p:nvPr/>
        </p:nvSpPr>
        <p:spPr>
          <a:xfrm>
            <a:off x="1066682" y="2489751"/>
            <a:ext cx="6853834" cy="27051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lnSpc>
                <a:spcPct val="65000"/>
              </a:lnSpc>
              <a:spcBef>
                <a:spcPct val="50000"/>
              </a:spcBef>
              <a:buClr>
                <a:schemeClr val="bg1"/>
              </a:buClr>
            </a:pP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削减关税，消除贸易壁垒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,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取消歧视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, 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促进贸易自由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685072" name="矩形 685071"/>
          <p:cNvSpPr/>
          <p:nvPr/>
        </p:nvSpPr>
        <p:spPr>
          <a:xfrm>
            <a:off x="0" y="2755918"/>
            <a:ext cx="257465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4.</a:t>
            </a:r>
            <a:r>
              <a:rPr lang="zh-CN" altLang="en-US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评价</a:t>
            </a:r>
            <a:r>
              <a:rPr lang="zh-CN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zh-CN" sz="1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5073" name="矩形 685072"/>
          <p:cNvSpPr/>
          <p:nvPr/>
        </p:nvSpPr>
        <p:spPr>
          <a:xfrm>
            <a:off x="0" y="3124134"/>
            <a:ext cx="91440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①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是二战后世界上出现的第一个以</a:t>
            </a:r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法律形式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调整国际贸易与贸易关系的规则和程序，建立起缔约方之间权利与义务关系的体制。</a:t>
            </a:r>
            <a:b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②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体现自由贸易精神，推动世界经济发展，适应了经济全球化发展的趋势 ；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③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与国际货币基金组织、世界银行构成了调整世界经济贸易和金融的三大支柱。</a:t>
            </a:r>
            <a:r>
              <a:rPr lang="zh-CN" altLang="en-US" sz="1800" dirty="0">
                <a:latin typeface="Arial" panose="020B0604020202020204" pitchFamily="34" charset="0"/>
              </a:rPr>
              <a:t> </a:t>
            </a:r>
            <a:endParaRPr lang="zh-CN" altLang="en-US" sz="1800" dirty="0">
              <a:latin typeface="Arial" panose="020B0604020202020204" pitchFamily="34" charset="0"/>
            </a:endParaRPr>
          </a:p>
        </p:txBody>
      </p:sp>
      <p:pic>
        <p:nvPicPr>
          <p:cNvPr id="44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7116" name="矩形 208912"/>
          <p:cNvSpPr/>
          <p:nvPr/>
        </p:nvSpPr>
        <p:spPr>
          <a:xfrm>
            <a:off x="0" y="78423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知识梳理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8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5068" grpId="0"/>
      <p:bldP spid="685069" grpId="0"/>
      <p:bldP spid="685070" grpId="0"/>
      <p:bldP spid="685071" grpId="0" bldLvl="0" animBg="1"/>
      <p:bldP spid="68507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085" name="矩形 686084"/>
          <p:cNvSpPr/>
          <p:nvPr/>
        </p:nvSpPr>
        <p:spPr>
          <a:xfrm>
            <a:off x="1084580" y="423545"/>
            <a:ext cx="7637780" cy="4419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、二战后以美国为主导资本主义世界经济体系的建立 ：</a:t>
            </a:r>
            <a:endParaRPr lang="zh-CN" altLang="en-US" sz="24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6086" name="文本框 686085"/>
          <p:cNvSpPr txBox="1"/>
          <p:nvPr/>
        </p:nvSpPr>
        <p:spPr>
          <a:xfrm>
            <a:off x="0" y="681530"/>
            <a:ext cx="1597403" cy="33718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1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(1)</a:t>
            </a:r>
            <a:r>
              <a:rPr lang="zh-CN" altLang="en-US" sz="16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原因</a:t>
            </a:r>
            <a:endParaRPr lang="zh-CN" altLang="en-US" sz="16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6087" name="文本框 686086"/>
          <p:cNvSpPr txBox="1"/>
          <p:nvPr/>
        </p:nvSpPr>
        <p:spPr>
          <a:xfrm>
            <a:off x="0" y="2244399"/>
            <a:ext cx="1597403" cy="33718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16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(2)</a:t>
            </a:r>
            <a:r>
              <a:rPr lang="zh-CN" altLang="en-US" sz="16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过程</a:t>
            </a:r>
            <a:endParaRPr lang="zh-CN" altLang="en-US" sz="16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6088" name="文本框 686087"/>
          <p:cNvSpPr txBox="1"/>
          <p:nvPr/>
        </p:nvSpPr>
        <p:spPr>
          <a:xfrm>
            <a:off x="0" y="3144085"/>
            <a:ext cx="2548465" cy="337185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16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(3)</a:t>
            </a:r>
            <a:r>
              <a:rPr lang="zh-CN" altLang="en-US" sz="16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评价：</a:t>
            </a:r>
            <a:endParaRPr lang="zh-CN" altLang="en-US" sz="16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6094" name="矩形 686093"/>
          <p:cNvSpPr/>
          <p:nvPr/>
        </p:nvSpPr>
        <p:spPr>
          <a:xfrm>
            <a:off x="758165" y="1018551"/>
            <a:ext cx="4912430" cy="337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历史因素：</a:t>
            </a:r>
            <a:r>
              <a:rPr lang="en-US" altLang="zh-CN" sz="1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1929</a:t>
            </a:r>
            <a:r>
              <a:rPr lang="zh-CN" altLang="en-US" sz="1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年世界经济危机教训</a:t>
            </a:r>
            <a:endParaRPr lang="zh-CN" altLang="en-US" sz="16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6095" name="矩形 686094"/>
          <p:cNvSpPr/>
          <p:nvPr/>
        </p:nvSpPr>
        <p:spPr>
          <a:xfrm>
            <a:off x="758165" y="1342317"/>
            <a:ext cx="7218070" cy="337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现实需要：</a:t>
            </a:r>
            <a:r>
              <a:rPr lang="zh-CN" altLang="en-US" sz="1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二战后初期各国纷纷采取贸易保护主义政策；经济秩序混乱</a:t>
            </a:r>
            <a:endParaRPr lang="zh-CN" altLang="en-US" sz="16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6096" name="矩形 686095"/>
          <p:cNvSpPr/>
          <p:nvPr/>
        </p:nvSpPr>
        <p:spPr>
          <a:xfrm>
            <a:off x="758165" y="1666082"/>
            <a:ext cx="7218070" cy="337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实力变化：</a:t>
            </a:r>
            <a:r>
              <a:rPr lang="zh-CN" altLang="en-US" sz="1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二战后欧洲丧失世界经济中心地位，美国实力空前膨胀</a:t>
            </a:r>
            <a:endParaRPr lang="zh-CN" altLang="en-US" sz="16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6097" name="矩形 686096"/>
          <p:cNvSpPr/>
          <p:nvPr/>
        </p:nvSpPr>
        <p:spPr>
          <a:xfrm>
            <a:off x="758309" y="2003183"/>
            <a:ext cx="4050642" cy="337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1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根本原因：</a:t>
            </a:r>
            <a:r>
              <a:rPr lang="zh-CN" altLang="en-US" sz="16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经济全球化的需要</a:t>
            </a:r>
            <a:endParaRPr lang="zh-CN" altLang="en-US" sz="16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6099" name="矩形 686098"/>
          <p:cNvSpPr/>
          <p:nvPr/>
        </p:nvSpPr>
        <p:spPr>
          <a:xfrm>
            <a:off x="0" y="2498459"/>
            <a:ext cx="9144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    </a:t>
            </a:r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国际金融体系建立</a:t>
            </a:r>
            <a:r>
              <a:rPr lang="en-US" altLang="zh-CN" sz="1800" b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—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布雷顿森林体系：建立以美元为中心的世界货币体系                                                          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    </a:t>
            </a:r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国际贸易体系建立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---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关贸总协定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: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形成以美国为中心国际贸易体系</a:t>
            </a:r>
            <a:r>
              <a:rPr lang="zh-CN" altLang="en-US" sz="1800" dirty="0">
                <a:latin typeface="Arial" panose="020B0604020202020204" pitchFamily="34" charset="0"/>
              </a:rPr>
              <a:t>                                                          </a:t>
            </a:r>
            <a:endParaRPr lang="zh-CN" altLang="en-US" sz="1800" dirty="0">
              <a:latin typeface="Arial" panose="020B0604020202020204" pitchFamily="34" charset="0"/>
            </a:endParaRPr>
          </a:p>
        </p:txBody>
      </p:sp>
      <p:sp>
        <p:nvSpPr>
          <p:cNvPr id="686102" name="矩形 686101"/>
          <p:cNvSpPr/>
          <p:nvPr/>
        </p:nvSpPr>
        <p:spPr>
          <a:xfrm>
            <a:off x="0" y="3481186"/>
            <a:ext cx="1980684" cy="337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sym typeface="Wingdings" panose="05000000000000000000" pitchFamily="2" charset="2"/>
              </a:rPr>
              <a:t>对资本主义：</a:t>
            </a:r>
            <a:endParaRPr lang="zh-CN" altLang="en-US" sz="16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49" charset="-122"/>
              <a:sym typeface="Wingdings" panose="05000000000000000000" pitchFamily="2" charset="2"/>
            </a:endParaRPr>
          </a:p>
        </p:txBody>
      </p:sp>
      <p:sp>
        <p:nvSpPr>
          <p:cNvPr id="686103" name="矩形 686102"/>
          <p:cNvSpPr/>
          <p:nvPr/>
        </p:nvSpPr>
        <p:spPr>
          <a:xfrm>
            <a:off x="80645" y="3849135"/>
            <a:ext cx="1818801" cy="337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sym typeface="Wingdings" panose="05000000000000000000" pitchFamily="2" charset="2"/>
              </a:rPr>
              <a:t>对世界：</a:t>
            </a:r>
            <a:endParaRPr lang="zh-CN" altLang="en-US" sz="16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49" charset="-122"/>
              <a:sym typeface="Wingdings" panose="05000000000000000000" pitchFamily="2" charset="2"/>
            </a:endParaRPr>
          </a:p>
        </p:txBody>
      </p:sp>
      <p:sp>
        <p:nvSpPr>
          <p:cNvPr id="686104" name="矩形 686103"/>
          <p:cNvSpPr/>
          <p:nvPr/>
        </p:nvSpPr>
        <p:spPr>
          <a:xfrm>
            <a:off x="80645" y="4494313"/>
            <a:ext cx="1000760" cy="33718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16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  <a:sym typeface="Wingdings" panose="05000000000000000000" pitchFamily="2" charset="2"/>
              </a:rPr>
              <a:t>对美国：</a:t>
            </a:r>
            <a:endParaRPr lang="zh-CN" altLang="en-US" sz="16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49" charset="-122"/>
              <a:sym typeface="Wingdings" panose="05000000000000000000" pitchFamily="2" charset="2"/>
            </a:endParaRPr>
          </a:p>
        </p:txBody>
      </p:sp>
      <p:sp>
        <p:nvSpPr>
          <p:cNvPr id="686105" name="矩形 686104"/>
          <p:cNvSpPr/>
          <p:nvPr/>
        </p:nvSpPr>
        <p:spPr>
          <a:xfrm>
            <a:off x="1478339" y="3450071"/>
            <a:ext cx="7541836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sym typeface="Wingdings" panose="05000000000000000000" pitchFamily="2" charset="2"/>
              </a:rPr>
              <a:t>有利于资本主义经济的恢复和发展，稳定资主义制度；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686107" name="矩形 686106"/>
          <p:cNvSpPr/>
          <p:nvPr/>
        </p:nvSpPr>
        <p:spPr>
          <a:xfrm>
            <a:off x="1135380" y="3849370"/>
            <a:ext cx="720915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sym typeface="Wingdings" panose="05000000000000000000" pitchFamily="2" charset="2"/>
              </a:rPr>
              <a:t>创造自由贸易的环境，推动世界经济发展；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sym typeface="Wingdings" panose="05000000000000000000" pitchFamily="2" charset="2"/>
              </a:rPr>
              <a:t>顺应经济全球化趋势，推动世界经济向着体系化、制度化发展。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686108" name="矩形 686107"/>
          <p:cNvSpPr/>
          <p:nvPr/>
        </p:nvSpPr>
        <p:spPr>
          <a:xfrm>
            <a:off x="1021308" y="4494538"/>
            <a:ext cx="8189367" cy="3263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85000"/>
              </a:lnSpc>
              <a:spcBef>
                <a:spcPct val="50000"/>
              </a:spcBef>
            </a:pP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大大增强美国称霸世界的实力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,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为美国扩张和确立霸主地位提供条件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44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7116" name="矩形 208912"/>
          <p:cNvSpPr/>
          <p:nvPr/>
        </p:nvSpPr>
        <p:spPr>
          <a:xfrm>
            <a:off x="0" y="78423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知识延伸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8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86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094" grpId="0"/>
      <p:bldP spid="686095" grpId="0"/>
      <p:bldP spid="686096" grpId="0"/>
      <p:bldP spid="686097" grpId="0"/>
      <p:bldP spid="686099" grpId="0"/>
      <p:bldP spid="686105" grpId="0"/>
      <p:bldP spid="686107" grpId="0"/>
      <p:bldP spid="6861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9155" name="矩形 689154"/>
          <p:cNvSpPr/>
          <p:nvPr/>
        </p:nvSpPr>
        <p:spPr>
          <a:xfrm>
            <a:off x="0" y="496194"/>
            <a:ext cx="9144000" cy="35769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史料一　缔约各国政府，认为在处理它们的贸易和经济事业的关系方面,应以提高生活水平,保证充分就业、保证实际收入和有效需求的巨大持续增长、扩大世界资源的充分利用以及发展商品的生产与交换为目的，</a:t>
            </a:r>
            <a:r>
              <a:rPr lang="zh-CN" altLang="zh-CN" sz="1800" b="1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切望达成互惠互利协议，导致大幅度地削减关税和其他贸易障碍，取消国际贸易中的歧视待遇，以对上述目的作出贡献</a:t>
            </a:r>
            <a:r>
              <a:rPr lang="en-US" altLang="zh-CN" sz="18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……              ——</a:t>
            </a:r>
            <a:r>
              <a:rPr lang="zh-CN" altLang="zh-CN" sz="1800" b="1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《关税与贸易总协定》</a:t>
            </a:r>
            <a:endParaRPr lang="zh-CN" altLang="zh-CN" sz="1800" b="1" dirty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zh-CN" sz="2100" b="1" dirty="0">
                <a:latin typeface="Arial" panose="020B0604020202020204" pitchFamily="34" charset="0"/>
              </a:rPr>
              <a:t>(1)依据史料一并结合所学知识分析，关税与贸易总协定签署的原因是什么？第二次世界大战后期及第二次世界大战后初期，为了应对世界经济的无序恶性竞争，国际社会还做了哪些积极努力？</a:t>
            </a:r>
            <a:endParaRPr lang="en-US" altLang="zh-CN" sz="2100" b="1" dirty="0">
              <a:latin typeface="Arial" panose="020B0604020202020204" pitchFamily="34" charset="0"/>
            </a:endParaRPr>
          </a:p>
          <a:p>
            <a:r>
              <a:rPr lang="zh-CN" altLang="zh-CN" sz="2100" b="1" dirty="0">
                <a:latin typeface="Arial" panose="020B0604020202020204" pitchFamily="34" charset="0"/>
              </a:rPr>
              <a:t>(2) 结合所学知识，谈谈当前的金融危机“使世界上任何一国都不能独善其身”的</a:t>
            </a:r>
            <a:r>
              <a:rPr lang="zh-CN" altLang="en-US" sz="2100" b="1" dirty="0">
                <a:latin typeface="Arial" panose="020B0604020202020204" pitchFamily="34" charset="0"/>
              </a:rPr>
              <a:t>主要</a:t>
            </a:r>
            <a:r>
              <a:rPr lang="zh-CN" altLang="zh-CN" sz="2100" b="1" dirty="0">
                <a:latin typeface="Arial" panose="020B0604020202020204" pitchFamily="34" charset="0"/>
              </a:rPr>
              <a:t>原因。</a:t>
            </a:r>
            <a:endParaRPr lang="zh-CN" altLang="en-US" sz="2100" b="1"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zh-CN" altLang="zh-CN" sz="2100" b="1" dirty="0">
                <a:latin typeface="Arial" panose="020B0604020202020204" pitchFamily="34" charset="0"/>
              </a:rPr>
              <a:t>(3)结合上述史料及所学知识，谈谈你对贸易保护主义的认识。</a:t>
            </a:r>
            <a:endParaRPr lang="zh-CN" altLang="zh-CN" sz="2100" b="1" dirty="0">
              <a:latin typeface="Arial" panose="020B0604020202020204" pitchFamily="34" charset="0"/>
            </a:endParaRPr>
          </a:p>
        </p:txBody>
      </p:sp>
      <p:sp>
        <p:nvSpPr>
          <p:cNvPr id="689156" name="矩形 689155"/>
          <p:cNvSpPr/>
          <p:nvPr/>
        </p:nvSpPr>
        <p:spPr>
          <a:xfrm>
            <a:off x="118745" y="1607185"/>
            <a:ext cx="8905875" cy="1060450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>
            <a:spAutoFit/>
          </a:bodyPr>
          <a:p>
            <a:r>
              <a:rPr lang="zh-CN" altLang="zh-CN" sz="2100" b="1" dirty="0">
                <a:latin typeface="Arial" panose="020B0604020202020204" pitchFamily="34" charset="0"/>
              </a:rPr>
              <a:t>原因：认识到贸易保护和关税壁垒政策的消极性；美国希望借此掌握世界经济霸权。</a:t>
            </a:r>
            <a:endParaRPr lang="zh-CN" altLang="zh-CN" sz="2100" b="1" dirty="0">
              <a:latin typeface="Arial" panose="020B0604020202020204" pitchFamily="34" charset="0"/>
            </a:endParaRPr>
          </a:p>
          <a:p>
            <a:r>
              <a:rPr lang="zh-CN" altLang="zh-CN" sz="2100" b="1" dirty="0">
                <a:latin typeface="Arial" panose="020B0604020202020204" pitchFamily="34" charset="0"/>
              </a:rPr>
              <a:t>努力：建立布雷顿森林体系、世界银行、国际货币基金组织。</a:t>
            </a:r>
            <a:endParaRPr lang="zh-CN" altLang="zh-CN" sz="2100" b="1" dirty="0">
              <a:latin typeface="Arial" panose="020B0604020202020204" pitchFamily="34" charset="0"/>
            </a:endParaRPr>
          </a:p>
        </p:txBody>
      </p:sp>
      <p:sp>
        <p:nvSpPr>
          <p:cNvPr id="689160" name="矩形 689159"/>
          <p:cNvSpPr/>
          <p:nvPr/>
        </p:nvSpPr>
        <p:spPr>
          <a:xfrm>
            <a:off x="2152219" y="3171166"/>
            <a:ext cx="5544487" cy="414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2100" b="1" dirty="0">
                <a:solidFill>
                  <a:srgbClr val="FF0000"/>
                </a:solidFill>
                <a:latin typeface="Arial" panose="020B0604020202020204" pitchFamily="34" charset="0"/>
              </a:rPr>
              <a:t>主要原因：经济全球化的深入发展。</a:t>
            </a:r>
            <a:endParaRPr lang="zh-CN" altLang="zh-CN" sz="21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89161" name="矩形 689160"/>
          <p:cNvSpPr/>
          <p:nvPr/>
        </p:nvSpPr>
        <p:spPr>
          <a:xfrm>
            <a:off x="118745" y="3876440"/>
            <a:ext cx="9144000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2100" b="1" dirty="0">
                <a:solidFill>
                  <a:srgbClr val="FF0000"/>
                </a:solidFill>
                <a:latin typeface="Arial" panose="020B0604020202020204" pitchFamily="34" charset="0"/>
              </a:rPr>
              <a:t>认识：①贸易保护主义不但不能解决金融危机，反而加剧国际市场动荡。</a:t>
            </a:r>
            <a:endParaRPr lang="en-US" altLang="zh-CN" sz="21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r>
              <a:rPr lang="zh-CN" altLang="zh-CN" sz="2100" b="1" dirty="0">
                <a:solidFill>
                  <a:srgbClr val="FF0000"/>
                </a:solidFill>
                <a:latin typeface="Arial" panose="020B0604020202020204" pitchFamily="34" charset="0"/>
              </a:rPr>
              <a:t>②只有加强国际合作，才能促进经济恢复和健康发展。</a:t>
            </a:r>
            <a:endParaRPr lang="zh-CN" altLang="zh-CN" sz="21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44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7116" name="矩形 208912"/>
          <p:cNvSpPr/>
          <p:nvPr/>
        </p:nvSpPr>
        <p:spPr>
          <a:xfrm>
            <a:off x="0" y="78423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史料研读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9156" grpId="0" bldLvl="0" animBg="1"/>
      <p:bldP spid="689160" grpId="0"/>
      <p:bldP spid="6891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354" name="标题 100353"/>
          <p:cNvSpPr>
            <a:spLocks noGrp="1"/>
          </p:cNvSpPr>
          <p:nvPr>
            <p:ph type="title"/>
          </p:nvPr>
        </p:nvSpPr>
        <p:spPr>
          <a:xfrm>
            <a:off x="398463" y="627380"/>
            <a:ext cx="7989887" cy="809625"/>
          </a:xfrm>
          <a:solidFill>
            <a:srgbClr val="FF0000"/>
          </a:solidFill>
        </p:spPr>
        <p:txBody>
          <a:bodyPr anchor="ctr" anchorCtr="1"/>
          <a:p>
            <a:r>
              <a:rPr lang="zh-CN" altLang="en-US" sz="2400" b="1" dirty="0">
                <a:solidFill>
                  <a:srgbClr val="FFFF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小结：请你动手，自己归纳本节知识。</a:t>
            </a:r>
            <a:endParaRPr lang="zh-CN" altLang="en-US" sz="2400" b="1" dirty="0">
              <a:solidFill>
                <a:srgbClr val="FFFF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4514" name="矩形 182328"/>
          <p:cNvSpPr/>
          <p:nvPr/>
        </p:nvSpPr>
        <p:spPr>
          <a:xfrm>
            <a:off x="252413" y="268288"/>
            <a:ext cx="1409700" cy="3587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 fontScale="60000"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归纳整理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44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1" name="矩形 183299"/>
          <p:cNvSpPr/>
          <p:nvPr/>
        </p:nvSpPr>
        <p:spPr>
          <a:xfrm>
            <a:off x="179705" y="1059180"/>
            <a:ext cx="843026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defTabSz="685800"/>
            <a:r>
              <a:rPr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（2016·海南高考·21）1948年2月，美国的一份报告称，美国拥有世界财富的50%，却只有世界人口的6．3%。在这种形势下，美国的任务是设计一种在不危及美国国家安全情况下，保持这种优势的“关系模式”。能够体现这一“关系模式”的是</a:t>
            </a:r>
            <a:endParaRPr altLang="zh-CN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defTabSz="685800"/>
            <a:r>
              <a:rPr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A．确立并维护世界货币体系           </a:t>
            </a:r>
            <a:endParaRPr altLang="zh-CN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defTabSz="685800"/>
            <a:r>
              <a:rPr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B．成立北大西洋公约组织</a:t>
            </a:r>
            <a:endParaRPr altLang="zh-CN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defTabSz="685800"/>
            <a:r>
              <a:rPr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C．实行贸易保护主义                 </a:t>
            </a:r>
            <a:endParaRPr altLang="zh-CN" sz="2400" b="1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defTabSz="685800"/>
            <a:r>
              <a:rPr altLang="zh-CN" sz="2400" b="1">
                <a:latin typeface="Arial" panose="020B0604020202020204" pitchFamily="34" charset="0"/>
                <a:ea typeface="宋体" panose="02010600030101010101" pitchFamily="2" charset="-122"/>
              </a:rPr>
              <a:t>D．对欧洲进行经济援助</a:t>
            </a:r>
            <a:endParaRPr altLang="zh-CN" sz="2400" b="1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3301" name="矩形 183300"/>
          <p:cNvSpPr/>
          <p:nvPr/>
        </p:nvSpPr>
        <p:spPr>
          <a:xfrm>
            <a:off x="5659438" y="3952875"/>
            <a:ext cx="457200" cy="7000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altLang="zh-CN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36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61444" name="组合 183304"/>
          <p:cNvGrpSpPr/>
          <p:nvPr/>
        </p:nvGrpSpPr>
        <p:grpSpPr>
          <a:xfrm>
            <a:off x="0" y="268288"/>
            <a:ext cx="2087563" cy="790575"/>
            <a:chOff x="3833" y="0"/>
            <a:chExt cx="1315" cy="498"/>
          </a:xfrm>
        </p:grpSpPr>
        <p:pic>
          <p:nvPicPr>
            <p:cNvPr id="61445" name="Picture 4" descr="2008040515440122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014" y="0"/>
              <a:ext cx="1134" cy="49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1446" name="Picture 6" descr="0U1052N9-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1758000">
              <a:off x="3833" y="45"/>
              <a:ext cx="489" cy="4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447" name="矩形 183307"/>
            <p:cNvSpPr/>
            <p:nvPr/>
          </p:nvSpPr>
          <p:spPr>
            <a:xfrm>
              <a:off x="4150" y="169"/>
              <a:ext cx="758" cy="124"/>
            </a:xfrm>
            <a:prstGeom prst="rect">
              <a:avLst/>
            </a:prstGeom>
          </p:spPr>
          <p:txBody>
            <a:bodyPr wrap="none" fromWordArt="1">
              <a:prstTxWarp prst="textCascadeUp">
                <a:avLst>
                  <a:gd name="adj" fmla="val 100000"/>
                </a:avLst>
              </a:prstTxWarp>
              <a:normAutofit/>
              <a:scene3d>
                <a:camera prst="legacyPerspectiveFront">
                  <a:rot lat="20520000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p>
              <a:pPr algn="ctr"/>
              <a:r>
                <a:rPr lang="zh-CN" altLang="en-US" sz="3600"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  <a:tileRect/>
                  </a:gradFill>
                  <a:latin typeface="宋体" panose="02010600030101010101" pitchFamily="2" charset="-122"/>
                  <a:ea typeface="宋体" panose="02010600030101010101" pitchFamily="2" charset="-122"/>
                </a:rPr>
                <a:t>真题解析</a:t>
              </a:r>
              <a:endParaRPr lang="zh-CN" altLang="en-US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pic>
        <p:nvPicPr>
          <p:cNvPr id="44035" name="TextBox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3301" name="矩形 183300"/>
          <p:cNvSpPr/>
          <p:nvPr/>
        </p:nvSpPr>
        <p:spPr>
          <a:xfrm>
            <a:off x="7524750" y="3651250"/>
            <a:ext cx="457200" cy="70008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en-US" altLang="zh-CN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endParaRPr lang="en-US" altLang="zh-CN" sz="36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62468" name="组合 183304"/>
          <p:cNvGrpSpPr/>
          <p:nvPr/>
        </p:nvGrpSpPr>
        <p:grpSpPr>
          <a:xfrm>
            <a:off x="0" y="268288"/>
            <a:ext cx="2087563" cy="790575"/>
            <a:chOff x="3833" y="0"/>
            <a:chExt cx="1315" cy="498"/>
          </a:xfrm>
        </p:grpSpPr>
        <p:pic>
          <p:nvPicPr>
            <p:cNvPr id="62469" name="Picture 4" descr="20080405154401226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014" y="0"/>
              <a:ext cx="1134" cy="49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62470" name="Picture 6" descr="0U1052N9-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-1758000">
              <a:off x="3833" y="45"/>
              <a:ext cx="489" cy="40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2471" name="矩形 183307"/>
            <p:cNvSpPr/>
            <p:nvPr/>
          </p:nvSpPr>
          <p:spPr>
            <a:xfrm>
              <a:off x="4150" y="169"/>
              <a:ext cx="758" cy="124"/>
            </a:xfrm>
            <a:prstGeom prst="rect">
              <a:avLst/>
            </a:prstGeom>
          </p:spPr>
          <p:txBody>
            <a:bodyPr wrap="none" fromWordArt="1">
              <a:prstTxWarp prst="textCascadeUp">
                <a:avLst>
                  <a:gd name="adj" fmla="val 100000"/>
                </a:avLst>
              </a:prstTxWarp>
              <a:normAutofit/>
              <a:scene3d>
                <a:camera prst="legacyPerspectiveFront">
                  <a:rot lat="20520000" lon="1080000" rev="0"/>
                </a:camera>
                <a:lightRig rig="legacyHarsh2" dir="b"/>
              </a:scene3d>
              <a:sp3d extrusionH="430200" prstMaterial="legacyMatte">
                <a:extrusionClr>
                  <a:srgbClr val="FF6600"/>
                </a:extrusionClr>
              </a:sp3d>
            </a:bodyPr>
            <a:p>
              <a:pPr algn="ctr"/>
              <a:r>
                <a:rPr lang="zh-CN" altLang="en-US" sz="3600">
                  <a:gradFill rotWithShape="0">
                    <a:gsLst>
                      <a:gs pos="0">
                        <a:srgbClr val="FFE701"/>
                      </a:gs>
                      <a:gs pos="100000">
                        <a:srgbClr val="FE3E02"/>
                      </a:gs>
                    </a:gsLst>
                    <a:lin ang="5400000" scaled="1"/>
                    <a:tileRect/>
                  </a:gradFill>
                  <a:latin typeface="宋体" panose="02010600030101010101" pitchFamily="2" charset="-122"/>
                  <a:ea typeface="宋体" panose="02010600030101010101" pitchFamily="2" charset="-122"/>
                </a:rPr>
                <a:t>真题解析</a:t>
              </a:r>
              <a:endParaRPr lang="zh-CN" altLang="en-US" sz="36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sp>
        <p:nvSpPr>
          <p:cNvPr id="100" name="文本框 99"/>
          <p:cNvSpPr txBox="1"/>
          <p:nvPr/>
        </p:nvSpPr>
        <p:spPr>
          <a:xfrm>
            <a:off x="424815" y="593090"/>
            <a:ext cx="8108950" cy="3538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sz="2800" b="1">
                <a:latin typeface="微软雅黑" panose="020B0503020204020204" charset="-122"/>
                <a:ea typeface="微软雅黑" panose="020B0503020204020204" charset="-122"/>
              </a:rPr>
              <a:t>（2015·新课标全国Ⅰ卷高考·35）世界银行在1968年的贷款项目为62个，贷款总额为9．5亿美元；1981年贷款项目为266个，贷款总额为124亿美元。出现这一变化是因为</a:t>
            </a:r>
            <a:endParaRPr sz="2800" b="1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2800" b="1">
                <a:latin typeface="微软雅黑" panose="020B0503020204020204" charset="-122"/>
                <a:ea typeface="微软雅黑" panose="020B0503020204020204" charset="-122"/>
              </a:rPr>
              <a:t>A．新兴独立国家大量增加         	</a:t>
            </a:r>
            <a:endParaRPr sz="2800" b="1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2800" b="1">
                <a:latin typeface="微软雅黑" panose="020B0503020204020204" charset="-122"/>
                <a:ea typeface="微软雅黑" panose="020B0503020204020204" charset="-122"/>
              </a:rPr>
              <a:t>B．各国关税税率明显降低</a:t>
            </a:r>
            <a:endParaRPr sz="2800" b="1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2800" b="1">
                <a:latin typeface="微软雅黑" panose="020B0503020204020204" charset="-122"/>
                <a:ea typeface="微软雅黑" panose="020B0503020204020204" charset="-122"/>
              </a:rPr>
              <a:t>C．美国西欧经济实力下降         	</a:t>
            </a:r>
            <a:endParaRPr sz="2800" b="1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sz="2800" b="1">
                <a:latin typeface="微软雅黑" panose="020B0503020204020204" charset="-122"/>
                <a:ea typeface="微软雅黑" panose="020B0503020204020204" charset="-122"/>
              </a:rPr>
              <a:t>D．世界贸易组织大力推动</a:t>
            </a:r>
            <a:endParaRPr sz="28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4035" name="TextBox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3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680965" name="组合 680964"/>
          <p:cNvGrpSpPr/>
          <p:nvPr/>
        </p:nvGrpSpPr>
        <p:grpSpPr>
          <a:xfrm>
            <a:off x="-12700" y="1577757"/>
            <a:ext cx="9144000" cy="107128"/>
            <a:chOff x="0" y="1389"/>
            <a:chExt cx="7682" cy="90"/>
          </a:xfrm>
        </p:grpSpPr>
        <p:sp>
          <p:nvSpPr>
            <p:cNvPr id="680966" name="直接连接符 680965"/>
            <p:cNvSpPr/>
            <p:nvPr/>
          </p:nvSpPr>
          <p:spPr>
            <a:xfrm>
              <a:off x="0" y="1479"/>
              <a:ext cx="7682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680967" name="直接连接符 680966"/>
            <p:cNvSpPr/>
            <p:nvPr/>
          </p:nvSpPr>
          <p:spPr>
            <a:xfrm flipV="1">
              <a:off x="122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68" name="直接连接符 680967"/>
            <p:cNvSpPr/>
            <p:nvPr/>
          </p:nvSpPr>
          <p:spPr>
            <a:xfrm flipV="1">
              <a:off x="1754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69" name="直接连接符 680968"/>
            <p:cNvSpPr/>
            <p:nvPr/>
          </p:nvSpPr>
          <p:spPr>
            <a:xfrm flipV="1">
              <a:off x="7198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0" name="直接连接符 680969"/>
            <p:cNvSpPr/>
            <p:nvPr/>
          </p:nvSpPr>
          <p:spPr>
            <a:xfrm flipV="1">
              <a:off x="1119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1" name="直接连接符 680970"/>
            <p:cNvSpPr/>
            <p:nvPr/>
          </p:nvSpPr>
          <p:spPr>
            <a:xfrm flipV="1">
              <a:off x="530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2" name="直接连接符 680971"/>
            <p:cNvSpPr/>
            <p:nvPr/>
          </p:nvSpPr>
          <p:spPr>
            <a:xfrm flipV="1">
              <a:off x="2299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3" name="直接连接符 680972"/>
            <p:cNvSpPr/>
            <p:nvPr/>
          </p:nvSpPr>
          <p:spPr>
            <a:xfrm flipV="1">
              <a:off x="3796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4" name="直接连接符 680973"/>
            <p:cNvSpPr/>
            <p:nvPr/>
          </p:nvSpPr>
          <p:spPr>
            <a:xfrm flipV="1">
              <a:off x="5791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5" name="直接连接符 680974"/>
            <p:cNvSpPr/>
            <p:nvPr/>
          </p:nvSpPr>
          <p:spPr>
            <a:xfrm flipV="1">
              <a:off x="6744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6" name="直接连接符 680975"/>
            <p:cNvSpPr/>
            <p:nvPr/>
          </p:nvSpPr>
          <p:spPr>
            <a:xfrm flipV="1">
              <a:off x="2888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7" name="直接连接符 680976"/>
            <p:cNvSpPr/>
            <p:nvPr/>
          </p:nvSpPr>
          <p:spPr>
            <a:xfrm flipV="1">
              <a:off x="3387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8" name="直接连接符 680977"/>
            <p:cNvSpPr/>
            <p:nvPr/>
          </p:nvSpPr>
          <p:spPr>
            <a:xfrm flipV="1">
              <a:off x="4340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79" name="直接连接符 680978"/>
            <p:cNvSpPr/>
            <p:nvPr/>
          </p:nvSpPr>
          <p:spPr>
            <a:xfrm flipV="1">
              <a:off x="5338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80" name="直接连接符 680979"/>
            <p:cNvSpPr/>
            <p:nvPr/>
          </p:nvSpPr>
          <p:spPr>
            <a:xfrm flipV="1">
              <a:off x="6290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80981" name="直接连接符 680980"/>
            <p:cNvSpPr/>
            <p:nvPr/>
          </p:nvSpPr>
          <p:spPr>
            <a:xfrm flipV="1">
              <a:off x="4884" y="1389"/>
              <a:ext cx="0" cy="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680982" name="文本框 680981"/>
          <p:cNvSpPr txBox="1"/>
          <p:nvPr/>
        </p:nvSpPr>
        <p:spPr>
          <a:xfrm>
            <a:off x="-12700" y="1686076"/>
            <a:ext cx="9144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1200" b="1">
                <a:latin typeface="Times New Roman" panose="02020603050405020304" pitchFamily="18" charset="0"/>
                <a:ea typeface="黑体" panose="02010609060101010101" pitchFamily="49" charset="-122"/>
              </a:rPr>
              <a:t>1944   1945         1947            1951        1955           1958     1967        1989       1991          1993        1994      1995         1999    2001      2002</a:t>
            </a:r>
            <a:endParaRPr lang="en-US" altLang="zh-CN" sz="12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680983" name="文本框 680982"/>
          <p:cNvSpPr txBox="1"/>
          <p:nvPr/>
        </p:nvSpPr>
        <p:spPr>
          <a:xfrm>
            <a:off x="-61781" y="1902713"/>
            <a:ext cx="459740" cy="188903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endParaRPr sz="1800" b="1" dirty="0">
              <a:latin typeface="Arial" panose="020B0604020202020204" pitchFamily="34" charset="0"/>
            </a:endParaRPr>
          </a:p>
        </p:txBody>
      </p:sp>
      <p:sp>
        <p:nvSpPr>
          <p:cNvPr id="680984" name="文本框 680983"/>
          <p:cNvSpPr txBox="1"/>
          <p:nvPr/>
        </p:nvSpPr>
        <p:spPr>
          <a:xfrm>
            <a:off x="-61781" y="1956277"/>
            <a:ext cx="459740" cy="188903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布雷顿森林会议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85" name="文本框 680984"/>
          <p:cNvSpPr txBox="1"/>
          <p:nvPr/>
        </p:nvSpPr>
        <p:spPr>
          <a:xfrm>
            <a:off x="408393" y="1956277"/>
            <a:ext cx="459740" cy="188903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二战结束</a:t>
            </a:r>
            <a:endParaRPr lang="zh-CN" altLang="en-US" sz="1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80986" name="文本框 680985"/>
          <p:cNvSpPr txBox="1"/>
          <p:nvPr/>
        </p:nvSpPr>
        <p:spPr>
          <a:xfrm>
            <a:off x="1055924" y="1956277"/>
            <a:ext cx="459740" cy="188903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关贸总协定建立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87" name="文本框 680986"/>
          <p:cNvSpPr txBox="1"/>
          <p:nvPr/>
        </p:nvSpPr>
        <p:spPr>
          <a:xfrm>
            <a:off x="1811775" y="1956277"/>
            <a:ext cx="459740" cy="2213986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欧洲煤钢共同体成立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88" name="文本框 680987"/>
          <p:cNvSpPr txBox="1"/>
          <p:nvPr/>
        </p:nvSpPr>
        <p:spPr>
          <a:xfrm>
            <a:off x="2459306" y="1956277"/>
            <a:ext cx="459740" cy="188903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两极格局形成</a:t>
            </a:r>
            <a:endParaRPr lang="zh-CN" altLang="en-US" sz="1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80989" name="文本框 680988"/>
          <p:cNvSpPr txBox="1"/>
          <p:nvPr/>
        </p:nvSpPr>
        <p:spPr>
          <a:xfrm>
            <a:off x="2996565" y="1956435"/>
            <a:ext cx="736600" cy="250825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欧洲经济共同体和欧洲原子能共同体成立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90" name="文本框 680989"/>
          <p:cNvSpPr txBox="1"/>
          <p:nvPr/>
        </p:nvSpPr>
        <p:spPr>
          <a:xfrm>
            <a:off x="3755390" y="1956435"/>
            <a:ext cx="459740" cy="210629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东盟、欧共体成立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91" name="文本框 680990"/>
          <p:cNvSpPr txBox="1"/>
          <p:nvPr/>
        </p:nvSpPr>
        <p:spPr>
          <a:xfrm>
            <a:off x="4241165" y="1956435"/>
            <a:ext cx="459740" cy="2214245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亚太经合组织建立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92" name="文本框 680991"/>
          <p:cNvSpPr txBox="1"/>
          <p:nvPr/>
        </p:nvSpPr>
        <p:spPr>
          <a:xfrm>
            <a:off x="4890135" y="1956435"/>
            <a:ext cx="459740" cy="3190240"/>
          </a:xfrm>
          <a:prstGeom prst="rect">
            <a:avLst/>
          </a:prstGeom>
          <a:noFill/>
          <a:ln w="9525">
            <a:noFill/>
          </a:ln>
        </p:spPr>
        <p:txBody>
          <a:bodyPr vert="eaVert"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中国加入亚太</a:t>
            </a:r>
            <a:r>
              <a:rPr lang="zh-CN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、两极格局瓦解</a:t>
            </a:r>
            <a:endParaRPr lang="zh-CN" altLang="en-US" sz="1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80993" name="文本框 680992"/>
          <p:cNvSpPr txBox="1"/>
          <p:nvPr/>
        </p:nvSpPr>
        <p:spPr>
          <a:xfrm>
            <a:off x="5537461" y="1956277"/>
            <a:ext cx="459740" cy="188903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欧盟建立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94" name="文本框 680993"/>
          <p:cNvSpPr txBox="1"/>
          <p:nvPr/>
        </p:nvSpPr>
        <p:spPr>
          <a:xfrm>
            <a:off x="6131428" y="1956277"/>
            <a:ext cx="459740" cy="2321114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北美自由贸易区建立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95" name="文本框 680994"/>
          <p:cNvSpPr txBox="1"/>
          <p:nvPr/>
        </p:nvSpPr>
        <p:spPr>
          <a:xfrm>
            <a:off x="6671831" y="1956277"/>
            <a:ext cx="459740" cy="226755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世界贸易组织成立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96" name="文本框 680995"/>
          <p:cNvSpPr txBox="1"/>
          <p:nvPr/>
        </p:nvSpPr>
        <p:spPr>
          <a:xfrm>
            <a:off x="7264608" y="1956277"/>
            <a:ext cx="459740" cy="188903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欧元诞生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97" name="文本框 680996"/>
          <p:cNvSpPr txBox="1"/>
          <p:nvPr/>
        </p:nvSpPr>
        <p:spPr>
          <a:xfrm>
            <a:off x="7750256" y="1956277"/>
            <a:ext cx="459740" cy="2052103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中国加入世贸组织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sp>
        <p:nvSpPr>
          <p:cNvPr id="680998" name="文本框 680997"/>
          <p:cNvSpPr txBox="1"/>
          <p:nvPr/>
        </p:nvSpPr>
        <p:spPr>
          <a:xfrm>
            <a:off x="8290659" y="1956277"/>
            <a:ext cx="459740" cy="1889030"/>
          </a:xfrm>
          <a:prstGeom prst="rect">
            <a:avLst/>
          </a:prstGeom>
          <a:noFill/>
          <a:ln w="9525">
            <a:noFill/>
          </a:ln>
        </p:spPr>
        <p:txBody>
          <a:bodyPr vert="eaVert"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欧元流通</a:t>
            </a:r>
            <a:endParaRPr lang="zh-CN" altLang="en-US" sz="1800" b="1">
              <a:latin typeface="Arial" panose="020B0604020202020204" pitchFamily="34" charset="0"/>
            </a:endParaRPr>
          </a:p>
        </p:txBody>
      </p:sp>
      <p:grpSp>
        <p:nvGrpSpPr>
          <p:cNvPr id="681005" name="组合 681004"/>
          <p:cNvGrpSpPr/>
          <p:nvPr/>
        </p:nvGrpSpPr>
        <p:grpSpPr>
          <a:xfrm>
            <a:off x="-12700" y="1253992"/>
            <a:ext cx="8945218" cy="377329"/>
            <a:chOff x="0" y="799"/>
            <a:chExt cx="7515" cy="317"/>
          </a:xfrm>
        </p:grpSpPr>
        <p:sp>
          <p:nvSpPr>
            <p:cNvPr id="680999" name="左大括号 680998"/>
            <p:cNvSpPr/>
            <p:nvPr/>
          </p:nvSpPr>
          <p:spPr>
            <a:xfrm rot="5400000">
              <a:off x="1013" y="-214"/>
              <a:ext cx="272" cy="2299"/>
            </a:xfrm>
            <a:prstGeom prst="leftBrace">
              <a:avLst>
                <a:gd name="adj1" fmla="val 70435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sz="100"/>
            </a:p>
          </p:txBody>
        </p:sp>
        <p:sp>
          <p:nvSpPr>
            <p:cNvPr id="681000" name="左大括号 680999"/>
            <p:cNvSpPr/>
            <p:nvPr/>
          </p:nvSpPr>
          <p:spPr>
            <a:xfrm rot="5400000">
              <a:off x="3183" y="-85"/>
              <a:ext cx="272" cy="2041"/>
            </a:xfrm>
            <a:prstGeom prst="leftBrace">
              <a:avLst>
                <a:gd name="adj1" fmla="val 62530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sz="100"/>
            </a:p>
          </p:txBody>
        </p:sp>
        <p:sp>
          <p:nvSpPr>
            <p:cNvPr id="681001" name="左大括号 681000"/>
            <p:cNvSpPr/>
            <p:nvPr/>
          </p:nvSpPr>
          <p:spPr>
            <a:xfrm rot="5400000">
              <a:off x="5769" y="-630"/>
              <a:ext cx="317" cy="3175"/>
            </a:xfrm>
            <a:prstGeom prst="leftBrace">
              <a:avLst>
                <a:gd name="adj1" fmla="val 83464"/>
                <a:gd name="adj2" fmla="val 50000"/>
              </a:avLst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zh-CN" altLang="en-US" sz="100"/>
            </a:p>
          </p:txBody>
        </p:sp>
      </p:grpSp>
      <p:sp>
        <p:nvSpPr>
          <p:cNvPr id="681002" name="文本框 681001"/>
          <p:cNvSpPr txBox="1"/>
          <p:nvPr/>
        </p:nvSpPr>
        <p:spPr>
          <a:xfrm>
            <a:off x="-12700" y="714779"/>
            <a:ext cx="2953172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二战后以美国为中心资本主义世界经济体系的形成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681003" name="文本框 681002"/>
          <p:cNvSpPr txBox="1"/>
          <p:nvPr/>
        </p:nvSpPr>
        <p:spPr>
          <a:xfrm>
            <a:off x="3215833" y="629955"/>
            <a:ext cx="1674773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经济区域集团化趋势出现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681004" name="文本框 681003"/>
          <p:cNvSpPr txBox="1"/>
          <p:nvPr/>
        </p:nvSpPr>
        <p:spPr>
          <a:xfrm>
            <a:off x="5909118" y="768343"/>
            <a:ext cx="253775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1800" b="1" dirty="0">
                <a:latin typeface="Arial" panose="020B0604020202020204" pitchFamily="34" charset="0"/>
              </a:rPr>
              <a:t>经济全球化趋势加强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58414" name="矩形 154640"/>
          <p:cNvSpPr/>
          <p:nvPr/>
        </p:nvSpPr>
        <p:spPr>
          <a:xfrm>
            <a:off x="105728" y="66358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专题线索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3803" name="TextBox 18"/>
          <p:cNvSpPr txBox="1"/>
          <p:nvPr/>
        </p:nvSpPr>
        <p:spPr>
          <a:xfrm>
            <a:off x="3643920" y="-20603"/>
            <a:ext cx="3246120" cy="70675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专题八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/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当今世界经济的全球化趋势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8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80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8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8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8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8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8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8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8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81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0983" grpId="0"/>
      <p:bldP spid="680984" grpId="0"/>
      <p:bldP spid="680986" grpId="0"/>
      <p:bldP spid="680987" grpId="0"/>
      <p:bldP spid="680989" grpId="0"/>
      <p:bldP spid="680990" grpId="0"/>
      <p:bldP spid="680991" grpId="0"/>
      <p:bldP spid="680993" grpId="0"/>
      <p:bldP spid="680994" grpId="0"/>
      <p:bldP spid="680995" grpId="0"/>
      <p:bldP spid="680996" grpId="0"/>
      <p:bldP spid="680997" grpId="0"/>
      <p:bldP spid="680998" grpId="0"/>
      <p:bldP spid="681002" grpId="0"/>
      <p:bldP spid="681003" grpId="0"/>
      <p:bldP spid="6810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9954" name="组合 200713"/>
          <p:cNvGrpSpPr/>
          <p:nvPr/>
        </p:nvGrpSpPr>
        <p:grpSpPr>
          <a:xfrm>
            <a:off x="1764030" y="627380"/>
            <a:ext cx="1348105" cy="1414780"/>
            <a:chOff x="1168" y="1320"/>
            <a:chExt cx="1565" cy="1866"/>
          </a:xfrm>
        </p:grpSpPr>
        <p:sp>
          <p:nvSpPr>
            <p:cNvPr id="39955" name="矩形 11"/>
            <p:cNvSpPr/>
            <p:nvPr/>
          </p:nvSpPr>
          <p:spPr>
            <a:xfrm>
              <a:off x="1168" y="1320"/>
              <a:ext cx="1565" cy="1832"/>
            </a:xfrm>
            <a:prstGeom prst="rect">
              <a:avLst/>
            </a:prstGeom>
            <a:noFill/>
            <a:ln w="25400" cap="flat" cmpd="sng">
              <a:solidFill>
                <a:srgbClr val="CC66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68580" tIns="34290" rIns="68580" bIns="34290" anchor="ctr"/>
            <a:p>
              <a:pPr algn="ctr" defTabSz="685800"/>
              <a:endParaRPr lang="zh-CN" altLang="en-US" dirty="0">
                <a:solidFill>
                  <a:srgbClr val="FFFFFF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39956" name="Picture 3" descr="C:\Users\Administrator\Desktop\43(304).jpg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189" y="1346"/>
              <a:ext cx="1507" cy="184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3" name="矩形 2"/>
          <p:cNvSpPr/>
          <p:nvPr/>
        </p:nvSpPr>
        <p:spPr>
          <a:xfrm>
            <a:off x="339725" y="68263"/>
            <a:ext cx="776288" cy="469900"/>
          </a:xfrm>
          <a:prstGeom prst="rect">
            <a:avLst/>
          </a:prstGeom>
          <a:blipFill dpi="0" rotWithShape="1">
            <a:blip r:embed="rId2">
              <a:alphaModFix amt="36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graphicFrame>
        <p:nvGraphicFramePr>
          <p:cNvPr id="39959" name="表格 39958"/>
          <p:cNvGraphicFramePr/>
          <p:nvPr/>
        </p:nvGraphicFramePr>
        <p:xfrm>
          <a:off x="468630" y="2496185"/>
          <a:ext cx="8352155" cy="2416810"/>
        </p:xfrm>
        <a:graphic>
          <a:graphicData uri="http://schemas.openxmlformats.org/drawingml/2006/table">
            <a:tbl>
              <a:tblPr/>
              <a:tblGrid>
                <a:gridCol w="1352550"/>
                <a:gridCol w="6999605"/>
              </a:tblGrid>
              <a:tr h="241681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200" b="1">
                          <a:solidFill>
                            <a:srgbClr val="FFCC0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2018</a:t>
                      </a:r>
                      <a:r>
                        <a:rPr lang="zh-CN" altLang="en-US" sz="2200" b="1" dirty="0">
                          <a:solidFill>
                            <a:srgbClr val="FFCC0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年高考大纲</a:t>
                      </a:r>
                      <a:endParaRPr lang="zh-CN" altLang="en-US" sz="2200" b="1" dirty="0">
                        <a:solidFill>
                          <a:srgbClr val="FFCC0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90000" marR="90000" marT="46786" marB="46786" anchor="ctr" anchorCtr="1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r>
                        <a:rPr lang="zh-CN" altLang="en-US" b="1" dirty="0">
                          <a:solidFill>
                            <a:srgbClr val="3333FF"/>
                          </a:solidFill>
                        </a:rPr>
                        <a:t>4.第二次世界大战后世界经济的全球化趋势</a:t>
                      </a:r>
                      <a:endParaRPr lang="zh-CN" altLang="en-US" b="1" dirty="0">
                        <a:solidFill>
                          <a:srgbClr val="3333FF"/>
                        </a:solidFill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b="1" dirty="0">
                          <a:solidFill>
                            <a:srgbClr val="3333FF"/>
                          </a:solidFill>
                        </a:rPr>
                        <a:t>(1)布雷顿森林体系的建立</a:t>
                      </a:r>
                      <a:endParaRPr lang="zh-CN" altLang="en-US" b="1" dirty="0">
                        <a:solidFill>
                          <a:srgbClr val="3333FF"/>
                        </a:solidFill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b="1" dirty="0">
                          <a:solidFill>
                            <a:srgbClr val="3333FF"/>
                          </a:solidFill>
                        </a:rPr>
                        <a:t>(2)世界经济区域集团化</a:t>
                      </a:r>
                      <a:endParaRPr lang="zh-CN" altLang="en-US" b="1" dirty="0">
                        <a:solidFill>
                          <a:srgbClr val="3333FF"/>
                        </a:solidFill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zh-CN" altLang="en-US" b="1" dirty="0">
                          <a:solidFill>
                            <a:srgbClr val="3333FF"/>
                          </a:solidFill>
                        </a:rPr>
                        <a:t>(3)世界贸易组织和中国的加入</a:t>
                      </a:r>
                      <a:endParaRPr lang="zh-CN" altLang="en-US" b="1" dirty="0">
                        <a:solidFill>
                          <a:srgbClr val="3333FF"/>
                        </a:solidFill>
                      </a:endParaRPr>
                    </a:p>
                  </a:txBody>
                  <a:tcPr marT="45706" marB="45706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</a:tbl>
          </a:graphicData>
        </a:graphic>
      </p:graphicFrame>
      <p:sp>
        <p:nvSpPr>
          <p:cNvPr id="39948" name="矩形 37914"/>
          <p:cNvSpPr/>
          <p:nvPr/>
        </p:nvSpPr>
        <p:spPr>
          <a:xfrm>
            <a:off x="323850" y="700088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高考考纲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43035" name="TextBox 1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803" name="TextBox 18"/>
          <p:cNvSpPr txBox="1"/>
          <p:nvPr/>
        </p:nvSpPr>
        <p:spPr>
          <a:xfrm>
            <a:off x="2963835" y="867762"/>
            <a:ext cx="4472941" cy="95313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专题八</a:t>
            </a:r>
            <a:endParaRPr lang="en-US" altLang="zh-CN" sz="28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/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当今世界经济的全球化趋势</a:t>
            </a:r>
            <a:endParaRPr lang="zh-CN" altLang="en-US" sz="28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/>
          <p:cNvSpPr/>
          <p:nvPr/>
        </p:nvSpPr>
        <p:spPr>
          <a:xfrm>
            <a:off x="339725" y="68263"/>
            <a:ext cx="776288" cy="469900"/>
          </a:xfrm>
          <a:prstGeom prst="rect">
            <a:avLst/>
          </a:prstGeom>
          <a:blipFill dpi="0" rotWithShape="1">
            <a:blip r:embed="rId1">
              <a:alphaModFix amt="36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sp>
        <p:nvSpPr>
          <p:cNvPr id="121880" name="TextBox 22"/>
          <p:cNvSpPr txBox="1"/>
          <p:nvPr/>
        </p:nvSpPr>
        <p:spPr>
          <a:xfrm>
            <a:off x="900430" y="2441575"/>
            <a:ext cx="7014845" cy="95313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square">
            <a:spAutoFit/>
          </a:bodyPr>
          <a:p>
            <a:endParaRPr lang="en-US" altLang="zh-CN" sz="2800" b="1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lang="en-US" altLang="zh-CN" sz="28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讲 二战后资本主义世界</a:t>
            </a:r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经济</a:t>
            </a:r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体系的形成</a:t>
            </a:r>
            <a:endParaRPr lang="zh-CN" altLang="en-US" sz="28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3803" name="TextBox 18"/>
          <p:cNvSpPr txBox="1"/>
          <p:nvPr/>
        </p:nvSpPr>
        <p:spPr>
          <a:xfrm>
            <a:off x="2107220" y="1264637"/>
            <a:ext cx="4472940" cy="95313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none">
            <a:spAutoFit/>
          </a:bodyPr>
          <a:p>
            <a:pPr algn="l"/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专题八</a:t>
            </a:r>
            <a:endParaRPr lang="en-US" altLang="zh-CN" sz="28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/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当今世界经济的全球化趋势</a:t>
            </a:r>
            <a:endParaRPr lang="zh-CN" altLang="en-US" sz="28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3035" name="TextBox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250825" y="673100"/>
            <a:ext cx="1366838" cy="812800"/>
          </a:xfrm>
          <a:prstGeom prst="rect">
            <a:avLst/>
          </a:prstGeom>
          <a:blipFill dpi="0" rotWithShape="1">
            <a:blip r:embed="rId3">
              <a:alphaModFix amt="18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 fontAlgn="base">
              <a:defRPr/>
            </a:pPr>
            <a:endParaRPr lang="zh-CN" altLang="en-US" strike="noStrike" noProof="1">
              <a:solidFill>
                <a:srgbClr val="FFFFFF"/>
              </a:solidFill>
            </a:endParaRPr>
          </a:p>
        </p:txBody>
      </p:sp>
      <p:grpSp>
        <p:nvGrpSpPr>
          <p:cNvPr id="3074" name="Group 42"/>
          <p:cNvGrpSpPr/>
          <p:nvPr/>
        </p:nvGrpSpPr>
        <p:grpSpPr bwMode="auto">
          <a:xfrm>
            <a:off x="339750" y="883461"/>
            <a:ext cx="1090613" cy="432197"/>
            <a:chOff x="2699" y="1207"/>
            <a:chExt cx="907" cy="499"/>
          </a:xfrm>
        </p:grpSpPr>
        <p:sp>
          <p:nvSpPr>
            <p:cNvPr id="4125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2699" y="1207"/>
              <a:ext cx="907" cy="499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 prstMaterial="matte"/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9662989"/>
                </a:avLst>
              </a:prstTxWarp>
            </a:bodyPr>
            <a:p>
              <a:pPr algn="ctr" fontAlgn="base">
                <a:defRPr/>
              </a:pPr>
              <a:r>
                <a:rPr lang="zh-CN" altLang="en-US" sz="3600" b="1" strike="noStrike" kern="10" noProof="1" dirty="0">
                  <a:ln w="9525">
                    <a:solidFill>
                      <a:srgbClr val="F7B103"/>
                    </a:solidFill>
                    <a:round/>
                  </a:ln>
                  <a:solidFill>
                    <a:srgbClr val="513103"/>
                  </a:solidFill>
                  <a:latin typeface="隶书" pitchFamily="49" charset="-122"/>
                  <a:ea typeface="隶书" pitchFamily="49" charset="-122"/>
                  <a:cs typeface="+mn-cs"/>
                </a:rPr>
                <a:t>高中历史</a:t>
              </a:r>
              <a:endParaRPr lang="zh-CN" altLang="en-US" sz="3600" b="1" strike="noStrike" kern="10" noProof="1" dirty="0">
                <a:ln w="9525">
                  <a:solidFill>
                    <a:srgbClr val="F7B103"/>
                  </a:solidFill>
                  <a:round/>
                </a:ln>
                <a:solidFill>
                  <a:srgbClr val="513103"/>
                </a:solidFill>
                <a:latin typeface="隶书" pitchFamily="49" charset="-122"/>
                <a:ea typeface="隶书" pitchFamily="49" charset="-122"/>
              </a:endParaRPr>
            </a:p>
          </p:txBody>
        </p:sp>
        <p:sp>
          <p:nvSpPr>
            <p:cNvPr id="4126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2880" y="1434"/>
              <a:ext cx="589" cy="272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 prstMaterial="matte"/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Deflate">
                <a:avLst>
                  <a:gd name="adj" fmla="val 0"/>
                </a:avLst>
              </a:prstTxWarp>
            </a:bodyPr>
            <a:p>
              <a:pPr algn="ctr" fontAlgn="base">
                <a:defRPr/>
              </a:pPr>
              <a:r>
                <a:rPr lang="zh-CN" altLang="en-US" sz="3600" b="1" strike="noStrike" kern="10" noProof="1" dirty="0" smtClean="0">
                  <a:ln w="9525">
                    <a:solidFill>
                      <a:srgbClr val="FFFF00"/>
                    </a:solidFill>
                    <a:round/>
                  </a:ln>
                  <a:solidFill>
                    <a:srgbClr val="9900CC"/>
                  </a:solidFill>
                  <a:latin typeface="隶书" pitchFamily="49" charset="-122"/>
                  <a:ea typeface="隶书" pitchFamily="49" charset="-122"/>
                  <a:cs typeface="+mn-cs"/>
                </a:rPr>
                <a:t>必修二</a:t>
              </a:r>
              <a:endParaRPr lang="zh-CN" altLang="en-US" sz="3600" b="1" strike="noStrike" kern="10" noProof="1" dirty="0">
                <a:ln w="9525">
                  <a:solidFill>
                    <a:srgbClr val="FFFF00"/>
                  </a:solidFill>
                  <a:round/>
                </a:ln>
                <a:solidFill>
                  <a:srgbClr val="9900CC"/>
                </a:solidFill>
                <a:latin typeface="隶书" pitchFamily="49" charset="-122"/>
                <a:ea typeface="隶书" pitchFamily="49" charset="-122"/>
              </a:endParaRPr>
            </a:p>
          </p:txBody>
        </p:sp>
      </p:grp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矩形 2"/>
          <p:cNvSpPr/>
          <p:nvPr/>
        </p:nvSpPr>
        <p:spPr>
          <a:xfrm>
            <a:off x="339725" y="68263"/>
            <a:ext cx="776288" cy="469900"/>
          </a:xfrm>
          <a:prstGeom prst="rect">
            <a:avLst/>
          </a:prstGeom>
          <a:blipFill rotWithShape="1">
            <a:blip r:embed="rId1">
              <a:alphaModFix amt="35999"/>
            </a:blip>
            <a:stretch>
              <a:fillRect/>
            </a:stretch>
          </a:blipFill>
          <a:ln w="12700">
            <a:noFill/>
          </a:ln>
        </p:spPr>
        <p:txBody>
          <a:bodyPr lIns="91434" tIns="45717" rIns="91434" bIns="45717" anchor="ctr"/>
          <a:p>
            <a:pPr algn="ctr"/>
            <a:endParaRPr lang="zh-CN" altLang="en-US" dirty="0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aphicFrame>
        <p:nvGraphicFramePr>
          <p:cNvPr id="117784" name="表格 117783"/>
          <p:cNvGraphicFramePr/>
          <p:nvPr/>
        </p:nvGraphicFramePr>
        <p:xfrm>
          <a:off x="34925" y="1679575"/>
          <a:ext cx="9109075" cy="1016000"/>
        </p:xfrm>
        <a:graphic>
          <a:graphicData uri="http://schemas.openxmlformats.org/drawingml/2006/table">
            <a:tbl>
              <a:tblPr/>
              <a:tblGrid>
                <a:gridCol w="1439863"/>
                <a:gridCol w="7669212"/>
              </a:tblGrid>
              <a:tr h="10160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defTabSz="944880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2000" b="1">
                          <a:solidFill>
                            <a:srgbClr val="FFCC0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2018</a:t>
                      </a:r>
                      <a:r>
                        <a:rPr lang="zh-CN" altLang="en-US" sz="2000" b="1" dirty="0">
                          <a:solidFill>
                            <a:srgbClr val="FFCC0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年高考大纲</a:t>
                      </a:r>
                      <a:endParaRPr lang="zh-CN" altLang="en-US" sz="2000" b="1" dirty="0">
                        <a:solidFill>
                          <a:srgbClr val="FFCC0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89994" marR="89994" marT="46782" marB="46782" anchor="ctr" anchorCtr="1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defTabSz="944880">
                        <a:spcBef>
                          <a:spcPct val="50000"/>
                        </a:spcBef>
                        <a:buClrTx/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zh-CN" altLang="en-US" sz="2400" b="1" dirty="0">
                          <a:latin typeface="宋体" panose="02010600030101010101" pitchFamily="2" charset="-122"/>
                          <a:sym typeface="+mn-ea"/>
                        </a:rPr>
                        <a:t>二战后以美国为中心的资本主义世界经济体系的形成</a:t>
                      </a:r>
                      <a:endParaRPr lang="zh-CN" altLang="en-US" sz="2400" b="1" dirty="0">
                        <a:latin typeface="宋体" panose="02010600030101010101" pitchFamily="2" charset="-122"/>
                        <a:sym typeface="+mn-ea"/>
                      </a:endParaRPr>
                    </a:p>
                  </a:txBody>
                  <a:tcPr marL="91434" marR="91434" marT="45702" marB="4570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</a:tbl>
          </a:graphicData>
        </a:graphic>
      </p:graphicFrame>
      <p:sp>
        <p:nvSpPr>
          <p:cNvPr id="41999" name="矩形 154640"/>
          <p:cNvSpPr/>
          <p:nvPr/>
        </p:nvSpPr>
        <p:spPr>
          <a:xfrm>
            <a:off x="323850" y="700088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高考考纲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117786" name="表格 117785"/>
          <p:cNvGraphicFramePr/>
          <p:nvPr/>
        </p:nvGraphicFramePr>
        <p:xfrm>
          <a:off x="0" y="2695575"/>
          <a:ext cx="9144000" cy="2211705"/>
        </p:xfrm>
        <a:graphic>
          <a:graphicData uri="http://schemas.openxmlformats.org/drawingml/2006/table">
            <a:tbl>
              <a:tblPr/>
              <a:tblGrid>
                <a:gridCol w="1481455"/>
                <a:gridCol w="7662545"/>
              </a:tblGrid>
              <a:tr h="221170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defTabSz="944880">
                        <a:lnSpc>
                          <a:spcPct val="120000"/>
                        </a:lnSpc>
                        <a:buNone/>
                      </a:pPr>
                      <a:r>
                        <a:rPr lang="zh-CN" altLang="en-US" sz="2000" b="1" dirty="0">
                          <a:solidFill>
                            <a:srgbClr val="FFCC00"/>
                          </a:solidFill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考纲解读</a:t>
                      </a:r>
                      <a:endParaRPr lang="zh-CN" altLang="en-US" sz="2000" b="1" dirty="0">
                        <a:solidFill>
                          <a:srgbClr val="FFCC00"/>
                        </a:solidFill>
                        <a:latin typeface="黑体" panose="02010609060101010101" pitchFamily="49" charset="-122"/>
                        <a:ea typeface="黑体" panose="02010609060101010101" pitchFamily="49" charset="-122"/>
                      </a:endParaRPr>
                    </a:p>
                  </a:txBody>
                  <a:tcPr marL="89994" marR="89994" marT="46782" marB="46782" anchor="ctr" anchorCtr="1">
                    <a:lnL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sz="2400" b="1" dirty="0">
                          <a:latin typeface="宋体" panose="02010600030101010101" pitchFamily="2" charset="-122"/>
                          <a:sym typeface="+mn-ea"/>
                        </a:rPr>
                        <a:t>1、“布雷顿森林体系”建立的背景、内容及影响；</a:t>
                      </a:r>
                      <a:endParaRPr sz="2400" b="1" dirty="0">
                        <a:latin typeface="宋体" panose="02010600030101010101" pitchFamily="2" charset="-122"/>
                        <a:sym typeface="+mn-ea"/>
                      </a:endParaRP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sz="2400" b="1" dirty="0">
                          <a:latin typeface="宋体" panose="02010600030101010101" pitchFamily="2" charset="-122"/>
                          <a:sym typeface="+mn-ea"/>
                        </a:rPr>
                        <a:t>2、关贸总协定成立的背景、宗旨及影响；</a:t>
                      </a:r>
                      <a:endParaRPr sz="2400" b="1" dirty="0">
                        <a:latin typeface="宋体" panose="02010600030101010101" pitchFamily="2" charset="-122"/>
                        <a:sym typeface="+mn-ea"/>
                      </a:endParaRPr>
                    </a:p>
                    <a:p>
                      <a:pPr>
                        <a:spcBef>
                          <a:spcPct val="50000"/>
                        </a:spcBef>
                      </a:pPr>
                      <a:r>
                        <a:rPr sz="2400" b="1" dirty="0">
                          <a:latin typeface="宋体" panose="02010600030101010101" pitchFamily="2" charset="-122"/>
                          <a:sym typeface="+mn-ea"/>
                        </a:rPr>
                        <a:t>3、资本主义世界经济体系的形成及影响；</a:t>
                      </a:r>
                      <a:endParaRPr sz="2400" b="1" dirty="0">
                        <a:latin typeface="宋体" panose="02010600030101010101" pitchFamily="2" charset="-122"/>
                        <a:sym typeface="+mn-ea"/>
                      </a:endParaRPr>
                    </a:p>
                  </a:txBody>
                  <a:tcPr marL="91434" marR="91434" marT="45702" marB="45702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/>
                    </a:solidFill>
                  </a:tcPr>
                </a:tc>
              </a:tr>
            </a:tbl>
          </a:graphicData>
        </a:graphic>
      </p:graphicFrame>
      <p:sp>
        <p:nvSpPr>
          <p:cNvPr id="39961" name="TextBox 22"/>
          <p:cNvSpPr txBox="1"/>
          <p:nvPr/>
        </p:nvSpPr>
        <p:spPr>
          <a:xfrm>
            <a:off x="1934845" y="538480"/>
            <a:ext cx="6957695" cy="87439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square" lIns="91434" tIns="45717" rIns="91434" bIns="45717" anchor="t">
            <a:spAutoFit/>
          </a:bodyPr>
          <a:p>
            <a:r>
              <a:rPr lang="zh-CN" altLang="en-US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专题九</a:t>
            </a:r>
            <a:endParaRPr lang="en-US" altLang="zh-CN" sz="2400" b="1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7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lang="en-US" altLang="zh-CN" sz="27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7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讲  </a:t>
            </a:r>
            <a:r>
              <a:rPr lang="zh-CN" altLang="en-US" sz="27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二战后资本主义世界经济体系的形成</a:t>
            </a:r>
            <a:endParaRPr lang="zh-CN" altLang="en-US" sz="2700" b="1" dirty="0">
              <a:solidFill>
                <a:srgbClr val="3333FF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pic>
        <p:nvPicPr>
          <p:cNvPr id="43035" name="TextBox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7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17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4732" name="表格 114731"/>
          <p:cNvGraphicFramePr/>
          <p:nvPr/>
        </p:nvGraphicFramePr>
        <p:xfrm>
          <a:off x="211138" y="1539558"/>
          <a:ext cx="8424863" cy="2933700"/>
        </p:xfrm>
        <a:graphic>
          <a:graphicData uri="http://schemas.openxmlformats.org/drawingml/2006/table">
            <a:tbl>
              <a:tblPr/>
              <a:tblGrid>
                <a:gridCol w="1125538"/>
                <a:gridCol w="1554162"/>
                <a:gridCol w="876300"/>
                <a:gridCol w="1117600"/>
                <a:gridCol w="1103313"/>
                <a:gridCol w="1052512"/>
                <a:gridCol w="1595438"/>
              </a:tblGrid>
              <a:tr h="119253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2018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考纲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2012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2013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2014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2015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2016 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 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Ⅲ</a:t>
                      </a:r>
                      <a:r>
                        <a:rPr lang="zh-CN" altLang="en-US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2017 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年</a:t>
                      </a:r>
                      <a:endParaRPr lang="zh-CN" altLang="en-US" sz="1600" b="1" dirty="0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  <a:p>
                      <a:pPr marL="0" lvl="0" indent="0" algn="ctr" defTabSz="94488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（全国卷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Ⅰ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Ⅱ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、 </a:t>
                      </a:r>
                      <a:r>
                        <a:rPr lang="en-US" altLang="zh-CN" sz="1600" b="1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Ⅲ</a:t>
                      </a:r>
                      <a:r>
                        <a:rPr lang="zh-CN" altLang="en-US" sz="1600" b="1" dirty="0">
                          <a:solidFill>
                            <a:srgbClr val="FF0000"/>
                          </a:solidFill>
                          <a:latin typeface="宋体" panose="02010600030101010101" pitchFamily="2" charset="-122"/>
                        </a:rPr>
                        <a:t>）</a:t>
                      </a:r>
                      <a:endParaRPr lang="zh-CN" altLang="en-US" sz="1600" b="1">
                        <a:solidFill>
                          <a:srgbClr val="FF0000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14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>
                        <a:buNone/>
                      </a:pPr>
                      <a:r>
                        <a:rPr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（1）布雷顿</a:t>
                      </a:r>
                      <a:endParaRPr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森林体系的建</a:t>
                      </a:r>
                      <a:endParaRPr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>
                        <a:buNone/>
                      </a:pPr>
                      <a:r>
                        <a:rPr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立</a:t>
                      </a:r>
                      <a:endParaRPr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1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defTabSz="944880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800" b="1" dirty="0">
                          <a:solidFill>
                            <a:srgbClr val="3333FF"/>
                          </a:solidFill>
                          <a:latin typeface="宋体" panose="02010600030101010101" pitchFamily="2" charset="-122"/>
                        </a:rPr>
                        <a:t>35.战后世界经济的发展</a:t>
                      </a:r>
                      <a:endParaRPr lang="zh-CN" altLang="en-US" sz="1800" b="1" dirty="0">
                        <a:solidFill>
                          <a:srgbClr val="3333FF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defTabSz="944880">
                        <a:spcBef>
                          <a:spcPct val="0"/>
                        </a:spcBef>
                        <a:buNone/>
                      </a:pPr>
                      <a:endParaRPr lang="zh-CN" altLang="en-US" sz="1700" b="1" dirty="0">
                        <a:solidFill>
                          <a:schemeClr val="accent2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defTabSz="944880">
                        <a:spcBef>
                          <a:spcPct val="0"/>
                        </a:spcBef>
                        <a:buNone/>
                      </a:pPr>
                      <a:endParaRPr lang="zh-CN" altLang="en-US" sz="1700" b="1" dirty="0">
                        <a:solidFill>
                          <a:schemeClr val="accent2"/>
                        </a:solidFill>
                        <a:latin typeface="宋体" panose="02010600030101010101" pitchFamily="2" charset="-122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defTabSz="944880">
                        <a:spcBef>
                          <a:spcPct val="0"/>
                        </a:spcBef>
                        <a:buNone/>
                      </a:pPr>
                      <a:r>
                        <a:rPr sz="16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（卷Ⅰ）35.布雷顿森林体系的建立——世界银行</a:t>
                      </a:r>
                      <a:endParaRPr sz="16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  <a:p>
                      <a:pPr marL="0" lvl="0" indent="0" defTabSz="944880">
                        <a:spcBef>
                          <a:spcPct val="0"/>
                        </a:spcBef>
                        <a:buNone/>
                      </a:pPr>
                      <a:endParaRPr lang="zh-CN" altLang="en-US" sz="1600" b="1" dirty="0">
                        <a:solidFill>
                          <a:schemeClr val="accent2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defTabSz="944880">
                        <a:spcBef>
                          <a:spcPct val="0"/>
                        </a:spcBef>
                        <a:buNone/>
                      </a:pPr>
                      <a:endParaRPr lang="zh-CN" altLang="en-US" sz="1600" b="1" dirty="0">
                        <a:solidFill>
                          <a:schemeClr val="accent2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80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69925" lvl="1" indent="-3251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buChar char="q"/>
                        <a:defRPr sz="24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022350" lvl="2" indent="-35052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Char char="n"/>
                        <a:defRPr sz="20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39850" lvl="3" indent="-31559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buChar char="q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681480" lvl="4" indent="-339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buChar char="§"/>
                        <a:defRPr sz="1800" b="0" i="0" u="non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defTabSz="944880">
                        <a:spcBef>
                          <a:spcPct val="0"/>
                        </a:spcBef>
                        <a:buNone/>
                      </a:pPr>
                      <a:endParaRPr lang="zh-CN" altLang="en-US" sz="1400" b="1" dirty="0">
                        <a:solidFill>
                          <a:srgbClr val="3333FF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  <a:sym typeface="+mn-ea"/>
                      </a:endParaRP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3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113" y="0"/>
            <a:ext cx="3457575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6" name="矩形 11275"/>
          <p:cNvSpPr/>
          <p:nvPr/>
        </p:nvSpPr>
        <p:spPr>
          <a:xfrm>
            <a:off x="381000" y="412750"/>
            <a:ext cx="1409700" cy="4445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 fontScale="80000"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 fontAlgn="base"/>
            <a:r>
              <a:rPr lang="zh-CN" altLang="en-US" sz="2800" strike="noStrike" noProof="1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  <a:cs typeface="+mn-ea"/>
              </a:rPr>
              <a:t>考题统计</a:t>
            </a:r>
            <a:endParaRPr lang="zh-CN" altLang="en-US" sz="2800" strike="noStrike" noProof="1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3041" name="文本框 2"/>
          <p:cNvSpPr txBox="1"/>
          <p:nvPr/>
        </p:nvSpPr>
        <p:spPr>
          <a:xfrm>
            <a:off x="1261110" y="945515"/>
            <a:ext cx="4095750" cy="511175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六年</a:t>
            </a:r>
            <a:r>
              <a:rPr lang="zh-CN" altLang="en-US" sz="28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内高考考过什么</a:t>
            </a:r>
            <a:endParaRPr lang="zh-CN" altLang="en-US" sz="2800" b="1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9961" name="TextBox 22"/>
          <p:cNvSpPr txBox="1"/>
          <p:nvPr/>
        </p:nvSpPr>
        <p:spPr>
          <a:xfrm>
            <a:off x="1995170" y="71120"/>
            <a:ext cx="7044055" cy="874395"/>
          </a:xfrm>
          <a:prstGeom prst="rect">
            <a:avLst/>
          </a:prstGeom>
          <a:solidFill>
            <a:srgbClr val="FFFFFF"/>
          </a:solidFill>
          <a:ln w="9525">
            <a:noFill/>
          </a:ln>
        </p:spPr>
        <p:txBody>
          <a:bodyPr wrap="square" lIns="91434" tIns="45717" rIns="91434" bIns="45717" anchor="t">
            <a:spAutoFit/>
          </a:bodyPr>
          <a:p>
            <a:r>
              <a:rPr lang="zh-CN" altLang="en-US" sz="24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专题九</a:t>
            </a:r>
            <a:endParaRPr lang="en-US" altLang="zh-CN" sz="2400" b="1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7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lang="en-US" altLang="zh-CN" sz="2700" b="1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7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讲  </a:t>
            </a:r>
            <a:r>
              <a:rPr lang="zh-CN" altLang="en-US" sz="2700" b="1" dirty="0">
                <a:solidFill>
                  <a:schemeClr val="accent2"/>
                </a:solidFill>
                <a:ea typeface="黑体" panose="02010609060101010101" pitchFamily="49" charset="-122"/>
                <a:sym typeface="+mn-ea"/>
              </a:rPr>
              <a:t>二战后资本主义世界经济体系的形成</a:t>
            </a:r>
            <a:endParaRPr lang="zh-CN" altLang="en-US" sz="2700" b="1" dirty="0">
              <a:solidFill>
                <a:schemeClr val="accent2"/>
              </a:solidFill>
              <a:ea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4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4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3" name="标题 115713"/>
          <p:cNvSpPr>
            <a:spLocks noGrp="1"/>
          </p:cNvSpPr>
          <p:nvPr>
            <p:ph type="title"/>
          </p:nvPr>
        </p:nvSpPr>
        <p:spPr>
          <a:xfrm>
            <a:off x="893763" y="522288"/>
            <a:ext cx="6107112" cy="419100"/>
          </a:xfrm>
        </p:spPr>
        <p:txBody>
          <a:bodyPr anchor="t"/>
          <a:p>
            <a:r>
              <a:rPr lang="zh-CN" altLang="en-US" sz="2500" b="1" dirty="0">
                <a:solidFill>
                  <a:srgbClr val="FF0066"/>
                </a:solidFill>
              </a:rPr>
              <a:t>阅读教材，自己梳理教材结构：</a:t>
            </a:r>
            <a:endParaRPr lang="zh-CN" altLang="en-US" sz="2500" b="1" dirty="0">
              <a:solidFill>
                <a:srgbClr val="FF0066"/>
              </a:solidFill>
            </a:endParaRPr>
          </a:p>
        </p:txBody>
      </p:sp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7116" name="矩形 208912"/>
          <p:cNvSpPr/>
          <p:nvPr/>
        </p:nvSpPr>
        <p:spPr>
          <a:xfrm>
            <a:off x="-12065" y="195263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知识梳理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4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1989" name="文本框 681988"/>
          <p:cNvSpPr txBox="1"/>
          <p:nvPr/>
        </p:nvSpPr>
        <p:spPr>
          <a:xfrm>
            <a:off x="954405" y="456565"/>
            <a:ext cx="7864475" cy="414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21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一、布雷顿森林体系</a:t>
            </a:r>
            <a:r>
              <a:rPr lang="en-US" altLang="zh-CN" sz="21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---</a:t>
            </a:r>
            <a:r>
              <a:rPr lang="zh-CN" altLang="en-US" sz="21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资本主义世界</a:t>
            </a:r>
            <a:r>
              <a:rPr lang="zh-CN" altLang="en-US" sz="2100" b="1" dirty="0">
                <a:solidFill>
                  <a:srgbClr val="FF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货币金融体系</a:t>
            </a:r>
            <a:r>
              <a:rPr lang="zh-CN" altLang="en-US" sz="21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建立：</a:t>
            </a:r>
            <a:endParaRPr lang="zh-CN" altLang="en-US" sz="21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1991" name="矩形 681990"/>
          <p:cNvSpPr/>
          <p:nvPr/>
        </p:nvSpPr>
        <p:spPr>
          <a:xfrm>
            <a:off x="0" y="789849"/>
            <a:ext cx="257465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1.背景：</a:t>
            </a:r>
            <a:endParaRPr lang="zh-CN" altLang="zh-CN" sz="1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1992" name="Text Box 4"/>
          <p:cNvSpPr txBox="1"/>
          <p:nvPr/>
        </p:nvSpPr>
        <p:spPr>
          <a:xfrm>
            <a:off x="1008197" y="789849"/>
            <a:ext cx="685621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latin typeface="Arial" panose="020B0604020202020204" pitchFamily="34" charset="0"/>
              </a:rPr>
              <a:t>①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宋体" panose="02010600030101010101" pitchFamily="2" charset="-122"/>
              </a:rPr>
              <a:t>资本主义经济大危机和二战的惨痛教训。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宋体" panose="02010600030101010101" pitchFamily="2" charset="-122"/>
            </a:endParaRPr>
          </a:p>
        </p:txBody>
      </p:sp>
      <p:sp>
        <p:nvSpPr>
          <p:cNvPr id="681997" name="矩形 681996"/>
          <p:cNvSpPr/>
          <p:nvPr/>
        </p:nvSpPr>
        <p:spPr>
          <a:xfrm>
            <a:off x="0" y="1113614"/>
            <a:ext cx="9144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latin typeface="Arial" panose="020B0604020202020204" pitchFamily="34" charset="0"/>
              </a:rPr>
              <a:t>②</a:t>
            </a:r>
            <a:r>
              <a:rPr lang="zh-CN" altLang="en-US" sz="1800" b="1" dirty="0">
                <a:latin typeface="Arial" panose="020B0604020202020204" pitchFamily="34" charset="0"/>
              </a:rPr>
              <a:t>战后世界经济格局深刻变化：</a:t>
            </a:r>
            <a:r>
              <a:rPr lang="en-US" altLang="zh-CN" sz="1800" b="1" dirty="0">
                <a:latin typeface="Arial" panose="020B0604020202020204" pitchFamily="34" charset="0"/>
              </a:rPr>
              <a:t>A</a:t>
            </a:r>
            <a:r>
              <a:rPr lang="zh-CN" altLang="en-US" sz="1800" b="1" dirty="0">
                <a:latin typeface="Arial" panose="020B0604020202020204" pitchFamily="34" charset="0"/>
              </a:rPr>
              <a:t>、各国经济遭破坏，实力大大削弱；</a:t>
            </a:r>
            <a:endParaRPr lang="zh-CN" altLang="en-US" sz="1800" b="1" dirty="0">
              <a:latin typeface="Arial" panose="020B0604020202020204" pitchFamily="34" charset="0"/>
            </a:endParaRPr>
          </a:p>
          <a:p>
            <a:r>
              <a:rPr lang="en-US" altLang="zh-CN" sz="1800" b="1" dirty="0">
                <a:latin typeface="Arial" panose="020B0604020202020204" pitchFamily="34" charset="0"/>
              </a:rPr>
              <a:t>B</a:t>
            </a:r>
            <a:r>
              <a:rPr lang="zh-CN" altLang="en-US" sz="1800" b="1" dirty="0">
                <a:latin typeface="Arial" panose="020B0604020202020204" pitchFamily="34" charset="0"/>
              </a:rPr>
              <a:t>、美国凭借其经济、政治和军事的优势地位，积极筹建一个受美国控制的国际经济秩序。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681998" name="矩形 681997"/>
          <p:cNvSpPr/>
          <p:nvPr/>
        </p:nvSpPr>
        <p:spPr>
          <a:xfrm>
            <a:off x="57150" y="1717801"/>
            <a:ext cx="257465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建立</a:t>
            </a:r>
            <a:r>
              <a:rPr lang="zh-CN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en-US" sz="1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1999" name="矩形 681998"/>
          <p:cNvSpPr/>
          <p:nvPr/>
        </p:nvSpPr>
        <p:spPr>
          <a:xfrm>
            <a:off x="981303" y="1717801"/>
            <a:ext cx="8189367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1944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7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月，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44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个国家国际货币金融会议，通过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《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布雷顿森林协议</a:t>
            </a:r>
            <a:r>
              <a:rPr lang="en-US" altLang="zh-CN" sz="1800" b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》</a:t>
            </a:r>
            <a:endParaRPr lang="en-US" altLang="zh-CN" sz="1800" b="1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2000" name="矩形 681999"/>
          <p:cNvSpPr/>
          <p:nvPr/>
        </p:nvSpPr>
        <p:spPr>
          <a:xfrm>
            <a:off x="57150" y="2086017"/>
            <a:ext cx="257465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内容</a:t>
            </a:r>
            <a:r>
              <a:rPr lang="zh-CN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en-US" sz="1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2001" name="矩形 682000"/>
          <p:cNvSpPr/>
          <p:nvPr/>
        </p:nvSpPr>
        <p:spPr>
          <a:xfrm>
            <a:off x="57150" y="2376128"/>
            <a:ext cx="9144000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A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、双挂钩一固定机制：一是美元与黄金直接挂钩；二是国际货币基金组织会员国的货币与美元挂钩</a:t>
            </a:r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（确立国际货币制度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）；实行固定汇率</a:t>
            </a:r>
            <a:b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B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、维护机构：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1945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年世界银行、国际货币基金组织成立</a:t>
            </a:r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（国际金融机构）</a:t>
            </a:r>
            <a:endParaRPr lang="zh-CN" altLang="en-US" sz="18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2002" name="矩形 682001"/>
          <p:cNvSpPr/>
          <p:nvPr/>
        </p:nvSpPr>
        <p:spPr>
          <a:xfrm>
            <a:off x="57150" y="3226696"/>
            <a:ext cx="257465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4.</a:t>
            </a:r>
            <a:r>
              <a:rPr lang="zh-CN" altLang="en-US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影响</a:t>
            </a:r>
            <a:r>
              <a:rPr lang="zh-CN" altLang="zh-CN" sz="1800" b="1" dirty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zh-CN" sz="1800" b="1" dirty="0">
              <a:solidFill>
                <a:srgbClr val="0000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2003" name="矩形 682002"/>
          <p:cNvSpPr/>
          <p:nvPr/>
        </p:nvSpPr>
        <p:spPr>
          <a:xfrm>
            <a:off x="1008197" y="4029760"/>
            <a:ext cx="669433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一定程度上稳定了世界经济秩序，扩大了世界贸易。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2004" name="矩形 682003"/>
          <p:cNvSpPr/>
          <p:nvPr/>
        </p:nvSpPr>
        <p:spPr>
          <a:xfrm>
            <a:off x="57150" y="3523156"/>
            <a:ext cx="1818801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对美国：</a:t>
            </a:r>
            <a:endParaRPr lang="zh-CN" altLang="en-US" sz="18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82005" name="矩形 682004"/>
          <p:cNvSpPr/>
          <p:nvPr/>
        </p:nvSpPr>
        <p:spPr>
          <a:xfrm>
            <a:off x="57150" y="4029760"/>
            <a:ext cx="110236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对世界：</a:t>
            </a:r>
            <a:endParaRPr lang="zh-CN" altLang="en-US" sz="1800"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82006" name="矩形 682005"/>
          <p:cNvSpPr/>
          <p:nvPr/>
        </p:nvSpPr>
        <p:spPr>
          <a:xfrm>
            <a:off x="1008197" y="3384768"/>
            <a:ext cx="8135803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i="1" u="sng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①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美元获得了“等同黄金”的特殊地位，美元在资义世界货币金融领域的霸主地位得以确立； </a:t>
            </a:r>
            <a:r>
              <a:rPr lang="en-US" altLang="zh-CN" sz="1800" b="1" i="1" u="sng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②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适应了美国对外经济扩张的需要。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44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7116" name="矩形 208912"/>
          <p:cNvSpPr/>
          <p:nvPr/>
        </p:nvSpPr>
        <p:spPr>
          <a:xfrm>
            <a:off x="-12065" y="195263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知识梳理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8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8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8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8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8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8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92" grpId="0"/>
      <p:bldP spid="681997" grpId="0"/>
      <p:bldP spid="681999" grpId="0"/>
      <p:bldP spid="682001" grpId="0"/>
      <p:bldP spid="682003" grpId="0"/>
      <p:bldP spid="682006" grpId="0"/>
      <p:bldP spid="681991" grpId="0"/>
      <p:bldP spid="681991" grpId="1"/>
      <p:bldP spid="681998" grpId="0"/>
      <p:bldP spid="682000" grpId="0"/>
      <p:bldP spid="682002" grpId="0"/>
      <p:bldP spid="682004" grpId="0"/>
      <p:bldP spid="6820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3013" name="矩形 683012"/>
          <p:cNvSpPr/>
          <p:nvPr/>
        </p:nvSpPr>
        <p:spPr>
          <a:xfrm>
            <a:off x="1028700" y="297815"/>
            <a:ext cx="4829175" cy="3835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95000"/>
              </a:lnSpc>
              <a:spcBef>
                <a:spcPct val="50000"/>
              </a:spcBef>
            </a:pPr>
            <a:r>
              <a:rPr 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、布雷顿森林体系：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83015" name="矩形 683014"/>
          <p:cNvSpPr/>
          <p:nvPr/>
        </p:nvSpPr>
        <p:spPr>
          <a:xfrm>
            <a:off x="53975" y="618665"/>
            <a:ext cx="91440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：“各个行星围绕太阳转，各国货币围绕美元转”。</a:t>
            </a:r>
            <a:r>
              <a:rPr lang="en-US" altLang="zh-CN" sz="1800" b="1">
                <a:latin typeface="楷体" panose="02010609060101010101" pitchFamily="49" charset="-122"/>
                <a:ea typeface="楷体" panose="02010609060101010101" pitchFamily="49" charset="-122"/>
              </a:rPr>
              <a:t>—</a:t>
            </a:r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美国原财政部长福勒</a:t>
            </a:r>
            <a:endParaRPr lang="zh-CN" altLang="en-US" sz="1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（</a:t>
            </a:r>
            <a:r>
              <a:rPr lang="en-US" altLang="zh-CN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</a:t>
            </a:r>
            <a:r>
              <a:rPr lang="zh-CN" altLang="en-US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）材料</a:t>
            </a:r>
            <a:r>
              <a:rPr lang="en-US" altLang="zh-CN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1</a:t>
            </a:r>
            <a:r>
              <a:rPr lang="zh-CN" altLang="en-US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反映的特点？美国建立该体系的根本目的？</a:t>
            </a:r>
            <a:endParaRPr lang="zh-CN" altLang="en-US" sz="1800" b="1" dirty="0">
              <a:solidFill>
                <a:srgbClr val="0000FF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3019" name="矩形 683018"/>
          <p:cNvSpPr/>
          <p:nvPr/>
        </p:nvSpPr>
        <p:spPr>
          <a:xfrm>
            <a:off x="510030" y="1263577"/>
            <a:ext cx="840600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ea typeface="黑体" panose="02010609060101010101" pitchFamily="49" charset="-122"/>
                <a:sym typeface="+mn-ea"/>
              </a:rPr>
              <a:t>特点：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美元在国际货币体系中的霸主地位，美国处于主导地位。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3020" name="矩形 683019"/>
          <p:cNvSpPr/>
          <p:nvPr/>
        </p:nvSpPr>
        <p:spPr>
          <a:xfrm>
            <a:off x="510048" y="1632016"/>
            <a:ext cx="6695522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ea typeface="黑体" panose="02010609060101010101" pitchFamily="49" charset="-122"/>
                <a:sym typeface="+mn-ea"/>
              </a:rPr>
              <a:t>根本目的：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凭借经济实力控制世界市场，争夺世界霸权。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3022" name="矩形 683021"/>
          <p:cNvSpPr/>
          <p:nvPr/>
        </p:nvSpPr>
        <p:spPr>
          <a:xfrm>
            <a:off x="48260" y="1910841"/>
            <a:ext cx="9144000" cy="922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材料</a:t>
            </a:r>
            <a:r>
              <a:rPr lang="en-US" altLang="zh-CN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1971</a:t>
            </a:r>
            <a:r>
              <a:rPr lang="zh-CN" altLang="en-US" sz="1800" b="1" dirty="0">
                <a:latin typeface="楷体" panose="02010609060101010101" pitchFamily="49" charset="-122"/>
                <a:ea typeface="楷体" panose="02010609060101010101" pitchFamily="49" charset="-122"/>
              </a:rPr>
              <a:t>年尼克松宣称：“美国将不接受以美元兑换黄金，外国人可以任意处置美元，外国银行家可以任意决定美元价值。” </a:t>
            </a:r>
            <a:endParaRPr lang="zh-CN" altLang="en-US" sz="1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（</a:t>
            </a:r>
            <a:r>
              <a:rPr lang="en-US" altLang="zh-CN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zh-CN" altLang="en-US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）材料</a:t>
            </a:r>
            <a:r>
              <a:rPr lang="en-US" altLang="zh-CN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zh-CN" altLang="en-US" sz="18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反映了什么现象？原因是什么？</a:t>
            </a:r>
            <a:endParaRPr lang="zh-CN" altLang="en-US" sz="1800" b="1" dirty="0">
              <a:latin typeface="Arial" panose="020B0604020202020204" pitchFamily="34" charset="0"/>
            </a:endParaRPr>
          </a:p>
        </p:txBody>
      </p:sp>
      <p:sp>
        <p:nvSpPr>
          <p:cNvPr id="683023" name="矩形 683022"/>
          <p:cNvSpPr/>
          <p:nvPr/>
        </p:nvSpPr>
        <p:spPr>
          <a:xfrm>
            <a:off x="48260" y="3421143"/>
            <a:ext cx="9144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②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美国</a:t>
            </a:r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70S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以来由于美苏争霸、越战泥潭、石油危机等因素出现经济衰退；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3024" name="矩形 683023"/>
          <p:cNvSpPr/>
          <p:nvPr/>
        </p:nvSpPr>
        <p:spPr>
          <a:xfrm>
            <a:off x="48260" y="2760854"/>
            <a:ext cx="9144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800"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布雷顿森林体系开始发生动摇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（美元逐渐贬值，失去双挂钩的核心地位）。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3026" name="矩形 683025"/>
          <p:cNvSpPr/>
          <p:nvPr/>
        </p:nvSpPr>
        <p:spPr>
          <a:xfrm>
            <a:off x="54212" y="3067619"/>
            <a:ext cx="79044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①20C60S</a:t>
            </a:r>
            <a:r>
              <a:rPr lang="zh-CN" altLang="en-US" sz="1800" b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西欧和日本经济发展迅速，与美国争夺海外市场，出现贸易逆差；</a:t>
            </a:r>
            <a:endParaRPr lang="zh-CN" altLang="en-US" sz="1800" b="1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683027" name="文本框 683026"/>
          <p:cNvSpPr txBox="1"/>
          <p:nvPr/>
        </p:nvSpPr>
        <p:spPr>
          <a:xfrm>
            <a:off x="0" y="3789680"/>
            <a:ext cx="9144000" cy="614045"/>
          </a:xfrm>
          <a:prstGeom prst="rect">
            <a:avLst/>
          </a:prstGeom>
          <a:solidFill>
            <a:srgbClr val="CCFFFF"/>
          </a:solidFill>
          <a:ln w="12700">
            <a:noFill/>
          </a:ln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49" charset="-122"/>
              </a:rPr>
              <a:t>提示：</a:t>
            </a:r>
            <a:r>
              <a:rPr lang="zh-CN" altLang="en-US" sz="1600"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ea typeface="楷体_GB2312" panose="02010609030101010101" pitchFamily="49" charset="-122"/>
              </a:rPr>
              <a:t>布雷顿森林体系是阶段性国际货币制度，世界银行和国际货币基金组织是永久性国际金融机构。布系动摇只是说明美国经济由盛转衰，但不是世界金融秩序由稳定到混乱。</a:t>
            </a:r>
            <a:endParaRPr lang="zh-CN" altLang="en-US" sz="1600" b="1" dirty="0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pic>
        <p:nvPicPr>
          <p:cNvPr id="44035" name="TextBox 1"/>
          <p:cNvPicPr>
            <a:picLocks noGrp="1"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49350" y="22225"/>
            <a:ext cx="3457575" cy="2460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7114" name="矩形 9"/>
          <p:cNvSpPr/>
          <p:nvPr/>
        </p:nvSpPr>
        <p:spPr>
          <a:xfrm>
            <a:off x="3389630" y="124778"/>
            <a:ext cx="5400675" cy="397510"/>
          </a:xfrm>
          <a:prstGeom prst="rect">
            <a:avLst/>
          </a:prstGeom>
          <a:noFill/>
          <a:ln w="9525">
            <a:noFill/>
          </a:ln>
        </p:spPr>
        <p:txBody>
          <a:bodyPr lIns="91434" tIns="45717" rIns="91434" bIns="45717" anchor="t">
            <a:spAutoFit/>
          </a:bodyPr>
          <a:p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考点  </a:t>
            </a:r>
            <a:r>
              <a:rPr lang="zh-CN" altLang="en-US" sz="2000" b="1" dirty="0">
                <a:solidFill>
                  <a:srgbClr val="3333FF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布雷顿森林体系的建立</a:t>
            </a:r>
            <a:endParaRPr lang="zh-CN" altLang="en-US" sz="2000" b="1" dirty="0">
              <a:solidFill>
                <a:srgbClr val="3333FF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47116" name="矩形 208912"/>
          <p:cNvSpPr/>
          <p:nvPr/>
        </p:nvSpPr>
        <p:spPr>
          <a:xfrm>
            <a:off x="0" y="78423"/>
            <a:ext cx="1409700" cy="53975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p>
            <a:pPr algn="ctr"/>
            <a:r>
              <a:rPr lang="zh-CN" altLang="en-US" sz="28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知识延伸</a:t>
            </a:r>
            <a:endParaRPr lang="zh-CN" altLang="en-US" sz="28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8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8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8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8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" fill="hold"/>
                                        <p:tgtEl>
                                          <p:spTgt spid="68302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3019" grpId="0"/>
      <p:bldP spid="683020" grpId="0"/>
      <p:bldP spid="683023" grpId="0"/>
      <p:bldP spid="683024" grpId="0"/>
      <p:bldP spid="683026" grpId="0"/>
      <p:bldP spid="683027" grpId="0" bldLvl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微笑PPT - 小A">
  <a:themeElements>
    <a:clrScheme name="微笑PPT - 小A 1">
      <a:dk1>
        <a:srgbClr val="000000"/>
      </a:dk1>
      <a:lt1>
        <a:srgbClr val="FFFFFF"/>
      </a:lt1>
      <a:dk2>
        <a:srgbClr val="FFFFFF"/>
      </a:dk2>
      <a:lt2>
        <a:srgbClr val="B2B2B2"/>
      </a:lt2>
      <a:accent1>
        <a:srgbClr val="E200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EEAAAA"/>
      </a:accent5>
      <a:accent6>
        <a:srgbClr val="B90000"/>
      </a:accent6>
      <a:hlink>
        <a:srgbClr val="800000"/>
      </a:hlink>
      <a:folHlink>
        <a:srgbClr val="FFCC00"/>
      </a:folHlink>
    </a:clrScheme>
    <a:fontScheme name="微笑PPT - 小A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微笑PPT - 小A 1">
        <a:dk1>
          <a:srgbClr val="000000"/>
        </a:dk1>
        <a:lt1>
          <a:srgbClr val="FFFFFF"/>
        </a:lt1>
        <a:dk2>
          <a:srgbClr val="FFFFFF"/>
        </a:dk2>
        <a:lt2>
          <a:srgbClr val="B2B2B2"/>
        </a:lt2>
        <a:accent1>
          <a:srgbClr val="E20000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EEAAAA"/>
        </a:accent5>
        <a:accent6>
          <a:srgbClr val="B90000"/>
        </a:accent6>
        <a:hlink>
          <a:srgbClr val="8000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主管人员">
  <a:themeElements>
    <a:clrScheme name="主管人员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主管人员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主管人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主管人员">
  <a:themeElements>
    <a:clrScheme name="主管人员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主管人员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主管人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Edge">
  <a:themeElements>
    <a:clrScheme name="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47329"/>
      </a:accent6>
      <a:hlink>
        <a:srgbClr val="996600"/>
      </a:hlink>
      <a:folHlink>
        <a:srgbClr val="AFBF39"/>
      </a:folHlink>
    </a:clrScheme>
    <a:fontScheme name="">
      <a:majorFont>
        <a:latin typeface="Garamond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FFFFFF"/>
        </a:dk1>
        <a:lt1>
          <a:srgbClr val="820000"/>
        </a:lt1>
        <a:dk2>
          <a:srgbClr val="FFFFFF"/>
        </a:dk2>
        <a:lt2>
          <a:srgbClr val="333333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CDCDC"/>
        </a:accent4>
        <a:accent5>
          <a:srgbClr val="FFCAAA"/>
        </a:accent5>
        <a:accent6>
          <a:srgbClr val="B72D00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CCCCFF"/>
        </a:dk1>
        <a:lt1>
          <a:srgbClr val="0B0506"/>
        </a:lt1>
        <a:dk2>
          <a:srgbClr val="FFFFFF"/>
        </a:dk2>
        <a:lt2>
          <a:srgbClr val="333333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FAFDC"/>
        </a:accent4>
        <a:accent5>
          <a:srgbClr val="ADB9E2"/>
        </a:accent5>
        <a:accent6>
          <a:srgbClr val="2D2DB7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221013"/>
        </a:lt1>
        <a:dk2>
          <a:srgbClr val="FFFFFF"/>
        </a:dk2>
        <a:lt2>
          <a:srgbClr val="333333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CDCDC"/>
        </a:accent4>
        <a:accent5>
          <a:srgbClr val="E2ADAA"/>
        </a:accent5>
        <a:accent6>
          <a:srgbClr val="B78900"/>
        </a:accent6>
        <a:hlink>
          <a:srgbClr val="80808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CC"/>
        </a:lt1>
        <a:dk2>
          <a:srgbClr val="FFFFFF"/>
        </a:dk2>
        <a:lt2>
          <a:srgbClr val="11054B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CDCDC"/>
        </a:accent4>
        <a:accent5>
          <a:srgbClr val="FFB9AA"/>
        </a:accent5>
        <a:accent6>
          <a:srgbClr val="E52D00"/>
        </a:accent6>
        <a:hlink>
          <a:srgbClr val="CC99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8F8F8"/>
        </a:dk1>
        <a:lt1>
          <a:srgbClr val="002600"/>
        </a:lt1>
        <a:dk2>
          <a:srgbClr val="FAFACC"/>
        </a:dk2>
        <a:lt2>
          <a:srgbClr val="9B8D65"/>
        </a:lt2>
        <a:accent1>
          <a:srgbClr val="CC9933"/>
        </a:accent1>
        <a:accent2>
          <a:srgbClr val="8F9967"/>
        </a:accent2>
        <a:accent3>
          <a:srgbClr val="AAABAA"/>
        </a:accent3>
        <a:accent4>
          <a:srgbClr val="D6D6D6"/>
        </a:accent4>
        <a:accent5>
          <a:srgbClr val="E2CAAD"/>
        </a:accent5>
        <a:accent6>
          <a:srgbClr val="80895C"/>
        </a:accent6>
        <a:hlink>
          <a:srgbClr val="33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6699"/>
        </a:lt1>
        <a:dk2>
          <a:srgbClr val="FFFFFF"/>
        </a:dk2>
        <a:lt2>
          <a:srgbClr val="333333"/>
        </a:lt2>
        <a:accent1>
          <a:srgbClr val="CC9900"/>
        </a:accent1>
        <a:accent2>
          <a:srgbClr val="FF9900"/>
        </a:accent2>
        <a:accent3>
          <a:srgbClr val="AAB9CA"/>
        </a:accent3>
        <a:accent4>
          <a:srgbClr val="DCDCDC"/>
        </a:accent4>
        <a:accent5>
          <a:srgbClr val="E2CAAA"/>
        </a:accent5>
        <a:accent6>
          <a:srgbClr val="E58900"/>
        </a:accent6>
        <a:hlink>
          <a:srgbClr val="FFCC00"/>
        </a:hlink>
        <a:folHlink>
          <a:srgbClr val="706F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47329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1C1C1"/>
        </a:accent5>
        <a:accent6>
          <a:srgbClr val="8989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36145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ptdesign.blogbus.com">
  <a:themeElements>
    <a:clrScheme name="pptdesign.blogbus.com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FE6AF"/>
      </a:accent1>
      <a:accent2>
        <a:srgbClr val="F7B103"/>
      </a:accent2>
      <a:accent3>
        <a:srgbClr val="FFFFFF"/>
      </a:accent3>
      <a:accent4>
        <a:srgbClr val="000000"/>
      </a:accent4>
      <a:accent5>
        <a:srgbClr val="F6F0D4"/>
      </a:accent5>
      <a:accent6>
        <a:srgbClr val="E0A002"/>
      </a:accent6>
      <a:hlink>
        <a:srgbClr val="54401C"/>
      </a:hlink>
      <a:folHlink>
        <a:srgbClr val="513103"/>
      </a:folHlink>
    </a:clrScheme>
    <a:fontScheme name="pptdesign.blogbus.com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pptdesign.blogbus.co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design.blogbus.co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design.blogbus.com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FE6AF"/>
        </a:accent1>
        <a:accent2>
          <a:srgbClr val="F7B103"/>
        </a:accent2>
        <a:accent3>
          <a:srgbClr val="FFFFFF"/>
        </a:accent3>
        <a:accent4>
          <a:srgbClr val="000000"/>
        </a:accent4>
        <a:accent5>
          <a:srgbClr val="F6F0D4"/>
        </a:accent5>
        <a:accent6>
          <a:srgbClr val="E0A002"/>
        </a:accent6>
        <a:hlink>
          <a:srgbClr val="54401C"/>
        </a:hlink>
        <a:folHlink>
          <a:srgbClr val="5131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3816</Words>
  <Application>WPS 演示</Application>
  <PresentationFormat>自定义</PresentationFormat>
  <Paragraphs>331</Paragraphs>
  <Slides>17</Slides>
  <Notes>2</Notes>
  <HiddenSlides>2</HiddenSlides>
  <MMClips>0</MMClips>
  <ScaleCrop>false</ScaleCrop>
  <HeadingPairs>
    <vt:vector size="6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17</vt:i4>
      </vt:variant>
    </vt:vector>
  </HeadingPairs>
  <TitlesOfParts>
    <vt:vector size="45" baseType="lpstr">
      <vt:lpstr>Arial</vt:lpstr>
      <vt:lpstr>宋体</vt:lpstr>
      <vt:lpstr>Wingdings</vt:lpstr>
      <vt:lpstr>Palatino Linotype</vt:lpstr>
      <vt:lpstr>黑体</vt:lpstr>
      <vt:lpstr>幼圆</vt:lpstr>
      <vt:lpstr>Courier New</vt:lpstr>
      <vt:lpstr>Calibri</vt:lpstr>
      <vt:lpstr>Garamond</vt:lpstr>
      <vt:lpstr>隶书</vt:lpstr>
      <vt:lpstr>Times New Roman</vt:lpstr>
      <vt:lpstr>楷体</vt:lpstr>
      <vt:lpstr>楷体_GB2312</vt:lpstr>
      <vt:lpstr>微软雅黑</vt:lpstr>
      <vt:lpstr>Arial Unicode MS</vt:lpstr>
      <vt:lpstr>华文楷体</vt:lpstr>
      <vt:lpstr>华文彩云</vt:lpstr>
      <vt:lpstr>华文中宋</vt:lpstr>
      <vt:lpstr>仿宋</vt:lpstr>
      <vt:lpstr>Verdana</vt:lpstr>
      <vt:lpstr>新宋体</vt:lpstr>
      <vt:lpstr>Century Gothic</vt:lpstr>
      <vt:lpstr>Segoe Print</vt:lpstr>
      <vt:lpstr>微笑PPT - 小A</vt:lpstr>
      <vt:lpstr>4_主管人员</vt:lpstr>
      <vt:lpstr>5_主管人员</vt:lpstr>
      <vt:lpstr>Edge</vt:lpstr>
      <vt:lpstr>pptdesign.blogbus.com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阅读教材，自己梳理教材结构：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小结：请你动手，自己归纳本节知识。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jzxpc</dc:creator>
  <cp:lastModifiedBy>马贞林</cp:lastModifiedBy>
  <cp:revision>1525</cp:revision>
  <dcterms:created xsi:type="dcterms:W3CDTF">2008-04-24T16:47:00Z</dcterms:created>
  <dcterms:modified xsi:type="dcterms:W3CDTF">2018-04-06T11:35:30Z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