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4" r:id="rId4"/>
    <p:sldMasterId id="2147483689" r:id="rId5"/>
    <p:sldMasterId id="2147483701" r:id="rId6"/>
  </p:sldMasterIdLst>
  <p:notesMasterIdLst>
    <p:notesMasterId r:id="rId8"/>
  </p:notesMasterIdLst>
  <p:sldIdLst>
    <p:sldId id="1023" r:id="rId7"/>
    <p:sldId id="1024" r:id="rId9"/>
    <p:sldId id="940" r:id="rId10"/>
    <p:sldId id="1035" r:id="rId11"/>
    <p:sldId id="983" r:id="rId12"/>
    <p:sldId id="984" r:id="rId13"/>
    <p:sldId id="985" r:id="rId14"/>
    <p:sldId id="1036" r:id="rId15"/>
    <p:sldId id="1037" r:id="rId16"/>
    <p:sldId id="1038" r:id="rId17"/>
    <p:sldId id="1039" r:id="rId18"/>
    <p:sldId id="1041" r:id="rId19"/>
    <p:sldId id="1042" r:id="rId20"/>
    <p:sldId id="1080" r:id="rId21"/>
    <p:sldId id="1043" r:id="rId22"/>
    <p:sldId id="1044" r:id="rId23"/>
    <p:sldId id="1010" r:id="rId24"/>
    <p:sldId id="1008" r:id="rId25"/>
    <p:sldId id="1059" r:id="rId26"/>
    <p:sldId id="1058" r:id="rId27"/>
    <p:sldId id="1060" r:id="rId28"/>
  </p:sldIdLst>
  <p:sldSz cx="9144000" cy="51435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66"/>
    <a:srgbClr val="FF0000"/>
    <a:srgbClr val="006699"/>
    <a:srgbClr val="663300"/>
    <a:srgbClr val="660066"/>
    <a:srgbClr val="99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5"/>
    <p:restoredTop sz="85267"/>
  </p:normalViewPr>
  <p:slideViewPr>
    <p:cSldViewPr showGuides="1">
      <p:cViewPr varScale="1">
        <p:scale>
          <a:sx n="89" d="100"/>
          <a:sy n="89" d="100"/>
        </p:scale>
        <p:origin x="-108" y="-156"/>
      </p:cViewPr>
      <p:guideLst>
        <p:guide orient="horz" pos="1688"/>
        <p:guide pos="2880"/>
      </p:guideLst>
    </p:cSldViewPr>
  </p:slideViewPr>
  <p:notesTextViewPr>
    <p:cViewPr>
      <p:scale>
        <a:sx n="100" d="100"/>
        <a:sy n="100" d="100"/>
      </p:scale>
      <p:origin x="0" y="0"/>
    </p:cViewPr>
  </p:notesTextViewPr>
  <p:sorterViewPr>
    <p:cViewPr>
      <p:scale>
        <a:sx n="100" d="100"/>
        <a:sy n="100" d="100"/>
      </p:scale>
      <p:origin x="0" y="1908"/>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Master" Target="slideMasters/slideMaster2.xml"/><Relationship Id="rId29" Type="http://schemas.openxmlformats.org/officeDocument/2006/relationships/presProps" Target="presProps.xml"/><Relationship Id="rId28" Type="http://schemas.openxmlformats.org/officeDocument/2006/relationships/slide" Target="slides/slide21.xml"/><Relationship Id="rId27" Type="http://schemas.openxmlformats.org/officeDocument/2006/relationships/slide" Target="slides/slide20.xml"/><Relationship Id="rId26" Type="http://schemas.openxmlformats.org/officeDocument/2006/relationships/slide" Target="slides/slide19.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ea typeface="宋体" panose="02010600030101010101" pitchFamily="2" charset="-122"/>
              </a:defRPr>
            </a:lvl1pPr>
          </a:lstStyle>
          <a:p>
            <a:pPr fontAlgn="base">
              <a:defRPr/>
            </a:pPr>
            <a:endParaRPr lang="en-US" altLang="zh-CN" strike="noStrike" noProof="1"/>
          </a:p>
        </p:txBody>
      </p:sp>
      <p:sp>
        <p:nvSpPr>
          <p:cNvPr id="33796"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
        <p:nvSpPr>
          <p:cNvPr id="33797" name="Rectangle 5"/>
          <p:cNvSpPr>
            <a:spLocks noGrp="1"/>
          </p:cNvSpPr>
          <p:nvPr>
            <p:ph type="body" sz="quarter"/>
          </p:nvPr>
        </p:nvSpPr>
        <p:spPr>
          <a:xfrm>
            <a:off x="685800" y="4343400"/>
            <a:ext cx="5486400" cy="4114800"/>
          </a:xfrm>
          <a:prstGeom prst="rect">
            <a:avLst/>
          </a:prstGeom>
          <a:noFill/>
          <a:ln w="9525">
            <a:noFill/>
          </a:ln>
        </p:spPr>
        <p:txBody>
          <a:bodyPr anchor="t"/>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ea typeface="宋体" panose="02010600030101010101" pitchFamily="2" charset="-122"/>
              </a:defRPr>
            </a:lvl1pPr>
          </a:lstStyle>
          <a:p>
            <a:pPr fontAlgn="base">
              <a:defRPr/>
            </a:pPr>
            <a:fld id="{0EE97443-C1CD-4B8D-A9B9-9E7F0389BDBE}" type="slidenum">
              <a:rPr lang="en-US" altLang="zh-CN" strike="noStrike" noProof="1">
                <a:latin typeface="Arial" panose="020B0604020202020204" pitchFamily="34" charset="0"/>
                <a:ea typeface="宋体" panose="02010600030101010101" pitchFamily="2" charset="-122"/>
                <a:cs typeface="+mn-cs"/>
              </a:rPr>
            </a:fld>
            <a:endParaRPr lang="en-US" altLang="zh-CN"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Rectangle 7"/>
          <p:cNvSpPr>
            <a:spLocks noGrp="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en-US" altLang="zh-CN" sz="1200" dirty="0">
                <a:solidFill>
                  <a:srgbClr val="000000"/>
                </a:solidFill>
              </a:rPr>
            </a:fld>
            <a:endParaRPr lang="en-US" altLang="zh-CN" sz="1200" dirty="0">
              <a:solidFill>
                <a:srgbClr val="000000"/>
              </a:solidFill>
            </a:endParaRPr>
          </a:p>
        </p:txBody>
      </p:sp>
      <p:sp>
        <p:nvSpPr>
          <p:cNvPr id="34818" name="Rectangle 2"/>
          <p:cNvSpPr>
            <a:spLocks noGrp="1" noRot="1" noChangeAspect="1" noTextEdit="1"/>
          </p:cNvSpPr>
          <p:nvPr>
            <p:ph type="sldImg"/>
          </p:nvPr>
        </p:nvSpPr>
        <p:spPr/>
      </p:sp>
      <p:sp>
        <p:nvSpPr>
          <p:cNvPr id="34819" name="Rectangle 3"/>
          <p:cNvSpPr>
            <a:spLocks noGrp="1"/>
          </p:cNvSpPr>
          <p:nvPr>
            <p:ph type="body"/>
          </p:nvPr>
        </p:nvSpPr>
        <p:spPr/>
        <p:txBody>
          <a:bodyPr wrap="square" lIns="91440" tIns="45720" rIns="91440" bIns="45720" anchor="t"/>
          <a:p>
            <a:pPr lvl="0"/>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40"/>
            <a:ext cx="7772400" cy="1102519"/>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ctr"/>
            <a:r>
              <a:rPr lang="zh-CN" altLang="en-US" strike="noStrike" noProof="1" smtClean="0"/>
              <a:t>单击此处编辑母版副标题样式</a:t>
            </a:r>
            <a:endParaRPr lang="zh-CN" altLang="en-US" strike="noStrike" noProof="1"/>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86923"/>
            <a:ext cx="2051050" cy="4679156"/>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68333" y="86923"/>
            <a:ext cx="6003925" cy="4679156"/>
          </a:xfrm>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6146"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nvGrpSpPr>
          <p:cNvPr id="6147" name="Group 71"/>
          <p:cNvGrpSpPr/>
          <p:nvPr/>
        </p:nvGrpSpPr>
        <p:grpSpPr>
          <a:xfrm>
            <a:off x="5222875" y="20638"/>
            <a:ext cx="3856038" cy="5110162"/>
            <a:chOff x="275" y="265"/>
            <a:chExt cx="2373" cy="3936"/>
          </a:xfrm>
        </p:grpSpPr>
        <p:sp>
          <p:nvSpPr>
            <p:cNvPr id="6148"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sp>
          <p:nvSpPr>
            <p:cNvPr id="6149"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81"/>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17"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6"/>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8"/>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17414"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indent="0"/>
            <a:endParaRPr lang="zh-CN" altLang="en-US" b="1" dirty="0">
              <a:solidFill>
                <a:srgbClr val="000000"/>
              </a:solidFill>
              <a:latin typeface="Calibri" panose="020F0502020204030204" pitchFamily="34" charset="0"/>
              <a:ea typeface="黑体" panose="02010609060101010101" pitchFamily="49" charset="-122"/>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18434"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nvGrpSpPr>
          <p:cNvPr id="18435" name="Group 71"/>
          <p:cNvGrpSpPr/>
          <p:nvPr/>
        </p:nvGrpSpPr>
        <p:grpSpPr>
          <a:xfrm>
            <a:off x="5222875" y="20638"/>
            <a:ext cx="3856038" cy="5110162"/>
            <a:chOff x="275" y="265"/>
            <a:chExt cx="2373" cy="3936"/>
          </a:xfrm>
        </p:grpSpPr>
        <p:sp>
          <p:nvSpPr>
            <p:cNvPr id="18436"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sp>
          <p:nvSpPr>
            <p:cNvPr id="18437"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77"/>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2"/>
            <a:ext cx="7772400" cy="1021556"/>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09"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D8C23A99-C87F-43CA-B087-BF93873C4030}" type="datetimeFigureOut">
              <a:rPr lang="zh-CN" altLang="en-US" strike="noStrike" noProof="1">
                <a:latin typeface="+mn-lt"/>
                <a:ea typeface="+mn-ea"/>
                <a:cs typeface="+mn-cs"/>
              </a:rPr>
            </a:fld>
            <a:endParaRPr lang="zh-CN" altLang="en-US" strike="noStrike" noProof="1"/>
          </a:p>
        </p:txBody>
      </p:sp>
      <p:sp>
        <p:nvSpPr>
          <p:cNvPr id="3" name="Footer Placeholder 2"/>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4" name="Slide Number Placeholder 3"/>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E4C99B7-E1B4-464D-AD40-66D9C65EF26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2"/>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4"/>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30726"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indent="0"/>
            <a:endParaRPr lang="zh-CN" altLang="en-US" b="1" dirty="0">
              <a:solidFill>
                <a:srgbClr val="000000"/>
              </a:solidFill>
              <a:latin typeface="Calibri" panose="020F0502020204030204" pitchFamily="34" charset="0"/>
              <a:ea typeface="黑体" panose="02010609060101010101" pitchFamily="49" charset="-122"/>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sp>
        <p:nvSpPr>
          <p:cNvPr id="31746" name="任意多边形 106502"/>
          <p:cNvSpPr/>
          <p:nvPr/>
        </p:nvSpPr>
        <p:spPr>
          <a:xfrm>
            <a:off x="609600" y="914400"/>
            <a:ext cx="7924800" cy="685800"/>
          </a:xfrm>
          <a:custGeom>
            <a:avLst/>
            <a:gdLst/>
            <a:ahLst/>
            <a:cxnLst/>
            <a:pathLst>
              <a:path w="1000" h="1000">
                <a:moveTo>
                  <a:pt x="0" y="1000"/>
                </a:moveTo>
                <a:lnTo>
                  <a:pt x="0" y="0"/>
                </a:lnTo>
                <a:lnTo>
                  <a:pt x="1000" y="0"/>
                </a:lnTo>
              </a:path>
            </a:pathLst>
          </a:custGeom>
          <a:noFill/>
          <a:ln w="25400" cap="flat" cmpd="sng">
            <a:solidFill>
              <a:schemeClr val="accent1"/>
            </a:solidFill>
            <a:prstDash val="solid"/>
            <a:miter/>
            <a:headEnd type="none" w="med" len="med"/>
            <a:tailEnd type="none" w="med" len="med"/>
          </a:ln>
        </p:spPr>
        <p:txBody>
          <a:bodyPr/>
          <a:p>
            <a:endParaRPr lang="zh-CN" altLang="en-US"/>
          </a:p>
        </p:txBody>
      </p:sp>
      <p:sp>
        <p:nvSpPr>
          <p:cNvPr id="31747" name="直接连接符 106503"/>
          <p:cNvSpPr/>
          <p:nvPr/>
        </p:nvSpPr>
        <p:spPr>
          <a:xfrm>
            <a:off x="1981200" y="2971800"/>
            <a:ext cx="6511925" cy="0"/>
          </a:xfrm>
          <a:prstGeom prst="line">
            <a:avLst/>
          </a:prstGeom>
          <a:ln w="19050" cap="flat" cmpd="sng">
            <a:solidFill>
              <a:schemeClr val="accent1"/>
            </a:solidFill>
            <a:prstDash val="solid"/>
            <a:round/>
            <a:headEnd type="none" w="med" len="med"/>
            <a:tailEnd type="none" w="med" len="med"/>
          </a:ln>
        </p:spPr>
      </p:sp>
      <p:sp>
        <p:nvSpPr>
          <p:cNvPr id="31748" name="Line 8"/>
          <p:cNvSpPr/>
          <p:nvPr userDrawn="1"/>
        </p:nvSpPr>
        <p:spPr>
          <a:xfrm>
            <a:off x="0" y="519113"/>
            <a:ext cx="9144000" cy="0"/>
          </a:xfrm>
          <a:prstGeom prst="line">
            <a:avLst/>
          </a:prstGeom>
          <a:ln w="9525" cap="flat" cmpd="sng">
            <a:solidFill>
              <a:schemeClr val="tx1"/>
            </a:solidFill>
            <a:prstDash val="solid"/>
            <a:round/>
            <a:headEnd type="none" w="med" len="med"/>
            <a:tailEnd type="none" w="med" len="med"/>
          </a:ln>
        </p:spPr>
        <p:txBody>
          <a:bodyPr anchor="t"/>
          <a:p>
            <a:pPr lvl="0" indent="0"/>
            <a:endParaRPr lang="zh-CN" altLang="en-US" dirty="0">
              <a:latin typeface="Arial" panose="020B0604020202020204" pitchFamily="34" charset="0"/>
              <a:ea typeface="宋体" panose="02010600030101010101" pitchFamily="2" charset="-122"/>
            </a:endParaRPr>
          </a:p>
        </p:txBody>
      </p:sp>
      <p:sp>
        <p:nvSpPr>
          <p:cNvPr id="31749" name="Line 9"/>
          <p:cNvSpPr/>
          <p:nvPr userDrawn="1"/>
        </p:nvSpPr>
        <p:spPr>
          <a:xfrm>
            <a:off x="-3175" y="525463"/>
            <a:ext cx="9144000" cy="0"/>
          </a:xfrm>
          <a:prstGeom prst="line">
            <a:avLst/>
          </a:prstGeom>
          <a:ln w="9525" cap="flat" cmpd="sng">
            <a:solidFill>
              <a:srgbClr val="FF9900"/>
            </a:solidFill>
            <a:prstDash val="solid"/>
            <a:round/>
            <a:headEnd type="none" w="med" len="med"/>
            <a:tailEnd type="none" w="med" len="med"/>
          </a:ln>
        </p:spPr>
        <p:txBody>
          <a:bodyPr anchor="t"/>
          <a:p>
            <a:pPr lvl="0" indent="0"/>
            <a:endParaRPr lang="zh-CN" altLang="en-US" dirty="0">
              <a:latin typeface="Arial" panose="020B0604020202020204" pitchFamily="34" charset="0"/>
              <a:ea typeface="宋体" panose="02010600030101010101" pitchFamily="2" charset="-122"/>
            </a:endParaRPr>
          </a:p>
        </p:txBody>
      </p:sp>
      <p:sp>
        <p:nvSpPr>
          <p:cNvPr id="106498" name="标题 106497"/>
          <p:cNvSpPr>
            <a:spLocks noGrp="1"/>
          </p:cNvSpPr>
          <p:nvPr>
            <p:ph type="ctrTitle"/>
          </p:nvPr>
        </p:nvSpPr>
        <p:spPr>
          <a:xfrm>
            <a:off x="914400" y="1143000"/>
            <a:ext cx="7623175" cy="1314450"/>
          </a:xfrm>
          <a:prstGeom prst="rect">
            <a:avLst/>
          </a:prstGeom>
          <a:noFill/>
          <a:ln w="9525">
            <a:noFill/>
          </a:ln>
        </p:spPr>
        <p:txBody>
          <a:bodyPr anchor="t"/>
          <a:lstStyle>
            <a:lvl1pPr lvl="0">
              <a:defRPr sz="5000"/>
            </a:lvl1pPr>
          </a:lstStyle>
          <a:p>
            <a:pPr lvl="0" fontAlgn="base"/>
            <a:r>
              <a:rPr lang="en-US" altLang="zh-CN" strike="noStrike" noProof="1" dirty="0"/>
              <a:t>单击此处编辑母版标题样式</a:t>
            </a:r>
            <a:endParaRPr lang="en-US" altLang="zh-CN" strike="noStrike" noProof="1" dirty="0"/>
          </a:p>
        </p:txBody>
      </p:sp>
      <p:sp>
        <p:nvSpPr>
          <p:cNvPr id="106499" name="副标题 106498"/>
          <p:cNvSpPr>
            <a:spLocks noGrp="1"/>
          </p:cNvSpPr>
          <p:nvPr>
            <p:ph type="subTitle" idx="1"/>
          </p:nvPr>
        </p:nvSpPr>
        <p:spPr>
          <a:xfrm>
            <a:off x="1981200" y="2971800"/>
            <a:ext cx="6553200" cy="1314450"/>
          </a:xfrm>
          <a:prstGeom prst="rect">
            <a:avLst/>
          </a:prstGeom>
          <a:noFill/>
          <a:ln w="9525">
            <a:noFill/>
          </a:ln>
        </p:spPr>
        <p:txBody>
          <a:bodyPr anchor="t"/>
          <a:lstStyle>
            <a:lvl1pPr marL="0" lvl="0" indent="0">
              <a:buNone/>
              <a:defRPr sz="2800"/>
            </a:lvl1pPr>
            <a:lvl2pPr marL="344805" lvl="1" indent="0" algn="ctr">
              <a:buNone/>
              <a:defRPr sz="2800"/>
            </a:lvl2pPr>
            <a:lvl3pPr marL="671830" lvl="2" indent="0" algn="ctr">
              <a:buNone/>
              <a:defRPr sz="2800"/>
            </a:lvl3pPr>
            <a:lvl4pPr marL="1024255" lvl="3" indent="0" algn="ctr">
              <a:buNone/>
              <a:defRPr sz="2800"/>
            </a:lvl4pPr>
            <a:lvl5pPr marL="1341755" lvl="4" indent="0" algn="ctr">
              <a:buNone/>
              <a:defRPr sz="2800"/>
            </a:lvl5pPr>
          </a:lstStyle>
          <a:p>
            <a:pPr lvl="0" fontAlgn="base"/>
            <a:r>
              <a:rPr lang="en-US" altLang="zh-CN" strike="noStrike" noProof="1" dirty="0"/>
              <a:t>单击此处编辑母版副标题样式</a:t>
            </a:r>
            <a:endParaRPr lang="en-US" altLang="zh-CN" strike="noStrike" noProof="1" dirty="0"/>
          </a:p>
        </p:txBody>
      </p:sp>
      <p:sp>
        <p:nvSpPr>
          <p:cNvPr id="106500" name="日期占位符 106499"/>
          <p:cNvSpPr>
            <a:spLocks noGrp="1"/>
          </p:cNvSpPr>
          <p:nvPr>
            <p:ph type="dt" sz="half" idx="2"/>
          </p:nvPr>
        </p:nvSpPr>
        <p:spPr>
          <a:xfrm>
            <a:off x="457200" y="4683125"/>
            <a:ext cx="2133600" cy="342900"/>
          </a:xfrm>
          <a:prstGeom prst="rect">
            <a:avLst/>
          </a:prstGeom>
          <a:noFill/>
          <a:ln w="9525">
            <a:noFill/>
          </a:ln>
        </p:spPr>
        <p:txBody>
          <a:bodyPr anchor="b"/>
          <a:lstStyle>
            <a:lvl1pPr>
              <a:defRPr sz="1200">
                <a:latin typeface="Garamond" panose="02020404030301010803" pitchFamily="18" charset="0"/>
              </a:defRPr>
            </a:lvl1pPr>
          </a:lstStyle>
          <a:p>
            <a:pPr fontAlgn="base"/>
            <a:endParaRPr lang="zh-CN" altLang="en-US" strike="noStrike" noProof="1" dirty="0">
              <a:latin typeface="Arial" panose="020B0604020202020204" pitchFamily="34" charset="0"/>
            </a:endParaRPr>
          </a:p>
        </p:txBody>
      </p:sp>
      <p:sp>
        <p:nvSpPr>
          <p:cNvPr id="106501" name="页脚占位符 106500"/>
          <p:cNvSpPr>
            <a:spLocks noGrp="1"/>
          </p:cNvSpPr>
          <p:nvPr>
            <p:ph type="ftr" sz="quarter" idx="3"/>
          </p:nvPr>
        </p:nvSpPr>
        <p:spPr>
          <a:xfrm>
            <a:off x="3124200" y="4683125"/>
            <a:ext cx="2895600" cy="342900"/>
          </a:xfrm>
          <a:prstGeom prst="rect">
            <a:avLst/>
          </a:prstGeom>
          <a:noFill/>
          <a:ln w="9525">
            <a:noFill/>
          </a:ln>
        </p:spPr>
        <p:txBody>
          <a:bodyPr anchor="b"/>
          <a:lstStyle>
            <a:lvl1pPr algn="ctr">
              <a:defRPr sz="1200">
                <a:latin typeface="Garamond" panose="02020404030301010803" pitchFamily="18" charset="0"/>
              </a:defRPr>
            </a:lvl1pPr>
          </a:lstStyle>
          <a:p>
            <a:pPr fontAlgn="base"/>
            <a:endParaRPr lang="en-US" altLang="zh-CN" strike="noStrike" noProof="1"/>
          </a:p>
        </p:txBody>
      </p:sp>
      <p:sp>
        <p:nvSpPr>
          <p:cNvPr id="106502" name="灯片编号占位符 106501"/>
          <p:cNvSpPr>
            <a:spLocks noGrp="1"/>
          </p:cNvSpPr>
          <p:nvPr>
            <p:ph type="sldNum" sz="quarter" idx="4"/>
          </p:nvPr>
        </p:nvSpPr>
        <p:spPr>
          <a:xfrm>
            <a:off x="6553200" y="4683125"/>
            <a:ext cx="2133600" cy="342900"/>
          </a:xfrm>
          <a:prstGeom prst="rect">
            <a:avLst/>
          </a:prstGeom>
          <a:noFill/>
          <a:ln w="9525">
            <a:noFill/>
          </a:ln>
        </p:spPr>
        <p:txBody>
          <a:bodyPr anchor="b"/>
          <a:lstStyle>
            <a:lvl1pPr algn="r">
              <a:defRPr sz="1200">
                <a:latin typeface="Garamond" panose="02020404030301010803" pitchFamily="18" charset="0"/>
              </a:defRPr>
            </a:lvl1pPr>
          </a:lstStyle>
          <a:p>
            <a:pPr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68313" y="735806"/>
            <a:ext cx="4027487"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735806"/>
            <a:ext cx="4027488"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en-US" altLang="zh-CN" strike="noStrike" noProof="1"/>
          </a:p>
        </p:txBody>
      </p:sp>
      <p:sp>
        <p:nvSpPr>
          <p:cNvPr id="6" name="灯片编号占位符 5"/>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en-US" altLang="zh-CN" strike="noStrike" noProof="1"/>
          </a:p>
        </p:txBody>
      </p:sp>
      <p:sp>
        <p:nvSpPr>
          <p:cNvPr id="6" name="灯片编号占位符 5"/>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200150"/>
            <a:ext cx="4032504" cy="33988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200150"/>
            <a:ext cx="4032504" cy="33988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en-US" altLang="zh-CN" strike="noStrike" noProof="1"/>
          </a:p>
        </p:txBody>
      </p:sp>
      <p:sp>
        <p:nvSpPr>
          <p:cNvPr id="7" name="灯片编号占位符 6"/>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1999034"/>
            <a:ext cx="3655181" cy="264321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1999034"/>
            <a:ext cx="3673182" cy="264321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en-US" altLang="zh-CN" strike="noStrike" noProof="1"/>
          </a:p>
        </p:txBody>
      </p:sp>
      <p:sp>
        <p:nvSpPr>
          <p:cNvPr id="9" name="灯片编号占位符 8"/>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en-US" altLang="zh-CN" strike="noStrike" noProof="1"/>
          </a:p>
        </p:txBody>
      </p:sp>
      <p:sp>
        <p:nvSpPr>
          <p:cNvPr id="5" name="灯片编号占位符 4"/>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en-US" altLang="zh-CN" strike="noStrike" noProof="1"/>
          </a:p>
        </p:txBody>
      </p:sp>
      <p:sp>
        <p:nvSpPr>
          <p:cNvPr id="4" name="灯片编号占位符 3"/>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en-US" altLang="zh-CN" strike="noStrike" noProof="1"/>
          </a:p>
        </p:txBody>
      </p:sp>
      <p:sp>
        <p:nvSpPr>
          <p:cNvPr id="7" name="灯片编号占位符 6"/>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en-US" altLang="zh-CN" strike="noStrike" noProof="1"/>
          </a:p>
        </p:txBody>
      </p:sp>
      <p:sp>
        <p:nvSpPr>
          <p:cNvPr id="7" name="灯片编号占位符 6"/>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en-US" altLang="zh-CN" strike="noStrike" noProof="1"/>
          </a:p>
        </p:txBody>
      </p:sp>
      <p:sp>
        <p:nvSpPr>
          <p:cNvPr id="6" name="灯片编号占位符 5"/>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7963"/>
            <a:ext cx="2057400" cy="43910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07963"/>
            <a:ext cx="6052930" cy="43910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en-US" altLang="zh-CN" strike="noStrike" noProof="1"/>
          </a:p>
        </p:txBody>
      </p:sp>
      <p:sp>
        <p:nvSpPr>
          <p:cNvPr id="6" name="灯片编号占位符 5"/>
          <p:cNvSpPr>
            <a:spLocks noGrp="1"/>
          </p:cNvSpPr>
          <p:nvPr>
            <p:ph type="sldNum" sz="quarter" idx="12"/>
          </p:nvPr>
        </p:nvSpPr>
        <p:spPr/>
        <p:txBody>
          <a:bodyPr/>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Tree>
  </p:cSld>
  <p:clrMapOvr>
    <a:masterClrMapping/>
  </p:clrMapOvr>
  <p:transition spd="slow">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160"/>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33" y="1631160"/>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Tree>
  </p:cSld>
  <p:clrMapOvr>
    <a:masterClrMapping/>
  </p:clrMapOvr>
  <p:transition spd="slow">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9" y="204787"/>
            <a:ext cx="3008313" cy="8715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0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19" y="1076343"/>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58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ctr"/>
            <a:endParaRPr lang="zh-CN" altLang="en-US" strike="noStrike" noProof="0" smtClean="0"/>
          </a:p>
        </p:txBody>
      </p:sp>
      <p:sp>
        <p:nvSpPr>
          <p:cNvPr id="4" name="文本占位符 3"/>
          <p:cNvSpPr>
            <a:spLocks noGrp="1"/>
          </p:cNvSpPr>
          <p:nvPr>
            <p:ph type="body" sz="half" idx="2"/>
          </p:nvPr>
        </p:nvSpPr>
        <p:spPr>
          <a:xfrm>
            <a:off x="1792288" y="402552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5" Type="http://schemas.openxmlformats.org/officeDocument/2006/relationships/theme" Target="../theme/theme2.xml"/><Relationship Id="rId14" Type="http://schemas.openxmlformats.org/officeDocument/2006/relationships/image" Target="../media/image3.jpeg"/><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6" Type="http://schemas.openxmlformats.org/officeDocument/2006/relationships/theme" Target="../theme/theme3.xml"/><Relationship Id="rId15" Type="http://schemas.openxmlformats.org/officeDocument/2006/relationships/image" Target="../media/image3.jpeg"/><Relationship Id="rId14" Type="http://schemas.openxmlformats.org/officeDocument/2006/relationships/slideLayout" Target="../slideLayouts/slideLayout38.xml"/><Relationship Id="rId13" Type="http://schemas.openxmlformats.org/officeDocument/2006/relationships/slideLayout" Target="../slideLayouts/slideLayout37.xml"/><Relationship Id="rId12" Type="http://schemas.openxmlformats.org/officeDocument/2006/relationships/slideLayout" Target="../slideLayouts/slideLayout36.xml"/><Relationship Id="rId11" Type="http://schemas.openxmlformats.org/officeDocument/2006/relationships/slideLayout" Target="../slideLayouts/slideLayout35.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7.xml"/><Relationship Id="rId8" Type="http://schemas.openxmlformats.org/officeDocument/2006/relationships/slideLayout" Target="../slideLayouts/slideLayout46.xml"/><Relationship Id="rId7" Type="http://schemas.openxmlformats.org/officeDocument/2006/relationships/slideLayout" Target="../slideLayouts/slideLayout45.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3" Type="http://schemas.openxmlformats.org/officeDocument/2006/relationships/slideLayout" Target="../slideLayouts/slideLayout41.xml"/><Relationship Id="rId2" Type="http://schemas.openxmlformats.org/officeDocument/2006/relationships/slideLayout" Target="../slideLayouts/slideLayout40.xml"/><Relationship Id="rId12" Type="http://schemas.openxmlformats.org/officeDocument/2006/relationships/theme" Target="../theme/theme4.xml"/><Relationship Id="rId11" Type="http://schemas.openxmlformats.org/officeDocument/2006/relationships/slideLayout" Target="../slideLayouts/slideLayout49.xml"/><Relationship Id="rId10" Type="http://schemas.openxmlformats.org/officeDocument/2006/relationships/slideLayout" Target="../slideLayouts/slideLayout48.xml"/><Relationship Id="rId1"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image" Target="../media/image5.jpeg"/><Relationship Id="rId1"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pic>
        <p:nvPicPr>
          <p:cNvPr id="1026" name="Picture 2" descr="2-2"/>
          <p:cNvPicPr>
            <a:picLocks noChangeAspect="1"/>
          </p:cNvPicPr>
          <p:nvPr userDrawn="1"/>
        </p:nvPicPr>
        <p:blipFill>
          <a:blip r:embed="rId12"/>
          <a:stretch>
            <a:fillRect/>
          </a:stretch>
        </p:blipFill>
        <p:spPr>
          <a:xfrm>
            <a:off x="0" y="0"/>
            <a:ext cx="9144000" cy="5143500"/>
          </a:xfrm>
          <a:prstGeom prst="rect">
            <a:avLst/>
          </a:prstGeom>
          <a:noFill/>
          <a:ln w="9525">
            <a:noFill/>
          </a:ln>
        </p:spPr>
      </p:pic>
      <p:sp>
        <p:nvSpPr>
          <p:cNvPr id="1027" name="Rectangle 3"/>
          <p:cNvSpPr>
            <a:spLocks noGrp="1"/>
          </p:cNvSpPr>
          <p:nvPr>
            <p:ph type="title"/>
          </p:nvPr>
        </p:nvSpPr>
        <p:spPr>
          <a:xfrm>
            <a:off x="468313" y="87313"/>
            <a:ext cx="8207375" cy="487362"/>
          </a:xfrm>
          <a:prstGeom prst="rect">
            <a:avLst/>
          </a:prstGeom>
          <a:noFill/>
          <a:ln w="9525">
            <a:noFill/>
          </a:ln>
        </p:spPr>
        <p:txBody>
          <a:bodyPr anchor="ctr"/>
          <a:p>
            <a:pPr lvl="0"/>
            <a:r>
              <a:rPr lang="zh-CN" altLang="en-US"/>
              <a:t>标题文本样式：微软雅黑</a:t>
            </a:r>
            <a:r>
              <a:rPr lang="en-US" altLang="zh-CN"/>
              <a:t>/28</a:t>
            </a:r>
            <a:r>
              <a:rPr lang="zh-CN" altLang="en-US"/>
              <a:t>号  </a:t>
            </a:r>
            <a:r>
              <a:rPr lang="en-US" altLang="zh-CN"/>
              <a:t>Arial/28pt</a:t>
            </a:r>
            <a:endParaRPr lang="en-US" altLang="zh-CN"/>
          </a:p>
        </p:txBody>
      </p:sp>
      <p:sp>
        <p:nvSpPr>
          <p:cNvPr id="1028" name="Rectangle 4"/>
          <p:cNvSpPr>
            <a:spLocks noGrp="1"/>
          </p:cNvSpPr>
          <p:nvPr>
            <p:ph type="body"/>
          </p:nvPr>
        </p:nvSpPr>
        <p:spPr>
          <a:xfrm>
            <a:off x="468313" y="735013"/>
            <a:ext cx="8207375" cy="4030662"/>
          </a:xfrm>
          <a:prstGeom prst="rect">
            <a:avLst/>
          </a:prstGeom>
          <a:noFill/>
          <a:ln w="9525">
            <a:noFill/>
          </a:ln>
        </p:spPr>
        <p:txBody>
          <a:bodyPr anchor="t"/>
          <a:p>
            <a:pPr lvl="0" indent="-180975"/>
            <a:r>
              <a:rPr lang="zh-CN" altLang="en-US"/>
              <a:t>第一级内容文本样式：微软雅黑</a:t>
            </a:r>
            <a:r>
              <a:rPr lang="en-US" altLang="zh-CN"/>
              <a:t>/20</a:t>
            </a:r>
            <a:r>
              <a:rPr lang="zh-CN" altLang="en-US"/>
              <a:t>号  </a:t>
            </a:r>
            <a:r>
              <a:rPr lang="en-US" altLang="zh-CN"/>
              <a:t>Arial/20pt</a:t>
            </a:r>
            <a:endParaRPr lang="en-US" altLang="zh-CN"/>
          </a:p>
          <a:p>
            <a:pPr lvl="1" indent="-180975"/>
            <a:r>
              <a:rPr lang="zh-CN" altLang="en-US"/>
              <a:t>第二级内容文本样式：微软雅黑</a:t>
            </a:r>
            <a:r>
              <a:rPr lang="en-US" altLang="zh-CN"/>
              <a:t>/18</a:t>
            </a:r>
            <a:r>
              <a:rPr lang="zh-CN" altLang="en-US"/>
              <a:t>号  </a:t>
            </a:r>
            <a:r>
              <a:rPr lang="en-US" altLang="zh-CN"/>
              <a:t>Arial/18pt</a:t>
            </a:r>
            <a:endParaRPr lang="en-US" altLang="zh-CN"/>
          </a:p>
          <a:p>
            <a:pPr lvl="2" indent="-174625"/>
            <a:r>
              <a:rPr lang="zh-CN" altLang="en-US"/>
              <a:t>第三级内容文本样式：微软雅黑</a:t>
            </a:r>
            <a:r>
              <a:rPr lang="en-US" altLang="zh-CN"/>
              <a:t>/16</a:t>
            </a:r>
            <a:r>
              <a:rPr lang="zh-CN" altLang="en-US"/>
              <a:t>号  </a:t>
            </a:r>
            <a:r>
              <a:rPr lang="en-US" altLang="zh-CN"/>
              <a:t>Arial/16pt</a:t>
            </a:r>
            <a:endParaRPr lang="en-US" altLang="zh-CN"/>
          </a:p>
          <a:p>
            <a:pPr lvl="3" indent="-180975"/>
            <a:r>
              <a:rPr lang="zh-CN" altLang="en-US"/>
              <a:t>第四级内容文本样式：微软雅黑</a:t>
            </a:r>
            <a:r>
              <a:rPr lang="en-US" altLang="zh-CN"/>
              <a:t>/14</a:t>
            </a:r>
            <a:r>
              <a:rPr lang="zh-CN" altLang="en-US"/>
              <a:t>号  </a:t>
            </a:r>
            <a:r>
              <a:rPr lang="en-US" altLang="zh-CN"/>
              <a:t>Arial/14pt</a:t>
            </a:r>
            <a:endParaRPr lang="en-US" altLang="zh-CN"/>
          </a:p>
          <a:p>
            <a:pPr lvl="4" indent="-184150"/>
            <a:r>
              <a:rPr lang="zh-CN" altLang="en-US"/>
              <a:t>第五级内容文本样式：微软雅黑</a:t>
            </a:r>
            <a:r>
              <a:rPr lang="en-US" altLang="zh-CN"/>
              <a:t>/12</a:t>
            </a:r>
            <a:r>
              <a:rPr lang="zh-CN" altLang="en-US"/>
              <a:t>号  </a:t>
            </a:r>
            <a:r>
              <a:rPr lang="en-US" altLang="zh-CN"/>
              <a:t>Arial/12pt</a:t>
            </a:r>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diamond/>
  </p:transition>
  <p:hf sldNum="0" hdr="0" ft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800">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5pPr>
      <a:lvl6pPr marL="20764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6pPr>
      <a:lvl7pPr marL="25336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7pPr>
      <a:lvl8pPr marL="29908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8pPr>
      <a:lvl9pPr marL="34480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4"/>
          <a:stretch>
            <a:fillRect/>
          </a:stretch>
        </a:blipFill>
        <a:effectLst/>
      </p:bgPr>
    </p:bg>
    <p:spTree>
      <p:nvGrpSpPr>
        <p:cNvPr id="1" name=""/>
        <p:cNvGrpSpPr/>
        <p:nvPr/>
      </p:nvGrpSpPr>
      <p:grpSpPr/>
      <p:sp>
        <p:nvSpPr>
          <p:cNvPr id="2050"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nvGrpSpPr>
          <p:cNvPr id="2051" name="Group 71"/>
          <p:cNvGrpSpPr/>
          <p:nvPr/>
        </p:nvGrpSpPr>
        <p:grpSpPr>
          <a:xfrm>
            <a:off x="5222875" y="20638"/>
            <a:ext cx="3856038" cy="5110162"/>
            <a:chOff x="275" y="265"/>
            <a:chExt cx="2373" cy="3936"/>
          </a:xfrm>
        </p:grpSpPr>
        <p:sp>
          <p:nvSpPr>
            <p:cNvPr id="2052"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sp>
          <p:nvSpPr>
            <p:cNvPr id="2053"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slow">
    <p:diamond/>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5"/>
          <a:stretch>
            <a:fillRect/>
          </a:stretch>
        </a:blipFill>
        <a:effectLst/>
      </p:bgPr>
    </p:bg>
    <p:spTree>
      <p:nvGrpSpPr>
        <p:cNvPr id="1" name=""/>
        <p:cNvGrpSpPr/>
        <p:nvPr/>
      </p:nvGrpSpPr>
      <p:grpSpPr/>
      <p:sp>
        <p:nvSpPr>
          <p:cNvPr id="3074"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nvGrpSpPr>
          <p:cNvPr id="3075" name="Group 71"/>
          <p:cNvGrpSpPr/>
          <p:nvPr/>
        </p:nvGrpSpPr>
        <p:grpSpPr>
          <a:xfrm>
            <a:off x="5222875" y="20638"/>
            <a:ext cx="3856038" cy="5110162"/>
            <a:chOff x="275" y="265"/>
            <a:chExt cx="2373" cy="3936"/>
          </a:xfrm>
        </p:grpSpPr>
        <p:sp>
          <p:nvSpPr>
            <p:cNvPr id="3076"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round/>
              <a:headEnd type="none" w="med" len="med"/>
              <a:tailEnd type="none" w="med" len="med"/>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sp>
          <p:nvSpPr>
            <p:cNvPr id="3077"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indent="0"/>
              <a:endParaRPr lang="zh-CN" altLang="en-US" b="1" dirty="0">
                <a:solidFill>
                  <a:srgbClr val="000000"/>
                </a:solidFill>
                <a:latin typeface="Palatino Linotype" panose="02040502050505030304" pitchFamily="18" charset="0"/>
                <a:ea typeface="黑体" panose="02010609060101010101" pitchFamily="49" charset="-122"/>
              </a:endParaRPr>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ransition spd="slow">
    <p:diamond/>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标题 105473"/>
          <p:cNvSpPr>
            <a:spLocks noGrp="1"/>
          </p:cNvSpPr>
          <p:nvPr>
            <p:ph type="title"/>
          </p:nvPr>
        </p:nvSpPr>
        <p:spPr>
          <a:xfrm>
            <a:off x="457200" y="207963"/>
            <a:ext cx="8229600" cy="855662"/>
          </a:xfrm>
          <a:prstGeom prst="rect">
            <a:avLst/>
          </a:prstGeom>
          <a:noFill/>
          <a:ln w="9525">
            <a:noFill/>
          </a:ln>
        </p:spPr>
        <p:txBody>
          <a:bodyPr anchor="t"/>
          <a:p>
            <a:pPr lvl="0" indent="0"/>
            <a:r>
              <a:rPr lang="en-US" altLang="zh-CN" dirty="0"/>
              <a:t>单击此处编辑母版标题样式</a:t>
            </a:r>
            <a:endParaRPr lang="en-US" altLang="zh-CN" dirty="0"/>
          </a:p>
        </p:txBody>
      </p:sp>
      <p:sp>
        <p:nvSpPr>
          <p:cNvPr id="4099" name="文本占位符 105474"/>
          <p:cNvSpPr>
            <a:spLocks noGrp="1"/>
          </p:cNvSpPr>
          <p:nvPr>
            <p:ph type="body"/>
          </p:nvPr>
        </p:nvSpPr>
        <p:spPr>
          <a:xfrm>
            <a:off x="457200" y="1200150"/>
            <a:ext cx="8229600" cy="3398838"/>
          </a:xfrm>
          <a:prstGeom prst="rect">
            <a:avLst/>
          </a:prstGeom>
          <a:noFill/>
          <a:ln w="9525">
            <a:noFill/>
          </a:ln>
        </p:spPr>
        <p:txBody>
          <a:bodyPr anchor="t"/>
          <a:p>
            <a:pPr lvl="0" indent="-342900"/>
            <a:r>
              <a:rPr lang="en-US" altLang="zh-CN" dirty="0"/>
              <a:t>单击此处编辑母版文本样式</a:t>
            </a:r>
            <a:endParaRPr lang="en-US" altLang="zh-CN" dirty="0"/>
          </a:p>
          <a:p>
            <a:pPr lvl="1" indent="-325120"/>
            <a:r>
              <a:rPr lang="en-US" altLang="zh-CN" dirty="0"/>
              <a:t>第二级</a:t>
            </a:r>
            <a:endParaRPr lang="en-US" altLang="zh-CN" dirty="0"/>
          </a:p>
          <a:p>
            <a:pPr lvl="2" indent="-350520"/>
            <a:r>
              <a:rPr lang="en-US" altLang="zh-CN" dirty="0"/>
              <a:t>第三级</a:t>
            </a:r>
            <a:endParaRPr lang="en-US" altLang="zh-CN" dirty="0"/>
          </a:p>
          <a:p>
            <a:pPr lvl="3" indent="-315595"/>
            <a:r>
              <a:rPr lang="en-US" altLang="zh-CN" dirty="0"/>
              <a:t>第四级</a:t>
            </a:r>
            <a:endParaRPr lang="en-US" altLang="zh-CN" dirty="0"/>
          </a:p>
          <a:p>
            <a:pPr lvl="4" indent="-339725"/>
            <a:r>
              <a:rPr lang="en-US" altLang="zh-CN" dirty="0"/>
              <a:t>第五级</a:t>
            </a:r>
            <a:endParaRPr lang="en-US" altLang="zh-CN" dirty="0"/>
          </a:p>
        </p:txBody>
      </p:sp>
      <p:sp>
        <p:nvSpPr>
          <p:cNvPr id="105476" name="日期占位符 105475"/>
          <p:cNvSpPr>
            <a:spLocks noGrp="1"/>
          </p:cNvSpPr>
          <p:nvPr>
            <p:ph type="dt" sz="half" idx="2"/>
          </p:nvPr>
        </p:nvSpPr>
        <p:spPr>
          <a:xfrm>
            <a:off x="457200" y="4683125"/>
            <a:ext cx="2133600" cy="342900"/>
          </a:xfrm>
          <a:prstGeom prst="rect">
            <a:avLst/>
          </a:prstGeom>
          <a:noFill/>
          <a:ln w="9525">
            <a:noFill/>
          </a:ln>
        </p:spPr>
        <p:txBody>
          <a:bodyPr anchor="b"/>
          <a:lstStyle>
            <a:lvl1pPr>
              <a:defRPr sz="1200">
                <a:latin typeface="Garamond" panose="02020404030301010803" pitchFamily="18" charset="0"/>
              </a:defRPr>
            </a:lvl1pPr>
          </a:lstStyle>
          <a:p>
            <a:pPr lvl="0" fontAlgn="base"/>
            <a:endParaRPr lang="zh-CN" altLang="en-US" strike="noStrike" noProof="1" dirty="0">
              <a:latin typeface="Arial" panose="020B0604020202020204" pitchFamily="34" charset="0"/>
            </a:endParaRPr>
          </a:p>
        </p:txBody>
      </p:sp>
      <p:sp>
        <p:nvSpPr>
          <p:cNvPr id="105477" name="页脚占位符 105476"/>
          <p:cNvSpPr>
            <a:spLocks noGrp="1"/>
          </p:cNvSpPr>
          <p:nvPr>
            <p:ph type="ftr" sz="quarter" idx="3"/>
          </p:nvPr>
        </p:nvSpPr>
        <p:spPr>
          <a:xfrm>
            <a:off x="3124200" y="4686300"/>
            <a:ext cx="2895600" cy="342900"/>
          </a:xfrm>
          <a:prstGeom prst="rect">
            <a:avLst/>
          </a:prstGeom>
          <a:noFill/>
          <a:ln w="9525">
            <a:noFill/>
          </a:ln>
        </p:spPr>
        <p:txBody>
          <a:bodyPr anchor="b"/>
          <a:lstStyle>
            <a:lvl1pPr algn="ctr">
              <a:defRPr sz="1200">
                <a:latin typeface="Garamond" panose="02020404030301010803" pitchFamily="18" charset="0"/>
              </a:defRPr>
            </a:lvl1pPr>
          </a:lstStyle>
          <a:p>
            <a:pPr lvl="0" fontAlgn="base"/>
            <a:endParaRPr lang="en-US" altLang="zh-CN" strike="noStrike" noProof="1"/>
          </a:p>
        </p:txBody>
      </p:sp>
      <p:sp>
        <p:nvSpPr>
          <p:cNvPr id="105478" name="灯片编号占位符 105477"/>
          <p:cNvSpPr>
            <a:spLocks noGrp="1"/>
          </p:cNvSpPr>
          <p:nvPr>
            <p:ph type="sldNum" sz="quarter" idx="4"/>
          </p:nvPr>
        </p:nvSpPr>
        <p:spPr>
          <a:xfrm>
            <a:off x="6553200" y="4683125"/>
            <a:ext cx="2133600" cy="342900"/>
          </a:xfrm>
          <a:prstGeom prst="rect">
            <a:avLst/>
          </a:prstGeom>
          <a:noFill/>
          <a:ln w="9525">
            <a:noFill/>
          </a:ln>
        </p:spPr>
        <p:txBody>
          <a:bodyPr anchor="b"/>
          <a:lstStyle>
            <a:lvl1pPr algn="r">
              <a:defRPr sz="1200">
                <a:latin typeface="Garamond" panose="02020404030301010803" pitchFamily="18" charset="0"/>
              </a:defRPr>
            </a:lvl1pPr>
          </a:lstStyle>
          <a:p>
            <a:pPr lvl="0"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fld>
            <a:endParaRPr lang="en-US" altLang="zh-CN" strike="noStrike" noProof="1"/>
          </a:p>
        </p:txBody>
      </p:sp>
      <p:sp>
        <p:nvSpPr>
          <p:cNvPr id="4103" name="任意多边形 105478"/>
          <p:cNvSpPr/>
          <p:nvPr/>
        </p:nvSpPr>
        <p:spPr>
          <a:xfrm>
            <a:off x="381000" y="171450"/>
            <a:ext cx="8229600" cy="457200"/>
          </a:xfrm>
          <a:custGeom>
            <a:avLst/>
            <a:gdLst/>
            <a:ahLst/>
            <a:cxnLst/>
            <a:pathLst>
              <a:path w="1000" h="1000">
                <a:moveTo>
                  <a:pt x="0" y="1000"/>
                </a:moveTo>
                <a:lnTo>
                  <a:pt x="0" y="0"/>
                </a:lnTo>
                <a:lnTo>
                  <a:pt x="1000" y="0"/>
                </a:lnTo>
              </a:path>
            </a:pathLst>
          </a:custGeom>
          <a:noFill/>
          <a:ln w="19050" cap="flat" cmpd="sng">
            <a:solidFill>
              <a:schemeClr val="accent1"/>
            </a:solidFill>
            <a:prstDash val="solid"/>
            <a:miter/>
            <a:headEnd type="none" w="med" len="med"/>
            <a:tailEnd type="none" w="med" len="med"/>
          </a:ln>
        </p:spPr>
        <p:txBody>
          <a:bodyPr/>
          <a:p>
            <a:endParaRPr lang="zh-CN" altLang="en-US"/>
          </a:p>
        </p:txBody>
      </p:sp>
      <p:sp>
        <p:nvSpPr>
          <p:cNvPr id="4104" name="直接连接符 105479"/>
          <p:cNvSpPr/>
          <p:nvPr/>
        </p:nvSpPr>
        <p:spPr>
          <a:xfrm>
            <a:off x="457200" y="4629150"/>
            <a:ext cx="8229600" cy="0"/>
          </a:xfrm>
          <a:prstGeom prst="line">
            <a:avLst/>
          </a:prstGeom>
          <a:ln w="19050" cap="flat" cmpd="sng">
            <a:solidFill>
              <a:schemeClr val="accent1"/>
            </a:solidFill>
            <a:prstDash val="solid"/>
            <a:round/>
            <a:headEnd type="none" w="med" len="med"/>
            <a:tailEnd type="none" w="med" len="med"/>
          </a:ln>
        </p:spPr>
      </p:sp>
      <p:sp>
        <p:nvSpPr>
          <p:cNvPr id="4105" name="Line 8"/>
          <p:cNvSpPr/>
          <p:nvPr userDrawn="1"/>
        </p:nvSpPr>
        <p:spPr>
          <a:xfrm>
            <a:off x="0" y="519113"/>
            <a:ext cx="9144000" cy="0"/>
          </a:xfrm>
          <a:prstGeom prst="line">
            <a:avLst/>
          </a:prstGeom>
          <a:ln w="9525" cap="flat" cmpd="sng">
            <a:solidFill>
              <a:schemeClr val="tx1"/>
            </a:solidFill>
            <a:prstDash val="solid"/>
            <a:round/>
            <a:headEnd type="none" w="med" len="med"/>
            <a:tailEnd type="none" w="med" len="med"/>
          </a:ln>
        </p:spPr>
        <p:txBody>
          <a:bodyPr anchor="t"/>
          <a:p>
            <a:pPr lvl="0" indent="0"/>
            <a:endParaRPr lang="zh-CN" altLang="en-US" dirty="0">
              <a:latin typeface="Arial" panose="020B0604020202020204" pitchFamily="34" charset="0"/>
              <a:ea typeface="宋体" panose="02010600030101010101" pitchFamily="2" charset="-122"/>
            </a:endParaRPr>
          </a:p>
        </p:txBody>
      </p:sp>
      <p:sp>
        <p:nvSpPr>
          <p:cNvPr id="4106" name="Line 9"/>
          <p:cNvSpPr/>
          <p:nvPr userDrawn="1"/>
        </p:nvSpPr>
        <p:spPr>
          <a:xfrm>
            <a:off x="-3175" y="525463"/>
            <a:ext cx="9144000" cy="0"/>
          </a:xfrm>
          <a:prstGeom prst="line">
            <a:avLst/>
          </a:prstGeom>
          <a:ln w="9525" cap="flat" cmpd="sng">
            <a:solidFill>
              <a:srgbClr val="FF9900"/>
            </a:solidFill>
            <a:prstDash val="solid"/>
            <a:round/>
            <a:headEnd type="none" w="med" len="med"/>
            <a:tailEnd type="none" w="med" len="med"/>
          </a:ln>
        </p:spPr>
        <p:txBody>
          <a:bodyPr anchor="t"/>
          <a:p>
            <a:pPr lvl="0" indent="0"/>
            <a:endParaRPr lang="zh-CN" altLang="en-US" dirty="0">
              <a:latin typeface="Arial" panose="020B0604020202020204" pitchFamily="34" charset="0"/>
              <a:ea typeface="宋体"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spd="slow">
    <p:diamond/>
  </p:transition>
  <p:hf sldNum="0" hdr="0" ftr="0" dt="0"/>
  <p:txStyles>
    <p:titleStyle>
      <a:lvl1pPr marL="0" lvl="0" indent="0" algn="l" defTabSz="914400" rtl="0" eaLnBrk="1" fontAlgn="base" latinLnBrk="0" hangingPunct="1">
        <a:lnSpc>
          <a:spcPct val="100000"/>
        </a:lnSpc>
        <a:spcBef>
          <a:spcPct val="0"/>
        </a:spcBef>
        <a:spcAft>
          <a:spcPct val="0"/>
        </a:spcAft>
        <a:buNone/>
        <a:defRPr sz="42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3000" b="0" i="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6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2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20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702" r:id="rId1"/>
  </p:sldLayoutIdLst>
  <p:transition spd="slow">
    <p:diamond/>
  </p:transition>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Arial" panose="020B0604020202020204" pitchFamily="34" charset="0"/>
          <a:ea typeface="宋体" panose="02010600030101010101" pitchFamily="2" charset="-122"/>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45.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png"/><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1.png"/><Relationship Id="rId1"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1.png"/><Relationship Id="rId1"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image" Target="../media/image11.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1.png"/><Relationship Id="rId2" Type="http://schemas.openxmlformats.org/officeDocument/2006/relationships/image" Target="../media/image16.png"/><Relationship Id="rId1" Type="http://schemas.openxmlformats.org/officeDocument/2006/relationships/image" Target="../media/image15.pn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1.png"/><Relationship Id="rId2" Type="http://schemas.openxmlformats.org/officeDocument/2006/relationships/image" Target="../media/image16.png"/><Relationship Id="rId1"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45.xml"/><Relationship Id="rId4" Type="http://schemas.openxmlformats.org/officeDocument/2006/relationships/image" Target="../media/image17.jpeg"/><Relationship Id="rId3" Type="http://schemas.openxmlformats.org/officeDocument/2006/relationships/image" Target="../media/image11.png"/><Relationship Id="rId2" Type="http://schemas.openxmlformats.org/officeDocument/2006/relationships/image" Target="../media/image16.png"/><Relationship Id="rId1" Type="http://schemas.openxmlformats.org/officeDocument/2006/relationships/image" Target="../media/image15.png"/></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1.png"/><Relationship Id="rId2" Type="http://schemas.openxmlformats.org/officeDocument/2006/relationships/image" Target="../media/image16.png"/><Relationship Id="rId1" Type="http://schemas.openxmlformats.org/officeDocument/2006/relationships/image" Target="../media/image15.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image" Target="../media/image10.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8.GIF"/><Relationship Id="rId2" Type="http://schemas.openxmlformats.org/officeDocument/2006/relationships/image" Target="../media/image11.png"/><Relationship Id="rId1"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1.png"/><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074" name="Group 42"/>
          <p:cNvGrpSpPr/>
          <p:nvPr/>
        </p:nvGrpSpPr>
        <p:grpSpPr bwMode="auto">
          <a:xfrm>
            <a:off x="339750" y="883461"/>
            <a:ext cx="1090613" cy="432197"/>
            <a:chOff x="2699" y="1207"/>
            <a:chExt cx="907" cy="499"/>
          </a:xfrm>
        </p:grpSpPr>
        <p:sp>
          <p:nvSpPr>
            <p:cNvPr id="4125" name="WordArt 29"/>
            <p:cNvSpPr>
              <a:spLocks noChangeArrowheads="1" noChangeShapeType="1" noTextEdit="1"/>
            </p:cNvSpPr>
            <p:nvPr/>
          </p:nvSpPr>
          <p:spPr bwMode="auto">
            <a:xfrm>
              <a:off x="2699" y="1207"/>
              <a:ext cx="907" cy="499"/>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spcFirstLastPara="1" wrap="none" fromWordArt="1">
              <a:prstTxWarp prst="textArchUp">
                <a:avLst>
                  <a:gd name="adj" fmla="val 9662989"/>
                </a:avLst>
              </a:prstTxWarp>
            </a:bodyPr>
            <a:lstStyle/>
            <a:p>
              <a:pPr algn="ctr" fontAlgn="base">
                <a:defRPr/>
              </a:pPr>
              <a:r>
                <a:rPr lang="zh-CN" altLang="en-US" sz="3600" b="1" strike="noStrike" kern="10" noProof="1" dirty="0">
                  <a:ln w="9525">
                    <a:solidFill>
                      <a:srgbClr val="F7B103"/>
                    </a:solidFill>
                    <a:round/>
                  </a:ln>
                  <a:solidFill>
                    <a:srgbClr val="513103"/>
                  </a:solidFill>
                  <a:latin typeface="隶书" pitchFamily="49" charset="-122"/>
                  <a:ea typeface="隶书" pitchFamily="49" charset="-122"/>
                  <a:cs typeface="+mn-cs"/>
                </a:rPr>
                <a:t>高中历史</a:t>
              </a:r>
              <a:endParaRPr lang="zh-CN" altLang="en-US" sz="3600" b="1" strike="noStrike" kern="10" noProof="1" dirty="0">
                <a:ln w="9525">
                  <a:solidFill>
                    <a:srgbClr val="F7B103"/>
                  </a:solidFill>
                  <a:round/>
                </a:ln>
                <a:solidFill>
                  <a:srgbClr val="513103"/>
                </a:solidFill>
                <a:latin typeface="隶书" pitchFamily="49" charset="-122"/>
                <a:ea typeface="隶书" pitchFamily="49" charset="-122"/>
              </a:endParaRPr>
            </a:p>
          </p:txBody>
        </p:sp>
        <p:sp>
          <p:nvSpPr>
            <p:cNvPr id="4126" name="WordArt 30"/>
            <p:cNvSpPr>
              <a:spLocks noChangeArrowheads="1" noChangeShapeType="1" noTextEdit="1"/>
            </p:cNvSpPr>
            <p:nvPr/>
          </p:nvSpPr>
          <p:spPr bwMode="auto">
            <a:xfrm>
              <a:off x="2880" y="1434"/>
              <a:ext cx="589" cy="272"/>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wrap="none" fromWordArt="1">
              <a:prstTxWarp prst="textDeflate">
                <a:avLst>
                  <a:gd name="adj" fmla="val 0"/>
                </a:avLst>
              </a:prstTxWarp>
            </a:bodyPr>
            <a:lstStyle/>
            <a:p>
              <a:pPr algn="ctr" fontAlgn="base">
                <a:defRPr/>
              </a:pPr>
              <a:r>
                <a:rPr lang="zh-CN" altLang="en-US" sz="3600" b="1" strike="noStrike" kern="10" noProof="1" dirty="0" smtClean="0">
                  <a:ln w="9525">
                    <a:solidFill>
                      <a:srgbClr val="FFFF00"/>
                    </a:solidFill>
                    <a:round/>
                  </a:ln>
                  <a:solidFill>
                    <a:srgbClr val="9900CC"/>
                  </a:solidFill>
                  <a:latin typeface="隶书" pitchFamily="49" charset="-122"/>
                  <a:ea typeface="隶书" pitchFamily="49" charset="-122"/>
                  <a:cs typeface="+mn-cs"/>
                </a:rPr>
                <a:t>必修二</a:t>
              </a:r>
              <a:endParaRPr lang="zh-CN" altLang="en-US" sz="3600" b="1" strike="noStrike" kern="10" noProof="1" dirty="0">
                <a:ln w="9525">
                  <a:solidFill>
                    <a:srgbClr val="FFFF00"/>
                  </a:solidFill>
                  <a:round/>
                </a:ln>
                <a:solidFill>
                  <a:srgbClr val="9900CC"/>
                </a:solidFill>
                <a:latin typeface="隶书" pitchFamily="49" charset="-122"/>
                <a:ea typeface="隶书" pitchFamily="49" charset="-122"/>
              </a:endParaRPr>
            </a:p>
          </p:txBody>
        </p:sp>
      </p:grpSp>
      <p:pic>
        <p:nvPicPr>
          <p:cNvPr id="33795" name="Picture 44" descr="E:\gif\静态\201162520514247208.png"/>
          <p:cNvPicPr>
            <a:picLocks noChangeAspect="1"/>
          </p:cNvPicPr>
          <p:nvPr/>
        </p:nvPicPr>
        <p:blipFill>
          <a:blip r:embed="rId1"/>
          <a:stretch>
            <a:fillRect/>
          </a:stretch>
        </p:blipFill>
        <p:spPr>
          <a:xfrm>
            <a:off x="6443663" y="84138"/>
            <a:ext cx="2089150" cy="800100"/>
          </a:xfrm>
          <a:prstGeom prst="rect">
            <a:avLst/>
          </a:prstGeom>
          <a:noFill/>
          <a:ln w="9525">
            <a:noFill/>
          </a:ln>
        </p:spPr>
      </p:pic>
      <p:sp>
        <p:nvSpPr>
          <p:cNvPr id="5" name="矩形 4"/>
          <p:cNvSpPr/>
          <p:nvPr/>
        </p:nvSpPr>
        <p:spPr>
          <a:xfrm>
            <a:off x="3419475" y="884238"/>
            <a:ext cx="5708650" cy="3624263"/>
          </a:xfrm>
          <a:prstGeom prst="rect">
            <a:avLst/>
          </a:prstGeom>
          <a:blipFill dpi="0" rotWithShape="1">
            <a:blip r:embed="rId2">
              <a:alphaModFix amt="1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6" name="矩形 5"/>
          <p:cNvSpPr/>
          <p:nvPr/>
        </p:nvSpPr>
        <p:spPr>
          <a:xfrm>
            <a:off x="227965" y="758825"/>
            <a:ext cx="1366838" cy="812800"/>
          </a:xfrm>
          <a:prstGeom prst="rect">
            <a:avLst/>
          </a:prstGeom>
          <a:blipFill dpi="0" rotWithShape="1">
            <a:blip r:embed="rId3">
              <a:alphaModFix amt="1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8" name="矩形 7"/>
          <p:cNvSpPr/>
          <p:nvPr/>
        </p:nvSpPr>
        <p:spPr>
          <a:xfrm>
            <a:off x="339725" y="68263"/>
            <a:ext cx="776288" cy="469900"/>
          </a:xfrm>
          <a:prstGeom prst="rect">
            <a:avLst/>
          </a:prstGeom>
          <a:blipFill dpi="0" rotWithShape="1">
            <a:blip r:embed="rId4">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pSp>
        <p:nvGrpSpPr>
          <p:cNvPr id="15" name="组合 14"/>
          <p:cNvGrpSpPr/>
          <p:nvPr/>
        </p:nvGrpSpPr>
        <p:grpSpPr>
          <a:xfrm>
            <a:off x="1116013" y="1568450"/>
            <a:ext cx="6509358" cy="2190750"/>
            <a:chOff x="833759" y="1520183"/>
            <a:chExt cx="6509817" cy="2191431"/>
          </a:xfrm>
        </p:grpSpPr>
        <p:pic>
          <p:nvPicPr>
            <p:cNvPr id="33801" name="Picture 3" descr="C:\Users\Administrator\Desktop\43(304).jpg"/>
            <p:cNvPicPr>
              <a:picLocks noChangeAspect="1"/>
            </p:cNvPicPr>
            <p:nvPr/>
          </p:nvPicPr>
          <p:blipFill>
            <a:blip r:embed="rId5"/>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sp>
          <p:nvSpPr>
            <p:cNvPr id="33803" name="TextBox 18"/>
            <p:cNvSpPr txBox="1"/>
            <p:nvPr/>
          </p:nvSpPr>
          <p:spPr>
            <a:xfrm>
              <a:off x="2870320" y="2135406"/>
              <a:ext cx="4473256" cy="953431"/>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49" charset="-122"/>
                  <a:ea typeface="黑体" panose="02010609060101010101" pitchFamily="49" charset="-122"/>
                </a:rPr>
                <a:t>专题八</a:t>
              </a:r>
              <a:endParaRPr lang="en-US" altLang="zh-CN" sz="2800" b="1" dirty="0">
                <a:solidFill>
                  <a:srgbClr val="3333FF"/>
                </a:solidFill>
                <a:latin typeface="黑体" panose="02010609060101010101" pitchFamily="49" charset="-122"/>
                <a:ea typeface="黑体" panose="02010609060101010101" pitchFamily="49" charset="-122"/>
              </a:endParaRPr>
            </a:p>
            <a:p>
              <a:pPr algn="l"/>
              <a:r>
                <a:rPr lang="zh-CN" altLang="en-US" sz="2800" b="1" dirty="0">
                  <a:solidFill>
                    <a:srgbClr val="3333FF"/>
                  </a:solidFill>
                  <a:latin typeface="黑体" panose="02010609060101010101" pitchFamily="49" charset="-122"/>
                  <a:ea typeface="黑体" panose="02010609060101010101" pitchFamily="49" charset="-122"/>
                </a:rPr>
                <a:t>当今世界经济的全球化趋势</a:t>
              </a:r>
              <a:endParaRPr lang="zh-CN" altLang="en-US" sz="2800" b="1" dirty="0">
                <a:solidFill>
                  <a:srgbClr val="3333FF"/>
                </a:solidFill>
                <a:latin typeface="黑体" panose="02010609060101010101" pitchFamily="49" charset="-122"/>
                <a:ea typeface="黑体" panose="02010609060101010101" pitchFamily="49" charset="-122"/>
              </a:endParaRPr>
            </a:p>
          </p:txBody>
        </p:sp>
      </p:grpSp>
      <p:pic>
        <p:nvPicPr>
          <p:cNvPr id="43035" name="TextBox 1"/>
          <p:cNvPicPr>
            <a:picLocks noGrp="1" noChangeAspect="1"/>
          </p:cNvPicPr>
          <p:nvPr/>
        </p:nvPicPr>
        <p:blipFill>
          <a:blip r:embed="rId6"/>
          <a:stretch>
            <a:fillRect/>
          </a:stretch>
        </p:blipFill>
        <p:spPr>
          <a:xfrm>
            <a:off x="900113" y="0"/>
            <a:ext cx="3457575" cy="296863"/>
          </a:xfrm>
          <a:prstGeom prst="rect">
            <a:avLst/>
          </a:prstGeom>
          <a:noFill/>
          <a:ln w="9525">
            <a:noFill/>
          </a:ln>
        </p:spPr>
      </p:pic>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anim calcmode="lin" valueType="num">
                                      <p:cBhvr>
                                        <p:cTn id="8" dur="2000" fill="hold"/>
                                        <p:tgtEl>
                                          <p:spTgt spid="3074"/>
                                        </p:tgtEl>
                                        <p:attrNameLst>
                                          <p:attrName>style.rotation</p:attrName>
                                        </p:attrNameLst>
                                      </p:cBhvr>
                                      <p:tavLst>
                                        <p:tav tm="0">
                                          <p:val>
                                            <p:fltVal val="720.000000"/>
                                          </p:val>
                                        </p:tav>
                                        <p:tav tm="100000">
                                          <p:val>
                                            <p:fltVal val="0.000000"/>
                                          </p:val>
                                        </p:tav>
                                      </p:tavLst>
                                    </p:anim>
                                    <p:anim calcmode="lin" valueType="num">
                                      <p:cBhvr>
                                        <p:cTn id="9" dur="2000" fill="hold"/>
                                        <p:tgtEl>
                                          <p:spTgt spid="3074"/>
                                        </p:tgtEl>
                                        <p:attrNameLst>
                                          <p:attrName>ppt_h</p:attrName>
                                        </p:attrNameLst>
                                      </p:cBhvr>
                                      <p:tavLst>
                                        <p:tav tm="0">
                                          <p:val>
                                            <p:fltVal val="0.000000"/>
                                          </p:val>
                                        </p:tav>
                                        <p:tav tm="100000">
                                          <p:val>
                                            <p:strVal val="#ppt_h"/>
                                          </p:val>
                                        </p:tav>
                                      </p:tavLst>
                                    </p:anim>
                                    <p:anim calcmode="lin" valueType="num">
                                      <p:cBhvr>
                                        <p:cTn id="10" dur="2000" fill="hold"/>
                                        <p:tgtEl>
                                          <p:spTgt spid="3074"/>
                                        </p:tgtEl>
                                        <p:attrNameLst>
                                          <p:attrName>ppt_w</p:attrName>
                                        </p:attrNameLst>
                                      </p:cBhvr>
                                      <p:tavLst>
                                        <p:tav tm="0">
                                          <p:val>
                                            <p:fltVal val="0.000000"/>
                                          </p:val>
                                        </p:tav>
                                        <p:tav tm="100000">
                                          <p:val>
                                            <p:strVal val="#ppt_w"/>
                                          </p:val>
                                        </p:tav>
                                      </p:tavLst>
                                    </p:anim>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childTnLst>
                                </p:cTn>
                              </p:par>
                            </p:childTnLst>
                          </p:cTn>
                        </p:par>
                        <p:par>
                          <p:cTn id="15" fill="hold">
                            <p:stCondLst>
                              <p:cond delay="4000"/>
                            </p:stCondLst>
                            <p:childTnLst>
                              <p:par>
                                <p:cTn id="16" presetID="6" presetClass="entr" presetSubtype="16"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3253" name="矩形 693252"/>
          <p:cNvSpPr/>
          <p:nvPr/>
        </p:nvSpPr>
        <p:spPr>
          <a:xfrm>
            <a:off x="238535" y="3831397"/>
            <a:ext cx="5912294" cy="368300"/>
          </a:xfrm>
          <a:prstGeom prst="rect">
            <a:avLst/>
          </a:prstGeom>
          <a:noFill/>
          <a:ln w="9525">
            <a:noFill/>
          </a:ln>
        </p:spPr>
        <p:txBody>
          <a:bodyPr>
            <a:spAutoFit/>
          </a:bodyPr>
          <a:p>
            <a:pPr>
              <a:buFont typeface="Arial" panose="020B0604020202020204" pitchFamily="34" charset="0"/>
              <a:buNone/>
            </a:pPr>
            <a:r>
              <a:rPr lang="en-US" altLang="zh-CN" sz="18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a:t>
            </a:r>
            <a:r>
              <a:rPr lang="zh-CN" altLang="en-US" sz="18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、规模：</a:t>
            </a:r>
            <a:r>
              <a:rPr lang="zh-CN" altLang="en-US" sz="1800" b="1" dirty="0">
                <a:effectLst>
                  <a:outerShdw blurRad="38100" dist="38100" dir="2700000">
                    <a:srgbClr val="C0C0C0"/>
                  </a:outerShdw>
                </a:effectLst>
                <a:latin typeface="Arial" panose="020B0604020202020204" pitchFamily="34" charset="0"/>
              </a:rPr>
              <a:t>成员国不断增加，规模不断扩大；</a:t>
            </a:r>
            <a:endParaRPr lang="zh-CN" altLang="en-US" sz="1800" b="1" dirty="0">
              <a:effectLst>
                <a:outerShdw blurRad="38100" dist="38100" dir="2700000">
                  <a:srgbClr val="C0C0C0"/>
                </a:outerShdw>
              </a:effectLst>
              <a:latin typeface="Arial" panose="020B0604020202020204" pitchFamily="34" charset="0"/>
            </a:endParaRPr>
          </a:p>
        </p:txBody>
      </p:sp>
      <p:sp>
        <p:nvSpPr>
          <p:cNvPr id="693254" name="矩形 693253"/>
          <p:cNvSpPr/>
          <p:nvPr/>
        </p:nvSpPr>
        <p:spPr>
          <a:xfrm>
            <a:off x="203200" y="4109720"/>
            <a:ext cx="9029065" cy="368300"/>
          </a:xfrm>
          <a:prstGeom prst="rect">
            <a:avLst/>
          </a:prstGeom>
          <a:noFill/>
          <a:ln w="9525">
            <a:noFill/>
          </a:ln>
        </p:spPr>
        <p:txBody>
          <a:bodyPr wrap="square">
            <a:spAutoFit/>
          </a:bodyPr>
          <a:p>
            <a:pPr>
              <a:buFont typeface="Arial" panose="020B0604020202020204" pitchFamily="34" charset="0"/>
              <a:buNone/>
            </a:pPr>
            <a:r>
              <a:rPr lang="en-US" altLang="zh-CN" sz="18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B</a:t>
            </a:r>
            <a:r>
              <a:rPr lang="zh-CN" altLang="en-US" sz="18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、内容：</a:t>
            </a:r>
            <a:r>
              <a:rPr lang="zh-CN" altLang="en-US" sz="1800" b="1" dirty="0">
                <a:effectLst>
                  <a:outerShdw blurRad="38100" dist="38100" dir="2700000">
                    <a:srgbClr val="C0C0C0"/>
                  </a:outerShdw>
                </a:effectLst>
                <a:latin typeface="Arial" panose="020B0604020202020204" pitchFamily="34" charset="0"/>
              </a:rPr>
              <a:t>由单一经济领域到多种经济领域，从经济到经济、政治、军事合作</a:t>
            </a:r>
            <a:endParaRPr lang="zh-CN" altLang="en-US" sz="1800" b="1" dirty="0">
              <a:effectLst>
                <a:outerShdw blurRad="38100" dist="38100" dir="2700000">
                  <a:srgbClr val="C0C0C0"/>
                </a:outerShdw>
              </a:effectLst>
              <a:latin typeface="Arial" panose="020B0604020202020204" pitchFamily="34" charset="0"/>
            </a:endParaRPr>
          </a:p>
        </p:txBody>
      </p:sp>
      <p:sp>
        <p:nvSpPr>
          <p:cNvPr id="693255" name="矩形 693254"/>
          <p:cNvSpPr/>
          <p:nvPr/>
        </p:nvSpPr>
        <p:spPr>
          <a:xfrm>
            <a:off x="203200" y="4406265"/>
            <a:ext cx="8551545" cy="368300"/>
          </a:xfrm>
          <a:prstGeom prst="rect">
            <a:avLst/>
          </a:prstGeom>
          <a:noFill/>
          <a:ln w="9525">
            <a:noFill/>
          </a:ln>
        </p:spPr>
        <p:txBody>
          <a:bodyPr wrap="square">
            <a:spAutoFit/>
          </a:bodyPr>
          <a:p>
            <a:pPr>
              <a:buFont typeface="Arial" panose="020B0604020202020204" pitchFamily="34" charset="0"/>
              <a:buNone/>
            </a:pPr>
            <a:r>
              <a:rPr lang="en-US" altLang="zh-CN" sz="1800" b="1" dirty="0">
                <a:latin typeface="黑体" panose="02010609060101010101" pitchFamily="49" charset="-122"/>
                <a:ea typeface="黑体" panose="02010609060101010101" pitchFamily="49" charset="-122"/>
                <a:sym typeface="+mn-ea"/>
              </a:rPr>
              <a:t>C</a:t>
            </a:r>
            <a:r>
              <a:rPr lang="zh-CN" altLang="en-US" sz="1800" b="1" dirty="0">
                <a:latin typeface="黑体" panose="02010609060101010101" pitchFamily="49" charset="-122"/>
                <a:ea typeface="黑体" panose="02010609060101010101" pitchFamily="49" charset="-122"/>
                <a:sym typeface="+mn-ea"/>
              </a:rPr>
              <a:t>、性质：</a:t>
            </a:r>
            <a:r>
              <a:rPr lang="zh-CN" altLang="en-US" sz="1800" b="1" dirty="0">
                <a:latin typeface="Arial" panose="020B0604020202020204" pitchFamily="34" charset="0"/>
              </a:rPr>
              <a:t>由一个经济合作组织转变为一个具有经济和政治双重性质的组织；</a:t>
            </a:r>
            <a:endParaRPr lang="zh-CN" altLang="en-US" sz="1800" b="1" dirty="0">
              <a:latin typeface="Arial" panose="020B0604020202020204" pitchFamily="34" charset="0"/>
            </a:endParaRPr>
          </a:p>
        </p:txBody>
      </p:sp>
      <p:sp>
        <p:nvSpPr>
          <p:cNvPr id="693262" name="Rectangle 5"/>
          <p:cNvSpPr/>
          <p:nvPr/>
        </p:nvSpPr>
        <p:spPr>
          <a:xfrm>
            <a:off x="87630" y="634365"/>
            <a:ext cx="9144000" cy="2891790"/>
          </a:xfrm>
          <a:prstGeom prst="rect">
            <a:avLst/>
          </a:prstGeom>
          <a:noFill/>
          <a:ln w="9525" cap="flat" cmpd="sng">
            <a:solidFill>
              <a:schemeClr val="tx1"/>
            </a:solidFill>
            <a:prstDash val="solid"/>
            <a:miter/>
            <a:headEnd type="none" w="med" len="med"/>
            <a:tailEnd type="none" w="med" len="med"/>
          </a:ln>
        </p:spPr>
        <p:txBody>
          <a:bodyPr wrap="square" anchor="ctr">
            <a:spAutoFit/>
          </a:bodyPr>
          <a:p>
            <a:r>
              <a:rPr lang="en-US" altLang="zh-CN" sz="1400" b="1">
                <a:latin typeface="Arial" panose="020B0604020202020204" pitchFamily="34" charset="0"/>
              </a:rPr>
              <a:t>                                         </a:t>
            </a:r>
            <a:r>
              <a:rPr lang="zh-CN" altLang="en-US" sz="1400" b="1" dirty="0">
                <a:solidFill>
                  <a:srgbClr val="0033CC"/>
                </a:solidFill>
                <a:latin typeface="黑体" panose="02010609060101010101" pitchFamily="49" charset="-122"/>
                <a:ea typeface="黑体" panose="02010609060101010101" pitchFamily="49" charset="-122"/>
              </a:rPr>
              <a:t>欧洲一体化大事记</a:t>
            </a:r>
            <a:endParaRPr lang="zh-CN" altLang="en-US" sz="1400" b="1" dirty="0">
              <a:solidFill>
                <a:srgbClr val="0033CC"/>
              </a:solidFill>
              <a:latin typeface="黑体" panose="02010609060101010101" pitchFamily="49" charset="-122"/>
              <a:ea typeface="黑体" panose="02010609060101010101" pitchFamily="49" charset="-122"/>
            </a:endParaRPr>
          </a:p>
          <a:p>
            <a:r>
              <a:rPr lang="zh-CN" altLang="en-US" sz="1400" b="1" u="sng" dirty="0">
                <a:latin typeface="Arial" panose="020B0604020202020204" pitchFamily="34" charset="0"/>
              </a:rPr>
              <a:t>           </a:t>
            </a:r>
            <a:r>
              <a:rPr lang="zh-CN" altLang="en-US" sz="1400" b="1" dirty="0">
                <a:latin typeface="Arial" panose="020B0604020202020204" pitchFamily="34" charset="0"/>
              </a:rPr>
              <a:t>年，</a:t>
            </a:r>
            <a:r>
              <a:rPr lang="zh-CN" altLang="en-US" sz="1400" b="1" u="sng" dirty="0">
                <a:latin typeface="Arial" panose="020B0604020202020204" pitchFamily="34" charset="0"/>
              </a:rPr>
              <a:t>                                                                     </a:t>
            </a:r>
            <a:r>
              <a:rPr lang="en-US" altLang="zh-CN" sz="1400" b="1" dirty="0">
                <a:latin typeface="Arial" panose="020B0604020202020204" pitchFamily="34" charset="0"/>
              </a:rPr>
              <a:t>6</a:t>
            </a:r>
            <a:r>
              <a:rPr lang="zh-CN" altLang="en-US" sz="1400" b="1" dirty="0">
                <a:latin typeface="Arial" panose="020B0604020202020204" pitchFamily="34" charset="0"/>
              </a:rPr>
              <a:t>国建“欧洲煤钢共同体”。</a:t>
            </a:r>
            <a:endParaRPr lang="zh-CN" altLang="en-US" sz="1400" b="1" dirty="0">
              <a:latin typeface="Arial" panose="020B0604020202020204" pitchFamily="34" charset="0"/>
            </a:endParaRPr>
          </a:p>
          <a:p>
            <a:r>
              <a:rPr lang="en-US" altLang="zh-CN" sz="1400" b="1" dirty="0">
                <a:latin typeface="Arial" panose="020B0604020202020204" pitchFamily="34" charset="0"/>
              </a:rPr>
              <a:t>1958</a:t>
            </a:r>
            <a:r>
              <a:rPr lang="zh-CN" altLang="en-US" sz="1400" b="1" dirty="0">
                <a:latin typeface="Arial" panose="020B0604020202020204" pitchFamily="34" charset="0"/>
              </a:rPr>
              <a:t>年，</a:t>
            </a:r>
            <a:r>
              <a:rPr lang="zh-CN" altLang="en-US" sz="1400" b="1" u="sng" dirty="0">
                <a:latin typeface="Arial" panose="020B0604020202020204" pitchFamily="34" charset="0"/>
              </a:rPr>
              <a:t>这</a:t>
            </a:r>
            <a:r>
              <a:rPr lang="en-US" altLang="zh-CN" sz="1400" b="1" u="sng">
                <a:latin typeface="Arial" panose="020B0604020202020204" pitchFamily="34" charset="0"/>
              </a:rPr>
              <a:t>6</a:t>
            </a:r>
            <a:r>
              <a:rPr lang="zh-CN" altLang="en-US" sz="1400" b="1" dirty="0">
                <a:latin typeface="Arial" panose="020B0604020202020204" pitchFamily="34" charset="0"/>
              </a:rPr>
              <a:t>国在罗马签署</a:t>
            </a:r>
            <a:r>
              <a:rPr lang="zh-CN" altLang="en-US" sz="1400" b="1" u="sng" dirty="0">
                <a:latin typeface="Arial" panose="020B0604020202020204" pitchFamily="34" charset="0"/>
              </a:rPr>
              <a:t>                                </a:t>
            </a:r>
            <a:r>
              <a:rPr lang="zh-CN" altLang="en-US" sz="1400" b="1" dirty="0">
                <a:latin typeface="Arial" panose="020B0604020202020204" pitchFamily="34" charset="0"/>
              </a:rPr>
              <a:t>和“欧洲原子能共同体”。</a:t>
            </a:r>
            <a:endParaRPr lang="zh-CN" altLang="en-US" sz="1400" b="1" dirty="0">
              <a:latin typeface="Arial" panose="020B0604020202020204" pitchFamily="34" charset="0"/>
            </a:endParaRPr>
          </a:p>
          <a:p>
            <a:r>
              <a:rPr lang="zh-CN" altLang="en-US" sz="1400" b="1" u="sng" dirty="0">
                <a:latin typeface="Arial" panose="020B0604020202020204" pitchFamily="34" charset="0"/>
              </a:rPr>
              <a:t>            </a:t>
            </a:r>
            <a:r>
              <a:rPr lang="zh-CN" altLang="en-US" sz="1400" b="1" dirty="0">
                <a:latin typeface="Arial" panose="020B0604020202020204" pitchFamily="34" charset="0"/>
              </a:rPr>
              <a:t>年，三者合并成为</a:t>
            </a:r>
            <a:r>
              <a:rPr lang="zh-CN" altLang="en-US" sz="1400" b="1" dirty="0">
                <a:solidFill>
                  <a:srgbClr val="0033CC"/>
                </a:solidFill>
                <a:latin typeface="Arial" panose="020B0604020202020204" pitchFamily="34" charset="0"/>
                <a:ea typeface="华文中宋" pitchFamily="2" charset="-122"/>
              </a:rPr>
              <a:t>欧洲共同体</a:t>
            </a:r>
            <a:r>
              <a:rPr lang="zh-CN" altLang="en-US" sz="1400" b="1" dirty="0">
                <a:latin typeface="Arial" panose="020B0604020202020204" pitchFamily="34" charset="0"/>
              </a:rPr>
              <a:t>。</a:t>
            </a:r>
            <a:endParaRPr lang="zh-CN" altLang="en-US" sz="1400" b="1" dirty="0">
              <a:latin typeface="Arial" panose="020B0604020202020204" pitchFamily="34" charset="0"/>
            </a:endParaRPr>
          </a:p>
          <a:p>
            <a:r>
              <a:rPr lang="en-US" altLang="zh-CN" sz="1400" b="1" dirty="0">
                <a:latin typeface="Arial" panose="020B0604020202020204" pitchFamily="34" charset="0"/>
              </a:rPr>
              <a:t>1973</a:t>
            </a:r>
            <a:r>
              <a:rPr lang="zh-CN" altLang="en-US" sz="1400" b="1" dirty="0">
                <a:latin typeface="Arial" panose="020B0604020202020204" pitchFamily="34" charset="0"/>
              </a:rPr>
              <a:t>年，欧洲共同体第一次扩大，丹麦、爱尔兰和</a:t>
            </a:r>
            <a:r>
              <a:rPr lang="zh-CN" altLang="en-US" sz="1400" b="1" dirty="0">
                <a:solidFill>
                  <a:srgbClr val="0033CC"/>
                </a:solidFill>
                <a:latin typeface="Arial" panose="020B0604020202020204" pitchFamily="34" charset="0"/>
              </a:rPr>
              <a:t>英国</a:t>
            </a:r>
            <a:r>
              <a:rPr lang="zh-CN" altLang="en-US" sz="1400" b="1" dirty="0">
                <a:latin typeface="Arial" panose="020B0604020202020204" pitchFamily="34" charset="0"/>
              </a:rPr>
              <a:t>加入。</a:t>
            </a:r>
            <a:endParaRPr lang="zh-CN" altLang="en-US" sz="1400" b="1" dirty="0">
              <a:latin typeface="Arial" panose="020B0604020202020204" pitchFamily="34" charset="0"/>
            </a:endParaRPr>
          </a:p>
          <a:p>
            <a:r>
              <a:rPr lang="en-US" altLang="zh-CN" sz="1400" b="1" dirty="0">
                <a:latin typeface="Arial" panose="020B0604020202020204" pitchFamily="34" charset="0"/>
              </a:rPr>
              <a:t>1979</a:t>
            </a:r>
            <a:r>
              <a:rPr lang="zh-CN" altLang="en-US" sz="1400" b="1" dirty="0">
                <a:latin typeface="Arial" panose="020B0604020202020204" pitchFamily="34" charset="0"/>
              </a:rPr>
              <a:t>年，欧共体各国成立欧洲议会。</a:t>
            </a:r>
            <a:endParaRPr lang="zh-CN" altLang="en-US" sz="1400" b="1" dirty="0">
              <a:latin typeface="Arial" panose="020B0604020202020204" pitchFamily="34" charset="0"/>
            </a:endParaRPr>
          </a:p>
          <a:p>
            <a:r>
              <a:rPr lang="en-US" altLang="zh-CN" sz="1400" b="1" dirty="0">
                <a:latin typeface="Arial" panose="020B0604020202020204" pitchFamily="34" charset="0"/>
              </a:rPr>
              <a:t>1981</a:t>
            </a:r>
            <a:r>
              <a:rPr lang="zh-CN" altLang="en-US" sz="1400" b="1" dirty="0">
                <a:latin typeface="Arial" panose="020B0604020202020204" pitchFamily="34" charset="0"/>
              </a:rPr>
              <a:t>年，欧洲共同体第二次扩大，希腊加入。</a:t>
            </a:r>
            <a:endParaRPr lang="zh-CN" altLang="en-US" sz="1400" b="1" dirty="0">
              <a:latin typeface="Arial" panose="020B0604020202020204" pitchFamily="34" charset="0"/>
            </a:endParaRPr>
          </a:p>
          <a:p>
            <a:r>
              <a:rPr lang="en-US" altLang="zh-CN" sz="1400" b="1" dirty="0">
                <a:latin typeface="Arial" panose="020B0604020202020204" pitchFamily="34" charset="0"/>
              </a:rPr>
              <a:t>1986</a:t>
            </a:r>
            <a:r>
              <a:rPr lang="zh-CN" altLang="en-US" sz="1400" b="1" dirty="0">
                <a:latin typeface="Arial" panose="020B0604020202020204" pitchFamily="34" charset="0"/>
              </a:rPr>
              <a:t>年，欧洲共同体第三次扩大，葡萄牙和西班牙加入。</a:t>
            </a:r>
            <a:endParaRPr lang="zh-CN" altLang="en-US" sz="1400" b="1" dirty="0">
              <a:latin typeface="Arial" panose="020B0604020202020204" pitchFamily="34" charset="0"/>
            </a:endParaRPr>
          </a:p>
          <a:p>
            <a:r>
              <a:rPr lang="zh-CN" altLang="en-US" sz="1400" b="1" u="sng" dirty="0">
                <a:latin typeface="Arial" panose="020B0604020202020204" pitchFamily="34" charset="0"/>
              </a:rPr>
              <a:t>            </a:t>
            </a:r>
            <a:r>
              <a:rPr lang="zh-CN" altLang="en-US" sz="1400" b="1" dirty="0">
                <a:latin typeface="Arial" panose="020B0604020202020204" pitchFamily="34" charset="0"/>
              </a:rPr>
              <a:t>年，</a:t>
            </a:r>
            <a:r>
              <a:rPr lang="zh-CN" altLang="en-US" sz="1400" b="1" u="sng" dirty="0">
                <a:latin typeface="Arial" panose="020B0604020202020204" pitchFamily="34" charset="0"/>
              </a:rPr>
              <a:t>                                           </a:t>
            </a:r>
            <a:r>
              <a:rPr lang="zh-CN" altLang="en-US" sz="1400" b="1" dirty="0">
                <a:latin typeface="Arial" panose="020B0604020202020204" pitchFamily="34" charset="0"/>
              </a:rPr>
              <a:t>生效，</a:t>
            </a:r>
            <a:r>
              <a:rPr lang="zh-CN" altLang="en-US" sz="1400" b="1" dirty="0">
                <a:solidFill>
                  <a:srgbClr val="0033CC"/>
                </a:solidFill>
                <a:latin typeface="Arial" panose="020B0604020202020204" pitchFamily="34" charset="0"/>
                <a:ea typeface="华文中宋" pitchFamily="2" charset="-122"/>
              </a:rPr>
              <a:t>欧盟</a:t>
            </a:r>
            <a:r>
              <a:rPr lang="zh-CN" altLang="en-US" sz="1400" b="1" dirty="0">
                <a:latin typeface="Arial" panose="020B0604020202020204" pitchFamily="34" charset="0"/>
              </a:rPr>
              <a:t>成立。</a:t>
            </a:r>
            <a:endParaRPr lang="zh-CN" altLang="en-US" sz="1400" b="1" dirty="0">
              <a:latin typeface="Arial" panose="020B0604020202020204" pitchFamily="34" charset="0"/>
            </a:endParaRPr>
          </a:p>
          <a:p>
            <a:r>
              <a:rPr lang="en-US" altLang="zh-CN" sz="1400" b="1" dirty="0">
                <a:latin typeface="Arial" panose="020B0604020202020204" pitchFamily="34" charset="0"/>
              </a:rPr>
              <a:t>1995</a:t>
            </a:r>
            <a:r>
              <a:rPr lang="zh-CN" altLang="en-US" sz="1400" b="1" dirty="0">
                <a:latin typeface="Arial" panose="020B0604020202020204" pitchFamily="34" charset="0"/>
              </a:rPr>
              <a:t>年，欧盟第四次扩大，奥地利、芬兰和瑞典加入。</a:t>
            </a:r>
            <a:endParaRPr lang="zh-CN" altLang="en-US" sz="1400" b="1" dirty="0">
              <a:latin typeface="Arial" panose="020B0604020202020204" pitchFamily="34" charset="0"/>
            </a:endParaRPr>
          </a:p>
          <a:p>
            <a:r>
              <a:rPr lang="en-US" altLang="zh-CN" sz="1400" b="1" dirty="0">
                <a:latin typeface="Arial" panose="020B0604020202020204" pitchFamily="34" charset="0"/>
              </a:rPr>
              <a:t>2002</a:t>
            </a:r>
            <a:r>
              <a:rPr lang="zh-CN" altLang="en-US" sz="1400" b="1" dirty="0">
                <a:latin typeface="Arial" panose="020B0604020202020204" pitchFamily="34" charset="0"/>
              </a:rPr>
              <a:t>年，</a:t>
            </a:r>
            <a:r>
              <a:rPr lang="zh-CN" altLang="en-US" sz="1400" b="1" u="sng" dirty="0">
                <a:latin typeface="Arial" panose="020B0604020202020204" pitchFamily="34" charset="0"/>
              </a:rPr>
              <a:t>             </a:t>
            </a:r>
            <a:r>
              <a:rPr lang="zh-CN" altLang="en-US" sz="1400" b="1" dirty="0">
                <a:latin typeface="Arial" panose="020B0604020202020204" pitchFamily="34" charset="0"/>
              </a:rPr>
              <a:t>开始在市场上正式流通。</a:t>
            </a:r>
            <a:endParaRPr lang="zh-CN" altLang="en-US" sz="1400" b="1" dirty="0">
              <a:latin typeface="Arial" panose="020B0604020202020204" pitchFamily="34" charset="0"/>
            </a:endParaRPr>
          </a:p>
          <a:p>
            <a:r>
              <a:rPr lang="en-US" altLang="zh-CN" sz="1400" b="1" dirty="0">
                <a:latin typeface="Arial" panose="020B0604020202020204" pitchFamily="34" charset="0"/>
              </a:rPr>
              <a:t>2004</a:t>
            </a:r>
            <a:r>
              <a:rPr lang="zh-CN" altLang="en-US" sz="1400" b="1" dirty="0">
                <a:latin typeface="Arial" panose="020B0604020202020204" pitchFamily="34" charset="0"/>
              </a:rPr>
              <a:t>年，欧盟第五次扩大，波兰、匈牙利、捷克等</a:t>
            </a:r>
            <a:r>
              <a:rPr lang="en-US" altLang="zh-CN" sz="1400" b="1" dirty="0">
                <a:latin typeface="Arial" panose="020B0604020202020204" pitchFamily="34" charset="0"/>
              </a:rPr>
              <a:t>10</a:t>
            </a:r>
            <a:r>
              <a:rPr lang="zh-CN" altLang="en-US" sz="1400" b="1" dirty="0">
                <a:latin typeface="Arial" panose="020B0604020202020204" pitchFamily="34" charset="0"/>
              </a:rPr>
              <a:t>国加入。</a:t>
            </a:r>
            <a:r>
              <a:rPr lang="en-US" altLang="zh-CN" sz="1400" b="1" dirty="0">
                <a:latin typeface="Arial" panose="020B0604020202020204" pitchFamily="34" charset="0"/>
              </a:rPr>
              <a:t>25</a:t>
            </a:r>
            <a:r>
              <a:rPr lang="zh-CN" altLang="en-US" sz="1400" b="1" dirty="0">
                <a:latin typeface="Arial" panose="020B0604020202020204" pitchFamily="34" charset="0"/>
              </a:rPr>
              <a:t>国签署</a:t>
            </a:r>
            <a:r>
              <a:rPr lang="en-US" altLang="zh-CN" sz="1400" b="1" dirty="0">
                <a:latin typeface="Arial" panose="020B0604020202020204" pitchFamily="34" charset="0"/>
              </a:rPr>
              <a:t>《</a:t>
            </a:r>
            <a:r>
              <a:rPr lang="zh-CN" altLang="en-US" sz="1400" b="1" dirty="0">
                <a:latin typeface="Arial" panose="020B0604020202020204" pitchFamily="34" charset="0"/>
              </a:rPr>
              <a:t>欧盟宪法条约</a:t>
            </a:r>
            <a:r>
              <a:rPr lang="en-US" altLang="zh-CN" sz="1400" b="1" dirty="0">
                <a:latin typeface="Arial" panose="020B0604020202020204" pitchFamily="34" charset="0"/>
              </a:rPr>
              <a:t>》</a:t>
            </a:r>
            <a:r>
              <a:rPr lang="zh-CN" altLang="en-US" sz="1400" b="1" dirty="0">
                <a:latin typeface="Arial" panose="020B0604020202020204" pitchFamily="34" charset="0"/>
              </a:rPr>
              <a:t>。</a:t>
            </a:r>
            <a:endParaRPr lang="zh-CN" altLang="en-US" sz="1400" b="1" dirty="0">
              <a:latin typeface="Arial" panose="020B0604020202020204" pitchFamily="34" charset="0"/>
            </a:endParaRPr>
          </a:p>
          <a:p>
            <a:r>
              <a:rPr lang="en-US" altLang="zh-CN" sz="1400" b="1" dirty="0">
                <a:latin typeface="Arial" panose="020B0604020202020204" pitchFamily="34" charset="0"/>
              </a:rPr>
              <a:t>2007</a:t>
            </a:r>
            <a:r>
              <a:rPr lang="zh-CN" altLang="en-US" sz="1400" b="1" dirty="0">
                <a:latin typeface="Arial" panose="020B0604020202020204" pitchFamily="34" charset="0"/>
              </a:rPr>
              <a:t>年，欧盟第六次扩大，保加利亚、罗马尼亚加入，达到</a:t>
            </a:r>
            <a:r>
              <a:rPr lang="en-US" altLang="zh-CN" sz="1400" b="1" dirty="0">
                <a:solidFill>
                  <a:srgbClr val="0033CC"/>
                </a:solidFill>
                <a:latin typeface="Arial" panose="020B0604020202020204" pitchFamily="34" charset="0"/>
              </a:rPr>
              <a:t>27</a:t>
            </a:r>
            <a:r>
              <a:rPr lang="zh-CN" altLang="en-US" sz="1400" b="1" dirty="0">
                <a:solidFill>
                  <a:srgbClr val="0033CC"/>
                </a:solidFill>
                <a:latin typeface="Arial" panose="020B0604020202020204" pitchFamily="34" charset="0"/>
              </a:rPr>
              <a:t>国</a:t>
            </a:r>
            <a:r>
              <a:rPr lang="zh-CN" altLang="en-US" sz="1400" b="1" dirty="0">
                <a:latin typeface="Arial" panose="020B0604020202020204" pitchFamily="34" charset="0"/>
              </a:rPr>
              <a:t>。</a:t>
            </a:r>
            <a:endParaRPr lang="zh-CN" altLang="en-US" sz="1400" b="1" dirty="0">
              <a:latin typeface="Arial" panose="020B0604020202020204" pitchFamily="34" charset="0"/>
            </a:endParaRPr>
          </a:p>
        </p:txBody>
      </p:sp>
      <p:sp>
        <p:nvSpPr>
          <p:cNvPr id="693263" name="Rectangle 25"/>
          <p:cNvSpPr/>
          <p:nvPr/>
        </p:nvSpPr>
        <p:spPr>
          <a:xfrm>
            <a:off x="1263489" y="850566"/>
            <a:ext cx="5102881" cy="337185"/>
          </a:xfrm>
          <a:prstGeom prst="rect">
            <a:avLst/>
          </a:prstGeom>
          <a:noFill/>
          <a:ln w="9525">
            <a:noFill/>
          </a:ln>
        </p:spPr>
        <p:txBody>
          <a:bodyPr>
            <a:spAutoFit/>
          </a:bodyPr>
          <a:p>
            <a:r>
              <a:rPr lang="zh-CN" altLang="en-US" sz="1600" b="1" dirty="0">
                <a:solidFill>
                  <a:srgbClr val="FF0000"/>
                </a:solidFill>
                <a:latin typeface="仿宋" panose="02010609060101010101" pitchFamily="49" charset="-122"/>
                <a:ea typeface="仿宋" panose="02010609060101010101" pitchFamily="49" charset="-122"/>
              </a:rPr>
              <a:t>法、联邦德国、意、比、荷、卢</a:t>
            </a:r>
            <a:endParaRPr lang="zh-CN" altLang="en-US" sz="1600" b="1" dirty="0">
              <a:solidFill>
                <a:srgbClr val="FF0000"/>
              </a:solidFill>
              <a:latin typeface="仿宋" panose="02010609060101010101" pitchFamily="49" charset="-122"/>
              <a:ea typeface="仿宋" panose="02010609060101010101" pitchFamily="49" charset="-122"/>
            </a:endParaRPr>
          </a:p>
        </p:txBody>
      </p:sp>
      <p:sp>
        <p:nvSpPr>
          <p:cNvPr id="693264" name="Rectangle 26"/>
          <p:cNvSpPr/>
          <p:nvPr/>
        </p:nvSpPr>
        <p:spPr>
          <a:xfrm>
            <a:off x="87630" y="850566"/>
            <a:ext cx="1218883" cy="337185"/>
          </a:xfrm>
          <a:prstGeom prst="rect">
            <a:avLst/>
          </a:prstGeom>
          <a:noFill/>
          <a:ln w="9525">
            <a:noFill/>
          </a:ln>
        </p:spPr>
        <p:txBody>
          <a:bodyPr>
            <a:spAutoFit/>
          </a:bodyPr>
          <a:p>
            <a:r>
              <a:rPr lang="en-US" altLang="zh-CN" sz="1600" b="1">
                <a:solidFill>
                  <a:srgbClr val="FF0000"/>
                </a:solidFill>
                <a:latin typeface="仿宋" panose="02010609060101010101" pitchFamily="49" charset="-122"/>
                <a:ea typeface="仿宋" panose="02010609060101010101" pitchFamily="49" charset="-122"/>
              </a:rPr>
              <a:t>1951</a:t>
            </a:r>
            <a:endParaRPr lang="en-US" altLang="zh-CN" sz="1600" b="1">
              <a:solidFill>
                <a:srgbClr val="FF0000"/>
              </a:solidFill>
              <a:latin typeface="仿宋" panose="02010609060101010101" pitchFamily="49" charset="-122"/>
              <a:ea typeface="仿宋" panose="02010609060101010101" pitchFamily="49" charset="-122"/>
            </a:endParaRPr>
          </a:p>
        </p:txBody>
      </p:sp>
      <p:sp>
        <p:nvSpPr>
          <p:cNvPr id="693265" name="Rectangle 7"/>
          <p:cNvSpPr/>
          <p:nvPr/>
        </p:nvSpPr>
        <p:spPr>
          <a:xfrm>
            <a:off x="2220424" y="1041617"/>
            <a:ext cx="2817475" cy="337185"/>
          </a:xfrm>
          <a:prstGeom prst="rect">
            <a:avLst/>
          </a:prstGeom>
          <a:noFill/>
          <a:ln w="9525">
            <a:noFill/>
          </a:ln>
        </p:spPr>
        <p:txBody>
          <a:bodyPr>
            <a:spAutoFit/>
          </a:bodyPr>
          <a:p>
            <a:r>
              <a:rPr lang="zh-CN" altLang="en-US" sz="1600" b="1" dirty="0">
                <a:solidFill>
                  <a:srgbClr val="FF0000"/>
                </a:solidFill>
                <a:latin typeface="仿宋" panose="02010609060101010101" pitchFamily="49" charset="-122"/>
                <a:ea typeface="仿宋" panose="02010609060101010101" pitchFamily="49" charset="-122"/>
              </a:rPr>
              <a:t>欧洲经济共同体</a:t>
            </a:r>
            <a:endParaRPr lang="zh-CN" altLang="en-US" sz="1600" b="1" dirty="0">
              <a:solidFill>
                <a:srgbClr val="FF0000"/>
              </a:solidFill>
              <a:latin typeface="仿宋" panose="02010609060101010101" pitchFamily="49" charset="-122"/>
              <a:ea typeface="仿宋" panose="02010609060101010101" pitchFamily="49" charset="-122"/>
            </a:endParaRPr>
          </a:p>
        </p:txBody>
      </p:sp>
      <p:sp>
        <p:nvSpPr>
          <p:cNvPr id="693266" name="Rectangle 9"/>
          <p:cNvSpPr/>
          <p:nvPr/>
        </p:nvSpPr>
        <p:spPr>
          <a:xfrm>
            <a:off x="120015" y="1292544"/>
            <a:ext cx="1218883" cy="337185"/>
          </a:xfrm>
          <a:prstGeom prst="rect">
            <a:avLst/>
          </a:prstGeom>
          <a:noFill/>
          <a:ln w="9525">
            <a:noFill/>
          </a:ln>
        </p:spPr>
        <p:txBody>
          <a:bodyPr>
            <a:spAutoFit/>
          </a:bodyPr>
          <a:p>
            <a:r>
              <a:rPr lang="en-US" altLang="zh-CN" sz="1600" b="1">
                <a:solidFill>
                  <a:srgbClr val="FF0000"/>
                </a:solidFill>
                <a:latin typeface="仿宋" panose="02010609060101010101" pitchFamily="49" charset="-122"/>
                <a:ea typeface="仿宋" panose="02010609060101010101" pitchFamily="49" charset="-122"/>
              </a:rPr>
              <a:t>1967</a:t>
            </a:r>
            <a:endParaRPr lang="en-US" altLang="zh-CN" sz="1600" b="1">
              <a:solidFill>
                <a:srgbClr val="FF0000"/>
              </a:solidFill>
              <a:latin typeface="仿宋" panose="02010609060101010101" pitchFamily="49" charset="-122"/>
              <a:ea typeface="仿宋" panose="02010609060101010101" pitchFamily="49" charset="-122"/>
            </a:endParaRPr>
          </a:p>
        </p:txBody>
      </p:sp>
      <p:sp>
        <p:nvSpPr>
          <p:cNvPr id="693267" name="Rectangle 10"/>
          <p:cNvSpPr/>
          <p:nvPr/>
        </p:nvSpPr>
        <p:spPr>
          <a:xfrm>
            <a:off x="116205" y="2374391"/>
            <a:ext cx="1371243" cy="337185"/>
          </a:xfrm>
          <a:prstGeom prst="rect">
            <a:avLst/>
          </a:prstGeom>
          <a:noFill/>
          <a:ln w="9525">
            <a:noFill/>
          </a:ln>
        </p:spPr>
        <p:txBody>
          <a:bodyPr>
            <a:spAutoFit/>
          </a:bodyPr>
          <a:p>
            <a:r>
              <a:rPr lang="en-US" altLang="zh-CN" sz="1600" b="1">
                <a:solidFill>
                  <a:srgbClr val="FF0000"/>
                </a:solidFill>
                <a:latin typeface="仿宋" panose="02010609060101010101" pitchFamily="49" charset="-122"/>
                <a:ea typeface="仿宋" panose="02010609060101010101" pitchFamily="49" charset="-122"/>
              </a:rPr>
              <a:t>1993</a:t>
            </a:r>
            <a:endParaRPr lang="en-US" altLang="zh-CN" sz="1600" b="1">
              <a:solidFill>
                <a:srgbClr val="FF0000"/>
              </a:solidFill>
              <a:latin typeface="仿宋" panose="02010609060101010101" pitchFamily="49" charset="-122"/>
              <a:ea typeface="仿宋" panose="02010609060101010101" pitchFamily="49" charset="-122"/>
            </a:endParaRPr>
          </a:p>
        </p:txBody>
      </p:sp>
      <p:sp>
        <p:nvSpPr>
          <p:cNvPr id="693268" name="Rectangle 11"/>
          <p:cNvSpPr/>
          <p:nvPr/>
        </p:nvSpPr>
        <p:spPr>
          <a:xfrm>
            <a:off x="1270474" y="2331846"/>
            <a:ext cx="4357744" cy="337185"/>
          </a:xfrm>
          <a:prstGeom prst="rect">
            <a:avLst/>
          </a:prstGeom>
          <a:noFill/>
          <a:ln w="9525">
            <a:noFill/>
          </a:ln>
        </p:spPr>
        <p:txBody>
          <a:bodyPr>
            <a:spAutoFit/>
          </a:bodyPr>
          <a:p>
            <a:r>
              <a:rPr lang="en-US" altLang="zh-CN" sz="1600" b="1" dirty="0">
                <a:solidFill>
                  <a:srgbClr val="FF0000"/>
                </a:solidFill>
                <a:latin typeface="仿宋" panose="02010609060101010101" pitchFamily="49" charset="-122"/>
                <a:ea typeface="仿宋" panose="02010609060101010101" pitchFamily="49" charset="-122"/>
              </a:rPr>
              <a:t>《</a:t>
            </a:r>
            <a:r>
              <a:rPr lang="zh-CN" altLang="en-US" sz="1600" b="1" dirty="0">
                <a:solidFill>
                  <a:srgbClr val="FF0000"/>
                </a:solidFill>
                <a:latin typeface="仿宋" panose="02010609060101010101" pitchFamily="49" charset="-122"/>
                <a:ea typeface="仿宋" panose="02010609060101010101" pitchFamily="49" charset="-122"/>
              </a:rPr>
              <a:t>马斯特里赫特条约</a:t>
            </a:r>
            <a:r>
              <a:rPr lang="en-US" altLang="zh-CN" sz="1600" b="1">
                <a:solidFill>
                  <a:srgbClr val="FF0000"/>
                </a:solidFill>
                <a:latin typeface="仿宋" panose="02010609060101010101" pitchFamily="49" charset="-122"/>
                <a:ea typeface="仿宋" panose="02010609060101010101" pitchFamily="49" charset="-122"/>
              </a:rPr>
              <a:t>》</a:t>
            </a:r>
            <a:endParaRPr lang="en-US" altLang="zh-CN" sz="1600" b="1">
              <a:solidFill>
                <a:srgbClr val="FF0000"/>
              </a:solidFill>
              <a:latin typeface="仿宋" panose="02010609060101010101" pitchFamily="49" charset="-122"/>
              <a:ea typeface="仿宋" panose="02010609060101010101" pitchFamily="49" charset="-122"/>
            </a:endParaRPr>
          </a:p>
        </p:txBody>
      </p:sp>
      <p:sp>
        <p:nvSpPr>
          <p:cNvPr id="693269" name="Rectangle 12"/>
          <p:cNvSpPr/>
          <p:nvPr/>
        </p:nvSpPr>
        <p:spPr>
          <a:xfrm>
            <a:off x="915220" y="2758809"/>
            <a:ext cx="1712864" cy="337185"/>
          </a:xfrm>
          <a:prstGeom prst="rect">
            <a:avLst/>
          </a:prstGeom>
          <a:noFill/>
          <a:ln w="9525">
            <a:noFill/>
          </a:ln>
        </p:spPr>
        <p:txBody>
          <a:bodyPr>
            <a:spAutoFit/>
          </a:bodyPr>
          <a:p>
            <a:r>
              <a:rPr lang="zh-CN" altLang="en-US" sz="1600" b="1" dirty="0">
                <a:solidFill>
                  <a:srgbClr val="FF0000"/>
                </a:solidFill>
                <a:latin typeface="仿宋" panose="02010609060101010101" pitchFamily="49" charset="-122"/>
                <a:ea typeface="仿宋" panose="02010609060101010101" pitchFamily="49" charset="-122"/>
              </a:rPr>
              <a:t>欧元</a:t>
            </a:r>
            <a:endParaRPr lang="zh-CN" altLang="en-US" sz="1600" b="1" dirty="0">
              <a:solidFill>
                <a:srgbClr val="FF0000"/>
              </a:solidFill>
              <a:latin typeface="仿宋" panose="02010609060101010101" pitchFamily="49" charset="-122"/>
              <a:ea typeface="仿宋" panose="02010609060101010101" pitchFamily="49" charset="-122"/>
            </a:endParaRPr>
          </a:p>
        </p:txBody>
      </p:sp>
      <p:sp>
        <p:nvSpPr>
          <p:cNvPr id="693270" name="矩形 693269"/>
          <p:cNvSpPr/>
          <p:nvPr/>
        </p:nvSpPr>
        <p:spPr>
          <a:xfrm>
            <a:off x="0" y="3526047"/>
            <a:ext cx="7703719" cy="368300"/>
          </a:xfrm>
          <a:prstGeom prst="rect">
            <a:avLst/>
          </a:prstGeom>
          <a:noFill/>
          <a:ln w="9525">
            <a:noFill/>
          </a:ln>
        </p:spPr>
        <p:txBody>
          <a:bodyPr>
            <a:spAutoFit/>
          </a:bodyPr>
          <a:p>
            <a:r>
              <a:rPr lang="zh-CN" altLang="en-US" sz="1800" b="1" dirty="0">
                <a:solidFill>
                  <a:srgbClr val="0000FF"/>
                </a:solidFill>
                <a:effectLst>
                  <a:outerShdw blurRad="38100" dist="38100" dir="2700000">
                    <a:srgbClr val="C0C0C0"/>
                  </a:outerShdw>
                </a:effectLst>
                <a:latin typeface="Arial" panose="020B0604020202020204" pitchFamily="34" charset="0"/>
              </a:rPr>
              <a:t>问题</a:t>
            </a:r>
            <a:r>
              <a:rPr lang="en-US" altLang="zh-CN" sz="1800" b="1" dirty="0">
                <a:solidFill>
                  <a:srgbClr val="0000FF"/>
                </a:solidFill>
                <a:effectLst>
                  <a:outerShdw blurRad="38100" dist="38100" dir="2700000">
                    <a:srgbClr val="C0C0C0"/>
                  </a:outerShdw>
                </a:effectLst>
                <a:latin typeface="Arial" panose="020B0604020202020204" pitchFamily="34" charset="0"/>
              </a:rPr>
              <a:t>4</a:t>
            </a:r>
            <a:r>
              <a:rPr lang="zh-CN" altLang="en-US" sz="1800" b="1" dirty="0">
                <a:solidFill>
                  <a:srgbClr val="0000FF"/>
                </a:solidFill>
                <a:effectLst>
                  <a:outerShdw blurRad="38100" dist="38100" dir="2700000">
                    <a:srgbClr val="C0C0C0"/>
                  </a:outerShdw>
                </a:effectLst>
                <a:latin typeface="Arial" panose="020B0604020202020204" pitchFamily="34" charset="0"/>
              </a:rPr>
              <a:t>：填充</a:t>
            </a:r>
            <a:r>
              <a:rPr lang="en-US" altLang="zh-CN" sz="1800" b="1" dirty="0">
                <a:solidFill>
                  <a:srgbClr val="0000FF"/>
                </a:solidFill>
                <a:effectLst>
                  <a:outerShdw blurRad="38100" dist="38100" dir="2700000">
                    <a:srgbClr val="C0C0C0"/>
                  </a:outerShdw>
                </a:effectLst>
                <a:latin typeface="Arial" panose="020B0604020202020204" pitchFamily="34" charset="0"/>
              </a:rPr>
              <a:t>《</a:t>
            </a:r>
            <a:r>
              <a:rPr lang="zh-CN" altLang="en-US" sz="1800" b="1" dirty="0">
                <a:solidFill>
                  <a:srgbClr val="0000FF"/>
                </a:solidFill>
                <a:effectLst>
                  <a:outerShdw blurRad="38100" dist="38100" dir="2700000">
                    <a:srgbClr val="C0C0C0"/>
                  </a:outerShdw>
                </a:effectLst>
                <a:latin typeface="Arial" panose="020B0604020202020204" pitchFamily="34" charset="0"/>
              </a:rPr>
              <a:t>大事记</a:t>
            </a:r>
            <a:r>
              <a:rPr lang="en-US" altLang="zh-CN" sz="1800" b="1" dirty="0">
                <a:solidFill>
                  <a:srgbClr val="0000FF"/>
                </a:solidFill>
                <a:effectLst>
                  <a:outerShdw blurRad="38100" dist="38100" dir="2700000">
                    <a:srgbClr val="C0C0C0"/>
                  </a:outerShdw>
                </a:effectLst>
                <a:latin typeface="Arial" panose="020B0604020202020204" pitchFamily="34" charset="0"/>
              </a:rPr>
              <a:t>》</a:t>
            </a:r>
            <a:r>
              <a:rPr lang="zh-CN" altLang="en-US" sz="1800" b="1" dirty="0">
                <a:solidFill>
                  <a:srgbClr val="0000FF"/>
                </a:solidFill>
                <a:effectLst>
                  <a:outerShdw blurRad="38100" dist="38100" dir="2700000">
                    <a:srgbClr val="C0C0C0"/>
                  </a:outerShdw>
                </a:effectLst>
                <a:latin typeface="Arial" panose="020B0604020202020204" pitchFamily="34" charset="0"/>
              </a:rPr>
              <a:t>，并概括欧洲一体化演进趋势。</a:t>
            </a:r>
            <a:endParaRPr lang="zh-CN" altLang="en-US" sz="1800" b="1" dirty="0">
              <a:solidFill>
                <a:srgbClr val="0000FF"/>
              </a:solidFill>
              <a:effectLst>
                <a:outerShdw blurRad="38100" dist="38100" dir="2700000">
                  <a:srgbClr val="C0C0C0"/>
                </a:outerShdw>
              </a:effectLst>
              <a:latin typeface="Arial" panose="020B0604020202020204" pitchFamily="34" charset="0"/>
            </a:endParaRPr>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史料研读</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93264"/>
                                        </p:tgtEl>
                                        <p:attrNameLst>
                                          <p:attrName>style.visibility</p:attrName>
                                        </p:attrNameLst>
                                      </p:cBhvr>
                                      <p:to>
                                        <p:strVal val="visible"/>
                                      </p:to>
                                    </p:set>
                                    <p:animEffect transition="in" filter="wipe(down)">
                                      <p:cBhvr>
                                        <p:cTn id="7" dur="500"/>
                                        <p:tgtEl>
                                          <p:spTgt spid="69326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93263"/>
                                        </p:tgtEl>
                                        <p:attrNameLst>
                                          <p:attrName>style.visibility</p:attrName>
                                        </p:attrNameLst>
                                      </p:cBhvr>
                                      <p:to>
                                        <p:strVal val="visible"/>
                                      </p:to>
                                    </p:set>
                                    <p:animEffect transition="in" filter="wipe(down)">
                                      <p:cBhvr>
                                        <p:cTn id="12" dur="500"/>
                                        <p:tgtEl>
                                          <p:spTgt spid="69326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93265"/>
                                        </p:tgtEl>
                                        <p:attrNameLst>
                                          <p:attrName>style.visibility</p:attrName>
                                        </p:attrNameLst>
                                      </p:cBhvr>
                                      <p:to>
                                        <p:strVal val="visible"/>
                                      </p:to>
                                    </p:set>
                                    <p:animEffect transition="in" filter="wipe(down)">
                                      <p:cBhvr>
                                        <p:cTn id="17" dur="500"/>
                                        <p:tgtEl>
                                          <p:spTgt spid="69326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93266"/>
                                        </p:tgtEl>
                                        <p:attrNameLst>
                                          <p:attrName>style.visibility</p:attrName>
                                        </p:attrNameLst>
                                      </p:cBhvr>
                                      <p:to>
                                        <p:strVal val="visible"/>
                                      </p:to>
                                    </p:set>
                                    <p:animEffect transition="in" filter="wipe(down)">
                                      <p:cBhvr>
                                        <p:cTn id="22" dur="500"/>
                                        <p:tgtEl>
                                          <p:spTgt spid="69326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93267"/>
                                        </p:tgtEl>
                                        <p:attrNameLst>
                                          <p:attrName>style.visibility</p:attrName>
                                        </p:attrNameLst>
                                      </p:cBhvr>
                                      <p:to>
                                        <p:strVal val="visible"/>
                                      </p:to>
                                    </p:set>
                                    <p:animEffect transition="in" filter="wipe(down)">
                                      <p:cBhvr>
                                        <p:cTn id="27" dur="500"/>
                                        <p:tgtEl>
                                          <p:spTgt spid="693267"/>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93268"/>
                                        </p:tgtEl>
                                        <p:attrNameLst>
                                          <p:attrName>style.visibility</p:attrName>
                                        </p:attrNameLst>
                                      </p:cBhvr>
                                      <p:to>
                                        <p:strVal val="visible"/>
                                      </p:to>
                                    </p:set>
                                    <p:animEffect transition="in" filter="wipe(down)">
                                      <p:cBhvr>
                                        <p:cTn id="30" dur="500"/>
                                        <p:tgtEl>
                                          <p:spTgt spid="69326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93269"/>
                                        </p:tgtEl>
                                        <p:attrNameLst>
                                          <p:attrName>style.visibility</p:attrName>
                                        </p:attrNameLst>
                                      </p:cBhvr>
                                      <p:to>
                                        <p:strVal val="visible"/>
                                      </p:to>
                                    </p:set>
                                    <p:animEffect transition="in" filter="wipe(down)">
                                      <p:cBhvr>
                                        <p:cTn id="35" dur="500"/>
                                        <p:tgtEl>
                                          <p:spTgt spid="693269"/>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693253"/>
                                        </p:tgtEl>
                                        <p:attrNameLst>
                                          <p:attrName>style.visibility</p:attrName>
                                        </p:attrNameLst>
                                      </p:cBhvr>
                                      <p:to>
                                        <p:strVal val="visible"/>
                                      </p:to>
                                    </p:set>
                                    <p:animEffect transition="in" filter="blinds(horizontal)">
                                      <p:cBhvr>
                                        <p:cTn id="40" dur="500"/>
                                        <p:tgtEl>
                                          <p:spTgt spid="69325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693254"/>
                                        </p:tgtEl>
                                        <p:attrNameLst>
                                          <p:attrName>style.visibility</p:attrName>
                                        </p:attrNameLst>
                                      </p:cBhvr>
                                      <p:to>
                                        <p:strVal val="visible"/>
                                      </p:to>
                                    </p:set>
                                    <p:animEffect transition="in" filter="blinds(horizontal)">
                                      <p:cBhvr>
                                        <p:cTn id="45" dur="500"/>
                                        <p:tgtEl>
                                          <p:spTgt spid="693254"/>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693255"/>
                                        </p:tgtEl>
                                        <p:attrNameLst>
                                          <p:attrName>style.visibility</p:attrName>
                                        </p:attrNameLst>
                                      </p:cBhvr>
                                      <p:to>
                                        <p:strVal val="visible"/>
                                      </p:to>
                                    </p:set>
                                    <p:animEffect transition="in" filter="blinds(horizontal)">
                                      <p:cBhvr>
                                        <p:cTn id="50" dur="500"/>
                                        <p:tgtEl>
                                          <p:spTgt spid="69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3253" grpId="0"/>
      <p:bldP spid="693254" grpId="0"/>
      <p:bldP spid="693255" grpId="0"/>
      <p:bldP spid="693263" grpId="0"/>
      <p:bldP spid="693264" grpId="0"/>
      <p:bldP spid="693265" grpId="0"/>
      <p:bldP spid="693266" grpId="0"/>
      <p:bldP spid="693267" grpId="0"/>
      <p:bldP spid="693268" grpId="0"/>
      <p:bldP spid="6932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7347" name="文本框 697346"/>
          <p:cNvSpPr txBox="1"/>
          <p:nvPr/>
        </p:nvSpPr>
        <p:spPr>
          <a:xfrm>
            <a:off x="0" y="1158910"/>
            <a:ext cx="4047071" cy="414020"/>
          </a:xfrm>
          <a:prstGeom prst="rect">
            <a:avLst/>
          </a:prstGeom>
          <a:noFill/>
          <a:ln w="9525">
            <a:noFill/>
          </a:ln>
        </p:spPr>
        <p:txBody>
          <a:bodyPr>
            <a:spAutoFit/>
          </a:bodyPr>
          <a:p>
            <a:r>
              <a:rPr lang="zh-CN" altLang="en-US" sz="2100" b="1" dirty="0">
                <a:latin typeface="黑体" panose="02010609060101010101" pitchFamily="49" charset="-122"/>
                <a:ea typeface="黑体" panose="02010609060101010101" pitchFamily="49" charset="-122"/>
              </a:rPr>
              <a:t>（</a:t>
            </a:r>
            <a:r>
              <a:rPr lang="en-US" altLang="zh-CN" sz="2100" b="1" dirty="0">
                <a:latin typeface="黑体" panose="02010609060101010101" pitchFamily="49" charset="-122"/>
                <a:ea typeface="黑体" panose="02010609060101010101" pitchFamily="49" charset="-122"/>
              </a:rPr>
              <a:t>1</a:t>
            </a:r>
            <a:r>
              <a:rPr lang="zh-CN" altLang="en-US" sz="2100" b="1" dirty="0">
                <a:latin typeface="黑体" panose="02010609060101010101" pitchFamily="49" charset="-122"/>
                <a:ea typeface="黑体" panose="02010609060101010101" pitchFamily="49" charset="-122"/>
              </a:rPr>
              <a:t>）从“埃居”到“欧元”：</a:t>
            </a:r>
            <a:endParaRPr lang="zh-CN" altLang="en-US" sz="2100" b="1" dirty="0">
              <a:latin typeface="黑体" panose="02010609060101010101" pitchFamily="49" charset="-122"/>
              <a:ea typeface="黑体" panose="02010609060101010101" pitchFamily="49" charset="-122"/>
            </a:endParaRPr>
          </a:p>
        </p:txBody>
      </p:sp>
      <p:sp>
        <p:nvSpPr>
          <p:cNvPr id="697348" name="文本框 697347"/>
          <p:cNvSpPr txBox="1"/>
          <p:nvPr/>
        </p:nvSpPr>
        <p:spPr>
          <a:xfrm>
            <a:off x="0" y="1482676"/>
            <a:ext cx="9144000" cy="1340485"/>
          </a:xfrm>
          <a:prstGeom prst="rect">
            <a:avLst/>
          </a:prstGeom>
          <a:noFill/>
          <a:ln w="9525">
            <a:noFill/>
          </a:ln>
        </p:spPr>
        <p:txBody>
          <a:bodyPr>
            <a:spAutoFit/>
          </a:bodyPr>
          <a:p>
            <a:r>
              <a:rPr lang="en-US" altLang="zh-CN" sz="2025" b="1" dirty="0">
                <a:solidFill>
                  <a:schemeClr val="tx2"/>
                </a:solidFill>
                <a:latin typeface="楷体_GB2312" panose="02010609030101010101" pitchFamily="49" charset="-122"/>
                <a:ea typeface="楷体_GB2312" panose="02010609030101010101" pitchFamily="49" charset="-122"/>
              </a:rPr>
              <a:t>①1969</a:t>
            </a:r>
            <a:r>
              <a:rPr lang="zh-CN" altLang="en-US" sz="2025" b="1" dirty="0">
                <a:solidFill>
                  <a:schemeClr val="tx2"/>
                </a:solidFill>
                <a:latin typeface="楷体_GB2312" panose="02010609030101010101" pitchFamily="49" charset="-122"/>
                <a:ea typeface="楷体_GB2312" panose="02010609030101010101" pitchFamily="49" charset="-122"/>
              </a:rPr>
              <a:t>年</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提出构想；           </a:t>
            </a:r>
            <a:r>
              <a:rPr lang="en-US" altLang="zh-CN" sz="2025" b="1" dirty="0">
                <a:solidFill>
                  <a:schemeClr val="tx2"/>
                </a:solidFill>
                <a:latin typeface="楷体_GB2312" panose="02010609030101010101" pitchFamily="49" charset="-122"/>
                <a:ea typeface="楷体_GB2312" panose="02010609030101010101" pitchFamily="49" charset="-122"/>
              </a:rPr>
              <a:t>②1971</a:t>
            </a:r>
            <a:r>
              <a:rPr lang="zh-CN" altLang="en-US" sz="2025" b="1" dirty="0">
                <a:solidFill>
                  <a:schemeClr val="tx2"/>
                </a:solidFill>
                <a:latin typeface="楷体_GB2312" panose="02010609030101010101" pitchFamily="49" charset="-122"/>
                <a:ea typeface="楷体_GB2312" panose="02010609030101010101" pitchFamily="49" charset="-122"/>
              </a:rPr>
              <a:t>年</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通过“维尔纳”计划；</a:t>
            </a:r>
            <a:endParaRPr lang="zh-CN" altLang="en-US" sz="2025" b="1" dirty="0">
              <a:solidFill>
                <a:schemeClr val="tx2"/>
              </a:solidFill>
              <a:latin typeface="楷体_GB2312" panose="02010609030101010101" pitchFamily="49" charset="-122"/>
              <a:ea typeface="楷体_GB2312" panose="02010609030101010101" pitchFamily="49" charset="-122"/>
            </a:endParaRPr>
          </a:p>
          <a:p>
            <a:r>
              <a:rPr lang="en-US" altLang="zh-CN" sz="2025" b="1" dirty="0">
                <a:solidFill>
                  <a:schemeClr val="tx2"/>
                </a:solidFill>
                <a:latin typeface="楷体_GB2312" panose="02010609030101010101" pitchFamily="49" charset="-122"/>
                <a:ea typeface="楷体_GB2312" panose="02010609030101010101" pitchFamily="49" charset="-122"/>
              </a:rPr>
              <a:t>③1979</a:t>
            </a:r>
            <a:r>
              <a:rPr lang="zh-CN" altLang="en-US" sz="2025" b="1" dirty="0">
                <a:solidFill>
                  <a:schemeClr val="tx2"/>
                </a:solidFill>
                <a:latin typeface="楷体_GB2312" panose="02010609030101010101" pitchFamily="49" charset="-122"/>
                <a:ea typeface="楷体_GB2312" panose="02010609030101010101" pitchFamily="49" charset="-122"/>
              </a:rPr>
              <a:t>年</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建立体系</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埃居”</a:t>
            </a:r>
            <a:r>
              <a:rPr lang="en-US" altLang="zh-CN" sz="2025" b="1" dirty="0">
                <a:solidFill>
                  <a:schemeClr val="tx2"/>
                </a:solidFill>
                <a:latin typeface="楷体_GB2312" panose="02010609030101010101" pitchFamily="49" charset="-122"/>
                <a:ea typeface="楷体_GB2312" panose="02010609030101010101" pitchFamily="49" charset="-122"/>
              </a:rPr>
              <a:t>) </a:t>
            </a:r>
            <a:r>
              <a:rPr lang="zh-CN" altLang="en-US" sz="2025" b="1" dirty="0">
                <a:solidFill>
                  <a:schemeClr val="tx2"/>
                </a:solidFill>
                <a:latin typeface="楷体_GB2312" panose="02010609030101010101" pitchFamily="49" charset="-122"/>
                <a:ea typeface="楷体_GB2312" panose="02010609030101010101" pitchFamily="49" charset="-122"/>
              </a:rPr>
              <a:t>；  </a:t>
            </a:r>
            <a:r>
              <a:rPr lang="en-US" altLang="zh-CN" sz="2025" b="1" dirty="0">
                <a:solidFill>
                  <a:schemeClr val="tx2"/>
                </a:solidFill>
                <a:latin typeface="楷体_GB2312" panose="02010609030101010101" pitchFamily="49" charset="-122"/>
                <a:ea typeface="楷体_GB2312" panose="02010609030101010101" pitchFamily="49" charset="-122"/>
              </a:rPr>
              <a:t>④1991</a:t>
            </a:r>
            <a:r>
              <a:rPr lang="zh-CN" altLang="en-US" sz="2025" b="1" dirty="0">
                <a:solidFill>
                  <a:schemeClr val="tx2"/>
                </a:solidFill>
                <a:latin typeface="楷体_GB2312" panose="02010609030101010101" pitchFamily="49" charset="-122"/>
                <a:ea typeface="楷体_GB2312" panose="02010609030101010101" pitchFamily="49" charset="-122"/>
              </a:rPr>
              <a:t>年</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确定加入标准；</a:t>
            </a:r>
            <a:endParaRPr lang="zh-CN" altLang="en-US" sz="2025" b="1">
              <a:solidFill>
                <a:schemeClr val="tx2"/>
              </a:solidFill>
              <a:latin typeface="楷体_GB2312" panose="02010609030101010101" pitchFamily="49" charset="-122"/>
              <a:ea typeface="楷体_GB2312" panose="02010609030101010101" pitchFamily="49" charset="-122"/>
            </a:endParaRPr>
          </a:p>
          <a:p>
            <a:r>
              <a:rPr lang="en-US" altLang="zh-CN" sz="2025" b="1" dirty="0">
                <a:solidFill>
                  <a:schemeClr val="tx2"/>
                </a:solidFill>
                <a:latin typeface="楷体_GB2312" panose="02010609030101010101" pitchFamily="49" charset="-122"/>
                <a:ea typeface="楷体_GB2312" panose="02010609030101010101" pitchFamily="49" charset="-122"/>
              </a:rPr>
              <a:t>⑤1995</a:t>
            </a:r>
            <a:r>
              <a:rPr lang="zh-CN" altLang="en-US" sz="2025" b="1" dirty="0">
                <a:solidFill>
                  <a:schemeClr val="tx2"/>
                </a:solidFill>
                <a:latin typeface="楷体_GB2312" panose="02010609030101010101" pitchFamily="49" charset="-122"/>
                <a:ea typeface="楷体_GB2312" panose="02010609030101010101" pitchFamily="49" charset="-122"/>
              </a:rPr>
              <a:t>年</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正式定名</a:t>
            </a:r>
            <a:r>
              <a:rPr lang="en-US" altLang="zh-CN" sz="2025" b="1" dirty="0">
                <a:solidFill>
                  <a:schemeClr val="tx2"/>
                </a:solidFill>
                <a:latin typeface="楷体_GB2312" panose="02010609030101010101" pitchFamily="49" charset="-122"/>
                <a:ea typeface="楷体_GB2312" panose="02010609030101010101" pitchFamily="49" charset="-122"/>
              </a:rPr>
              <a:t>(“</a:t>
            </a:r>
            <a:r>
              <a:rPr lang="zh-CN" altLang="en-US" sz="2025" b="1" dirty="0">
                <a:solidFill>
                  <a:schemeClr val="tx2"/>
                </a:solidFill>
                <a:latin typeface="楷体_GB2312" panose="02010609030101010101" pitchFamily="49" charset="-122"/>
                <a:ea typeface="楷体_GB2312" panose="02010609030101010101" pitchFamily="49" charset="-122"/>
              </a:rPr>
              <a:t>欧元”</a:t>
            </a:r>
            <a:r>
              <a:rPr lang="en-US" altLang="zh-CN" sz="2025" b="1">
                <a:solidFill>
                  <a:schemeClr val="tx2"/>
                </a:solidFill>
                <a:latin typeface="楷体_GB2312" panose="02010609030101010101" pitchFamily="49" charset="-122"/>
                <a:ea typeface="楷体_GB2312" panose="02010609030101010101" pitchFamily="49" charset="-122"/>
              </a:rPr>
              <a:t>)</a:t>
            </a:r>
            <a:r>
              <a:rPr lang="en-US" altLang="zh-CN" sz="2025" b="1" dirty="0">
                <a:solidFill>
                  <a:schemeClr val="tx2"/>
                </a:solidFill>
                <a:latin typeface="楷体_GB2312" panose="02010609030101010101" pitchFamily="49" charset="-122"/>
                <a:ea typeface="楷体_GB2312" panose="02010609030101010101" pitchFamily="49" charset="-122"/>
              </a:rPr>
              <a:t>  </a:t>
            </a:r>
            <a:r>
              <a:rPr lang="zh-CN" altLang="en-US" sz="2025" b="1" dirty="0">
                <a:solidFill>
                  <a:schemeClr val="tx2"/>
                </a:solidFill>
                <a:latin typeface="楷体_GB2312" panose="02010609030101010101" pitchFamily="49" charset="-122"/>
                <a:ea typeface="楷体_GB2312" panose="02010609030101010101" pitchFamily="49" charset="-122"/>
              </a:rPr>
              <a:t>； </a:t>
            </a:r>
            <a:r>
              <a:rPr lang="en-US" altLang="zh-CN" sz="2025" b="1" dirty="0">
                <a:solidFill>
                  <a:srgbClr val="FF0000"/>
                </a:solidFill>
                <a:latin typeface="楷体_GB2312" panose="02010609030101010101" pitchFamily="49" charset="-122"/>
                <a:ea typeface="楷体_GB2312" panose="02010609030101010101" pitchFamily="49" charset="-122"/>
              </a:rPr>
              <a:t>⑥1999</a:t>
            </a:r>
            <a:r>
              <a:rPr lang="zh-CN" altLang="en-US" sz="2025" b="1" dirty="0">
                <a:solidFill>
                  <a:srgbClr val="FF0000"/>
                </a:solidFill>
                <a:latin typeface="楷体_GB2312" panose="02010609030101010101" pitchFamily="49" charset="-122"/>
                <a:ea typeface="楷体_GB2312" panose="02010609030101010101" pitchFamily="49" charset="-122"/>
              </a:rPr>
              <a:t>年</a:t>
            </a:r>
            <a:r>
              <a:rPr lang="en-US" altLang="zh-CN" sz="2025" b="1" dirty="0">
                <a:solidFill>
                  <a:srgbClr val="FF0000"/>
                </a:solidFill>
                <a:latin typeface="楷体_GB2312" panose="02010609030101010101" pitchFamily="49" charset="-122"/>
                <a:ea typeface="楷体_GB2312" panose="02010609030101010101" pitchFamily="49" charset="-122"/>
              </a:rPr>
              <a:t>,</a:t>
            </a:r>
            <a:r>
              <a:rPr lang="zh-CN" altLang="en-US" sz="2025" b="1" dirty="0">
                <a:solidFill>
                  <a:srgbClr val="FF0000"/>
                </a:solidFill>
                <a:latin typeface="楷体_GB2312" panose="02010609030101010101" pitchFamily="49" charset="-122"/>
                <a:ea typeface="楷体_GB2312" panose="02010609030101010101" pitchFamily="49" charset="-122"/>
              </a:rPr>
              <a:t>正式诞生；</a:t>
            </a:r>
            <a:endParaRPr lang="zh-CN" altLang="en-US" sz="2025" b="1" dirty="0">
              <a:solidFill>
                <a:srgbClr val="FF0000"/>
              </a:solidFill>
              <a:latin typeface="楷体_GB2312" panose="02010609030101010101" pitchFamily="49" charset="-122"/>
              <a:ea typeface="楷体_GB2312" panose="02010609030101010101" pitchFamily="49" charset="-122"/>
            </a:endParaRPr>
          </a:p>
          <a:p>
            <a:r>
              <a:rPr lang="en-US" altLang="zh-CN" sz="2025" b="1" dirty="0">
                <a:solidFill>
                  <a:srgbClr val="FF0000"/>
                </a:solidFill>
                <a:latin typeface="楷体_GB2312" panose="02010609030101010101" pitchFamily="49" charset="-122"/>
                <a:ea typeface="楷体_GB2312" panose="02010609030101010101" pitchFamily="49" charset="-122"/>
              </a:rPr>
              <a:t>⑦2002</a:t>
            </a:r>
            <a:r>
              <a:rPr lang="zh-CN" altLang="en-US" sz="2025" b="1" dirty="0">
                <a:solidFill>
                  <a:srgbClr val="FF0000"/>
                </a:solidFill>
                <a:latin typeface="楷体_GB2312" panose="02010609030101010101" pitchFamily="49" charset="-122"/>
                <a:ea typeface="楷体_GB2312" panose="02010609030101010101" pitchFamily="49" charset="-122"/>
              </a:rPr>
              <a:t>年，开始流通。</a:t>
            </a:r>
            <a:endParaRPr lang="zh-CN" altLang="en-US" sz="2025" b="1" dirty="0">
              <a:solidFill>
                <a:srgbClr val="FF0000"/>
              </a:solidFill>
              <a:latin typeface="楷体_GB2312" panose="02010609030101010101" pitchFamily="49" charset="-122"/>
              <a:ea typeface="楷体_GB2312" panose="02010609030101010101" pitchFamily="49" charset="-122"/>
            </a:endParaRPr>
          </a:p>
        </p:txBody>
      </p:sp>
      <p:sp>
        <p:nvSpPr>
          <p:cNvPr id="697349" name="文本框 697348"/>
          <p:cNvSpPr txBox="1"/>
          <p:nvPr/>
        </p:nvSpPr>
        <p:spPr>
          <a:xfrm>
            <a:off x="0" y="2670610"/>
            <a:ext cx="5875395" cy="414020"/>
          </a:xfrm>
          <a:prstGeom prst="rect">
            <a:avLst/>
          </a:prstGeom>
          <a:noFill/>
          <a:ln w="9525">
            <a:noFill/>
          </a:ln>
        </p:spPr>
        <p:txBody>
          <a:bodyPr>
            <a:spAutoFit/>
          </a:bodyPr>
          <a:p>
            <a:r>
              <a:rPr lang="zh-CN" altLang="en-US" sz="2100" b="1" dirty="0">
                <a:latin typeface="黑体" panose="02010609060101010101" pitchFamily="49" charset="-122"/>
                <a:ea typeface="黑体" panose="02010609060101010101" pitchFamily="49" charset="-122"/>
              </a:rPr>
              <a:t>（</a:t>
            </a:r>
            <a:r>
              <a:rPr lang="en-US" altLang="zh-CN" sz="2100" b="1" dirty="0">
                <a:latin typeface="黑体" panose="02010609060101010101" pitchFamily="49" charset="-122"/>
                <a:ea typeface="黑体" panose="02010609060101010101" pitchFamily="49" charset="-122"/>
              </a:rPr>
              <a:t>2</a:t>
            </a:r>
            <a:r>
              <a:rPr lang="zh-CN" altLang="en-US" sz="2100" b="1" dirty="0">
                <a:latin typeface="黑体" panose="02010609060101010101" pitchFamily="49" charset="-122"/>
                <a:ea typeface="黑体" panose="02010609060101010101" pitchFamily="49" charset="-122"/>
              </a:rPr>
              <a:t>）</a:t>
            </a:r>
            <a:r>
              <a:rPr lang="en-US" altLang="zh-CN" sz="2100" b="1" dirty="0">
                <a:latin typeface="黑体" panose="02010609060101010101" pitchFamily="49" charset="-122"/>
                <a:ea typeface="黑体" panose="02010609060101010101" pitchFamily="49" charset="-122"/>
              </a:rPr>
              <a:t>“</a:t>
            </a:r>
            <a:r>
              <a:rPr lang="zh-CN" altLang="en-US" sz="2100" b="1" dirty="0">
                <a:latin typeface="黑体" panose="02010609060101010101" pitchFamily="49" charset="-122"/>
                <a:ea typeface="黑体" panose="02010609060101010101" pitchFamily="49" charset="-122"/>
              </a:rPr>
              <a:t>欧元”诞生的意义</a:t>
            </a:r>
            <a:endParaRPr lang="zh-CN" altLang="en-US" sz="2100" b="1" dirty="0">
              <a:latin typeface="黑体" panose="02010609060101010101" pitchFamily="49" charset="-122"/>
              <a:ea typeface="黑体" panose="02010609060101010101" pitchFamily="49" charset="-122"/>
            </a:endParaRPr>
          </a:p>
        </p:txBody>
      </p:sp>
      <p:sp>
        <p:nvSpPr>
          <p:cNvPr id="697351" name="矩形 697350"/>
          <p:cNvSpPr/>
          <p:nvPr/>
        </p:nvSpPr>
        <p:spPr>
          <a:xfrm>
            <a:off x="0" y="2994376"/>
            <a:ext cx="9144000" cy="1340485"/>
          </a:xfrm>
          <a:prstGeom prst="rect">
            <a:avLst/>
          </a:prstGeom>
          <a:noFill/>
          <a:ln w="9525">
            <a:noFill/>
          </a:ln>
        </p:spPr>
        <p:txBody>
          <a:bodyPr>
            <a:spAutoFit/>
          </a:bodyPr>
          <a:p>
            <a:r>
              <a:rPr lang="en-US" altLang="zh-CN"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①</a:t>
            </a:r>
            <a:r>
              <a:rPr lang="zh-CN" altLang="en-US"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经济：</a:t>
            </a:r>
            <a:r>
              <a:rPr lang="zh-CN" altLang="en-US" sz="2025" b="1" dirty="0">
                <a:solidFill>
                  <a:schemeClr val="tx2"/>
                </a:solidFill>
                <a:latin typeface="Verdana" panose="020B0604030504040204" pitchFamily="34" charset="0"/>
                <a:ea typeface="楷体_GB2312" panose="02010609030101010101" pitchFamily="49" charset="-122"/>
              </a:rPr>
              <a:t>有利于欧元区内贸易和资本的流通，促进经济发展；使国际货币金融格局发生重大变化，欧元成为第二大国际货币，冲击美元的霸主地位；</a:t>
            </a:r>
            <a:endParaRPr lang="zh-CN" altLang="en-US" sz="2025" b="1" dirty="0">
              <a:solidFill>
                <a:schemeClr val="tx2"/>
              </a:solidFill>
              <a:latin typeface="Verdana" panose="020B0604030504040204" pitchFamily="34" charset="0"/>
              <a:ea typeface="楷体_GB2312" panose="02010609030101010101" pitchFamily="49" charset="-122"/>
            </a:endParaRPr>
          </a:p>
          <a:p>
            <a:r>
              <a:rPr lang="en-US" altLang="zh-CN"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②</a:t>
            </a:r>
            <a:r>
              <a:rPr lang="zh-CN" altLang="en-US"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政治：</a:t>
            </a:r>
            <a:r>
              <a:rPr lang="zh-CN" altLang="en-US" sz="2025" b="1" dirty="0">
                <a:solidFill>
                  <a:schemeClr val="tx2"/>
                </a:solidFill>
                <a:latin typeface="Verdana" panose="020B0604030504040204" pitchFamily="34" charset="0"/>
                <a:ea typeface="楷体_GB2312" panose="02010609030101010101" pitchFamily="49" charset="-122"/>
              </a:rPr>
              <a:t>促进欧洲走向联合，有利于欧洲经济和政治一体化；</a:t>
            </a:r>
            <a:br>
              <a:rPr lang="zh-CN" altLang="en-US" sz="2025" b="1" dirty="0">
                <a:solidFill>
                  <a:schemeClr val="tx2"/>
                </a:solidFill>
                <a:latin typeface="Verdana" panose="020B0604030504040204" pitchFamily="34" charset="0"/>
                <a:ea typeface="楷体_GB2312" panose="02010609030101010101" pitchFamily="49" charset="-122"/>
              </a:rPr>
            </a:br>
            <a:r>
              <a:rPr lang="en-US" altLang="zh-CN"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③</a:t>
            </a:r>
            <a:r>
              <a:rPr lang="zh-CN" altLang="en-US" sz="2025" b="1" dirty="0">
                <a:solidFill>
                  <a:srgbClr val="FF0000"/>
                </a:solidFill>
                <a:effectLst>
                  <a:outerShdw blurRad="38100" dist="38100" dir="2700000">
                    <a:srgbClr val="C0C0C0"/>
                  </a:outerShdw>
                </a:effectLst>
                <a:latin typeface="Verdana" panose="020B0604030504040204" pitchFamily="34" charset="0"/>
                <a:ea typeface="楷体_GB2312" panose="02010609030101010101" pitchFamily="49" charset="-122"/>
              </a:rPr>
              <a:t>心理：</a:t>
            </a:r>
            <a:r>
              <a:rPr lang="zh-CN" altLang="en-US" sz="2025" b="1" dirty="0">
                <a:solidFill>
                  <a:schemeClr val="tx2"/>
                </a:solidFill>
                <a:latin typeface="Verdana" panose="020B0604030504040204" pitchFamily="34" charset="0"/>
                <a:ea typeface="楷体_GB2312" panose="02010609030101010101" pitchFamily="49" charset="-122"/>
              </a:rPr>
              <a:t>增加心理认同感，加速欧洲一体化进程。</a:t>
            </a:r>
            <a:r>
              <a:rPr lang="en-US" altLang="zh-CN" sz="2025" b="1" dirty="0">
                <a:solidFill>
                  <a:srgbClr val="FF0000"/>
                </a:solidFill>
                <a:latin typeface="Arial" panose="020B0604020202020204" pitchFamily="34" charset="0"/>
              </a:rPr>
              <a:t>------</a:t>
            </a:r>
            <a:r>
              <a:rPr lang="zh-CN" altLang="en-US" sz="2025" b="1" dirty="0">
                <a:solidFill>
                  <a:srgbClr val="FF0000"/>
                </a:solidFill>
                <a:latin typeface="Arial" panose="020B0604020202020204" pitchFamily="34" charset="0"/>
              </a:rPr>
              <a:t>有利于世界经济全球化</a:t>
            </a:r>
            <a:endParaRPr lang="zh-CN" altLang="en-US" sz="2025" b="1" dirty="0">
              <a:solidFill>
                <a:schemeClr val="tx2"/>
              </a:solidFill>
              <a:latin typeface="Verdana" panose="020B0604030504040204" pitchFamily="34" charset="0"/>
              <a:ea typeface="楷体_GB2312" panose="02010609030101010101" pitchFamily="49" charset="-122"/>
            </a:endParaRPr>
          </a:p>
        </p:txBody>
      </p:sp>
      <p:sp>
        <p:nvSpPr>
          <p:cNvPr id="697355" name="文本框 697354"/>
          <p:cNvSpPr txBox="1"/>
          <p:nvPr/>
        </p:nvSpPr>
        <p:spPr>
          <a:xfrm>
            <a:off x="1683385" y="698535"/>
            <a:ext cx="5219532" cy="460375"/>
          </a:xfrm>
          <a:prstGeom prst="rect">
            <a:avLst/>
          </a:prstGeom>
          <a:noFill/>
          <a:ln w="9525">
            <a:noFill/>
          </a:ln>
        </p:spPr>
        <p:txBody>
          <a:bodyPr>
            <a:spAutoFit/>
          </a:bodyPr>
          <a:p>
            <a:pPr>
              <a:spcBef>
                <a:spcPct val="50000"/>
              </a:spcBef>
            </a:pPr>
            <a:r>
              <a:rPr lang="en-US" altLang="zh-CN" sz="2400" b="1" dirty="0">
                <a:solidFill>
                  <a:srgbClr val="3333FF"/>
                </a:solidFill>
                <a:effectLst/>
                <a:latin typeface="黑体" panose="02010609060101010101" pitchFamily="49" charset="-122"/>
                <a:ea typeface="黑体" panose="02010609060101010101" pitchFamily="49" charset="-122"/>
              </a:rPr>
              <a:t>2</a:t>
            </a:r>
            <a:r>
              <a:rPr lang="zh-CN" altLang="en-US" sz="2400" b="1" dirty="0">
                <a:solidFill>
                  <a:srgbClr val="3333FF"/>
                </a:solidFill>
                <a:effectLst/>
                <a:latin typeface="黑体" panose="02010609060101010101" pitchFamily="49" charset="-122"/>
                <a:ea typeface="黑体" panose="02010609060101010101" pitchFamily="49" charset="-122"/>
              </a:rPr>
              <a:t>、欧元的诞生（过程、意义）</a:t>
            </a:r>
            <a:endParaRPr lang="zh-CN" altLang="en-US" sz="2400" b="1" dirty="0">
              <a:solidFill>
                <a:srgbClr val="3333FF"/>
              </a:solidFill>
              <a:effectLst/>
              <a:latin typeface="黑体" panose="02010609060101010101" pitchFamily="49" charset="-122"/>
              <a:ea typeface="黑体" panose="02010609060101010101" pitchFamily="49" charset="-122"/>
            </a:endParaRPr>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7348"/>
                                        </p:tgtEl>
                                        <p:attrNameLst>
                                          <p:attrName>style.visibility</p:attrName>
                                        </p:attrNameLst>
                                      </p:cBhvr>
                                      <p:to>
                                        <p:strVal val="visible"/>
                                      </p:to>
                                    </p:set>
                                    <p:animEffect transition="in" filter="dissolve">
                                      <p:cBhvr>
                                        <p:cTn id="7" dur="500"/>
                                        <p:tgtEl>
                                          <p:spTgt spid="69734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97351"/>
                                        </p:tgtEl>
                                        <p:attrNameLst>
                                          <p:attrName>style.visibility</p:attrName>
                                        </p:attrNameLst>
                                      </p:cBhvr>
                                      <p:to>
                                        <p:strVal val="visible"/>
                                      </p:to>
                                    </p:set>
                                    <p:animEffect transition="in" filter="blinds(horizontal)">
                                      <p:cBhvr>
                                        <p:cTn id="12" dur="500"/>
                                        <p:tgtEl>
                                          <p:spTgt spid="697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7348" grpId="0"/>
      <p:bldP spid="6973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2234" name="文本框 692233"/>
          <p:cNvSpPr txBox="1"/>
          <p:nvPr/>
        </p:nvSpPr>
        <p:spPr>
          <a:xfrm>
            <a:off x="0" y="478190"/>
            <a:ext cx="7892979" cy="460375"/>
          </a:xfrm>
          <a:prstGeom prst="rect">
            <a:avLst/>
          </a:prstGeom>
          <a:noFill/>
          <a:ln w="9525">
            <a:noFill/>
          </a:ln>
        </p:spPr>
        <p:txBody>
          <a:bodyPr>
            <a:spAutoFit/>
          </a:bodyPr>
          <a:p>
            <a:pPr>
              <a:spcBef>
                <a:spcPct val="50000"/>
              </a:spcBef>
            </a:pPr>
            <a:r>
              <a:rPr lang="zh-CN" altLang="en-US" sz="2400" b="1" dirty="0">
                <a:solidFill>
                  <a:srgbClr val="3333FF"/>
                </a:solidFill>
                <a:latin typeface="黑体" panose="02010609060101010101" pitchFamily="49" charset="-122"/>
                <a:ea typeface="黑体" panose="02010609060101010101" pitchFamily="49" charset="-122"/>
              </a:rPr>
              <a:t>二、北美自由贸易区（</a:t>
            </a:r>
            <a:r>
              <a:rPr lang="en-US" altLang="zh-CN" sz="2400" b="1" dirty="0">
                <a:solidFill>
                  <a:srgbClr val="3333FF"/>
                </a:solidFill>
                <a:latin typeface="黑体" panose="02010609060101010101" pitchFamily="49" charset="-122"/>
                <a:ea typeface="黑体" panose="02010609060101010101" pitchFamily="49" charset="-122"/>
              </a:rPr>
              <a:t>NAFTA)</a:t>
            </a:r>
            <a:r>
              <a:rPr lang="zh-CN" altLang="en-US" sz="2400" b="1" dirty="0">
                <a:solidFill>
                  <a:srgbClr val="3333FF"/>
                </a:solidFill>
                <a:latin typeface="黑体" panose="02010609060101010101" pitchFamily="49" charset="-122"/>
                <a:ea typeface="黑体" panose="02010609060101010101" pitchFamily="49" charset="-122"/>
              </a:rPr>
              <a:t>：</a:t>
            </a:r>
            <a:endParaRPr lang="zh-CN" altLang="en-US" sz="2400" b="1" dirty="0">
              <a:solidFill>
                <a:srgbClr val="3333FF"/>
              </a:solidFill>
              <a:latin typeface="黑体" panose="02010609060101010101" pitchFamily="49" charset="-122"/>
              <a:ea typeface="黑体" panose="02010609060101010101" pitchFamily="49" charset="-122"/>
            </a:endParaRPr>
          </a:p>
        </p:txBody>
      </p:sp>
      <p:pic>
        <p:nvPicPr>
          <p:cNvPr id="692235" name="图片 692234" descr="apg105-na"/>
          <p:cNvPicPr>
            <a:picLocks noChangeAspect="1"/>
          </p:cNvPicPr>
          <p:nvPr/>
        </p:nvPicPr>
        <p:blipFill>
          <a:blip r:embed="rId1">
            <a:lum contrast="16000"/>
          </a:blip>
          <a:stretch>
            <a:fillRect/>
          </a:stretch>
        </p:blipFill>
        <p:spPr>
          <a:xfrm>
            <a:off x="7541836" y="478190"/>
            <a:ext cx="1602164" cy="658245"/>
          </a:xfrm>
          <a:prstGeom prst="rect">
            <a:avLst/>
          </a:prstGeom>
          <a:noFill/>
          <a:ln w="9525">
            <a:noFill/>
          </a:ln>
        </p:spPr>
      </p:pic>
      <p:sp>
        <p:nvSpPr>
          <p:cNvPr id="692236" name="文本框 692235"/>
          <p:cNvSpPr txBox="1"/>
          <p:nvPr/>
        </p:nvSpPr>
        <p:spPr>
          <a:xfrm>
            <a:off x="0" y="835284"/>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1.</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原因</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2237" name="文本框 692236"/>
          <p:cNvSpPr txBox="1"/>
          <p:nvPr/>
        </p:nvSpPr>
        <p:spPr>
          <a:xfrm>
            <a:off x="0" y="1807772"/>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2.</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进程</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2238" name="文本框 692237"/>
          <p:cNvSpPr txBox="1"/>
          <p:nvPr/>
        </p:nvSpPr>
        <p:spPr>
          <a:xfrm>
            <a:off x="0" y="2401739"/>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3.</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特点</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2241" name="矩形 692240"/>
          <p:cNvSpPr/>
          <p:nvPr/>
        </p:nvSpPr>
        <p:spPr>
          <a:xfrm>
            <a:off x="165735" y="1428115"/>
            <a:ext cx="8260715" cy="478155"/>
          </a:xfrm>
          <a:prstGeom prst="rect">
            <a:avLst/>
          </a:prstGeom>
          <a:noFill/>
          <a:ln w="9525">
            <a:noFill/>
          </a:ln>
        </p:spPr>
        <p:txBody>
          <a:bodyPr wrap="square">
            <a:spAutoFit/>
          </a:bodyPr>
          <a:p>
            <a:pPr>
              <a:lnSpc>
                <a:spcPct val="120000"/>
              </a:lnSpc>
              <a:buFont typeface="Arial" panose="020B0604020202020204" pitchFamily="34" charset="0"/>
              <a:buNone/>
            </a:pPr>
            <a:r>
              <a:rPr lang="en-US" altLang="zh-CN" sz="2100" b="1" dirty="0">
                <a:effectLst>
                  <a:outerShdw blurRad="38100" dist="38100" dir="2700000">
                    <a:srgbClr val="C0C0C0"/>
                  </a:outerShdw>
                </a:effectLst>
                <a:ea typeface="黑体" panose="02010609060101010101" pitchFamily="49" charset="-122"/>
                <a:sym typeface="+mn-ea"/>
              </a:rPr>
              <a:t>②</a:t>
            </a:r>
            <a:r>
              <a:rPr lang="zh-CN" altLang="en-US" sz="2100" b="1" dirty="0">
                <a:effectLst>
                  <a:outerShdw blurRad="38100" dist="38100" dir="2700000">
                    <a:srgbClr val="C0C0C0"/>
                  </a:outerShdw>
                </a:effectLst>
                <a:ea typeface="黑体" panose="02010609060101010101" pitchFamily="49" charset="-122"/>
                <a:sym typeface="+mn-ea"/>
              </a:rPr>
              <a:t>外部因素：</a:t>
            </a:r>
            <a:r>
              <a:rPr lang="zh-CN" altLang="en-US" sz="2100" b="1" dirty="0">
                <a:latin typeface="Arial" panose="020B0604020202020204" pitchFamily="34" charset="0"/>
              </a:rPr>
              <a:t>西欧、日本的崛起对美国霸主地位提出了挑战</a:t>
            </a:r>
            <a:endParaRPr lang="zh-CN" altLang="en-US" sz="2100" b="1" dirty="0">
              <a:latin typeface="Arial" panose="020B0604020202020204" pitchFamily="34" charset="0"/>
            </a:endParaRPr>
          </a:p>
        </p:txBody>
      </p:sp>
      <p:sp>
        <p:nvSpPr>
          <p:cNvPr id="692242" name="矩形 692241"/>
          <p:cNvSpPr/>
          <p:nvPr/>
        </p:nvSpPr>
        <p:spPr>
          <a:xfrm>
            <a:off x="165735" y="1042035"/>
            <a:ext cx="6754495" cy="478155"/>
          </a:xfrm>
          <a:prstGeom prst="rect">
            <a:avLst/>
          </a:prstGeom>
          <a:noFill/>
          <a:ln w="9525">
            <a:noFill/>
          </a:ln>
        </p:spPr>
        <p:txBody>
          <a:bodyPr wrap="square">
            <a:spAutoFit/>
          </a:bodyPr>
          <a:p>
            <a:pPr>
              <a:lnSpc>
                <a:spcPct val="120000"/>
              </a:lnSpc>
              <a:buFont typeface="Arial" panose="020B0604020202020204" pitchFamily="34" charset="0"/>
              <a:buNone/>
            </a:pPr>
            <a:r>
              <a:rPr lang="en-US" altLang="zh-CN" sz="2100" b="1" dirty="0">
                <a:effectLst>
                  <a:outerShdw blurRad="38100" dist="38100" dir="2700000">
                    <a:srgbClr val="C0C0C0"/>
                  </a:outerShdw>
                </a:effectLst>
                <a:ea typeface="黑体" panose="02010609060101010101" pitchFamily="49" charset="-122"/>
                <a:sym typeface="+mn-ea"/>
              </a:rPr>
              <a:t>①</a:t>
            </a:r>
            <a:r>
              <a:rPr lang="zh-CN" altLang="en-US" sz="2100" b="1" dirty="0">
                <a:effectLst>
                  <a:outerShdw blurRad="38100" dist="38100" dir="2700000">
                    <a:srgbClr val="C0C0C0"/>
                  </a:outerShdw>
                </a:effectLst>
                <a:ea typeface="黑体" panose="02010609060101010101" pitchFamily="49" charset="-122"/>
                <a:sym typeface="+mn-ea"/>
              </a:rPr>
              <a:t>内部需求：</a:t>
            </a:r>
            <a:r>
              <a:rPr lang="zh-CN" altLang="en-US" sz="2100" b="1" dirty="0">
                <a:latin typeface="Arial" panose="020B0604020202020204" pitchFamily="34" charset="0"/>
              </a:rPr>
              <a:t>美、加、墨三国各自的经济发展需要</a:t>
            </a:r>
            <a:endParaRPr lang="zh-CN" altLang="en-US" sz="2100" b="1" dirty="0">
              <a:latin typeface="Arial" panose="020B0604020202020204" pitchFamily="34" charset="0"/>
            </a:endParaRPr>
          </a:p>
        </p:txBody>
      </p:sp>
      <p:sp>
        <p:nvSpPr>
          <p:cNvPr id="692243" name="矩形 692242"/>
          <p:cNvSpPr/>
          <p:nvPr/>
        </p:nvSpPr>
        <p:spPr>
          <a:xfrm>
            <a:off x="954633" y="1807772"/>
            <a:ext cx="7396618" cy="414020"/>
          </a:xfrm>
          <a:prstGeom prst="rect">
            <a:avLst/>
          </a:prstGeom>
          <a:noFill/>
          <a:ln w="9525">
            <a:noFill/>
          </a:ln>
        </p:spPr>
        <p:txBody>
          <a:bodyPr>
            <a:spAutoFit/>
          </a:bodyPr>
          <a:p>
            <a:pPr>
              <a:buFont typeface="Arial" panose="020B0604020202020204" pitchFamily="34" charset="0"/>
              <a:buNone/>
            </a:pPr>
            <a:r>
              <a:rPr lang="zh-CN" altLang="en-US" sz="2100" b="1" dirty="0">
                <a:latin typeface="Arial" panose="020B0604020202020204" pitchFamily="34" charset="0"/>
              </a:rPr>
              <a:t>1994.1.1：《北美自由贸易协定》生效，正式诞生</a:t>
            </a:r>
            <a:r>
              <a:rPr lang="zh-CN" altLang="en-US" sz="2100" dirty="0">
                <a:latin typeface="Arial" panose="020B0604020202020204" pitchFamily="34" charset="0"/>
              </a:rPr>
              <a:t> </a:t>
            </a:r>
            <a:endParaRPr lang="zh-CN" altLang="en-US" sz="2100" dirty="0">
              <a:latin typeface="Arial" panose="020B0604020202020204" pitchFamily="34" charset="0"/>
            </a:endParaRPr>
          </a:p>
        </p:txBody>
      </p:sp>
      <p:sp>
        <p:nvSpPr>
          <p:cNvPr id="692244" name="矩形 692243"/>
          <p:cNvSpPr/>
          <p:nvPr/>
        </p:nvSpPr>
        <p:spPr>
          <a:xfrm>
            <a:off x="954633" y="2131537"/>
            <a:ext cx="8189367" cy="1060450"/>
          </a:xfrm>
          <a:prstGeom prst="rect">
            <a:avLst/>
          </a:prstGeom>
          <a:noFill/>
          <a:ln w="9525">
            <a:noFill/>
          </a:ln>
        </p:spPr>
        <p:txBody>
          <a:bodyPr>
            <a:spAutoFit/>
          </a:bodyPr>
          <a:p>
            <a:r>
              <a:rPr lang="en-US" altLang="zh-CN" sz="2100" b="1" dirty="0">
                <a:latin typeface="Arial" panose="020B0604020202020204" pitchFamily="34" charset="0"/>
              </a:rPr>
              <a:t>①</a:t>
            </a:r>
            <a:r>
              <a:rPr lang="zh-CN" altLang="en-US" sz="2100" b="1" dirty="0">
                <a:latin typeface="Arial" panose="020B0604020202020204" pitchFamily="34" charset="0"/>
              </a:rPr>
              <a:t>南北合作：第一个由发达国家和发展中国家组成  </a:t>
            </a:r>
            <a:endParaRPr lang="zh-CN" altLang="en-US" sz="2100" b="1" dirty="0">
              <a:latin typeface="Arial" panose="020B0604020202020204" pitchFamily="34" charset="0"/>
            </a:endParaRPr>
          </a:p>
          <a:p>
            <a:r>
              <a:rPr lang="en-US" altLang="zh-CN" sz="2100" b="1" dirty="0">
                <a:latin typeface="Arial" panose="020B0604020202020204" pitchFamily="34" charset="0"/>
              </a:rPr>
              <a:t>②</a:t>
            </a:r>
            <a:r>
              <a:rPr lang="zh-CN" altLang="en-US" sz="2100" b="1" dirty="0">
                <a:latin typeface="Arial" panose="020B0604020202020204" pitchFamily="34" charset="0"/>
              </a:rPr>
              <a:t>大国主导</a:t>
            </a:r>
            <a:r>
              <a:rPr lang="en-US" altLang="zh-CN" sz="2100" b="1" dirty="0">
                <a:latin typeface="Arial" panose="020B0604020202020204" pitchFamily="34" charset="0"/>
              </a:rPr>
              <a:t>:  </a:t>
            </a:r>
            <a:r>
              <a:rPr lang="zh-CN" altLang="en-US" sz="2100" b="1" dirty="0">
                <a:latin typeface="Arial" panose="020B0604020202020204" pitchFamily="34" charset="0"/>
              </a:rPr>
              <a:t>美国实力强</a:t>
            </a:r>
            <a:endParaRPr lang="zh-CN" altLang="en-US" sz="2100" b="1" dirty="0">
              <a:latin typeface="Arial" panose="020B0604020202020204" pitchFamily="34" charset="0"/>
            </a:endParaRPr>
          </a:p>
          <a:p>
            <a:r>
              <a:rPr lang="en-US" altLang="zh-CN" sz="2100" b="1" dirty="0">
                <a:latin typeface="Arial" panose="020B0604020202020204" pitchFamily="34" charset="0"/>
              </a:rPr>
              <a:t>③</a:t>
            </a:r>
            <a:r>
              <a:rPr lang="zh-CN" altLang="en-US" sz="2100" b="1" dirty="0">
                <a:latin typeface="Arial" panose="020B0604020202020204" pitchFamily="34" charset="0"/>
              </a:rPr>
              <a:t>关税的不同步性：未形成关税同盟，仅为贸易伙伴关系</a:t>
            </a:r>
            <a:endParaRPr lang="zh-CN" altLang="en-US" sz="2100" b="1" dirty="0">
              <a:latin typeface="Arial" panose="020B0604020202020204" pitchFamily="34" charset="0"/>
            </a:endParaRPr>
          </a:p>
        </p:txBody>
      </p:sp>
      <p:sp>
        <p:nvSpPr>
          <p:cNvPr id="692246" name="文本框 692245"/>
          <p:cNvSpPr txBox="1"/>
          <p:nvPr/>
        </p:nvSpPr>
        <p:spPr>
          <a:xfrm>
            <a:off x="0" y="2940952"/>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4.</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影响</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2248" name="文本框 692247"/>
          <p:cNvSpPr txBox="1"/>
          <p:nvPr/>
        </p:nvSpPr>
        <p:spPr>
          <a:xfrm>
            <a:off x="55245" y="3354705"/>
            <a:ext cx="8478520" cy="446405"/>
          </a:xfrm>
          <a:prstGeom prst="rect">
            <a:avLst/>
          </a:prstGeom>
          <a:noFill/>
          <a:ln w="9525">
            <a:noFill/>
          </a:ln>
        </p:spPr>
        <p:txBody>
          <a:bodyPr wrap="square">
            <a:spAutoFit/>
          </a:bodyPr>
          <a:p>
            <a:pPr>
              <a:lnSpc>
                <a:spcPct val="110000"/>
              </a:lnSpc>
            </a:pPr>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、对成员国：</a:t>
            </a:r>
            <a:r>
              <a:rPr lang="zh-CN" altLang="en-US" sz="2100" b="1" dirty="0">
                <a:latin typeface="黑体" panose="02010609060101010101" pitchFamily="49" charset="-122"/>
              </a:rPr>
              <a:t>互相弥补各自经济发展中的不足，促进三国经济发展；</a:t>
            </a:r>
            <a:endParaRPr lang="zh-CN" altLang="en-US" sz="2100" b="1">
              <a:latin typeface="黑体" panose="02010609060101010101" pitchFamily="49" charset="-122"/>
            </a:endParaRPr>
          </a:p>
        </p:txBody>
      </p:sp>
      <p:sp>
        <p:nvSpPr>
          <p:cNvPr id="692249" name="文本框 692248"/>
          <p:cNvSpPr txBox="1"/>
          <p:nvPr/>
        </p:nvSpPr>
        <p:spPr>
          <a:xfrm>
            <a:off x="81915" y="4047490"/>
            <a:ext cx="7811135" cy="446405"/>
          </a:xfrm>
          <a:prstGeom prst="rect">
            <a:avLst/>
          </a:prstGeom>
          <a:noFill/>
          <a:ln w="9525">
            <a:noFill/>
          </a:ln>
        </p:spPr>
        <p:txBody>
          <a:bodyPr wrap="square">
            <a:spAutoFit/>
          </a:bodyPr>
          <a:p>
            <a:pPr>
              <a:lnSpc>
                <a:spcPct val="110000"/>
              </a:lnSpc>
            </a:pPr>
            <a:r>
              <a:rPr lang="en-US" altLang="zh-CN" sz="2100" b="1" dirty="0">
                <a:latin typeface="黑体" panose="02010609060101010101" pitchFamily="49" charset="-122"/>
                <a:ea typeface="黑体" panose="02010609060101010101" pitchFamily="49" charset="-122"/>
                <a:sym typeface="+mn-ea"/>
              </a:rPr>
              <a:t>C</a:t>
            </a:r>
            <a:r>
              <a:rPr lang="zh-CN" altLang="en-US" sz="2100" b="1" dirty="0">
                <a:latin typeface="黑体" panose="02010609060101010101" pitchFamily="49" charset="-122"/>
                <a:ea typeface="黑体" panose="02010609060101010101" pitchFamily="49" charset="-122"/>
                <a:sym typeface="+mn-ea"/>
              </a:rPr>
              <a:t>、对其他地区：</a:t>
            </a:r>
            <a:r>
              <a:rPr lang="zh-CN" altLang="en-US" sz="2100" b="1" dirty="0">
                <a:latin typeface="黑体" panose="02010609060101010101" pitchFamily="49" charset="-122"/>
              </a:rPr>
              <a:t>对其他地区的发展有一定的借鉴意义；</a:t>
            </a:r>
            <a:endParaRPr lang="zh-CN" altLang="en-US" sz="2100" b="1">
              <a:latin typeface="黑体" panose="02010609060101010101" pitchFamily="49" charset="-122"/>
            </a:endParaRPr>
          </a:p>
        </p:txBody>
      </p:sp>
      <p:sp>
        <p:nvSpPr>
          <p:cNvPr id="692253" name="矩形 692252"/>
          <p:cNvSpPr/>
          <p:nvPr/>
        </p:nvSpPr>
        <p:spPr>
          <a:xfrm>
            <a:off x="42545" y="3705225"/>
            <a:ext cx="8058150" cy="414020"/>
          </a:xfrm>
          <a:prstGeom prst="rect">
            <a:avLst/>
          </a:prstGeom>
          <a:noFill/>
          <a:ln w="9525">
            <a:noFill/>
          </a:ln>
        </p:spPr>
        <p:txBody>
          <a:bodyPr wrap="square">
            <a:spAutoFit/>
          </a:bodyPr>
          <a:p>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B</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、对墨西哥：</a:t>
            </a:r>
            <a:r>
              <a:rPr lang="zh-CN" altLang="en-US" sz="2100" b="1" dirty="0">
                <a:latin typeface="Arial" panose="020B0604020202020204" pitchFamily="34" charset="0"/>
              </a:rPr>
              <a:t>产业无竞争力、外界商品涌入、民族工业受影响；</a:t>
            </a:r>
            <a:endParaRPr lang="zh-CN" altLang="en-US" sz="2100" b="1" dirty="0">
              <a:latin typeface="Arial" panose="020B0604020202020204" pitchFamily="34" charset="0"/>
            </a:endParaRPr>
          </a:p>
        </p:txBody>
      </p:sp>
      <p:sp>
        <p:nvSpPr>
          <p:cNvPr id="692255" name="矩形 692254"/>
          <p:cNvSpPr/>
          <p:nvPr/>
        </p:nvSpPr>
        <p:spPr>
          <a:xfrm>
            <a:off x="42545" y="2663783"/>
            <a:ext cx="9144000" cy="1383665"/>
          </a:xfrm>
          <a:prstGeom prst="rect">
            <a:avLst/>
          </a:prstGeom>
          <a:solidFill>
            <a:schemeClr val="tx2"/>
          </a:solidFill>
          <a:ln w="9525">
            <a:noFill/>
          </a:ln>
        </p:spPr>
        <p:txBody>
          <a:bodyPr>
            <a:spAutoFit/>
          </a:bodyPr>
          <a:p>
            <a:r>
              <a:rPr lang="en-US" altLang="zh-CN" sz="2100" b="1" dirty="0">
                <a:latin typeface="Arial" panose="020B0604020202020204" pitchFamily="34" charset="0"/>
              </a:rPr>
              <a:t>    </a:t>
            </a:r>
            <a:r>
              <a:rPr lang="zh-CN" altLang="zh-CN" sz="2100" b="1" dirty="0">
                <a:latin typeface="Arial" panose="020B0604020202020204" pitchFamily="34" charset="0"/>
              </a:rPr>
              <a:t>史料</a:t>
            </a:r>
            <a:r>
              <a:rPr lang="zh-CN" altLang="en-US" sz="2100" b="1" dirty="0">
                <a:latin typeface="Arial" panose="020B0604020202020204" pitchFamily="34" charset="0"/>
              </a:rPr>
              <a:t>：</a:t>
            </a:r>
            <a:r>
              <a:rPr lang="zh-CN" altLang="zh-CN" sz="2100" b="1" dirty="0">
                <a:latin typeface="Arial" panose="020B0604020202020204" pitchFamily="34" charset="0"/>
              </a:rPr>
              <a:t>自《北美自由贸易协定》生效以来，美国对墨西哥的产品进口关税平均下降84%，而墨西哥对美国的产品进口关税只下降43%；墨西哥在肉、奶制品、玉米等竞争力较弱的产品方面，有较长的过渡期。同时，一些缺乏竞争力的产业部门有10～15年的缓冲期。</a:t>
            </a:r>
            <a:endParaRPr lang="zh-CN" altLang="zh-CN" sz="2100" b="1" dirty="0">
              <a:latin typeface="Arial" panose="020B0604020202020204" pitchFamily="34" charset="0"/>
            </a:endParaRPr>
          </a:p>
        </p:txBody>
      </p:sp>
      <p:pic>
        <p:nvPicPr>
          <p:cNvPr id="44035" name="TextBox 1"/>
          <p:cNvPicPr>
            <a:picLocks noGrp="1" noChangeAspect="1"/>
          </p:cNvPicPr>
          <p:nvPr/>
        </p:nvPicPr>
        <p:blipFill>
          <a:blip r:embed="rId2"/>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2242"/>
                                        </p:tgtEl>
                                        <p:attrNameLst>
                                          <p:attrName>style.visibility</p:attrName>
                                        </p:attrNameLst>
                                      </p:cBhvr>
                                      <p:to>
                                        <p:strVal val="visible"/>
                                      </p:to>
                                    </p:set>
                                    <p:animEffect transition="in" filter="blinds(horizontal)">
                                      <p:cBhvr>
                                        <p:cTn id="7" dur="500"/>
                                        <p:tgtEl>
                                          <p:spTgt spid="6922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92241"/>
                                        </p:tgtEl>
                                        <p:attrNameLst>
                                          <p:attrName>style.visibility</p:attrName>
                                        </p:attrNameLst>
                                      </p:cBhvr>
                                      <p:to>
                                        <p:strVal val="visible"/>
                                      </p:to>
                                    </p:set>
                                    <p:animEffect transition="in" filter="blinds(horizontal)">
                                      <p:cBhvr>
                                        <p:cTn id="12" dur="500"/>
                                        <p:tgtEl>
                                          <p:spTgt spid="69224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2243"/>
                                        </p:tgtEl>
                                        <p:attrNameLst>
                                          <p:attrName>style.visibility</p:attrName>
                                        </p:attrNameLst>
                                      </p:cBhvr>
                                      <p:to>
                                        <p:strVal val="visible"/>
                                      </p:to>
                                    </p:set>
                                    <p:animEffect transition="in" filter="blinds(horizontal)">
                                      <p:cBhvr>
                                        <p:cTn id="17" dur="500"/>
                                        <p:tgtEl>
                                          <p:spTgt spid="69224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92244"/>
                                        </p:tgtEl>
                                        <p:attrNameLst>
                                          <p:attrName>style.visibility</p:attrName>
                                        </p:attrNameLst>
                                      </p:cBhvr>
                                      <p:to>
                                        <p:strVal val="visible"/>
                                      </p:to>
                                    </p:set>
                                    <p:animEffect transition="in" filter="blinds(horizontal)">
                                      <p:cBhvr>
                                        <p:cTn id="22" dur="500"/>
                                        <p:tgtEl>
                                          <p:spTgt spid="69224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92255"/>
                                        </p:tgtEl>
                                        <p:attrNameLst>
                                          <p:attrName>style.visibility</p:attrName>
                                        </p:attrNameLst>
                                      </p:cBhvr>
                                      <p:to>
                                        <p:strVal val="visible"/>
                                      </p:to>
                                    </p:set>
                                    <p:animEffect transition="in" filter="blinds(horizontal)">
                                      <p:cBhvr>
                                        <p:cTn id="27" dur="500"/>
                                        <p:tgtEl>
                                          <p:spTgt spid="692255"/>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xit" presetSubtype="4" fill="hold" grpId="1" nodeType="clickEffect">
                                  <p:stCondLst>
                                    <p:cond delay="0"/>
                                  </p:stCondLst>
                                  <p:childTnLst>
                                    <p:anim calcmode="lin" valueType="num">
                                      <p:cBhvr additive="base">
                                        <p:cTn id="31" dur="500"/>
                                        <p:tgtEl>
                                          <p:spTgt spid="692255"/>
                                        </p:tgtEl>
                                        <p:attrNameLst>
                                          <p:attrName>ppt_x</p:attrName>
                                        </p:attrNameLst>
                                      </p:cBhvr>
                                      <p:tavLst>
                                        <p:tav tm="0">
                                          <p:val>
                                            <p:strVal val="ppt_x"/>
                                          </p:val>
                                        </p:tav>
                                        <p:tav tm="100000">
                                          <p:val>
                                            <p:strVal val="ppt_x"/>
                                          </p:val>
                                        </p:tav>
                                      </p:tavLst>
                                    </p:anim>
                                    <p:anim calcmode="lin" valueType="num">
                                      <p:cBhvr additive="base">
                                        <p:cTn id="32" dur="500"/>
                                        <p:tgtEl>
                                          <p:spTgt spid="692255"/>
                                        </p:tgtEl>
                                        <p:attrNameLst>
                                          <p:attrName>ppt_y</p:attrName>
                                        </p:attrNameLst>
                                      </p:cBhvr>
                                      <p:tavLst>
                                        <p:tav tm="0">
                                          <p:val>
                                            <p:strVal val="ppt_y"/>
                                          </p:val>
                                        </p:tav>
                                        <p:tav tm="100000">
                                          <p:val>
                                            <p:strVal val="1+ppt_h/2"/>
                                          </p:val>
                                        </p:tav>
                                      </p:tavLst>
                                    </p:anim>
                                    <p:set>
                                      <p:cBhvr>
                                        <p:cTn id="33" dur="1" fill="hold">
                                          <p:stCondLst>
                                            <p:cond delay="499"/>
                                          </p:stCondLst>
                                        </p:cTn>
                                        <p:tgtEl>
                                          <p:spTgt spid="692255"/>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692248"/>
                                        </p:tgtEl>
                                        <p:attrNameLst>
                                          <p:attrName>style.visibility</p:attrName>
                                        </p:attrNameLst>
                                      </p:cBhvr>
                                      <p:to>
                                        <p:strVal val="visible"/>
                                      </p:to>
                                    </p:set>
                                    <p:animEffect transition="in" filter="dissolve">
                                      <p:cBhvr>
                                        <p:cTn id="38" dur="500"/>
                                        <p:tgtEl>
                                          <p:spTgt spid="69224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692253"/>
                                        </p:tgtEl>
                                        <p:attrNameLst>
                                          <p:attrName>style.visibility</p:attrName>
                                        </p:attrNameLst>
                                      </p:cBhvr>
                                      <p:to>
                                        <p:strVal val="visible"/>
                                      </p:to>
                                    </p:set>
                                    <p:animEffect transition="in" filter="blinds(horizontal)">
                                      <p:cBhvr>
                                        <p:cTn id="43" dur="500"/>
                                        <p:tgtEl>
                                          <p:spTgt spid="692253"/>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692249"/>
                                        </p:tgtEl>
                                        <p:attrNameLst>
                                          <p:attrName>style.visibility</p:attrName>
                                        </p:attrNameLst>
                                      </p:cBhvr>
                                      <p:to>
                                        <p:strVal val="visible"/>
                                      </p:to>
                                    </p:set>
                                    <p:animEffect transition="in" filter="dissolve">
                                      <p:cBhvr>
                                        <p:cTn id="48" dur="500"/>
                                        <p:tgtEl>
                                          <p:spTgt spid="692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241" grpId="0"/>
      <p:bldP spid="692242" grpId="0"/>
      <p:bldP spid="692243" grpId="0"/>
      <p:bldP spid="692244" grpId="0"/>
      <p:bldP spid="692248" grpId="0"/>
      <p:bldP spid="692249" grpId="0"/>
      <p:bldP spid="692253" grpId="0"/>
      <p:bldP spid="692255" grpId="0" bldLvl="0" animBg="1"/>
      <p:bldP spid="692255"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98372" name="图片 698371" descr="亞太經濟合作組織"/>
          <p:cNvPicPr>
            <a:picLocks noChangeAspect="1"/>
          </p:cNvPicPr>
          <p:nvPr/>
        </p:nvPicPr>
        <p:blipFill>
          <a:blip r:embed="rId1">
            <a:lum contrast="16000"/>
          </a:blip>
          <a:stretch>
            <a:fillRect/>
          </a:stretch>
        </p:blipFill>
        <p:spPr>
          <a:xfrm>
            <a:off x="7563262" y="670"/>
            <a:ext cx="1580738" cy="680860"/>
          </a:xfrm>
          <a:prstGeom prst="rect">
            <a:avLst/>
          </a:prstGeom>
          <a:noFill/>
          <a:ln w="9525">
            <a:noFill/>
          </a:ln>
        </p:spPr>
      </p:pic>
      <p:sp>
        <p:nvSpPr>
          <p:cNvPr id="698373" name="文本框 698372"/>
          <p:cNvSpPr txBox="1"/>
          <p:nvPr/>
        </p:nvSpPr>
        <p:spPr>
          <a:xfrm>
            <a:off x="954405" y="371510"/>
            <a:ext cx="7892979" cy="460375"/>
          </a:xfrm>
          <a:prstGeom prst="rect">
            <a:avLst/>
          </a:prstGeom>
          <a:noFill/>
          <a:ln w="9525">
            <a:noFill/>
          </a:ln>
        </p:spPr>
        <p:txBody>
          <a:bodyPr>
            <a:spAutoFit/>
          </a:bodyPr>
          <a:p>
            <a:pPr>
              <a:spcBef>
                <a:spcPct val="50000"/>
              </a:spcBef>
            </a:pPr>
            <a:r>
              <a:rPr lang="zh-CN" altLang="en-US" sz="2400" b="1" dirty="0">
                <a:solidFill>
                  <a:srgbClr val="3333FF"/>
                </a:solidFill>
                <a:latin typeface="黑体" panose="02010609060101010101" pitchFamily="49" charset="-122"/>
                <a:ea typeface="黑体" panose="02010609060101010101" pitchFamily="49" charset="-122"/>
              </a:rPr>
              <a:t>三、亚太经合组织（</a:t>
            </a:r>
            <a:r>
              <a:rPr lang="en-US" altLang="zh-CN" sz="2400" b="1" dirty="0">
                <a:solidFill>
                  <a:srgbClr val="3333FF"/>
                </a:solidFill>
                <a:latin typeface="黑体" panose="02010609060101010101" pitchFamily="49" charset="-122"/>
                <a:ea typeface="黑体" panose="02010609060101010101" pitchFamily="49" charset="-122"/>
              </a:rPr>
              <a:t>APEC)</a:t>
            </a:r>
            <a:r>
              <a:rPr lang="zh-CN" altLang="en-US" sz="2400" b="1" dirty="0">
                <a:solidFill>
                  <a:srgbClr val="3333FF"/>
                </a:solidFill>
                <a:latin typeface="黑体" panose="02010609060101010101" pitchFamily="49" charset="-122"/>
                <a:ea typeface="黑体" panose="02010609060101010101" pitchFamily="49" charset="-122"/>
              </a:rPr>
              <a:t>：</a:t>
            </a:r>
            <a:endParaRPr lang="zh-CN" altLang="en-US" sz="2400" b="1" dirty="0">
              <a:solidFill>
                <a:srgbClr val="3333FF"/>
              </a:solidFill>
              <a:latin typeface="黑体" panose="02010609060101010101" pitchFamily="49" charset="-122"/>
              <a:ea typeface="黑体" panose="02010609060101010101" pitchFamily="49" charset="-122"/>
            </a:endParaRPr>
          </a:p>
        </p:txBody>
      </p:sp>
      <p:sp>
        <p:nvSpPr>
          <p:cNvPr id="698374" name="文本框 698373"/>
          <p:cNvSpPr txBox="1"/>
          <p:nvPr/>
        </p:nvSpPr>
        <p:spPr>
          <a:xfrm>
            <a:off x="0" y="681614"/>
            <a:ext cx="3049587" cy="368300"/>
          </a:xfrm>
          <a:prstGeom prst="rect">
            <a:avLst/>
          </a:prstGeom>
          <a:noFill/>
          <a:ln w="9525">
            <a:noFill/>
          </a:ln>
        </p:spPr>
        <p:txBody>
          <a:bodyPr>
            <a:spAutoFit/>
          </a:bodyPr>
          <a:p>
            <a:r>
              <a:rPr lang="en-US" altLang="zh-CN"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1.</a:t>
            </a:r>
            <a:r>
              <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原因</a:t>
            </a:r>
            <a:endPar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8375" name="文本框 698374"/>
          <p:cNvSpPr txBox="1"/>
          <p:nvPr/>
        </p:nvSpPr>
        <p:spPr>
          <a:xfrm>
            <a:off x="0" y="1815900"/>
            <a:ext cx="3049587" cy="368300"/>
          </a:xfrm>
          <a:prstGeom prst="rect">
            <a:avLst/>
          </a:prstGeom>
          <a:noFill/>
          <a:ln w="9525">
            <a:noFill/>
          </a:ln>
        </p:spPr>
        <p:txBody>
          <a:bodyPr>
            <a:spAutoFit/>
          </a:bodyPr>
          <a:p>
            <a:r>
              <a:rPr lang="en-US" altLang="zh-CN"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2.</a:t>
            </a:r>
            <a:r>
              <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进程</a:t>
            </a:r>
            <a:endPar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8376" name="文本框 698375"/>
          <p:cNvSpPr txBox="1"/>
          <p:nvPr/>
        </p:nvSpPr>
        <p:spPr>
          <a:xfrm>
            <a:off x="0" y="2787015"/>
            <a:ext cx="3049587" cy="368300"/>
          </a:xfrm>
          <a:prstGeom prst="rect">
            <a:avLst/>
          </a:prstGeom>
          <a:noFill/>
          <a:ln w="9525">
            <a:noFill/>
          </a:ln>
        </p:spPr>
        <p:txBody>
          <a:bodyPr>
            <a:spAutoFit/>
          </a:bodyPr>
          <a:p>
            <a:r>
              <a:rPr lang="en-US" altLang="zh-CN"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3.</a:t>
            </a:r>
            <a:r>
              <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特点</a:t>
            </a:r>
            <a:endPar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8379" name="文本框 698378"/>
          <p:cNvSpPr txBox="1"/>
          <p:nvPr/>
        </p:nvSpPr>
        <p:spPr>
          <a:xfrm>
            <a:off x="0" y="3993505"/>
            <a:ext cx="3049587" cy="368300"/>
          </a:xfrm>
          <a:prstGeom prst="rect">
            <a:avLst/>
          </a:prstGeom>
          <a:noFill/>
          <a:ln w="9525">
            <a:noFill/>
          </a:ln>
        </p:spPr>
        <p:txBody>
          <a:bodyPr>
            <a:spAutoFit/>
          </a:bodyPr>
          <a:p>
            <a:r>
              <a:rPr lang="en-US" altLang="zh-CN"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4.</a:t>
            </a:r>
            <a:r>
              <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影响</a:t>
            </a:r>
            <a:endParaRPr lang="zh-CN" altLang="en-US" sz="18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8380" name="矩形 698379"/>
          <p:cNvSpPr/>
          <p:nvPr/>
        </p:nvSpPr>
        <p:spPr>
          <a:xfrm>
            <a:off x="309795" y="937211"/>
            <a:ext cx="6370566" cy="423545"/>
          </a:xfrm>
          <a:prstGeom prst="rect">
            <a:avLst/>
          </a:prstGeom>
          <a:noFill/>
          <a:ln w="9525">
            <a:noFill/>
          </a:ln>
        </p:spPr>
        <p:txBody>
          <a:bodyPr>
            <a:spAutoFit/>
          </a:bodyPr>
          <a:p>
            <a:pPr>
              <a:lnSpc>
                <a:spcPct val="120000"/>
              </a:lnSpc>
            </a:pPr>
            <a:r>
              <a:rPr lang="en-US" altLang="zh-CN" sz="1800" b="1" dirty="0">
                <a:effectLst>
                  <a:outerShdw blurRad="38100" dist="38100" dir="2700000">
                    <a:srgbClr val="C0C0C0"/>
                  </a:outerShdw>
                </a:effectLst>
                <a:ea typeface="黑体" panose="02010609060101010101" pitchFamily="49" charset="-122"/>
                <a:sym typeface="+mn-ea"/>
              </a:rPr>
              <a:t>①</a:t>
            </a:r>
            <a:r>
              <a:rPr lang="zh-CN" altLang="en-US" sz="1800" b="1" dirty="0">
                <a:effectLst>
                  <a:outerShdw blurRad="38100" dist="38100" dir="2700000">
                    <a:srgbClr val="C0C0C0"/>
                  </a:outerShdw>
                </a:effectLst>
                <a:ea typeface="黑体" panose="02010609060101010101" pitchFamily="49" charset="-122"/>
                <a:sym typeface="+mn-ea"/>
              </a:rPr>
              <a:t>内部需求：</a:t>
            </a:r>
            <a:r>
              <a:rPr lang="zh-CN" altLang="en-US" sz="1800" b="1" dirty="0">
                <a:solidFill>
                  <a:srgbClr val="0000FF"/>
                </a:solidFill>
                <a:latin typeface="Arial" panose="020B0604020202020204" pitchFamily="34" charset="0"/>
              </a:rPr>
              <a:t>亚洲地区</a:t>
            </a:r>
            <a:r>
              <a:rPr lang="en-US" altLang="x-none" sz="1800" b="1" err="1">
                <a:solidFill>
                  <a:srgbClr val="0000FF"/>
                </a:solidFill>
                <a:latin typeface="Arial" panose="020B0604020202020204" pitchFamily="34" charset="0"/>
              </a:rPr>
              <a:t>在世界经济中的比重明显上升</a:t>
            </a:r>
            <a:r>
              <a:rPr lang="zh-CN" altLang="en-US" sz="1800" b="1" dirty="0">
                <a:solidFill>
                  <a:srgbClr val="0000FF"/>
                </a:solidFill>
                <a:latin typeface="Arial" panose="020B0604020202020204" pitchFamily="34" charset="0"/>
              </a:rPr>
              <a:t>；</a:t>
            </a:r>
            <a:r>
              <a:rPr lang="en-US" altLang="x-none" sz="1800">
                <a:solidFill>
                  <a:srgbClr val="0000FF"/>
                </a:solidFill>
                <a:latin typeface="Arial" panose="020B0604020202020204" pitchFamily="34" charset="0"/>
              </a:rPr>
              <a:t>                                                             </a:t>
            </a:r>
            <a:endParaRPr lang="en-US" altLang="x-none" sz="1800">
              <a:solidFill>
                <a:srgbClr val="0000FF"/>
              </a:solidFill>
              <a:latin typeface="Arial" panose="020B0604020202020204" pitchFamily="34" charset="0"/>
            </a:endParaRPr>
          </a:p>
        </p:txBody>
      </p:sp>
      <p:sp>
        <p:nvSpPr>
          <p:cNvPr id="698381" name="矩形 698380"/>
          <p:cNvSpPr/>
          <p:nvPr/>
        </p:nvSpPr>
        <p:spPr>
          <a:xfrm>
            <a:off x="318052" y="1310507"/>
            <a:ext cx="7606113" cy="423545"/>
          </a:xfrm>
          <a:prstGeom prst="rect">
            <a:avLst/>
          </a:prstGeom>
          <a:noFill/>
          <a:ln w="9525">
            <a:noFill/>
          </a:ln>
        </p:spPr>
        <p:txBody>
          <a:bodyPr>
            <a:spAutoFit/>
          </a:bodyPr>
          <a:p>
            <a:pPr>
              <a:lnSpc>
                <a:spcPct val="120000"/>
              </a:lnSpc>
            </a:pPr>
            <a:r>
              <a:rPr lang="en-US" altLang="zh-CN" sz="1800" b="1" dirty="0">
                <a:effectLst>
                  <a:outerShdw blurRad="38100" dist="38100" dir="2700000">
                    <a:srgbClr val="C0C0C0"/>
                  </a:outerShdw>
                </a:effectLst>
                <a:ea typeface="黑体" panose="02010609060101010101" pitchFamily="49" charset="-122"/>
                <a:sym typeface="+mn-ea"/>
              </a:rPr>
              <a:t>②</a:t>
            </a:r>
            <a:r>
              <a:rPr lang="zh-CN" altLang="en-US" sz="1800" b="1" dirty="0">
                <a:effectLst>
                  <a:outerShdw blurRad="38100" dist="38100" dir="2700000">
                    <a:srgbClr val="C0C0C0"/>
                  </a:outerShdw>
                </a:effectLst>
                <a:ea typeface="黑体" panose="02010609060101010101" pitchFamily="49" charset="-122"/>
                <a:sym typeface="+mn-ea"/>
              </a:rPr>
              <a:t>外部因素：</a:t>
            </a:r>
            <a:r>
              <a:rPr lang="zh-CN" altLang="en-US" sz="1800" b="1" dirty="0">
                <a:solidFill>
                  <a:srgbClr val="0000FF"/>
                </a:solidFill>
                <a:latin typeface="Arial" panose="020B0604020202020204" pitchFamily="34" charset="0"/>
              </a:rPr>
              <a:t>欧洲经济一体化进程加快，北美自由贸易区已显雏形；</a:t>
            </a:r>
            <a:endParaRPr lang="zh-CN" altLang="en-US" sz="1800" b="1" dirty="0">
              <a:solidFill>
                <a:srgbClr val="0000FF"/>
              </a:solidFill>
              <a:latin typeface="Arial" panose="020B0604020202020204" pitchFamily="34" charset="0"/>
            </a:endParaRPr>
          </a:p>
        </p:txBody>
      </p:sp>
      <p:sp>
        <p:nvSpPr>
          <p:cNvPr id="698383" name="矩形 698382"/>
          <p:cNvSpPr/>
          <p:nvPr/>
        </p:nvSpPr>
        <p:spPr>
          <a:xfrm>
            <a:off x="954633" y="1822377"/>
            <a:ext cx="8189367" cy="1198880"/>
          </a:xfrm>
          <a:prstGeom prst="rect">
            <a:avLst/>
          </a:prstGeom>
          <a:noFill/>
          <a:ln w="9525">
            <a:noFill/>
          </a:ln>
        </p:spPr>
        <p:txBody>
          <a:bodyPr>
            <a:spAutoFit/>
          </a:bodyPr>
          <a:p>
            <a:r>
              <a:rPr lang="en-US" altLang="zh-CN" sz="1800" b="1" dirty="0">
                <a:latin typeface="Arial" panose="020B0604020202020204" pitchFamily="34" charset="0"/>
              </a:rPr>
              <a:t>①</a:t>
            </a:r>
            <a:r>
              <a:rPr lang="zh-CN" altLang="en-US" sz="1800" b="1" dirty="0">
                <a:solidFill>
                  <a:srgbClr val="FF0000"/>
                </a:solidFill>
                <a:latin typeface="Arial" panose="020B0604020202020204" pitchFamily="34" charset="0"/>
              </a:rPr>
              <a:t>标志：</a:t>
            </a:r>
            <a:r>
              <a:rPr lang="en-US" altLang="zh-CN" sz="1800" b="1" dirty="0">
                <a:latin typeface="Arial" panose="020B0604020202020204" pitchFamily="34" charset="0"/>
              </a:rPr>
              <a:t>1989</a:t>
            </a:r>
            <a:r>
              <a:rPr lang="zh-CN" altLang="en-US" sz="1800" b="1" dirty="0">
                <a:latin typeface="Arial" panose="020B0604020202020204" pitchFamily="34" charset="0"/>
              </a:rPr>
              <a:t>年，堪培拉“</a:t>
            </a:r>
            <a:r>
              <a:rPr lang="zh-CN" altLang="en-US" sz="1800" b="1" dirty="0">
                <a:solidFill>
                  <a:srgbClr val="FF0000"/>
                </a:solidFill>
                <a:latin typeface="Arial" panose="020B0604020202020204" pitchFamily="34" charset="0"/>
              </a:rPr>
              <a:t>亚太经济合作</a:t>
            </a:r>
            <a:r>
              <a:rPr lang="zh-CN" altLang="en-US" sz="1800" b="1" dirty="0">
                <a:solidFill>
                  <a:srgbClr val="0000FF"/>
                </a:solidFill>
                <a:latin typeface="Arial" panose="020B0604020202020204" pitchFamily="34" charset="0"/>
              </a:rPr>
              <a:t>部长级会议</a:t>
            </a:r>
            <a:r>
              <a:rPr lang="zh-CN" altLang="en-US" sz="1800" b="1" dirty="0">
                <a:latin typeface="Arial" panose="020B0604020202020204" pitchFamily="34" charset="0"/>
              </a:rPr>
              <a:t>”的</a:t>
            </a:r>
            <a:r>
              <a:rPr lang="zh-CN" altLang="en-US" sz="1800" b="1" dirty="0">
                <a:solidFill>
                  <a:srgbClr val="FF0000"/>
                </a:solidFill>
                <a:latin typeface="Arial" panose="020B0604020202020204" pitchFamily="34" charset="0"/>
              </a:rPr>
              <a:t>首次会议</a:t>
            </a:r>
            <a:r>
              <a:rPr lang="zh-CN" altLang="en-US" sz="1800" b="1" dirty="0">
                <a:latin typeface="Arial" panose="020B0604020202020204" pitchFamily="34" charset="0"/>
              </a:rPr>
              <a:t>；</a:t>
            </a:r>
            <a:endParaRPr lang="zh-CN" altLang="en-US" sz="1800" b="1" dirty="0">
              <a:latin typeface="Arial" panose="020B0604020202020204" pitchFamily="34" charset="0"/>
            </a:endParaRPr>
          </a:p>
          <a:p>
            <a:r>
              <a:rPr lang="en-US" altLang="zh-CN" sz="1800" b="1" dirty="0">
                <a:latin typeface="Arial" panose="020B0604020202020204" pitchFamily="34" charset="0"/>
              </a:rPr>
              <a:t>②1991</a:t>
            </a:r>
            <a:r>
              <a:rPr lang="zh-CN" altLang="en-US" sz="1800" b="1" dirty="0">
                <a:latin typeface="Arial" panose="020B0604020202020204" pitchFamily="34" charset="0"/>
              </a:rPr>
              <a:t>年，中国、中国台北和香港加入；</a:t>
            </a:r>
            <a:endParaRPr lang="zh-CN" altLang="en-US" sz="1800" b="1" dirty="0">
              <a:latin typeface="Arial" panose="020B0604020202020204" pitchFamily="34" charset="0"/>
            </a:endParaRPr>
          </a:p>
          <a:p>
            <a:r>
              <a:rPr lang="en-US" altLang="zh-CN" sz="1800" b="1" dirty="0">
                <a:latin typeface="Arial" panose="020B0604020202020204" pitchFamily="34" charset="0"/>
              </a:rPr>
              <a:t>③1993</a:t>
            </a:r>
            <a:r>
              <a:rPr lang="zh-CN" altLang="en-US" sz="1800" b="1" dirty="0">
                <a:latin typeface="Arial" panose="020B0604020202020204" pitchFamily="34" charset="0"/>
              </a:rPr>
              <a:t>年，</a:t>
            </a:r>
            <a:r>
              <a:rPr lang="zh-CN" altLang="en-US" sz="1800" b="1" dirty="0">
                <a:solidFill>
                  <a:srgbClr val="FF0000"/>
                </a:solidFill>
                <a:latin typeface="Arial" panose="020B0604020202020204" pitchFamily="34" charset="0"/>
              </a:rPr>
              <a:t>首次</a:t>
            </a:r>
            <a:r>
              <a:rPr lang="zh-CN" altLang="en-US" sz="1800" b="1" dirty="0">
                <a:latin typeface="Arial" panose="020B0604020202020204" pitchFamily="34" charset="0"/>
              </a:rPr>
              <a:t>亚太经合组织</a:t>
            </a:r>
            <a:r>
              <a:rPr lang="zh-CN" altLang="en-US" sz="1800" b="1" dirty="0">
                <a:solidFill>
                  <a:srgbClr val="0000FF"/>
                </a:solidFill>
                <a:latin typeface="Arial" panose="020B0604020202020204" pitchFamily="34" charset="0"/>
              </a:rPr>
              <a:t>领导人非正式会议</a:t>
            </a:r>
            <a:r>
              <a:rPr lang="zh-CN" altLang="en-US" sz="1800" b="1" dirty="0">
                <a:latin typeface="Arial" panose="020B0604020202020204" pitchFamily="34" charset="0"/>
              </a:rPr>
              <a:t>在西雅图举行</a:t>
            </a:r>
            <a:endParaRPr lang="zh-CN" altLang="en-US" sz="1800" b="1" dirty="0">
              <a:latin typeface="Arial" panose="020B0604020202020204" pitchFamily="34" charset="0"/>
            </a:endParaRPr>
          </a:p>
          <a:p>
            <a:r>
              <a:rPr lang="en-US" altLang="zh-CN" sz="1800" b="1" dirty="0">
                <a:latin typeface="Arial" panose="020B0604020202020204" pitchFamily="34" charset="0"/>
              </a:rPr>
              <a:t>④2001</a:t>
            </a:r>
            <a:r>
              <a:rPr lang="zh-CN" altLang="en-US" sz="1800" b="1" dirty="0">
                <a:latin typeface="Arial" panose="020B0604020202020204" pitchFamily="34" charset="0"/>
              </a:rPr>
              <a:t>年，</a:t>
            </a:r>
            <a:r>
              <a:rPr lang="zh-CN" altLang="en-US" sz="1800" b="1" dirty="0">
                <a:solidFill>
                  <a:srgbClr val="FF0000"/>
                </a:solidFill>
                <a:latin typeface="Arial" panose="020B0604020202020204" pitchFamily="34" charset="0"/>
              </a:rPr>
              <a:t>上海</a:t>
            </a:r>
            <a:r>
              <a:rPr lang="zh-CN" altLang="en-US" sz="1800" b="1" dirty="0">
                <a:latin typeface="Arial" panose="020B0604020202020204" pitchFamily="34" charset="0"/>
              </a:rPr>
              <a:t>成功举办</a:t>
            </a:r>
            <a:r>
              <a:rPr lang="zh-CN" altLang="en-US" sz="1800" b="1" dirty="0">
                <a:solidFill>
                  <a:srgbClr val="FF0000"/>
                </a:solidFill>
                <a:latin typeface="Arial" panose="020B0604020202020204" pitchFamily="34" charset="0"/>
              </a:rPr>
              <a:t>第九次</a:t>
            </a:r>
            <a:r>
              <a:rPr lang="zh-CN" altLang="en-US" sz="1800" b="1" dirty="0">
                <a:latin typeface="Arial" panose="020B0604020202020204" pitchFamily="34" charset="0"/>
              </a:rPr>
              <a:t>领导人非正式会议；</a:t>
            </a:r>
            <a:endParaRPr lang="zh-CN" altLang="en-US" sz="1800" b="1" dirty="0">
              <a:latin typeface="Arial" panose="020B0604020202020204" pitchFamily="34" charset="0"/>
            </a:endParaRPr>
          </a:p>
        </p:txBody>
      </p:sp>
      <p:sp>
        <p:nvSpPr>
          <p:cNvPr id="698384" name="文本框 698383"/>
          <p:cNvSpPr txBox="1"/>
          <p:nvPr/>
        </p:nvSpPr>
        <p:spPr>
          <a:xfrm>
            <a:off x="0" y="3110865"/>
            <a:ext cx="9281795" cy="922020"/>
          </a:xfrm>
          <a:prstGeom prst="rect">
            <a:avLst/>
          </a:prstGeom>
          <a:noFill/>
          <a:ln w="9525">
            <a:noFill/>
          </a:ln>
        </p:spPr>
        <p:txBody>
          <a:bodyPr wrap="square">
            <a:spAutoFit/>
          </a:bodyPr>
          <a:p>
            <a:r>
              <a:rPr lang="en-US" altLang="zh-CN" sz="1800" b="1" dirty="0">
                <a:solidFill>
                  <a:schemeClr val="tx2"/>
                </a:solidFill>
                <a:latin typeface="楷体_GB2312" panose="02010609030101010101" pitchFamily="49" charset="-122"/>
                <a:ea typeface="楷体_GB2312" panose="02010609030101010101" pitchFamily="49" charset="-122"/>
              </a:rPr>
              <a:t>①</a:t>
            </a:r>
            <a:r>
              <a:rPr lang="zh-CN" altLang="en-US" sz="1800" b="1" dirty="0">
                <a:solidFill>
                  <a:schemeClr val="tx2"/>
                </a:solidFill>
                <a:latin typeface="楷体_GB2312" panose="02010609030101010101" pitchFamily="49" charset="-122"/>
                <a:ea typeface="楷体_GB2312" panose="02010609030101010101" pitchFamily="49" charset="-122"/>
              </a:rPr>
              <a:t>成员国：广泛性（世界最大经合组织）、差异大；</a:t>
            </a:r>
            <a:endParaRPr lang="zh-CN" altLang="en-US" sz="1800" b="1" dirty="0">
              <a:solidFill>
                <a:schemeClr val="tx2"/>
              </a:solidFill>
              <a:latin typeface="楷体_GB2312" panose="02010609030101010101" pitchFamily="49" charset="-122"/>
              <a:ea typeface="楷体_GB2312" panose="02010609030101010101" pitchFamily="49" charset="-122"/>
            </a:endParaRPr>
          </a:p>
          <a:p>
            <a:r>
              <a:rPr lang="en-US" altLang="zh-CN" sz="1800" b="1" dirty="0">
                <a:solidFill>
                  <a:schemeClr val="tx2"/>
                </a:solidFill>
                <a:latin typeface="楷体_GB2312" panose="02010609030101010101" pitchFamily="49" charset="-122"/>
                <a:ea typeface="楷体_GB2312" panose="02010609030101010101" pitchFamily="49" charset="-122"/>
              </a:rPr>
              <a:t>②</a:t>
            </a:r>
            <a:r>
              <a:rPr lang="zh-CN" altLang="en-US" sz="1800" b="1" dirty="0">
                <a:solidFill>
                  <a:schemeClr val="tx2"/>
                </a:solidFill>
                <a:latin typeface="楷体_GB2312" panose="02010609030101010101" pitchFamily="49" charset="-122"/>
                <a:ea typeface="楷体_GB2312" panose="02010609030101010101" pitchFamily="49" charset="-122"/>
              </a:rPr>
              <a:t>性质：</a:t>
            </a:r>
            <a:r>
              <a:rPr lang="zh-CN" altLang="en-US" sz="1800" b="1" dirty="0">
                <a:solidFill>
                  <a:srgbClr val="FF0000"/>
                </a:solidFill>
                <a:effectLst>
                  <a:outerShdw blurRad="38100" dist="38100" dir="2700000">
                    <a:srgbClr val="C0C0C0"/>
                  </a:outerShdw>
                </a:effectLst>
                <a:latin typeface="Arial" panose="020B0604020202020204" pitchFamily="34" charset="0"/>
                <a:ea typeface="楷体_GB2312" panose="02010609030101010101" pitchFamily="49" charset="-122"/>
              </a:rPr>
              <a:t>松散性的</a:t>
            </a:r>
            <a:r>
              <a:rPr lang="zh-CN" altLang="en-US" sz="1800" b="1" dirty="0">
                <a:solidFill>
                  <a:schemeClr val="tx2"/>
                </a:solidFill>
                <a:latin typeface="楷体_GB2312" panose="02010609030101010101" pitchFamily="49" charset="-122"/>
                <a:ea typeface="楷体_GB2312" panose="02010609030101010101" pitchFamily="49" charset="-122"/>
              </a:rPr>
              <a:t>论坛式经济合作组织（无组织首脑和常设机构）；</a:t>
            </a:r>
            <a:endParaRPr lang="zh-CN" altLang="en-US" sz="1800" b="1" dirty="0">
              <a:solidFill>
                <a:schemeClr val="tx2"/>
              </a:solidFill>
              <a:latin typeface="楷体_GB2312" panose="02010609030101010101" pitchFamily="49" charset="-122"/>
              <a:ea typeface="楷体_GB2312" panose="02010609030101010101" pitchFamily="49" charset="-122"/>
            </a:endParaRPr>
          </a:p>
          <a:p>
            <a:r>
              <a:rPr lang="en-US" altLang="zh-CN" sz="1800" b="1" dirty="0">
                <a:solidFill>
                  <a:schemeClr val="tx2"/>
                </a:solidFill>
                <a:latin typeface="楷体_GB2312" panose="02010609030101010101" pitchFamily="49" charset="-122"/>
                <a:ea typeface="楷体_GB2312" panose="02010609030101010101" pitchFamily="49" charset="-122"/>
              </a:rPr>
              <a:t>③</a:t>
            </a:r>
            <a:r>
              <a:rPr lang="zh-CN" altLang="en-US" sz="1800" b="1" dirty="0">
                <a:solidFill>
                  <a:schemeClr val="tx2"/>
                </a:solidFill>
                <a:latin typeface="楷体_GB2312" panose="02010609030101010101" pitchFamily="49" charset="-122"/>
                <a:ea typeface="楷体_GB2312" panose="02010609030101010101" pitchFamily="49" charset="-122"/>
              </a:rPr>
              <a:t>合作方式：平等互利、自主自愿、协商一致；单边行动和集体行动相结合（</a:t>
            </a:r>
            <a:r>
              <a:rPr lang="en-US" altLang="zh-CN" sz="1800" b="1" dirty="0">
                <a:solidFill>
                  <a:schemeClr val="tx2"/>
                </a:solidFill>
                <a:latin typeface="楷体_GB2312" panose="02010609030101010101" pitchFamily="49" charset="-122"/>
                <a:ea typeface="楷体_GB2312" panose="02010609030101010101" pitchFamily="49" charset="-122"/>
              </a:rPr>
              <a:t>APEC</a:t>
            </a:r>
            <a:r>
              <a:rPr lang="zh-CN" altLang="en-US" sz="1800" b="1" dirty="0">
                <a:solidFill>
                  <a:schemeClr val="tx2"/>
                </a:solidFill>
                <a:latin typeface="楷体_GB2312" panose="02010609030101010101" pitchFamily="49" charset="-122"/>
                <a:ea typeface="楷体_GB2312" panose="02010609030101010101" pitchFamily="49" charset="-122"/>
              </a:rPr>
              <a:t>方式）。</a:t>
            </a:r>
            <a:endParaRPr lang="zh-CN" altLang="en-US" sz="1800" b="1" dirty="0">
              <a:solidFill>
                <a:schemeClr val="tx2"/>
              </a:solidFill>
              <a:latin typeface="楷体_GB2312" panose="02010609030101010101" pitchFamily="49" charset="-122"/>
              <a:ea typeface="楷体_GB2312" panose="02010609030101010101" pitchFamily="49" charset="-122"/>
            </a:endParaRPr>
          </a:p>
        </p:txBody>
      </p:sp>
      <p:sp>
        <p:nvSpPr>
          <p:cNvPr id="698385" name="矩形 698384"/>
          <p:cNvSpPr/>
          <p:nvPr/>
        </p:nvSpPr>
        <p:spPr>
          <a:xfrm>
            <a:off x="0" y="4318460"/>
            <a:ext cx="9144000" cy="368300"/>
          </a:xfrm>
          <a:prstGeom prst="rect">
            <a:avLst/>
          </a:prstGeom>
          <a:noFill/>
          <a:ln w="9525">
            <a:noFill/>
          </a:ln>
        </p:spPr>
        <p:txBody>
          <a:bodyPr>
            <a:spAutoFit/>
          </a:bodyPr>
          <a:p>
            <a:pPr>
              <a:spcBef>
                <a:spcPct val="50000"/>
              </a:spcBef>
              <a:buFont typeface="Arial" panose="020B0604020202020204" pitchFamily="34" charset="0"/>
              <a:buNone/>
            </a:pPr>
            <a:r>
              <a:rPr lang="zh-CN" altLang="en-US" sz="1800" b="1" dirty="0">
                <a:effectLst>
                  <a:outerShdw blurRad="38100" dist="38100" dir="2700000">
                    <a:srgbClr val="C0C0C0"/>
                  </a:outerShdw>
                </a:effectLst>
                <a:latin typeface="Arial" panose="020B0604020202020204" pitchFamily="34" charset="0"/>
              </a:rPr>
              <a:t>促进亚太地区的国家和地区间的经济联系与合作，提升亚太地区的国际地位。</a:t>
            </a:r>
            <a:endParaRPr lang="zh-CN" altLang="en-US" sz="1800" b="1" dirty="0">
              <a:effectLst>
                <a:outerShdw blurRad="38100" dist="38100" dir="2700000">
                  <a:srgbClr val="C0C0C0"/>
                </a:outerShdw>
              </a:effectLst>
              <a:latin typeface="Arial" panose="020B0604020202020204" pitchFamily="34" charset="0"/>
            </a:endParaRPr>
          </a:p>
        </p:txBody>
      </p:sp>
      <p:pic>
        <p:nvPicPr>
          <p:cNvPr id="44035" name="TextBox 1"/>
          <p:cNvPicPr>
            <a:picLocks noGrp="1" noChangeAspect="1"/>
          </p:cNvPicPr>
          <p:nvPr/>
        </p:nvPicPr>
        <p:blipFill>
          <a:blip r:embed="rId2"/>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8380"/>
                                        </p:tgtEl>
                                        <p:attrNameLst>
                                          <p:attrName>style.visibility</p:attrName>
                                        </p:attrNameLst>
                                      </p:cBhvr>
                                      <p:to>
                                        <p:strVal val="visible"/>
                                      </p:to>
                                    </p:set>
                                    <p:animEffect transition="in" filter="blinds(horizontal)">
                                      <p:cBhvr>
                                        <p:cTn id="7" dur="500"/>
                                        <p:tgtEl>
                                          <p:spTgt spid="69838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98381"/>
                                        </p:tgtEl>
                                        <p:attrNameLst>
                                          <p:attrName>style.visibility</p:attrName>
                                        </p:attrNameLst>
                                      </p:cBhvr>
                                      <p:to>
                                        <p:strVal val="visible"/>
                                      </p:to>
                                    </p:set>
                                    <p:animEffect transition="in" filter="blinds(horizontal)">
                                      <p:cBhvr>
                                        <p:cTn id="12" dur="500"/>
                                        <p:tgtEl>
                                          <p:spTgt spid="69838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8383"/>
                                        </p:tgtEl>
                                        <p:attrNameLst>
                                          <p:attrName>style.visibility</p:attrName>
                                        </p:attrNameLst>
                                      </p:cBhvr>
                                      <p:to>
                                        <p:strVal val="visible"/>
                                      </p:to>
                                    </p:set>
                                    <p:animEffect transition="in" filter="blinds(horizontal)">
                                      <p:cBhvr>
                                        <p:cTn id="17" dur="500"/>
                                        <p:tgtEl>
                                          <p:spTgt spid="69838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98384"/>
                                        </p:tgtEl>
                                        <p:attrNameLst>
                                          <p:attrName>style.visibility</p:attrName>
                                        </p:attrNameLst>
                                      </p:cBhvr>
                                      <p:to>
                                        <p:strVal val="visible"/>
                                      </p:to>
                                    </p:set>
                                    <p:animEffect transition="in" filter="wipe(left)">
                                      <p:cBhvr>
                                        <p:cTn id="22" dur="1000"/>
                                        <p:tgtEl>
                                          <p:spTgt spid="69838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98385"/>
                                        </p:tgtEl>
                                        <p:attrNameLst>
                                          <p:attrName>style.visibility</p:attrName>
                                        </p:attrNameLst>
                                      </p:cBhvr>
                                      <p:to>
                                        <p:strVal val="visible"/>
                                      </p:to>
                                    </p:set>
                                    <p:animEffect transition="in" filter="blinds(horizontal)">
                                      <p:cBhvr>
                                        <p:cTn id="27" dur="500"/>
                                        <p:tgtEl>
                                          <p:spTgt spid="698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8380" grpId="0"/>
      <p:bldP spid="698381" grpId="0"/>
      <p:bldP spid="698383" grpId="0"/>
      <p:bldP spid="698384" grpId="0"/>
      <p:bldP spid="69838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699466" name="表格 699465"/>
          <p:cNvGraphicFramePr/>
          <p:nvPr/>
        </p:nvGraphicFramePr>
        <p:xfrm>
          <a:off x="0" y="1293446"/>
          <a:ext cx="9144000" cy="3137535"/>
        </p:xfrm>
        <a:graphic>
          <a:graphicData uri="http://schemas.openxmlformats.org/drawingml/2006/table">
            <a:tbl>
              <a:tblPr/>
              <a:tblGrid>
                <a:gridCol w="1278255"/>
                <a:gridCol w="2357120"/>
                <a:gridCol w="2407920"/>
                <a:gridCol w="2146300"/>
                <a:gridCol w="954405"/>
              </a:tblGrid>
              <a:tr h="38989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名称</a:t>
                      </a:r>
                      <a:endParaRPr lang="zh-CN" altLang="en-US" sz="2100" b="1">
                        <a:ea typeface="黑体" panose="02010609060101010101" pitchFamily="49" charset="-122"/>
                      </a:endParaRPr>
                    </a:p>
                  </a:txBody>
                  <a:tcPr marL="67482" marR="67482" marT="35090" marB="35090"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欧盟</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北美自由贸易区</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亚太经合组织</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东盟</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38989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建立时间</a:t>
                      </a:r>
                      <a:endParaRPr lang="zh-CN" altLang="en-US" sz="2100" b="1">
                        <a:ea typeface="黑体" panose="02010609060101010101" pitchFamily="49" charset="-122"/>
                      </a:endParaRPr>
                    </a:p>
                  </a:txBody>
                  <a:tcPr marL="67482" marR="67482" marT="35090" marB="35090"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en-US" altLang="zh-CN" sz="2100" b="1"/>
                        <a:t>1967</a:t>
                      </a:r>
                      <a:endParaRPr lang="zh-CN" altLang="en-US" sz="2100" b="1"/>
                    </a:p>
                  </a:txBody>
                  <a:tcPr marL="67482" marR="67482" marT="35090" marB="35090"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38989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dirty="0">
                          <a:ea typeface="黑体" panose="02010609060101010101" pitchFamily="49" charset="-122"/>
                        </a:rPr>
                        <a:t>性质</a:t>
                      </a:r>
                      <a:endParaRPr lang="zh-CN" altLang="en-US" sz="2100" b="1">
                        <a:ea typeface="黑体" panose="02010609060101010101" pitchFamily="49" charset="-122"/>
                      </a:endParaRPr>
                    </a:p>
                  </a:txBody>
                  <a:tcPr marL="67482" marR="67482" marT="35090" marB="35090"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经济</a:t>
                      </a:r>
                      <a:r>
                        <a:rPr lang="en-US" altLang="zh-CN" sz="2100" b="1">
                          <a:ea typeface="黑体" panose="02010609060101010101" pitchFamily="49" charset="-122"/>
                        </a:rPr>
                        <a:t>(</a:t>
                      </a:r>
                      <a:r>
                        <a:rPr lang="zh-CN" altLang="en-US" sz="2100" b="1">
                          <a:ea typeface="黑体" panose="02010609060101010101" pitchFamily="49" charset="-122"/>
                        </a:rPr>
                        <a:t>论坛性</a:t>
                      </a:r>
                      <a:r>
                        <a:rPr lang="en-US" altLang="zh-CN" sz="2100" b="1">
                          <a:ea typeface="黑体" panose="02010609060101010101" pitchFamily="49" charset="-122"/>
                        </a:rPr>
                        <a:t>)</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经政</a:t>
                      </a:r>
                      <a:endParaRPr lang="zh-CN" altLang="en-US" sz="2100"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99758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成员国间差异性</a:t>
                      </a:r>
                      <a:endParaRPr lang="zh-CN" altLang="en-US" sz="2100" b="1">
                        <a:ea typeface="黑体" panose="02010609060101010101" pitchFamily="49" charset="-122"/>
                      </a:endParaRPr>
                    </a:p>
                  </a:txBody>
                  <a:tcPr marL="67482" marR="67482" marT="35090" marB="35090"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025" b="1">
                          <a:ea typeface="黑体" panose="02010609060101010101" pitchFamily="49" charset="-122"/>
                        </a:rPr>
                        <a:t>多为发展中国家</a:t>
                      </a:r>
                      <a:endParaRPr lang="zh-CN" altLang="en-US" sz="2025" b="1">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97028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r>
                        <a:rPr lang="zh-CN" altLang="en-US" sz="2100" b="1">
                          <a:ea typeface="黑体" panose="02010609060101010101" pitchFamily="49" charset="-122"/>
                        </a:rPr>
                        <a:t>合作程度</a:t>
                      </a:r>
                      <a:endParaRPr lang="zh-CN" altLang="en-US" sz="2100" b="1">
                        <a:ea typeface="黑体" panose="02010609060101010101" pitchFamily="49" charset="-122"/>
                      </a:endParaRPr>
                    </a:p>
                  </a:txBody>
                  <a:tcPr marL="67482" marR="67482" marT="35090" marB="35090" anchor="ctr" anchorCtr="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buNone/>
                      </a:pPr>
                      <a:endParaRPr lang="zh-CN" altLang="en-US" sz="2100" b="1" dirty="0">
                        <a:ea typeface="黑体" panose="02010609060101010101" pitchFamily="49" charset="-122"/>
                      </a:endParaRPr>
                    </a:p>
                  </a:txBody>
                  <a:tcPr marL="67482" marR="67482" marT="35090" marB="35090" anchor="ctr" anchorCtr="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1"/>
                    </a:solidFill>
                  </a:tcPr>
                </a:tc>
              </a:tr>
            </a:tbl>
          </a:graphicData>
        </a:graphic>
      </p:graphicFrame>
      <p:sp>
        <p:nvSpPr>
          <p:cNvPr id="699435" name="文本框 699434"/>
          <p:cNvSpPr txBox="1"/>
          <p:nvPr/>
        </p:nvSpPr>
        <p:spPr>
          <a:xfrm>
            <a:off x="527685" y="593125"/>
            <a:ext cx="6343189" cy="460375"/>
          </a:xfrm>
          <a:prstGeom prst="rect">
            <a:avLst/>
          </a:prstGeom>
          <a:noFill/>
          <a:ln w="9525">
            <a:noFill/>
          </a:ln>
        </p:spPr>
        <p:txBody>
          <a:bodyPr>
            <a:spAutoFit/>
          </a:bodyPr>
          <a:p>
            <a:r>
              <a:rPr lang="en-US" altLang="zh-CN" sz="2400" b="1">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rPr>
              <a:t>1</a:t>
            </a:r>
            <a:r>
              <a:rPr lang="zh-CN" altLang="en-US" sz="2400" b="1">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rPr>
              <a:t>、世界三大区域经济组织的比较</a:t>
            </a:r>
            <a:endParaRPr lang="zh-CN" altLang="en-US" sz="2400" b="1">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9441" name="文本框 699440"/>
          <p:cNvSpPr txBox="1"/>
          <p:nvPr/>
        </p:nvSpPr>
        <p:spPr>
          <a:xfrm>
            <a:off x="4410118" y="1670775"/>
            <a:ext cx="1187934" cy="414020"/>
          </a:xfrm>
          <a:prstGeom prst="rect">
            <a:avLst/>
          </a:prstGeom>
          <a:noFill/>
          <a:ln w="9525">
            <a:noFill/>
          </a:ln>
        </p:spPr>
        <p:txBody>
          <a:bodyPr>
            <a:spAutoFit/>
          </a:bodyPr>
          <a:p>
            <a:r>
              <a:rPr lang="en-US" altLang="zh-CN" sz="2100" b="1">
                <a:latin typeface="Arial" panose="020B0604020202020204" pitchFamily="34" charset="0"/>
              </a:rPr>
              <a:t>1994</a:t>
            </a:r>
            <a:endParaRPr lang="en-US" altLang="zh-CN" sz="2100" b="1">
              <a:latin typeface="Arial" panose="020B0604020202020204" pitchFamily="34" charset="0"/>
            </a:endParaRPr>
          </a:p>
        </p:txBody>
      </p:sp>
      <p:sp>
        <p:nvSpPr>
          <p:cNvPr id="699442" name="文本框 699441"/>
          <p:cNvSpPr txBox="1"/>
          <p:nvPr/>
        </p:nvSpPr>
        <p:spPr>
          <a:xfrm>
            <a:off x="2142567" y="1670775"/>
            <a:ext cx="970107" cy="414020"/>
          </a:xfrm>
          <a:prstGeom prst="rect">
            <a:avLst/>
          </a:prstGeom>
          <a:noFill/>
          <a:ln w="9525">
            <a:noFill/>
          </a:ln>
        </p:spPr>
        <p:txBody>
          <a:bodyPr>
            <a:spAutoFit/>
          </a:bodyPr>
          <a:p>
            <a:r>
              <a:rPr lang="en-US" altLang="zh-CN" sz="2100" b="1">
                <a:latin typeface="Arial" panose="020B0604020202020204" pitchFamily="34" charset="0"/>
              </a:rPr>
              <a:t>1993</a:t>
            </a:r>
            <a:endParaRPr lang="en-US" altLang="zh-CN" sz="2100" b="1">
              <a:latin typeface="Arial" panose="020B0604020202020204" pitchFamily="34" charset="0"/>
            </a:endParaRPr>
          </a:p>
        </p:txBody>
      </p:sp>
      <p:sp>
        <p:nvSpPr>
          <p:cNvPr id="699443" name="文本框 699442"/>
          <p:cNvSpPr txBox="1"/>
          <p:nvPr/>
        </p:nvSpPr>
        <p:spPr>
          <a:xfrm>
            <a:off x="6731232" y="1670775"/>
            <a:ext cx="1024861" cy="414020"/>
          </a:xfrm>
          <a:prstGeom prst="rect">
            <a:avLst/>
          </a:prstGeom>
          <a:noFill/>
          <a:ln w="9525">
            <a:noFill/>
          </a:ln>
        </p:spPr>
        <p:txBody>
          <a:bodyPr>
            <a:spAutoFit/>
          </a:bodyPr>
          <a:p>
            <a:r>
              <a:rPr lang="en-US" altLang="zh-CN" sz="2100" b="1">
                <a:latin typeface="Arial" panose="020B0604020202020204" pitchFamily="34" charset="0"/>
              </a:rPr>
              <a:t>1989</a:t>
            </a:r>
            <a:endParaRPr lang="en-US" altLang="zh-CN" sz="2100" b="1">
              <a:latin typeface="Arial" panose="020B0604020202020204" pitchFamily="34" charset="0"/>
            </a:endParaRPr>
          </a:p>
        </p:txBody>
      </p:sp>
      <p:sp>
        <p:nvSpPr>
          <p:cNvPr id="699447" name="文本框 699446"/>
          <p:cNvSpPr txBox="1"/>
          <p:nvPr/>
        </p:nvSpPr>
        <p:spPr>
          <a:xfrm>
            <a:off x="1278398" y="2426626"/>
            <a:ext cx="2322305" cy="1010920"/>
          </a:xfrm>
          <a:prstGeom prst="rect">
            <a:avLst/>
          </a:prstGeom>
          <a:noFill/>
          <a:ln w="9525">
            <a:noFill/>
          </a:ln>
        </p:spPr>
        <p:txBody>
          <a:bodyPr>
            <a:spAutoFit/>
          </a:bodyPr>
          <a:p>
            <a:pPr>
              <a:lnSpc>
                <a:spcPct val="95000"/>
              </a:lnSpc>
              <a:buClr>
                <a:srgbClr val="FFFF00"/>
              </a:buClr>
            </a:pPr>
            <a:r>
              <a:rPr lang="zh-CN" altLang="en-US" sz="2100" b="1">
                <a:solidFill>
                  <a:srgbClr val="0000CC"/>
                </a:solidFill>
                <a:latin typeface="宋体" panose="02010600030101010101" pitchFamily="2" charset="-122"/>
              </a:rPr>
              <a:t>主要是发达国家；经、政、文相近；地域相连</a:t>
            </a:r>
            <a:endParaRPr lang="zh-CN" altLang="en-US" sz="2100" b="1">
              <a:solidFill>
                <a:srgbClr val="0000CC"/>
              </a:solidFill>
              <a:latin typeface="宋体" panose="02010600030101010101" pitchFamily="2" charset="-122"/>
            </a:endParaRPr>
          </a:p>
        </p:txBody>
      </p:sp>
      <p:sp>
        <p:nvSpPr>
          <p:cNvPr id="699448" name="文本框 699447"/>
          <p:cNvSpPr txBox="1"/>
          <p:nvPr/>
        </p:nvSpPr>
        <p:spPr>
          <a:xfrm>
            <a:off x="3654267" y="2510446"/>
            <a:ext cx="2377059" cy="704215"/>
          </a:xfrm>
          <a:prstGeom prst="rect">
            <a:avLst/>
          </a:prstGeom>
          <a:noFill/>
          <a:ln w="9525">
            <a:noFill/>
          </a:ln>
        </p:spPr>
        <p:txBody>
          <a:bodyPr>
            <a:spAutoFit/>
          </a:bodyPr>
          <a:p>
            <a:pPr>
              <a:lnSpc>
                <a:spcPct val="95000"/>
              </a:lnSpc>
              <a:buClr>
                <a:srgbClr val="00FFFF"/>
              </a:buClr>
            </a:pPr>
            <a:r>
              <a:rPr lang="zh-CN" altLang="en-US" sz="2100" b="1">
                <a:solidFill>
                  <a:srgbClr val="0000CC"/>
                </a:solidFill>
                <a:latin typeface="宋体" panose="02010600030101010101" pitchFamily="2" charset="-122"/>
              </a:rPr>
              <a:t>发达国与发展中国家联合；地域相连</a:t>
            </a:r>
            <a:endParaRPr lang="zh-CN" altLang="en-US" sz="2100" b="1">
              <a:solidFill>
                <a:srgbClr val="0000CC"/>
              </a:solidFill>
              <a:latin typeface="宋体" panose="02010600030101010101" pitchFamily="2" charset="-122"/>
            </a:endParaRPr>
          </a:p>
        </p:txBody>
      </p:sp>
      <p:sp>
        <p:nvSpPr>
          <p:cNvPr id="699449" name="文本框 699448"/>
          <p:cNvSpPr txBox="1"/>
          <p:nvPr/>
        </p:nvSpPr>
        <p:spPr>
          <a:xfrm>
            <a:off x="6031327" y="2426626"/>
            <a:ext cx="2158041" cy="1010920"/>
          </a:xfrm>
          <a:prstGeom prst="rect">
            <a:avLst/>
          </a:prstGeom>
          <a:noFill/>
          <a:ln w="9525">
            <a:noFill/>
          </a:ln>
        </p:spPr>
        <p:txBody>
          <a:bodyPr>
            <a:spAutoFit/>
          </a:bodyPr>
          <a:p>
            <a:pPr>
              <a:lnSpc>
                <a:spcPct val="95000"/>
              </a:lnSpc>
              <a:buClr>
                <a:srgbClr val="FFFFFF"/>
              </a:buClr>
            </a:pPr>
            <a:r>
              <a:rPr lang="zh-CN" altLang="en-US" sz="2100" b="1">
                <a:solidFill>
                  <a:srgbClr val="0000CC"/>
                </a:solidFill>
                <a:latin typeface="宋体" panose="02010600030101010101" pitchFamily="2" charset="-122"/>
              </a:rPr>
              <a:t>各方面差异较大；分布广、地域不相连</a:t>
            </a:r>
            <a:endParaRPr lang="zh-CN" altLang="en-US" sz="2100" b="1">
              <a:solidFill>
                <a:srgbClr val="0000CC"/>
              </a:solidFill>
              <a:latin typeface="宋体" panose="02010600030101010101" pitchFamily="2" charset="-122"/>
            </a:endParaRPr>
          </a:p>
        </p:txBody>
      </p:sp>
      <p:sp>
        <p:nvSpPr>
          <p:cNvPr id="699454" name="文本框 699453"/>
          <p:cNvSpPr txBox="1"/>
          <p:nvPr/>
        </p:nvSpPr>
        <p:spPr>
          <a:xfrm>
            <a:off x="1278398" y="3452677"/>
            <a:ext cx="2322305" cy="1010920"/>
          </a:xfrm>
          <a:prstGeom prst="rect">
            <a:avLst/>
          </a:prstGeom>
          <a:noFill/>
          <a:ln w="9525">
            <a:noFill/>
          </a:ln>
        </p:spPr>
        <p:txBody>
          <a:bodyPr>
            <a:spAutoFit/>
          </a:bodyPr>
          <a:p>
            <a:pPr>
              <a:lnSpc>
                <a:spcPct val="95000"/>
              </a:lnSpc>
            </a:pPr>
            <a:r>
              <a:rPr lang="zh-CN" altLang="en-US" sz="2100" b="1">
                <a:solidFill>
                  <a:srgbClr val="0000CC"/>
                </a:solidFill>
                <a:latin typeface="宋体" panose="02010600030101010101" pitchFamily="2" charset="-122"/>
              </a:rPr>
              <a:t>合作程度很高，</a:t>
            </a:r>
            <a:endParaRPr lang="zh-CN" altLang="en-US" sz="2100" b="1">
              <a:solidFill>
                <a:srgbClr val="0000CC"/>
              </a:solidFill>
              <a:latin typeface="宋体" panose="02010600030101010101" pitchFamily="2" charset="-122"/>
            </a:endParaRPr>
          </a:p>
          <a:p>
            <a:pPr>
              <a:lnSpc>
                <a:spcPct val="95000"/>
              </a:lnSpc>
            </a:pPr>
            <a:r>
              <a:rPr lang="zh-CN" altLang="en-US" sz="2100" b="1" dirty="0">
                <a:solidFill>
                  <a:srgbClr val="0000CC"/>
                </a:solidFill>
                <a:latin typeface="宋体" panose="02010600030101010101" pitchFamily="2" charset="-122"/>
              </a:rPr>
              <a:t>形成了超越国家</a:t>
            </a:r>
            <a:r>
              <a:rPr lang="zh-CN" altLang="en-US" sz="2100" b="1">
                <a:solidFill>
                  <a:srgbClr val="0000CC"/>
                </a:solidFill>
                <a:latin typeface="宋体" panose="02010600030101010101" pitchFamily="2" charset="-122"/>
              </a:rPr>
              <a:t>的权力机构</a:t>
            </a:r>
            <a:endParaRPr lang="zh-CN" altLang="en-US" sz="2100" b="1">
              <a:solidFill>
                <a:srgbClr val="0000CC"/>
              </a:solidFill>
              <a:latin typeface="宋体" panose="02010600030101010101" pitchFamily="2" charset="-122"/>
            </a:endParaRPr>
          </a:p>
        </p:txBody>
      </p:sp>
      <p:sp>
        <p:nvSpPr>
          <p:cNvPr id="699455" name="文本框 699454"/>
          <p:cNvSpPr txBox="1"/>
          <p:nvPr/>
        </p:nvSpPr>
        <p:spPr>
          <a:xfrm>
            <a:off x="3654267" y="3452677"/>
            <a:ext cx="2377059" cy="1010920"/>
          </a:xfrm>
          <a:prstGeom prst="rect">
            <a:avLst/>
          </a:prstGeom>
          <a:noFill/>
          <a:ln w="9525">
            <a:noFill/>
          </a:ln>
        </p:spPr>
        <p:txBody>
          <a:bodyPr>
            <a:spAutoFit/>
          </a:bodyPr>
          <a:p>
            <a:pPr>
              <a:lnSpc>
                <a:spcPct val="95000"/>
              </a:lnSpc>
            </a:pPr>
            <a:r>
              <a:rPr lang="zh-CN" altLang="en-US" sz="2100" b="1">
                <a:solidFill>
                  <a:srgbClr val="0000CC"/>
                </a:solidFill>
                <a:latin typeface="宋体" panose="02010600030101010101" pitchFamily="2" charset="-122"/>
              </a:rPr>
              <a:t>合作程度较高，</a:t>
            </a:r>
            <a:endParaRPr lang="zh-CN" altLang="en-US" sz="2100" b="1">
              <a:solidFill>
                <a:srgbClr val="0000CC"/>
              </a:solidFill>
              <a:latin typeface="宋体" panose="02010600030101010101" pitchFamily="2" charset="-122"/>
            </a:endParaRPr>
          </a:p>
          <a:p>
            <a:pPr>
              <a:lnSpc>
                <a:spcPct val="95000"/>
              </a:lnSpc>
            </a:pPr>
            <a:r>
              <a:rPr lang="zh-CN" altLang="en-US" sz="2100" b="1" dirty="0">
                <a:solidFill>
                  <a:srgbClr val="0000CC"/>
                </a:solidFill>
                <a:latin typeface="宋体" panose="02010600030101010101" pitchFamily="2" charset="-122"/>
              </a:rPr>
              <a:t>但未形成超越国</a:t>
            </a:r>
            <a:r>
              <a:rPr lang="zh-CN" altLang="en-US" sz="2100" b="1">
                <a:solidFill>
                  <a:srgbClr val="0000CC"/>
                </a:solidFill>
                <a:latin typeface="宋体" panose="02010600030101010101" pitchFamily="2" charset="-122"/>
              </a:rPr>
              <a:t>家权力机构               </a:t>
            </a:r>
            <a:endParaRPr lang="zh-CN" altLang="en-US" sz="2100" b="1">
              <a:solidFill>
                <a:srgbClr val="0000CC"/>
              </a:solidFill>
              <a:latin typeface="宋体" panose="02010600030101010101" pitchFamily="2" charset="-122"/>
            </a:endParaRPr>
          </a:p>
        </p:txBody>
      </p:sp>
      <p:sp>
        <p:nvSpPr>
          <p:cNvPr id="699456" name="文本框 699455"/>
          <p:cNvSpPr txBox="1"/>
          <p:nvPr/>
        </p:nvSpPr>
        <p:spPr>
          <a:xfrm>
            <a:off x="6031327" y="3452677"/>
            <a:ext cx="2158041" cy="1010920"/>
          </a:xfrm>
          <a:prstGeom prst="rect">
            <a:avLst/>
          </a:prstGeom>
          <a:noFill/>
          <a:ln w="9525">
            <a:noFill/>
          </a:ln>
        </p:spPr>
        <p:txBody>
          <a:bodyPr>
            <a:spAutoFit/>
          </a:bodyPr>
          <a:p>
            <a:pPr>
              <a:lnSpc>
                <a:spcPct val="95000"/>
              </a:lnSpc>
            </a:pPr>
            <a:r>
              <a:rPr lang="zh-CN" altLang="en-US" sz="2100" b="1">
                <a:solidFill>
                  <a:srgbClr val="0000CC"/>
                </a:solidFill>
                <a:latin typeface="宋体" panose="02010600030101010101" pitchFamily="2" charset="-122"/>
              </a:rPr>
              <a:t>合作程度较低，</a:t>
            </a:r>
            <a:endParaRPr lang="zh-CN" altLang="en-US" sz="2100" b="1">
              <a:solidFill>
                <a:srgbClr val="0000CC"/>
              </a:solidFill>
              <a:latin typeface="宋体" panose="02010600030101010101" pitchFamily="2" charset="-122"/>
            </a:endParaRPr>
          </a:p>
          <a:p>
            <a:pPr>
              <a:lnSpc>
                <a:spcPct val="95000"/>
              </a:lnSpc>
            </a:pPr>
            <a:r>
              <a:rPr lang="zh-CN" altLang="en-US" sz="2100" b="1" dirty="0">
                <a:solidFill>
                  <a:srgbClr val="0000CC"/>
                </a:solidFill>
                <a:latin typeface="宋体" panose="02010600030101010101" pitchFamily="2" charset="-122"/>
              </a:rPr>
              <a:t>属松散性组织</a:t>
            </a:r>
            <a:endParaRPr lang="zh-CN" altLang="en-US" sz="2100" b="1" dirty="0">
              <a:solidFill>
                <a:srgbClr val="0000CC"/>
              </a:solidFill>
              <a:latin typeface="宋体" panose="02010600030101010101" pitchFamily="2" charset="-122"/>
            </a:endParaRPr>
          </a:p>
          <a:p>
            <a:pPr>
              <a:lnSpc>
                <a:spcPct val="95000"/>
              </a:lnSpc>
            </a:pPr>
            <a:r>
              <a:rPr lang="zh-CN" altLang="en-US" sz="2100" b="1">
                <a:solidFill>
                  <a:srgbClr val="0000CC"/>
                </a:solidFill>
                <a:latin typeface="宋体" panose="02010600030101010101" pitchFamily="2" charset="-122"/>
              </a:rPr>
              <a:t>缺少约束力</a:t>
            </a:r>
            <a:endParaRPr lang="zh-CN" altLang="en-US" sz="2100" b="1">
              <a:solidFill>
                <a:srgbClr val="0000CC"/>
              </a:solidFill>
              <a:latin typeface="宋体" panose="02010600030101010101" pitchFamily="2" charset="-122"/>
            </a:endParaRPr>
          </a:p>
        </p:txBody>
      </p:sp>
      <p:sp>
        <p:nvSpPr>
          <p:cNvPr id="2" name="文本框 1"/>
          <p:cNvSpPr txBox="1"/>
          <p:nvPr/>
        </p:nvSpPr>
        <p:spPr>
          <a:xfrm>
            <a:off x="1550670" y="2084705"/>
            <a:ext cx="1562100" cy="368300"/>
          </a:xfrm>
          <a:prstGeom prst="rect">
            <a:avLst/>
          </a:prstGeom>
          <a:noFill/>
        </p:spPr>
        <p:txBody>
          <a:bodyPr wrap="none" rtlCol="0" anchor="t">
            <a:spAutoFit/>
          </a:bodyPr>
          <a:p>
            <a:pPr marL="0" lvl="0" indent="0">
              <a:buNone/>
            </a:pPr>
            <a:r>
              <a:rPr lang="zh-CN" altLang="en-US" b="1">
                <a:ea typeface="黑体" panose="02010609060101010101" pitchFamily="49" charset="-122"/>
                <a:sym typeface="+mn-ea"/>
              </a:rPr>
              <a:t>政治经济联盟</a:t>
            </a:r>
            <a:endParaRPr lang="zh-CN" altLang="en-US"/>
          </a:p>
        </p:txBody>
      </p:sp>
      <p:sp>
        <p:nvSpPr>
          <p:cNvPr id="3" name="文本框 2"/>
          <p:cNvSpPr txBox="1"/>
          <p:nvPr/>
        </p:nvSpPr>
        <p:spPr>
          <a:xfrm>
            <a:off x="3916680" y="2084705"/>
            <a:ext cx="1562100" cy="368300"/>
          </a:xfrm>
          <a:prstGeom prst="rect">
            <a:avLst/>
          </a:prstGeom>
          <a:noFill/>
        </p:spPr>
        <p:txBody>
          <a:bodyPr wrap="none" rtlCol="0" anchor="t">
            <a:spAutoFit/>
          </a:bodyPr>
          <a:p>
            <a:pPr marL="0" lvl="0" indent="0">
              <a:buNone/>
            </a:pPr>
            <a:r>
              <a:rPr lang="zh-CN" altLang="en-US" b="1">
                <a:ea typeface="黑体" panose="02010609060101010101" pitchFamily="49" charset="-122"/>
                <a:sym typeface="+mn-ea"/>
              </a:rPr>
              <a:t>经济合作组织</a:t>
            </a:r>
            <a:endParaRPr lang="zh-CN" altLang="en-US"/>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4"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9442"/>
                                        </p:tgtEl>
                                        <p:attrNameLst>
                                          <p:attrName>style.visibility</p:attrName>
                                        </p:attrNameLst>
                                      </p:cBhvr>
                                      <p:to>
                                        <p:strVal val="visible"/>
                                      </p:to>
                                    </p:set>
                                    <p:animEffect transition="in" filter="blinds(horizontal)">
                                      <p:cBhvr>
                                        <p:cTn id="7" dur="500"/>
                                        <p:tgtEl>
                                          <p:spTgt spid="69944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0" presetClass="entr" presetSubtype="0" decel="100000" fill="hold" grpId="0" nodeType="clickEffect">
                                  <p:stCondLst>
                                    <p:cond delay="0"/>
                                  </p:stCondLst>
                                  <p:childTnLst>
                                    <p:set>
                                      <p:cBhvr>
                                        <p:cTn id="17" dur="1" fill="hold">
                                          <p:stCondLst>
                                            <p:cond delay="0"/>
                                          </p:stCondLst>
                                        </p:cTn>
                                        <p:tgtEl>
                                          <p:spTgt spid="699447"/>
                                        </p:tgtEl>
                                        <p:attrNameLst>
                                          <p:attrName>style.visibility</p:attrName>
                                        </p:attrNameLst>
                                      </p:cBhvr>
                                      <p:to>
                                        <p:strVal val="visible"/>
                                      </p:to>
                                    </p:set>
                                    <p:anim calcmode="lin" valueType="num">
                                      <p:cBhvr>
                                        <p:cTn id="18" dur="1000" fill="hold"/>
                                        <p:tgtEl>
                                          <p:spTgt spid="699447"/>
                                        </p:tgtEl>
                                        <p:attrNameLst>
                                          <p:attrName>ppt_w</p:attrName>
                                        </p:attrNameLst>
                                      </p:cBhvr>
                                      <p:tavLst>
                                        <p:tav tm="0">
                                          <p:val>
                                            <p:strVal val="#ppt_w+.3"/>
                                          </p:val>
                                        </p:tav>
                                        <p:tav tm="100000">
                                          <p:val>
                                            <p:strVal val="#ppt_w"/>
                                          </p:val>
                                        </p:tav>
                                      </p:tavLst>
                                    </p:anim>
                                    <p:anim calcmode="lin" valueType="num">
                                      <p:cBhvr>
                                        <p:cTn id="19" dur="1000" fill="hold"/>
                                        <p:tgtEl>
                                          <p:spTgt spid="699447"/>
                                        </p:tgtEl>
                                        <p:attrNameLst>
                                          <p:attrName>ppt_h</p:attrName>
                                        </p:attrNameLst>
                                      </p:cBhvr>
                                      <p:tavLst>
                                        <p:tav tm="0">
                                          <p:val>
                                            <p:strVal val="#ppt_h"/>
                                          </p:val>
                                        </p:tav>
                                        <p:tav tm="100000">
                                          <p:val>
                                            <p:strVal val="#ppt_h"/>
                                          </p:val>
                                        </p:tav>
                                      </p:tavLst>
                                    </p:anim>
                                    <p:animEffect transition="in" filter="fade">
                                      <p:cBhvr>
                                        <p:cTn id="20" dur="1000"/>
                                        <p:tgtEl>
                                          <p:spTgt spid="699447"/>
                                        </p:tgtEl>
                                      </p:cBhvr>
                                    </p:animEffect>
                                  </p:childTnLst>
                                </p:cTn>
                              </p:par>
                            </p:childTnLst>
                          </p:cTn>
                        </p:par>
                      </p:childTnLst>
                    </p:cTn>
                  </p:par>
                  <p:par>
                    <p:cTn id="21" fill="hold">
                      <p:stCondLst>
                        <p:cond delay="indefinite"/>
                      </p:stCondLst>
                      <p:childTnLst>
                        <p:par>
                          <p:cTn id="22" fill="hold">
                            <p:stCondLst>
                              <p:cond delay="0"/>
                            </p:stCondLst>
                            <p:childTnLst>
                              <p:par>
                                <p:cTn id="23" presetID="50" presetClass="entr" presetSubtype="0" decel="100000" fill="hold" grpId="0" nodeType="clickEffect">
                                  <p:stCondLst>
                                    <p:cond delay="0"/>
                                  </p:stCondLst>
                                  <p:childTnLst>
                                    <p:set>
                                      <p:cBhvr>
                                        <p:cTn id="24" dur="1" fill="hold">
                                          <p:stCondLst>
                                            <p:cond delay="0"/>
                                          </p:stCondLst>
                                        </p:cTn>
                                        <p:tgtEl>
                                          <p:spTgt spid="699454"/>
                                        </p:tgtEl>
                                        <p:attrNameLst>
                                          <p:attrName>style.visibility</p:attrName>
                                        </p:attrNameLst>
                                      </p:cBhvr>
                                      <p:to>
                                        <p:strVal val="visible"/>
                                      </p:to>
                                    </p:set>
                                    <p:anim calcmode="lin" valueType="num">
                                      <p:cBhvr>
                                        <p:cTn id="25" dur="1000" fill="hold"/>
                                        <p:tgtEl>
                                          <p:spTgt spid="699454"/>
                                        </p:tgtEl>
                                        <p:attrNameLst>
                                          <p:attrName>ppt_w</p:attrName>
                                        </p:attrNameLst>
                                      </p:cBhvr>
                                      <p:tavLst>
                                        <p:tav tm="0">
                                          <p:val>
                                            <p:strVal val="#ppt_w+.3"/>
                                          </p:val>
                                        </p:tav>
                                        <p:tav tm="100000">
                                          <p:val>
                                            <p:strVal val="#ppt_w"/>
                                          </p:val>
                                        </p:tav>
                                      </p:tavLst>
                                    </p:anim>
                                    <p:anim calcmode="lin" valueType="num">
                                      <p:cBhvr>
                                        <p:cTn id="26" dur="1000" fill="hold"/>
                                        <p:tgtEl>
                                          <p:spTgt spid="699454"/>
                                        </p:tgtEl>
                                        <p:attrNameLst>
                                          <p:attrName>ppt_h</p:attrName>
                                        </p:attrNameLst>
                                      </p:cBhvr>
                                      <p:tavLst>
                                        <p:tav tm="0">
                                          <p:val>
                                            <p:strVal val="#ppt_h"/>
                                          </p:val>
                                        </p:tav>
                                        <p:tav tm="100000">
                                          <p:val>
                                            <p:strVal val="#ppt_h"/>
                                          </p:val>
                                        </p:tav>
                                      </p:tavLst>
                                    </p:anim>
                                    <p:animEffect transition="in" filter="fade">
                                      <p:cBhvr>
                                        <p:cTn id="27" dur="1000"/>
                                        <p:tgtEl>
                                          <p:spTgt spid="69945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99441"/>
                                        </p:tgtEl>
                                        <p:attrNameLst>
                                          <p:attrName>style.visibility</p:attrName>
                                        </p:attrNameLst>
                                      </p:cBhvr>
                                      <p:to>
                                        <p:strVal val="visible"/>
                                      </p:to>
                                    </p:set>
                                    <p:animEffect transition="in" filter="blinds(horizontal)">
                                      <p:cBhvr>
                                        <p:cTn id="32" dur="500"/>
                                        <p:tgtEl>
                                          <p:spTgt spid="699441"/>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grpId="0" nodeType="clickEffect">
                                  <p:stCondLst>
                                    <p:cond delay="0"/>
                                  </p:stCondLst>
                                  <p:childTnLst>
                                    <p:set>
                                      <p:cBhvr>
                                        <p:cTn id="42" dur="1" fill="hold">
                                          <p:stCondLst>
                                            <p:cond delay="0"/>
                                          </p:stCondLst>
                                        </p:cTn>
                                        <p:tgtEl>
                                          <p:spTgt spid="699448"/>
                                        </p:tgtEl>
                                        <p:attrNameLst>
                                          <p:attrName>style.visibility</p:attrName>
                                        </p:attrNameLst>
                                      </p:cBhvr>
                                      <p:to>
                                        <p:strVal val="visible"/>
                                      </p:to>
                                    </p:set>
                                    <p:anim calcmode="lin" valueType="num">
                                      <p:cBhvr>
                                        <p:cTn id="43" dur="1000" fill="hold"/>
                                        <p:tgtEl>
                                          <p:spTgt spid="699448"/>
                                        </p:tgtEl>
                                        <p:attrNameLst>
                                          <p:attrName>ppt_w</p:attrName>
                                        </p:attrNameLst>
                                      </p:cBhvr>
                                      <p:tavLst>
                                        <p:tav tm="0">
                                          <p:val>
                                            <p:strVal val="#ppt_w+.3"/>
                                          </p:val>
                                        </p:tav>
                                        <p:tav tm="100000">
                                          <p:val>
                                            <p:strVal val="#ppt_w"/>
                                          </p:val>
                                        </p:tav>
                                      </p:tavLst>
                                    </p:anim>
                                    <p:anim calcmode="lin" valueType="num">
                                      <p:cBhvr>
                                        <p:cTn id="44" dur="1000" fill="hold"/>
                                        <p:tgtEl>
                                          <p:spTgt spid="699448"/>
                                        </p:tgtEl>
                                        <p:attrNameLst>
                                          <p:attrName>ppt_h</p:attrName>
                                        </p:attrNameLst>
                                      </p:cBhvr>
                                      <p:tavLst>
                                        <p:tav tm="0">
                                          <p:val>
                                            <p:strVal val="#ppt_h"/>
                                          </p:val>
                                        </p:tav>
                                        <p:tav tm="100000">
                                          <p:val>
                                            <p:strVal val="#ppt_h"/>
                                          </p:val>
                                        </p:tav>
                                      </p:tavLst>
                                    </p:anim>
                                    <p:animEffect transition="in" filter="fade">
                                      <p:cBhvr>
                                        <p:cTn id="45" dur="1000"/>
                                        <p:tgtEl>
                                          <p:spTgt spid="699448"/>
                                        </p:tgtEl>
                                      </p:cBhvr>
                                    </p:animEffect>
                                  </p:childTnLst>
                                </p:cTn>
                              </p:par>
                            </p:childTnLst>
                          </p:cTn>
                        </p:par>
                      </p:childTnLst>
                    </p:cTn>
                  </p:par>
                  <p:par>
                    <p:cTn id="46" fill="hold">
                      <p:stCondLst>
                        <p:cond delay="indefinite"/>
                      </p:stCondLst>
                      <p:childTnLst>
                        <p:par>
                          <p:cTn id="47" fill="hold">
                            <p:stCondLst>
                              <p:cond delay="0"/>
                            </p:stCondLst>
                            <p:childTnLst>
                              <p:par>
                                <p:cTn id="48" presetID="50" presetClass="entr" presetSubtype="0" decel="100000" fill="hold" grpId="0" nodeType="clickEffect">
                                  <p:stCondLst>
                                    <p:cond delay="0"/>
                                  </p:stCondLst>
                                  <p:childTnLst>
                                    <p:set>
                                      <p:cBhvr>
                                        <p:cTn id="49" dur="1" fill="hold">
                                          <p:stCondLst>
                                            <p:cond delay="0"/>
                                          </p:stCondLst>
                                        </p:cTn>
                                        <p:tgtEl>
                                          <p:spTgt spid="699455"/>
                                        </p:tgtEl>
                                        <p:attrNameLst>
                                          <p:attrName>style.visibility</p:attrName>
                                        </p:attrNameLst>
                                      </p:cBhvr>
                                      <p:to>
                                        <p:strVal val="visible"/>
                                      </p:to>
                                    </p:set>
                                    <p:anim calcmode="lin" valueType="num">
                                      <p:cBhvr>
                                        <p:cTn id="50" dur="1000" fill="hold"/>
                                        <p:tgtEl>
                                          <p:spTgt spid="699455"/>
                                        </p:tgtEl>
                                        <p:attrNameLst>
                                          <p:attrName>ppt_w</p:attrName>
                                        </p:attrNameLst>
                                      </p:cBhvr>
                                      <p:tavLst>
                                        <p:tav tm="0">
                                          <p:val>
                                            <p:strVal val="#ppt_w+.3"/>
                                          </p:val>
                                        </p:tav>
                                        <p:tav tm="100000">
                                          <p:val>
                                            <p:strVal val="#ppt_w"/>
                                          </p:val>
                                        </p:tav>
                                      </p:tavLst>
                                    </p:anim>
                                    <p:anim calcmode="lin" valueType="num">
                                      <p:cBhvr>
                                        <p:cTn id="51" dur="1000" fill="hold"/>
                                        <p:tgtEl>
                                          <p:spTgt spid="699455"/>
                                        </p:tgtEl>
                                        <p:attrNameLst>
                                          <p:attrName>ppt_h</p:attrName>
                                        </p:attrNameLst>
                                      </p:cBhvr>
                                      <p:tavLst>
                                        <p:tav tm="0">
                                          <p:val>
                                            <p:strVal val="#ppt_h"/>
                                          </p:val>
                                        </p:tav>
                                        <p:tav tm="100000">
                                          <p:val>
                                            <p:strVal val="#ppt_h"/>
                                          </p:val>
                                        </p:tav>
                                      </p:tavLst>
                                    </p:anim>
                                    <p:animEffect transition="in" filter="fade">
                                      <p:cBhvr>
                                        <p:cTn id="52" dur="1000"/>
                                        <p:tgtEl>
                                          <p:spTgt spid="69945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99443"/>
                                        </p:tgtEl>
                                        <p:attrNameLst>
                                          <p:attrName>style.visibility</p:attrName>
                                        </p:attrNameLst>
                                      </p:cBhvr>
                                      <p:to>
                                        <p:strVal val="visible"/>
                                      </p:to>
                                    </p:set>
                                    <p:animEffect transition="in" filter="blinds(horizontal)">
                                      <p:cBhvr>
                                        <p:cTn id="57" dur="500"/>
                                        <p:tgtEl>
                                          <p:spTgt spid="699443"/>
                                        </p:tgtEl>
                                      </p:cBhvr>
                                    </p:animEffect>
                                  </p:childTnLst>
                                </p:cTn>
                              </p:par>
                            </p:childTnLst>
                          </p:cTn>
                        </p:par>
                      </p:childTnLst>
                    </p:cTn>
                  </p:par>
                  <p:par>
                    <p:cTn id="58" fill="hold">
                      <p:stCondLst>
                        <p:cond delay="indefinite"/>
                      </p:stCondLst>
                      <p:childTnLst>
                        <p:par>
                          <p:cTn id="59" fill="hold">
                            <p:stCondLst>
                              <p:cond delay="0"/>
                            </p:stCondLst>
                            <p:childTnLst>
                              <p:par>
                                <p:cTn id="60" presetID="50" presetClass="entr" presetSubtype="0" decel="100000" fill="hold" grpId="0" nodeType="clickEffect">
                                  <p:stCondLst>
                                    <p:cond delay="0"/>
                                  </p:stCondLst>
                                  <p:childTnLst>
                                    <p:set>
                                      <p:cBhvr>
                                        <p:cTn id="61" dur="1" fill="hold">
                                          <p:stCondLst>
                                            <p:cond delay="0"/>
                                          </p:stCondLst>
                                        </p:cTn>
                                        <p:tgtEl>
                                          <p:spTgt spid="699449"/>
                                        </p:tgtEl>
                                        <p:attrNameLst>
                                          <p:attrName>style.visibility</p:attrName>
                                        </p:attrNameLst>
                                      </p:cBhvr>
                                      <p:to>
                                        <p:strVal val="visible"/>
                                      </p:to>
                                    </p:set>
                                    <p:anim calcmode="lin" valueType="num">
                                      <p:cBhvr>
                                        <p:cTn id="62" dur="1000" fill="hold"/>
                                        <p:tgtEl>
                                          <p:spTgt spid="699449"/>
                                        </p:tgtEl>
                                        <p:attrNameLst>
                                          <p:attrName>ppt_w</p:attrName>
                                        </p:attrNameLst>
                                      </p:cBhvr>
                                      <p:tavLst>
                                        <p:tav tm="0">
                                          <p:val>
                                            <p:strVal val="#ppt_w+.3"/>
                                          </p:val>
                                        </p:tav>
                                        <p:tav tm="100000">
                                          <p:val>
                                            <p:strVal val="#ppt_w"/>
                                          </p:val>
                                        </p:tav>
                                      </p:tavLst>
                                    </p:anim>
                                    <p:anim calcmode="lin" valueType="num">
                                      <p:cBhvr>
                                        <p:cTn id="63" dur="1000" fill="hold"/>
                                        <p:tgtEl>
                                          <p:spTgt spid="699449"/>
                                        </p:tgtEl>
                                        <p:attrNameLst>
                                          <p:attrName>ppt_h</p:attrName>
                                        </p:attrNameLst>
                                      </p:cBhvr>
                                      <p:tavLst>
                                        <p:tav tm="0">
                                          <p:val>
                                            <p:strVal val="#ppt_h"/>
                                          </p:val>
                                        </p:tav>
                                        <p:tav tm="100000">
                                          <p:val>
                                            <p:strVal val="#ppt_h"/>
                                          </p:val>
                                        </p:tav>
                                      </p:tavLst>
                                    </p:anim>
                                    <p:animEffect transition="in" filter="fade">
                                      <p:cBhvr>
                                        <p:cTn id="64" dur="1000"/>
                                        <p:tgtEl>
                                          <p:spTgt spid="699449"/>
                                        </p:tgtEl>
                                      </p:cBhvr>
                                    </p:animEffect>
                                  </p:childTnLst>
                                </p:cTn>
                              </p:par>
                            </p:childTnLst>
                          </p:cTn>
                        </p:par>
                      </p:childTnLst>
                    </p:cTn>
                  </p:par>
                  <p:par>
                    <p:cTn id="65" fill="hold">
                      <p:stCondLst>
                        <p:cond delay="indefinite"/>
                      </p:stCondLst>
                      <p:childTnLst>
                        <p:par>
                          <p:cTn id="66" fill="hold">
                            <p:stCondLst>
                              <p:cond delay="0"/>
                            </p:stCondLst>
                            <p:childTnLst>
                              <p:par>
                                <p:cTn id="67" presetID="50" presetClass="entr" presetSubtype="0" decel="100000" fill="hold" grpId="0" nodeType="clickEffect">
                                  <p:stCondLst>
                                    <p:cond delay="0"/>
                                  </p:stCondLst>
                                  <p:childTnLst>
                                    <p:set>
                                      <p:cBhvr>
                                        <p:cTn id="68" dur="1" fill="hold">
                                          <p:stCondLst>
                                            <p:cond delay="0"/>
                                          </p:stCondLst>
                                        </p:cTn>
                                        <p:tgtEl>
                                          <p:spTgt spid="699456"/>
                                        </p:tgtEl>
                                        <p:attrNameLst>
                                          <p:attrName>style.visibility</p:attrName>
                                        </p:attrNameLst>
                                      </p:cBhvr>
                                      <p:to>
                                        <p:strVal val="visible"/>
                                      </p:to>
                                    </p:set>
                                    <p:anim calcmode="lin" valueType="num">
                                      <p:cBhvr>
                                        <p:cTn id="69" dur="1000" fill="hold"/>
                                        <p:tgtEl>
                                          <p:spTgt spid="699456"/>
                                        </p:tgtEl>
                                        <p:attrNameLst>
                                          <p:attrName>ppt_w</p:attrName>
                                        </p:attrNameLst>
                                      </p:cBhvr>
                                      <p:tavLst>
                                        <p:tav tm="0">
                                          <p:val>
                                            <p:strVal val="#ppt_w+.3"/>
                                          </p:val>
                                        </p:tav>
                                        <p:tav tm="100000">
                                          <p:val>
                                            <p:strVal val="#ppt_w"/>
                                          </p:val>
                                        </p:tav>
                                      </p:tavLst>
                                    </p:anim>
                                    <p:anim calcmode="lin" valueType="num">
                                      <p:cBhvr>
                                        <p:cTn id="70" dur="1000" fill="hold"/>
                                        <p:tgtEl>
                                          <p:spTgt spid="699456"/>
                                        </p:tgtEl>
                                        <p:attrNameLst>
                                          <p:attrName>ppt_h</p:attrName>
                                        </p:attrNameLst>
                                      </p:cBhvr>
                                      <p:tavLst>
                                        <p:tav tm="0">
                                          <p:val>
                                            <p:strVal val="#ppt_h"/>
                                          </p:val>
                                        </p:tav>
                                        <p:tav tm="100000">
                                          <p:val>
                                            <p:strVal val="#ppt_h"/>
                                          </p:val>
                                        </p:tav>
                                      </p:tavLst>
                                    </p:anim>
                                    <p:animEffect transition="in" filter="fade">
                                      <p:cBhvr>
                                        <p:cTn id="71" dur="1000"/>
                                        <p:tgtEl>
                                          <p:spTgt spid="699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9441" grpId="0"/>
      <p:bldP spid="699442" grpId="0"/>
      <p:bldP spid="699443" grpId="0"/>
      <p:bldP spid="699447" grpId="0"/>
      <p:bldP spid="699448" grpId="0"/>
      <p:bldP spid="699449" grpId="0"/>
      <p:bldP spid="699454" grpId="0"/>
      <p:bldP spid="699455" grpId="0"/>
      <p:bldP spid="699456"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9459" name="文本框 699458"/>
          <p:cNvSpPr txBox="1"/>
          <p:nvPr/>
        </p:nvSpPr>
        <p:spPr>
          <a:xfrm>
            <a:off x="351790" y="1234924"/>
            <a:ext cx="6190829" cy="460375"/>
          </a:xfrm>
          <a:prstGeom prst="rect">
            <a:avLst/>
          </a:prstGeom>
          <a:noFill/>
          <a:ln w="9525">
            <a:noFill/>
          </a:ln>
        </p:spPr>
        <p:txBody>
          <a:bodyPr>
            <a:spAutoFit/>
          </a:bodyPr>
          <a:p>
            <a:pPr>
              <a:spcBef>
                <a:spcPct val="50000"/>
              </a:spcBef>
            </a:pPr>
            <a:r>
              <a:rPr lang="en-US" altLang="zh-CN" sz="2400" b="1" dirty="0">
                <a:solidFill>
                  <a:srgbClr val="3333FF"/>
                </a:solidFill>
                <a:latin typeface="黑体" panose="02010609060101010101" pitchFamily="49" charset="-122"/>
                <a:ea typeface="黑体" panose="02010609060101010101" pitchFamily="49" charset="-122"/>
              </a:rPr>
              <a:t>2</a:t>
            </a:r>
            <a:r>
              <a:rPr lang="zh-CN" altLang="en-US" sz="2400" b="1" dirty="0">
                <a:solidFill>
                  <a:srgbClr val="3333FF"/>
                </a:solidFill>
                <a:latin typeface="黑体" panose="02010609060101010101" pitchFamily="49" charset="-122"/>
                <a:ea typeface="黑体" panose="02010609060101010101" pitchFamily="49" charset="-122"/>
              </a:rPr>
              <a:t>、你</a:t>
            </a:r>
            <a:r>
              <a:rPr lang="zh-CN" altLang="en-US" sz="2400" b="1">
                <a:solidFill>
                  <a:srgbClr val="3333FF"/>
                </a:solidFill>
                <a:latin typeface="黑体" panose="02010609060101010101" pitchFamily="49" charset="-122"/>
                <a:ea typeface="黑体" panose="02010609060101010101" pitchFamily="49" charset="-122"/>
              </a:rPr>
              <a:t>认为区域经济合作的动因有哪些？</a:t>
            </a:r>
            <a:endParaRPr lang="zh-CN" altLang="en-US" sz="2400" b="1">
              <a:solidFill>
                <a:srgbClr val="3333FF"/>
              </a:solidFill>
              <a:latin typeface="黑体" panose="02010609060101010101" pitchFamily="49" charset="-122"/>
              <a:ea typeface="黑体" panose="02010609060101010101" pitchFamily="49" charset="-122"/>
            </a:endParaRPr>
          </a:p>
        </p:txBody>
      </p:sp>
      <p:sp>
        <p:nvSpPr>
          <p:cNvPr id="699460" name="矩形 699459"/>
          <p:cNvSpPr/>
          <p:nvPr/>
        </p:nvSpPr>
        <p:spPr>
          <a:xfrm>
            <a:off x="0" y="3284208"/>
            <a:ext cx="9144000"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3</a:t>
            </a:r>
            <a:r>
              <a:rPr lang="zh-CN" altLang="en-US" sz="2100" b="1" dirty="0">
                <a:effectLst>
                  <a:outerShdw blurRad="38100" dist="38100" dir="2700000">
                    <a:srgbClr val="C0C0C0"/>
                  </a:outerShdw>
                </a:effectLst>
                <a:latin typeface="Arial" panose="020B0604020202020204" pitchFamily="34" charset="0"/>
              </a:rPr>
              <a:t>）各国</a:t>
            </a:r>
            <a:r>
              <a:rPr lang="zh-CN" altLang="en-US" sz="2100" b="1" dirty="0">
                <a:solidFill>
                  <a:srgbClr val="FF0000"/>
                </a:solidFill>
                <a:effectLst>
                  <a:outerShdw blurRad="38100" dist="38100" dir="2700000">
                    <a:srgbClr val="C0C0C0"/>
                  </a:outerShdw>
                </a:effectLst>
                <a:latin typeface="Arial" panose="020B0604020202020204" pitchFamily="34" charset="0"/>
              </a:rPr>
              <a:t>经济发展</a:t>
            </a:r>
            <a:r>
              <a:rPr lang="zh-CN" altLang="en-US" sz="2100" b="1" dirty="0">
                <a:effectLst>
                  <a:outerShdw blurRad="38100" dist="38100" dir="2700000">
                    <a:srgbClr val="C0C0C0"/>
                  </a:outerShdw>
                </a:effectLst>
                <a:latin typeface="Arial" panose="020B0604020202020204" pitchFamily="34" charset="0"/>
              </a:rPr>
              <a:t>客观上要求打破国界限制，加速经济要素流通。</a:t>
            </a:r>
            <a:endParaRPr lang="zh-CN" altLang="en-US" sz="2100" b="1" dirty="0">
              <a:effectLst>
                <a:outerShdw blurRad="38100" dist="38100" dir="2700000">
                  <a:srgbClr val="C0C0C0"/>
                </a:outerShdw>
              </a:effectLst>
              <a:latin typeface="Arial" panose="020B0604020202020204" pitchFamily="34" charset="0"/>
            </a:endParaRPr>
          </a:p>
        </p:txBody>
      </p:sp>
      <p:sp>
        <p:nvSpPr>
          <p:cNvPr id="699461" name="矩形 699460"/>
          <p:cNvSpPr/>
          <p:nvPr/>
        </p:nvSpPr>
        <p:spPr>
          <a:xfrm>
            <a:off x="0" y="1859680"/>
            <a:ext cx="9144000"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1</a:t>
            </a:r>
            <a:r>
              <a:rPr lang="zh-CN" altLang="en-US" sz="2100" b="1" dirty="0">
                <a:effectLst>
                  <a:outerShdw blurRad="38100" dist="38100" dir="2700000">
                    <a:srgbClr val="C0C0C0"/>
                  </a:outerShdw>
                </a:effectLst>
                <a:latin typeface="Arial" panose="020B0604020202020204" pitchFamily="34" charset="0"/>
              </a:rPr>
              <a:t>）世界</a:t>
            </a:r>
            <a:r>
              <a:rPr lang="zh-CN" altLang="en-US" sz="2100" b="1" dirty="0">
                <a:solidFill>
                  <a:srgbClr val="FF0000"/>
                </a:solidFill>
                <a:effectLst>
                  <a:outerShdw blurRad="38100" dist="38100" dir="2700000">
                    <a:srgbClr val="C0C0C0"/>
                  </a:outerShdw>
                </a:effectLst>
                <a:latin typeface="Arial" panose="020B0604020202020204" pitchFamily="34" charset="0"/>
              </a:rPr>
              <a:t>政治多极化和经济全球化趋势</a:t>
            </a:r>
            <a:r>
              <a:rPr lang="zh-CN" altLang="en-US" sz="2100" b="1" dirty="0">
                <a:effectLst>
                  <a:outerShdw blurRad="38100" dist="38100" dir="2700000">
                    <a:srgbClr val="C0C0C0"/>
                  </a:outerShdw>
                </a:effectLst>
                <a:latin typeface="Arial" panose="020B0604020202020204" pitchFamily="34" charset="0"/>
              </a:rPr>
              <a:t>，推动同一地区国家合作。</a:t>
            </a:r>
            <a:endParaRPr lang="zh-CN" altLang="en-US" sz="2100" b="1" dirty="0">
              <a:effectLst>
                <a:outerShdw blurRad="38100" dist="38100" dir="2700000">
                  <a:srgbClr val="C0C0C0"/>
                </a:outerShdw>
              </a:effectLst>
              <a:latin typeface="Arial" panose="020B0604020202020204" pitchFamily="34" charset="0"/>
            </a:endParaRPr>
          </a:p>
        </p:txBody>
      </p:sp>
      <p:sp>
        <p:nvSpPr>
          <p:cNvPr id="699462" name="矩形 699461"/>
          <p:cNvSpPr/>
          <p:nvPr/>
        </p:nvSpPr>
        <p:spPr>
          <a:xfrm>
            <a:off x="-26670" y="2573336"/>
            <a:ext cx="9144000"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a:t>
            </a:r>
            <a:r>
              <a:rPr lang="en-US" altLang="zh-CN" sz="2100" b="1" dirty="0">
                <a:effectLst>
                  <a:outerShdw blurRad="38100" dist="38100" dir="2700000">
                    <a:srgbClr val="C0C0C0"/>
                  </a:outerShdw>
                </a:effectLst>
                <a:latin typeface="Arial" panose="020B0604020202020204" pitchFamily="34" charset="0"/>
              </a:rPr>
              <a:t>2</a:t>
            </a:r>
            <a:r>
              <a:rPr lang="zh-CN" altLang="en-US" sz="2100" b="1" dirty="0">
                <a:effectLst>
                  <a:outerShdw blurRad="38100" dist="38100" dir="2700000">
                    <a:srgbClr val="C0C0C0"/>
                  </a:outerShdw>
                </a:effectLst>
                <a:latin typeface="Arial" panose="020B0604020202020204" pitchFamily="34" charset="0"/>
              </a:rPr>
              <a:t>）各国</a:t>
            </a:r>
            <a:r>
              <a:rPr lang="zh-CN" altLang="en-US" sz="2100" b="1" dirty="0">
                <a:solidFill>
                  <a:srgbClr val="FF0000"/>
                </a:solidFill>
                <a:effectLst>
                  <a:outerShdw blurRad="38100" dist="38100" dir="2700000">
                    <a:srgbClr val="C0C0C0"/>
                  </a:outerShdw>
                </a:effectLst>
                <a:latin typeface="Arial" panose="020B0604020202020204" pitchFamily="34" charset="0"/>
              </a:rPr>
              <a:t>竞争加剧</a:t>
            </a:r>
            <a:r>
              <a:rPr lang="zh-CN" altLang="en-US" sz="2100" b="1" dirty="0">
                <a:effectLst>
                  <a:outerShdw blurRad="38100" dist="38100" dir="2700000">
                    <a:srgbClr val="C0C0C0"/>
                  </a:outerShdw>
                </a:effectLst>
                <a:latin typeface="Arial" panose="020B0604020202020204" pitchFamily="34" charset="0"/>
              </a:rPr>
              <a:t>，为增强本国实力需要加强同周边国家的合作。</a:t>
            </a:r>
            <a:endParaRPr lang="zh-CN" altLang="en-US" sz="2100" b="1" dirty="0">
              <a:effectLst>
                <a:outerShdw blurRad="38100" dist="38100" dir="2700000">
                  <a:srgbClr val="C0C0C0"/>
                </a:outerShdw>
              </a:effectLst>
              <a:latin typeface="Arial" panose="020B0604020202020204" pitchFamily="34" charset="0"/>
            </a:endParaRPr>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9461"/>
                                        </p:tgtEl>
                                        <p:attrNameLst>
                                          <p:attrName>style.visibility</p:attrName>
                                        </p:attrNameLst>
                                      </p:cBhvr>
                                      <p:to>
                                        <p:strVal val="visible"/>
                                      </p:to>
                                    </p:set>
                                    <p:animEffect transition="in" filter="blinds(horizontal)">
                                      <p:cBhvr>
                                        <p:cTn id="7" dur="500"/>
                                        <p:tgtEl>
                                          <p:spTgt spid="69946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99462"/>
                                        </p:tgtEl>
                                        <p:attrNameLst>
                                          <p:attrName>style.visibility</p:attrName>
                                        </p:attrNameLst>
                                      </p:cBhvr>
                                      <p:to>
                                        <p:strVal val="visible"/>
                                      </p:to>
                                    </p:set>
                                    <p:animEffect transition="in" filter="blinds(horizontal)">
                                      <p:cBhvr>
                                        <p:cTn id="12" dur="500"/>
                                        <p:tgtEl>
                                          <p:spTgt spid="69946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9460"/>
                                        </p:tgtEl>
                                        <p:attrNameLst>
                                          <p:attrName>style.visibility</p:attrName>
                                        </p:attrNameLst>
                                      </p:cBhvr>
                                      <p:to>
                                        <p:strVal val="visible"/>
                                      </p:to>
                                    </p:set>
                                    <p:animEffect transition="in" filter="blinds(horizontal)">
                                      <p:cBhvr>
                                        <p:cTn id="17" dur="500"/>
                                        <p:tgtEl>
                                          <p:spTgt spid="69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9460" grpId="0"/>
      <p:bldP spid="699461" grpId="0"/>
      <p:bldP spid="69946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0420" name="文本框 700419"/>
          <p:cNvSpPr txBox="1"/>
          <p:nvPr/>
        </p:nvSpPr>
        <p:spPr>
          <a:xfrm>
            <a:off x="0" y="789975"/>
            <a:ext cx="6343189" cy="460375"/>
          </a:xfrm>
          <a:prstGeom prst="rect">
            <a:avLst/>
          </a:prstGeom>
          <a:noFill/>
          <a:ln w="9525">
            <a:noFill/>
          </a:ln>
        </p:spPr>
        <p:txBody>
          <a:bodyPr>
            <a:spAutoFit/>
          </a:bodyPr>
          <a:p>
            <a:r>
              <a:rPr lang="en-US" altLang="zh-CN" sz="2400" b="1" dirty="0">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rPr>
              <a:t>3</a:t>
            </a:r>
            <a:r>
              <a:rPr lang="zh-CN" altLang="en-US" sz="2400" b="1" dirty="0">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rPr>
              <a:t>、区域经济集团出现的主要影响：</a:t>
            </a:r>
            <a:endParaRPr lang="zh-CN" altLang="en-US" sz="2400" b="1" dirty="0">
              <a:solidFill>
                <a:srgbClr val="3333FF"/>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700421" name="文本框 700420"/>
          <p:cNvSpPr txBox="1"/>
          <p:nvPr/>
        </p:nvSpPr>
        <p:spPr>
          <a:xfrm>
            <a:off x="0" y="1290579"/>
            <a:ext cx="2429433" cy="414020"/>
          </a:xfrm>
          <a:prstGeom prst="rect">
            <a:avLst/>
          </a:prstGeom>
          <a:noFill/>
          <a:ln w="9525">
            <a:noFill/>
          </a:ln>
        </p:spPr>
        <p:txBody>
          <a:bodyPr>
            <a:spAutoFit/>
          </a:bodyPr>
          <a:p>
            <a:pPr>
              <a:buFont typeface="Arial" panose="020B0604020202020204" pitchFamily="34" charset="0"/>
              <a:buNone/>
            </a:pPr>
            <a:r>
              <a:rPr lang="en-US" altLang="zh-CN" sz="2100" b="1">
                <a:effectLst>
                  <a:outerShdw blurRad="38100" dist="38100" dir="2700000">
                    <a:srgbClr val="C0C0C0"/>
                  </a:outerShdw>
                </a:effectLst>
                <a:latin typeface="宋体" panose="02010600030101010101" pitchFamily="2" charset="-122"/>
              </a:rPr>
              <a:t>(1)</a:t>
            </a:r>
            <a:r>
              <a:rPr lang="zh-CN" altLang="en-US" sz="2100" b="1">
                <a:effectLst>
                  <a:outerShdw blurRad="38100" dist="38100" dir="2700000">
                    <a:srgbClr val="C0C0C0"/>
                  </a:outerShdw>
                </a:effectLst>
                <a:latin typeface="宋体" panose="02010600030101010101" pitchFamily="2" charset="-122"/>
              </a:rPr>
              <a:t>积极影响：</a:t>
            </a:r>
            <a:endParaRPr lang="zh-CN" altLang="en-US" sz="2100" b="1">
              <a:effectLst>
                <a:outerShdw blurRad="38100" dist="38100" dir="2700000">
                  <a:srgbClr val="C0C0C0"/>
                </a:outerShdw>
              </a:effectLst>
              <a:latin typeface="宋体" panose="02010600030101010101" pitchFamily="2" charset="-122"/>
            </a:endParaRPr>
          </a:p>
        </p:txBody>
      </p:sp>
      <p:sp>
        <p:nvSpPr>
          <p:cNvPr id="700422" name="文本框 700421"/>
          <p:cNvSpPr txBox="1"/>
          <p:nvPr/>
        </p:nvSpPr>
        <p:spPr>
          <a:xfrm>
            <a:off x="0" y="1829610"/>
            <a:ext cx="6569349" cy="414020"/>
          </a:xfrm>
          <a:prstGeom prst="rect">
            <a:avLst/>
          </a:prstGeom>
          <a:noFill/>
          <a:ln w="9525">
            <a:noFill/>
          </a:ln>
        </p:spPr>
        <p:txBody>
          <a:bodyPr>
            <a:spAutoFit/>
          </a:bodyPr>
          <a:p>
            <a:pPr>
              <a:buFont typeface="Arial" panose="020B0604020202020204" pitchFamily="34" charset="0"/>
              <a:buNone/>
            </a:pPr>
            <a:r>
              <a:rPr lang="en-US" altLang="zh-CN" sz="2100" b="1" dirty="0">
                <a:solidFill>
                  <a:srgbClr val="0000FF"/>
                </a:solidFill>
                <a:effectLst>
                  <a:outerShdw blurRad="38100" dist="38100" dir="2700000">
                    <a:srgbClr val="C0C0C0"/>
                  </a:outerShdw>
                </a:effectLst>
                <a:latin typeface="宋体" panose="02010600030101010101" pitchFamily="2" charset="-122"/>
              </a:rPr>
              <a:t>①</a:t>
            </a:r>
            <a:r>
              <a:rPr lang="zh-CN" altLang="en-US" sz="2100" b="1" dirty="0">
                <a:solidFill>
                  <a:srgbClr val="0000FF"/>
                </a:solidFill>
                <a:effectLst>
                  <a:outerShdw blurRad="38100" dist="38100" dir="2700000">
                    <a:srgbClr val="C0C0C0"/>
                  </a:outerShdw>
                </a:effectLst>
                <a:latin typeface="Arial" panose="020B0604020202020204" pitchFamily="34" charset="0"/>
              </a:rPr>
              <a:t>有利于成员国的经济发展；有利于世界经济增长；</a:t>
            </a:r>
            <a:endParaRPr lang="zh-CN" altLang="en-US" sz="2100" b="1">
              <a:solidFill>
                <a:srgbClr val="0000FF"/>
              </a:solidFill>
              <a:effectLst>
                <a:outerShdw blurRad="38100" dist="38100" dir="2700000">
                  <a:srgbClr val="C0C0C0"/>
                </a:outerShdw>
              </a:effectLst>
              <a:latin typeface="宋体" panose="02010600030101010101" pitchFamily="2" charset="-122"/>
            </a:endParaRPr>
          </a:p>
        </p:txBody>
      </p:sp>
      <p:sp>
        <p:nvSpPr>
          <p:cNvPr id="700423" name="文本框 700422"/>
          <p:cNvSpPr txBox="1"/>
          <p:nvPr/>
        </p:nvSpPr>
        <p:spPr>
          <a:xfrm>
            <a:off x="-42545" y="2326240"/>
            <a:ext cx="6838360" cy="414020"/>
          </a:xfrm>
          <a:prstGeom prst="rect">
            <a:avLst/>
          </a:prstGeom>
          <a:noFill/>
          <a:ln w="9525">
            <a:noFill/>
          </a:ln>
        </p:spPr>
        <p:txBody>
          <a:bodyPr>
            <a:spAutoFit/>
          </a:bodyPr>
          <a:p>
            <a:pPr>
              <a:buFont typeface="Arial" panose="020B0604020202020204" pitchFamily="34" charset="0"/>
              <a:buNone/>
            </a:pPr>
            <a:r>
              <a:rPr lang="en-US" altLang="zh-CN" sz="2100" b="1" dirty="0">
                <a:solidFill>
                  <a:srgbClr val="0000FF"/>
                </a:solidFill>
                <a:effectLst>
                  <a:outerShdw blurRad="38100" dist="38100" dir="2700000">
                    <a:srgbClr val="C0C0C0"/>
                  </a:outerShdw>
                </a:effectLst>
                <a:latin typeface="宋体" panose="02010600030101010101" pitchFamily="2" charset="-122"/>
              </a:rPr>
              <a:t>②</a:t>
            </a:r>
            <a:r>
              <a:rPr lang="zh-CN" altLang="en-US" sz="2100" b="1" dirty="0">
                <a:solidFill>
                  <a:srgbClr val="0000FF"/>
                </a:solidFill>
                <a:effectLst>
                  <a:outerShdw blurRad="38100" dist="38100" dir="2700000">
                    <a:srgbClr val="C0C0C0"/>
                  </a:outerShdw>
                </a:effectLst>
                <a:latin typeface="宋体" panose="02010600030101010101" pitchFamily="2" charset="-122"/>
              </a:rPr>
              <a:t>各个区域的和平与稳定，</a:t>
            </a:r>
            <a:r>
              <a:rPr lang="zh-CN" altLang="en-US" sz="2100" b="1" dirty="0">
                <a:solidFill>
                  <a:srgbClr val="0000FF"/>
                </a:solidFill>
                <a:effectLst>
                  <a:outerShdw blurRad="38100" dist="38100" dir="2700000">
                    <a:srgbClr val="C0C0C0"/>
                  </a:outerShdw>
                </a:effectLst>
                <a:latin typeface="Arial" panose="020B0604020202020204" pitchFamily="34" charset="0"/>
              </a:rPr>
              <a:t>有利于多极化格局的形成；</a:t>
            </a:r>
            <a:endParaRPr lang="zh-CN" altLang="en-US" sz="2100" b="1">
              <a:solidFill>
                <a:srgbClr val="0000FF"/>
              </a:solidFill>
              <a:effectLst>
                <a:outerShdw blurRad="38100" dist="38100" dir="2700000">
                  <a:srgbClr val="C0C0C0"/>
                </a:outerShdw>
              </a:effectLst>
              <a:latin typeface="宋体" panose="02010600030101010101" pitchFamily="2" charset="-122"/>
            </a:endParaRPr>
          </a:p>
        </p:txBody>
      </p:sp>
      <p:sp>
        <p:nvSpPr>
          <p:cNvPr id="700425" name="文本框 700424"/>
          <p:cNvSpPr txBox="1"/>
          <p:nvPr/>
        </p:nvSpPr>
        <p:spPr>
          <a:xfrm>
            <a:off x="0" y="2811520"/>
            <a:ext cx="2429433" cy="414020"/>
          </a:xfrm>
          <a:prstGeom prst="rect">
            <a:avLst/>
          </a:prstGeom>
          <a:noFill/>
          <a:ln w="9525">
            <a:noFill/>
          </a:ln>
        </p:spPr>
        <p:txBody>
          <a:bodyPr>
            <a:spAutoFit/>
          </a:bodyPr>
          <a:p>
            <a:pPr>
              <a:buFont typeface="Arial" panose="020B0604020202020204" pitchFamily="34" charset="0"/>
              <a:buNone/>
            </a:pPr>
            <a:r>
              <a:rPr lang="en-US" altLang="zh-CN" sz="2100" b="1">
                <a:effectLst>
                  <a:outerShdw blurRad="38100" dist="38100" dir="2700000">
                    <a:srgbClr val="C0C0C0"/>
                  </a:outerShdw>
                </a:effectLst>
                <a:latin typeface="宋体" panose="02010600030101010101" pitchFamily="2" charset="-122"/>
              </a:rPr>
              <a:t>(2)</a:t>
            </a:r>
            <a:r>
              <a:rPr lang="zh-CN" altLang="en-US" sz="2100" b="1">
                <a:effectLst>
                  <a:outerShdw blurRad="38100" dist="38100" dir="2700000">
                    <a:srgbClr val="C0C0C0"/>
                  </a:outerShdw>
                </a:effectLst>
                <a:latin typeface="宋体" panose="02010600030101010101" pitchFamily="2" charset="-122"/>
              </a:rPr>
              <a:t>消极影响：</a:t>
            </a:r>
            <a:endParaRPr lang="zh-CN" altLang="en-US" sz="2100" b="1">
              <a:effectLst>
                <a:outerShdw blurRad="38100" dist="38100" dir="2700000">
                  <a:srgbClr val="C0C0C0"/>
                </a:outerShdw>
              </a:effectLst>
              <a:latin typeface="宋体" panose="02010600030101010101" pitchFamily="2" charset="-122"/>
            </a:endParaRPr>
          </a:p>
        </p:txBody>
      </p:sp>
      <p:sp>
        <p:nvSpPr>
          <p:cNvPr id="700426" name="文本框 700425"/>
          <p:cNvSpPr txBox="1"/>
          <p:nvPr/>
        </p:nvSpPr>
        <p:spPr>
          <a:xfrm>
            <a:off x="0" y="3294591"/>
            <a:ext cx="9144000" cy="1028065"/>
          </a:xfrm>
          <a:prstGeom prst="rect">
            <a:avLst/>
          </a:prstGeom>
          <a:noFill/>
          <a:ln w="9525">
            <a:noFill/>
          </a:ln>
        </p:spPr>
        <p:txBody>
          <a:bodyPr>
            <a:spAutoFit/>
          </a:bodyPr>
          <a:p>
            <a:pPr>
              <a:spcBef>
                <a:spcPct val="50000"/>
              </a:spcBef>
            </a:pPr>
            <a:r>
              <a:rPr lang="en-US" altLang="zh-CN" sz="2025" b="1" dirty="0">
                <a:effectLst>
                  <a:outerShdw blurRad="38100" dist="38100" dir="2700000">
                    <a:srgbClr val="C0C0C0"/>
                  </a:outerShdw>
                </a:effectLst>
                <a:latin typeface="Arial" panose="020B0604020202020204" pitchFamily="34" charset="0"/>
              </a:rPr>
              <a:t>①</a:t>
            </a:r>
            <a:r>
              <a:rPr lang="zh-CN" altLang="en-US" sz="2025" b="1" dirty="0">
                <a:effectLst>
                  <a:outerShdw blurRad="38100" dist="38100" dir="2700000">
                    <a:srgbClr val="C0C0C0"/>
                  </a:outerShdw>
                </a:effectLst>
                <a:latin typeface="Arial" panose="020B0604020202020204" pitchFamily="34" charset="0"/>
              </a:rPr>
              <a:t>各区域组织采取贸易“保护主义”，不利于商品、资本、技术在区域间的流通。</a:t>
            </a:r>
            <a:r>
              <a:rPr lang="en-US" altLang="zh-CN" sz="2025" b="1" dirty="0">
                <a:effectLst>
                  <a:outerShdw blurRad="38100" dist="38100" dir="2700000">
                    <a:srgbClr val="C0C0C0"/>
                  </a:outerShdw>
                </a:effectLst>
                <a:latin typeface="Arial" panose="020B0604020202020204" pitchFamily="34" charset="0"/>
              </a:rPr>
              <a:t>②</a:t>
            </a:r>
            <a:r>
              <a:rPr lang="zh-CN" altLang="en-US" sz="2025" b="1" dirty="0">
                <a:effectLst>
                  <a:outerShdw blurRad="38100" dist="38100" dir="2700000">
                    <a:srgbClr val="C0C0C0"/>
                  </a:outerShdw>
                </a:effectLst>
                <a:latin typeface="Arial" panose="020B0604020202020204" pitchFamily="34" charset="0"/>
              </a:rPr>
              <a:t>加剧世界经济发展的不平衡性，给发展中国家的民族经济带来了新的挑战。</a:t>
            </a:r>
            <a:endParaRPr lang="zh-CN" altLang="en-US" sz="2025" b="1" dirty="0">
              <a:effectLst>
                <a:outerShdw blurRad="38100" dist="38100" dir="2700000">
                  <a:srgbClr val="C0C0C0"/>
                </a:outerShdw>
              </a:effectLst>
              <a:latin typeface="Arial" panose="020B0604020202020204" pitchFamily="34" charset="0"/>
            </a:endParaRPr>
          </a:p>
        </p:txBody>
      </p:sp>
      <p:grpSp>
        <p:nvGrpSpPr>
          <p:cNvPr id="700428" name="组合 700427"/>
          <p:cNvGrpSpPr/>
          <p:nvPr/>
        </p:nvGrpSpPr>
        <p:grpSpPr>
          <a:xfrm>
            <a:off x="6471743" y="1032673"/>
            <a:ext cx="2510374" cy="1706912"/>
            <a:chOff x="3515" y="2846"/>
            <a:chExt cx="2109" cy="1434"/>
          </a:xfrm>
        </p:grpSpPr>
        <p:sp>
          <p:nvSpPr>
            <p:cNvPr id="700429" name="文本框 700428"/>
            <p:cNvSpPr txBox="1"/>
            <p:nvPr/>
          </p:nvSpPr>
          <p:spPr>
            <a:xfrm>
              <a:off x="3651" y="2846"/>
              <a:ext cx="1973" cy="1434"/>
            </a:xfrm>
            <a:prstGeom prst="rect">
              <a:avLst/>
            </a:prstGeom>
            <a:noFill/>
            <a:ln w="9525">
              <a:noFill/>
            </a:ln>
          </p:spPr>
          <p:txBody>
            <a:bodyPr>
              <a:spAutoFit/>
            </a:bodyPr>
            <a:p>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rPr>
                <a:t>①</a:t>
              </a:r>
              <a:r>
                <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rPr>
                <a:t>经济区域集团化</a:t>
              </a:r>
              <a:endParaRPr lang="zh-CN" altLang="en-US" sz="2100" b="1">
                <a:effectLst>
                  <a:outerShdw blurRad="38100" dist="38100" dir="2700000">
                    <a:srgbClr val="C0C0C0"/>
                  </a:outerShdw>
                </a:effectLst>
                <a:latin typeface="Times New Roman" panose="02020603050405020304" pitchFamily="18" charset="0"/>
                <a:ea typeface="黑体" panose="02010609060101010101" pitchFamily="49" charset="-122"/>
              </a:endParaRPr>
            </a:p>
            <a:p>
              <a:endParaRPr lang="zh-CN" altLang="en-US" sz="2100" b="1" dirty="0">
                <a:effectLst>
                  <a:outerShdw blurRad="38100" dist="38100" dir="2700000">
                    <a:srgbClr val="C0C0C0"/>
                  </a:outerShdw>
                </a:effectLst>
                <a:latin typeface="Times New Roman" panose="02020603050405020304" pitchFamily="18" charset="0"/>
                <a:ea typeface="黑体" panose="02010609060101010101" pitchFamily="49" charset="-122"/>
              </a:endParaRPr>
            </a:p>
            <a:p>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a:p>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a:p>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rPr>
                <a:t>②</a:t>
              </a:r>
              <a:r>
                <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rPr>
                <a:t>经济全球化</a:t>
              </a:r>
              <a:endParaRPr lang="zh-CN" altLang="en-US" sz="2100" b="1">
                <a:effectLst>
                  <a:outerShdw blurRad="38100" dist="38100" dir="2700000">
                    <a:srgbClr val="C0C0C0"/>
                  </a:outerShdw>
                </a:effectLst>
                <a:latin typeface="Arial" panose="020B0604020202020204" pitchFamily="34" charset="0"/>
                <a:ea typeface="黑体" panose="02010609060101010101" pitchFamily="49" charset="-122"/>
              </a:endParaRPr>
            </a:p>
          </p:txBody>
        </p:sp>
        <p:sp>
          <p:nvSpPr>
            <p:cNvPr id="700430" name="左大括号 700429"/>
            <p:cNvSpPr/>
            <p:nvPr/>
          </p:nvSpPr>
          <p:spPr>
            <a:xfrm>
              <a:off x="3515" y="3074"/>
              <a:ext cx="136" cy="1059"/>
            </a:xfrm>
            <a:prstGeom prst="leftBrace">
              <a:avLst>
                <a:gd name="adj1" fmla="val 64889"/>
                <a:gd name="adj2" fmla="val 50046"/>
              </a:avLst>
            </a:prstGeom>
            <a:noFill/>
            <a:ln w="38100" cap="flat" cmpd="sng">
              <a:solidFill>
                <a:srgbClr val="FF00FF"/>
              </a:solidFill>
              <a:prstDash val="solid"/>
              <a:headEnd type="none" w="med" len="med"/>
              <a:tailEnd type="none" w="med" len="med"/>
            </a:ln>
          </p:spPr>
          <p:txBody>
            <a:bodyPr/>
            <a:p>
              <a:endParaRPr lang="zh-CN" altLang="en-US" sz="100"/>
            </a:p>
          </p:txBody>
        </p:sp>
      </p:grpSp>
      <p:grpSp>
        <p:nvGrpSpPr>
          <p:cNvPr id="700431" name="组合 700430"/>
          <p:cNvGrpSpPr/>
          <p:nvPr/>
        </p:nvGrpSpPr>
        <p:grpSpPr>
          <a:xfrm>
            <a:off x="7821518" y="1427739"/>
            <a:ext cx="1160557" cy="907020"/>
            <a:chOff x="4785" y="2296"/>
            <a:chExt cx="975" cy="762"/>
          </a:xfrm>
        </p:grpSpPr>
        <p:sp>
          <p:nvSpPr>
            <p:cNvPr id="700432" name="上箭头 700431"/>
            <p:cNvSpPr/>
            <p:nvPr/>
          </p:nvSpPr>
          <p:spPr>
            <a:xfrm>
              <a:off x="4785" y="2296"/>
              <a:ext cx="202" cy="762"/>
            </a:xfrm>
            <a:prstGeom prst="upArrow">
              <a:avLst>
                <a:gd name="adj1" fmla="val 50000"/>
                <a:gd name="adj2" fmla="val 94306"/>
              </a:avLst>
            </a:prstGeom>
            <a:solidFill>
              <a:schemeClr val="accent1"/>
            </a:solidFill>
            <a:ln w="9525" cap="flat" cmpd="sng">
              <a:solidFill>
                <a:schemeClr val="tx1"/>
              </a:solidFill>
              <a:prstDash val="solid"/>
              <a:miter/>
              <a:headEnd type="none" w="med" len="med"/>
              <a:tailEnd type="none" w="med" len="med"/>
            </a:ln>
          </p:spPr>
          <p:txBody>
            <a:bodyPr/>
            <a:p>
              <a:endParaRPr lang="zh-CN" altLang="en-US" sz="100"/>
            </a:p>
          </p:txBody>
        </p:sp>
        <p:sp>
          <p:nvSpPr>
            <p:cNvPr id="700433" name="文本框 700432"/>
            <p:cNvSpPr txBox="1"/>
            <p:nvPr/>
          </p:nvSpPr>
          <p:spPr>
            <a:xfrm>
              <a:off x="4967" y="2432"/>
              <a:ext cx="793" cy="619"/>
            </a:xfrm>
            <a:prstGeom prst="rect">
              <a:avLst/>
            </a:prstGeom>
            <a:noFill/>
            <a:ln w="9525">
              <a:noFill/>
            </a:ln>
          </p:spPr>
          <p:txBody>
            <a:bodyPr>
              <a:spAutoFit/>
            </a:bodyPr>
            <a:p>
              <a:r>
                <a:rPr lang="zh-CN" altLang="en-US" sz="2100" b="1" dirty="0">
                  <a:latin typeface="Arial" panose="020B0604020202020204" pitchFamily="34" charset="0"/>
                </a:rPr>
                <a:t>步骤</a:t>
              </a:r>
              <a:endParaRPr lang="zh-CN" altLang="en-US" sz="2100" b="1" dirty="0">
                <a:latin typeface="Arial" panose="020B0604020202020204" pitchFamily="34" charset="0"/>
              </a:endParaRPr>
            </a:p>
            <a:p>
              <a:r>
                <a:rPr lang="zh-CN" altLang="en-US" sz="2100" b="1" dirty="0">
                  <a:latin typeface="Arial" panose="020B0604020202020204" pitchFamily="34" charset="0"/>
                </a:rPr>
                <a:t>途径</a:t>
              </a:r>
              <a:endParaRPr lang="zh-CN" altLang="en-US" sz="2100" b="1" dirty="0">
                <a:latin typeface="Arial" panose="020B0604020202020204" pitchFamily="34" charset="0"/>
              </a:endParaRPr>
            </a:p>
          </p:txBody>
        </p:sp>
      </p:grpSp>
      <p:grpSp>
        <p:nvGrpSpPr>
          <p:cNvPr id="700434" name="组合 700433"/>
          <p:cNvGrpSpPr/>
          <p:nvPr/>
        </p:nvGrpSpPr>
        <p:grpSpPr>
          <a:xfrm>
            <a:off x="6795693" y="1487574"/>
            <a:ext cx="954633" cy="893927"/>
            <a:chOff x="3969" y="2341"/>
            <a:chExt cx="802" cy="751"/>
          </a:xfrm>
        </p:grpSpPr>
        <p:sp>
          <p:nvSpPr>
            <p:cNvPr id="700435" name="下箭头 700434"/>
            <p:cNvSpPr/>
            <p:nvPr/>
          </p:nvSpPr>
          <p:spPr>
            <a:xfrm>
              <a:off x="4468" y="2341"/>
              <a:ext cx="208" cy="751"/>
            </a:xfrm>
            <a:prstGeom prst="downArrow">
              <a:avLst>
                <a:gd name="adj1" fmla="val 50000"/>
                <a:gd name="adj2" fmla="val 90264"/>
              </a:avLst>
            </a:prstGeom>
            <a:solidFill>
              <a:schemeClr val="accent1"/>
            </a:solidFill>
            <a:ln w="9525" cap="flat" cmpd="sng">
              <a:solidFill>
                <a:schemeClr val="tx1"/>
              </a:solidFill>
              <a:prstDash val="solid"/>
              <a:miter/>
              <a:headEnd type="none" w="med" len="med"/>
              <a:tailEnd type="none" w="med" len="med"/>
            </a:ln>
          </p:spPr>
          <p:txBody>
            <a:bodyPr/>
            <a:p>
              <a:endParaRPr lang="zh-CN" altLang="en-US" sz="100"/>
            </a:p>
          </p:txBody>
        </p:sp>
        <p:sp>
          <p:nvSpPr>
            <p:cNvPr id="700436" name="文本框 700435"/>
            <p:cNvSpPr txBox="1"/>
            <p:nvPr/>
          </p:nvSpPr>
          <p:spPr>
            <a:xfrm>
              <a:off x="3969" y="2523"/>
              <a:ext cx="802" cy="348"/>
            </a:xfrm>
            <a:prstGeom prst="rect">
              <a:avLst/>
            </a:prstGeom>
            <a:noFill/>
            <a:ln w="9525">
              <a:noFill/>
            </a:ln>
          </p:spPr>
          <p:txBody>
            <a:bodyPr>
              <a:spAutoFit/>
            </a:bodyPr>
            <a:p>
              <a:r>
                <a:rPr lang="zh-CN" altLang="en-US" sz="2100" b="1" dirty="0">
                  <a:latin typeface="Arial" panose="020B0604020202020204" pitchFamily="34" charset="0"/>
                </a:rPr>
                <a:t>归宿</a:t>
              </a:r>
              <a:endParaRPr lang="zh-CN" altLang="en-US" sz="2100" b="1" dirty="0">
                <a:latin typeface="Arial" panose="020B0604020202020204" pitchFamily="34" charset="0"/>
              </a:endParaRPr>
            </a:p>
          </p:txBody>
        </p:sp>
      </p:gr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00422"/>
                                        </p:tgtEl>
                                        <p:attrNameLst>
                                          <p:attrName>style.visibility</p:attrName>
                                        </p:attrNameLst>
                                      </p:cBhvr>
                                      <p:to>
                                        <p:strVal val="visible"/>
                                      </p:to>
                                    </p:set>
                                    <p:animEffect transition="in" filter="wipe(left)">
                                      <p:cBhvr>
                                        <p:cTn id="7" dur="1000"/>
                                        <p:tgtEl>
                                          <p:spTgt spid="7004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0423"/>
                                        </p:tgtEl>
                                        <p:attrNameLst>
                                          <p:attrName>style.visibility</p:attrName>
                                        </p:attrNameLst>
                                      </p:cBhvr>
                                      <p:to>
                                        <p:strVal val="visible"/>
                                      </p:to>
                                    </p:set>
                                    <p:animEffect transition="in" filter="wipe(left)">
                                      <p:cBhvr>
                                        <p:cTn id="12" dur="1000"/>
                                        <p:tgtEl>
                                          <p:spTgt spid="70042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00426"/>
                                        </p:tgtEl>
                                        <p:attrNameLst>
                                          <p:attrName>style.visibility</p:attrName>
                                        </p:attrNameLst>
                                      </p:cBhvr>
                                      <p:to>
                                        <p:strVal val="visible"/>
                                      </p:to>
                                    </p:set>
                                    <p:animEffect transition="in" filter="strips(downRight)">
                                      <p:cBhvr>
                                        <p:cTn id="17" dur="500"/>
                                        <p:tgtEl>
                                          <p:spTgt spid="70042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00428"/>
                                        </p:tgtEl>
                                        <p:attrNameLst>
                                          <p:attrName>style.visibility</p:attrName>
                                        </p:attrNameLst>
                                      </p:cBhvr>
                                      <p:to>
                                        <p:strVal val="visible"/>
                                      </p:to>
                                    </p:set>
                                    <p:animEffect transition="in" filter="blinds(horizontal)">
                                      <p:cBhvr>
                                        <p:cTn id="22" dur="500"/>
                                        <p:tgtEl>
                                          <p:spTgt spid="70042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00431"/>
                                        </p:tgtEl>
                                        <p:attrNameLst>
                                          <p:attrName>style.visibility</p:attrName>
                                        </p:attrNameLst>
                                      </p:cBhvr>
                                      <p:to>
                                        <p:strVal val="visible"/>
                                      </p:to>
                                    </p:set>
                                    <p:animEffect transition="in" filter="blinds(horizontal)">
                                      <p:cBhvr>
                                        <p:cTn id="27" dur="500"/>
                                        <p:tgtEl>
                                          <p:spTgt spid="70043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00434"/>
                                        </p:tgtEl>
                                        <p:attrNameLst>
                                          <p:attrName>style.visibility</p:attrName>
                                        </p:attrNameLst>
                                      </p:cBhvr>
                                      <p:to>
                                        <p:strVal val="visible"/>
                                      </p:to>
                                    </p:set>
                                    <p:animEffect transition="in" filter="blinds(horizontal)">
                                      <p:cBhvr>
                                        <p:cTn id="32" dur="500"/>
                                        <p:tgtEl>
                                          <p:spTgt spid="700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0422" grpId="0"/>
      <p:bldP spid="700423" grpId="0"/>
      <p:bldP spid="7004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4" name="标题 100353"/>
          <p:cNvSpPr>
            <a:spLocks noGrp="1"/>
          </p:cNvSpPr>
          <p:nvPr>
            <p:ph type="title"/>
          </p:nvPr>
        </p:nvSpPr>
        <p:spPr>
          <a:xfrm>
            <a:off x="398463" y="627380"/>
            <a:ext cx="7989887" cy="809625"/>
          </a:xfrm>
          <a:solidFill>
            <a:srgbClr val="FF0000"/>
          </a:solidFill>
        </p:spPr>
        <p:txBody>
          <a:bodyPr anchor="ctr" anchorCtr="1"/>
          <a:p>
            <a:r>
              <a:rPr lang="zh-CN" altLang="en-US" sz="2400" b="1" dirty="0">
                <a:solidFill>
                  <a:srgbClr val="FFFF00"/>
                </a:solidFill>
                <a:latin typeface="黑体" panose="02010609060101010101" pitchFamily="49" charset="-122"/>
                <a:ea typeface="黑体" panose="02010609060101010101" pitchFamily="49" charset="-122"/>
              </a:rPr>
              <a:t>小结：请你动手，自己归纳本节知识。</a:t>
            </a:r>
            <a:endParaRPr lang="zh-CN" altLang="en-US" sz="2400" b="1" dirty="0">
              <a:solidFill>
                <a:srgbClr val="FFFF00"/>
              </a:solidFill>
              <a:latin typeface="黑体" panose="02010609060101010101" pitchFamily="49" charset="-122"/>
              <a:ea typeface="黑体" panose="02010609060101010101" pitchFamily="49" charset="-122"/>
            </a:endParaRPr>
          </a:p>
        </p:txBody>
      </p:sp>
      <p:sp>
        <p:nvSpPr>
          <p:cNvPr id="64514" name="矩形 182328"/>
          <p:cNvSpPr/>
          <p:nvPr/>
        </p:nvSpPr>
        <p:spPr>
          <a:xfrm>
            <a:off x="252413" y="268288"/>
            <a:ext cx="1409700" cy="358775"/>
          </a:xfrm>
          <a:prstGeom prst="rect">
            <a:avLst/>
          </a:prstGeom>
        </p:spPr>
        <p:txBody>
          <a:bodyPr wrap="none" fromWordArt="1">
            <a:prstTxWarp prst="textCascadeUp">
              <a:avLst>
                <a:gd name="adj" fmla="val 44444"/>
              </a:avLst>
            </a:prstTxWarp>
            <a:normAutofit fontScale="60000"/>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归纳整理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0354"/>
                                        </p:tgtEl>
                                        <p:attrNameLst>
                                          <p:attrName>style.visibility</p:attrName>
                                        </p:attrNameLst>
                                      </p:cBhvr>
                                      <p:to>
                                        <p:strVal val="visible"/>
                                      </p:to>
                                    </p:set>
                                    <p:anim calcmode="lin" valueType="num">
                                      <p:cBhvr additive="base">
                                        <p:cTn id="7" dur="500" fill="hold"/>
                                        <p:tgtEl>
                                          <p:spTgt spid="100354"/>
                                        </p:tgtEl>
                                        <p:attrNameLst>
                                          <p:attrName>ppt_x</p:attrName>
                                        </p:attrNameLst>
                                      </p:cBhvr>
                                      <p:tavLst>
                                        <p:tav tm="0">
                                          <p:val>
                                            <p:strVal val="0-#ppt_w/2"/>
                                          </p:val>
                                        </p:tav>
                                        <p:tav tm="100000">
                                          <p:val>
                                            <p:strVal val="#ppt_x"/>
                                          </p:val>
                                        </p:tav>
                                      </p:tavLst>
                                    </p:anim>
                                    <p:anim calcmode="lin" valueType="num">
                                      <p:cBhvr additive="base">
                                        <p:cTn id="8" dur="500" fill="hold"/>
                                        <p:tgtEl>
                                          <p:spTgt spid="1003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3301" name="矩形 183300"/>
          <p:cNvSpPr/>
          <p:nvPr/>
        </p:nvSpPr>
        <p:spPr>
          <a:xfrm>
            <a:off x="7524750" y="3651250"/>
            <a:ext cx="457200" cy="700088"/>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62468" name="组合 183304"/>
          <p:cNvGrpSpPr/>
          <p:nvPr/>
        </p:nvGrpSpPr>
        <p:grpSpPr>
          <a:xfrm>
            <a:off x="50800" y="100013"/>
            <a:ext cx="2087563" cy="790575"/>
            <a:chOff x="3833" y="0"/>
            <a:chExt cx="1315" cy="498"/>
          </a:xfrm>
        </p:grpSpPr>
        <p:pic>
          <p:nvPicPr>
            <p:cNvPr id="62469"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62470"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62471" name="矩形 183307"/>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sp>
        <p:nvSpPr>
          <p:cNvPr id="100" name="文本框 99"/>
          <p:cNvSpPr txBox="1"/>
          <p:nvPr/>
        </p:nvSpPr>
        <p:spPr>
          <a:xfrm>
            <a:off x="424815" y="593090"/>
            <a:ext cx="8108950" cy="3969385"/>
          </a:xfrm>
          <a:prstGeom prst="rect">
            <a:avLst/>
          </a:prstGeom>
          <a:noFill/>
          <a:ln w="9525">
            <a:noFill/>
          </a:ln>
        </p:spPr>
        <p:txBody>
          <a:bodyPr wrap="square">
            <a:spAutoFit/>
          </a:bodyPr>
          <a:p>
            <a:r>
              <a:rPr sz="2800" b="1">
                <a:latin typeface="微软雅黑" panose="020B0503020204020204" charset="-122"/>
                <a:ea typeface="微软雅黑" panose="020B0503020204020204" charset="-122"/>
              </a:rPr>
              <a:t>（2016·新课标全国Ⅰ卷高考·35）1947年，美国国务卿马歇尔提出援助欧洲复兴计划，并敦促欧洲方面首先拟定一项联合性质的计划，要求该计划即使不能得到所有欧洲国家的同意，也应征得一部分国家的同意。马歇尔计划体现出来的美国对欧政策A．有利于煤钢联营的建立             </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B．促成了欧美平等伙伴关系</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C．导致欧洲出现对峙                 </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D．成为德国分裂的根源</a:t>
            </a:r>
            <a:endParaRPr sz="2800" b="1">
              <a:latin typeface="微软雅黑" panose="020B0503020204020204" charset="-122"/>
              <a:ea typeface="微软雅黑" panose="020B0503020204020204" charset="-122"/>
            </a:endParaRPr>
          </a:p>
        </p:txBody>
      </p:sp>
      <p:pic>
        <p:nvPicPr>
          <p:cNvPr id="44035" name="TextBox 1"/>
          <p:cNvPicPr>
            <a:picLocks noGrp="1" noChangeAspect="1"/>
          </p:cNvPicPr>
          <p:nvPr/>
        </p:nvPicPr>
        <p:blipFill>
          <a:blip r:embed="rId3"/>
          <a:stretch>
            <a:fillRect/>
          </a:stretch>
        </p:blipFill>
        <p:spPr>
          <a:xfrm>
            <a:off x="1149350" y="22225"/>
            <a:ext cx="3457575" cy="246063"/>
          </a:xfrm>
          <a:prstGeom prst="rect">
            <a:avLst/>
          </a:prstGeom>
          <a:noFill/>
          <a:ln w="9525">
            <a:noFill/>
          </a:ln>
        </p:spPr>
      </p:pic>
      <p:sp>
        <p:nvSpPr>
          <p:cNvPr id="2" name="矩形 9"/>
          <p:cNvSpPr/>
          <p:nvPr/>
        </p:nvSpPr>
        <p:spPr>
          <a:xfrm>
            <a:off x="2910840" y="125095"/>
            <a:ext cx="587946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3301"/>
                                        </p:tgtEl>
                                        <p:attrNameLst>
                                          <p:attrName>style.visibility</p:attrName>
                                        </p:attrNameLst>
                                      </p:cBhvr>
                                      <p:to>
                                        <p:strVal val="visible"/>
                                      </p:to>
                                    </p:set>
                                    <p:anim calcmode="lin" valueType="num">
                                      <p:cBhvr>
                                        <p:cTn id="7" dur="500" fill="hold"/>
                                        <p:tgtEl>
                                          <p:spTgt spid="183301"/>
                                        </p:tgtEl>
                                        <p:attrNameLst>
                                          <p:attrName>ppt_x</p:attrName>
                                        </p:attrNameLst>
                                      </p:cBhvr>
                                      <p:tavLst>
                                        <p:tav tm="0">
                                          <p:val>
                                            <p:strVal val="#ppt_x"/>
                                          </p:val>
                                        </p:tav>
                                        <p:tav tm="100000">
                                          <p:val>
                                            <p:strVal val="#ppt_x"/>
                                          </p:val>
                                        </p:tav>
                                      </p:tavLst>
                                    </p:anim>
                                    <p:anim calcmode="lin" valueType="num">
                                      <p:cBhvr>
                                        <p:cTn id="8" dur="500" fill="hold"/>
                                        <p:tgtEl>
                                          <p:spTgt spid="1833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3301" name="矩形 183300"/>
          <p:cNvSpPr/>
          <p:nvPr/>
        </p:nvSpPr>
        <p:spPr>
          <a:xfrm>
            <a:off x="7524750" y="3651250"/>
            <a:ext cx="457200" cy="700088"/>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62468" name="组合 183304"/>
          <p:cNvGrpSpPr/>
          <p:nvPr/>
        </p:nvGrpSpPr>
        <p:grpSpPr>
          <a:xfrm>
            <a:off x="50800" y="100013"/>
            <a:ext cx="2087563" cy="790575"/>
            <a:chOff x="3833" y="0"/>
            <a:chExt cx="1315" cy="498"/>
          </a:xfrm>
        </p:grpSpPr>
        <p:pic>
          <p:nvPicPr>
            <p:cNvPr id="62469"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62470"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62471" name="矩形 183307"/>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sp>
        <p:nvSpPr>
          <p:cNvPr id="100" name="文本框 99"/>
          <p:cNvSpPr txBox="1"/>
          <p:nvPr/>
        </p:nvSpPr>
        <p:spPr>
          <a:xfrm>
            <a:off x="424815" y="593090"/>
            <a:ext cx="8108950" cy="3538220"/>
          </a:xfrm>
          <a:prstGeom prst="rect">
            <a:avLst/>
          </a:prstGeom>
          <a:noFill/>
          <a:ln w="9525">
            <a:noFill/>
          </a:ln>
        </p:spPr>
        <p:txBody>
          <a:bodyPr wrap="square">
            <a:spAutoFit/>
          </a:bodyPr>
          <a:p>
            <a:r>
              <a:rPr sz="2800" b="1">
                <a:latin typeface="微软雅黑" panose="020B0503020204020204" charset="-122"/>
                <a:ea typeface="微软雅黑" panose="020B0503020204020204" charset="-122"/>
              </a:rPr>
              <a:t>（2014·全国新课标卷Ⅰ高考·35）有学者指出，欧元作为具有震撼力的新事物，它的问世成为21世纪初欧洲甚至是国际金融领域的重大事件。欧元的巨大作用表现在</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A．推动欧盟内部统一市场的发展       </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B．消除了欧盟各成员国之间的贸易壁垒</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C．促进了欧盟对外贸易额的增加       </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D．巩固了欧洲在世界经济中的领导地位</a:t>
            </a:r>
            <a:endParaRPr sz="2800" b="1">
              <a:latin typeface="微软雅黑" panose="020B0503020204020204" charset="-122"/>
              <a:ea typeface="微软雅黑" panose="020B0503020204020204" charset="-122"/>
            </a:endParaRPr>
          </a:p>
        </p:txBody>
      </p:sp>
      <p:pic>
        <p:nvPicPr>
          <p:cNvPr id="44035" name="TextBox 1"/>
          <p:cNvPicPr>
            <a:picLocks noGrp="1" noChangeAspect="1"/>
          </p:cNvPicPr>
          <p:nvPr/>
        </p:nvPicPr>
        <p:blipFill>
          <a:blip r:embed="rId3"/>
          <a:stretch>
            <a:fillRect/>
          </a:stretch>
        </p:blipFill>
        <p:spPr>
          <a:xfrm>
            <a:off x="1149350" y="22225"/>
            <a:ext cx="3457575" cy="246063"/>
          </a:xfrm>
          <a:prstGeom prst="rect">
            <a:avLst/>
          </a:prstGeom>
          <a:noFill/>
          <a:ln w="9525">
            <a:noFill/>
          </a:ln>
        </p:spPr>
      </p:pic>
      <p:sp>
        <p:nvSpPr>
          <p:cNvPr id="2" name="矩形 9"/>
          <p:cNvSpPr/>
          <p:nvPr/>
        </p:nvSpPr>
        <p:spPr>
          <a:xfrm>
            <a:off x="2910840" y="125095"/>
            <a:ext cx="587946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3301"/>
                                        </p:tgtEl>
                                        <p:attrNameLst>
                                          <p:attrName>style.visibility</p:attrName>
                                        </p:attrNameLst>
                                      </p:cBhvr>
                                      <p:to>
                                        <p:strVal val="visible"/>
                                      </p:to>
                                    </p:set>
                                    <p:anim calcmode="lin" valueType="num">
                                      <p:cBhvr>
                                        <p:cTn id="7" dur="500" fill="hold"/>
                                        <p:tgtEl>
                                          <p:spTgt spid="183301"/>
                                        </p:tgtEl>
                                        <p:attrNameLst>
                                          <p:attrName>ppt_x</p:attrName>
                                        </p:attrNameLst>
                                      </p:cBhvr>
                                      <p:tavLst>
                                        <p:tav tm="0">
                                          <p:val>
                                            <p:strVal val="#ppt_x"/>
                                          </p:val>
                                        </p:tav>
                                        <p:tav tm="100000">
                                          <p:val>
                                            <p:strVal val="#ppt_x"/>
                                          </p:val>
                                        </p:tav>
                                      </p:tavLst>
                                    </p:anim>
                                    <p:anim calcmode="lin" valueType="num">
                                      <p:cBhvr>
                                        <p:cTn id="8" dur="500" fill="hold"/>
                                        <p:tgtEl>
                                          <p:spTgt spid="1833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3035"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grpSp>
        <p:nvGrpSpPr>
          <p:cNvPr id="680965" name="组合 680964"/>
          <p:cNvGrpSpPr/>
          <p:nvPr/>
        </p:nvGrpSpPr>
        <p:grpSpPr>
          <a:xfrm>
            <a:off x="-12700" y="1577757"/>
            <a:ext cx="9144000" cy="107128"/>
            <a:chOff x="0" y="1389"/>
            <a:chExt cx="7682" cy="90"/>
          </a:xfrm>
        </p:grpSpPr>
        <p:sp>
          <p:nvSpPr>
            <p:cNvPr id="680966" name="直接连接符 680965"/>
            <p:cNvSpPr/>
            <p:nvPr/>
          </p:nvSpPr>
          <p:spPr>
            <a:xfrm>
              <a:off x="0" y="1479"/>
              <a:ext cx="7682" cy="0"/>
            </a:xfrm>
            <a:prstGeom prst="line">
              <a:avLst/>
            </a:prstGeom>
            <a:ln w="9525" cap="flat" cmpd="sng">
              <a:solidFill>
                <a:schemeClr val="tx1"/>
              </a:solidFill>
              <a:prstDash val="solid"/>
              <a:headEnd type="none" w="med" len="med"/>
              <a:tailEnd type="triangle" w="med" len="med"/>
            </a:ln>
          </p:spPr>
        </p:sp>
        <p:sp>
          <p:nvSpPr>
            <p:cNvPr id="680967" name="直接连接符 680966"/>
            <p:cNvSpPr/>
            <p:nvPr/>
          </p:nvSpPr>
          <p:spPr>
            <a:xfrm flipV="1">
              <a:off x="122" y="1389"/>
              <a:ext cx="0" cy="90"/>
            </a:xfrm>
            <a:prstGeom prst="line">
              <a:avLst/>
            </a:prstGeom>
            <a:ln w="9525" cap="flat" cmpd="sng">
              <a:solidFill>
                <a:schemeClr val="tx1"/>
              </a:solidFill>
              <a:prstDash val="solid"/>
              <a:headEnd type="none" w="med" len="med"/>
              <a:tailEnd type="none" w="med" len="med"/>
            </a:ln>
          </p:spPr>
        </p:sp>
        <p:sp>
          <p:nvSpPr>
            <p:cNvPr id="680968" name="直接连接符 680967"/>
            <p:cNvSpPr/>
            <p:nvPr/>
          </p:nvSpPr>
          <p:spPr>
            <a:xfrm flipV="1">
              <a:off x="1754" y="1389"/>
              <a:ext cx="0" cy="90"/>
            </a:xfrm>
            <a:prstGeom prst="line">
              <a:avLst/>
            </a:prstGeom>
            <a:ln w="9525" cap="flat" cmpd="sng">
              <a:solidFill>
                <a:schemeClr val="tx1"/>
              </a:solidFill>
              <a:prstDash val="solid"/>
              <a:headEnd type="none" w="med" len="med"/>
              <a:tailEnd type="none" w="med" len="med"/>
            </a:ln>
          </p:spPr>
        </p:sp>
        <p:sp>
          <p:nvSpPr>
            <p:cNvPr id="680969" name="直接连接符 680968"/>
            <p:cNvSpPr/>
            <p:nvPr/>
          </p:nvSpPr>
          <p:spPr>
            <a:xfrm flipV="1">
              <a:off x="7198" y="1389"/>
              <a:ext cx="0" cy="90"/>
            </a:xfrm>
            <a:prstGeom prst="line">
              <a:avLst/>
            </a:prstGeom>
            <a:ln w="9525" cap="flat" cmpd="sng">
              <a:solidFill>
                <a:schemeClr val="tx1"/>
              </a:solidFill>
              <a:prstDash val="solid"/>
              <a:headEnd type="none" w="med" len="med"/>
              <a:tailEnd type="none" w="med" len="med"/>
            </a:ln>
          </p:spPr>
        </p:sp>
        <p:sp>
          <p:nvSpPr>
            <p:cNvPr id="680970" name="直接连接符 680969"/>
            <p:cNvSpPr/>
            <p:nvPr/>
          </p:nvSpPr>
          <p:spPr>
            <a:xfrm flipV="1">
              <a:off x="1119" y="1389"/>
              <a:ext cx="0" cy="90"/>
            </a:xfrm>
            <a:prstGeom prst="line">
              <a:avLst/>
            </a:prstGeom>
            <a:ln w="9525" cap="flat" cmpd="sng">
              <a:solidFill>
                <a:schemeClr val="tx1"/>
              </a:solidFill>
              <a:prstDash val="solid"/>
              <a:headEnd type="none" w="med" len="med"/>
              <a:tailEnd type="none" w="med" len="med"/>
            </a:ln>
          </p:spPr>
        </p:sp>
        <p:sp>
          <p:nvSpPr>
            <p:cNvPr id="680971" name="直接连接符 680970"/>
            <p:cNvSpPr/>
            <p:nvPr/>
          </p:nvSpPr>
          <p:spPr>
            <a:xfrm flipV="1">
              <a:off x="530" y="1389"/>
              <a:ext cx="0" cy="90"/>
            </a:xfrm>
            <a:prstGeom prst="line">
              <a:avLst/>
            </a:prstGeom>
            <a:ln w="9525" cap="flat" cmpd="sng">
              <a:solidFill>
                <a:schemeClr val="tx1"/>
              </a:solidFill>
              <a:prstDash val="solid"/>
              <a:headEnd type="none" w="med" len="med"/>
              <a:tailEnd type="none" w="med" len="med"/>
            </a:ln>
          </p:spPr>
        </p:sp>
        <p:sp>
          <p:nvSpPr>
            <p:cNvPr id="680972" name="直接连接符 680971"/>
            <p:cNvSpPr/>
            <p:nvPr/>
          </p:nvSpPr>
          <p:spPr>
            <a:xfrm flipV="1">
              <a:off x="2299" y="1389"/>
              <a:ext cx="0" cy="90"/>
            </a:xfrm>
            <a:prstGeom prst="line">
              <a:avLst/>
            </a:prstGeom>
            <a:ln w="9525" cap="flat" cmpd="sng">
              <a:solidFill>
                <a:schemeClr val="tx1"/>
              </a:solidFill>
              <a:prstDash val="solid"/>
              <a:headEnd type="none" w="med" len="med"/>
              <a:tailEnd type="none" w="med" len="med"/>
            </a:ln>
          </p:spPr>
        </p:sp>
        <p:sp>
          <p:nvSpPr>
            <p:cNvPr id="680973" name="直接连接符 680972"/>
            <p:cNvSpPr/>
            <p:nvPr/>
          </p:nvSpPr>
          <p:spPr>
            <a:xfrm flipV="1">
              <a:off x="3796" y="1389"/>
              <a:ext cx="0" cy="90"/>
            </a:xfrm>
            <a:prstGeom prst="line">
              <a:avLst/>
            </a:prstGeom>
            <a:ln w="9525" cap="flat" cmpd="sng">
              <a:solidFill>
                <a:schemeClr val="tx1"/>
              </a:solidFill>
              <a:prstDash val="solid"/>
              <a:headEnd type="none" w="med" len="med"/>
              <a:tailEnd type="none" w="med" len="med"/>
            </a:ln>
          </p:spPr>
        </p:sp>
        <p:sp>
          <p:nvSpPr>
            <p:cNvPr id="680974" name="直接连接符 680973"/>
            <p:cNvSpPr/>
            <p:nvPr/>
          </p:nvSpPr>
          <p:spPr>
            <a:xfrm flipV="1">
              <a:off x="5791" y="1389"/>
              <a:ext cx="0" cy="90"/>
            </a:xfrm>
            <a:prstGeom prst="line">
              <a:avLst/>
            </a:prstGeom>
            <a:ln w="9525" cap="flat" cmpd="sng">
              <a:solidFill>
                <a:schemeClr val="tx1"/>
              </a:solidFill>
              <a:prstDash val="solid"/>
              <a:headEnd type="none" w="med" len="med"/>
              <a:tailEnd type="none" w="med" len="med"/>
            </a:ln>
          </p:spPr>
        </p:sp>
        <p:sp>
          <p:nvSpPr>
            <p:cNvPr id="680975" name="直接连接符 680974"/>
            <p:cNvSpPr/>
            <p:nvPr/>
          </p:nvSpPr>
          <p:spPr>
            <a:xfrm flipV="1">
              <a:off x="6744" y="1389"/>
              <a:ext cx="0" cy="90"/>
            </a:xfrm>
            <a:prstGeom prst="line">
              <a:avLst/>
            </a:prstGeom>
            <a:ln w="9525" cap="flat" cmpd="sng">
              <a:solidFill>
                <a:schemeClr val="tx1"/>
              </a:solidFill>
              <a:prstDash val="solid"/>
              <a:headEnd type="none" w="med" len="med"/>
              <a:tailEnd type="none" w="med" len="med"/>
            </a:ln>
          </p:spPr>
        </p:sp>
        <p:sp>
          <p:nvSpPr>
            <p:cNvPr id="680976" name="直接连接符 680975"/>
            <p:cNvSpPr/>
            <p:nvPr/>
          </p:nvSpPr>
          <p:spPr>
            <a:xfrm flipV="1">
              <a:off x="2888" y="1389"/>
              <a:ext cx="0" cy="90"/>
            </a:xfrm>
            <a:prstGeom prst="line">
              <a:avLst/>
            </a:prstGeom>
            <a:ln w="9525" cap="flat" cmpd="sng">
              <a:solidFill>
                <a:schemeClr val="tx1"/>
              </a:solidFill>
              <a:prstDash val="solid"/>
              <a:headEnd type="none" w="med" len="med"/>
              <a:tailEnd type="none" w="med" len="med"/>
            </a:ln>
          </p:spPr>
        </p:sp>
        <p:sp>
          <p:nvSpPr>
            <p:cNvPr id="680977" name="直接连接符 680976"/>
            <p:cNvSpPr/>
            <p:nvPr/>
          </p:nvSpPr>
          <p:spPr>
            <a:xfrm flipV="1">
              <a:off x="3387" y="1389"/>
              <a:ext cx="0" cy="90"/>
            </a:xfrm>
            <a:prstGeom prst="line">
              <a:avLst/>
            </a:prstGeom>
            <a:ln w="9525" cap="flat" cmpd="sng">
              <a:solidFill>
                <a:schemeClr val="tx1"/>
              </a:solidFill>
              <a:prstDash val="solid"/>
              <a:headEnd type="none" w="med" len="med"/>
              <a:tailEnd type="none" w="med" len="med"/>
            </a:ln>
          </p:spPr>
        </p:sp>
        <p:sp>
          <p:nvSpPr>
            <p:cNvPr id="680978" name="直接连接符 680977"/>
            <p:cNvSpPr/>
            <p:nvPr/>
          </p:nvSpPr>
          <p:spPr>
            <a:xfrm flipV="1">
              <a:off x="4340" y="1389"/>
              <a:ext cx="0" cy="90"/>
            </a:xfrm>
            <a:prstGeom prst="line">
              <a:avLst/>
            </a:prstGeom>
            <a:ln w="9525" cap="flat" cmpd="sng">
              <a:solidFill>
                <a:schemeClr val="tx1"/>
              </a:solidFill>
              <a:prstDash val="solid"/>
              <a:headEnd type="none" w="med" len="med"/>
              <a:tailEnd type="none" w="med" len="med"/>
            </a:ln>
          </p:spPr>
        </p:sp>
        <p:sp>
          <p:nvSpPr>
            <p:cNvPr id="680979" name="直接连接符 680978"/>
            <p:cNvSpPr/>
            <p:nvPr/>
          </p:nvSpPr>
          <p:spPr>
            <a:xfrm flipV="1">
              <a:off x="5338" y="1389"/>
              <a:ext cx="0" cy="90"/>
            </a:xfrm>
            <a:prstGeom prst="line">
              <a:avLst/>
            </a:prstGeom>
            <a:ln w="9525" cap="flat" cmpd="sng">
              <a:solidFill>
                <a:schemeClr val="tx1"/>
              </a:solidFill>
              <a:prstDash val="solid"/>
              <a:headEnd type="none" w="med" len="med"/>
              <a:tailEnd type="none" w="med" len="med"/>
            </a:ln>
          </p:spPr>
        </p:sp>
        <p:sp>
          <p:nvSpPr>
            <p:cNvPr id="680980" name="直接连接符 680979"/>
            <p:cNvSpPr/>
            <p:nvPr/>
          </p:nvSpPr>
          <p:spPr>
            <a:xfrm flipV="1">
              <a:off x="6290" y="1389"/>
              <a:ext cx="0" cy="90"/>
            </a:xfrm>
            <a:prstGeom prst="line">
              <a:avLst/>
            </a:prstGeom>
            <a:ln w="9525" cap="flat" cmpd="sng">
              <a:solidFill>
                <a:schemeClr val="tx1"/>
              </a:solidFill>
              <a:prstDash val="solid"/>
              <a:headEnd type="none" w="med" len="med"/>
              <a:tailEnd type="none" w="med" len="med"/>
            </a:ln>
          </p:spPr>
        </p:sp>
        <p:sp>
          <p:nvSpPr>
            <p:cNvPr id="680981" name="直接连接符 680980"/>
            <p:cNvSpPr/>
            <p:nvPr/>
          </p:nvSpPr>
          <p:spPr>
            <a:xfrm flipV="1">
              <a:off x="4884" y="1389"/>
              <a:ext cx="0" cy="90"/>
            </a:xfrm>
            <a:prstGeom prst="line">
              <a:avLst/>
            </a:prstGeom>
            <a:ln w="9525" cap="flat" cmpd="sng">
              <a:solidFill>
                <a:schemeClr val="tx1"/>
              </a:solidFill>
              <a:prstDash val="solid"/>
              <a:headEnd type="none" w="med" len="med"/>
              <a:tailEnd type="none" w="med" len="med"/>
            </a:ln>
          </p:spPr>
        </p:sp>
      </p:grpSp>
      <p:sp>
        <p:nvSpPr>
          <p:cNvPr id="680982" name="文本框 680981"/>
          <p:cNvSpPr txBox="1"/>
          <p:nvPr/>
        </p:nvSpPr>
        <p:spPr>
          <a:xfrm>
            <a:off x="-12700" y="1686076"/>
            <a:ext cx="9144000" cy="275590"/>
          </a:xfrm>
          <a:prstGeom prst="rect">
            <a:avLst/>
          </a:prstGeom>
          <a:noFill/>
          <a:ln w="9525">
            <a:noFill/>
          </a:ln>
        </p:spPr>
        <p:txBody>
          <a:bodyPr>
            <a:spAutoFit/>
          </a:bodyPr>
          <a:p>
            <a:pPr>
              <a:spcBef>
                <a:spcPct val="50000"/>
              </a:spcBef>
              <a:buClr>
                <a:schemeClr val="bg1"/>
              </a:buClr>
            </a:pPr>
            <a:r>
              <a:rPr lang="en-US" altLang="zh-CN" sz="1200" b="1">
                <a:latin typeface="Times New Roman" panose="02020603050405020304" pitchFamily="18" charset="0"/>
                <a:ea typeface="黑体" panose="02010609060101010101" pitchFamily="49" charset="-122"/>
              </a:rPr>
              <a:t>1944   1945         1947            1951        1955           1958     1967        1989       1991          1993        1994      1995         1999    2001      2002</a:t>
            </a:r>
            <a:endParaRPr lang="en-US" altLang="zh-CN" sz="1200" b="1">
              <a:latin typeface="Times New Roman" panose="02020603050405020304" pitchFamily="18" charset="0"/>
              <a:ea typeface="黑体" panose="02010609060101010101" pitchFamily="49" charset="-122"/>
            </a:endParaRPr>
          </a:p>
        </p:txBody>
      </p:sp>
      <p:sp>
        <p:nvSpPr>
          <p:cNvPr id="680983" name="文本框 680982"/>
          <p:cNvSpPr txBox="1"/>
          <p:nvPr/>
        </p:nvSpPr>
        <p:spPr>
          <a:xfrm>
            <a:off x="-61781" y="1902713"/>
            <a:ext cx="459740" cy="1889030"/>
          </a:xfrm>
          <a:prstGeom prst="rect">
            <a:avLst/>
          </a:prstGeom>
          <a:noFill/>
          <a:ln w="9525">
            <a:noFill/>
          </a:ln>
        </p:spPr>
        <p:txBody>
          <a:bodyPr vert="eaVert">
            <a:spAutoFit/>
          </a:bodyPr>
          <a:p>
            <a:pPr>
              <a:spcBef>
                <a:spcPct val="50000"/>
              </a:spcBef>
            </a:pPr>
            <a:endParaRPr sz="1800" b="1" dirty="0">
              <a:latin typeface="Arial" panose="020B0604020202020204" pitchFamily="34" charset="0"/>
            </a:endParaRPr>
          </a:p>
        </p:txBody>
      </p:sp>
      <p:sp>
        <p:nvSpPr>
          <p:cNvPr id="680984" name="文本框 680983"/>
          <p:cNvSpPr txBox="1"/>
          <p:nvPr/>
        </p:nvSpPr>
        <p:spPr>
          <a:xfrm>
            <a:off x="-61781" y="1956277"/>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布雷顿森林会议</a:t>
            </a:r>
            <a:endParaRPr lang="zh-CN" altLang="en-US" sz="1800" b="1">
              <a:latin typeface="Arial" panose="020B0604020202020204" pitchFamily="34" charset="0"/>
            </a:endParaRPr>
          </a:p>
        </p:txBody>
      </p:sp>
      <p:sp>
        <p:nvSpPr>
          <p:cNvPr id="680985" name="文本框 680984"/>
          <p:cNvSpPr txBox="1"/>
          <p:nvPr/>
        </p:nvSpPr>
        <p:spPr>
          <a:xfrm>
            <a:off x="408393" y="1956277"/>
            <a:ext cx="459740" cy="1889030"/>
          </a:xfrm>
          <a:prstGeom prst="rect">
            <a:avLst/>
          </a:prstGeom>
          <a:noFill/>
          <a:ln w="9525">
            <a:noFill/>
          </a:ln>
        </p:spPr>
        <p:txBody>
          <a:bodyPr vert="eaVert">
            <a:spAutoFit/>
          </a:bodyPr>
          <a:p>
            <a:pPr>
              <a:spcBef>
                <a:spcPct val="50000"/>
              </a:spcBef>
            </a:pPr>
            <a:r>
              <a:rPr lang="zh-CN" altLang="en-US" sz="1800" b="1" dirty="0">
                <a:solidFill>
                  <a:srgbClr val="FF0000"/>
                </a:solidFill>
                <a:latin typeface="Arial" panose="020B0604020202020204" pitchFamily="34" charset="0"/>
              </a:rPr>
              <a:t>二战结束</a:t>
            </a:r>
            <a:endParaRPr lang="zh-CN" altLang="en-US" sz="1800" b="1">
              <a:solidFill>
                <a:srgbClr val="FF0000"/>
              </a:solidFill>
              <a:latin typeface="Arial" panose="020B0604020202020204" pitchFamily="34" charset="0"/>
            </a:endParaRPr>
          </a:p>
        </p:txBody>
      </p:sp>
      <p:sp>
        <p:nvSpPr>
          <p:cNvPr id="680986" name="文本框 680985"/>
          <p:cNvSpPr txBox="1"/>
          <p:nvPr/>
        </p:nvSpPr>
        <p:spPr>
          <a:xfrm>
            <a:off x="1055924" y="1956277"/>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关贸总协定建立</a:t>
            </a:r>
            <a:endParaRPr lang="zh-CN" altLang="en-US" sz="1800" b="1">
              <a:latin typeface="Arial" panose="020B0604020202020204" pitchFamily="34" charset="0"/>
            </a:endParaRPr>
          </a:p>
        </p:txBody>
      </p:sp>
      <p:sp>
        <p:nvSpPr>
          <p:cNvPr id="680987" name="文本框 680986"/>
          <p:cNvSpPr txBox="1"/>
          <p:nvPr/>
        </p:nvSpPr>
        <p:spPr>
          <a:xfrm>
            <a:off x="1811775" y="1956277"/>
            <a:ext cx="459740" cy="2213986"/>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欧洲煤钢共同体成立</a:t>
            </a:r>
            <a:endParaRPr lang="zh-CN" altLang="en-US" sz="1800" b="1">
              <a:latin typeface="Arial" panose="020B0604020202020204" pitchFamily="34" charset="0"/>
            </a:endParaRPr>
          </a:p>
        </p:txBody>
      </p:sp>
      <p:sp>
        <p:nvSpPr>
          <p:cNvPr id="680988" name="文本框 680987"/>
          <p:cNvSpPr txBox="1"/>
          <p:nvPr/>
        </p:nvSpPr>
        <p:spPr>
          <a:xfrm>
            <a:off x="2459306" y="1956277"/>
            <a:ext cx="459740" cy="1889030"/>
          </a:xfrm>
          <a:prstGeom prst="rect">
            <a:avLst/>
          </a:prstGeom>
          <a:noFill/>
          <a:ln w="9525">
            <a:noFill/>
          </a:ln>
        </p:spPr>
        <p:txBody>
          <a:bodyPr vert="eaVert">
            <a:spAutoFit/>
          </a:bodyPr>
          <a:p>
            <a:pPr>
              <a:spcBef>
                <a:spcPct val="50000"/>
              </a:spcBef>
            </a:pPr>
            <a:r>
              <a:rPr lang="zh-CN" altLang="en-US" sz="1800" b="1" dirty="0">
                <a:solidFill>
                  <a:srgbClr val="FF0000"/>
                </a:solidFill>
                <a:latin typeface="Arial" panose="020B0604020202020204" pitchFamily="34" charset="0"/>
              </a:rPr>
              <a:t>两极格局形成</a:t>
            </a:r>
            <a:endParaRPr lang="zh-CN" altLang="en-US" sz="1800" b="1">
              <a:solidFill>
                <a:srgbClr val="FF0000"/>
              </a:solidFill>
              <a:latin typeface="Arial" panose="020B0604020202020204" pitchFamily="34" charset="0"/>
            </a:endParaRPr>
          </a:p>
        </p:txBody>
      </p:sp>
      <p:sp>
        <p:nvSpPr>
          <p:cNvPr id="680989" name="文本框 680988"/>
          <p:cNvSpPr txBox="1"/>
          <p:nvPr/>
        </p:nvSpPr>
        <p:spPr>
          <a:xfrm>
            <a:off x="2996565" y="1956435"/>
            <a:ext cx="736600" cy="2508250"/>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欧洲经济共同体和欧洲原子能共同体成立</a:t>
            </a:r>
            <a:endParaRPr lang="zh-CN" altLang="en-US" sz="1800" b="1">
              <a:latin typeface="Arial" panose="020B0604020202020204" pitchFamily="34" charset="0"/>
            </a:endParaRPr>
          </a:p>
        </p:txBody>
      </p:sp>
      <p:sp>
        <p:nvSpPr>
          <p:cNvPr id="680990" name="文本框 680989"/>
          <p:cNvSpPr txBox="1"/>
          <p:nvPr/>
        </p:nvSpPr>
        <p:spPr>
          <a:xfrm>
            <a:off x="3755390" y="1956435"/>
            <a:ext cx="459740" cy="2106295"/>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东盟、欧共体成立</a:t>
            </a:r>
            <a:endParaRPr lang="zh-CN" altLang="en-US" sz="1800" b="1">
              <a:latin typeface="Arial" panose="020B0604020202020204" pitchFamily="34" charset="0"/>
            </a:endParaRPr>
          </a:p>
        </p:txBody>
      </p:sp>
      <p:sp>
        <p:nvSpPr>
          <p:cNvPr id="680991" name="文本框 680990"/>
          <p:cNvSpPr txBox="1"/>
          <p:nvPr/>
        </p:nvSpPr>
        <p:spPr>
          <a:xfrm>
            <a:off x="4241165" y="1956435"/>
            <a:ext cx="459740" cy="2214245"/>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亚太经合组织建立</a:t>
            </a:r>
            <a:endParaRPr lang="zh-CN" altLang="en-US" sz="1800" b="1">
              <a:latin typeface="Arial" panose="020B0604020202020204" pitchFamily="34" charset="0"/>
            </a:endParaRPr>
          </a:p>
        </p:txBody>
      </p:sp>
      <p:sp>
        <p:nvSpPr>
          <p:cNvPr id="680992" name="文本框 680991"/>
          <p:cNvSpPr txBox="1"/>
          <p:nvPr/>
        </p:nvSpPr>
        <p:spPr>
          <a:xfrm>
            <a:off x="4890135" y="1956435"/>
            <a:ext cx="459740" cy="3190240"/>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中国加入亚太</a:t>
            </a:r>
            <a:r>
              <a:rPr lang="zh-CN" altLang="en-US" sz="1800" b="1" dirty="0">
                <a:solidFill>
                  <a:srgbClr val="FF0000"/>
                </a:solidFill>
                <a:latin typeface="Arial" panose="020B0604020202020204" pitchFamily="34" charset="0"/>
              </a:rPr>
              <a:t>、两极格局瓦解</a:t>
            </a:r>
            <a:endParaRPr lang="zh-CN" altLang="en-US" sz="1800" b="1">
              <a:solidFill>
                <a:srgbClr val="FF0000"/>
              </a:solidFill>
              <a:latin typeface="Arial" panose="020B0604020202020204" pitchFamily="34" charset="0"/>
            </a:endParaRPr>
          </a:p>
        </p:txBody>
      </p:sp>
      <p:sp>
        <p:nvSpPr>
          <p:cNvPr id="680993" name="文本框 680992"/>
          <p:cNvSpPr txBox="1"/>
          <p:nvPr/>
        </p:nvSpPr>
        <p:spPr>
          <a:xfrm>
            <a:off x="5537461" y="1956277"/>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欧盟建立</a:t>
            </a:r>
            <a:endParaRPr lang="zh-CN" altLang="en-US" sz="1800" b="1">
              <a:latin typeface="Arial" panose="020B0604020202020204" pitchFamily="34" charset="0"/>
            </a:endParaRPr>
          </a:p>
        </p:txBody>
      </p:sp>
      <p:sp>
        <p:nvSpPr>
          <p:cNvPr id="680994" name="文本框 680993"/>
          <p:cNvSpPr txBox="1"/>
          <p:nvPr/>
        </p:nvSpPr>
        <p:spPr>
          <a:xfrm>
            <a:off x="6131428" y="1956277"/>
            <a:ext cx="459740" cy="2321114"/>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北美自由贸易区建立</a:t>
            </a:r>
            <a:endParaRPr lang="zh-CN" altLang="en-US" sz="1800" b="1">
              <a:latin typeface="Arial" panose="020B0604020202020204" pitchFamily="34" charset="0"/>
            </a:endParaRPr>
          </a:p>
        </p:txBody>
      </p:sp>
      <p:sp>
        <p:nvSpPr>
          <p:cNvPr id="680995" name="文本框 680994"/>
          <p:cNvSpPr txBox="1"/>
          <p:nvPr/>
        </p:nvSpPr>
        <p:spPr>
          <a:xfrm>
            <a:off x="6671831" y="1956277"/>
            <a:ext cx="459740" cy="226755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世界贸易组织成立</a:t>
            </a:r>
            <a:endParaRPr lang="zh-CN" altLang="en-US" sz="1800" b="1">
              <a:latin typeface="Arial" panose="020B0604020202020204" pitchFamily="34" charset="0"/>
            </a:endParaRPr>
          </a:p>
        </p:txBody>
      </p:sp>
      <p:sp>
        <p:nvSpPr>
          <p:cNvPr id="680996" name="文本框 680995"/>
          <p:cNvSpPr txBox="1"/>
          <p:nvPr/>
        </p:nvSpPr>
        <p:spPr>
          <a:xfrm>
            <a:off x="7264608" y="1956277"/>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欧元诞生</a:t>
            </a:r>
            <a:endParaRPr lang="zh-CN" altLang="en-US" sz="1800" b="1">
              <a:latin typeface="Arial" panose="020B0604020202020204" pitchFamily="34" charset="0"/>
            </a:endParaRPr>
          </a:p>
        </p:txBody>
      </p:sp>
      <p:sp>
        <p:nvSpPr>
          <p:cNvPr id="680997" name="文本框 680996"/>
          <p:cNvSpPr txBox="1"/>
          <p:nvPr/>
        </p:nvSpPr>
        <p:spPr>
          <a:xfrm>
            <a:off x="7750256" y="1956277"/>
            <a:ext cx="459740" cy="205210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中国加入世贸组织</a:t>
            </a:r>
            <a:endParaRPr lang="zh-CN" altLang="en-US" sz="1800" b="1">
              <a:latin typeface="Arial" panose="020B0604020202020204" pitchFamily="34" charset="0"/>
            </a:endParaRPr>
          </a:p>
        </p:txBody>
      </p:sp>
      <p:sp>
        <p:nvSpPr>
          <p:cNvPr id="680998" name="文本框 680997"/>
          <p:cNvSpPr txBox="1"/>
          <p:nvPr/>
        </p:nvSpPr>
        <p:spPr>
          <a:xfrm>
            <a:off x="8290659" y="1956277"/>
            <a:ext cx="459740" cy="1889030"/>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欧元流通</a:t>
            </a:r>
            <a:endParaRPr lang="zh-CN" altLang="en-US" sz="1800" b="1">
              <a:latin typeface="Arial" panose="020B0604020202020204" pitchFamily="34" charset="0"/>
            </a:endParaRPr>
          </a:p>
        </p:txBody>
      </p:sp>
      <p:grpSp>
        <p:nvGrpSpPr>
          <p:cNvPr id="681005" name="组合 681004"/>
          <p:cNvGrpSpPr/>
          <p:nvPr/>
        </p:nvGrpSpPr>
        <p:grpSpPr>
          <a:xfrm>
            <a:off x="-12700" y="1253992"/>
            <a:ext cx="8945218" cy="377329"/>
            <a:chOff x="0" y="799"/>
            <a:chExt cx="7515" cy="317"/>
          </a:xfrm>
        </p:grpSpPr>
        <p:sp>
          <p:nvSpPr>
            <p:cNvPr id="680999" name="左大括号 680998"/>
            <p:cNvSpPr/>
            <p:nvPr/>
          </p:nvSpPr>
          <p:spPr>
            <a:xfrm rot="5400000">
              <a:off x="1013" y="-214"/>
              <a:ext cx="272" cy="2299"/>
            </a:xfrm>
            <a:prstGeom prst="leftBrace">
              <a:avLst>
                <a:gd name="adj1" fmla="val 70435"/>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81000" name="左大括号 680999"/>
            <p:cNvSpPr/>
            <p:nvPr/>
          </p:nvSpPr>
          <p:spPr>
            <a:xfrm rot="5400000">
              <a:off x="3183" y="-85"/>
              <a:ext cx="272" cy="2041"/>
            </a:xfrm>
            <a:prstGeom prst="leftBrace">
              <a:avLst>
                <a:gd name="adj1" fmla="val 62530"/>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sp>
          <p:nvSpPr>
            <p:cNvPr id="681001" name="左大括号 681000"/>
            <p:cNvSpPr/>
            <p:nvPr/>
          </p:nvSpPr>
          <p:spPr>
            <a:xfrm rot="5400000">
              <a:off x="5769" y="-630"/>
              <a:ext cx="317" cy="3175"/>
            </a:xfrm>
            <a:prstGeom prst="leftBrace">
              <a:avLst>
                <a:gd name="adj1" fmla="val 83464"/>
                <a:gd name="adj2" fmla="val 50000"/>
              </a:avLst>
            </a:prstGeom>
            <a:noFill/>
            <a:ln w="9525" cap="flat" cmpd="sng">
              <a:solidFill>
                <a:schemeClr val="tx1"/>
              </a:solidFill>
              <a:prstDash val="solid"/>
              <a:headEnd type="none" w="med" len="med"/>
              <a:tailEnd type="none" w="med" len="med"/>
            </a:ln>
          </p:spPr>
          <p:txBody>
            <a:bodyPr/>
            <a:p>
              <a:endParaRPr lang="zh-CN" altLang="en-US" sz="100"/>
            </a:p>
          </p:txBody>
        </p:sp>
      </p:grpSp>
      <p:sp>
        <p:nvSpPr>
          <p:cNvPr id="681002" name="文本框 681001"/>
          <p:cNvSpPr txBox="1"/>
          <p:nvPr/>
        </p:nvSpPr>
        <p:spPr>
          <a:xfrm>
            <a:off x="-12700" y="714779"/>
            <a:ext cx="2953172" cy="64516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二战后以美国为中心资本主义世界经济体系的形成</a:t>
            </a:r>
            <a:endParaRPr lang="zh-CN" altLang="en-US" sz="1800" b="1" dirty="0">
              <a:latin typeface="Arial" panose="020B0604020202020204" pitchFamily="34" charset="0"/>
            </a:endParaRPr>
          </a:p>
        </p:txBody>
      </p:sp>
      <p:sp>
        <p:nvSpPr>
          <p:cNvPr id="681003" name="文本框 681002"/>
          <p:cNvSpPr txBox="1"/>
          <p:nvPr/>
        </p:nvSpPr>
        <p:spPr>
          <a:xfrm>
            <a:off x="3215833" y="629955"/>
            <a:ext cx="1674773" cy="64516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经济区域集团化趋势出现</a:t>
            </a:r>
            <a:endParaRPr lang="zh-CN" altLang="en-US" sz="1800" b="1" dirty="0">
              <a:latin typeface="Arial" panose="020B0604020202020204" pitchFamily="34" charset="0"/>
            </a:endParaRPr>
          </a:p>
        </p:txBody>
      </p:sp>
      <p:sp>
        <p:nvSpPr>
          <p:cNvPr id="681004" name="文本框 681003"/>
          <p:cNvSpPr txBox="1"/>
          <p:nvPr/>
        </p:nvSpPr>
        <p:spPr>
          <a:xfrm>
            <a:off x="5909118" y="768343"/>
            <a:ext cx="2537752" cy="368300"/>
          </a:xfrm>
          <a:prstGeom prst="rect">
            <a:avLst/>
          </a:prstGeom>
          <a:noFill/>
          <a:ln w="9525">
            <a:noFill/>
          </a:ln>
        </p:spPr>
        <p:txBody>
          <a:bodyPr>
            <a:spAutoFit/>
          </a:bodyPr>
          <a:p>
            <a:pPr>
              <a:spcBef>
                <a:spcPct val="50000"/>
              </a:spcBef>
            </a:pPr>
            <a:r>
              <a:rPr lang="zh-CN" altLang="en-US" sz="1800" b="1" dirty="0">
                <a:latin typeface="Arial" panose="020B0604020202020204" pitchFamily="34" charset="0"/>
              </a:rPr>
              <a:t>经济全球化趋势加强</a:t>
            </a:r>
            <a:endParaRPr lang="zh-CN" altLang="en-US" sz="1800" b="1" dirty="0">
              <a:latin typeface="Arial" panose="020B0604020202020204" pitchFamily="34" charset="0"/>
            </a:endParaRPr>
          </a:p>
        </p:txBody>
      </p:sp>
      <p:sp>
        <p:nvSpPr>
          <p:cNvPr id="58414" name="矩形 154640"/>
          <p:cNvSpPr/>
          <p:nvPr/>
        </p:nvSpPr>
        <p:spPr>
          <a:xfrm>
            <a:off x="105728" y="6635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33803" name="TextBox 18"/>
          <p:cNvSpPr txBox="1"/>
          <p:nvPr/>
        </p:nvSpPr>
        <p:spPr>
          <a:xfrm>
            <a:off x="3643920" y="-20603"/>
            <a:ext cx="3246120" cy="706755"/>
          </a:xfrm>
          <a:prstGeom prst="rect">
            <a:avLst/>
          </a:prstGeom>
          <a:solidFill>
            <a:srgbClr val="FFFFFF"/>
          </a:solidFill>
          <a:ln w="9525">
            <a:noFill/>
          </a:ln>
        </p:spPr>
        <p:txBody>
          <a:bodyPr wrap="none">
            <a:spAutoFit/>
          </a:bodyPr>
          <a:p>
            <a:pPr algn="l"/>
            <a:r>
              <a:rPr lang="zh-CN" altLang="en-US" sz="2000" b="1" dirty="0">
                <a:solidFill>
                  <a:srgbClr val="3333FF"/>
                </a:solidFill>
                <a:latin typeface="黑体" panose="02010609060101010101" pitchFamily="49" charset="-122"/>
                <a:ea typeface="黑体" panose="02010609060101010101" pitchFamily="49" charset="-122"/>
              </a:rPr>
              <a:t>专题八</a:t>
            </a:r>
            <a:endParaRPr lang="zh-CN" altLang="en-US" sz="2000" b="1" dirty="0">
              <a:solidFill>
                <a:srgbClr val="3333FF"/>
              </a:solidFill>
              <a:latin typeface="黑体" panose="02010609060101010101" pitchFamily="49" charset="-122"/>
              <a:ea typeface="黑体" panose="02010609060101010101" pitchFamily="49" charset="-122"/>
            </a:endParaRPr>
          </a:p>
          <a:p>
            <a:pPr algn="l"/>
            <a:r>
              <a:rPr lang="zh-CN" altLang="en-US" sz="2000" b="1" dirty="0">
                <a:solidFill>
                  <a:srgbClr val="3333FF"/>
                </a:solidFill>
                <a:latin typeface="黑体" panose="02010609060101010101" pitchFamily="49" charset="-122"/>
                <a:ea typeface="黑体" panose="02010609060101010101" pitchFamily="49" charset="-122"/>
              </a:rPr>
              <a:t>当今世界经济的全球化趋势</a:t>
            </a:r>
            <a:endParaRPr lang="zh-CN" altLang="en-US" sz="2000" b="1" dirty="0">
              <a:solidFill>
                <a:srgbClr val="3333FF"/>
              </a:solidFill>
              <a:latin typeface="黑体" panose="02010609060101010101" pitchFamily="49" charset="-122"/>
              <a:ea typeface="黑体" panose="02010609060101010101" pitchFamily="49"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nodePh="1">
                                  <p:stCondLst>
                                    <p:cond delay="0"/>
                                  </p:stCondLst>
                                  <p:endCondLst>
                                    <p:cond evt="begin" delay="0">
                                      <p:tn val="5"/>
                                    </p:cond>
                                  </p:endCondLst>
                                  <p:childTnLst>
                                    <p:set>
                                      <p:cBhvr>
                                        <p:cTn id="6" dur="1" fill="hold">
                                          <p:stCondLst>
                                            <p:cond delay="0"/>
                                          </p:stCondLst>
                                        </p:cTn>
                                        <p:tgtEl>
                                          <p:spTgt spid="680983"/>
                                        </p:tgtEl>
                                        <p:attrNameLst>
                                          <p:attrName>style.visibility</p:attrName>
                                        </p:attrNameLst>
                                      </p:cBhvr>
                                      <p:to>
                                        <p:strVal val="visible"/>
                                      </p:to>
                                    </p:set>
                                    <p:animEffect transition="in" filter="blinds(horizontal)">
                                      <p:cBhvr>
                                        <p:cTn id="7" dur="500"/>
                                        <p:tgtEl>
                                          <p:spTgt spid="68098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80984"/>
                                        </p:tgtEl>
                                        <p:attrNameLst>
                                          <p:attrName>style.visibility</p:attrName>
                                        </p:attrNameLst>
                                      </p:cBhvr>
                                      <p:to>
                                        <p:strVal val="visible"/>
                                      </p:to>
                                    </p:set>
                                    <p:animEffect transition="in" filter="blinds(horizontal)">
                                      <p:cBhvr>
                                        <p:cTn id="12" dur="500"/>
                                        <p:tgtEl>
                                          <p:spTgt spid="68098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80986"/>
                                        </p:tgtEl>
                                        <p:attrNameLst>
                                          <p:attrName>style.visibility</p:attrName>
                                        </p:attrNameLst>
                                      </p:cBhvr>
                                      <p:to>
                                        <p:strVal val="visible"/>
                                      </p:to>
                                    </p:set>
                                    <p:animEffect transition="in" filter="blinds(horizontal)">
                                      <p:cBhvr>
                                        <p:cTn id="17" dur="500"/>
                                        <p:tgtEl>
                                          <p:spTgt spid="68098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80987"/>
                                        </p:tgtEl>
                                        <p:attrNameLst>
                                          <p:attrName>style.visibility</p:attrName>
                                        </p:attrNameLst>
                                      </p:cBhvr>
                                      <p:to>
                                        <p:strVal val="visible"/>
                                      </p:to>
                                    </p:set>
                                    <p:animEffect transition="in" filter="blinds(horizontal)">
                                      <p:cBhvr>
                                        <p:cTn id="22" dur="500"/>
                                        <p:tgtEl>
                                          <p:spTgt spid="68098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80989"/>
                                        </p:tgtEl>
                                        <p:attrNameLst>
                                          <p:attrName>style.visibility</p:attrName>
                                        </p:attrNameLst>
                                      </p:cBhvr>
                                      <p:to>
                                        <p:strVal val="visible"/>
                                      </p:to>
                                    </p:set>
                                    <p:animEffect transition="in" filter="blinds(horizontal)">
                                      <p:cBhvr>
                                        <p:cTn id="27" dur="500"/>
                                        <p:tgtEl>
                                          <p:spTgt spid="68098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80990"/>
                                        </p:tgtEl>
                                        <p:attrNameLst>
                                          <p:attrName>style.visibility</p:attrName>
                                        </p:attrNameLst>
                                      </p:cBhvr>
                                      <p:to>
                                        <p:strVal val="visible"/>
                                      </p:to>
                                    </p:set>
                                    <p:animEffect transition="in" filter="blinds(horizontal)">
                                      <p:cBhvr>
                                        <p:cTn id="32" dur="500"/>
                                        <p:tgtEl>
                                          <p:spTgt spid="68099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80991"/>
                                        </p:tgtEl>
                                        <p:attrNameLst>
                                          <p:attrName>style.visibility</p:attrName>
                                        </p:attrNameLst>
                                      </p:cBhvr>
                                      <p:to>
                                        <p:strVal val="visible"/>
                                      </p:to>
                                    </p:set>
                                    <p:animEffect transition="in" filter="blinds(horizontal)">
                                      <p:cBhvr>
                                        <p:cTn id="37" dur="500"/>
                                        <p:tgtEl>
                                          <p:spTgt spid="68099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80993"/>
                                        </p:tgtEl>
                                        <p:attrNameLst>
                                          <p:attrName>style.visibility</p:attrName>
                                        </p:attrNameLst>
                                      </p:cBhvr>
                                      <p:to>
                                        <p:strVal val="visible"/>
                                      </p:to>
                                    </p:set>
                                    <p:animEffect transition="in" filter="blinds(horizontal)">
                                      <p:cBhvr>
                                        <p:cTn id="42" dur="500"/>
                                        <p:tgtEl>
                                          <p:spTgt spid="68099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80994"/>
                                        </p:tgtEl>
                                        <p:attrNameLst>
                                          <p:attrName>style.visibility</p:attrName>
                                        </p:attrNameLst>
                                      </p:cBhvr>
                                      <p:to>
                                        <p:strVal val="visible"/>
                                      </p:to>
                                    </p:set>
                                    <p:animEffect transition="in" filter="blinds(horizontal)">
                                      <p:cBhvr>
                                        <p:cTn id="47" dur="500"/>
                                        <p:tgtEl>
                                          <p:spTgt spid="68099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80995"/>
                                        </p:tgtEl>
                                        <p:attrNameLst>
                                          <p:attrName>style.visibility</p:attrName>
                                        </p:attrNameLst>
                                      </p:cBhvr>
                                      <p:to>
                                        <p:strVal val="visible"/>
                                      </p:to>
                                    </p:set>
                                    <p:animEffect transition="in" filter="blinds(horizontal)">
                                      <p:cBhvr>
                                        <p:cTn id="52" dur="500"/>
                                        <p:tgtEl>
                                          <p:spTgt spid="68099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80996"/>
                                        </p:tgtEl>
                                        <p:attrNameLst>
                                          <p:attrName>style.visibility</p:attrName>
                                        </p:attrNameLst>
                                      </p:cBhvr>
                                      <p:to>
                                        <p:strVal val="visible"/>
                                      </p:to>
                                    </p:set>
                                    <p:animEffect transition="in" filter="blinds(horizontal)">
                                      <p:cBhvr>
                                        <p:cTn id="57" dur="500"/>
                                        <p:tgtEl>
                                          <p:spTgt spid="68099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680997"/>
                                        </p:tgtEl>
                                        <p:attrNameLst>
                                          <p:attrName>style.visibility</p:attrName>
                                        </p:attrNameLst>
                                      </p:cBhvr>
                                      <p:to>
                                        <p:strVal val="visible"/>
                                      </p:to>
                                    </p:set>
                                    <p:animEffect transition="in" filter="blinds(horizontal)">
                                      <p:cBhvr>
                                        <p:cTn id="62" dur="500"/>
                                        <p:tgtEl>
                                          <p:spTgt spid="68099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680998"/>
                                        </p:tgtEl>
                                        <p:attrNameLst>
                                          <p:attrName>style.visibility</p:attrName>
                                        </p:attrNameLst>
                                      </p:cBhvr>
                                      <p:to>
                                        <p:strVal val="visible"/>
                                      </p:to>
                                    </p:set>
                                    <p:animEffect transition="in" filter="blinds(horizontal)">
                                      <p:cBhvr>
                                        <p:cTn id="67" dur="500"/>
                                        <p:tgtEl>
                                          <p:spTgt spid="68099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81002"/>
                                        </p:tgtEl>
                                        <p:attrNameLst>
                                          <p:attrName>style.visibility</p:attrName>
                                        </p:attrNameLst>
                                      </p:cBhvr>
                                      <p:to>
                                        <p:strVal val="visible"/>
                                      </p:to>
                                    </p:set>
                                    <p:animEffect transition="in" filter="blinds(horizontal)">
                                      <p:cBhvr>
                                        <p:cTn id="72" dur="500"/>
                                        <p:tgtEl>
                                          <p:spTgt spid="68100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681003"/>
                                        </p:tgtEl>
                                        <p:attrNameLst>
                                          <p:attrName>style.visibility</p:attrName>
                                        </p:attrNameLst>
                                      </p:cBhvr>
                                      <p:to>
                                        <p:strVal val="visible"/>
                                      </p:to>
                                    </p:set>
                                    <p:animEffect transition="in" filter="blinds(horizontal)">
                                      <p:cBhvr>
                                        <p:cTn id="77" dur="500"/>
                                        <p:tgtEl>
                                          <p:spTgt spid="681003"/>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681004"/>
                                        </p:tgtEl>
                                        <p:attrNameLst>
                                          <p:attrName>style.visibility</p:attrName>
                                        </p:attrNameLst>
                                      </p:cBhvr>
                                      <p:to>
                                        <p:strVal val="visible"/>
                                      </p:to>
                                    </p:set>
                                    <p:animEffect transition="in" filter="blinds(horizontal)">
                                      <p:cBhvr>
                                        <p:cTn id="82" dur="500"/>
                                        <p:tgtEl>
                                          <p:spTgt spid="681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0983" grpId="0"/>
      <p:bldP spid="680984" grpId="0"/>
      <p:bldP spid="680986" grpId="0"/>
      <p:bldP spid="680987" grpId="0"/>
      <p:bldP spid="680989" grpId="0"/>
      <p:bldP spid="680990" grpId="0"/>
      <p:bldP spid="680991" grpId="0"/>
      <p:bldP spid="680993" grpId="0"/>
      <p:bldP spid="680994" grpId="0"/>
      <p:bldP spid="680995" grpId="0"/>
      <p:bldP spid="680996" grpId="0"/>
      <p:bldP spid="680997" grpId="0"/>
      <p:bldP spid="680998" grpId="0"/>
      <p:bldP spid="681002" grpId="0"/>
      <p:bldP spid="681003" grpId="0"/>
      <p:bldP spid="68100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3301" name="矩形 183300"/>
          <p:cNvSpPr/>
          <p:nvPr/>
        </p:nvSpPr>
        <p:spPr>
          <a:xfrm>
            <a:off x="1983105" y="3764915"/>
            <a:ext cx="457200" cy="700088"/>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D</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62468" name="组合 183304"/>
          <p:cNvGrpSpPr/>
          <p:nvPr/>
        </p:nvGrpSpPr>
        <p:grpSpPr>
          <a:xfrm>
            <a:off x="50800" y="100013"/>
            <a:ext cx="2087563" cy="790575"/>
            <a:chOff x="3833" y="0"/>
            <a:chExt cx="1315" cy="498"/>
          </a:xfrm>
        </p:grpSpPr>
        <p:pic>
          <p:nvPicPr>
            <p:cNvPr id="62469"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62470"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62471" name="矩形 183307"/>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sp>
        <p:nvSpPr>
          <p:cNvPr id="100" name="文本框 99"/>
          <p:cNvSpPr txBox="1"/>
          <p:nvPr/>
        </p:nvSpPr>
        <p:spPr>
          <a:xfrm>
            <a:off x="424815" y="593090"/>
            <a:ext cx="8108950" cy="2676525"/>
          </a:xfrm>
          <a:prstGeom prst="rect">
            <a:avLst/>
          </a:prstGeom>
          <a:noFill/>
          <a:ln w="9525">
            <a:noFill/>
          </a:ln>
        </p:spPr>
        <p:txBody>
          <a:bodyPr wrap="square">
            <a:spAutoFit/>
          </a:bodyPr>
          <a:p>
            <a:r>
              <a:rPr sz="2800" b="1">
                <a:latin typeface="微软雅黑" panose="020B0503020204020204" charset="-122"/>
                <a:ea typeface="微软雅黑" panose="020B0503020204020204" charset="-122"/>
              </a:rPr>
              <a:t>（2014·全国新课标卷Ⅱ高考·35）图6为波兰开放边境线时的情景，它反映的是</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A．冷战结束</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B．华约解体</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C．北约东扩</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D．欧盟扩大</a:t>
            </a:r>
            <a:endParaRPr sz="2800" b="1">
              <a:latin typeface="微软雅黑" panose="020B0503020204020204" charset="-122"/>
              <a:ea typeface="微软雅黑" panose="020B0503020204020204" charset="-122"/>
            </a:endParaRPr>
          </a:p>
        </p:txBody>
      </p:sp>
      <p:pic>
        <p:nvPicPr>
          <p:cNvPr id="44035" name="TextBox 1"/>
          <p:cNvPicPr>
            <a:picLocks noGrp="1" noChangeAspect="1"/>
          </p:cNvPicPr>
          <p:nvPr/>
        </p:nvPicPr>
        <p:blipFill>
          <a:blip r:embed="rId3"/>
          <a:stretch>
            <a:fillRect/>
          </a:stretch>
        </p:blipFill>
        <p:spPr>
          <a:xfrm>
            <a:off x="1149350" y="22225"/>
            <a:ext cx="3457575" cy="246063"/>
          </a:xfrm>
          <a:prstGeom prst="rect">
            <a:avLst/>
          </a:prstGeom>
          <a:noFill/>
          <a:ln w="9525">
            <a:noFill/>
          </a:ln>
        </p:spPr>
      </p:pic>
      <p:sp>
        <p:nvSpPr>
          <p:cNvPr id="2" name="矩形 9"/>
          <p:cNvSpPr/>
          <p:nvPr/>
        </p:nvSpPr>
        <p:spPr>
          <a:xfrm>
            <a:off x="2910840" y="125095"/>
            <a:ext cx="587946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pic>
        <p:nvPicPr>
          <p:cNvPr id="1073742929" name="图片 1073742928" descr="图片1副本"/>
          <p:cNvPicPr>
            <a:picLocks noChangeAspect="1"/>
          </p:cNvPicPr>
          <p:nvPr/>
        </p:nvPicPr>
        <p:blipFill>
          <a:blip r:embed="rId4"/>
          <a:stretch>
            <a:fillRect/>
          </a:stretch>
        </p:blipFill>
        <p:spPr>
          <a:xfrm>
            <a:off x="3723005" y="1590040"/>
            <a:ext cx="4811395" cy="2875280"/>
          </a:xfrm>
          <a:prstGeom prst="rect">
            <a:avLst/>
          </a:prstGeom>
          <a:noFill/>
          <a:ln w="9525">
            <a:noFill/>
          </a:ln>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3301"/>
                                        </p:tgtEl>
                                        <p:attrNameLst>
                                          <p:attrName>style.visibility</p:attrName>
                                        </p:attrNameLst>
                                      </p:cBhvr>
                                      <p:to>
                                        <p:strVal val="visible"/>
                                      </p:to>
                                    </p:set>
                                    <p:anim calcmode="lin" valueType="num">
                                      <p:cBhvr>
                                        <p:cTn id="7" dur="500" fill="hold"/>
                                        <p:tgtEl>
                                          <p:spTgt spid="183301"/>
                                        </p:tgtEl>
                                        <p:attrNameLst>
                                          <p:attrName>ppt_x</p:attrName>
                                        </p:attrNameLst>
                                      </p:cBhvr>
                                      <p:tavLst>
                                        <p:tav tm="0">
                                          <p:val>
                                            <p:strVal val="#ppt_x"/>
                                          </p:val>
                                        </p:tav>
                                        <p:tav tm="100000">
                                          <p:val>
                                            <p:strVal val="#ppt_x"/>
                                          </p:val>
                                        </p:tav>
                                      </p:tavLst>
                                    </p:anim>
                                    <p:anim calcmode="lin" valueType="num">
                                      <p:cBhvr>
                                        <p:cTn id="8" dur="500" fill="hold"/>
                                        <p:tgtEl>
                                          <p:spTgt spid="1833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3301" name="矩形 183300"/>
          <p:cNvSpPr/>
          <p:nvPr/>
        </p:nvSpPr>
        <p:spPr>
          <a:xfrm>
            <a:off x="7524750" y="3651250"/>
            <a:ext cx="457200" cy="700088"/>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62468" name="组合 183304"/>
          <p:cNvGrpSpPr/>
          <p:nvPr/>
        </p:nvGrpSpPr>
        <p:grpSpPr>
          <a:xfrm>
            <a:off x="50800" y="100013"/>
            <a:ext cx="2087563" cy="790575"/>
            <a:chOff x="3833" y="0"/>
            <a:chExt cx="1315" cy="498"/>
          </a:xfrm>
        </p:grpSpPr>
        <p:pic>
          <p:nvPicPr>
            <p:cNvPr id="62469"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62470"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62471" name="矩形 183307"/>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sp>
        <p:nvSpPr>
          <p:cNvPr id="100" name="文本框 99"/>
          <p:cNvSpPr txBox="1"/>
          <p:nvPr/>
        </p:nvSpPr>
        <p:spPr>
          <a:xfrm>
            <a:off x="424815" y="593090"/>
            <a:ext cx="8108950" cy="3538220"/>
          </a:xfrm>
          <a:prstGeom prst="rect">
            <a:avLst/>
          </a:prstGeom>
          <a:noFill/>
          <a:ln w="9525">
            <a:noFill/>
          </a:ln>
        </p:spPr>
        <p:txBody>
          <a:bodyPr wrap="square">
            <a:spAutoFit/>
          </a:bodyPr>
          <a:p>
            <a:r>
              <a:rPr sz="2800" b="1">
                <a:latin typeface="微软雅黑" panose="020B0503020204020204" charset="-122"/>
                <a:ea typeface="微软雅黑" panose="020B0503020204020204" charset="-122"/>
              </a:rPr>
              <a:t>（2013·全国新课标卷Ⅰ高考·32）1950年，法国提出欧洲应该超越国家的藩篱联合起来。</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这一建议得到联邦德国等国家的支持，但英国等一些国家反对成立超国家的机构，只有法、德、</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意等六国实现了联合。六国率先实现联合的直接原因是这些国家</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A．屡遭战争重创               B．社会制度相同</a:t>
            </a:r>
            <a:endParaRPr sz="2800" b="1">
              <a:latin typeface="微软雅黑" panose="020B0503020204020204" charset="-122"/>
              <a:ea typeface="微软雅黑" panose="020B0503020204020204" charset="-122"/>
            </a:endParaRPr>
          </a:p>
          <a:p>
            <a:r>
              <a:rPr sz="2800" b="1">
                <a:latin typeface="微软雅黑" panose="020B0503020204020204" charset="-122"/>
                <a:ea typeface="微软雅黑" panose="020B0503020204020204" charset="-122"/>
              </a:rPr>
              <a:t>C．发展水平相近               D．历史上关系紧密</a:t>
            </a:r>
            <a:endParaRPr sz="2800" b="1">
              <a:latin typeface="微软雅黑" panose="020B0503020204020204" charset="-122"/>
              <a:ea typeface="微软雅黑" panose="020B0503020204020204" charset="-122"/>
            </a:endParaRPr>
          </a:p>
        </p:txBody>
      </p:sp>
      <p:pic>
        <p:nvPicPr>
          <p:cNvPr id="44035" name="TextBox 1"/>
          <p:cNvPicPr>
            <a:picLocks noGrp="1" noChangeAspect="1"/>
          </p:cNvPicPr>
          <p:nvPr/>
        </p:nvPicPr>
        <p:blipFill>
          <a:blip r:embed="rId3"/>
          <a:stretch>
            <a:fillRect/>
          </a:stretch>
        </p:blipFill>
        <p:spPr>
          <a:xfrm>
            <a:off x="1149350" y="22225"/>
            <a:ext cx="3457575" cy="246063"/>
          </a:xfrm>
          <a:prstGeom prst="rect">
            <a:avLst/>
          </a:prstGeom>
          <a:noFill/>
          <a:ln w="9525">
            <a:noFill/>
          </a:ln>
        </p:spPr>
      </p:pic>
      <p:sp>
        <p:nvSpPr>
          <p:cNvPr id="2" name="矩形 9"/>
          <p:cNvSpPr/>
          <p:nvPr/>
        </p:nvSpPr>
        <p:spPr>
          <a:xfrm>
            <a:off x="2910840" y="125095"/>
            <a:ext cx="587946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3301"/>
                                        </p:tgtEl>
                                        <p:attrNameLst>
                                          <p:attrName>style.visibility</p:attrName>
                                        </p:attrNameLst>
                                      </p:cBhvr>
                                      <p:to>
                                        <p:strVal val="visible"/>
                                      </p:to>
                                    </p:set>
                                    <p:anim calcmode="lin" valueType="num">
                                      <p:cBhvr>
                                        <p:cTn id="7" dur="500" fill="hold"/>
                                        <p:tgtEl>
                                          <p:spTgt spid="183301"/>
                                        </p:tgtEl>
                                        <p:attrNameLst>
                                          <p:attrName>ppt_x</p:attrName>
                                        </p:attrNameLst>
                                      </p:cBhvr>
                                      <p:tavLst>
                                        <p:tav tm="0">
                                          <p:val>
                                            <p:strVal val="#ppt_x"/>
                                          </p:val>
                                        </p:tav>
                                        <p:tav tm="100000">
                                          <p:val>
                                            <p:strVal val="#ppt_x"/>
                                          </p:val>
                                        </p:tav>
                                      </p:tavLst>
                                    </p:anim>
                                    <p:anim calcmode="lin" valueType="num">
                                      <p:cBhvr>
                                        <p:cTn id="8" dur="500" fill="hold"/>
                                        <p:tgtEl>
                                          <p:spTgt spid="1833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9954" name="组合 200713"/>
          <p:cNvGrpSpPr/>
          <p:nvPr/>
        </p:nvGrpSpPr>
        <p:grpSpPr>
          <a:xfrm>
            <a:off x="1764030" y="627380"/>
            <a:ext cx="1348105" cy="1414780"/>
            <a:chOff x="1168" y="1320"/>
            <a:chExt cx="1565" cy="1866"/>
          </a:xfrm>
        </p:grpSpPr>
        <p:sp>
          <p:nvSpPr>
            <p:cNvPr id="39955" name="矩形 11"/>
            <p:cNvSpPr/>
            <p:nvPr/>
          </p:nvSpPr>
          <p:spPr>
            <a:xfrm>
              <a:off x="1168" y="1320"/>
              <a:ext cx="1565" cy="1832"/>
            </a:xfrm>
            <a:prstGeom prst="rect">
              <a:avLst/>
            </a:prstGeom>
            <a:noFill/>
            <a:ln w="25400" cap="flat" cmpd="sng">
              <a:solidFill>
                <a:srgbClr val="CC6600"/>
              </a:solidFill>
              <a:prstDash val="solid"/>
              <a:round/>
              <a:headEnd type="none" w="med" len="med"/>
              <a:tailEnd type="none" w="med" len="med"/>
            </a:ln>
          </p:spPr>
          <p:txBody>
            <a:bodyPr lIns="68580" tIns="34290" rIns="68580" bIns="34290" anchor="ctr"/>
            <a:p>
              <a:pPr algn="ctr" defTabSz="685800"/>
              <a:endParaRPr lang="zh-CN" altLang="en-US" dirty="0">
                <a:solidFill>
                  <a:srgbClr val="FFFFFF"/>
                </a:solidFill>
                <a:latin typeface="Arial" panose="020B0604020202020204" pitchFamily="34" charset="0"/>
              </a:endParaRPr>
            </a:p>
          </p:txBody>
        </p:sp>
        <p:pic>
          <p:nvPicPr>
            <p:cNvPr id="39956" name="Picture 3" descr="C:\Users\Administrator\Desktop\43(304).jpg"/>
            <p:cNvPicPr>
              <a:picLocks noChangeAspect="1"/>
            </p:cNvPicPr>
            <p:nvPr/>
          </p:nvPicPr>
          <p:blipFill>
            <a:blip r:embed="rId1"/>
            <a:stretch>
              <a:fillRect/>
            </a:stretch>
          </p:blipFill>
          <p:spPr>
            <a:xfrm>
              <a:off x="1189" y="1346"/>
              <a:ext cx="1507" cy="1840"/>
            </a:xfrm>
            <a:prstGeom prst="rect">
              <a:avLst/>
            </a:prstGeom>
            <a:noFill/>
            <a:ln w="9525">
              <a:noFill/>
            </a:ln>
          </p:spPr>
        </p:pic>
      </p:grpSp>
      <p:sp>
        <p:nvSpPr>
          <p:cNvPr id="3" name="矩形 2"/>
          <p:cNvSpPr/>
          <p:nvPr/>
        </p:nvSpPr>
        <p:spPr>
          <a:xfrm>
            <a:off x="339725" y="68263"/>
            <a:ext cx="776288" cy="469900"/>
          </a:xfrm>
          <a:prstGeom prst="rect">
            <a:avLst/>
          </a:prstGeom>
          <a:blipFill dpi="0" rotWithShape="1">
            <a:blip r:embed="rId2">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aphicFrame>
        <p:nvGraphicFramePr>
          <p:cNvPr id="39959" name="表格 39958"/>
          <p:cNvGraphicFramePr/>
          <p:nvPr/>
        </p:nvGraphicFramePr>
        <p:xfrm>
          <a:off x="468630" y="2496185"/>
          <a:ext cx="8352155" cy="2416810"/>
        </p:xfrm>
        <a:graphic>
          <a:graphicData uri="http://schemas.openxmlformats.org/drawingml/2006/table">
            <a:tbl>
              <a:tblPr/>
              <a:tblGrid>
                <a:gridCol w="1352550"/>
                <a:gridCol w="6999605"/>
              </a:tblGrid>
              <a:tr h="2416810">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a:lnSpc>
                          <a:spcPct val="120000"/>
                        </a:lnSpc>
                        <a:buNone/>
                      </a:pPr>
                      <a:r>
                        <a:rPr lang="en-US" altLang="zh-CN" sz="2200" b="1">
                          <a:solidFill>
                            <a:srgbClr val="FFCC00"/>
                          </a:solidFill>
                          <a:latin typeface="黑体" panose="02010609060101010101" pitchFamily="49" charset="-122"/>
                          <a:ea typeface="黑体" panose="02010609060101010101" pitchFamily="49" charset="-122"/>
                        </a:rPr>
                        <a:t>2018</a:t>
                      </a:r>
                      <a:r>
                        <a:rPr lang="zh-CN" altLang="en-US" sz="2200" b="1" dirty="0">
                          <a:solidFill>
                            <a:srgbClr val="FFCC00"/>
                          </a:solidFill>
                          <a:latin typeface="黑体" panose="02010609060101010101" pitchFamily="49" charset="-122"/>
                          <a:ea typeface="黑体" panose="02010609060101010101" pitchFamily="49" charset="-122"/>
                        </a:rPr>
                        <a:t>年高考大纲</a:t>
                      </a:r>
                      <a:endParaRPr lang="zh-CN" altLang="en-US" sz="2200" b="1" dirty="0">
                        <a:solidFill>
                          <a:srgbClr val="FFCC00"/>
                        </a:solidFill>
                        <a:latin typeface="黑体" panose="02010609060101010101" pitchFamily="49" charset="-122"/>
                        <a:ea typeface="黑体" panose="02010609060101010101" pitchFamily="49" charset="-122"/>
                      </a:endParaRPr>
                    </a:p>
                  </a:txBody>
                  <a:tcPr marL="90000" marR="90000" marT="46786" marB="46786"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buNone/>
                      </a:pPr>
                      <a:r>
                        <a:rPr lang="zh-CN" altLang="en-US" b="1" dirty="0">
                          <a:solidFill>
                            <a:srgbClr val="3333FF"/>
                          </a:solidFill>
                        </a:rPr>
                        <a:t>4.第二次世界大战后世界经济的全球化趋势</a:t>
                      </a:r>
                      <a:endParaRPr lang="zh-CN" altLang="en-US" b="1" dirty="0">
                        <a:solidFill>
                          <a:srgbClr val="3333FF"/>
                        </a:solidFill>
                      </a:endParaRPr>
                    </a:p>
                    <a:p>
                      <a:pPr marL="0" lvl="0" indent="0">
                        <a:buNone/>
                      </a:pPr>
                      <a:r>
                        <a:rPr lang="zh-CN" altLang="en-US" b="1" dirty="0">
                          <a:solidFill>
                            <a:srgbClr val="3333FF"/>
                          </a:solidFill>
                        </a:rPr>
                        <a:t>(1)布雷顿森林体系的建立</a:t>
                      </a:r>
                      <a:endParaRPr lang="zh-CN" altLang="en-US" b="1" dirty="0">
                        <a:solidFill>
                          <a:srgbClr val="3333FF"/>
                        </a:solidFill>
                      </a:endParaRPr>
                    </a:p>
                    <a:p>
                      <a:pPr marL="0" lvl="0" indent="0">
                        <a:buNone/>
                      </a:pPr>
                      <a:r>
                        <a:rPr lang="zh-CN" altLang="en-US" b="1" dirty="0">
                          <a:solidFill>
                            <a:srgbClr val="3333FF"/>
                          </a:solidFill>
                        </a:rPr>
                        <a:t>(2)世界经济区域集团化</a:t>
                      </a:r>
                      <a:endParaRPr lang="zh-CN" altLang="en-US" b="1" dirty="0">
                        <a:solidFill>
                          <a:srgbClr val="3333FF"/>
                        </a:solidFill>
                      </a:endParaRPr>
                    </a:p>
                    <a:p>
                      <a:pPr marL="0" lvl="0" indent="0">
                        <a:buNone/>
                      </a:pPr>
                      <a:r>
                        <a:rPr lang="zh-CN" altLang="en-US" b="1" dirty="0">
                          <a:solidFill>
                            <a:srgbClr val="3333FF"/>
                          </a:solidFill>
                        </a:rPr>
                        <a:t>(3)世界贸易组织和中国的加入</a:t>
                      </a:r>
                      <a:endParaRPr lang="zh-CN" altLang="en-US" b="1" dirty="0">
                        <a:solidFill>
                          <a:srgbClr val="3333FF"/>
                        </a:solidFill>
                      </a:endParaRPr>
                    </a:p>
                  </a:txBody>
                  <a:tcPr marT="45706" marB="45706"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sp>
        <p:nvSpPr>
          <p:cNvPr id="39948" name="矩形 37914"/>
          <p:cNvSpPr/>
          <p:nvPr/>
        </p:nvSpPr>
        <p:spPr>
          <a:xfrm>
            <a:off x="323850" y="70008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43035"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33803" name="TextBox 18"/>
          <p:cNvSpPr txBox="1"/>
          <p:nvPr/>
        </p:nvSpPr>
        <p:spPr>
          <a:xfrm>
            <a:off x="2963835" y="867762"/>
            <a:ext cx="4472941"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49" charset="-122"/>
                <a:ea typeface="黑体" panose="02010609060101010101" pitchFamily="49" charset="-122"/>
              </a:rPr>
              <a:t>专题八</a:t>
            </a:r>
            <a:endParaRPr lang="en-US" altLang="zh-CN" sz="2800" b="1" dirty="0">
              <a:solidFill>
                <a:srgbClr val="3333FF"/>
              </a:solidFill>
              <a:latin typeface="黑体" panose="02010609060101010101" pitchFamily="49" charset="-122"/>
              <a:ea typeface="黑体" panose="02010609060101010101" pitchFamily="49" charset="-122"/>
            </a:endParaRPr>
          </a:p>
          <a:p>
            <a:pPr algn="l"/>
            <a:r>
              <a:rPr lang="zh-CN" altLang="en-US" sz="2800" b="1" dirty="0">
                <a:solidFill>
                  <a:srgbClr val="3333FF"/>
                </a:solidFill>
                <a:latin typeface="黑体" panose="02010609060101010101" pitchFamily="49" charset="-122"/>
                <a:ea typeface="黑体" panose="02010609060101010101" pitchFamily="49" charset="-122"/>
              </a:rPr>
              <a:t>当今世界经济的全球化趋势</a:t>
            </a:r>
            <a:endParaRPr lang="zh-CN" altLang="en-US" sz="2800" b="1" dirty="0">
              <a:solidFill>
                <a:srgbClr val="3333FF"/>
              </a:solidFill>
              <a:latin typeface="黑体" panose="02010609060101010101" pitchFamily="49" charset="-122"/>
              <a:ea typeface="黑体" panose="02010609060101010101" pitchFamily="49" charset="-122"/>
            </a:endParaRPr>
          </a:p>
        </p:txBody>
      </p:sp>
    </p:spTree>
  </p:cSld>
  <p:clrMapOvr>
    <a:masterClrMapping/>
  </p:clrMapOvr>
  <p:transition spd="slow">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121880" name="TextBox 22"/>
          <p:cNvSpPr txBox="1"/>
          <p:nvPr/>
        </p:nvSpPr>
        <p:spPr>
          <a:xfrm>
            <a:off x="1617980" y="2517140"/>
            <a:ext cx="5491480" cy="953135"/>
          </a:xfrm>
          <a:prstGeom prst="rect">
            <a:avLst/>
          </a:prstGeom>
          <a:solidFill>
            <a:srgbClr val="FFFFFF"/>
          </a:solidFill>
          <a:ln w="9525">
            <a:noFill/>
          </a:ln>
        </p:spPr>
        <p:txBody>
          <a:bodyPr wrap="square">
            <a:spAutoFit/>
          </a:bodyPr>
          <a:p>
            <a:endParaRPr lang="en-US" altLang="zh-CN" sz="2800" b="1">
              <a:solidFill>
                <a:srgbClr val="3333FF"/>
              </a:solidFill>
              <a:latin typeface="黑体" panose="02010609060101010101" pitchFamily="49" charset="-122"/>
              <a:ea typeface="黑体" panose="02010609060101010101" pitchFamily="49" charset="-122"/>
            </a:endParaRPr>
          </a:p>
          <a:p>
            <a:pPr algn="just"/>
            <a:r>
              <a:rPr lang="zh-CN" altLang="en-US" sz="2800" b="1" dirty="0">
                <a:solidFill>
                  <a:srgbClr val="3333FF"/>
                </a:solidFill>
                <a:latin typeface="黑体" panose="02010609060101010101" pitchFamily="49" charset="-122"/>
                <a:ea typeface="黑体" panose="02010609060101010101" pitchFamily="49" charset="-122"/>
              </a:rPr>
              <a:t>第</a:t>
            </a:r>
            <a:r>
              <a:rPr lang="en-US" altLang="zh-CN" sz="2800" b="1">
                <a:solidFill>
                  <a:srgbClr val="3333FF"/>
                </a:solidFill>
                <a:latin typeface="黑体" panose="02010609060101010101" pitchFamily="49" charset="-122"/>
                <a:ea typeface="黑体" panose="02010609060101010101" pitchFamily="49" charset="-122"/>
              </a:rPr>
              <a:t>2</a:t>
            </a:r>
            <a:r>
              <a:rPr lang="zh-CN" altLang="en-US" sz="2800" b="1" dirty="0">
                <a:solidFill>
                  <a:srgbClr val="3333FF"/>
                </a:solidFill>
                <a:latin typeface="黑体" panose="02010609060101010101" pitchFamily="49" charset="-122"/>
                <a:ea typeface="黑体" panose="02010609060101010101" pitchFamily="49" charset="-122"/>
              </a:rPr>
              <a:t>讲 世界经济的区域集团化</a:t>
            </a:r>
            <a:endParaRPr lang="zh-CN" altLang="en-US" sz="2800" b="1" dirty="0">
              <a:solidFill>
                <a:srgbClr val="3333FF"/>
              </a:solidFill>
              <a:latin typeface="黑体" panose="02010609060101010101" pitchFamily="49" charset="-122"/>
              <a:ea typeface="黑体" panose="02010609060101010101" pitchFamily="49" charset="-122"/>
            </a:endParaRPr>
          </a:p>
        </p:txBody>
      </p:sp>
      <p:sp>
        <p:nvSpPr>
          <p:cNvPr id="33803" name="TextBox 18"/>
          <p:cNvSpPr txBox="1"/>
          <p:nvPr/>
        </p:nvSpPr>
        <p:spPr>
          <a:xfrm>
            <a:off x="2107220" y="1264637"/>
            <a:ext cx="4472940"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49" charset="-122"/>
                <a:ea typeface="黑体" panose="02010609060101010101" pitchFamily="49" charset="-122"/>
              </a:rPr>
              <a:t>专题八</a:t>
            </a:r>
            <a:endParaRPr lang="en-US" altLang="zh-CN" sz="2800" b="1" dirty="0">
              <a:solidFill>
                <a:srgbClr val="3333FF"/>
              </a:solidFill>
              <a:latin typeface="黑体" panose="02010609060101010101" pitchFamily="49" charset="-122"/>
              <a:ea typeface="黑体" panose="02010609060101010101" pitchFamily="49" charset="-122"/>
            </a:endParaRPr>
          </a:p>
          <a:p>
            <a:pPr algn="l"/>
            <a:r>
              <a:rPr lang="zh-CN" altLang="en-US" sz="2800" b="1" dirty="0">
                <a:solidFill>
                  <a:srgbClr val="3333FF"/>
                </a:solidFill>
                <a:latin typeface="黑体" panose="02010609060101010101" pitchFamily="49" charset="-122"/>
                <a:ea typeface="黑体" panose="02010609060101010101" pitchFamily="49" charset="-122"/>
              </a:rPr>
              <a:t>当今世界经济的全球化趋势</a:t>
            </a:r>
            <a:endParaRPr lang="zh-CN" altLang="en-US" sz="2800" b="1" dirty="0">
              <a:solidFill>
                <a:srgbClr val="3333FF"/>
              </a:solidFill>
              <a:latin typeface="黑体" panose="02010609060101010101" pitchFamily="49" charset="-122"/>
              <a:ea typeface="黑体" panose="02010609060101010101" pitchFamily="49" charset="-122"/>
            </a:endParaRPr>
          </a:p>
        </p:txBody>
      </p:sp>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6" name="矩形 5"/>
          <p:cNvSpPr/>
          <p:nvPr/>
        </p:nvSpPr>
        <p:spPr>
          <a:xfrm>
            <a:off x="250825" y="673100"/>
            <a:ext cx="1366838" cy="812800"/>
          </a:xfrm>
          <a:prstGeom prst="rect">
            <a:avLst/>
          </a:prstGeom>
          <a:blipFill dpi="0" rotWithShape="1">
            <a:blip r:embed="rId3">
              <a:alphaModFix amt="1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base">
              <a:defRPr/>
            </a:pPr>
            <a:endParaRPr lang="zh-CN" altLang="en-US" strike="noStrike" noProof="1">
              <a:solidFill>
                <a:srgbClr val="FFFFFF"/>
              </a:solidFill>
            </a:endParaRPr>
          </a:p>
        </p:txBody>
      </p:sp>
      <p:grpSp>
        <p:nvGrpSpPr>
          <p:cNvPr id="3074" name="Group 42"/>
          <p:cNvGrpSpPr/>
          <p:nvPr/>
        </p:nvGrpSpPr>
        <p:grpSpPr bwMode="auto">
          <a:xfrm>
            <a:off x="339750" y="883461"/>
            <a:ext cx="1090613" cy="432197"/>
            <a:chOff x="2699" y="1207"/>
            <a:chExt cx="907" cy="499"/>
          </a:xfrm>
        </p:grpSpPr>
        <p:sp>
          <p:nvSpPr>
            <p:cNvPr id="4125" name="WordArt 29"/>
            <p:cNvSpPr>
              <a:spLocks noChangeArrowheads="1" noChangeShapeType="1" noTextEdit="1"/>
            </p:cNvSpPr>
            <p:nvPr/>
          </p:nvSpPr>
          <p:spPr bwMode="auto">
            <a:xfrm>
              <a:off x="2699" y="1207"/>
              <a:ext cx="907" cy="499"/>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spcFirstLastPara="1" wrap="none" fromWordArt="1">
              <a:prstTxWarp prst="textArchUp">
                <a:avLst>
                  <a:gd name="adj" fmla="val 9662989"/>
                </a:avLst>
              </a:prstTxWarp>
            </a:bodyPr>
            <a:p>
              <a:pPr algn="ctr" fontAlgn="base">
                <a:defRPr/>
              </a:pPr>
              <a:r>
                <a:rPr lang="zh-CN" altLang="en-US" sz="3600" b="1" strike="noStrike" kern="10" noProof="1" dirty="0">
                  <a:ln w="9525">
                    <a:solidFill>
                      <a:srgbClr val="F7B103"/>
                    </a:solidFill>
                    <a:round/>
                  </a:ln>
                  <a:solidFill>
                    <a:srgbClr val="513103"/>
                  </a:solidFill>
                  <a:latin typeface="隶书" pitchFamily="49" charset="-122"/>
                  <a:ea typeface="隶书" pitchFamily="49" charset="-122"/>
                  <a:cs typeface="+mn-cs"/>
                </a:rPr>
                <a:t>高中历史</a:t>
              </a:r>
              <a:endParaRPr lang="zh-CN" altLang="en-US" sz="3600" b="1" strike="noStrike" kern="10" noProof="1" dirty="0">
                <a:ln w="9525">
                  <a:solidFill>
                    <a:srgbClr val="F7B103"/>
                  </a:solidFill>
                  <a:round/>
                </a:ln>
                <a:solidFill>
                  <a:srgbClr val="513103"/>
                </a:solidFill>
                <a:latin typeface="隶书" pitchFamily="49" charset="-122"/>
                <a:ea typeface="隶书" pitchFamily="49" charset="-122"/>
              </a:endParaRPr>
            </a:p>
          </p:txBody>
        </p:sp>
        <p:sp>
          <p:nvSpPr>
            <p:cNvPr id="4126" name="WordArt 30"/>
            <p:cNvSpPr>
              <a:spLocks noChangeArrowheads="1" noChangeShapeType="1" noTextEdit="1"/>
            </p:cNvSpPr>
            <p:nvPr/>
          </p:nvSpPr>
          <p:spPr bwMode="auto">
            <a:xfrm>
              <a:off x="2880" y="1434"/>
              <a:ext cx="589" cy="272"/>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wrap="none" fromWordArt="1">
              <a:prstTxWarp prst="textDeflate">
                <a:avLst>
                  <a:gd name="adj" fmla="val 0"/>
                </a:avLst>
              </a:prstTxWarp>
            </a:bodyPr>
            <a:p>
              <a:pPr algn="ctr" fontAlgn="base">
                <a:defRPr/>
              </a:pPr>
              <a:r>
                <a:rPr lang="zh-CN" altLang="en-US" sz="3600" b="1" strike="noStrike" kern="10" noProof="1" dirty="0" smtClean="0">
                  <a:ln w="9525">
                    <a:solidFill>
                      <a:srgbClr val="FFFF00"/>
                    </a:solidFill>
                    <a:round/>
                  </a:ln>
                  <a:solidFill>
                    <a:srgbClr val="9900CC"/>
                  </a:solidFill>
                  <a:latin typeface="隶书" pitchFamily="49" charset="-122"/>
                  <a:ea typeface="隶书" pitchFamily="49" charset="-122"/>
                  <a:cs typeface="+mn-cs"/>
                </a:rPr>
                <a:t>必修二</a:t>
              </a:r>
              <a:endParaRPr lang="zh-CN" altLang="en-US" sz="3600" b="1" strike="noStrike" kern="10" noProof="1" dirty="0">
                <a:ln w="9525">
                  <a:solidFill>
                    <a:srgbClr val="FFFF00"/>
                  </a:solidFill>
                  <a:round/>
                </a:ln>
                <a:solidFill>
                  <a:srgbClr val="9900CC"/>
                </a:solidFill>
                <a:latin typeface="隶书" pitchFamily="49" charset="-122"/>
                <a:ea typeface="隶书" pitchFamily="49" charset="-122"/>
              </a:endParaRPr>
            </a:p>
          </p:txBody>
        </p:sp>
      </p:gr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35" presetClass="entr" presetSubtype="0" fill="hold" nodeType="after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fade">
                                      <p:cBhvr>
                                        <p:cTn id="11" dur="2000"/>
                                        <p:tgtEl>
                                          <p:spTgt spid="3074"/>
                                        </p:tgtEl>
                                      </p:cBhvr>
                                    </p:animEffect>
                                    <p:anim calcmode="lin" valueType="num">
                                      <p:cBhvr>
                                        <p:cTn id="12" dur="2000" fill="hold"/>
                                        <p:tgtEl>
                                          <p:spTgt spid="3074"/>
                                        </p:tgtEl>
                                        <p:attrNameLst>
                                          <p:attrName>style.rotation</p:attrName>
                                        </p:attrNameLst>
                                      </p:cBhvr>
                                      <p:tavLst>
                                        <p:tav tm="0">
                                          <p:val>
                                            <p:fltVal val="720.000000"/>
                                          </p:val>
                                        </p:tav>
                                        <p:tav tm="100000">
                                          <p:val>
                                            <p:fltVal val="0.000000"/>
                                          </p:val>
                                        </p:tav>
                                      </p:tavLst>
                                    </p:anim>
                                    <p:anim calcmode="lin" valueType="num">
                                      <p:cBhvr>
                                        <p:cTn id="13" dur="2000" fill="hold"/>
                                        <p:tgtEl>
                                          <p:spTgt spid="3074"/>
                                        </p:tgtEl>
                                        <p:attrNameLst>
                                          <p:attrName>ppt_h</p:attrName>
                                        </p:attrNameLst>
                                      </p:cBhvr>
                                      <p:tavLst>
                                        <p:tav tm="0">
                                          <p:val>
                                            <p:fltVal val="0.000000"/>
                                          </p:val>
                                        </p:tav>
                                        <p:tav tm="100000">
                                          <p:val>
                                            <p:strVal val="#ppt_h"/>
                                          </p:val>
                                        </p:tav>
                                      </p:tavLst>
                                    </p:anim>
                                    <p:anim calcmode="lin" valueType="num">
                                      <p:cBhvr>
                                        <p:cTn id="14" dur="2000" fill="hold"/>
                                        <p:tgtEl>
                                          <p:spTgt spid="3074"/>
                                        </p:tgtEl>
                                        <p:attrNameLst>
                                          <p:attrName>ppt_w</p:attrName>
                                        </p:attrNameLst>
                                      </p:cBhvr>
                                      <p:tavLst>
                                        <p:tav tm="0">
                                          <p:val>
                                            <p:fltVal val="0.00000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938414" y="10098"/>
            <a:ext cx="3337773" cy="46166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pPr>
              <a:defRPr/>
            </a:pPr>
            <a:r>
              <a:rPr lang="zh-CN" altLang="en-US" sz="2400" b="1" noProof="1" dirty="0">
                <a:solidFill>
                  <a:srgbClr val="CC6600"/>
                </a:solidFill>
                <a:latin typeface="华文彩云" pitchFamily="2" charset="-122"/>
                <a:ea typeface="华文彩云" pitchFamily="2" charset="-122"/>
                <a:cs typeface="+mn-cs"/>
              </a:rPr>
              <a:t>高中历史一轮复习课程 </a:t>
            </a:r>
            <a:endParaRPr lang="zh-CN" altLang="en-US" sz="2400" b="1" noProof="1" dirty="0">
              <a:solidFill>
                <a:srgbClr val="CC6600"/>
              </a:solidFill>
              <a:latin typeface="华文彩云" pitchFamily="2" charset="-122"/>
              <a:ea typeface="华文彩云" pitchFamily="2" charset="-122"/>
            </a:endParaRPr>
          </a:p>
        </p:txBody>
      </p:sp>
      <p:sp>
        <p:nvSpPr>
          <p:cNvPr id="41986" name="矩形 2"/>
          <p:cNvSpPr/>
          <p:nvPr/>
        </p:nvSpPr>
        <p:spPr>
          <a:xfrm>
            <a:off x="339725" y="68263"/>
            <a:ext cx="776288" cy="469900"/>
          </a:xfrm>
          <a:prstGeom prst="rect">
            <a:avLst/>
          </a:prstGeom>
          <a:blipFill rotWithShape="1">
            <a:blip r:embed="rId1">
              <a:alphaModFix amt="35999"/>
            </a:blip>
            <a:stretch>
              <a:fillRect/>
            </a:stretch>
          </a:blipFill>
          <a:ln w="12700">
            <a:noFill/>
          </a:ln>
        </p:spPr>
        <p:txBody>
          <a:bodyPr lIns="91434" tIns="45717" rIns="91434" bIns="45717" anchor="ctr"/>
          <a:p>
            <a:pPr algn="ctr"/>
            <a:endParaRPr lang="zh-CN" altLang="en-US" dirty="0">
              <a:solidFill>
                <a:srgbClr val="FFFFFF"/>
              </a:solidFill>
              <a:latin typeface="Arial" panose="020B0604020202020204" pitchFamily="34" charset="0"/>
              <a:ea typeface="宋体" panose="02010600030101010101" pitchFamily="2" charset="-122"/>
            </a:endParaRPr>
          </a:p>
        </p:txBody>
      </p:sp>
      <p:graphicFrame>
        <p:nvGraphicFramePr>
          <p:cNvPr id="117784" name="表格 117783"/>
          <p:cNvGraphicFramePr/>
          <p:nvPr/>
        </p:nvGraphicFramePr>
        <p:xfrm>
          <a:off x="34925" y="1679575"/>
          <a:ext cx="9109075" cy="1016000"/>
        </p:xfrm>
        <a:graphic>
          <a:graphicData uri="http://schemas.openxmlformats.org/drawingml/2006/table">
            <a:tbl>
              <a:tblPr/>
              <a:tblGrid>
                <a:gridCol w="1439863"/>
                <a:gridCol w="7669212"/>
              </a:tblGrid>
              <a:tr h="1016000">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en-US" altLang="zh-CN" sz="2200" b="1">
                          <a:solidFill>
                            <a:srgbClr val="FFCC00"/>
                          </a:solidFill>
                          <a:latin typeface="黑体" panose="02010609060101010101" pitchFamily="49" charset="-122"/>
                          <a:ea typeface="黑体" panose="02010609060101010101" pitchFamily="49" charset="-122"/>
                        </a:rPr>
                        <a:t>2018</a:t>
                      </a:r>
                      <a:r>
                        <a:rPr lang="zh-CN" altLang="en-US" sz="2200" b="1" dirty="0">
                          <a:solidFill>
                            <a:srgbClr val="FFCC00"/>
                          </a:solidFill>
                          <a:latin typeface="黑体" panose="02010609060101010101" pitchFamily="49" charset="-122"/>
                          <a:ea typeface="黑体" panose="02010609060101010101" pitchFamily="49" charset="-122"/>
                        </a:rPr>
                        <a:t>年高考大纲</a:t>
                      </a:r>
                      <a:endParaRPr lang="zh-CN" altLang="en-US" sz="2200" b="1" dirty="0">
                        <a:solidFill>
                          <a:srgbClr val="FFCC00"/>
                        </a:solidFill>
                        <a:latin typeface="黑体" panose="02010609060101010101" pitchFamily="49" charset="-122"/>
                        <a:ea typeface="黑体" panose="02010609060101010101" pitchFamily="49"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50000"/>
                        </a:spcBef>
                        <a:buClrTx/>
                        <a:buSzPct val="100000"/>
                        <a:buFont typeface="Arial" panose="020B0604020202020204" pitchFamily="34" charset="0"/>
                        <a:buNone/>
                      </a:pPr>
                      <a:r>
                        <a:rPr lang="zh-CN" altLang="en-US" sz="2800" b="1" dirty="0">
                          <a:latin typeface="宋体" panose="02010600030101010101" pitchFamily="2" charset="-122"/>
                          <a:sym typeface="+mn-ea"/>
                        </a:rPr>
                        <a:t>世界经济区域集团化</a:t>
                      </a:r>
                      <a:endParaRPr lang="zh-CN" altLang="en-US" sz="2800" b="1" dirty="0">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sp>
        <p:nvSpPr>
          <p:cNvPr id="41999" name="矩形 154640"/>
          <p:cNvSpPr/>
          <p:nvPr/>
        </p:nvSpPr>
        <p:spPr>
          <a:xfrm>
            <a:off x="209550" y="5381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aphicFrame>
        <p:nvGraphicFramePr>
          <p:cNvPr id="117786" name="表格 117785"/>
          <p:cNvGraphicFramePr/>
          <p:nvPr/>
        </p:nvGraphicFramePr>
        <p:xfrm>
          <a:off x="0" y="2716213"/>
          <a:ext cx="9144000" cy="2565400"/>
        </p:xfrm>
        <a:graphic>
          <a:graphicData uri="http://schemas.openxmlformats.org/drawingml/2006/table">
            <a:tbl>
              <a:tblPr/>
              <a:tblGrid>
                <a:gridCol w="1481138"/>
                <a:gridCol w="7662862"/>
              </a:tblGrid>
              <a:tr h="2392363">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lnSpc>
                          <a:spcPct val="120000"/>
                        </a:lnSpc>
                        <a:buNone/>
                      </a:pPr>
                      <a:r>
                        <a:rPr lang="zh-CN" altLang="en-US" sz="2200" b="1" dirty="0">
                          <a:solidFill>
                            <a:srgbClr val="FFCC00"/>
                          </a:solidFill>
                          <a:latin typeface="黑体" panose="02010609060101010101" pitchFamily="49" charset="-122"/>
                          <a:ea typeface="黑体" panose="02010609060101010101" pitchFamily="49" charset="-122"/>
                        </a:rPr>
                        <a:t>考纲解读</a:t>
                      </a:r>
                      <a:endParaRPr lang="zh-CN" altLang="en-US" sz="2200" b="1" dirty="0">
                        <a:solidFill>
                          <a:srgbClr val="FFCC00"/>
                        </a:solidFill>
                        <a:latin typeface="黑体" panose="02010609060101010101" pitchFamily="49" charset="-122"/>
                        <a:ea typeface="黑体" panose="02010609060101010101" pitchFamily="49" charset="-122"/>
                      </a:endParaRPr>
                    </a:p>
                  </a:txBody>
                  <a:tcPr marL="89994" marR="89994" marT="46782" marB="46782" anchor="ctr" anchorCtr="1">
                    <a:lnL w="2857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0066"/>
                    </a:solid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a:spcBef>
                          <a:spcPct val="50000"/>
                        </a:spcBef>
                      </a:pPr>
                      <a:r>
                        <a:rPr sz="2800" b="1" dirty="0">
                          <a:latin typeface="宋体" panose="02010600030101010101" pitchFamily="2" charset="-122"/>
                          <a:sym typeface="+mn-ea"/>
                        </a:rPr>
                        <a:t>1、从“欧共体”到“欧洲联盟”的背景、过程及影响；</a:t>
                      </a:r>
                      <a:endParaRPr sz="2800" b="1" dirty="0">
                        <a:latin typeface="宋体" panose="02010600030101010101" pitchFamily="2" charset="-122"/>
                        <a:sym typeface="+mn-ea"/>
                      </a:endParaRPr>
                    </a:p>
                    <a:p>
                      <a:pPr>
                        <a:spcBef>
                          <a:spcPct val="50000"/>
                        </a:spcBef>
                      </a:pPr>
                      <a:r>
                        <a:rPr sz="2800" b="1" dirty="0">
                          <a:latin typeface="宋体" panose="02010600030101010101" pitchFamily="2" charset="-122"/>
                          <a:sym typeface="+mn-ea"/>
                        </a:rPr>
                        <a:t>2、北美自由贸易区、亚太经合组织建立的背景、概况、性质及影响；</a:t>
                      </a:r>
                      <a:endParaRPr sz="2800" b="1" dirty="0">
                        <a:latin typeface="宋体" panose="02010600030101010101" pitchFamily="2" charset="-122"/>
                        <a:sym typeface="+mn-ea"/>
                      </a:endParaRPr>
                    </a:p>
                  </a:txBody>
                  <a:tcPr marL="91434" marR="91434" marT="45702" marB="45702" anchor="ctr">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669900"/>
                    </a:solidFill>
                  </a:tcPr>
                </a:tc>
              </a:tr>
            </a:tbl>
          </a:graphicData>
        </a:graphic>
      </p:graphicFrame>
      <p:sp>
        <p:nvSpPr>
          <p:cNvPr id="3" name="TextBox 22"/>
          <p:cNvSpPr txBox="1"/>
          <p:nvPr/>
        </p:nvSpPr>
        <p:spPr>
          <a:xfrm>
            <a:off x="1619250" y="471805"/>
            <a:ext cx="7167880" cy="874395"/>
          </a:xfrm>
          <a:prstGeom prst="rect">
            <a:avLst/>
          </a:prstGeom>
          <a:solidFill>
            <a:srgbClr val="FFFFFF"/>
          </a:solidFill>
          <a:ln w="9525">
            <a:noFill/>
          </a:ln>
        </p:spPr>
        <p:txBody>
          <a:bodyPr wrap="square" lIns="91434" tIns="45717" rIns="91434" bIns="45717" anchor="t">
            <a:spAutoFit/>
          </a:bodyPr>
          <a:p>
            <a:r>
              <a:rPr lang="zh-CN" altLang="en-US" sz="2400" b="1" dirty="0">
                <a:solidFill>
                  <a:srgbClr val="3333FF"/>
                </a:solidFill>
                <a:latin typeface="黑体" panose="02010609060101010101" pitchFamily="49" charset="-122"/>
                <a:ea typeface="黑体" panose="02010609060101010101" pitchFamily="49" charset="-122"/>
              </a:rPr>
              <a:t>专题八</a:t>
            </a:r>
            <a:endParaRPr lang="en-US" altLang="zh-CN" sz="2400" b="1">
              <a:solidFill>
                <a:srgbClr val="3333FF"/>
              </a:solidFill>
              <a:latin typeface="黑体" panose="02010609060101010101" pitchFamily="49" charset="-122"/>
              <a:ea typeface="黑体" panose="02010609060101010101" pitchFamily="49" charset="-122"/>
            </a:endParaRPr>
          </a:p>
          <a:p>
            <a:r>
              <a:rPr lang="zh-CN" altLang="en-US" sz="2700" b="1" dirty="0">
                <a:solidFill>
                  <a:srgbClr val="3333FF"/>
                </a:solidFill>
                <a:latin typeface="黑体" panose="02010609060101010101" pitchFamily="49" charset="-122"/>
                <a:ea typeface="黑体" panose="02010609060101010101" pitchFamily="49" charset="-122"/>
              </a:rPr>
              <a:t>第</a:t>
            </a:r>
            <a:r>
              <a:rPr lang="en-US" altLang="zh-CN" sz="2700" b="1">
                <a:solidFill>
                  <a:srgbClr val="3333FF"/>
                </a:solidFill>
                <a:latin typeface="黑体" panose="02010609060101010101" pitchFamily="49" charset="-122"/>
                <a:ea typeface="黑体" panose="02010609060101010101" pitchFamily="49" charset="-122"/>
              </a:rPr>
              <a:t>2</a:t>
            </a:r>
            <a:r>
              <a:rPr lang="zh-CN" altLang="en-US" sz="2700" b="1" dirty="0">
                <a:solidFill>
                  <a:srgbClr val="3333FF"/>
                </a:solidFill>
                <a:latin typeface="黑体" panose="02010609060101010101" pitchFamily="49" charset="-122"/>
                <a:ea typeface="黑体" panose="02010609060101010101" pitchFamily="49" charset="-122"/>
              </a:rPr>
              <a:t>讲  </a:t>
            </a:r>
            <a:r>
              <a:rPr lang="zh-CN" altLang="en-US" sz="2700" b="1" dirty="0">
                <a:solidFill>
                  <a:srgbClr val="3333FF"/>
                </a:solidFill>
                <a:latin typeface="黑体" panose="02010609060101010101" pitchFamily="49" charset="-122"/>
                <a:ea typeface="黑体" panose="02010609060101010101" pitchFamily="49" charset="-122"/>
                <a:sym typeface="+mn-ea"/>
              </a:rPr>
              <a:t>世界经济的区域集团化</a:t>
            </a:r>
            <a:endParaRPr lang="zh-CN" altLang="en-US" sz="2700" b="1" dirty="0">
              <a:solidFill>
                <a:schemeClr val="accent2"/>
              </a:solidFill>
              <a:ea typeface="黑体" panose="02010609060101010101" pitchFamily="49" charset="-122"/>
              <a:sym typeface="+mn-ea"/>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117784"/>
                                        </p:tgtEl>
                                        <p:attrNameLst>
                                          <p:attrName>style.visibility</p:attrName>
                                        </p:attrNameLst>
                                      </p:cBhvr>
                                      <p:to>
                                        <p:strVal val="visible"/>
                                      </p:to>
                                    </p:set>
                                    <p:animEffect transition="in" filter="wedge">
                                      <p:cBhvr>
                                        <p:cTn id="7" dur="2000"/>
                                        <p:tgtEl>
                                          <p:spTgt spid="117784"/>
                                        </p:tgtEl>
                                      </p:cBhvr>
                                    </p:animEffect>
                                  </p:childTnLst>
                                </p:cTn>
                              </p:par>
                            </p:childTnLst>
                          </p:cTn>
                        </p:par>
                        <p:par>
                          <p:cTn id="8" fill="hold">
                            <p:stCondLst>
                              <p:cond delay="2000"/>
                            </p:stCondLst>
                            <p:childTnLst>
                              <p:par>
                                <p:cTn id="9" presetID="20" presetClass="entr" presetSubtype="0" fill="hold" nodeType="afterEffect">
                                  <p:stCondLst>
                                    <p:cond delay="0"/>
                                  </p:stCondLst>
                                  <p:childTnLst>
                                    <p:set>
                                      <p:cBhvr>
                                        <p:cTn id="10" dur="1" fill="hold">
                                          <p:stCondLst>
                                            <p:cond delay="0"/>
                                          </p:stCondLst>
                                        </p:cTn>
                                        <p:tgtEl>
                                          <p:spTgt spid="117786"/>
                                        </p:tgtEl>
                                        <p:attrNameLst>
                                          <p:attrName>style.visibility</p:attrName>
                                        </p:attrNameLst>
                                      </p:cBhvr>
                                      <p:to>
                                        <p:strVal val="visible"/>
                                      </p:to>
                                    </p:set>
                                    <p:animEffect transition="in" filter="wedge">
                                      <p:cBhvr>
                                        <p:cTn id="11" dur="2000"/>
                                        <p:tgtEl>
                                          <p:spTgt spid="117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14732" name="表格 114731"/>
          <p:cNvGraphicFramePr/>
          <p:nvPr/>
        </p:nvGraphicFramePr>
        <p:xfrm>
          <a:off x="223838" y="1539558"/>
          <a:ext cx="8412480" cy="3387090"/>
        </p:xfrm>
        <a:graphic>
          <a:graphicData uri="http://schemas.openxmlformats.org/drawingml/2006/table">
            <a:tbl>
              <a:tblPr/>
              <a:tblGrid>
                <a:gridCol w="1113155"/>
                <a:gridCol w="1150620"/>
                <a:gridCol w="1165860"/>
                <a:gridCol w="1395412"/>
                <a:gridCol w="939483"/>
                <a:gridCol w="1052512"/>
                <a:gridCol w="1595438"/>
              </a:tblGrid>
              <a:tr h="1192530">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2018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考纲</a:t>
                      </a:r>
                      <a:endParaRPr lang="zh-CN" altLang="en-US" sz="16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2012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（全国卷）</a:t>
                      </a:r>
                      <a:endParaRPr lang="zh-CN" altLang="en-US" sz="16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2013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2014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2015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2016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defTabSz="944880">
                        <a:spcBef>
                          <a:spcPct val="0"/>
                        </a:spcBef>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 </a:t>
                      </a:r>
                      <a:r>
                        <a:rPr lang="en-US" altLang="zh-CN" sz="1600" b="1">
                          <a:solidFill>
                            <a:srgbClr val="FF0000"/>
                          </a:solidFill>
                          <a:latin typeface="宋体" panose="02010600030101010101" pitchFamily="2" charset="-122"/>
                        </a:rPr>
                        <a:t>Ⅲ</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algn="ctr" defTabSz="944880">
                        <a:spcBef>
                          <a:spcPct val="0"/>
                        </a:spcBef>
                        <a:buNone/>
                      </a:pPr>
                      <a:r>
                        <a:rPr lang="en-US" altLang="zh-CN" sz="1600" b="1">
                          <a:solidFill>
                            <a:srgbClr val="FF0000"/>
                          </a:solidFill>
                          <a:latin typeface="宋体" panose="02010600030101010101" pitchFamily="2" charset="-122"/>
                        </a:rPr>
                        <a:t>2017 </a:t>
                      </a:r>
                      <a:r>
                        <a:rPr lang="zh-CN" altLang="en-US" sz="1600" b="1" dirty="0">
                          <a:solidFill>
                            <a:srgbClr val="FF0000"/>
                          </a:solidFill>
                          <a:latin typeface="宋体" panose="02010600030101010101" pitchFamily="2" charset="-122"/>
                        </a:rPr>
                        <a:t>年</a:t>
                      </a:r>
                      <a:endParaRPr lang="zh-CN" altLang="en-US" sz="1600" b="1" dirty="0">
                        <a:solidFill>
                          <a:srgbClr val="FF0000"/>
                        </a:solidFill>
                        <a:latin typeface="宋体" panose="02010600030101010101" pitchFamily="2" charset="-122"/>
                      </a:endParaRPr>
                    </a:p>
                    <a:p>
                      <a:pPr marL="0" lvl="0" indent="0" algn="ctr" defTabSz="944880">
                        <a:spcBef>
                          <a:spcPct val="0"/>
                        </a:spcBef>
                        <a:buNone/>
                      </a:pPr>
                      <a:r>
                        <a:rPr lang="zh-CN" altLang="en-US" sz="1600" b="1" dirty="0">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dirty="0">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dirty="0">
                          <a:solidFill>
                            <a:srgbClr val="FF0000"/>
                          </a:solidFill>
                          <a:latin typeface="宋体" panose="02010600030101010101" pitchFamily="2" charset="-122"/>
                        </a:rPr>
                        <a:t>、 </a:t>
                      </a:r>
                      <a:r>
                        <a:rPr lang="en-US" altLang="zh-CN" sz="1600" b="1">
                          <a:solidFill>
                            <a:srgbClr val="FF0000"/>
                          </a:solidFill>
                          <a:latin typeface="宋体" panose="02010600030101010101" pitchFamily="2" charset="-122"/>
                        </a:rPr>
                        <a:t>Ⅲ</a:t>
                      </a:r>
                      <a:r>
                        <a:rPr lang="zh-CN" altLang="en-US" sz="1600" b="1" dirty="0">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41487">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a:buNone/>
                      </a:pPr>
                      <a:r>
                        <a:rPr sz="1400" b="1">
                          <a:latin typeface="宋体" panose="02010600030101010101" pitchFamily="2" charset="-122"/>
                          <a:ea typeface="宋体" panose="02010600030101010101" pitchFamily="2" charset="-122"/>
                          <a:cs typeface="宋体" panose="02010600030101010101" pitchFamily="2" charset="-122"/>
                        </a:rPr>
                        <a:t>（2）世界经</a:t>
                      </a:r>
                      <a:endParaRPr sz="1400" b="1">
                        <a:latin typeface="宋体" panose="02010600030101010101" pitchFamily="2" charset="-122"/>
                        <a:ea typeface="宋体" panose="02010600030101010101" pitchFamily="2" charset="-122"/>
                        <a:cs typeface="宋体" panose="02010600030101010101" pitchFamily="2" charset="-122"/>
                      </a:endParaRPr>
                    </a:p>
                    <a:p>
                      <a:pPr>
                        <a:buNone/>
                      </a:pPr>
                      <a:r>
                        <a:rPr sz="1400" b="1">
                          <a:latin typeface="宋体" panose="02010600030101010101" pitchFamily="2" charset="-122"/>
                          <a:ea typeface="宋体" panose="02010600030101010101" pitchFamily="2" charset="-122"/>
                          <a:cs typeface="宋体" panose="02010600030101010101" pitchFamily="2" charset="-122"/>
                        </a:rPr>
                        <a:t>济区域集团化</a:t>
                      </a:r>
                      <a:endParaRPr sz="14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endParaRPr lang="zh-CN" altLang="en-US" sz="1800" b="1" dirty="0">
                        <a:solidFill>
                          <a:srgbClr val="3333FF"/>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r>
                        <a:rPr lang="zh-CN" altLang="en-US" sz="1700" b="1" dirty="0">
                          <a:solidFill>
                            <a:schemeClr val="accent2"/>
                          </a:solidFill>
                          <a:latin typeface="宋体" panose="02010600030101010101" pitchFamily="2" charset="-122"/>
                        </a:rPr>
                        <a:t>（卷Ⅰ）32．多极化趋势、经济区域化（欧盟）</a:t>
                      </a:r>
                      <a:endParaRPr lang="zh-CN" altLang="en-US" sz="1700" b="1" dirty="0">
                        <a:solidFill>
                          <a:schemeClr val="accent2"/>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r>
                        <a:rPr lang="zh-CN" altLang="en-US" sz="1700" b="1" dirty="0">
                          <a:solidFill>
                            <a:schemeClr val="accent2"/>
                          </a:solidFill>
                          <a:latin typeface="宋体" panose="02010600030101010101" pitchFamily="2" charset="-122"/>
                        </a:rPr>
                        <a:t>（卷Ⅰ）35. 欧洲一体化（欧元）</a:t>
                      </a:r>
                      <a:endParaRPr lang="zh-CN" altLang="en-US" sz="1700" b="1" dirty="0">
                        <a:solidFill>
                          <a:schemeClr val="accent2"/>
                        </a:solidFill>
                        <a:latin typeface="宋体" panose="02010600030101010101" pitchFamily="2" charset="-122"/>
                      </a:endParaRPr>
                    </a:p>
                    <a:p>
                      <a:pPr marL="0" lvl="0" indent="0" defTabSz="944880">
                        <a:spcBef>
                          <a:spcPct val="0"/>
                        </a:spcBef>
                        <a:buNone/>
                      </a:pPr>
                      <a:r>
                        <a:rPr lang="zh-CN" altLang="en-US" sz="1700" b="1" dirty="0">
                          <a:solidFill>
                            <a:schemeClr val="accent2"/>
                          </a:solidFill>
                          <a:latin typeface="宋体" panose="02010600030101010101" pitchFamily="2" charset="-122"/>
                        </a:rPr>
                        <a:t>（卷Ⅱ）35．欧洲一体化（欧盟）</a:t>
                      </a:r>
                      <a:endParaRPr lang="zh-CN" altLang="en-US" sz="1700" b="1" dirty="0">
                        <a:solidFill>
                          <a:schemeClr val="accent2"/>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endParaRPr lang="zh-CN" altLang="en-US" sz="1600" b="1" dirty="0">
                        <a:solidFill>
                          <a:schemeClr val="accent2"/>
                        </a:solidFill>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endParaRPr lang="zh-CN" altLang="en-US" sz="1600" b="1" dirty="0">
                        <a:solidFill>
                          <a:schemeClr val="accent2"/>
                        </a:solidFill>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800" u="none" kern="1200" baseline="0">
                          <a:solidFill>
                            <a:schemeClr val="tx1"/>
                          </a:solidFill>
                          <a:latin typeface="+mn-lt"/>
                          <a:ea typeface="+mn-ea"/>
                          <a:cs typeface="+mn-cs"/>
                        </a:defRPr>
                      </a:lvl1pPr>
                      <a:lvl2pPr marL="669925" lvl="1" indent="-325120" algn="l" defTabSz="914400" rtl="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400" b="0" i="0" u="none" kern="1200" baseline="0">
                          <a:solidFill>
                            <a:schemeClr val="tx1"/>
                          </a:solidFill>
                          <a:latin typeface="+mn-lt"/>
                          <a:ea typeface="+mn-ea"/>
                          <a:cs typeface="+mn-cs"/>
                        </a:defRPr>
                      </a:lvl2pPr>
                      <a:lvl3pPr marL="1022350" lvl="2" indent="-35052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000" b="0" i="0" u="none" kern="1200" baseline="0">
                          <a:solidFill>
                            <a:schemeClr val="tx1"/>
                          </a:solidFill>
                          <a:latin typeface="+mn-lt"/>
                          <a:ea typeface="+mn-ea"/>
                          <a:cs typeface="+mn-cs"/>
                        </a:defRPr>
                      </a:lvl3pPr>
                      <a:lvl4pPr marL="1339850" lvl="3" indent="-315595"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1800" b="0" i="0" u="none" kern="1200" baseline="0">
                          <a:solidFill>
                            <a:schemeClr val="tx1"/>
                          </a:solidFill>
                          <a:latin typeface="+mn-lt"/>
                          <a:ea typeface="+mn-ea"/>
                          <a:cs typeface="+mn-cs"/>
                        </a:defRPr>
                      </a:lvl4pPr>
                      <a:lvl5pPr marL="1681480" lvl="4" indent="-339725" algn="l" defTabSz="914400" rtl="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1800" b="0" i="0" u="none" kern="1200" baseline="0">
                          <a:solidFill>
                            <a:schemeClr val="tx1"/>
                          </a:solidFill>
                          <a:latin typeface="+mn-lt"/>
                          <a:ea typeface="+mn-ea"/>
                          <a:cs typeface="+mn-cs"/>
                        </a:defRPr>
                      </a:lvl5pPr>
                    </a:lstStyle>
                    <a:p>
                      <a:pPr marL="0" lvl="0" indent="0" defTabSz="944880">
                        <a:spcBef>
                          <a:spcPct val="0"/>
                        </a:spcBef>
                        <a:buNone/>
                      </a:pPr>
                      <a:endParaRPr lang="zh-CN" altLang="en-US" sz="1400" b="1" dirty="0">
                        <a:solidFill>
                          <a:srgbClr val="3333FF"/>
                        </a:solidFill>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43035"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276" name="矩形 11275"/>
          <p:cNvSpPr/>
          <p:nvPr/>
        </p:nvSpPr>
        <p:spPr>
          <a:xfrm>
            <a:off x="381000" y="412750"/>
            <a:ext cx="1409700" cy="444500"/>
          </a:xfrm>
          <a:prstGeom prst="rect">
            <a:avLst/>
          </a:prstGeom>
        </p:spPr>
        <p:txBody>
          <a:bodyPr wrap="none" fromWordArt="1">
            <a:prstTxWarp prst="textCascadeUp">
              <a:avLst>
                <a:gd name="adj" fmla="val 44444"/>
              </a:avLst>
            </a:prstTxWarp>
            <a:normAutofit fontScale="8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cs typeface="+mn-ea"/>
              </a:rPr>
              <a:t>考题统计</a:t>
            </a:r>
            <a:endPar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43041" name="文本框 2"/>
          <p:cNvSpPr txBox="1"/>
          <p:nvPr/>
        </p:nvSpPr>
        <p:spPr>
          <a:xfrm>
            <a:off x="1261110" y="1072515"/>
            <a:ext cx="4095750" cy="459105"/>
          </a:xfrm>
          <a:prstGeom prst="rect">
            <a:avLst/>
          </a:prstGeom>
          <a:noFill/>
          <a:ln w="9525">
            <a:noFill/>
          </a:ln>
        </p:spPr>
        <p:txBody>
          <a:bodyPr lIns="91434" tIns="45717" rIns="91434" bIns="45717" anchor="t">
            <a:spAutoFit/>
          </a:bodyPr>
          <a:p>
            <a:r>
              <a:rPr lang="zh-CN" altLang="en-US" sz="2400" b="1" dirty="0">
                <a:solidFill>
                  <a:srgbClr val="3333FF"/>
                </a:solidFill>
                <a:latin typeface="黑体" panose="02010609060101010101" pitchFamily="49" charset="-122"/>
                <a:ea typeface="黑体" panose="02010609060101010101" pitchFamily="49" charset="-122"/>
              </a:rPr>
              <a:t>六年</a:t>
            </a:r>
            <a:r>
              <a:rPr lang="zh-CN" altLang="en-US" sz="2400" b="1">
                <a:solidFill>
                  <a:srgbClr val="3333FF"/>
                </a:solidFill>
                <a:latin typeface="黑体" panose="02010609060101010101" pitchFamily="49" charset="-122"/>
                <a:ea typeface="黑体" panose="02010609060101010101" pitchFamily="49" charset="-122"/>
              </a:rPr>
              <a:t>内高考考过什么</a:t>
            </a:r>
            <a:endParaRPr lang="zh-CN" altLang="en-US" sz="2400" b="1">
              <a:solidFill>
                <a:srgbClr val="3333FF"/>
              </a:solidFill>
              <a:latin typeface="黑体" panose="02010609060101010101" pitchFamily="49" charset="-122"/>
              <a:ea typeface="黑体" panose="02010609060101010101" pitchFamily="49" charset="-122"/>
            </a:endParaRPr>
          </a:p>
        </p:txBody>
      </p:sp>
      <p:sp>
        <p:nvSpPr>
          <p:cNvPr id="3" name="TextBox 22"/>
          <p:cNvSpPr txBox="1"/>
          <p:nvPr/>
        </p:nvSpPr>
        <p:spPr>
          <a:xfrm>
            <a:off x="1657350" y="198120"/>
            <a:ext cx="7167880" cy="874395"/>
          </a:xfrm>
          <a:prstGeom prst="rect">
            <a:avLst/>
          </a:prstGeom>
          <a:solidFill>
            <a:srgbClr val="FFFFFF"/>
          </a:solidFill>
          <a:ln w="9525">
            <a:noFill/>
          </a:ln>
        </p:spPr>
        <p:txBody>
          <a:bodyPr wrap="square" lIns="91434" tIns="45717" rIns="91434" bIns="45717" anchor="t">
            <a:spAutoFit/>
          </a:bodyPr>
          <a:p>
            <a:r>
              <a:rPr lang="zh-CN" altLang="en-US" sz="2400" b="1" dirty="0">
                <a:solidFill>
                  <a:srgbClr val="3333FF"/>
                </a:solidFill>
                <a:latin typeface="黑体" panose="02010609060101010101" pitchFamily="49" charset="-122"/>
                <a:ea typeface="黑体" panose="02010609060101010101" pitchFamily="49" charset="-122"/>
              </a:rPr>
              <a:t>专题八</a:t>
            </a:r>
            <a:endParaRPr lang="en-US" altLang="zh-CN" sz="2400" b="1">
              <a:solidFill>
                <a:srgbClr val="3333FF"/>
              </a:solidFill>
              <a:latin typeface="黑体" panose="02010609060101010101" pitchFamily="49" charset="-122"/>
              <a:ea typeface="黑体" panose="02010609060101010101" pitchFamily="49" charset="-122"/>
            </a:endParaRPr>
          </a:p>
          <a:p>
            <a:r>
              <a:rPr lang="zh-CN" altLang="en-US" sz="2700" b="1" dirty="0">
                <a:solidFill>
                  <a:srgbClr val="3333FF"/>
                </a:solidFill>
                <a:latin typeface="黑体" panose="02010609060101010101" pitchFamily="49" charset="-122"/>
                <a:ea typeface="黑体" panose="02010609060101010101" pitchFamily="49" charset="-122"/>
              </a:rPr>
              <a:t>第</a:t>
            </a:r>
            <a:r>
              <a:rPr lang="en-US" altLang="zh-CN" sz="2700" b="1">
                <a:solidFill>
                  <a:srgbClr val="3333FF"/>
                </a:solidFill>
                <a:latin typeface="黑体" panose="02010609060101010101" pitchFamily="49" charset="-122"/>
                <a:ea typeface="黑体" panose="02010609060101010101" pitchFamily="49" charset="-122"/>
              </a:rPr>
              <a:t>2</a:t>
            </a:r>
            <a:r>
              <a:rPr lang="zh-CN" altLang="en-US" sz="2700" b="1" dirty="0">
                <a:solidFill>
                  <a:srgbClr val="3333FF"/>
                </a:solidFill>
                <a:latin typeface="黑体" panose="02010609060101010101" pitchFamily="49" charset="-122"/>
                <a:ea typeface="黑体" panose="02010609060101010101" pitchFamily="49" charset="-122"/>
              </a:rPr>
              <a:t>讲  </a:t>
            </a:r>
            <a:r>
              <a:rPr lang="zh-CN" altLang="en-US" sz="2700" b="1" dirty="0">
                <a:solidFill>
                  <a:schemeClr val="accent2"/>
                </a:solidFill>
                <a:ea typeface="黑体" panose="02010609060101010101" pitchFamily="49" charset="-122"/>
                <a:sym typeface="+mn-ea"/>
              </a:rPr>
              <a:t>世界经济的区域集团化</a:t>
            </a:r>
            <a:endParaRPr lang="zh-CN" altLang="en-US" sz="2700" b="1" dirty="0">
              <a:solidFill>
                <a:schemeClr val="accent2"/>
              </a:solidFill>
              <a:ea typeface="黑体" panose="02010609060101010101" pitchFamily="49" charset="-122"/>
              <a:sym typeface="+mn-ea"/>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4732"/>
                                        </p:tgtEl>
                                        <p:attrNameLst>
                                          <p:attrName>style.visibility</p:attrName>
                                        </p:attrNameLst>
                                      </p:cBhvr>
                                      <p:to>
                                        <p:strVal val="visible"/>
                                      </p:to>
                                    </p:set>
                                    <p:anim calcmode="lin" valueType="num">
                                      <p:cBhvr>
                                        <p:cTn id="7" dur="500" fill="hold"/>
                                        <p:tgtEl>
                                          <p:spTgt spid="114732"/>
                                        </p:tgtEl>
                                        <p:attrNameLst>
                                          <p:attrName>ppt_x</p:attrName>
                                        </p:attrNameLst>
                                      </p:cBhvr>
                                      <p:tavLst>
                                        <p:tav tm="0">
                                          <p:val>
                                            <p:strVal val="#ppt_x"/>
                                          </p:val>
                                        </p:tav>
                                        <p:tav tm="100000">
                                          <p:val>
                                            <p:strVal val="#ppt_x"/>
                                          </p:val>
                                        </p:tav>
                                      </p:tavLst>
                                    </p:anim>
                                    <p:anim calcmode="lin" valueType="num">
                                      <p:cBhvr>
                                        <p:cTn id="8" dur="500" fill="hold"/>
                                        <p:tgtEl>
                                          <p:spTgt spid="1147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标题 115713"/>
          <p:cNvSpPr>
            <a:spLocks noGrp="1"/>
          </p:cNvSpPr>
          <p:nvPr>
            <p:ph type="title"/>
          </p:nvPr>
        </p:nvSpPr>
        <p:spPr>
          <a:xfrm>
            <a:off x="893763" y="522288"/>
            <a:ext cx="6107112" cy="419100"/>
          </a:xfrm>
        </p:spPr>
        <p:txBody>
          <a:bodyPr anchor="t"/>
          <a:p>
            <a:r>
              <a:rPr lang="zh-CN" altLang="en-US" sz="2500" b="1" dirty="0">
                <a:solidFill>
                  <a:srgbClr val="FF0066"/>
                </a:solidFill>
              </a:rPr>
              <a:t>阅读教材，自己梳理教材结构：</a:t>
            </a:r>
            <a:endParaRPr lang="zh-CN" altLang="en-US" sz="2500" b="1" dirty="0">
              <a:solidFill>
                <a:srgbClr val="FF0066"/>
              </a:solidFill>
            </a:endParaRPr>
          </a:p>
        </p:txBody>
      </p:sp>
      <p:sp>
        <p:nvSpPr>
          <p:cNvPr id="47114" name="矩形 9"/>
          <p:cNvSpPr/>
          <p:nvPr/>
        </p:nvSpPr>
        <p:spPr>
          <a:xfrm>
            <a:off x="2910840" y="125095"/>
            <a:ext cx="587946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12065" y="1952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4"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Tree>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1207" name="文本框 691206"/>
          <p:cNvSpPr txBox="1"/>
          <p:nvPr/>
        </p:nvSpPr>
        <p:spPr>
          <a:xfrm>
            <a:off x="1092835" y="466090"/>
            <a:ext cx="4162425" cy="460375"/>
          </a:xfrm>
          <a:prstGeom prst="rect">
            <a:avLst/>
          </a:prstGeom>
          <a:noFill/>
          <a:ln w="9525">
            <a:noFill/>
          </a:ln>
        </p:spPr>
        <p:txBody>
          <a:bodyPr wrap="square">
            <a:spAutoFit/>
          </a:bodyPr>
          <a:p>
            <a:pPr>
              <a:spcBef>
                <a:spcPct val="50000"/>
              </a:spcBef>
            </a:pPr>
            <a:r>
              <a:rPr lang="zh-CN" altLang="en-US" sz="2400" b="1" dirty="0">
                <a:solidFill>
                  <a:srgbClr val="3333FF"/>
                </a:solidFill>
                <a:latin typeface="黑体" panose="02010609060101010101" pitchFamily="49" charset="-122"/>
                <a:ea typeface="黑体" panose="02010609060101010101" pitchFamily="49" charset="-122"/>
              </a:rPr>
              <a:t>一、欧洲一体化：</a:t>
            </a:r>
            <a:endParaRPr lang="zh-CN" altLang="en-US" sz="2400" b="1" dirty="0">
              <a:solidFill>
                <a:srgbClr val="3333FF"/>
              </a:solidFill>
              <a:latin typeface="黑体" panose="02010609060101010101" pitchFamily="49" charset="-122"/>
              <a:ea typeface="黑体" panose="02010609060101010101" pitchFamily="49" charset="-122"/>
            </a:endParaRPr>
          </a:p>
        </p:txBody>
      </p:sp>
      <p:sp>
        <p:nvSpPr>
          <p:cNvPr id="691208" name="文本框 691207"/>
          <p:cNvSpPr txBox="1"/>
          <p:nvPr/>
        </p:nvSpPr>
        <p:spPr>
          <a:xfrm>
            <a:off x="0" y="789849"/>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1.</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原因</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1209" name="矩形 691208"/>
          <p:cNvSpPr/>
          <p:nvPr/>
        </p:nvSpPr>
        <p:spPr>
          <a:xfrm>
            <a:off x="0" y="1094569"/>
            <a:ext cx="1790700" cy="414020"/>
          </a:xfrm>
          <a:prstGeom prst="rect">
            <a:avLst/>
          </a:prstGeom>
          <a:noFill/>
          <a:ln w="9525">
            <a:noFill/>
          </a:ln>
        </p:spPr>
        <p:txBody>
          <a:bodyPr wrap="none" anchor="t">
            <a:spAutoFit/>
          </a:bodyPr>
          <a:p>
            <a:pPr>
              <a:buFont typeface="Arial" panose="020B0604020202020204" pitchFamily="34" charset="0"/>
              <a:buNone/>
            </a:pPr>
            <a:r>
              <a:rPr lang="en-US" altLang="zh-CN" sz="2100" b="1" dirty="0">
                <a:effectLst>
                  <a:outerShdw blurRad="38100" dist="38100" dir="2700000">
                    <a:srgbClr val="C0C0C0"/>
                  </a:outerShdw>
                </a:effectLst>
                <a:latin typeface="Arial" panose="020B0604020202020204" pitchFamily="34" charset="0"/>
                <a:ea typeface="黑体" panose="02010609060101010101" pitchFamily="49" charset="-122"/>
              </a:rPr>
              <a:t>①</a:t>
            </a:r>
            <a:r>
              <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rPr>
              <a:t>内部需求：</a:t>
            </a:r>
            <a:endPar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endParaRPr>
          </a:p>
        </p:txBody>
      </p:sp>
      <p:sp>
        <p:nvSpPr>
          <p:cNvPr id="691210" name="矩形 691209"/>
          <p:cNvSpPr/>
          <p:nvPr/>
        </p:nvSpPr>
        <p:spPr>
          <a:xfrm>
            <a:off x="1602164" y="1113614"/>
            <a:ext cx="7541836" cy="414020"/>
          </a:xfrm>
          <a:prstGeom prst="rect">
            <a:avLst/>
          </a:prstGeom>
          <a:noFill/>
          <a:ln w="9525">
            <a:noFill/>
          </a:ln>
        </p:spPr>
        <p:txBody>
          <a:bodyPr>
            <a:spAutoFit/>
          </a:bodyPr>
          <a:p>
            <a:r>
              <a:rPr lang="zh-CN" altLang="en-US" sz="2100" b="1" dirty="0">
                <a:solidFill>
                  <a:srgbClr val="0000CC"/>
                </a:solidFill>
                <a:effectLst>
                  <a:outerShdw blurRad="38100" dist="38100" dir="2700000">
                    <a:srgbClr val="C0C0C0"/>
                  </a:outerShdw>
                </a:effectLst>
                <a:latin typeface="Arial" panose="020B0604020202020204" pitchFamily="34" charset="0"/>
              </a:rPr>
              <a:t>重振经济的内在要求；各国间的优势互补（根本原因）</a:t>
            </a:r>
            <a:endParaRPr lang="zh-CN" altLang="en-US" sz="2100" b="1">
              <a:solidFill>
                <a:srgbClr val="0000CC"/>
              </a:solidFill>
              <a:effectLst>
                <a:outerShdw blurRad="38100" dist="38100" dir="2700000">
                  <a:srgbClr val="C0C0C0"/>
                </a:outerShdw>
              </a:effectLst>
              <a:latin typeface="Arial" panose="020B0604020202020204" pitchFamily="34" charset="0"/>
            </a:endParaRPr>
          </a:p>
        </p:txBody>
      </p:sp>
      <p:sp>
        <p:nvSpPr>
          <p:cNvPr id="691211" name="矩形 691210"/>
          <p:cNvSpPr/>
          <p:nvPr/>
        </p:nvSpPr>
        <p:spPr>
          <a:xfrm>
            <a:off x="0" y="1437380"/>
            <a:ext cx="1790700" cy="414020"/>
          </a:xfrm>
          <a:prstGeom prst="rect">
            <a:avLst/>
          </a:prstGeom>
          <a:noFill/>
          <a:ln w="9525">
            <a:noFill/>
          </a:ln>
        </p:spPr>
        <p:txBody>
          <a:bodyPr wrap="none" anchor="t">
            <a:spAutoFit/>
          </a:bodyPr>
          <a:p>
            <a:pPr>
              <a:buFont typeface="Arial" panose="020B0604020202020204" pitchFamily="34" charset="0"/>
              <a:buNone/>
            </a:pPr>
            <a:r>
              <a:rPr lang="en-US" altLang="zh-CN" sz="2100" b="1" dirty="0">
                <a:effectLst>
                  <a:outerShdw blurRad="38100" dist="38100" dir="2700000">
                    <a:srgbClr val="C0C0C0"/>
                  </a:outerShdw>
                </a:effectLst>
                <a:latin typeface="Arial" panose="020B0604020202020204" pitchFamily="34" charset="0"/>
                <a:ea typeface="黑体" panose="02010609060101010101" pitchFamily="49" charset="-122"/>
              </a:rPr>
              <a:t>②</a:t>
            </a:r>
            <a:r>
              <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rPr>
              <a:t>外部因素：</a:t>
            </a:r>
            <a:endPar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endParaRPr>
          </a:p>
        </p:txBody>
      </p:sp>
      <p:sp>
        <p:nvSpPr>
          <p:cNvPr id="691212" name="矩形 691211"/>
          <p:cNvSpPr/>
          <p:nvPr/>
        </p:nvSpPr>
        <p:spPr>
          <a:xfrm>
            <a:off x="1602164" y="1437380"/>
            <a:ext cx="7541836" cy="414020"/>
          </a:xfrm>
          <a:prstGeom prst="rect">
            <a:avLst/>
          </a:prstGeom>
          <a:noFill/>
          <a:ln w="9525">
            <a:noFill/>
          </a:ln>
        </p:spPr>
        <p:txBody>
          <a:bodyPr>
            <a:spAutoFit/>
          </a:bodyPr>
          <a:p>
            <a:r>
              <a:rPr lang="zh-CN" altLang="en-US" sz="2100" b="1" dirty="0">
                <a:solidFill>
                  <a:srgbClr val="0000CC"/>
                </a:solidFill>
                <a:effectLst>
                  <a:outerShdw blurRad="38100" dist="38100" dir="2700000">
                    <a:srgbClr val="C0C0C0"/>
                  </a:outerShdw>
                </a:effectLst>
                <a:latin typeface="Arial" panose="020B0604020202020204" pitchFamily="34" charset="0"/>
              </a:rPr>
              <a:t>两极格局下苏联的威胁和美国的控制（直接原因）</a:t>
            </a:r>
            <a:endParaRPr lang="zh-CN" altLang="en-US" sz="2100" b="1" dirty="0">
              <a:solidFill>
                <a:srgbClr val="0000CC"/>
              </a:solidFill>
              <a:effectLst>
                <a:outerShdw blurRad="38100" dist="38100" dir="2700000">
                  <a:srgbClr val="C0C0C0"/>
                </a:outerShdw>
              </a:effectLst>
              <a:latin typeface="Arial" panose="020B0604020202020204" pitchFamily="34" charset="0"/>
            </a:endParaRPr>
          </a:p>
        </p:txBody>
      </p:sp>
      <p:sp>
        <p:nvSpPr>
          <p:cNvPr id="691213" name="矩形 691212"/>
          <p:cNvSpPr/>
          <p:nvPr/>
        </p:nvSpPr>
        <p:spPr>
          <a:xfrm>
            <a:off x="1602164" y="1869464"/>
            <a:ext cx="5211199" cy="284480"/>
          </a:xfrm>
          <a:prstGeom prst="rect">
            <a:avLst/>
          </a:prstGeom>
          <a:noFill/>
          <a:ln w="9525">
            <a:noFill/>
          </a:ln>
        </p:spPr>
        <p:txBody>
          <a:bodyPr>
            <a:spAutoFit/>
          </a:bodyPr>
          <a:p>
            <a:pPr>
              <a:lnSpc>
                <a:spcPct val="60000"/>
              </a:lnSpc>
              <a:spcBef>
                <a:spcPct val="20000"/>
              </a:spcBef>
            </a:pPr>
            <a:r>
              <a:rPr lang="zh-CN" altLang="en-US" sz="2100" b="1" dirty="0">
                <a:solidFill>
                  <a:srgbClr val="0000FF"/>
                </a:solidFill>
                <a:effectLst>
                  <a:outerShdw blurRad="38100" dist="38100" dir="2700000">
                    <a:srgbClr val="C0C0C0"/>
                  </a:outerShdw>
                </a:effectLst>
                <a:latin typeface="Arial" panose="020B0604020202020204" pitchFamily="34" charset="0"/>
              </a:rPr>
              <a:t>法德和解是走向联合的关键和基础</a:t>
            </a:r>
            <a:endParaRPr lang="zh-CN" altLang="en-US" sz="2100" b="1" dirty="0">
              <a:solidFill>
                <a:srgbClr val="0000FF"/>
              </a:solidFill>
              <a:effectLst>
                <a:outerShdw blurRad="38100" dist="38100" dir="2700000">
                  <a:srgbClr val="C0C0C0"/>
                </a:outerShdw>
              </a:effectLst>
              <a:latin typeface="Arial" panose="020B0604020202020204" pitchFamily="34" charset="0"/>
            </a:endParaRPr>
          </a:p>
        </p:txBody>
      </p:sp>
      <p:sp>
        <p:nvSpPr>
          <p:cNvPr id="691214" name="矩形 691213"/>
          <p:cNvSpPr/>
          <p:nvPr/>
        </p:nvSpPr>
        <p:spPr>
          <a:xfrm>
            <a:off x="0" y="1762336"/>
            <a:ext cx="1790700" cy="414020"/>
          </a:xfrm>
          <a:prstGeom prst="rect">
            <a:avLst/>
          </a:prstGeom>
          <a:noFill/>
          <a:ln w="9525">
            <a:noFill/>
          </a:ln>
        </p:spPr>
        <p:txBody>
          <a:bodyPr wrap="none" anchor="t">
            <a:spAutoFit/>
          </a:bodyPr>
          <a:p>
            <a:pPr>
              <a:buFont typeface="Arial" panose="020B0604020202020204" pitchFamily="34" charset="0"/>
              <a:buNone/>
            </a:pPr>
            <a:r>
              <a:rPr lang="en-US" altLang="zh-CN" sz="2100" b="1" dirty="0">
                <a:effectLst>
                  <a:outerShdw blurRad="38100" dist="38100" dir="2700000">
                    <a:srgbClr val="C0C0C0"/>
                  </a:outerShdw>
                </a:effectLst>
                <a:latin typeface="Arial" panose="020B0604020202020204" pitchFamily="34" charset="0"/>
                <a:ea typeface="黑体" panose="02010609060101010101" pitchFamily="49" charset="-122"/>
              </a:rPr>
              <a:t>③</a:t>
            </a:r>
            <a:r>
              <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rPr>
              <a:t>关键因素：</a:t>
            </a:r>
            <a:endParaRPr lang="zh-CN" altLang="en-US" sz="2100" b="1" dirty="0">
              <a:effectLst>
                <a:outerShdw blurRad="38100" dist="38100" dir="2700000">
                  <a:srgbClr val="C0C0C0"/>
                </a:outerShdw>
              </a:effectLst>
              <a:latin typeface="Arial" panose="020B0604020202020204" pitchFamily="34" charset="0"/>
              <a:ea typeface="黑体" panose="02010609060101010101" pitchFamily="49" charset="-122"/>
            </a:endParaRPr>
          </a:p>
        </p:txBody>
      </p:sp>
      <p:sp>
        <p:nvSpPr>
          <p:cNvPr id="691215" name="文本框 691214"/>
          <p:cNvSpPr txBox="1"/>
          <p:nvPr/>
        </p:nvSpPr>
        <p:spPr>
          <a:xfrm>
            <a:off x="0" y="2086101"/>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2.</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进程</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1216" name="文本框 691215"/>
          <p:cNvSpPr txBox="1"/>
          <p:nvPr/>
        </p:nvSpPr>
        <p:spPr>
          <a:xfrm>
            <a:off x="1440281" y="2247984"/>
            <a:ext cx="7703719" cy="737235"/>
          </a:xfrm>
          <a:prstGeom prst="rect">
            <a:avLst/>
          </a:prstGeom>
          <a:noFill/>
          <a:ln w="9525">
            <a:noFill/>
          </a:ln>
        </p:spPr>
        <p:txBody>
          <a:bodyPr>
            <a:spAutoFit/>
          </a:bodyPr>
          <a:p>
            <a:r>
              <a:rPr lang="zh-CN" altLang="en-US" sz="2100" b="1" dirty="0">
                <a:solidFill>
                  <a:srgbClr val="FF0000"/>
                </a:solidFill>
                <a:effectLst>
                  <a:outerShdw blurRad="38100" dist="38100" dir="2700000">
                    <a:srgbClr val="C0C0C0"/>
                  </a:outerShdw>
                </a:effectLst>
                <a:latin typeface="宋体" panose="02010600030101010101" pitchFamily="2" charset="-122"/>
              </a:rPr>
              <a:t>欧洲共同体的创立</a:t>
            </a:r>
            <a:r>
              <a:rPr lang="zh-CN" altLang="en-US" sz="2100" b="1" dirty="0">
                <a:effectLst>
                  <a:outerShdw blurRad="38100" dist="38100" dir="2700000">
                    <a:srgbClr val="C0C0C0"/>
                  </a:outerShdw>
                </a:effectLst>
                <a:latin typeface="宋体" panose="02010600030101010101" pitchFamily="2" charset="-122"/>
              </a:rPr>
              <a:t>（</a:t>
            </a:r>
            <a:r>
              <a:rPr lang="en-US" altLang="zh-CN" sz="2100" b="1" dirty="0">
                <a:effectLst>
                  <a:outerShdw blurRad="38100" dist="38100" dir="2700000">
                    <a:srgbClr val="C0C0C0"/>
                  </a:outerShdw>
                </a:effectLst>
                <a:latin typeface="宋体" panose="02010600030101010101" pitchFamily="2" charset="-122"/>
              </a:rPr>
              <a:t>1967</a:t>
            </a:r>
            <a:r>
              <a:rPr lang="zh-CN" altLang="en-US" sz="2100" b="1" dirty="0">
                <a:effectLst>
                  <a:outerShdw blurRad="38100" dist="38100" dir="2700000">
                    <a:srgbClr val="C0C0C0"/>
                  </a:outerShdw>
                </a:effectLst>
                <a:latin typeface="宋体" panose="02010600030101010101" pitchFamily="2" charset="-122"/>
              </a:rPr>
              <a:t>年）【</a:t>
            </a:r>
            <a:r>
              <a:rPr lang="en-US" altLang="zh-CN" sz="2100" b="1" dirty="0">
                <a:effectLst>
                  <a:outerShdw blurRad="38100" dist="38100" dir="2700000">
                    <a:srgbClr val="C0C0C0"/>
                  </a:outerShdw>
                </a:effectLst>
                <a:latin typeface="宋体" panose="02010600030101010101" pitchFamily="2" charset="-122"/>
              </a:rPr>
              <a:t>1951</a:t>
            </a:r>
            <a:r>
              <a:rPr lang="zh-CN" altLang="en-US" sz="2100" b="1" dirty="0">
                <a:effectLst>
                  <a:outerShdw blurRad="38100" dist="38100" dir="2700000">
                    <a:srgbClr val="C0C0C0"/>
                  </a:outerShdw>
                </a:effectLst>
                <a:latin typeface="宋体" panose="02010600030101010101" pitchFamily="2" charset="-122"/>
              </a:rPr>
              <a:t>欧洲煤钢共同体、 </a:t>
            </a:r>
            <a:r>
              <a:rPr lang="en-US" altLang="zh-CN" sz="2100" b="1" dirty="0">
                <a:effectLst>
                  <a:outerShdw blurRad="38100" dist="38100" dir="2700000">
                    <a:srgbClr val="C0C0C0"/>
                  </a:outerShdw>
                </a:effectLst>
                <a:latin typeface="宋体" panose="02010600030101010101" pitchFamily="2" charset="-122"/>
              </a:rPr>
              <a:t>1958</a:t>
            </a:r>
            <a:r>
              <a:rPr lang="zh-CN" altLang="en-US" sz="2100" b="1" dirty="0">
                <a:effectLst>
                  <a:outerShdw blurRad="38100" dist="38100" dir="2700000">
                    <a:srgbClr val="C0C0C0"/>
                  </a:outerShdw>
                </a:effectLst>
                <a:latin typeface="宋体" panose="02010600030101010101" pitchFamily="2" charset="-122"/>
              </a:rPr>
              <a:t>年欧洲经济共同体和欧洲原子能共同体</a:t>
            </a:r>
            <a:r>
              <a:rPr lang="zh-CN" altLang="en-US" sz="2100" b="1">
                <a:effectLst>
                  <a:outerShdw blurRad="38100" dist="38100" dir="2700000">
                    <a:srgbClr val="C0C0C0"/>
                  </a:outerShdw>
                </a:effectLst>
                <a:latin typeface="宋体" panose="02010600030101010101" pitchFamily="2" charset="-122"/>
              </a:rPr>
              <a:t>】</a:t>
            </a:r>
            <a:endParaRPr lang="zh-CN" altLang="en-US" sz="2100" b="1">
              <a:effectLst>
                <a:outerShdw blurRad="38100" dist="38100" dir="2700000">
                  <a:srgbClr val="C0C0C0"/>
                </a:outerShdw>
              </a:effectLst>
              <a:latin typeface="宋体" panose="02010600030101010101" pitchFamily="2" charset="-122"/>
            </a:endParaRPr>
          </a:p>
        </p:txBody>
      </p:sp>
      <p:sp>
        <p:nvSpPr>
          <p:cNvPr id="691217" name="矩形 691216"/>
          <p:cNvSpPr/>
          <p:nvPr/>
        </p:nvSpPr>
        <p:spPr>
          <a:xfrm>
            <a:off x="0" y="2409867"/>
            <a:ext cx="1657350" cy="414020"/>
          </a:xfrm>
          <a:prstGeom prst="rect">
            <a:avLst/>
          </a:prstGeom>
          <a:noFill/>
          <a:ln w="9525">
            <a:noFill/>
          </a:ln>
        </p:spPr>
        <p:txBody>
          <a:bodyPr wrap="none" anchor="t">
            <a:spAutoFit/>
          </a:bodyPr>
          <a:p>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a:t>
            </a:r>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rPr>
              <a:t>1</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）出现：</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1218" name="文本框 691217"/>
          <p:cNvSpPr txBox="1"/>
          <p:nvPr/>
        </p:nvSpPr>
        <p:spPr>
          <a:xfrm>
            <a:off x="1495036" y="2895516"/>
            <a:ext cx="7648964" cy="414020"/>
          </a:xfrm>
          <a:prstGeom prst="rect">
            <a:avLst/>
          </a:prstGeom>
          <a:noFill/>
          <a:ln w="9525">
            <a:noFill/>
          </a:ln>
        </p:spPr>
        <p:txBody>
          <a:bodyPr>
            <a:spAutoFit/>
          </a:bodyPr>
          <a:p>
            <a:r>
              <a:rPr lang="en-US" altLang="zh-CN" sz="2100" b="1" dirty="0">
                <a:effectLst>
                  <a:outerShdw blurRad="38100" dist="38100" dir="2700000">
                    <a:srgbClr val="C0C0C0"/>
                  </a:outerShdw>
                </a:effectLst>
                <a:latin typeface="宋体" panose="02010600030101010101" pitchFamily="2" charset="-122"/>
              </a:rPr>
              <a:t>1993</a:t>
            </a:r>
            <a:r>
              <a:rPr lang="zh-CN" altLang="en-US" sz="2100" b="1" dirty="0">
                <a:effectLst>
                  <a:outerShdw blurRad="38100" dist="38100" dir="2700000">
                    <a:srgbClr val="C0C0C0"/>
                  </a:outerShdw>
                </a:effectLst>
                <a:latin typeface="宋体" panose="02010600030101010101" pitchFamily="2" charset="-122"/>
              </a:rPr>
              <a:t>年</a:t>
            </a:r>
            <a:r>
              <a:rPr lang="en-US" altLang="zh-CN" sz="2100" b="1" dirty="0">
                <a:effectLst>
                  <a:outerShdw blurRad="38100" dist="38100" dir="2700000">
                    <a:srgbClr val="C0C0C0"/>
                  </a:outerShdw>
                </a:effectLst>
                <a:latin typeface="宋体" panose="02010600030101010101" pitchFamily="2" charset="-122"/>
              </a:rPr>
              <a:t>《</a:t>
            </a:r>
            <a:r>
              <a:rPr lang="zh-CN" altLang="en-US" sz="2100" b="1" dirty="0">
                <a:effectLst>
                  <a:outerShdw blurRad="38100" dist="38100" dir="2700000">
                    <a:srgbClr val="C0C0C0"/>
                  </a:outerShdw>
                </a:effectLst>
                <a:latin typeface="宋体" panose="02010600030101010101" pitchFamily="2" charset="-122"/>
              </a:rPr>
              <a:t>马约</a:t>
            </a:r>
            <a:r>
              <a:rPr lang="en-US" altLang="zh-CN" sz="2100" b="1" dirty="0">
                <a:effectLst>
                  <a:outerShdw blurRad="38100" dist="38100" dir="2700000">
                    <a:srgbClr val="C0C0C0"/>
                  </a:outerShdw>
                </a:effectLst>
                <a:latin typeface="宋体" panose="02010600030101010101" pitchFamily="2" charset="-122"/>
              </a:rPr>
              <a:t>》</a:t>
            </a:r>
            <a:r>
              <a:rPr lang="zh-CN" altLang="en-US" sz="2100" b="1" dirty="0">
                <a:effectLst>
                  <a:outerShdw blurRad="38100" dist="38100" dir="2700000">
                    <a:srgbClr val="C0C0C0"/>
                  </a:outerShdw>
                </a:effectLst>
                <a:latin typeface="宋体" panose="02010600030101010101" pitchFamily="2" charset="-122"/>
              </a:rPr>
              <a:t>生效，</a:t>
            </a:r>
            <a:r>
              <a:rPr lang="zh-CN" altLang="en-US" sz="2100" b="1" dirty="0">
                <a:solidFill>
                  <a:srgbClr val="FF0000"/>
                </a:solidFill>
                <a:effectLst>
                  <a:outerShdw blurRad="38100" dist="38100" dir="2700000">
                    <a:srgbClr val="C0C0C0"/>
                  </a:outerShdw>
                </a:effectLst>
                <a:latin typeface="宋体" panose="02010600030101010101" pitchFamily="2" charset="-122"/>
              </a:rPr>
              <a:t>欧洲联盟</a:t>
            </a:r>
            <a:r>
              <a:rPr lang="zh-CN" altLang="en-US" sz="2100" b="1" dirty="0">
                <a:effectLst>
                  <a:outerShdw blurRad="38100" dist="38100" dir="2700000">
                    <a:srgbClr val="C0C0C0"/>
                  </a:outerShdw>
                </a:effectLst>
                <a:latin typeface="宋体" panose="02010600030101010101" pitchFamily="2" charset="-122"/>
              </a:rPr>
              <a:t>宣告成立</a:t>
            </a:r>
            <a:endParaRPr lang="zh-CN" altLang="en-US" sz="2100" b="1" dirty="0">
              <a:effectLst>
                <a:outerShdw blurRad="38100" dist="38100" dir="2700000">
                  <a:srgbClr val="C0C0C0"/>
                </a:outerShdw>
              </a:effectLst>
              <a:latin typeface="宋体" panose="02010600030101010101" pitchFamily="2" charset="-122"/>
            </a:endParaRPr>
          </a:p>
        </p:txBody>
      </p:sp>
      <p:sp>
        <p:nvSpPr>
          <p:cNvPr id="691219" name="文本框 691218"/>
          <p:cNvSpPr txBox="1"/>
          <p:nvPr/>
        </p:nvSpPr>
        <p:spPr>
          <a:xfrm>
            <a:off x="1495036" y="3219281"/>
            <a:ext cx="7648964"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宋体" panose="02010600030101010101" pitchFamily="2" charset="-122"/>
              </a:rPr>
              <a:t>欧盟的扩大（</a:t>
            </a:r>
            <a:r>
              <a:rPr lang="en-US" altLang="zh-CN" sz="2100" b="1" dirty="0">
                <a:effectLst>
                  <a:outerShdw blurRad="38100" dist="38100" dir="2700000">
                    <a:srgbClr val="C0C0C0"/>
                  </a:outerShdw>
                </a:effectLst>
                <a:latin typeface="宋体" panose="02010600030101010101" pitchFamily="2" charset="-122"/>
              </a:rPr>
              <a:t>2007</a:t>
            </a:r>
            <a:r>
              <a:rPr lang="zh-CN" altLang="en-US" sz="2100" b="1" dirty="0">
                <a:effectLst>
                  <a:outerShdw blurRad="38100" dist="38100" dir="2700000">
                    <a:srgbClr val="C0C0C0"/>
                  </a:outerShdw>
                </a:effectLst>
                <a:latin typeface="宋体" panose="02010600030101010101" pitchFamily="2" charset="-122"/>
              </a:rPr>
              <a:t>年</a:t>
            </a:r>
            <a:r>
              <a:rPr lang="en-US" altLang="zh-CN" sz="2100" b="1" dirty="0">
                <a:effectLst>
                  <a:outerShdw blurRad="38100" dist="38100" dir="2700000">
                    <a:srgbClr val="C0C0C0"/>
                  </a:outerShdw>
                </a:effectLst>
                <a:latin typeface="宋体" panose="02010600030101010101" pitchFamily="2" charset="-122"/>
              </a:rPr>
              <a:t>27</a:t>
            </a:r>
            <a:r>
              <a:rPr lang="zh-CN" altLang="en-US" sz="2100" b="1" dirty="0">
                <a:effectLst>
                  <a:outerShdw blurRad="38100" dist="38100" dir="2700000">
                    <a:srgbClr val="C0C0C0"/>
                  </a:outerShdw>
                </a:effectLst>
                <a:latin typeface="宋体" panose="02010600030101010101" pitchFamily="2" charset="-122"/>
              </a:rPr>
              <a:t>国）； </a:t>
            </a:r>
            <a:r>
              <a:rPr lang="zh-CN" altLang="en-US" sz="2100" b="1" dirty="0">
                <a:solidFill>
                  <a:srgbClr val="FF0000"/>
                </a:solidFill>
                <a:effectLst>
                  <a:outerShdw blurRad="38100" dist="38100" dir="2700000">
                    <a:srgbClr val="C0C0C0"/>
                  </a:outerShdw>
                </a:effectLst>
                <a:latin typeface="宋体" panose="02010600030101010101" pitchFamily="2" charset="-122"/>
              </a:rPr>
              <a:t>欧元</a:t>
            </a:r>
            <a:r>
              <a:rPr lang="zh-CN" altLang="en-US" sz="2100" b="1" dirty="0">
                <a:effectLst>
                  <a:outerShdw blurRad="38100" dist="38100" dir="2700000">
                    <a:srgbClr val="C0C0C0"/>
                  </a:outerShdw>
                </a:effectLst>
                <a:latin typeface="宋体" panose="02010600030101010101" pitchFamily="2" charset="-122"/>
              </a:rPr>
              <a:t>的诞生（</a:t>
            </a:r>
            <a:r>
              <a:rPr lang="en-US" altLang="zh-CN" sz="2100" b="1" dirty="0">
                <a:effectLst>
                  <a:outerShdw blurRad="38100" dist="38100" dir="2700000">
                    <a:srgbClr val="C0C0C0"/>
                  </a:outerShdw>
                </a:effectLst>
                <a:latin typeface="宋体" panose="02010600030101010101" pitchFamily="2" charset="-122"/>
              </a:rPr>
              <a:t>1999</a:t>
            </a:r>
            <a:r>
              <a:rPr lang="zh-CN" altLang="en-US" sz="2100" b="1" dirty="0">
                <a:effectLst>
                  <a:outerShdw blurRad="38100" dist="38100" dir="2700000">
                    <a:srgbClr val="C0C0C0"/>
                  </a:outerShdw>
                </a:effectLst>
                <a:latin typeface="宋体" panose="02010600030101010101" pitchFamily="2" charset="-122"/>
              </a:rPr>
              <a:t>）</a:t>
            </a:r>
            <a:endParaRPr lang="zh-CN" altLang="en-US" sz="2100" b="1">
              <a:effectLst>
                <a:outerShdw blurRad="38100" dist="38100" dir="2700000">
                  <a:srgbClr val="C0C0C0"/>
                </a:outerShdw>
              </a:effectLst>
              <a:latin typeface="宋体" panose="02010600030101010101" pitchFamily="2" charset="-122"/>
            </a:endParaRPr>
          </a:p>
        </p:txBody>
      </p:sp>
      <p:sp>
        <p:nvSpPr>
          <p:cNvPr id="691220" name="矩形 691219"/>
          <p:cNvSpPr/>
          <p:nvPr/>
        </p:nvSpPr>
        <p:spPr>
          <a:xfrm>
            <a:off x="0" y="2895516"/>
            <a:ext cx="1657350" cy="414020"/>
          </a:xfrm>
          <a:prstGeom prst="rect">
            <a:avLst/>
          </a:prstGeom>
          <a:noFill/>
          <a:ln w="9525">
            <a:noFill/>
          </a:ln>
        </p:spPr>
        <p:txBody>
          <a:bodyPr wrap="none" anchor="t">
            <a:spAutoFit/>
          </a:bodyPr>
          <a:p>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a:t>
            </a:r>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rPr>
              <a:t>2</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）发展：</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1221" name="矩形 691220"/>
          <p:cNvSpPr/>
          <p:nvPr/>
        </p:nvSpPr>
        <p:spPr>
          <a:xfrm>
            <a:off x="0" y="3219281"/>
            <a:ext cx="1657350" cy="414020"/>
          </a:xfrm>
          <a:prstGeom prst="rect">
            <a:avLst/>
          </a:prstGeom>
          <a:noFill/>
          <a:ln w="9525">
            <a:noFill/>
          </a:ln>
        </p:spPr>
        <p:txBody>
          <a:bodyPr wrap="none" anchor="t">
            <a:spAutoFit/>
          </a:bodyPr>
          <a:p>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a:t>
            </a:r>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rPr>
              <a:t>3</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rPr>
              <a:t>）深化：</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pic>
        <p:nvPicPr>
          <p:cNvPr id="691232" name="图片 691231" descr="1"/>
          <p:cNvPicPr>
            <a:picLocks noChangeAspect="1"/>
          </p:cNvPicPr>
          <p:nvPr/>
        </p:nvPicPr>
        <p:blipFill>
          <a:blip r:embed="rId1">
            <a:lum bright="4001" contrast="24000"/>
          </a:blip>
          <a:stretch>
            <a:fillRect/>
          </a:stretch>
        </p:blipFill>
        <p:spPr>
          <a:xfrm>
            <a:off x="7487081" y="670"/>
            <a:ext cx="1656919" cy="1155796"/>
          </a:xfrm>
          <a:prstGeom prst="rect">
            <a:avLst/>
          </a:prstGeom>
          <a:noFill/>
          <a:ln w="9525">
            <a:noFill/>
          </a:ln>
        </p:spPr>
      </p:pic>
      <p:sp>
        <p:nvSpPr>
          <p:cNvPr id="691233" name="文本框 691232"/>
          <p:cNvSpPr txBox="1"/>
          <p:nvPr/>
        </p:nvSpPr>
        <p:spPr>
          <a:xfrm>
            <a:off x="0" y="3564473"/>
            <a:ext cx="3049587" cy="414020"/>
          </a:xfrm>
          <a:prstGeom prst="rect">
            <a:avLst/>
          </a:prstGeom>
          <a:noFill/>
          <a:ln w="9525">
            <a:noFill/>
          </a:ln>
        </p:spPr>
        <p:txBody>
          <a:bodyPr>
            <a:spAutoFit/>
          </a:bodyPr>
          <a:p>
            <a:r>
              <a:rPr lang="en-US" altLang="zh-CN"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3.</a:t>
            </a:r>
            <a:r>
              <a:rPr lang="zh-CN" altLang="en-US" sz="2100" b="1"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影响</a:t>
            </a:r>
            <a:endPar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91236" name="矩形 691235"/>
          <p:cNvSpPr/>
          <p:nvPr/>
        </p:nvSpPr>
        <p:spPr>
          <a:xfrm>
            <a:off x="0" y="3921760"/>
            <a:ext cx="9144635" cy="414020"/>
          </a:xfrm>
          <a:prstGeom prst="rect">
            <a:avLst/>
          </a:prstGeom>
          <a:noFill/>
          <a:ln w="9525">
            <a:noFill/>
          </a:ln>
        </p:spPr>
        <p:txBody>
          <a:bodyPr wrap="square">
            <a:spAutoFit/>
          </a:bodyPr>
          <a:p>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t>
            </a:r>
            <a:r>
              <a:rPr lang="zh-CN" altLang="en-US" sz="2100" b="1" dirty="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对欧洲</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t>
            </a:r>
            <a:r>
              <a:rPr lang="zh-CN" altLang="en-US" sz="2100" b="1" dirty="0">
                <a:effectLst>
                  <a:outerShdw blurRad="38100" dist="38100" dir="2700000">
                    <a:srgbClr val="C0C0C0"/>
                  </a:outerShdw>
                </a:effectLst>
                <a:latin typeface="Arial" panose="020B0604020202020204" pitchFamily="34" charset="0"/>
              </a:rPr>
              <a:t>促进了欧洲经济政治的发展，提升在国际上的政治和经济地位</a:t>
            </a:r>
            <a:endParaRPr lang="zh-CN" altLang="en-US" sz="2100" b="1" dirty="0">
              <a:effectLst>
                <a:outerShdw blurRad="38100" dist="38100" dir="2700000">
                  <a:srgbClr val="C0C0C0"/>
                </a:outerShdw>
              </a:effectLst>
              <a:latin typeface="Arial" panose="020B0604020202020204" pitchFamily="34" charset="0"/>
            </a:endParaRPr>
          </a:p>
        </p:txBody>
      </p:sp>
      <p:sp>
        <p:nvSpPr>
          <p:cNvPr id="691237" name="矩形 691236"/>
          <p:cNvSpPr/>
          <p:nvPr/>
        </p:nvSpPr>
        <p:spPr>
          <a:xfrm>
            <a:off x="0" y="4247515"/>
            <a:ext cx="9144000" cy="414020"/>
          </a:xfrm>
          <a:prstGeom prst="rect">
            <a:avLst/>
          </a:prstGeom>
          <a:noFill/>
          <a:ln w="9525">
            <a:noFill/>
          </a:ln>
        </p:spPr>
        <p:txBody>
          <a:bodyPr wrap="square">
            <a:spAutoFit/>
          </a:bodyPr>
          <a:p>
            <a:r>
              <a:rPr lang="en-US" altLang="zh-CN"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B</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t>
            </a:r>
            <a:r>
              <a:rPr lang="zh-CN" altLang="en-US" sz="2100" b="1" dirty="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对世界</a:t>
            </a:r>
            <a:r>
              <a:rPr lang="zh-CN" altLang="en-US" sz="2100" b="1" dirty="0">
                <a:effectLst>
                  <a:outerShdw blurRad="38100" dist="38100" dir="2700000">
                    <a:srgbClr val="C0C0C0"/>
                  </a:outerShdw>
                </a:effectLst>
                <a:latin typeface="黑体" panose="02010609060101010101" pitchFamily="49" charset="-122"/>
                <a:ea typeface="黑体" panose="02010609060101010101" pitchFamily="49" charset="-122"/>
                <a:sym typeface="+mn-ea"/>
              </a:rPr>
              <a:t>：</a:t>
            </a:r>
            <a:r>
              <a:rPr lang="zh-CN" altLang="en-US" sz="2100" b="1" dirty="0">
                <a:effectLst>
                  <a:outerShdw blurRad="38100" dist="38100" dir="2700000">
                    <a:srgbClr val="C0C0C0"/>
                  </a:outerShdw>
                </a:effectLst>
                <a:latin typeface="Arial" panose="020B0604020202020204" pitchFamily="34" charset="0"/>
              </a:rPr>
              <a:t>推动美日欧三足鼎立局面形成，增强世界经济政治格局多极化</a:t>
            </a:r>
            <a:endParaRPr lang="zh-CN" altLang="en-US" sz="2100" b="1" dirty="0">
              <a:effectLst>
                <a:outerShdw blurRad="38100" dist="38100" dir="2700000">
                  <a:srgbClr val="C0C0C0"/>
                </a:outerShdw>
              </a:effectLst>
              <a:latin typeface="Arial" panose="020B0604020202020204" pitchFamily="34" charset="0"/>
            </a:endParaRPr>
          </a:p>
        </p:txBody>
      </p:sp>
      <p:pic>
        <p:nvPicPr>
          <p:cNvPr id="44035" name="TextBox 1"/>
          <p:cNvPicPr>
            <a:picLocks noGrp="1" noChangeAspect="1"/>
          </p:cNvPicPr>
          <p:nvPr/>
        </p:nvPicPr>
        <p:blipFill>
          <a:blip r:embed="rId2"/>
          <a:stretch>
            <a:fillRect/>
          </a:stretch>
        </p:blipFill>
        <p:spPr>
          <a:xfrm>
            <a:off x="1149350" y="22225"/>
            <a:ext cx="3457575" cy="246063"/>
          </a:xfrm>
          <a:prstGeom prst="rect">
            <a:avLst/>
          </a:prstGeom>
          <a:noFill/>
          <a:ln w="9525">
            <a:noFill/>
          </a:ln>
        </p:spPr>
      </p:pic>
      <p:sp>
        <p:nvSpPr>
          <p:cNvPr id="2" name="矩形 9"/>
          <p:cNvSpPr/>
          <p:nvPr/>
        </p:nvSpPr>
        <p:spPr>
          <a:xfrm>
            <a:off x="2811145" y="137795"/>
            <a:ext cx="6332855"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1210"/>
                                        </p:tgtEl>
                                        <p:attrNameLst>
                                          <p:attrName>style.visibility</p:attrName>
                                        </p:attrNameLst>
                                      </p:cBhvr>
                                      <p:to>
                                        <p:strVal val="visible"/>
                                      </p:to>
                                    </p:set>
                                    <p:animEffect transition="in" filter="blinds(horizontal)">
                                      <p:cBhvr>
                                        <p:cTn id="7" dur="500"/>
                                        <p:tgtEl>
                                          <p:spTgt spid="6912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91212">
                                            <p:txEl>
                                              <p:charRg st="0" end="23"/>
                                            </p:txEl>
                                          </p:spTgt>
                                        </p:tgtEl>
                                        <p:attrNameLst>
                                          <p:attrName>style.visibility</p:attrName>
                                        </p:attrNameLst>
                                      </p:cBhvr>
                                      <p:to>
                                        <p:strVal val="visible"/>
                                      </p:to>
                                    </p:set>
                                    <p:animEffect transition="in" filter="blinds(horizontal)">
                                      <p:cBhvr>
                                        <p:cTn id="12" dur="500"/>
                                        <p:tgtEl>
                                          <p:spTgt spid="691212">
                                            <p:txEl>
                                              <p:charRg st="0" end="2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1213"/>
                                        </p:tgtEl>
                                        <p:attrNameLst>
                                          <p:attrName>style.visibility</p:attrName>
                                        </p:attrNameLst>
                                      </p:cBhvr>
                                      <p:to>
                                        <p:strVal val="visible"/>
                                      </p:to>
                                    </p:set>
                                    <p:animEffect transition="in" filter="blinds(horizontal)">
                                      <p:cBhvr>
                                        <p:cTn id="17" dur="500"/>
                                        <p:tgtEl>
                                          <p:spTgt spid="691213"/>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91216"/>
                                        </p:tgtEl>
                                        <p:attrNameLst>
                                          <p:attrName>style.visibility</p:attrName>
                                        </p:attrNameLst>
                                      </p:cBhvr>
                                      <p:to>
                                        <p:strVal val="visible"/>
                                      </p:to>
                                    </p:set>
                                    <p:anim calcmode="lin" valueType="num">
                                      <p:cBhvr>
                                        <p:cTn id="22" dur="1" fill="hold"/>
                                        <p:tgtEl>
                                          <p:spTgt spid="691216"/>
                                        </p:tgtEl>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691218"/>
                                        </p:tgtEl>
                                        <p:attrNameLst>
                                          <p:attrName>style.visibility</p:attrName>
                                        </p:attrNameLst>
                                      </p:cBhvr>
                                      <p:to>
                                        <p:strVal val="visible"/>
                                      </p:to>
                                    </p:set>
                                    <p:anim calcmode="lin" valueType="num">
                                      <p:cBhvr>
                                        <p:cTn id="27" dur="1" fill="hold"/>
                                        <p:tgtEl>
                                          <p:spTgt spid="691218"/>
                                        </p:tgtEl>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691219"/>
                                        </p:tgtEl>
                                        <p:attrNameLst>
                                          <p:attrName>style.visibility</p:attrName>
                                        </p:attrNameLst>
                                      </p:cBhvr>
                                      <p:to>
                                        <p:strVal val="visible"/>
                                      </p:to>
                                    </p:set>
                                    <p:anim calcmode="lin" valueType="num">
                                      <p:cBhvr>
                                        <p:cTn id="32" dur="1" fill="hold"/>
                                        <p:tgtEl>
                                          <p:spTgt spid="691219"/>
                                        </p:tgtEl>
                                      </p:cBhvr>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91236"/>
                                        </p:tgtEl>
                                        <p:attrNameLst>
                                          <p:attrName>style.visibility</p:attrName>
                                        </p:attrNameLst>
                                      </p:cBhvr>
                                      <p:to>
                                        <p:strVal val="visible"/>
                                      </p:to>
                                    </p:set>
                                    <p:animEffect transition="in" filter="blinds(horizontal)">
                                      <p:cBhvr>
                                        <p:cTn id="37" dur="500"/>
                                        <p:tgtEl>
                                          <p:spTgt spid="69123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91237"/>
                                        </p:tgtEl>
                                        <p:attrNameLst>
                                          <p:attrName>style.visibility</p:attrName>
                                        </p:attrNameLst>
                                      </p:cBhvr>
                                      <p:to>
                                        <p:strVal val="visible"/>
                                      </p:to>
                                    </p:set>
                                    <p:animEffect transition="in" filter="blinds(horizontal)">
                                      <p:cBhvr>
                                        <p:cTn id="42" dur="500"/>
                                        <p:tgtEl>
                                          <p:spTgt spid="6912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10" grpId="0"/>
      <p:bldP spid="691213" grpId="0"/>
      <p:bldP spid="691216" grpId="0"/>
      <p:bldP spid="691218" grpId="0"/>
      <p:bldP spid="691219" grpId="0"/>
      <p:bldP spid="691236" grpId="0"/>
      <p:bldP spid="69123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5300" name="文本框 695299"/>
          <p:cNvSpPr txBox="1"/>
          <p:nvPr/>
        </p:nvSpPr>
        <p:spPr>
          <a:xfrm>
            <a:off x="778510" y="266735"/>
            <a:ext cx="5219532" cy="460375"/>
          </a:xfrm>
          <a:prstGeom prst="rect">
            <a:avLst/>
          </a:prstGeom>
          <a:noFill/>
          <a:ln w="9525">
            <a:noFill/>
          </a:ln>
        </p:spPr>
        <p:txBody>
          <a:bodyPr>
            <a:spAutoFit/>
          </a:bodyPr>
          <a:p>
            <a:pPr>
              <a:spcBef>
                <a:spcPct val="50000"/>
              </a:spcBef>
            </a:pPr>
            <a:r>
              <a:rPr lang="en-US" altLang="zh-CN" sz="2400" b="1" dirty="0">
                <a:solidFill>
                  <a:srgbClr val="3333FF"/>
                </a:solidFill>
                <a:latin typeface="黑体" panose="02010609060101010101" pitchFamily="49" charset="-122"/>
                <a:ea typeface="黑体" panose="02010609060101010101" pitchFamily="49" charset="-122"/>
              </a:rPr>
              <a:t>1</a:t>
            </a:r>
            <a:r>
              <a:rPr lang="zh-CN" altLang="en-US" sz="2400" b="1" dirty="0">
                <a:solidFill>
                  <a:srgbClr val="3333FF"/>
                </a:solidFill>
                <a:latin typeface="黑体" panose="02010609060101010101" pitchFamily="49" charset="-122"/>
                <a:ea typeface="黑体" panose="02010609060101010101" pitchFamily="49" charset="-122"/>
              </a:rPr>
              <a:t>、二战后的法德关系</a:t>
            </a:r>
            <a:endParaRPr lang="zh-CN" altLang="en-US" sz="2400" b="1" dirty="0">
              <a:solidFill>
                <a:srgbClr val="3333FF"/>
              </a:solidFill>
              <a:latin typeface="黑体" panose="02010609060101010101" pitchFamily="49" charset="-122"/>
              <a:ea typeface="黑体" panose="02010609060101010101" pitchFamily="49" charset="-122"/>
            </a:endParaRPr>
          </a:p>
        </p:txBody>
      </p:sp>
      <p:sp>
        <p:nvSpPr>
          <p:cNvPr id="695301" name="Rectangle 3"/>
          <p:cNvSpPr/>
          <p:nvPr/>
        </p:nvSpPr>
        <p:spPr>
          <a:xfrm>
            <a:off x="0" y="1691471"/>
            <a:ext cx="9144000" cy="1234440"/>
          </a:xfrm>
          <a:prstGeom prst="rect">
            <a:avLst/>
          </a:prstGeom>
          <a:noFill/>
          <a:ln w="9525" cap="flat" cmpd="sng">
            <a:solidFill>
              <a:schemeClr val="tx1"/>
            </a:solidFill>
            <a:prstDash val="solid"/>
            <a:miter/>
            <a:headEnd type="none" w="med" len="med"/>
            <a:tailEnd type="none" w="med" len="med"/>
          </a:ln>
        </p:spPr>
        <p:txBody>
          <a:bodyPr anchor="ctr">
            <a:spAutoFit/>
          </a:bodyPr>
          <a:p>
            <a:pPr indent="160655" eaLnBrk="0" hangingPunct="0"/>
            <a:r>
              <a:rPr lang="en-US" altLang="zh-CN" sz="1800" b="1" dirty="0">
                <a:solidFill>
                  <a:srgbClr val="FF3300"/>
                </a:solidFill>
                <a:latin typeface="楷体" panose="02010609060101010101" pitchFamily="49" charset="-122"/>
                <a:ea typeface="楷体" panose="02010609060101010101" pitchFamily="49" charset="-122"/>
              </a:rPr>
              <a:t>  </a:t>
            </a:r>
            <a:r>
              <a:rPr lang="zh-CN" altLang="en-US"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材料</a:t>
            </a:r>
            <a:r>
              <a:rPr lang="en-US" altLang="zh-CN"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2</a:t>
            </a:r>
            <a:r>
              <a:rPr lang="zh-CN" altLang="en-US"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要使欧洲国家统一起来，必须结束长达百年之久法德之间的冲突，把法德的全部煤钢生产置于一个其他欧洲国家都可以参加的高级联营机构的管辖之下，这样结合起来的联营生产意味着将来在法德之间发生战争是不可能的，而且在物质上也是不可能的。</a:t>
            </a:r>
            <a:r>
              <a:rPr lang="zh-CN" altLang="zh-CN" sz="1800" b="1" dirty="0">
                <a:effectLst>
                  <a:outerShdw blurRad="38100" dist="38100" dir="2700000">
                    <a:srgbClr val="C0C0C0"/>
                  </a:outerShdw>
                </a:effectLst>
                <a:latin typeface="楷体" panose="02010609060101010101" pitchFamily="49" charset="-122"/>
                <a:ea typeface="楷体" panose="02010609060101010101" pitchFamily="49" charset="-122"/>
              </a:rPr>
              <a:t>——1950年法国外长舒曼《舒曼计划》</a:t>
            </a:r>
            <a:r>
              <a:rPr lang="zh-CN" altLang="zh-CN" sz="2025" b="1" dirty="0">
                <a:effectLst>
                  <a:outerShdw blurRad="38100" dist="38100" dir="2700000">
                    <a:srgbClr val="C0C0C0"/>
                  </a:outerShdw>
                </a:effectLst>
                <a:latin typeface="楷体_GB2312" panose="02010609030101010101" pitchFamily="49" charset="-122"/>
                <a:ea typeface="楷体_GB2312" panose="02010609030101010101" pitchFamily="49" charset="-122"/>
              </a:rPr>
              <a:t> </a:t>
            </a:r>
            <a:endParaRPr lang="zh-CN" altLang="en-US" sz="2025" b="1">
              <a:effectLst>
                <a:outerShdw blurRad="38100" dist="38100" dir="2700000">
                  <a:srgbClr val="C0C0C0"/>
                </a:outerShdw>
              </a:effectLst>
              <a:latin typeface="楷体_GB2312" panose="02010609030101010101" pitchFamily="49" charset="-122"/>
              <a:ea typeface="楷体_GB2312" panose="02010609030101010101" pitchFamily="49" charset="-122"/>
            </a:endParaRPr>
          </a:p>
        </p:txBody>
      </p:sp>
      <p:sp>
        <p:nvSpPr>
          <p:cNvPr id="695302" name="矩形 1"/>
          <p:cNvSpPr/>
          <p:nvPr/>
        </p:nvSpPr>
        <p:spPr>
          <a:xfrm>
            <a:off x="0" y="734319"/>
            <a:ext cx="9144000" cy="957580"/>
          </a:xfrm>
          <a:prstGeom prst="rect">
            <a:avLst/>
          </a:prstGeom>
          <a:noFill/>
          <a:ln w="9525" cap="flat" cmpd="sng">
            <a:solidFill>
              <a:schemeClr val="tx1"/>
            </a:solidFill>
            <a:prstDash val="solid"/>
            <a:miter/>
            <a:headEnd type="none" w="med" len="med"/>
            <a:tailEnd type="none" w="med" len="med"/>
          </a:ln>
        </p:spPr>
        <p:txBody>
          <a:bodyPr>
            <a:spAutoFit/>
          </a:bodyPr>
          <a:p>
            <a:r>
              <a:rPr lang="en-US" altLang="zh-CN" sz="2025" b="1" dirty="0">
                <a:solidFill>
                  <a:srgbClr val="FF3300"/>
                </a:solidFill>
                <a:latin typeface="楷体" panose="02010609060101010101" pitchFamily="49" charset="-122"/>
                <a:ea typeface="楷体" panose="02010609060101010101" pitchFamily="49" charset="-122"/>
              </a:rPr>
              <a:t>   </a:t>
            </a:r>
            <a:r>
              <a:rPr lang="zh-CN" altLang="en-US"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材料</a:t>
            </a:r>
            <a:r>
              <a:rPr lang="en-US" altLang="zh-CN"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1</a:t>
            </a:r>
            <a:r>
              <a:rPr lang="zh-CN" altLang="en-US" sz="1800" b="1" dirty="0">
                <a:solidFill>
                  <a:srgbClr val="FF3300"/>
                </a:solidFill>
                <a:effectLst>
                  <a:outerShdw blurRad="38100" dist="38100" dir="2700000">
                    <a:srgbClr val="C0C0C0"/>
                  </a:outerShdw>
                </a:effectLst>
                <a:latin typeface="楷体" panose="02010609060101010101" pitchFamily="49" charset="-122"/>
                <a:ea typeface="楷体" panose="02010609060101010101" pitchFamily="49" charset="-122"/>
              </a:rPr>
              <a:t>：</a:t>
            </a:r>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19</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世纪末</a:t>
            </a:r>
            <a:r>
              <a:rPr lang="en-US" altLang="zh-CN" sz="1800" b="1" dirty="0">
                <a:effectLst>
                  <a:outerShdw blurRad="38100" dist="38100" dir="2700000">
                    <a:srgbClr val="C0C0C0"/>
                  </a:outerShdw>
                </a:effectLst>
                <a:latin typeface="楷体" panose="02010609060101010101" pitchFamily="49" charset="-122"/>
                <a:ea typeface="楷体" panose="02010609060101010101" pitchFamily="49" charset="-122"/>
              </a:rPr>
              <a:t>20</a:t>
            </a:r>
            <a:r>
              <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rPr>
              <a:t>世纪初各资本主义国家向帝国主义过渡，资源成为发展最主要动力。当时世界煤炭和钢铁是最主要的工业材料，而法德边境富饶的煤铁资源成为两国百年恩仇的根源。双方都急需彼此的资源以生产更多钢材，加速本国经济发展。</a:t>
            </a:r>
            <a:endParaRPr lang="zh-CN" altLang="en-US" sz="1800" b="1" dirty="0">
              <a:effectLst>
                <a:outerShdw blurRad="38100" dist="38100" dir="2700000">
                  <a:srgbClr val="C0C0C0"/>
                </a:outerShdw>
              </a:effectLst>
              <a:latin typeface="楷体" panose="02010609060101010101" pitchFamily="49" charset="-122"/>
              <a:ea typeface="楷体" panose="02010609060101010101" pitchFamily="49" charset="-122"/>
            </a:endParaRPr>
          </a:p>
        </p:txBody>
      </p:sp>
      <p:sp>
        <p:nvSpPr>
          <p:cNvPr id="695303" name="矩形 4"/>
          <p:cNvSpPr/>
          <p:nvPr/>
        </p:nvSpPr>
        <p:spPr>
          <a:xfrm>
            <a:off x="0" y="2950270"/>
            <a:ext cx="9144000" cy="645160"/>
          </a:xfrm>
          <a:prstGeom prst="rect">
            <a:avLst/>
          </a:prstGeom>
          <a:noFill/>
          <a:ln w="9525">
            <a:noFill/>
          </a:ln>
        </p:spPr>
        <p:txBody>
          <a:bodyPr>
            <a:spAutoFit/>
          </a:bodyPr>
          <a:p>
            <a:pPr indent="160655" eaLnBrk="0" hangingPunct="0"/>
            <a:r>
              <a:rPr lang="zh-CN" altLang="en-US" sz="1800" b="1" dirty="0">
                <a:solidFill>
                  <a:srgbClr val="0000FF"/>
                </a:solidFill>
                <a:effectLst>
                  <a:outerShdw blurRad="38100" dist="38100" dir="2700000">
                    <a:srgbClr val="C0C0C0"/>
                  </a:outerShdw>
                </a:effectLst>
                <a:latin typeface="宋体" panose="02010600030101010101" pitchFamily="2" charset="-122"/>
              </a:rPr>
              <a:t>问题</a:t>
            </a:r>
            <a:r>
              <a:rPr lang="en-US" altLang="zh-CN" sz="1800" b="1" dirty="0">
                <a:solidFill>
                  <a:srgbClr val="0000FF"/>
                </a:solidFill>
                <a:effectLst>
                  <a:outerShdw blurRad="38100" dist="38100" dir="2700000">
                    <a:srgbClr val="C0C0C0"/>
                  </a:outerShdw>
                </a:effectLst>
                <a:latin typeface="宋体" panose="02010600030101010101" pitchFamily="2" charset="-122"/>
              </a:rPr>
              <a:t>1</a:t>
            </a:r>
            <a:r>
              <a:rPr lang="zh-CN" altLang="en-US" sz="1800" b="1" dirty="0">
                <a:solidFill>
                  <a:srgbClr val="0000FF"/>
                </a:solidFill>
                <a:effectLst>
                  <a:outerShdw blurRad="38100" dist="38100" dir="2700000">
                    <a:srgbClr val="C0C0C0"/>
                  </a:outerShdw>
                </a:effectLst>
                <a:latin typeface="宋体" panose="02010600030101010101" pitchFamily="2" charset="-122"/>
              </a:rPr>
              <a:t>：</a:t>
            </a:r>
            <a:r>
              <a:rPr lang="zh-CN" altLang="zh-CN" sz="1800" b="1" dirty="0">
                <a:solidFill>
                  <a:srgbClr val="0000FF"/>
                </a:solidFill>
                <a:effectLst>
                  <a:outerShdw blurRad="38100" dist="38100" dir="2700000">
                    <a:srgbClr val="C0C0C0"/>
                  </a:outerShdw>
                </a:effectLst>
                <a:latin typeface="宋体" panose="02010600030101010101" pitchFamily="2" charset="-122"/>
              </a:rPr>
              <a:t>根据材料</a:t>
            </a:r>
            <a:r>
              <a:rPr lang="en-US" altLang="zh-CN" sz="1800" b="1" dirty="0">
                <a:solidFill>
                  <a:srgbClr val="0000FF"/>
                </a:solidFill>
                <a:effectLst>
                  <a:outerShdw blurRad="38100" dist="38100" dir="2700000">
                    <a:srgbClr val="C0C0C0"/>
                  </a:outerShdw>
                </a:effectLst>
                <a:latin typeface="宋体" panose="02010600030101010101" pitchFamily="2" charset="-122"/>
              </a:rPr>
              <a:t>1</a:t>
            </a:r>
            <a:r>
              <a:rPr lang="zh-CN" altLang="en-US" sz="1800" b="1" dirty="0">
                <a:solidFill>
                  <a:srgbClr val="0000FF"/>
                </a:solidFill>
                <a:effectLst>
                  <a:outerShdw blurRad="38100" dist="38100" dir="2700000">
                    <a:srgbClr val="C0C0C0"/>
                  </a:outerShdw>
                </a:effectLst>
                <a:latin typeface="宋体" panose="02010600030101010101" pitchFamily="2" charset="-122"/>
              </a:rPr>
              <a:t>、</a:t>
            </a:r>
            <a:r>
              <a:rPr lang="en-US" altLang="zh-CN" sz="1800" b="1" dirty="0">
                <a:solidFill>
                  <a:srgbClr val="0000FF"/>
                </a:solidFill>
                <a:effectLst>
                  <a:outerShdw blurRad="38100" dist="38100" dir="2700000">
                    <a:srgbClr val="C0C0C0"/>
                  </a:outerShdw>
                </a:effectLst>
                <a:latin typeface="宋体" panose="02010600030101010101" pitchFamily="2" charset="-122"/>
              </a:rPr>
              <a:t>2</a:t>
            </a:r>
            <a:r>
              <a:rPr lang="zh-CN" altLang="en-US" sz="1800" b="1" dirty="0">
                <a:solidFill>
                  <a:srgbClr val="0000FF"/>
                </a:solidFill>
                <a:effectLst>
                  <a:outerShdw blurRad="38100" dist="38100" dir="2700000">
                    <a:srgbClr val="C0C0C0"/>
                  </a:outerShdw>
                </a:effectLst>
                <a:latin typeface="宋体" panose="02010600030101010101" pitchFamily="2" charset="-122"/>
              </a:rPr>
              <a:t>，指出法德两国宿怨形成的根本因素。为何舒曼认为“将来在法德之间发生战争是不可能的”？（</a:t>
            </a:r>
            <a:r>
              <a:rPr lang="en-US" altLang="zh-CN" sz="1800" b="1" dirty="0">
                <a:solidFill>
                  <a:srgbClr val="0000FF"/>
                </a:solidFill>
                <a:effectLst>
                  <a:outerShdw blurRad="38100" dist="38100" dir="2700000">
                    <a:srgbClr val="C0C0C0"/>
                  </a:outerShdw>
                </a:effectLst>
                <a:latin typeface="宋体" panose="02010600030101010101" pitchFamily="2" charset="-122"/>
              </a:rPr>
              <a:t>4</a:t>
            </a:r>
            <a:r>
              <a:rPr lang="zh-CN" altLang="en-US" sz="1800" b="1" dirty="0">
                <a:solidFill>
                  <a:srgbClr val="0000FF"/>
                </a:solidFill>
                <a:effectLst>
                  <a:outerShdw blurRad="38100" dist="38100" dir="2700000">
                    <a:srgbClr val="C0C0C0"/>
                  </a:outerShdw>
                </a:effectLst>
                <a:latin typeface="宋体" panose="02010600030101010101" pitchFamily="2" charset="-122"/>
              </a:rPr>
              <a:t>分）</a:t>
            </a:r>
            <a:endParaRPr lang="zh-CN" altLang="en-US" sz="1800" b="1" dirty="0">
              <a:solidFill>
                <a:srgbClr val="0000FF"/>
              </a:solidFill>
              <a:effectLst>
                <a:outerShdw blurRad="38100" dist="38100" dir="2700000">
                  <a:srgbClr val="C0C0C0"/>
                </a:outerShdw>
              </a:effectLst>
              <a:latin typeface="宋体" panose="02010600030101010101" pitchFamily="2" charset="-122"/>
            </a:endParaRPr>
          </a:p>
        </p:txBody>
      </p:sp>
      <p:sp>
        <p:nvSpPr>
          <p:cNvPr id="695305" name="矩形 695304"/>
          <p:cNvSpPr/>
          <p:nvPr/>
        </p:nvSpPr>
        <p:spPr>
          <a:xfrm>
            <a:off x="152400" y="3472072"/>
            <a:ext cx="9144000" cy="368300"/>
          </a:xfrm>
          <a:prstGeom prst="rect">
            <a:avLst/>
          </a:prstGeom>
          <a:noFill/>
          <a:ln w="9525">
            <a:noFill/>
          </a:ln>
        </p:spPr>
        <p:txBody>
          <a:bodyPr>
            <a:spAutoFit/>
          </a:bodyPr>
          <a:p>
            <a:r>
              <a:rPr lang="zh-CN" altLang="en-US" sz="1800" b="1" dirty="0">
                <a:solidFill>
                  <a:srgbClr val="FF0000"/>
                </a:solidFill>
                <a:latin typeface="Arial" panose="020B0604020202020204" pitchFamily="34" charset="0"/>
              </a:rPr>
              <a:t>资源。使法德失去了战争的物质基础（战略资源）。</a:t>
            </a:r>
            <a:endParaRPr lang="zh-CN" altLang="en-US" sz="1800" b="1" dirty="0">
              <a:solidFill>
                <a:srgbClr val="FF0000"/>
              </a:solidFill>
              <a:latin typeface="Arial" panose="020B0604020202020204" pitchFamily="34" charset="0"/>
            </a:endParaRPr>
          </a:p>
        </p:txBody>
      </p:sp>
      <p:sp>
        <p:nvSpPr>
          <p:cNvPr id="695306" name="矩形 7"/>
          <p:cNvSpPr/>
          <p:nvPr/>
        </p:nvSpPr>
        <p:spPr>
          <a:xfrm>
            <a:off x="76200" y="3722812"/>
            <a:ext cx="9144000" cy="368300"/>
          </a:xfrm>
          <a:prstGeom prst="rect">
            <a:avLst/>
          </a:prstGeom>
          <a:noFill/>
          <a:ln w="9525">
            <a:noFill/>
          </a:ln>
        </p:spPr>
        <p:txBody>
          <a:bodyPr>
            <a:spAutoFit/>
          </a:bodyPr>
          <a:p>
            <a:r>
              <a:rPr lang="zh-CN" altLang="en-US" sz="1800" b="1" dirty="0">
                <a:solidFill>
                  <a:srgbClr val="0000FF"/>
                </a:solidFill>
                <a:latin typeface="宋体" panose="02010600030101010101" pitchFamily="2" charset="-122"/>
              </a:rPr>
              <a:t>问题</a:t>
            </a:r>
            <a:r>
              <a:rPr lang="en-US" altLang="zh-CN" sz="1800" b="1" dirty="0">
                <a:solidFill>
                  <a:srgbClr val="0000FF"/>
                </a:solidFill>
                <a:latin typeface="宋体" panose="02010600030101010101" pitchFamily="2" charset="-122"/>
              </a:rPr>
              <a:t>2</a:t>
            </a:r>
            <a:r>
              <a:rPr lang="zh-CN" altLang="en-US" sz="1800" b="1" dirty="0">
                <a:solidFill>
                  <a:srgbClr val="0000FF"/>
                </a:solidFill>
                <a:latin typeface="宋体" panose="02010600030101010101" pitchFamily="2" charset="-122"/>
              </a:rPr>
              <a:t>：两次世界大战后，法德对边境资源处理方式有何不同？</a:t>
            </a:r>
            <a:r>
              <a:rPr lang="en-US" altLang="zh-CN" sz="1800" b="1" dirty="0">
                <a:solidFill>
                  <a:srgbClr val="0000FF"/>
                </a:solidFill>
                <a:latin typeface="宋体" panose="02010600030101010101" pitchFamily="2" charset="-122"/>
              </a:rPr>
              <a:t>(2</a:t>
            </a:r>
            <a:r>
              <a:rPr lang="zh-CN" altLang="en-US" sz="1800" b="1" dirty="0">
                <a:solidFill>
                  <a:srgbClr val="0000FF"/>
                </a:solidFill>
                <a:latin typeface="宋体" panose="02010600030101010101" pitchFamily="2" charset="-122"/>
              </a:rPr>
              <a:t>分</a:t>
            </a:r>
            <a:r>
              <a:rPr lang="en-US" altLang="zh-CN" sz="1800" b="1">
                <a:solidFill>
                  <a:srgbClr val="0000FF"/>
                </a:solidFill>
                <a:latin typeface="宋体" panose="02010600030101010101" pitchFamily="2" charset="-122"/>
              </a:rPr>
              <a:t>)</a:t>
            </a:r>
            <a:endParaRPr lang="en-US" altLang="zh-CN" sz="1800" b="1">
              <a:solidFill>
                <a:srgbClr val="0000FF"/>
              </a:solidFill>
              <a:latin typeface="宋体" panose="02010600030101010101" pitchFamily="2" charset="-122"/>
            </a:endParaRPr>
          </a:p>
        </p:txBody>
      </p:sp>
      <p:sp>
        <p:nvSpPr>
          <p:cNvPr id="695307" name="矩形 10"/>
          <p:cNvSpPr/>
          <p:nvPr/>
        </p:nvSpPr>
        <p:spPr>
          <a:xfrm>
            <a:off x="76200" y="4091172"/>
            <a:ext cx="9144000" cy="368300"/>
          </a:xfrm>
          <a:prstGeom prst="rect">
            <a:avLst/>
          </a:prstGeom>
          <a:noFill/>
          <a:ln w="9525">
            <a:noFill/>
          </a:ln>
        </p:spPr>
        <p:txBody>
          <a:bodyPr>
            <a:spAutoFit/>
          </a:bodyPr>
          <a:p>
            <a:r>
              <a:rPr lang="zh-CN" altLang="en-US" sz="1800" b="1" dirty="0">
                <a:solidFill>
                  <a:srgbClr val="FF0000"/>
                </a:solidFill>
                <a:latin typeface="宋体" panose="02010600030101010101" pitchFamily="2" charset="-122"/>
              </a:rPr>
              <a:t>一战前后抢夺资源，资源独享；二战后资源共享。</a:t>
            </a:r>
            <a:endParaRPr lang="zh-CN" altLang="en-US" sz="1800" b="1" dirty="0">
              <a:solidFill>
                <a:srgbClr val="FF0000"/>
              </a:solidFill>
              <a:latin typeface="宋体" panose="02010600030101010101" pitchFamily="2" charset="-122"/>
            </a:endParaRPr>
          </a:p>
        </p:txBody>
      </p:sp>
      <p:sp>
        <p:nvSpPr>
          <p:cNvPr id="695308" name="矩形 4"/>
          <p:cNvSpPr/>
          <p:nvPr/>
        </p:nvSpPr>
        <p:spPr>
          <a:xfrm>
            <a:off x="76200" y="4376428"/>
            <a:ext cx="9296360" cy="368300"/>
          </a:xfrm>
          <a:prstGeom prst="rect">
            <a:avLst/>
          </a:prstGeom>
          <a:noFill/>
          <a:ln w="9525">
            <a:noFill/>
          </a:ln>
        </p:spPr>
        <p:txBody>
          <a:bodyPr>
            <a:spAutoFit/>
          </a:bodyPr>
          <a:p>
            <a:r>
              <a:rPr lang="zh-CN" altLang="en-US" sz="1800" b="1" dirty="0">
                <a:solidFill>
                  <a:srgbClr val="0000FF"/>
                </a:solidFill>
                <a:latin typeface="宋体" panose="02010600030101010101" pitchFamily="2" charset="-122"/>
              </a:rPr>
              <a:t>问题</a:t>
            </a:r>
            <a:r>
              <a:rPr lang="en-US" altLang="zh-CN" sz="1800" b="1" dirty="0">
                <a:solidFill>
                  <a:srgbClr val="0000FF"/>
                </a:solidFill>
                <a:latin typeface="宋体" panose="02010600030101010101" pitchFamily="2" charset="-122"/>
              </a:rPr>
              <a:t>3</a:t>
            </a:r>
            <a:r>
              <a:rPr lang="zh-CN" altLang="en-US" sz="1800" b="1" dirty="0">
                <a:solidFill>
                  <a:srgbClr val="0000FF"/>
                </a:solidFill>
                <a:latin typeface="宋体" panose="02010600030101010101" pitchFamily="2" charset="-122"/>
              </a:rPr>
              <a:t>：结合所学，二战后</a:t>
            </a:r>
            <a:r>
              <a:rPr lang="zh-CN" altLang="zh-CN" sz="1800" b="1" dirty="0">
                <a:solidFill>
                  <a:srgbClr val="0000FF"/>
                </a:solidFill>
                <a:latin typeface="宋体" panose="02010600030101010101" pitchFamily="2" charset="-122"/>
              </a:rPr>
              <a:t>法德走向</a:t>
            </a:r>
            <a:r>
              <a:rPr lang="zh-CN" altLang="en-US" sz="1800" b="1" dirty="0">
                <a:solidFill>
                  <a:srgbClr val="0000FF"/>
                </a:solidFill>
                <a:latin typeface="宋体" panose="02010600030101010101" pitchFamily="2" charset="-122"/>
              </a:rPr>
              <a:t>和解还有哪些原因？</a:t>
            </a:r>
            <a:r>
              <a:rPr lang="zh-CN" altLang="zh-CN" sz="1800" b="1" dirty="0">
                <a:solidFill>
                  <a:srgbClr val="0000FF"/>
                </a:solidFill>
                <a:latin typeface="宋体" panose="02010600030101010101" pitchFamily="2" charset="-122"/>
              </a:rPr>
              <a:t>（6分</a:t>
            </a:r>
            <a:r>
              <a:rPr lang="zh-CN" altLang="en-US" sz="1800" b="1" dirty="0">
                <a:solidFill>
                  <a:srgbClr val="0000FF"/>
                </a:solidFill>
                <a:latin typeface="宋体" panose="02010600030101010101" pitchFamily="2" charset="-122"/>
              </a:rPr>
              <a:t>）</a:t>
            </a:r>
            <a:endParaRPr lang="zh-CN" altLang="en-US" sz="1800" b="1" dirty="0">
              <a:solidFill>
                <a:srgbClr val="0000FF"/>
              </a:solidFill>
              <a:latin typeface="宋体" panose="02010600030101010101" pitchFamily="2" charset="-122"/>
            </a:endParaRPr>
          </a:p>
        </p:txBody>
      </p:sp>
      <p:sp>
        <p:nvSpPr>
          <p:cNvPr id="695304" name="矩形 695303"/>
          <p:cNvSpPr/>
          <p:nvPr/>
        </p:nvSpPr>
        <p:spPr>
          <a:xfrm>
            <a:off x="0" y="1691953"/>
            <a:ext cx="9144000" cy="1060450"/>
          </a:xfrm>
          <a:prstGeom prst="rect">
            <a:avLst/>
          </a:prstGeom>
          <a:solidFill>
            <a:srgbClr val="FFFF00"/>
          </a:solidFill>
          <a:ln w="9525">
            <a:noFill/>
          </a:ln>
        </p:spPr>
        <p:txBody>
          <a:bodyPr>
            <a:spAutoFit/>
          </a:bodyPr>
          <a:p>
            <a:r>
              <a:rPr lang="zh-CN" altLang="zh-CN" sz="2100" b="1" dirty="0">
                <a:effectLst>
                  <a:outerShdw blurRad="38100" dist="38100" dir="2700000">
                    <a:srgbClr val="FFFFFF"/>
                  </a:outerShdw>
                </a:effectLst>
                <a:latin typeface="Arial" panose="020B0604020202020204" pitchFamily="34" charset="0"/>
              </a:rPr>
              <a:t>①</a:t>
            </a:r>
            <a:r>
              <a:rPr lang="zh-CN" altLang="en-US" sz="2100" b="1" dirty="0">
                <a:effectLst>
                  <a:outerShdw blurRad="38100" dist="38100" dir="2700000">
                    <a:srgbClr val="FFFFFF"/>
                  </a:outerShdw>
                </a:effectLst>
                <a:latin typeface="Arial" panose="020B0604020202020204" pitchFamily="34" charset="0"/>
              </a:rPr>
              <a:t>两国战争破坏留下深刻教训；</a:t>
            </a:r>
            <a:endParaRPr lang="zh-CN" altLang="en-US" sz="2100" b="1" dirty="0">
              <a:effectLst>
                <a:outerShdw blurRad="38100" dist="38100" dir="2700000">
                  <a:srgbClr val="FFFFFF"/>
                </a:outerShdw>
              </a:effectLst>
              <a:latin typeface="Arial" panose="020B0604020202020204" pitchFamily="34" charset="0"/>
            </a:endParaRPr>
          </a:p>
          <a:p>
            <a:r>
              <a:rPr lang="zh-CN" altLang="zh-CN" sz="2100" b="1" dirty="0">
                <a:effectLst>
                  <a:outerShdw blurRad="38100" dist="38100" dir="2700000">
                    <a:srgbClr val="FFFFFF"/>
                  </a:outerShdw>
                </a:effectLst>
                <a:latin typeface="Arial" panose="020B0604020202020204" pitchFamily="34" charset="0"/>
              </a:rPr>
              <a:t>②</a:t>
            </a:r>
            <a:r>
              <a:rPr lang="zh-CN" altLang="en-US" sz="2100" b="1" dirty="0">
                <a:effectLst>
                  <a:outerShdw blurRad="38100" dist="38100" dir="2700000">
                    <a:srgbClr val="FFFFFF"/>
                  </a:outerShdw>
                </a:effectLst>
                <a:latin typeface="Arial" panose="020B0604020202020204" pitchFamily="34" charset="0"/>
              </a:rPr>
              <a:t>美苏使欧洲也成为冷战战场，法德没有自主权和安全感。</a:t>
            </a:r>
            <a:br>
              <a:rPr lang="zh-CN" altLang="en-US" sz="2100" b="1" dirty="0">
                <a:effectLst>
                  <a:outerShdw blurRad="38100" dist="38100" dir="2700000">
                    <a:srgbClr val="FFFFFF"/>
                  </a:outerShdw>
                </a:effectLst>
                <a:latin typeface="Arial" panose="020B0604020202020204" pitchFamily="34" charset="0"/>
              </a:rPr>
            </a:br>
            <a:r>
              <a:rPr lang="zh-CN" altLang="zh-CN" sz="2100" b="1" dirty="0">
                <a:effectLst>
                  <a:outerShdw blurRad="38100" dist="38100" dir="2700000">
                    <a:srgbClr val="FFFFFF"/>
                  </a:outerShdw>
                </a:effectLst>
                <a:latin typeface="Arial" panose="020B0604020202020204" pitchFamily="34" charset="0"/>
              </a:rPr>
              <a:t>③</a:t>
            </a:r>
            <a:r>
              <a:rPr lang="zh-CN" altLang="en-US" sz="2100" b="1" dirty="0">
                <a:effectLst>
                  <a:outerShdw blurRad="38100" dist="38100" dir="2700000">
                    <a:srgbClr val="FFFFFF"/>
                  </a:outerShdw>
                </a:effectLst>
                <a:latin typeface="Arial" panose="020B0604020202020204" pitchFamily="34" charset="0"/>
              </a:rPr>
              <a:t>两国政治家的努力、共同的思想文化等</a:t>
            </a:r>
            <a:endParaRPr lang="zh-CN" altLang="en-US" sz="2100" b="1" dirty="0">
              <a:effectLst>
                <a:outerShdw blurRad="38100" dist="38100" dir="2700000">
                  <a:srgbClr val="FFFFFF"/>
                </a:outerShdw>
              </a:effectLst>
              <a:latin typeface="黑体" panose="02010609060101010101" pitchFamily="49" charset="-122"/>
              <a:ea typeface="黑体" panose="02010609060101010101" pitchFamily="49" charset="-122"/>
            </a:endParaRPr>
          </a:p>
        </p:txBody>
      </p:sp>
      <p:pic>
        <p:nvPicPr>
          <p:cNvPr id="44035" name="TextBox 1"/>
          <p:cNvPicPr>
            <a:picLocks noGrp="1" noChangeAspect="1"/>
          </p:cNvPicPr>
          <p:nvPr/>
        </p:nvPicPr>
        <p:blipFill>
          <a:blip r:embed="rId1"/>
          <a:stretch>
            <a:fillRect/>
          </a:stretch>
        </p:blipFill>
        <p:spPr>
          <a:xfrm>
            <a:off x="1149350" y="22225"/>
            <a:ext cx="3457575" cy="246063"/>
          </a:xfrm>
          <a:prstGeom prst="rect">
            <a:avLst/>
          </a:prstGeom>
          <a:noFill/>
          <a:ln w="9525">
            <a:noFill/>
          </a:ln>
        </p:spPr>
      </p:pic>
      <p:sp>
        <p:nvSpPr>
          <p:cNvPr id="2" name="矩形 9"/>
          <p:cNvSpPr/>
          <p:nvPr/>
        </p:nvSpPr>
        <p:spPr>
          <a:xfrm>
            <a:off x="3991610" y="266700"/>
            <a:ext cx="4222750" cy="397510"/>
          </a:xfrm>
          <a:prstGeom prst="rect">
            <a:avLst/>
          </a:prstGeom>
          <a:noFill/>
          <a:ln w="9525">
            <a:noFill/>
          </a:ln>
        </p:spPr>
        <p:txBody>
          <a:bodyPr wrap="square" lIns="91434" tIns="45717" rIns="91434" bIns="45717" anchor="t">
            <a:spAutoFit/>
          </a:bodyPr>
          <a:p>
            <a:r>
              <a:rPr lang="zh-CN" altLang="en-US" sz="2000" b="1" dirty="0">
                <a:solidFill>
                  <a:srgbClr val="3333FF"/>
                </a:solidFill>
                <a:latin typeface="黑体" panose="02010609060101010101" pitchFamily="49" charset="-122"/>
                <a:ea typeface="黑体" panose="02010609060101010101" pitchFamily="49" charset="-122"/>
              </a:rPr>
              <a:t>考点  </a:t>
            </a:r>
            <a:r>
              <a:rPr lang="zh-CN" altLang="en-US" sz="2000" b="1" dirty="0">
                <a:solidFill>
                  <a:srgbClr val="3333FF"/>
                </a:solidFill>
                <a:latin typeface="黑体" panose="02010609060101010101" pitchFamily="49" charset="-122"/>
                <a:ea typeface="黑体" panose="02010609060101010101" pitchFamily="49" charset="-122"/>
                <a:sym typeface="+mn-ea"/>
              </a:rPr>
              <a:t>世界经济区域集团化</a:t>
            </a:r>
            <a:endParaRPr lang="zh-CN" altLang="en-US" sz="2000" b="1" dirty="0">
              <a:solidFill>
                <a:srgbClr val="3333FF"/>
              </a:solidFill>
              <a:latin typeface="黑体" panose="02010609060101010101" pitchFamily="49" charset="-122"/>
              <a:ea typeface="黑体" panose="02010609060101010101" pitchFamily="49" charset="-122"/>
              <a:sym typeface="+mn-ea"/>
            </a:endParaRPr>
          </a:p>
        </p:txBody>
      </p:sp>
      <p:sp>
        <p:nvSpPr>
          <p:cNvPr id="47116" name="矩形 208912"/>
          <p:cNvSpPr/>
          <p:nvPr/>
        </p:nvSpPr>
        <p:spPr>
          <a:xfrm>
            <a:off x="0" y="7842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95305"/>
                                        </p:tgtEl>
                                        <p:attrNameLst>
                                          <p:attrName>style.visibility</p:attrName>
                                        </p:attrNameLst>
                                      </p:cBhvr>
                                      <p:to>
                                        <p:strVal val="visible"/>
                                      </p:to>
                                    </p:set>
                                    <p:animEffect transition="in" filter="blinds(horizontal)">
                                      <p:cBhvr>
                                        <p:cTn id="7" dur="500"/>
                                        <p:tgtEl>
                                          <p:spTgt spid="69530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95307">
                                            <p:txEl>
                                              <p:charRg st="0" end="23"/>
                                            </p:txEl>
                                          </p:spTgt>
                                        </p:tgtEl>
                                        <p:attrNameLst>
                                          <p:attrName>style.visibility</p:attrName>
                                        </p:attrNameLst>
                                      </p:cBhvr>
                                      <p:to>
                                        <p:strVal val="visible"/>
                                      </p:to>
                                    </p:set>
                                    <p:animEffect transition="in" filter="box(in)">
                                      <p:cBhvr>
                                        <p:cTn id="12" dur="500"/>
                                        <p:tgtEl>
                                          <p:spTgt spid="695307">
                                            <p:txEl>
                                              <p:charRg st="0" end="2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5304"/>
                                        </p:tgtEl>
                                        <p:attrNameLst>
                                          <p:attrName>style.visibility</p:attrName>
                                        </p:attrNameLst>
                                      </p:cBhvr>
                                      <p:to>
                                        <p:strVal val="visible"/>
                                      </p:to>
                                    </p:set>
                                    <p:animEffect transition="in" filter="blinds(horizontal)">
                                      <p:cBhvr>
                                        <p:cTn id="17" dur="500"/>
                                        <p:tgtEl>
                                          <p:spTgt spid="695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5305" grpId="0"/>
      <p:bldP spid="695304" grpId="0" bldLvl="0" animBg="1"/>
    </p:bldLst>
  </p:timing>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微笑PPT - 小A">
  <a:themeElements>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fontScheme name="微笑PPT - 小A">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Edge">
  <a:themeElements>
    <a:clrScheme name="">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47329"/>
      </a:accent6>
      <a:hlink>
        <a:srgbClr val="996600"/>
      </a:hlink>
      <a:folHlink>
        <a:srgbClr val="AFBF39"/>
      </a:folHlink>
    </a:clrScheme>
    <a:fontScheme name="">
      <a:majorFont>
        <a:latin typeface="Garamond"/>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820000"/>
        </a:lt1>
        <a:dk2>
          <a:srgbClr val="FFFFFF"/>
        </a:dk2>
        <a:lt2>
          <a:srgbClr val="333333"/>
        </a:lt2>
        <a:accent1>
          <a:srgbClr val="FF9900"/>
        </a:accent1>
        <a:accent2>
          <a:srgbClr val="CC3300"/>
        </a:accent2>
        <a:accent3>
          <a:srgbClr val="C1AAAA"/>
        </a:accent3>
        <a:accent4>
          <a:srgbClr val="DCDCDC"/>
        </a:accent4>
        <a:accent5>
          <a:srgbClr val="FFCAAA"/>
        </a:accent5>
        <a:accent6>
          <a:srgbClr val="B72D00"/>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CCCCFF"/>
        </a:dk1>
        <a:lt1>
          <a:srgbClr val="0B0506"/>
        </a:lt1>
        <a:dk2>
          <a:srgbClr val="FFFFFF"/>
        </a:dk2>
        <a:lt2>
          <a:srgbClr val="333333"/>
        </a:lt2>
        <a:accent1>
          <a:srgbClr val="3366CC"/>
        </a:accent1>
        <a:accent2>
          <a:srgbClr val="3333CC"/>
        </a:accent2>
        <a:accent3>
          <a:srgbClr val="AAAAAA"/>
        </a:accent3>
        <a:accent4>
          <a:srgbClr val="AFAFDC"/>
        </a:accent4>
        <a:accent5>
          <a:srgbClr val="ADB9E2"/>
        </a:accent5>
        <a:accent6>
          <a:srgbClr val="2D2DB7"/>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221013"/>
        </a:lt1>
        <a:dk2>
          <a:srgbClr val="FFFFFF"/>
        </a:dk2>
        <a:lt2>
          <a:srgbClr val="333333"/>
        </a:lt2>
        <a:accent1>
          <a:srgbClr val="CC3300"/>
        </a:accent1>
        <a:accent2>
          <a:srgbClr val="CC9900"/>
        </a:accent2>
        <a:accent3>
          <a:srgbClr val="ABAAAA"/>
        </a:accent3>
        <a:accent4>
          <a:srgbClr val="DCDCDC"/>
        </a:accent4>
        <a:accent5>
          <a:srgbClr val="E2ADAA"/>
        </a:accent5>
        <a:accent6>
          <a:srgbClr val="B78900"/>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0000CC"/>
        </a:lt1>
        <a:dk2>
          <a:srgbClr val="FFFFFF"/>
        </a:dk2>
        <a:lt2>
          <a:srgbClr val="11054B"/>
        </a:lt2>
        <a:accent1>
          <a:srgbClr val="FF6600"/>
        </a:accent1>
        <a:accent2>
          <a:srgbClr val="FF3300"/>
        </a:accent2>
        <a:accent3>
          <a:srgbClr val="AAAAE2"/>
        </a:accent3>
        <a:accent4>
          <a:srgbClr val="DCDCDC"/>
        </a:accent4>
        <a:accent5>
          <a:srgbClr val="FFB9AA"/>
        </a:accent5>
        <a:accent6>
          <a:srgbClr val="E52D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
        <a:dk1>
          <a:srgbClr val="F8F8F8"/>
        </a:dk1>
        <a:lt1>
          <a:srgbClr val="002600"/>
        </a:lt1>
        <a:dk2>
          <a:srgbClr val="FAFACC"/>
        </a:dk2>
        <a:lt2>
          <a:srgbClr val="9B8D65"/>
        </a:lt2>
        <a:accent1>
          <a:srgbClr val="CC9933"/>
        </a:accent1>
        <a:accent2>
          <a:srgbClr val="8F9967"/>
        </a:accent2>
        <a:accent3>
          <a:srgbClr val="AAABAA"/>
        </a:accent3>
        <a:accent4>
          <a:srgbClr val="D6D6D6"/>
        </a:accent4>
        <a:accent5>
          <a:srgbClr val="E2CAAD"/>
        </a:accent5>
        <a:accent6>
          <a:srgbClr val="80895C"/>
        </a:accent6>
        <a:hlink>
          <a:srgbClr val="336600"/>
        </a:hlink>
        <a:folHlink>
          <a:srgbClr val="808000"/>
        </a:folHlink>
      </a:clrScheme>
      <a:clrMap bg1="lt1" tx1="dk1" bg2="lt2" tx2="dk2" accent1="accent1" accent2="accent2" accent3="accent3" accent4="accent4" accent5="accent5" accent6="accent6" hlink="hlink" folHlink="folHlink"/>
    </a:extraClrScheme>
    <a:extraClrScheme>
      <a:clrScheme name="">
        <a:dk1>
          <a:srgbClr val="FFFFFF"/>
        </a:dk1>
        <a:lt1>
          <a:srgbClr val="006699"/>
        </a:lt1>
        <a:dk2>
          <a:srgbClr val="FFFFFF"/>
        </a:dk2>
        <a:lt2>
          <a:srgbClr val="333333"/>
        </a:lt2>
        <a:accent1>
          <a:srgbClr val="CC9900"/>
        </a:accent1>
        <a:accent2>
          <a:srgbClr val="FF9900"/>
        </a:accent2>
        <a:accent3>
          <a:srgbClr val="AAB9CA"/>
        </a:accent3>
        <a:accent4>
          <a:srgbClr val="DCDCDC"/>
        </a:accent4>
        <a:accent5>
          <a:srgbClr val="E2CAAA"/>
        </a:accent5>
        <a:accent6>
          <a:srgbClr val="E58900"/>
        </a:accent6>
        <a:hlink>
          <a:srgbClr val="FFCC00"/>
        </a:hlink>
        <a:folHlink>
          <a:srgbClr val="706F37"/>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47329"/>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1C1C1"/>
        </a:accent5>
        <a:accent6>
          <a:srgbClr val="8989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36145"/>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pptdesign.blogbus.com">
  <a:themeElements>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fontScheme name="pptdesign.blogbus.com">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ptdesign.blogbus.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design.blogbus.co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design.blogbus.co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design.blogbus.co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design.blogbus.co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design.blogbus.co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design.blogbus.co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design.blogbus.co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design.blogbus.co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design.blogbus.co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design.blogbus.co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design.blogbus.co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4665</Words>
  <Application>WPS 演示</Application>
  <PresentationFormat>自定义</PresentationFormat>
  <Paragraphs>461</Paragraphs>
  <Slides>21</Slides>
  <Notes>2</Notes>
  <HiddenSlides>2</HiddenSlides>
  <MMClips>0</MMClips>
  <ScaleCrop>false</ScaleCrop>
  <HeadingPairs>
    <vt:vector size="6" baseType="variant">
      <vt:variant>
        <vt:lpstr>已用的字体</vt:lpstr>
      </vt:variant>
      <vt:variant>
        <vt:i4>20</vt:i4>
      </vt:variant>
      <vt:variant>
        <vt:lpstr>主题</vt:lpstr>
      </vt:variant>
      <vt:variant>
        <vt:i4>5</vt:i4>
      </vt:variant>
      <vt:variant>
        <vt:lpstr>幻灯片标题</vt:lpstr>
      </vt:variant>
      <vt:variant>
        <vt:i4>21</vt:i4>
      </vt:variant>
    </vt:vector>
  </HeadingPairs>
  <TitlesOfParts>
    <vt:vector size="46" baseType="lpstr">
      <vt:lpstr>Arial</vt:lpstr>
      <vt:lpstr>宋体</vt:lpstr>
      <vt:lpstr>Wingdings</vt:lpstr>
      <vt:lpstr>Palatino Linotype</vt:lpstr>
      <vt:lpstr>黑体</vt:lpstr>
      <vt:lpstr>幼圆</vt:lpstr>
      <vt:lpstr>Courier New</vt:lpstr>
      <vt:lpstr>Calibri</vt:lpstr>
      <vt:lpstr>Garamond</vt:lpstr>
      <vt:lpstr>隶书</vt:lpstr>
      <vt:lpstr>Times New Roman</vt:lpstr>
      <vt:lpstr>华文彩云</vt:lpstr>
      <vt:lpstr>楷体</vt:lpstr>
      <vt:lpstr>楷体_GB2312</vt:lpstr>
      <vt:lpstr>华文中宋</vt:lpstr>
      <vt:lpstr>仿宋</vt:lpstr>
      <vt:lpstr>微软雅黑</vt:lpstr>
      <vt:lpstr>Arial Unicode MS</vt:lpstr>
      <vt:lpstr>Verdana</vt:lpstr>
      <vt:lpstr>新宋体</vt:lpstr>
      <vt:lpstr>微笑PPT - 小A</vt:lpstr>
      <vt:lpstr>4_主管人员</vt:lpstr>
      <vt:lpstr>5_主管人员</vt:lpstr>
      <vt:lpstr>Edge</vt:lpstr>
      <vt:lpstr>pptdesign.blogbus.com</vt:lpstr>
      <vt:lpstr>PowerPoint 演示文稿</vt:lpstr>
      <vt:lpstr>PowerPoint 演示文稿</vt:lpstr>
      <vt:lpstr>PowerPoint 演示文稿</vt:lpstr>
      <vt:lpstr>PowerPoint 演示文稿</vt:lpstr>
      <vt:lpstr>PowerPoint 演示文稿</vt:lpstr>
      <vt:lpstr>PowerPoint 演示文稿</vt:lpstr>
      <vt:lpstr>阅读教材，自己梳理教材结构：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小结：请你动手，自己归纳本节知识。</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jzxpc</dc:creator>
  <cp:lastModifiedBy>马贞林</cp:lastModifiedBy>
  <cp:revision>1526</cp:revision>
  <dcterms:created xsi:type="dcterms:W3CDTF">2008-04-24T16:47:00Z</dcterms:created>
  <dcterms:modified xsi:type="dcterms:W3CDTF">2018-04-06T11:38:54Z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