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66" r:id="rId2"/>
    <p:sldId id="256" r:id="rId3"/>
    <p:sldId id="346" r:id="rId4"/>
    <p:sldId id="364" r:id="rId5"/>
    <p:sldId id="260" r:id="rId6"/>
    <p:sldId id="347" r:id="rId7"/>
    <p:sldId id="259" r:id="rId8"/>
    <p:sldId id="348" r:id="rId9"/>
    <p:sldId id="349" r:id="rId10"/>
    <p:sldId id="350" r:id="rId11"/>
    <p:sldId id="352" r:id="rId12"/>
    <p:sldId id="353" r:id="rId13"/>
    <p:sldId id="367" r:id="rId14"/>
    <p:sldId id="368" r:id="rId15"/>
    <p:sldId id="365" r:id="rId16"/>
    <p:sldId id="282" r:id="rId17"/>
    <p:sldId id="358" r:id="rId18"/>
    <p:sldId id="359" r:id="rId19"/>
    <p:sldId id="369" r:id="rId20"/>
    <p:sldId id="370" r:id="rId21"/>
    <p:sldId id="360" r:id="rId22"/>
    <p:sldId id="361" r:id="rId23"/>
    <p:sldId id="362" r:id="rId24"/>
    <p:sldId id="363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ED2"/>
    <a:srgbClr val="A4FAB8"/>
    <a:srgbClr val="E7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9" autoAdjust="0"/>
    <p:restoredTop sz="86313" autoAdjust="0"/>
  </p:normalViewPr>
  <p:slideViewPr>
    <p:cSldViewPr snapToGrid="0" showGuides="1">
      <p:cViewPr varScale="1">
        <p:scale>
          <a:sx n="65" d="100"/>
          <a:sy n="65" d="100"/>
        </p:scale>
        <p:origin x="-1608" y="-102"/>
      </p:cViewPr>
      <p:guideLst>
        <p:guide orient="horz" pos="21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74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4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68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25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843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6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4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25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58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4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1411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1" name="Rectangle 165"/>
          <p:cNvSpPr>
            <a:spLocks noChangeArrowheads="1"/>
          </p:cNvSpPr>
          <p:nvPr userDrawn="1"/>
        </p:nvSpPr>
        <p:spPr bwMode="auto">
          <a:xfrm>
            <a:off x="0" y="727075"/>
            <a:ext cx="9144000" cy="293688"/>
          </a:xfrm>
          <a:prstGeom prst="rect">
            <a:avLst/>
          </a:prstGeom>
          <a:solidFill>
            <a:srgbClr val="E6E8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slide" Target="slide22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0" dirty="0">
                <a:solidFill>
                  <a:srgbClr val="0000CC"/>
                </a:solidFill>
                <a:latin typeface="Arial" panose="020B0604020202020204" pitchFamily="34" charset="0"/>
                <a:ea typeface="隶书" pitchFamily="49" charset="-122"/>
              </a:rPr>
              <a:t>第一单元　中国古代的农耕经济</a:t>
            </a:r>
          </a:p>
        </p:txBody>
      </p:sp>
      <p:sp>
        <p:nvSpPr>
          <p:cNvPr id="11268" name="AutoShape 4"/>
          <p:cNvSpPr/>
          <p:nvPr/>
        </p:nvSpPr>
        <p:spPr>
          <a:xfrm rot="-5400000">
            <a:off x="2051050" y="790575"/>
            <a:ext cx="504825" cy="2808288"/>
          </a:xfrm>
          <a:prstGeom prst="leftBrace">
            <a:avLst>
              <a:gd name="adj1" fmla="val 137372"/>
              <a:gd name="adj2" fmla="val 50616"/>
            </a:avLst>
          </a:prstGeom>
          <a:noFill/>
          <a:ln w="4127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sz="18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69" name="AutoShape 5"/>
          <p:cNvSpPr/>
          <p:nvPr/>
        </p:nvSpPr>
        <p:spPr>
          <a:xfrm rot="-5400000">
            <a:off x="4427538" y="1512888"/>
            <a:ext cx="288925" cy="1295400"/>
          </a:xfrm>
          <a:prstGeom prst="leftBrace">
            <a:avLst>
              <a:gd name="adj1" fmla="val 110717"/>
              <a:gd name="adj2" fmla="val 50616"/>
            </a:avLst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sz="18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0" name="AutoShape 6"/>
          <p:cNvSpPr/>
          <p:nvPr/>
        </p:nvSpPr>
        <p:spPr>
          <a:xfrm rot="-5400000">
            <a:off x="6191250" y="1187450"/>
            <a:ext cx="288925" cy="1800225"/>
          </a:xfrm>
          <a:prstGeom prst="leftBrace">
            <a:avLst>
              <a:gd name="adj1" fmla="val 153865"/>
              <a:gd name="adj2" fmla="val 50616"/>
            </a:avLst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sz="18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1" name="Oval 7"/>
          <p:cNvSpPr/>
          <p:nvPr/>
        </p:nvSpPr>
        <p:spPr>
          <a:xfrm>
            <a:off x="3810000" y="261938"/>
            <a:ext cx="1600200" cy="576262"/>
          </a:xfrm>
          <a:prstGeom prst="ellipse">
            <a:avLst/>
          </a:prstGeom>
          <a:noFill/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sz="18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1371600" y="2514600"/>
            <a:ext cx="2016125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远古时代：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原始社会</a:t>
            </a:r>
          </a:p>
        </p:txBody>
      </p:sp>
      <p:sp>
        <p:nvSpPr>
          <p:cNvPr id="11273" name="Text Box 9"/>
          <p:cNvSpPr txBox="1"/>
          <p:nvPr/>
        </p:nvSpPr>
        <p:spPr>
          <a:xfrm>
            <a:off x="3581400" y="2362200"/>
            <a:ext cx="183832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先秦时期：夏、商、周奴隶社会</a:t>
            </a:r>
          </a:p>
        </p:txBody>
      </p:sp>
      <p:sp>
        <p:nvSpPr>
          <p:cNvPr id="11274" name="Text Box 10"/>
          <p:cNvSpPr txBox="1"/>
          <p:nvPr/>
        </p:nvSpPr>
        <p:spPr>
          <a:xfrm>
            <a:off x="5715000" y="2286000"/>
            <a:ext cx="1739900" cy="137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封建时期：</a:t>
            </a:r>
          </a:p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秦汉至明清封建社会</a:t>
            </a:r>
          </a:p>
        </p:txBody>
      </p:sp>
      <p:sp>
        <p:nvSpPr>
          <p:cNvPr id="11277" name="Line 13"/>
          <p:cNvSpPr/>
          <p:nvPr/>
        </p:nvSpPr>
        <p:spPr>
          <a:xfrm>
            <a:off x="900113" y="1727200"/>
            <a:ext cx="302418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8" name="Line 14"/>
          <p:cNvSpPr/>
          <p:nvPr/>
        </p:nvSpPr>
        <p:spPr>
          <a:xfrm>
            <a:off x="3995738" y="1727200"/>
            <a:ext cx="136842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79" name="Line 15"/>
          <p:cNvSpPr/>
          <p:nvPr/>
        </p:nvSpPr>
        <p:spPr>
          <a:xfrm>
            <a:off x="5435600" y="1727200"/>
            <a:ext cx="187325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280" name="Line 16"/>
          <p:cNvSpPr/>
          <p:nvPr/>
        </p:nvSpPr>
        <p:spPr>
          <a:xfrm flipH="1">
            <a:off x="3924300" y="1439863"/>
            <a:ext cx="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1" name="Line 17"/>
          <p:cNvSpPr/>
          <p:nvPr/>
        </p:nvSpPr>
        <p:spPr>
          <a:xfrm flipH="1">
            <a:off x="5364163" y="1439863"/>
            <a:ext cx="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2" name="Line 18"/>
          <p:cNvSpPr/>
          <p:nvPr/>
        </p:nvSpPr>
        <p:spPr>
          <a:xfrm flipH="1">
            <a:off x="7308850" y="1439863"/>
            <a:ext cx="0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83" name="AutoShape 19"/>
          <p:cNvSpPr/>
          <p:nvPr/>
        </p:nvSpPr>
        <p:spPr>
          <a:xfrm rot="5400000">
            <a:off x="3671888" y="-1836737"/>
            <a:ext cx="719137" cy="6408737"/>
          </a:xfrm>
          <a:prstGeom prst="leftBrace">
            <a:avLst>
              <a:gd name="adj1" fmla="val 74264"/>
              <a:gd name="adj2" fmla="val 50000"/>
            </a:avLst>
          </a:prstGeom>
          <a:noFill/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lvl="0"/>
            <a:endParaRPr sz="18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84" name="Text Box 20"/>
          <p:cNvSpPr txBox="1"/>
          <p:nvPr/>
        </p:nvSpPr>
        <p:spPr>
          <a:xfrm>
            <a:off x="7380288" y="1150938"/>
            <a:ext cx="17637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1840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年鸦片战争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晚清时期</a:t>
            </a:r>
            <a:r>
              <a:rPr lang="en-US" altLang="zh-CN" sz="1800" b="1"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sp>
        <p:nvSpPr>
          <p:cNvPr id="11285" name="Rectangle 21"/>
          <p:cNvSpPr/>
          <p:nvPr/>
        </p:nvSpPr>
        <p:spPr>
          <a:xfrm>
            <a:off x="5791200" y="228600"/>
            <a:ext cx="1736725" cy="576263"/>
          </a:xfrm>
          <a:prstGeom prst="rect">
            <a:avLst/>
          </a:prstGeom>
          <a:noFill/>
          <a:ln w="4127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sz="1800" b="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1291" name="图片 11290" descr="qy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38647"/>
            <a:ext cx="2265363" cy="1690703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92" name="图片 11291" descr="2004372137238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95" y="4638647"/>
            <a:ext cx="2143125" cy="1690703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93" name="图片 11292" descr="u=1527959985,1235599482&amp;gp=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4" y="4638647"/>
            <a:ext cx="1885950" cy="1690703"/>
          </a:xfrm>
          <a:prstGeom prst="rect">
            <a:avLst/>
          </a:prstGeom>
          <a:noFill/>
          <a:ln w="381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94" name="矩形 11293"/>
          <p:cNvSpPr/>
          <p:nvPr/>
        </p:nvSpPr>
        <p:spPr>
          <a:xfrm>
            <a:off x="1208881" y="4043336"/>
            <a:ext cx="1066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农业</a:t>
            </a:r>
          </a:p>
        </p:txBody>
      </p:sp>
      <p:sp>
        <p:nvSpPr>
          <p:cNvPr id="11295" name="矩形 11294"/>
          <p:cNvSpPr/>
          <p:nvPr/>
        </p:nvSpPr>
        <p:spPr>
          <a:xfrm>
            <a:off x="3771904" y="4029048"/>
            <a:ext cx="1600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手工业</a:t>
            </a:r>
          </a:p>
        </p:txBody>
      </p:sp>
      <p:sp>
        <p:nvSpPr>
          <p:cNvPr id="11296" name="矩形 11295"/>
          <p:cNvSpPr/>
          <p:nvPr/>
        </p:nvSpPr>
        <p:spPr>
          <a:xfrm>
            <a:off x="6553200" y="4029048"/>
            <a:ext cx="121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商业</a:t>
            </a:r>
          </a:p>
        </p:txBody>
      </p:sp>
    </p:spTree>
    <p:extLst>
      <p:ext uri="{BB962C8B-B14F-4D97-AF65-F5344CB8AC3E}">
        <p14:creationId xmlns:p14="http://schemas.microsoft.com/office/powerpoint/2010/main" val="7821205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1269" grpId="0" bldLvl="0" animBg="1"/>
      <p:bldP spid="11270" grpId="0" bldLvl="0" animBg="1"/>
      <p:bldP spid="11271" grpId="0" bldLvl="0" animBg="1"/>
      <p:bldP spid="11272" grpId="0"/>
      <p:bldP spid="11273" grpId="0"/>
      <p:bldP spid="11274" grpId="0"/>
      <p:bldP spid="11283" grpId="0" bldLvl="0" animBg="1"/>
      <p:bldP spid="11284" grpId="0"/>
      <p:bldP spid="11285" grpId="0" bldLvl="0" animBg="1"/>
      <p:bldP spid="11294" grpId="0"/>
      <p:bldP spid="11295" grpId="0"/>
      <p:bldP spid="112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504" y="1001263"/>
            <a:ext cx="2605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春秋战国时期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35374" r="57314" b="48090"/>
          <a:stretch/>
        </p:blipFill>
        <p:spPr bwMode="auto">
          <a:xfrm>
            <a:off x="667658" y="3448766"/>
            <a:ext cx="7590972" cy="293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铁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2" r="4359"/>
          <a:stretch/>
        </p:blipFill>
        <p:spPr bwMode="auto">
          <a:xfrm>
            <a:off x="5631544" y="1117600"/>
            <a:ext cx="2627086" cy="19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5829" y="3759206"/>
            <a:ext cx="20973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 flipH="1">
            <a:off x="3414486" y="3114938"/>
            <a:ext cx="2217058" cy="26907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175657" y="1720164"/>
            <a:ext cx="198002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铁器、牛耕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农耕工具</a:t>
            </a:r>
          </a:p>
        </p:txBody>
      </p:sp>
    </p:spTree>
    <p:extLst>
      <p:ext uri="{BB962C8B-B14F-4D97-AF65-F5344CB8AC3E}">
        <p14:creationId xmlns:p14="http://schemas.microsoft.com/office/powerpoint/2010/main" val="8559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0504" y="841609"/>
            <a:ext cx="200247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西汉中期：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7" y="1502454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犁壁出现，牛耕得到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657" y="2066390"/>
            <a:ext cx="2791149" cy="499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古代播种工具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耧车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80" y="2906270"/>
            <a:ext cx="4550568" cy="30337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>
          <a:xfrm>
            <a:off x="411432" y="2906270"/>
            <a:ext cx="3920748" cy="30337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农耕工具</a:t>
            </a:r>
          </a:p>
        </p:txBody>
      </p:sp>
    </p:spTree>
    <p:extLst>
      <p:ext uri="{BB962C8B-B14F-4D97-AF65-F5344CB8AC3E}">
        <p14:creationId xmlns:p14="http://schemas.microsoft.com/office/powerpoint/2010/main" val="10938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0504" y="866806"/>
            <a:ext cx="1394869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唐代：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943" y="909162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曲辕犁出现。中国传统步犁的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基本定型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曲辕犁受力分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47" y="1805838"/>
            <a:ext cx="6019807" cy="4452149"/>
          </a:xfrm>
          <a:prstGeom prst="rect">
            <a:avLst/>
          </a:prstGeom>
          <a:solidFill>
            <a:srgbClr val="9933FF"/>
          </a:solidFill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农耕工具</a:t>
            </a:r>
          </a:p>
        </p:txBody>
      </p:sp>
    </p:spTree>
    <p:extLst>
      <p:ext uri="{BB962C8B-B14F-4D97-AF65-F5344CB8AC3E}">
        <p14:creationId xmlns:p14="http://schemas.microsoft.com/office/powerpoint/2010/main" val="1290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6207" y="1093596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中国古代重要的灌溉工具：</a:t>
            </a:r>
            <a:endParaRPr lang="en-US" altLang="zh-CN" sz="24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52" y="2433183"/>
            <a:ext cx="5459413" cy="3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灌溉工具</a:t>
            </a:r>
          </a:p>
        </p:txBody>
      </p:sp>
      <p:sp>
        <p:nvSpPr>
          <p:cNvPr id="4" name="矩形 3"/>
          <p:cNvSpPr/>
          <p:nvPr/>
        </p:nvSpPr>
        <p:spPr>
          <a:xfrm>
            <a:off x="642937" y="1602186"/>
            <a:ext cx="8329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翻车（龙骨水车）。东汉时期出现，三国时期马钧改进。</a:t>
            </a:r>
            <a:endParaRPr lang="en-US" altLang="zh-CN" sz="20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3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6207" y="1750821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筒车（水转筒车）。唐朝出现。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>
          <a:xfrm>
            <a:off x="0" y="3115356"/>
            <a:ext cx="5463615" cy="301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灌溉工具</a:t>
            </a:r>
          </a:p>
        </p:txBody>
      </p:sp>
      <p:pic>
        <p:nvPicPr>
          <p:cNvPr id="8" name="Picture 6" descr="筒车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981653"/>
            <a:ext cx="3314701" cy="400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耕作技术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525" y="1071528"/>
            <a:ext cx="2339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原始社会时期：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525" y="2750559"/>
            <a:ext cx="2339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春秋战国时期：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8628" y="1071528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刀耕火种（粗放型）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49688" y="2565892"/>
            <a:ext cx="17235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铁犁牛</a:t>
            </a:r>
            <a:r>
              <a:rPr lang="zh-CN" altLang="en-US" dirty="0" smtClean="0"/>
              <a:t>耕</a:t>
            </a:r>
            <a:endParaRPr lang="en-US" altLang="zh-CN" dirty="0" smtClean="0"/>
          </a:p>
          <a:p>
            <a:r>
              <a:rPr lang="zh-CN" altLang="en-US" dirty="0" smtClean="0"/>
              <a:t>（集约型）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3963081" y="2981391"/>
            <a:ext cx="1064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097584" y="2750558"/>
            <a:ext cx="3570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精耕细作</a:t>
            </a:r>
            <a:r>
              <a:rPr lang="zh-CN" altLang="en-US" dirty="0" smtClean="0"/>
              <a:t>的农业生产模式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1219195" y="1596822"/>
            <a:ext cx="0" cy="10119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94277" y="3818031"/>
            <a:ext cx="89497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中国古代农业经济的特点：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①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为主，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为辅；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②借用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，使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的农业生产模式日益完善；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7179" y="460687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0083" y="460687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家畜饲养业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5691" y="51801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牛力耕田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1858" y="518018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不断改良生产工具、技术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949" y="570968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精耕细作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1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7121" y="8708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（三）水利设施的逐渐完善</a:t>
            </a:r>
          </a:p>
        </p:txBody>
      </p:sp>
      <p:graphicFrame>
        <p:nvGraphicFramePr>
          <p:cNvPr id="9" name="表格 8"/>
          <p:cNvGraphicFramePr/>
          <p:nvPr>
            <p:extLst>
              <p:ext uri="{D42A27DB-BD31-4B8C-83A1-F6EECF244321}">
                <p14:modId xmlns:p14="http://schemas.microsoft.com/office/powerpoint/2010/main" val="3564372653"/>
              </p:ext>
            </p:extLst>
          </p:nvPr>
        </p:nvGraphicFramePr>
        <p:xfrm>
          <a:off x="695336" y="1719240"/>
          <a:ext cx="7864475" cy="37607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38538"/>
                <a:gridCol w="4325937"/>
              </a:tblGrid>
              <a:tr h="1066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上古</a:t>
                      </a: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en-US" sz="3200" b="1" dirty="0">
                        <a:ea typeface="华文新魏" pitchFamily="2" charset="-122"/>
                      </a:endParaRPr>
                    </a:p>
                  </a:txBody>
                  <a:tcPr/>
                </a:tc>
              </a:tr>
              <a:tr h="13985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春秋战国</a:t>
                      </a: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en-US" sz="3200" b="1" dirty="0">
                        <a:ea typeface="华文新魏" pitchFamily="2" charset="-122"/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两汉</a:t>
                      </a: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>
                        <a:buNone/>
                      </a:pPr>
                      <a:endParaRPr lang="zh-CN" altLang="en-US" sz="3200" b="1" dirty="0">
                        <a:ea typeface="华文新魏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3299" y="8708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（四）从千耦其耘到个体农耕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09" y="2285202"/>
            <a:ext cx="7322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商周时期的农业耕作方式是怎么样的？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为什么采用这种方式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21" y="3134290"/>
            <a:ext cx="8519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2.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后来出现了什么样的农业经济？它产生的原因有哪些？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711" y="1155893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生产力决定生产关系，经济基础决定上层建筑。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35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74" y="1843305"/>
            <a:ext cx="894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中国古代农业经济的特点：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①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为主，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为辅；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②借用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，使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的农业生产模式日益完善；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③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的经营方式。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876" y="263215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2780" y="263215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家畜饲养业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8388" y="32054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牛力耕田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4555" y="320545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不断改良生产工具、技术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646" y="37349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精耕细作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84734" y="428594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“男耕女织”式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3299" y="8708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（四）从千耦其耘到个体农耕</a:t>
            </a:r>
          </a:p>
        </p:txBody>
      </p:sp>
    </p:spTree>
    <p:extLst>
      <p:ext uri="{BB962C8B-B14F-4D97-AF65-F5344CB8AC3E}">
        <p14:creationId xmlns:p14="http://schemas.microsoft.com/office/powerpoint/2010/main" val="26441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299" y="8708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（四）从千耦其耘到个体农耕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5978" y="1569860"/>
            <a:ext cx="4572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0">
                <a:ea typeface="华文新魏" pitchFamily="2" charset="-122"/>
              </a:defRPr>
            </a:lvl1pPr>
            <a:lvl2pPr>
              <a:defRPr sz="3200" b="1">
                <a:solidFill>
                  <a:srgbClr val="0000CC"/>
                </a:solidFill>
                <a:ea typeface="华文新魏" pitchFamily="2" charset="-122"/>
              </a:defRPr>
            </a:lvl2pPr>
            <a:lvl3pPr>
              <a:defRPr sz="3200" b="1">
                <a:solidFill>
                  <a:srgbClr val="0000CC"/>
                </a:solidFill>
                <a:ea typeface="华文新魏" pitchFamily="2" charset="-122"/>
              </a:defRPr>
            </a:lvl3pPr>
            <a:lvl4pPr>
              <a:defRPr sz="3200" b="1">
                <a:solidFill>
                  <a:srgbClr val="0000CC"/>
                </a:solidFill>
                <a:ea typeface="华文新魏" pitchFamily="2" charset="-122"/>
              </a:defRPr>
            </a:lvl4pPr>
            <a:lvl5pPr>
              <a:defRPr sz="3200" b="1">
                <a:solidFill>
                  <a:srgbClr val="0000CC"/>
                </a:solidFill>
                <a:ea typeface="华文新魏" pitchFamily="2" charset="-122"/>
              </a:defRPr>
            </a:lvl5pPr>
            <a:lvl6pPr>
              <a:defRPr sz="3200" b="1">
                <a:solidFill>
                  <a:srgbClr val="0000CC"/>
                </a:solidFill>
                <a:ea typeface="华文新魏" pitchFamily="2" charset="-122"/>
              </a:defRPr>
            </a:lvl6pPr>
            <a:lvl7pPr>
              <a:defRPr sz="3200" b="1">
                <a:solidFill>
                  <a:srgbClr val="0000CC"/>
                </a:solidFill>
                <a:ea typeface="华文新魏" pitchFamily="2" charset="-122"/>
              </a:defRPr>
            </a:lvl7pPr>
            <a:lvl8pPr>
              <a:defRPr sz="3200" b="1">
                <a:solidFill>
                  <a:srgbClr val="0000CC"/>
                </a:solidFill>
                <a:ea typeface="华文新魏" pitchFamily="2" charset="-122"/>
              </a:defRPr>
            </a:lvl8pPr>
            <a:lvl9pPr>
              <a:defRPr sz="3200" b="1">
                <a:solidFill>
                  <a:srgbClr val="0000CC"/>
                </a:solidFill>
                <a:ea typeface="华文新魏" pitchFamily="2" charset="-122"/>
              </a:defRPr>
            </a:lvl9pPr>
          </a:lstStyle>
          <a:p>
            <a:pPr algn="ctr"/>
            <a:r>
              <a:rPr lang="en-US" altLang="zh-CN" sz="2800" dirty="0" smtClean="0"/>
              <a:t>《</a:t>
            </a:r>
            <a:r>
              <a:rPr lang="zh-CN" altLang="en-US" sz="2800" dirty="0"/>
              <a:t>朱陈村</a:t>
            </a:r>
            <a:r>
              <a:rPr lang="en-US" altLang="zh-CN" sz="2800" dirty="0" smtClean="0"/>
              <a:t>》</a:t>
            </a:r>
          </a:p>
          <a:p>
            <a:pPr algn="ctr"/>
            <a:r>
              <a:rPr lang="zh-CN" altLang="en-US" sz="2800" dirty="0"/>
              <a:t>白居易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徐州</a:t>
            </a:r>
            <a:r>
              <a:rPr lang="zh-CN" altLang="en-US" sz="2800" dirty="0"/>
              <a:t>古丰县，有村曰朱</a:t>
            </a:r>
            <a:r>
              <a:rPr lang="zh-CN" altLang="en-US" sz="2800" dirty="0" smtClean="0"/>
              <a:t>陈。</a:t>
            </a:r>
          </a:p>
          <a:p>
            <a:pPr algn="ctr"/>
            <a:r>
              <a:rPr lang="zh-CN" altLang="en-US" sz="2800" dirty="0" smtClean="0"/>
              <a:t>去县百余里，桑麻青氛氲。</a:t>
            </a:r>
          </a:p>
          <a:p>
            <a:pPr algn="ctr"/>
            <a:r>
              <a:rPr lang="zh-CN" altLang="en-US" sz="2800" dirty="0" smtClean="0"/>
              <a:t>机梭</a:t>
            </a:r>
            <a:r>
              <a:rPr lang="zh-CN" altLang="en-US" sz="2800" dirty="0"/>
              <a:t>声札札，牛驴走纭纭。</a:t>
            </a:r>
          </a:p>
          <a:p>
            <a:pPr algn="ctr"/>
            <a:r>
              <a:rPr lang="zh-CN" altLang="en-US" sz="2800" dirty="0" smtClean="0"/>
              <a:t>女</a:t>
            </a:r>
            <a:r>
              <a:rPr lang="zh-CN" altLang="en-US" sz="2800" dirty="0"/>
              <a:t>汲涧中水，男采山上薪。</a:t>
            </a:r>
          </a:p>
          <a:p>
            <a:pPr algn="ctr"/>
            <a:r>
              <a:rPr lang="zh-CN" altLang="en-US" sz="2800" dirty="0" smtClean="0"/>
              <a:t>县</a:t>
            </a:r>
            <a:r>
              <a:rPr lang="zh-CN" altLang="en-US" sz="2800" dirty="0"/>
              <a:t>远官事少，山深人俗淳。</a:t>
            </a:r>
          </a:p>
          <a:p>
            <a:pPr algn="ctr"/>
            <a:r>
              <a:rPr lang="zh-CN" altLang="en-US" sz="2800" dirty="0" smtClean="0"/>
              <a:t>有</a:t>
            </a:r>
            <a:r>
              <a:rPr lang="zh-CN" altLang="en-US" sz="2800" dirty="0"/>
              <a:t>财不行商，有丁不入军。</a:t>
            </a:r>
          </a:p>
          <a:p>
            <a:pPr algn="ctr"/>
            <a:r>
              <a:rPr lang="zh-CN" altLang="en-US" sz="2800" dirty="0" smtClean="0">
                <a:solidFill>
                  <a:srgbClr val="0070C0"/>
                </a:solidFill>
              </a:rPr>
              <a:t>家家</a:t>
            </a:r>
            <a:r>
              <a:rPr lang="zh-CN" altLang="en-US" sz="2800" dirty="0">
                <a:solidFill>
                  <a:srgbClr val="0070C0"/>
                </a:solidFill>
              </a:rPr>
              <a:t>守村业，头白不出门。</a:t>
            </a:r>
          </a:p>
          <a:p>
            <a:pPr algn="ctr"/>
            <a:r>
              <a:rPr lang="zh-CN" altLang="en-US" sz="2800" dirty="0" smtClean="0"/>
              <a:t>生</a:t>
            </a:r>
            <a:r>
              <a:rPr lang="zh-CN" altLang="en-US" sz="2800" dirty="0"/>
              <a:t>为陈村民，死为陈村尘。</a:t>
            </a:r>
          </a:p>
          <a:p>
            <a:pPr algn="ctr"/>
            <a:r>
              <a:rPr lang="en-US" altLang="zh-CN" sz="2800" dirty="0" smtClean="0"/>
              <a:t>……  </a:t>
            </a:r>
            <a:endParaRPr lang="en-US" altLang="zh-C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3" y="973781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根据材料，概括个体小农经济的特点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6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0" y="3142809"/>
            <a:ext cx="3005951" cy="164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hlinkClick r:id="rId4" action="ppaction://hlinksldjump"/>
              </a:rPr>
              <a:t>■</a:t>
            </a:r>
            <a:r>
              <a:rPr lang="zh-CN" altLang="en-US" sz="2000" dirty="0">
                <a:hlinkClick r:id="rId4" action="ppaction://hlinksldjump"/>
              </a:rPr>
              <a:t>农业的起源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zh-CN" altLang="en-US" sz="2000" dirty="0">
                <a:hlinkClick r:id="rId5" action="ppaction://hlinksldjump"/>
              </a:rPr>
              <a:t>■从耒耜到曲辕犁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zh-CN" altLang="en-US" sz="2000" dirty="0">
                <a:hlinkClick r:id="" action="ppaction://noaction"/>
              </a:rPr>
              <a:t>■水利设施的逐渐完善</a:t>
            </a:r>
            <a:endParaRPr lang="zh-CN" altLang="en-US" sz="2000" dirty="0"/>
          </a:p>
          <a:p>
            <a:pPr>
              <a:lnSpc>
                <a:spcPct val="130000"/>
              </a:lnSpc>
            </a:pPr>
            <a:r>
              <a:rPr lang="zh-CN" altLang="en-US" sz="2000" dirty="0">
                <a:hlinkClick r:id="" action="ppaction://noaction"/>
              </a:rPr>
              <a:t>■从千耦其耘到个体农耕</a:t>
            </a:r>
            <a:endParaRPr lang="zh-CN" altLang="en-US" sz="20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5413" y="1147318"/>
            <a:ext cx="618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CN" altLang="en-US" sz="3600" dirty="0">
                <a:latin typeface="Arial" pitchFamily="34" charset="0"/>
              </a:rPr>
              <a:t>第</a:t>
            </a:r>
            <a:r>
              <a:rPr kumimoji="0" lang="en-US" altLang="zh-CN" sz="3600" dirty="0">
                <a:latin typeface="Arial" pitchFamily="34" charset="0"/>
              </a:rPr>
              <a:t>1</a:t>
            </a:r>
            <a:r>
              <a:rPr kumimoji="0" lang="zh-CN" altLang="en-US" sz="3600" dirty="0">
                <a:latin typeface="Arial" pitchFamily="34" charset="0"/>
              </a:rPr>
              <a:t>课</a:t>
            </a:r>
          </a:p>
          <a:p>
            <a:pPr algn="ctr"/>
            <a:r>
              <a:rPr kumimoji="0" lang="zh-CN" altLang="en-US" sz="3600" dirty="0">
                <a:latin typeface="Arial" pitchFamily="34" charset="0"/>
              </a:rPr>
              <a:t>精耕细作农业生产模式的形成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1008" y="5262988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古代农业经济的主要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个体小农经济的特点与评价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299" y="8708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（四）从千耦其耘到个体农耕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236137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 smtClean="0">
                <a:solidFill>
                  <a:schemeClr val="accent6"/>
                </a:solidFill>
              </a:rPr>
              <a:t>个体</a:t>
            </a:r>
            <a:r>
              <a:rPr lang="zh-CN" altLang="en-US" sz="2400" b="1" dirty="0">
                <a:solidFill>
                  <a:schemeClr val="accent6"/>
                </a:solidFill>
              </a:rPr>
              <a:t>小农经济的</a:t>
            </a:r>
            <a:r>
              <a:rPr lang="zh-CN" altLang="en-US" sz="2400" b="1" dirty="0" smtClean="0">
                <a:solidFill>
                  <a:schemeClr val="accent6"/>
                </a:solidFill>
              </a:rPr>
              <a:t>特点：</a:t>
            </a:r>
            <a:endParaRPr lang="en-US" altLang="zh-CN" sz="2400" b="1" dirty="0" smtClean="0">
              <a:solidFill>
                <a:schemeClr val="accent6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/>
              <a:t>分散性</a:t>
            </a:r>
            <a:r>
              <a:rPr lang="zh-CN" altLang="en-US" sz="2400" dirty="0" smtClean="0">
                <a:solidFill>
                  <a:schemeClr val="tx1"/>
                </a:solidFill>
              </a:rPr>
              <a:t>：以家庭为单位，个体经营为主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/>
              <a:t>封闭性</a:t>
            </a:r>
            <a:r>
              <a:rPr lang="zh-CN" altLang="en-US" sz="2400" dirty="0" smtClean="0">
                <a:solidFill>
                  <a:schemeClr val="tx1"/>
                </a:solidFill>
              </a:rPr>
              <a:t>：除盐铁外，通常不外求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自足性：生产的目的是满足基本生活需求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脆弱性：抗风险能力差，容易破产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/>
              <a:t>落后</a:t>
            </a:r>
            <a:r>
              <a:rPr lang="zh-CN" altLang="en-US" sz="2400" dirty="0" smtClean="0"/>
              <a:t>性</a:t>
            </a:r>
            <a:r>
              <a:rPr lang="zh-CN" altLang="en-US" sz="2400" dirty="0" smtClean="0">
                <a:solidFill>
                  <a:schemeClr val="tx1"/>
                </a:solidFill>
              </a:rPr>
              <a:t>：狭小生产规模和简单性别分工，使它很难扩大再生产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</a:rPr>
              <a:t>保守性：容易满足的社会心理状态。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5021789"/>
            <a:ext cx="29546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评价个体小农经济</a:t>
            </a: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优点：</a:t>
            </a:r>
            <a:endParaRPr lang="en-US" altLang="zh-CN" sz="2400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缺点：</a:t>
            </a:r>
            <a:endParaRPr lang="en-US" altLang="zh-CN" sz="24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1844" y="5493361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生活稳定，较高的生产积极性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1844" y="6052623"/>
            <a:ext cx="745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很难扩大再生产，阻碍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，抗风险能力差，容易破产</a:t>
            </a:r>
          </a:p>
        </p:txBody>
      </p:sp>
    </p:spTree>
    <p:extLst>
      <p:ext uri="{BB962C8B-B14F-4D97-AF65-F5344CB8AC3E}">
        <p14:creationId xmlns:p14="http://schemas.microsoft.com/office/powerpoint/2010/main" val="24759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813" y="435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课堂小结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4822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（一）农业的起源</a:t>
            </a:r>
            <a:endParaRPr lang="zh-CN" altLang="en-US" sz="2400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90390" y="2406791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采集经济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40828" y="2406791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种植经济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40828" y="3818835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原始农业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746871" y="5230879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狩猎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419791" y="5230879"/>
            <a:ext cx="2252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家畜饲养业 </a:t>
            </a:r>
          </a:p>
        </p:txBody>
      </p:sp>
      <p:cxnSp>
        <p:nvCxnSpPr>
          <p:cNvPr id="20" name="直接箭头连接符 19"/>
          <p:cNvCxnSpPr>
            <a:endCxn id="16" idx="1"/>
          </p:cNvCxnSpPr>
          <p:nvPr/>
        </p:nvCxnSpPr>
        <p:spPr bwMode="auto">
          <a:xfrm>
            <a:off x="3747600" y="2606846"/>
            <a:ext cx="11932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箭头连接符 20"/>
          <p:cNvCxnSpPr/>
          <p:nvPr/>
        </p:nvCxnSpPr>
        <p:spPr bwMode="auto">
          <a:xfrm>
            <a:off x="3747600" y="5430934"/>
            <a:ext cx="1064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箭头连接符 21"/>
          <p:cNvCxnSpPr/>
          <p:nvPr/>
        </p:nvCxnSpPr>
        <p:spPr bwMode="auto">
          <a:xfrm>
            <a:off x="5546122" y="4218945"/>
            <a:ext cx="0" cy="10119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箭头连接符 22"/>
          <p:cNvCxnSpPr>
            <a:endCxn id="16" idx="2"/>
          </p:cNvCxnSpPr>
          <p:nvPr/>
        </p:nvCxnSpPr>
        <p:spPr bwMode="auto">
          <a:xfrm flipV="1">
            <a:off x="5546122" y="2806901"/>
            <a:ext cx="0" cy="10119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675153" y="312418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1611" y="44241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辅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50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813" y="435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课堂小结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48229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（二）从耒耜到曲辕犁（</a:t>
            </a:r>
            <a:r>
              <a:rPr lang="zh-CN" altLang="en-US" sz="24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农业工具的改进</a:t>
            </a:r>
            <a:r>
              <a:rPr lang="zh-CN" altLang="en-US" sz="24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675" y="2260826"/>
            <a:ext cx="685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原始社会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商周时期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：主要材料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——_____________________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675" y="2872855"/>
            <a:ext cx="220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春秋战国时期：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675" y="3499398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西汉中期：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675" y="4154970"/>
            <a:ext cx="656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唐代：出现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，标志着中国传统步犁的定型。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53518" y="219503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木、石、骨、蚌；</a:t>
            </a:r>
          </a:p>
        </p:txBody>
      </p:sp>
      <p:sp>
        <p:nvSpPr>
          <p:cNvPr id="22" name="矩形 21"/>
          <p:cNvSpPr/>
          <p:nvPr/>
        </p:nvSpPr>
        <p:spPr>
          <a:xfrm>
            <a:off x="2771387" y="2862705"/>
            <a:ext cx="4955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93371" y="3499398"/>
            <a:ext cx="442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_________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得到推广；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90278" y="28093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冶铁技术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55116" y="2838342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铁器、牛耕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65514" y="345546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犁壁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53134" y="3475261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牛耕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38946" y="4096914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曲辕犁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94480" y="4596991"/>
            <a:ext cx="7516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的灌溉工具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：翻车（三国时期、马钧），筒车（唐宋时期）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480" y="17949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农耕工具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4479" y="5316312"/>
            <a:ext cx="8249445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 smtClean="0"/>
              <a:t>耕作技术：刀耕火种</a:t>
            </a:r>
            <a:r>
              <a:rPr lang="en-US" altLang="zh-CN" dirty="0" smtClean="0"/>
              <a:t>———</a:t>
            </a:r>
            <a:r>
              <a:rPr lang="zh-CN" altLang="en-US" dirty="0"/>
              <a:t>铁犁牛</a:t>
            </a:r>
            <a:r>
              <a:rPr lang="zh-CN" altLang="en-US" dirty="0" smtClean="0"/>
              <a:t>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0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  <p:bldP spid="3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38523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（四）从千耦其耘到个体农耕（农业耕作方式的改变）</a:t>
            </a:r>
            <a:endParaRPr lang="zh-CN" altLang="en-US" sz="2400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425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dirty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2400" dirty="0" smtClean="0">
                <a:solidFill>
                  <a:schemeClr val="accent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）水利设施的逐渐完善（农业环境改良）</a:t>
            </a:r>
            <a:endParaRPr lang="zh-CN" altLang="en-US" sz="2400" dirty="0">
              <a:solidFill>
                <a:schemeClr val="accent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812" y="2539999"/>
            <a:ext cx="2159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200" dirty="0"/>
              <a:t>大规模集体耕作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594" y="2554514"/>
            <a:ext cx="3570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200" dirty="0" smtClean="0"/>
              <a:t>个体小农（“男耕女织”）</a:t>
            </a:r>
            <a:endParaRPr lang="zh-CN" altLang="en-US" sz="2200" dirty="0"/>
          </a:p>
        </p:txBody>
      </p:sp>
      <p:cxnSp>
        <p:nvCxnSpPr>
          <p:cNvPr id="6" name="直接箭头连接符 5"/>
          <p:cNvCxnSpPr/>
          <p:nvPr/>
        </p:nvCxnSpPr>
        <p:spPr bwMode="auto">
          <a:xfrm>
            <a:off x="3310015" y="2779061"/>
            <a:ext cx="103466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41886" y="4003178"/>
            <a:ext cx="84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产生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原因：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生产工具和耕作技术的进步以及私有土地的出现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886" y="4402334"/>
            <a:ext cx="8793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    点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分散、封闭、自足、落后、保守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评    价：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优点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生活稳定，较高的生产积极性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缺点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很难扩大再生产，阻碍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，抗风险能力差，容易破产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5813" y="435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37880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86" y="1843305"/>
            <a:ext cx="8949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中国古代农业经济的特点：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①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为主，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为辅；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②借用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，使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的农业生产模式日益完善；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③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的经营方式。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588" y="263215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8492" y="263215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家畜饲养业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4100" y="32054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牛力耕田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0267" y="320545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不断改良生产工具、技术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58" y="37349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精耕细作</a:t>
            </a:r>
            <a:endParaRPr lang="zh-CN" altLang="en-US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70446" y="4285941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“男耕女织”式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5813" y="4354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7690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高中教学\2学科教学\1我的教案\2必修二\1精耕细作农业生产模式的形成\tim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1" y="3998232"/>
            <a:ext cx="4171830" cy="2351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高中教学\2学科教学\1我的教案\2必修二\1精耕细作农业生产模式的形成\timg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4" y="2224315"/>
            <a:ext cx="4181946" cy="277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485130" y="51205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列举你所知道的美食：</a:t>
            </a:r>
            <a:endParaRPr lang="zh-CN" altLang="en-US" sz="2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627">
            <a:off x="1" y="950629"/>
            <a:ext cx="4762500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58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8" y="409617"/>
            <a:ext cx="6342742" cy="4212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54129" y="5094514"/>
            <a:ext cx="75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饼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      --      --     --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10475" y="51145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面粉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45924" y="51145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小麦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33499" y="511458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4129" y="5723967"/>
            <a:ext cx="75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肉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      --      --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3221" y="57314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动物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438670" y="573143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饲养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826245" y="573143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？？？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094535" y="511458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？？？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5534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270682" y="4827703"/>
            <a:ext cx="14670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神农尝百草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546" y="5855730"/>
            <a:ext cx="6532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原始农业经历了从</a:t>
            </a:r>
            <a:r>
              <a:rPr lang="zh-CN" altLang="en-US" sz="20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zh-CN" altLang="en-US" sz="20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的发展。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05576" y="583589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采集经济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2778" y="583371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种植经济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8" y="1220159"/>
            <a:ext cx="3570287" cy="3486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88521" y="8708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（一）农业的起源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27308" y="2003615"/>
            <a:ext cx="697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</a:t>
            </a:r>
            <a:r>
              <a:rPr kumimoji="0"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77747" y="2003615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种植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21267" y="3415659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原始农业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27310" y="4827703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狩猎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00230" y="4827703"/>
            <a:ext cx="2252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家畜饲养 </a:t>
            </a:r>
          </a:p>
        </p:txBody>
      </p:sp>
      <p:cxnSp>
        <p:nvCxnSpPr>
          <p:cNvPr id="14" name="直接箭头连接符 13"/>
          <p:cNvCxnSpPr>
            <a:endCxn id="10" idx="1"/>
          </p:cNvCxnSpPr>
          <p:nvPr/>
        </p:nvCxnSpPr>
        <p:spPr bwMode="auto">
          <a:xfrm>
            <a:off x="5828039" y="2203670"/>
            <a:ext cx="144970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/>
          <p:cNvCxnSpPr/>
          <p:nvPr/>
        </p:nvCxnSpPr>
        <p:spPr bwMode="auto">
          <a:xfrm>
            <a:off x="5828039" y="5027758"/>
            <a:ext cx="106409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/>
          <p:cNvCxnSpPr/>
          <p:nvPr/>
        </p:nvCxnSpPr>
        <p:spPr bwMode="auto">
          <a:xfrm>
            <a:off x="7626561" y="3815769"/>
            <a:ext cx="0" cy="10119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箭头连接符 16"/>
          <p:cNvCxnSpPr>
            <a:endCxn id="10" idx="2"/>
          </p:cNvCxnSpPr>
          <p:nvPr/>
        </p:nvCxnSpPr>
        <p:spPr bwMode="auto">
          <a:xfrm flipV="1">
            <a:off x="7626561" y="2403725"/>
            <a:ext cx="0" cy="10119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755592" y="27210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2050" y="402095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辅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449" y="2843123"/>
            <a:ext cx="649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中国古代农业经济的特点：</a:t>
            </a:r>
            <a:endParaRPr lang="en-US" altLang="zh-CN" sz="2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①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为主，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_____________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为辅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4351" y="354488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255" y="35448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家畜饲养业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8521" y="8708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（一）农业的起源</a:t>
            </a:r>
          </a:p>
        </p:txBody>
      </p:sp>
    </p:spTree>
    <p:extLst>
      <p:ext uri="{BB962C8B-B14F-4D97-AF65-F5344CB8AC3E}">
        <p14:creationId xmlns:p14="http://schemas.microsoft.com/office/powerpoint/2010/main" val="4216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6" t="16780" r="30429" b="28606"/>
          <a:stretch/>
        </p:blipFill>
        <p:spPr bwMode="auto">
          <a:xfrm>
            <a:off x="1861345" y="457767"/>
            <a:ext cx="4899327" cy="3795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3308" y="114388"/>
            <a:ext cx="3051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原始农业重要遗址分布图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4742430" y="2474861"/>
            <a:ext cx="217714" cy="21771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5954640" y="2922534"/>
            <a:ext cx="217714" cy="21771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812" y="235551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半坡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2531" y="2820936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河姆渡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9860" y="457767"/>
            <a:ext cx="209005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27149"/>
              </p:ext>
            </p:extLst>
          </p:nvPr>
        </p:nvGraphicFramePr>
        <p:xfrm>
          <a:off x="217710" y="4332318"/>
          <a:ext cx="8534400" cy="231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989943"/>
                <a:gridCol w="3207657"/>
              </a:tblGrid>
              <a:tr h="5392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地区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北方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南方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ED2"/>
                    </a:solidFill>
                  </a:tcPr>
                </a:tc>
              </a:tr>
              <a:tr h="5392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流域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2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典型遗址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0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农业特点</a:t>
                      </a:r>
                      <a:endParaRPr lang="en-US" altLang="zh-CN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tx1"/>
                          </a:solidFill>
                        </a:rPr>
                        <a:t>（主要农作物）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E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________________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为主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以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</a:rPr>
                        <a:t>_______________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</a:rPr>
                        <a:t>为代表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440357" y="4976316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黄河流域</a:t>
            </a:r>
          </a:p>
        </p:txBody>
      </p:sp>
      <p:sp>
        <p:nvSpPr>
          <p:cNvPr id="11" name="矩形 10"/>
          <p:cNvSpPr/>
          <p:nvPr/>
        </p:nvSpPr>
        <p:spPr>
          <a:xfrm>
            <a:off x="6542556" y="4976316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长江流域</a:t>
            </a:r>
          </a:p>
        </p:txBody>
      </p:sp>
      <p:sp>
        <p:nvSpPr>
          <p:cNvPr id="13" name="矩形 12"/>
          <p:cNvSpPr/>
          <p:nvPr/>
        </p:nvSpPr>
        <p:spPr>
          <a:xfrm>
            <a:off x="6414316" y="5502934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河姆渡遗址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40357" y="5502934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半坡遗址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5266" y="6072134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水田稻作生产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71437" y="6072134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旱地的粟麦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5651" y="899887"/>
            <a:ext cx="9144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5675086" y="1422400"/>
            <a:ext cx="1376362" cy="933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/>
        </p:nvCxnSpPr>
        <p:spPr bwMode="auto">
          <a:xfrm flipV="1">
            <a:off x="5677934" y="2133600"/>
            <a:ext cx="1373514" cy="788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089726" y="1222345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粟作物农业区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7982" y="1933545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稻作物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农业区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79" y="8708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（二）从耒耜到曲辕犁（农业工具的演变）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1" y="1975293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汇总各个时期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农耕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工具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的发展变化。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675" y="2728262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原始社会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商周时期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75" y="3576809"/>
            <a:ext cx="220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春秋战国时期：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675" y="4425356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西汉中期：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675" y="5273904"/>
            <a:ext cx="119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唐代：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171" y="932931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生产力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的主要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标志</a:t>
            </a:r>
            <a:r>
              <a:rPr lang="en-US" altLang="zh-CN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生产工具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耒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3895"/>
            <a:ext cx="3455988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m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633895"/>
            <a:ext cx="4537075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189" y="827309"/>
            <a:ext cx="3377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原始社会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商周时期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主要工具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  <a:p>
            <a:pPr lvl="0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主要材料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29683" y="1470140"/>
            <a:ext cx="137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耒、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耜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29683" y="1843623"/>
            <a:ext cx="1980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木、石、骨、蚌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2522" y="442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农耕工具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1" y="1456700"/>
            <a:ext cx="440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商周时期：出现青铜器，但作为农业工具的极少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02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ppt母版no left">
  <a:themeElements>
    <a:clrScheme name="ppt母版no lef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母版no lef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ppt母版no lef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母版no lef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ppt母版no left</Template>
  <TotalTime>2510</TotalTime>
  <Words>1115</Words>
  <Application>Microsoft Office PowerPoint</Application>
  <PresentationFormat>全屏显示(4:3)</PresentationFormat>
  <Paragraphs>207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ppt母版no left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Yiduiyi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Bojin</dc:creator>
  <cp:lastModifiedBy>fytx</cp:lastModifiedBy>
  <cp:revision>155</cp:revision>
  <cp:lastPrinted>1601-01-01T00:00:00Z</cp:lastPrinted>
  <dcterms:created xsi:type="dcterms:W3CDTF">1601-01-01T00:00:00Z</dcterms:created>
  <dcterms:modified xsi:type="dcterms:W3CDTF">2018-03-07T03:51:43Z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