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3"/>
    <p:sldId id="258" r:id="rId4"/>
    <p:sldId id="300" r:id="rId5"/>
    <p:sldId id="261" r:id="rId6"/>
    <p:sldId id="260" r:id="rId7"/>
    <p:sldId id="263" r:id="rId8"/>
    <p:sldId id="264" r:id="rId9"/>
    <p:sldId id="278" r:id="rId10"/>
    <p:sldId id="265" r:id="rId12"/>
    <p:sldId id="382" r:id="rId13"/>
    <p:sldId id="267" r:id="rId14"/>
    <p:sldId id="383" r:id="rId15"/>
    <p:sldId id="268" r:id="rId16"/>
    <p:sldId id="363" r:id="rId17"/>
    <p:sldId id="364" r:id="rId18"/>
    <p:sldId id="365" r:id="rId19"/>
    <p:sldId id="366" r:id="rId20"/>
    <p:sldId id="360" r:id="rId21"/>
    <p:sldId id="361" r:id="rId22"/>
    <p:sldId id="390" r:id="rId23"/>
    <p:sldId id="271" r:id="rId24"/>
    <p:sldId id="272" r:id="rId25"/>
    <p:sldId id="369" r:id="rId26"/>
    <p:sldId id="370" r:id="rId27"/>
    <p:sldId id="372" r:id="rId28"/>
    <p:sldId id="275" r:id="rId29"/>
    <p:sldId id="378" r:id="rId30"/>
    <p:sldId id="379" r:id="rId31"/>
    <p:sldId id="373" r:id="rId32"/>
    <p:sldId id="384" r:id="rId33"/>
    <p:sldId id="385" r:id="rId34"/>
    <p:sldId id="290" r:id="rId35"/>
    <p:sldId id="291" r:id="rId36"/>
    <p:sldId id="293" r:id="rId37"/>
    <p:sldId id="295" r:id="rId38"/>
    <p:sldId id="296" r:id="rId39"/>
    <p:sldId id="297" r:id="rId40"/>
    <p:sldId id="298" r:id="rId41"/>
    <p:sldId id="299" r:id="rId42"/>
    <p:sldId id="317" r:id="rId43"/>
    <p:sldId id="318" r:id="rId44"/>
    <p:sldId id="319" r:id="rId45"/>
    <p:sldId id="320" r:id="rId46"/>
    <p:sldId id="321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8675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6861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86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270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2707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782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78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987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9875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8192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1923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839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3971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8601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6019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2771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3481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4819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6867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3891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5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4505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5059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7107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5120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03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065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0659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>
            <p:ph sz="quarter" idx="10"/>
          </p:nvPr>
        </p:nvSpPr>
        <p:spPr>
          <a:xfrm>
            <a:off x="302604" y="1055655"/>
            <a:ext cx="11586792" cy="5184846"/>
          </a:xfrm>
          <a:prstGeom prst="rect">
            <a:avLst/>
          </a:prstGeom>
        </p:spPr>
        <p:txBody>
          <a:bodyPr/>
          <a:lstStyle>
            <a:lvl1pPr marL="431800" indent="-431800" eaLnBrk="1">
              <a:lnSpc>
                <a:spcPts val="4000"/>
              </a:lnSpc>
              <a:spcBef>
                <a:spcPts val="0"/>
              </a:spcBef>
              <a:buNone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31800" indent="-431800" eaLnBrk="1">
              <a:lnSpc>
                <a:spcPts val="4000"/>
              </a:lnSpc>
              <a:spcBef>
                <a:spcPts val="0"/>
              </a:spcBef>
              <a:buNone/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defRPr>
            </a:lvl2pPr>
            <a:lvl3pPr marL="431800" indent="-431800" eaLnBrk="1">
              <a:lnSpc>
                <a:spcPts val="4000"/>
              </a:lnSpc>
              <a:spcBef>
                <a:spcPts val="0"/>
              </a:spcBef>
              <a:buNone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431800" indent="-431800" eaLnBrk="1">
              <a:lnSpc>
                <a:spcPts val="4000"/>
              </a:lnSpc>
              <a:spcBef>
                <a:spcPts val="0"/>
              </a:spcBef>
              <a:buNone/>
              <a:defRPr sz="2400" b="1">
                <a:solidFill>
                  <a:srgbClr val="00B05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defRPr>
            </a:lvl4pPr>
            <a:lvl5pPr marL="431800" indent="-431800" eaLnBrk="1">
              <a:lnSpc>
                <a:spcPts val="4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21.xml"/><Relationship Id="rId2" Type="http://schemas.openxmlformats.org/officeDocument/2006/relationships/slide" Target="slide1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hyperlink" Target="../&#39640;&#32771;&#28436;&#32451;/&#31532;&#19968;&#31456;&#31532;&#19968;&#35762;.docx" TargetMode="External"/><Relationship Id="rId2" Type="http://schemas.openxmlformats.org/officeDocument/2006/relationships/hyperlink" Target="../&#38480;&#26102;&#35757;&#32451;/&#31532;&#19968;&#31456;&#31532;&#19968;&#35762;.docx" TargetMode="Externa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hyperlink" Target="../&#39640;&#32771;&#28436;&#32451;/&#31532;&#19968;&#31456;&#31532;&#19968;&#35762;.docx" TargetMode="External"/><Relationship Id="rId3" Type="http://schemas.openxmlformats.org/officeDocument/2006/relationships/hyperlink" Target="../&#38480;&#26102;&#35757;&#32451;/&#31532;&#19968;&#31456;&#31532;&#19968;&#35762;.docx" TargetMode="External"/><Relationship Id="rId2" Type="http://schemas.openxmlformats.org/officeDocument/2006/relationships/image" Target="../media/image8.pn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hyperlink" Target="../&#39640;&#32771;&#28436;&#32451;/&#31532;&#19968;&#31456;&#31532;&#19968;&#35762;.docx" TargetMode="External"/><Relationship Id="rId2" Type="http://schemas.openxmlformats.org/officeDocument/2006/relationships/hyperlink" Target="../&#38480;&#26102;&#35757;&#32451;/&#31532;&#19968;&#31456;&#31532;&#19968;&#35762;.docx" TargetMode="Externa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hyperlink" Target="../&#39640;&#32771;&#28436;&#32451;/&#31532;&#19968;&#31456;&#31532;&#19968;&#35762;.docx" TargetMode="External"/><Relationship Id="rId2" Type="http://schemas.openxmlformats.org/officeDocument/2006/relationships/hyperlink" Target="../&#38480;&#26102;&#35757;&#32451;/&#31532;&#19968;&#31456;&#31532;&#19968;&#35762;.docx" TargetMode="Externa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9.emf"/><Relationship Id="rId1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//&#26032;&#22270;&#26426;/&#31995;&#32479; (d)/2018&#39640;&#19977;&#19968;&#36718;/&#20154;&#27665;&#21382;&#21490;/+30.TIF" TargetMode="Externa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7.GIF"/><Relationship Id="rId6" Type="http://schemas.openxmlformats.org/officeDocument/2006/relationships/slide" Target="slide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hyperlink" Target="../&#39640;&#32771;&#28436;&#32451;/&#31532;&#19968;&#31456;&#31532;&#19968;&#35762;.docx" TargetMode="External"/><Relationship Id="rId3" Type="http://schemas.openxmlformats.org/officeDocument/2006/relationships/hyperlink" Target="../&#38480;&#26102;&#35757;&#32451;/&#31532;&#19968;&#31456;&#31532;&#19968;&#35762;.docx" TargetMode="External"/><Relationship Id="rId2" Type="http://schemas.openxmlformats.org/officeDocument/2006/relationships/image" Target="../media/image18.png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hyperlink" Target="../&#39640;&#32771;&#28436;&#32451;/&#31532;&#19968;&#31456;&#31532;&#19968;&#35762;.docx" TargetMode="External"/><Relationship Id="rId2" Type="http://schemas.openxmlformats.org/officeDocument/2006/relationships/hyperlink" Target="../&#38480;&#26102;&#35757;&#32451;/&#31532;&#19968;&#31456;&#31532;&#19968;&#35762;.docx" TargetMode="External"/><Relationship Id="rId1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hyperlink" Target="../&#39640;&#32771;&#28436;&#32451;/&#31532;&#19968;&#31456;&#31532;&#19968;&#35762;.docx" TargetMode="External"/><Relationship Id="rId2" Type="http://schemas.openxmlformats.org/officeDocument/2006/relationships/hyperlink" Target="../&#38480;&#26102;&#35757;&#32451;/&#31532;&#19968;&#31456;&#31532;&#19968;&#35762;.docx" TargetMode="External"/><Relationship Id="rId1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hyperlink" Target="../&#39640;&#32771;&#28436;&#32451;/&#31532;&#19968;&#31456;&#31532;&#19968;&#35762;.docx" TargetMode="External"/><Relationship Id="rId2" Type="http://schemas.openxmlformats.org/officeDocument/2006/relationships/hyperlink" Target="../&#38480;&#26102;&#35757;&#32451;/&#31532;&#19968;&#31456;&#31532;&#19968;&#35762;.docx" TargetMode="Externa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hyperlink" Target="../&#39640;&#32771;&#28436;&#32451;/&#31532;&#19968;&#31456;&#31532;&#19968;&#35762;.docx" TargetMode="External"/><Relationship Id="rId2" Type="http://schemas.openxmlformats.org/officeDocument/2006/relationships/hyperlink" Target="../&#38480;&#26102;&#35757;&#32451;/&#31532;&#19968;&#31456;&#31532;&#19968;&#35762;.docx" TargetMode="External"/><Relationship Id="rId1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hyperlink" Target="../&#39640;&#32771;&#28436;&#32451;/&#31532;&#19968;&#31456;&#31532;&#19968;&#35762;.docx" TargetMode="External"/><Relationship Id="rId2" Type="http://schemas.openxmlformats.org/officeDocument/2006/relationships/hyperlink" Target="../&#38480;&#26102;&#35757;&#32451;/&#31532;&#19968;&#31456;&#31532;&#19968;&#35762;.docx" TargetMode="External"/><Relationship Id="rId1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hyperlink" Target="../&#39640;&#32771;&#28436;&#32451;/&#31532;&#19968;&#31456;&#31532;&#19968;&#35762;.docx" TargetMode="External"/><Relationship Id="rId2" Type="http://schemas.openxmlformats.org/officeDocument/2006/relationships/hyperlink" Target="../&#38480;&#26102;&#35757;&#32451;/&#31532;&#19968;&#31456;&#31532;&#19968;&#35762;.docx" TargetMode="External"/><Relationship Id="rId1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hyperlink" Target="../&#39640;&#32771;&#28436;&#32451;/&#31532;&#19968;&#31456;&#31532;&#19968;&#35762;.docx" TargetMode="External"/><Relationship Id="rId3" Type="http://schemas.openxmlformats.org/officeDocument/2006/relationships/hyperlink" Target="../&#38480;&#26102;&#35757;&#32451;/&#31532;&#19968;&#31456;&#31532;&#19968;&#35762;.docx" TargetMode="External"/><Relationship Id="rId2" Type="http://schemas.openxmlformats.org/officeDocument/2006/relationships/image" Target="../media/image25.png"/><Relationship Id="rId1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openxmlformats.org/officeDocument/2006/relationships/hyperlink" Target="../&#39640;&#32771;&#28436;&#32451;/&#31532;&#19968;&#31456;&#31532;&#19968;&#35762;.docx" TargetMode="External"/><Relationship Id="rId2" Type="http://schemas.openxmlformats.org/officeDocument/2006/relationships/hyperlink" Target="../&#38480;&#26102;&#35757;&#32451;/&#31532;&#19968;&#31456;&#31532;&#19968;&#35762;.docx" TargetMode="External"/><Relationship Id="rId1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hyperlink" Target="../&#39640;&#32771;&#28436;&#32451;/&#31532;&#19968;&#31456;&#31532;&#19968;&#35762;.docx" TargetMode="External"/><Relationship Id="rId3" Type="http://schemas.openxmlformats.org/officeDocument/2006/relationships/hyperlink" Target="../&#38480;&#26102;&#35757;&#32451;/&#31532;&#19968;&#31456;&#31532;&#19968;&#35762;.docx" TargetMode="External"/><Relationship Id="rId2" Type="http://schemas.openxmlformats.org/officeDocument/2006/relationships/image" Target="../media/image26.png"/><Relationship Id="rId1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hyperlink" Target="../&#39640;&#32771;&#28436;&#32451;/&#31532;&#19968;&#31456;&#31532;&#19968;&#35762;.docx" TargetMode="External"/><Relationship Id="rId3" Type="http://schemas.openxmlformats.org/officeDocument/2006/relationships/hyperlink" Target="../&#38480;&#26102;&#35757;&#32451;/&#31532;&#19968;&#31456;&#31532;&#19968;&#35762;.docx" TargetMode="External"/><Relationship Id="rId2" Type="http://schemas.openxmlformats.org/officeDocument/2006/relationships/image" Target="../media/image27.png"/><Relationship Id="rId1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Relationship Id="rId3" Type="http://schemas.openxmlformats.org/officeDocument/2006/relationships/hyperlink" Target="../&#39640;&#32771;&#28436;&#32451;/&#31532;&#19968;&#31456;&#31532;&#19968;&#35762;.docx" TargetMode="External"/><Relationship Id="rId2" Type="http://schemas.openxmlformats.org/officeDocument/2006/relationships/hyperlink" Target="../&#38480;&#26102;&#35757;&#32451;/&#31532;&#19968;&#31456;&#31532;&#19968;&#35762;.docx" TargetMode="Externa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9.emf"/><Relationship Id="rId1" Type="http://schemas.openxmlformats.org/officeDocument/2006/relationships/oleObject" Target="../embeddings/oleObject5.bin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0.emf"/><Relationship Id="rId1" Type="http://schemas.openxmlformats.org/officeDocument/2006/relationships/oleObject" Target="../embeddings/oleObject6.bin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2.e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31.emf"/><Relationship Id="rId1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hyperlink" Target="../&#39640;&#32771;&#28436;&#32451;/&#31532;&#19968;&#31456;&#31532;&#19968;&#35762;.docx" TargetMode="External"/><Relationship Id="rId4" Type="http://schemas.openxmlformats.org/officeDocument/2006/relationships/hyperlink" Target="../&#38480;&#26102;&#35757;&#32451;/&#31532;&#19968;&#31456;&#31532;&#19968;&#35762;.docx" TargetMode="External"/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8065" name="Picture 3" descr="专题一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9238" y="2101850"/>
            <a:ext cx="9148762" cy="2495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8721" name="图片 211969" descr="未命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1972" name="文本框 211971"/>
          <p:cNvSpPr txBox="1"/>
          <p:nvPr/>
        </p:nvSpPr>
        <p:spPr>
          <a:xfrm>
            <a:off x="2057400" y="1447800"/>
            <a:ext cx="8001000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、概念：</a:t>
            </a:r>
            <a:r>
              <a:rPr lang="zh-CN" altLang="en-US" sz="32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分封，就是“</a:t>
            </a:r>
            <a:r>
              <a:rPr lang="zh-CN" altLang="en-US" sz="3200" b="1" u="sng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封邦建国</a:t>
            </a:r>
            <a:r>
              <a:rPr lang="zh-CN" altLang="en-US" sz="32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”的意思。</a:t>
            </a:r>
            <a:endParaRPr lang="zh-CN" altLang="en-US" sz="32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　</a:t>
            </a:r>
            <a:r>
              <a:rPr lang="zh-CN" altLang="en-US" sz="32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周王把王畿以外地区的</a:t>
            </a:r>
            <a:r>
              <a:rPr lang="zh-CN" altLang="en-US" sz="3200" b="1" u="sng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土地和人口</a:t>
            </a:r>
            <a:r>
              <a:rPr lang="zh-CN" altLang="en-US" sz="32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分封给诸侯，让他们建立诸侯国</a:t>
            </a:r>
            <a:r>
              <a:rPr lang="en-US" altLang="zh-CN" sz="32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,</a:t>
            </a:r>
            <a:r>
              <a:rPr lang="zh-CN" altLang="en-US" sz="3200" b="1" u="sng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拱卫王室</a:t>
            </a:r>
            <a:r>
              <a:rPr lang="zh-CN" altLang="en-US" sz="32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　</a:t>
            </a:r>
            <a:endParaRPr lang="zh-CN" altLang="en-US" sz="3200" b="1" noProof="1" dirty="0">
              <a:solidFill>
                <a:srgbClr val="A50021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9745" name="图片 212993" descr="未命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5688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9746" name="矩形 212995"/>
          <p:cNvSpPr/>
          <p:nvPr/>
        </p:nvSpPr>
        <p:spPr>
          <a:xfrm>
            <a:off x="5879942" y="4398487"/>
            <a:ext cx="316230" cy="1383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133350" algn="ctr"/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  <a:p>
            <a:pPr indent="133350" algn="ctr"/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  <a:p>
            <a:pPr indent="133350" algn="ctr"/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9747" name="矩形 212996"/>
          <p:cNvSpPr/>
          <p:nvPr/>
        </p:nvSpPr>
        <p:spPr>
          <a:xfrm>
            <a:off x="3733800" y="1447800"/>
            <a:ext cx="63944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保证周王室的强大，巩固统治阶级统治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9748" name="矩形 212997"/>
          <p:cNvSpPr/>
          <p:nvPr/>
        </p:nvSpPr>
        <p:spPr>
          <a:xfrm>
            <a:off x="3733800" y="2743200"/>
            <a:ext cx="6781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受封土地和人口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享有世袭统治权</a:t>
            </a:r>
            <a:endParaRPr lang="zh-CN" altLang="en-US" sz="28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9749" name="矩形 212998"/>
          <p:cNvSpPr/>
          <p:nvPr/>
        </p:nvSpPr>
        <p:spPr>
          <a:xfrm>
            <a:off x="3657600" y="3352800"/>
            <a:ext cx="70104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军赋、力役、朝贡、朝觐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9750" name="矩形 212999"/>
          <p:cNvSpPr/>
          <p:nvPr/>
        </p:nvSpPr>
        <p:spPr>
          <a:xfrm>
            <a:off x="3810000" y="4572000"/>
            <a:ext cx="655320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巩固统治稳定秩序；扩大疆域；传播文化。开发了边疆地区等。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9751" name="矩形 213000"/>
          <p:cNvSpPr/>
          <p:nvPr/>
        </p:nvSpPr>
        <p:spPr>
          <a:xfrm>
            <a:off x="3581400" y="5206365"/>
            <a:ext cx="708660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春秋时周王室衰微，诸侯争霸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名存实亡．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战国时被郡县制取代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3002" name="笑脸 213001"/>
          <p:cNvSpPr/>
          <p:nvPr/>
        </p:nvSpPr>
        <p:spPr>
          <a:xfrm>
            <a:off x="3095625" y="3873500"/>
            <a:ext cx="7143750" cy="725624"/>
          </a:xfrm>
          <a:prstGeom prst="smileyFace">
            <a:avLst>
              <a:gd name="adj" fmla="val 4653"/>
            </a:avLst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2800" b="1" strike="noStrike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鲁、齐、燕、卫、宋、晋；等</a:t>
            </a:r>
            <a:endParaRPr lang="zh-CN" altLang="en-US" sz="2800" b="1" strike="noStrike" noProof="1" dirty="0">
              <a:solidFill>
                <a:srgbClr val="000066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3003" name="矩形 213002"/>
          <p:cNvSpPr/>
          <p:nvPr/>
        </p:nvSpPr>
        <p:spPr>
          <a:xfrm>
            <a:off x="4768850" y="2057400"/>
            <a:ext cx="58991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28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子弟（王族）、功臣、先代的贵族；</a:t>
            </a:r>
            <a:endParaRPr lang="zh-CN" altLang="en-US" sz="2800" b="1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9754" name="矩形 213003"/>
          <p:cNvSpPr/>
          <p:nvPr/>
        </p:nvSpPr>
        <p:spPr>
          <a:xfrm>
            <a:off x="2057400" y="1447800"/>
            <a:ext cx="2590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、目的：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9755" name="矩形 213004"/>
          <p:cNvSpPr/>
          <p:nvPr/>
        </p:nvSpPr>
        <p:spPr>
          <a:xfrm>
            <a:off x="2057400" y="2705100"/>
            <a:ext cx="20558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、权利：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9756" name="矩形 213005"/>
          <p:cNvSpPr/>
          <p:nvPr/>
        </p:nvSpPr>
        <p:spPr>
          <a:xfrm>
            <a:off x="2057400" y="3276600"/>
            <a:ext cx="1905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、义务：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9757" name="矩形 213006"/>
          <p:cNvSpPr/>
          <p:nvPr/>
        </p:nvSpPr>
        <p:spPr>
          <a:xfrm>
            <a:off x="2057400" y="4505325"/>
            <a:ext cx="20212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、作用：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9758" name="矩形 213007"/>
          <p:cNvSpPr/>
          <p:nvPr/>
        </p:nvSpPr>
        <p:spPr>
          <a:xfrm>
            <a:off x="2057400" y="5099050"/>
            <a:ext cx="17926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、解体：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3009" name="矩形 213008"/>
          <p:cNvSpPr/>
          <p:nvPr/>
        </p:nvSpPr>
        <p:spPr>
          <a:xfrm>
            <a:off x="2057400" y="3940175"/>
            <a:ext cx="215011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en-US" altLang="zh-CN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、诸侯国：</a:t>
            </a:r>
            <a:endParaRPr lang="zh-CN" altLang="en-US" sz="28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3010" name="矩形 213009"/>
          <p:cNvSpPr/>
          <p:nvPr/>
        </p:nvSpPr>
        <p:spPr>
          <a:xfrm>
            <a:off x="2057400" y="2085975"/>
            <a:ext cx="3581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en-US" altLang="zh-CN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、分封的对象：</a:t>
            </a:r>
            <a:endParaRPr lang="zh-CN" altLang="en-US" sz="28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9761" name="左大括号 213010"/>
          <p:cNvSpPr/>
          <p:nvPr/>
        </p:nvSpPr>
        <p:spPr>
          <a:xfrm>
            <a:off x="1828800" y="1676400"/>
            <a:ext cx="152400" cy="3810000"/>
          </a:xfrm>
          <a:prstGeom prst="leftBrace">
            <a:avLst>
              <a:gd name="adj1" fmla="val 208217"/>
              <a:gd name="adj2" fmla="val 50000"/>
            </a:avLst>
          </a:pr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9762" name="笑脸 213011">
            <a:hlinkClick r:id="rId2" action="ppaction://hlinksldjump"/>
          </p:cNvPr>
          <p:cNvSpPr/>
          <p:nvPr/>
        </p:nvSpPr>
        <p:spPr>
          <a:xfrm>
            <a:off x="9480550" y="4221163"/>
            <a:ext cx="287338" cy="2159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9763" name="十六角星 213012">
            <a:hlinkClick r:id="rId3" action="ppaction://hlinksldjump"/>
          </p:cNvPr>
          <p:cNvSpPr/>
          <p:nvPr/>
        </p:nvSpPr>
        <p:spPr>
          <a:xfrm>
            <a:off x="9264650" y="6237288"/>
            <a:ext cx="863600" cy="620712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09" name="内容占位符 1"/>
          <p:cNvSpPr>
            <a:spLocks noGrp="1"/>
          </p:cNvSpPr>
          <p:nvPr>
            <p:ph sz="quarter" idx="10"/>
          </p:nvPr>
        </p:nvSpPr>
        <p:spPr>
          <a:xfrm>
            <a:off x="1751013" y="1311275"/>
            <a:ext cx="8689975" cy="4125913"/>
          </a:xfrm>
        </p:spPr>
        <p:txBody>
          <a:bodyPr anchor="t"/>
          <a:p>
            <a:pPr defTabSz="914400">
              <a:spcBef>
                <a:spcPct val="0"/>
              </a:spcBef>
            </a:pPr>
            <a:r>
              <a:rPr lang="en-US" altLang="zh-CN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8</a:t>
            </a:r>
            <a:r>
              <a:rPr lang="zh-CN" altLang="en-US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．解体：诸侯在领地内享有相当大的独立性，西周后期，王权衰落，分封制遭到破坏，“礼崩乐坏”、“楚王问鼎”是其表现。</a:t>
            </a:r>
            <a:endParaRPr lang="zh-CN" altLang="en-US" kern="1200" baseline="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  <a:p>
            <a:pPr lvl="4" defTabSz="914400">
              <a:spcBef>
                <a:spcPct val="0"/>
              </a:spcBef>
            </a:pPr>
            <a:r>
              <a:rPr lang="en-US" altLang="zh-CN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[</a:t>
            </a:r>
            <a:r>
              <a:rPr lang="zh-CN" altLang="en-US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图示图解</a:t>
            </a:r>
            <a:r>
              <a:rPr lang="en-US" altLang="zh-CN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]</a:t>
            </a:r>
            <a:r>
              <a:rPr lang="zh-CN" altLang="en-US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　分封制</a:t>
            </a:r>
            <a:endParaRPr lang="zh-CN" altLang="en-US" kern="1200" baseline="0" dirty="0"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</p:txBody>
      </p:sp>
      <p:pic>
        <p:nvPicPr>
          <p:cNvPr id="94210" name="Picture 3" descr="+1B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238" y="3575050"/>
            <a:ext cx="7121525" cy="1649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6674" name="矩形 156673"/>
          <p:cNvSpPr/>
          <p:nvPr/>
        </p:nvSpPr>
        <p:spPr>
          <a:xfrm>
            <a:off x="1703388" y="3141663"/>
            <a:ext cx="439261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lang="en-US" altLang="zh-CN" sz="3200" strike="noStrike" noProof="1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新魏" pitchFamily="2" charset="-122"/>
            </a:endParaRPr>
          </a:p>
        </p:txBody>
      </p:sp>
      <p:grpSp>
        <p:nvGrpSpPr>
          <p:cNvPr id="160770" name="组合 156685"/>
          <p:cNvGrpSpPr/>
          <p:nvPr/>
        </p:nvGrpSpPr>
        <p:grpSpPr>
          <a:xfrm>
            <a:off x="2063750" y="0"/>
            <a:ext cx="7848600" cy="4724400"/>
            <a:chOff x="2925" y="2160"/>
            <a:chExt cx="2616" cy="1950"/>
          </a:xfrm>
        </p:grpSpPr>
        <p:pic>
          <p:nvPicPr>
            <p:cNvPr id="160771" name="图片 156686" descr="西周分封"/>
            <p:cNvPicPr>
              <a:picLocks noChangeAspect="1"/>
            </p:cNvPicPr>
            <p:nvPr/>
          </p:nvPicPr>
          <p:blipFill>
            <a:blip r:embed="rId1"/>
            <a:srcRect l="13126" t="15126" r="8125" b="14348"/>
            <a:stretch>
              <a:fillRect/>
            </a:stretch>
          </p:blipFill>
          <p:spPr>
            <a:xfrm>
              <a:off x="2925" y="2160"/>
              <a:ext cx="2616" cy="19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0772" name="文本框 156687"/>
            <p:cNvSpPr txBox="1"/>
            <p:nvPr/>
          </p:nvSpPr>
          <p:spPr>
            <a:xfrm>
              <a:off x="2971" y="2251"/>
              <a:ext cx="816" cy="21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66"/>
                  </a:solidFill>
                  <a:latin typeface="Arial" panose="020B0604020202020204" pitchFamily="34" charset="0"/>
                  <a:ea typeface="隶书" pitchFamily="49" charset="-122"/>
                </a:rPr>
                <a:t>西周分封</a:t>
              </a:r>
              <a:endPara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  <a:ea typeface="隶书" pitchFamily="49" charset="-122"/>
              </a:endParaRPr>
            </a:p>
          </p:txBody>
        </p:sp>
      </p:grpSp>
      <p:sp>
        <p:nvSpPr>
          <p:cNvPr id="160773" name="文本框 156692"/>
          <p:cNvSpPr txBox="1"/>
          <p:nvPr/>
        </p:nvSpPr>
        <p:spPr>
          <a:xfrm>
            <a:off x="3792538" y="4724400"/>
            <a:ext cx="27352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王室贵族：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74" name="文本框 156693"/>
          <p:cNvSpPr txBox="1"/>
          <p:nvPr/>
        </p:nvSpPr>
        <p:spPr>
          <a:xfrm>
            <a:off x="3863975" y="5445125"/>
            <a:ext cx="22320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先代贵族：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75" name="文本框 156694"/>
          <p:cNvSpPr txBox="1"/>
          <p:nvPr/>
        </p:nvSpPr>
        <p:spPr>
          <a:xfrm>
            <a:off x="2351088" y="5157788"/>
            <a:ext cx="647700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对象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76" name="文本框 156695"/>
          <p:cNvSpPr txBox="1"/>
          <p:nvPr/>
        </p:nvSpPr>
        <p:spPr>
          <a:xfrm>
            <a:off x="3935413" y="6092825"/>
            <a:ext cx="18732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功    臣：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77" name="左大括号 156696"/>
          <p:cNvSpPr/>
          <p:nvPr/>
        </p:nvSpPr>
        <p:spPr>
          <a:xfrm>
            <a:off x="3359150" y="5013325"/>
            <a:ext cx="215900" cy="1511300"/>
          </a:xfrm>
          <a:prstGeom prst="leftBrace">
            <a:avLst>
              <a:gd name="adj1" fmla="val 583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78" name="文本框 156697"/>
          <p:cNvSpPr txBox="1"/>
          <p:nvPr/>
        </p:nvSpPr>
        <p:spPr>
          <a:xfrm>
            <a:off x="6024563" y="4724400"/>
            <a:ext cx="324008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燕、鲁、卫、晋、吴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79" name="文本框 156698"/>
          <p:cNvSpPr txBox="1"/>
          <p:nvPr/>
        </p:nvSpPr>
        <p:spPr>
          <a:xfrm>
            <a:off x="6096000" y="5445125"/>
            <a:ext cx="32400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杞、宋、许、陈、楚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80" name="文本框 156699"/>
          <p:cNvSpPr txBox="1"/>
          <p:nvPr/>
        </p:nvSpPr>
        <p:spPr>
          <a:xfrm>
            <a:off x="6096000" y="6092825"/>
            <a:ext cx="863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齐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 dir="ru"/>
    <p:sndAc>
      <p:stSnd>
        <p:snd r:embed="rId2" name="hammer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5" name="组合 33"/>
          <p:cNvGrpSpPr/>
          <p:nvPr/>
        </p:nvGrpSpPr>
        <p:grpSpPr>
          <a:xfrm>
            <a:off x="1524000" y="981075"/>
            <a:ext cx="9180513" cy="6870700"/>
            <a:chOff x="-29028" y="-1"/>
            <a:chExt cx="9196382" cy="5152571"/>
          </a:xfrm>
        </p:grpSpPr>
        <p:pic>
          <p:nvPicPr>
            <p:cNvPr id="31746" name="Picture 9" descr="C:\Documents and Settings\Administrator\桌面\素材CNN sccnn.com 388XXC2.jpg"/>
            <p:cNvPicPr>
              <a:picLocks noChangeAspect="1"/>
            </p:cNvPicPr>
            <p:nvPr/>
          </p:nvPicPr>
          <p:blipFill>
            <a:blip r:embed="rId1"/>
            <a:srcRect l="1215" t="10843" b="5045"/>
            <a:stretch>
              <a:fillRect/>
            </a:stretch>
          </p:blipFill>
          <p:spPr>
            <a:xfrm>
              <a:off x="-29028" y="0"/>
              <a:ext cx="9173028" cy="5143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矩形 35"/>
            <p:cNvSpPr/>
            <p:nvPr/>
          </p:nvSpPr>
          <p:spPr>
            <a:xfrm>
              <a:off x="-13253" y="-1"/>
              <a:ext cx="9180607" cy="5152571"/>
            </a:xfrm>
            <a:prstGeom prst="rect">
              <a:avLst/>
            </a:prstGeom>
            <a:gradFill>
              <a:gsLst>
                <a:gs pos="74000">
                  <a:schemeClr val="bg1">
                    <a:lumMod val="50000"/>
                    <a:alpha val="2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1748" name="组合 46"/>
          <p:cNvGrpSpPr/>
          <p:nvPr/>
        </p:nvGrpSpPr>
        <p:grpSpPr>
          <a:xfrm>
            <a:off x="1595088" y="85724"/>
            <a:ext cx="2411921" cy="1198880"/>
            <a:chOff x="571472" y="1526899"/>
            <a:chExt cx="2411592" cy="1199198"/>
          </a:xfrm>
        </p:grpSpPr>
        <p:grpSp>
          <p:nvGrpSpPr>
            <p:cNvPr id="31749" name="组合 39"/>
            <p:cNvGrpSpPr/>
            <p:nvPr/>
          </p:nvGrpSpPr>
          <p:grpSpPr>
            <a:xfrm>
              <a:off x="1011239" y="1727095"/>
              <a:ext cx="1971825" cy="857257"/>
              <a:chOff x="1068022" y="1509294"/>
              <a:chExt cx="1971759" cy="64278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68022" y="1509294"/>
                <a:ext cx="846089" cy="642789"/>
              </a:xfrm>
              <a:prstGeom prst="rect">
                <a:avLst/>
              </a:prstGeom>
              <a:solidFill>
                <a:srgbClr val="0066FF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751" name="矩形 10"/>
              <p:cNvSpPr/>
              <p:nvPr/>
            </p:nvSpPr>
            <p:spPr>
              <a:xfrm>
                <a:off x="1271214" y="1509294"/>
                <a:ext cx="690763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核心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752" name="TextBox 5"/>
              <p:cNvSpPr txBox="1"/>
              <p:nvPr/>
            </p:nvSpPr>
            <p:spPr>
              <a:xfrm>
                <a:off x="1841105" y="1852115"/>
                <a:ext cx="1198676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rgbClr val="0099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考点突破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 bwMode="auto">
            <a:xfrm>
              <a:off x="571472" y="1526899"/>
              <a:ext cx="843165" cy="1199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" name="圆角矩形 82"/>
          <p:cNvSpPr/>
          <p:nvPr/>
        </p:nvSpPr>
        <p:spPr>
          <a:xfrm>
            <a:off x="2095500" y="1428750"/>
            <a:ext cx="5500688" cy="4524375"/>
          </a:xfrm>
          <a:prstGeom prst="roundRect">
            <a:avLst>
              <a:gd name="adj" fmla="val 2965"/>
            </a:avLst>
          </a:prstGeom>
          <a:noFill/>
          <a:ln w="635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Rectangle 2"/>
          <p:cNvSpPr/>
          <p:nvPr/>
        </p:nvSpPr>
        <p:spPr>
          <a:xfrm>
            <a:off x="4452938" y="619126"/>
            <a:ext cx="44119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66700"/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</a:rPr>
              <a:t>考点一　商周时期的政治制度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036000" y="1071546"/>
            <a:ext cx="7632000" cy="1588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56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2095500" y="2133600"/>
            <a:ext cx="5513388" cy="952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1" name="TextBox 53">
            <a:hlinkClick r:id="" action="ppaction://hlinkshowjump?jump=firstslide"/>
          </p:cNvPr>
          <p:cNvSpPr txBox="1"/>
          <p:nvPr/>
        </p:nvSpPr>
        <p:spPr>
          <a:xfrm>
            <a:off x="2032000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rot="5400000">
            <a:off x="2416969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3" name="TextBox 63">
            <a:hlinkClick r:id="" action="ppaction://hlinkshowjump?jump=lastslide"/>
          </p:cNvPr>
          <p:cNvSpPr txBox="1"/>
          <p:nvPr/>
        </p:nvSpPr>
        <p:spPr>
          <a:xfrm>
            <a:off x="2524125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尾页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 rot="5400000">
            <a:off x="2917031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>
            <a:hlinkClick r:id="" action="ppaction://hlinkshowjump?jump=previousslide"/>
          </p:cNvPr>
          <p:cNvSpPr/>
          <p:nvPr/>
        </p:nvSpPr>
        <p:spPr>
          <a:xfrm>
            <a:off x="3024188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上页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7" name="直接连接符 66"/>
          <p:cNvCxnSpPr/>
          <p:nvPr/>
        </p:nvCxnSpPr>
        <p:spPr>
          <a:xfrm rot="5400000">
            <a:off x="3417094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hlinkClick r:id="" action="ppaction://hlinkshowjump?jump=nextslide"/>
          </p:cNvPr>
          <p:cNvSpPr/>
          <p:nvPr/>
        </p:nvSpPr>
        <p:spPr>
          <a:xfrm>
            <a:off x="3524250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下页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1768" name="组合 137"/>
          <p:cNvGrpSpPr/>
          <p:nvPr/>
        </p:nvGrpSpPr>
        <p:grpSpPr>
          <a:xfrm>
            <a:off x="4779963" y="2219325"/>
            <a:ext cx="1160462" cy="287338"/>
            <a:chOff x="3357959" y="1692000"/>
            <a:chExt cx="1160671" cy="288000"/>
          </a:xfrm>
        </p:grpSpPr>
        <p:sp>
          <p:nvSpPr>
            <p:cNvPr id="31769" name="TextBox 90"/>
            <p:cNvSpPr/>
            <p:nvPr/>
          </p:nvSpPr>
          <p:spPr>
            <a:xfrm>
              <a:off x="3438630" y="1692000"/>
              <a:ext cx="1080000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要点突破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流程图: 联系 134"/>
            <p:cNvSpPr/>
            <p:nvPr/>
          </p:nvSpPr>
          <p:spPr bwMode="auto">
            <a:xfrm>
              <a:off x="3357959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90185" name="组合 10"/>
          <p:cNvGrpSpPr/>
          <p:nvPr/>
        </p:nvGrpSpPr>
        <p:grpSpPr>
          <a:xfrm>
            <a:off x="3503613" y="2219325"/>
            <a:ext cx="1079500" cy="287338"/>
            <a:chOff x="5535558" y="1311371"/>
            <a:chExt cx="1287237" cy="620441"/>
          </a:xfrm>
        </p:grpSpPr>
        <p:sp>
          <p:nvSpPr>
            <p:cNvPr id="31772" name="TextBox 144"/>
            <p:cNvSpPr/>
            <p:nvPr/>
          </p:nvSpPr>
          <p:spPr>
            <a:xfrm>
              <a:off x="5619668" y="1311371"/>
              <a:ext cx="1203127" cy="620441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solidFill>
                    <a:srgbClr val="1A961A"/>
                  </a:solidFill>
                  <a:latin typeface="微软雅黑" panose="020B0503020204020204" charset="-122"/>
                  <a:ea typeface="微软雅黑" panose="020B0503020204020204" charset="-122"/>
                </a:rPr>
                <a:t>史料印证</a:t>
              </a:r>
              <a:endParaRPr lang="zh-CN" altLang="en-US" sz="1400" b="1" dirty="0">
                <a:solidFill>
                  <a:srgbClr val="1A961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流程图: 联系 145"/>
            <p:cNvSpPr/>
            <p:nvPr/>
          </p:nvSpPr>
          <p:spPr>
            <a:xfrm>
              <a:off x="5535558" y="1513717"/>
              <a:ext cx="169809" cy="16998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1774" name="组合 128"/>
          <p:cNvGrpSpPr/>
          <p:nvPr/>
        </p:nvGrpSpPr>
        <p:grpSpPr>
          <a:xfrm>
            <a:off x="6137275" y="2219325"/>
            <a:ext cx="1143000" cy="287338"/>
            <a:chOff x="4643843" y="1692000"/>
            <a:chExt cx="1142603" cy="288000"/>
          </a:xfrm>
        </p:grpSpPr>
        <p:sp>
          <p:nvSpPr>
            <p:cNvPr id="31775" name="TextBox 59"/>
            <p:cNvSpPr/>
            <p:nvPr/>
          </p:nvSpPr>
          <p:spPr>
            <a:xfrm>
              <a:off x="4706446" y="1692000"/>
              <a:ext cx="1080000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真题对接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流程图: 联系 60"/>
            <p:cNvSpPr/>
            <p:nvPr/>
          </p:nvSpPr>
          <p:spPr bwMode="auto">
            <a:xfrm>
              <a:off x="4643843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31777" name="矩形 390190"/>
          <p:cNvSpPr/>
          <p:nvPr/>
        </p:nvSpPr>
        <p:spPr>
          <a:xfrm>
            <a:off x="1524000" y="27813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7667625" y="1428750"/>
            <a:ext cx="2643188" cy="4524375"/>
          </a:xfrm>
          <a:prstGeom prst="roundRect">
            <a:avLst>
              <a:gd name="adj" fmla="val 3319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0194" name="矩形 390193"/>
          <p:cNvSpPr/>
          <p:nvPr/>
        </p:nvSpPr>
        <p:spPr>
          <a:xfrm>
            <a:off x="1847850" y="2704148"/>
            <a:ext cx="5688013" cy="11988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68605" algn="ctr"/>
            <a:r>
              <a:rPr lang="zh-CN" altLang="en-US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史料</a:t>
            </a:r>
            <a:r>
              <a:rPr lang="en-US" altLang="zh-CN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r>
              <a:rPr lang="zh-CN" altLang="en-US" b="1" dirty="0">
                <a:latin typeface="Arial" panose="020B0604020202020204" pitchFamily="34" charset="0"/>
                <a:ea typeface="楷体" panose="02010609060101010101" pitchFamily="49" charset="-122"/>
              </a:rPr>
              <a:t>封建亲戚为诸侯之君，以为藩篱，屏蔽周室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 algn="ctr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           ——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顾炎武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 algn="ctr"/>
            <a:r>
              <a:rPr lang="zh-CN" altLang="en-US" b="1" dirty="0">
                <a:latin typeface="Arial" panose="020B0604020202020204" pitchFamily="34" charset="0"/>
                <a:ea typeface="楷体" panose="02010609060101010101" pitchFamily="49" charset="-122"/>
              </a:rPr>
              <a:t>幽王为烽火大鼓，有寇至举烽火，诸侯悉至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indent="268605" algn="ctr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——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史记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周本纪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0199" name="矩形 390198"/>
          <p:cNvSpPr/>
          <p:nvPr/>
        </p:nvSpPr>
        <p:spPr>
          <a:xfrm>
            <a:off x="7824788" y="1838325"/>
            <a:ext cx="1325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◆史料分析</a:t>
            </a:r>
            <a:endParaRPr lang="zh-CN" altLang="en-US" dirty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0200" name="矩形 390199"/>
          <p:cNvSpPr/>
          <p:nvPr/>
        </p:nvSpPr>
        <p:spPr>
          <a:xfrm>
            <a:off x="7824788" y="2269808"/>
            <a:ext cx="1791970" cy="175323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史料反映出实施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分封制的目的是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拱卫王室、巩固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西周统治，被分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封的诸侯有拱卫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王室的义务。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82" name="文本框 390200"/>
          <p:cNvSpPr txBox="1"/>
          <p:nvPr/>
        </p:nvSpPr>
        <p:spPr>
          <a:xfrm>
            <a:off x="2927350" y="1628775"/>
            <a:ext cx="3241675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要点二  分封制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1783" name="组合 137"/>
          <p:cNvGrpSpPr/>
          <p:nvPr/>
        </p:nvGrpSpPr>
        <p:grpSpPr>
          <a:xfrm>
            <a:off x="2208213" y="2205038"/>
            <a:ext cx="1160462" cy="287337"/>
            <a:chOff x="3357959" y="1692000"/>
            <a:chExt cx="1160671" cy="288000"/>
          </a:xfrm>
        </p:grpSpPr>
        <p:sp>
          <p:nvSpPr>
            <p:cNvPr id="31784" name="TextBox 90"/>
            <p:cNvSpPr/>
            <p:nvPr/>
          </p:nvSpPr>
          <p:spPr>
            <a:xfrm>
              <a:off x="3438630" y="1692000"/>
              <a:ext cx="1080000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基础梳理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" name="流程图: 联系 134"/>
            <p:cNvSpPr/>
            <p:nvPr/>
          </p:nvSpPr>
          <p:spPr bwMode="auto">
            <a:xfrm>
              <a:off x="3357959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4" name="直接连接符 53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55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7"/>
          <p:cNvCxnSpPr/>
          <p:nvPr/>
        </p:nvCxnSpPr>
        <p:spPr>
          <a:xfrm rot="5400000">
            <a:off x="6852444" y="29606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90" name="TextBox 52">
            <a:hlinkClick r:id="rId2"/>
          </p:cNvPr>
          <p:cNvSpPr txBox="1"/>
          <p:nvPr/>
        </p:nvSpPr>
        <p:spPr>
          <a:xfrm>
            <a:off x="6096000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考点突破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791" name="TextBox 54">
            <a:hlinkClick r:id="rId3"/>
          </p:cNvPr>
          <p:cNvSpPr txBox="1"/>
          <p:nvPr/>
        </p:nvSpPr>
        <p:spPr>
          <a:xfrm>
            <a:off x="6953250" y="100013"/>
            <a:ext cx="8940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真题研析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792" name="矩形 56">
            <a:hlinkClick r:id="rId3"/>
          </p:cNvPr>
          <p:cNvSpPr/>
          <p:nvPr/>
        </p:nvSpPr>
        <p:spPr>
          <a:xfrm>
            <a:off x="7810500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命题视角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793" name="矩形 58">
            <a:hlinkClick r:id="rId2"/>
          </p:cNvPr>
          <p:cNvSpPr/>
          <p:nvPr/>
        </p:nvSpPr>
        <p:spPr>
          <a:xfrm>
            <a:off x="8667750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课时训练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794" name="矩形 58">
            <a:hlinkClick r:id="rId2"/>
          </p:cNvPr>
          <p:cNvSpPr/>
          <p:nvPr/>
        </p:nvSpPr>
        <p:spPr>
          <a:xfrm>
            <a:off x="9480550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微课助学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3793" name="组合 33"/>
          <p:cNvGrpSpPr/>
          <p:nvPr/>
        </p:nvGrpSpPr>
        <p:grpSpPr>
          <a:xfrm>
            <a:off x="1487488" y="-12700"/>
            <a:ext cx="9180512" cy="6870700"/>
            <a:chOff x="-29028" y="-1"/>
            <a:chExt cx="9196382" cy="5152571"/>
          </a:xfrm>
        </p:grpSpPr>
        <p:pic>
          <p:nvPicPr>
            <p:cNvPr id="33794" name="Picture 9" descr="C:\Documents and Settings\Administrator\桌面\素材CNN sccnn.com 388XXC2.jpg"/>
            <p:cNvPicPr>
              <a:picLocks noChangeAspect="1"/>
            </p:cNvPicPr>
            <p:nvPr/>
          </p:nvPicPr>
          <p:blipFill>
            <a:blip r:embed="rId1"/>
            <a:srcRect l="1215" t="10843" b="5045"/>
            <a:stretch>
              <a:fillRect/>
            </a:stretch>
          </p:blipFill>
          <p:spPr>
            <a:xfrm>
              <a:off x="-29028" y="0"/>
              <a:ext cx="9173028" cy="5143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矩形 35"/>
            <p:cNvSpPr/>
            <p:nvPr/>
          </p:nvSpPr>
          <p:spPr>
            <a:xfrm>
              <a:off x="-13253" y="-1"/>
              <a:ext cx="9180607" cy="5152571"/>
            </a:xfrm>
            <a:prstGeom prst="rect">
              <a:avLst/>
            </a:prstGeom>
            <a:gradFill>
              <a:gsLst>
                <a:gs pos="74000">
                  <a:schemeClr val="bg1">
                    <a:lumMod val="50000"/>
                    <a:alpha val="2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3796" name="组合 46"/>
          <p:cNvGrpSpPr/>
          <p:nvPr/>
        </p:nvGrpSpPr>
        <p:grpSpPr>
          <a:xfrm>
            <a:off x="1595088" y="85724"/>
            <a:ext cx="2411921" cy="1198880"/>
            <a:chOff x="571472" y="1526899"/>
            <a:chExt cx="2411592" cy="1199198"/>
          </a:xfrm>
        </p:grpSpPr>
        <p:grpSp>
          <p:nvGrpSpPr>
            <p:cNvPr id="33797" name="组合 39"/>
            <p:cNvGrpSpPr/>
            <p:nvPr/>
          </p:nvGrpSpPr>
          <p:grpSpPr>
            <a:xfrm>
              <a:off x="1011239" y="1727095"/>
              <a:ext cx="1971825" cy="857257"/>
              <a:chOff x="1068022" y="1509294"/>
              <a:chExt cx="1971759" cy="64278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68022" y="1509294"/>
                <a:ext cx="846089" cy="642789"/>
              </a:xfrm>
              <a:prstGeom prst="rect">
                <a:avLst/>
              </a:prstGeom>
              <a:solidFill>
                <a:srgbClr val="0066FF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799" name="矩形 10"/>
              <p:cNvSpPr/>
              <p:nvPr/>
            </p:nvSpPr>
            <p:spPr>
              <a:xfrm>
                <a:off x="1271214" y="1509294"/>
                <a:ext cx="690763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核心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800" name="TextBox 5"/>
              <p:cNvSpPr txBox="1"/>
              <p:nvPr/>
            </p:nvSpPr>
            <p:spPr>
              <a:xfrm>
                <a:off x="1841105" y="1852115"/>
                <a:ext cx="1198676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rgbClr val="0099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考点突破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 bwMode="auto">
            <a:xfrm>
              <a:off x="571472" y="1526899"/>
              <a:ext cx="843165" cy="1199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" name="圆角矩形 82"/>
          <p:cNvSpPr/>
          <p:nvPr/>
        </p:nvSpPr>
        <p:spPr>
          <a:xfrm>
            <a:off x="2095500" y="1412875"/>
            <a:ext cx="5368925" cy="4540250"/>
          </a:xfrm>
          <a:prstGeom prst="roundRect">
            <a:avLst>
              <a:gd name="adj" fmla="val 2965"/>
            </a:avLst>
          </a:prstGeom>
          <a:noFill/>
          <a:ln w="635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Rectangle 2"/>
          <p:cNvSpPr/>
          <p:nvPr/>
        </p:nvSpPr>
        <p:spPr>
          <a:xfrm>
            <a:off x="4452938" y="619126"/>
            <a:ext cx="44119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66700"/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</a:rPr>
              <a:t>考点一　商周时期的政治制度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036000" y="1071546"/>
            <a:ext cx="7632000" cy="1588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56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2095500" y="2133600"/>
            <a:ext cx="536892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9" name="TextBox 53">
            <a:hlinkClick r:id="" action="ppaction://hlinkshowjump?jump=firstslide"/>
          </p:cNvPr>
          <p:cNvSpPr txBox="1"/>
          <p:nvPr/>
        </p:nvSpPr>
        <p:spPr>
          <a:xfrm>
            <a:off x="2032000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rot="5400000">
            <a:off x="2416969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1" name="TextBox 63">
            <a:hlinkClick r:id="" action="ppaction://hlinkshowjump?jump=lastslide"/>
          </p:cNvPr>
          <p:cNvSpPr txBox="1"/>
          <p:nvPr/>
        </p:nvSpPr>
        <p:spPr>
          <a:xfrm>
            <a:off x="2524125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尾页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 rot="5400000">
            <a:off x="2917031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>
            <a:hlinkClick r:id="" action="ppaction://hlinkshowjump?jump=previousslide"/>
          </p:cNvPr>
          <p:cNvSpPr/>
          <p:nvPr/>
        </p:nvSpPr>
        <p:spPr>
          <a:xfrm>
            <a:off x="3024188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上页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7" name="直接连接符 66"/>
          <p:cNvCxnSpPr/>
          <p:nvPr/>
        </p:nvCxnSpPr>
        <p:spPr>
          <a:xfrm rot="5400000">
            <a:off x="3417094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hlinkClick r:id="" action="ppaction://hlinkshowjump?jump=nextslide"/>
          </p:cNvPr>
          <p:cNvSpPr/>
          <p:nvPr/>
        </p:nvSpPr>
        <p:spPr>
          <a:xfrm>
            <a:off x="3524250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下页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3816" name="文本框 393248"/>
          <p:cNvSpPr txBox="1"/>
          <p:nvPr/>
        </p:nvSpPr>
        <p:spPr>
          <a:xfrm>
            <a:off x="5564823" y="4005263"/>
            <a:ext cx="459740" cy="136842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17" name="文本框 393249"/>
          <p:cNvSpPr txBox="1"/>
          <p:nvPr/>
        </p:nvSpPr>
        <p:spPr>
          <a:xfrm>
            <a:off x="2135188" y="2133600"/>
            <a:ext cx="54006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3818" name="组合 137"/>
          <p:cNvGrpSpPr/>
          <p:nvPr/>
        </p:nvGrpSpPr>
        <p:grpSpPr>
          <a:xfrm>
            <a:off x="4779963" y="2219325"/>
            <a:ext cx="1160462" cy="287338"/>
            <a:chOff x="3357959" y="1692000"/>
            <a:chExt cx="1160671" cy="288000"/>
          </a:xfrm>
        </p:grpSpPr>
        <p:sp>
          <p:nvSpPr>
            <p:cNvPr id="33819" name="TextBox 90"/>
            <p:cNvSpPr/>
            <p:nvPr/>
          </p:nvSpPr>
          <p:spPr>
            <a:xfrm>
              <a:off x="3438630" y="1692000"/>
              <a:ext cx="1080000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要点突破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流程图: 联系 134"/>
            <p:cNvSpPr/>
            <p:nvPr/>
          </p:nvSpPr>
          <p:spPr bwMode="auto">
            <a:xfrm>
              <a:off x="3357959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3821" name="组合 128"/>
          <p:cNvGrpSpPr/>
          <p:nvPr/>
        </p:nvGrpSpPr>
        <p:grpSpPr>
          <a:xfrm>
            <a:off x="6137275" y="2219325"/>
            <a:ext cx="1143000" cy="287338"/>
            <a:chOff x="4643843" y="1692000"/>
            <a:chExt cx="1142603" cy="288000"/>
          </a:xfrm>
        </p:grpSpPr>
        <p:sp>
          <p:nvSpPr>
            <p:cNvPr id="33822" name="TextBox 59"/>
            <p:cNvSpPr/>
            <p:nvPr/>
          </p:nvSpPr>
          <p:spPr>
            <a:xfrm>
              <a:off x="4706446" y="1692000"/>
              <a:ext cx="1080000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真题对接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流程图: 联系 60"/>
            <p:cNvSpPr/>
            <p:nvPr/>
          </p:nvSpPr>
          <p:spPr bwMode="auto">
            <a:xfrm>
              <a:off x="4643843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33824" name="矩形 393262"/>
          <p:cNvSpPr/>
          <p:nvPr/>
        </p:nvSpPr>
        <p:spPr>
          <a:xfrm>
            <a:off x="1524000" y="27813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7535863" y="1341438"/>
            <a:ext cx="2881313" cy="4611688"/>
          </a:xfrm>
          <a:prstGeom prst="roundRect">
            <a:avLst>
              <a:gd name="adj" fmla="val 3319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3265" name="矩形 393264"/>
          <p:cNvSpPr/>
          <p:nvPr/>
        </p:nvSpPr>
        <p:spPr>
          <a:xfrm>
            <a:off x="1919288" y="2641283"/>
            <a:ext cx="5327650" cy="64516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68605"/>
            <a:r>
              <a:rPr lang="zh-CN" altLang="en-US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史料</a:t>
            </a:r>
            <a:r>
              <a:rPr lang="en-US" altLang="zh-CN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荀子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·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儒效篇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记载：“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周公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兼制天下，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      立七十一国，姬姓独居五十三人。”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3266" name="矩形 393265"/>
          <p:cNvSpPr/>
          <p:nvPr/>
        </p:nvSpPr>
        <p:spPr>
          <a:xfrm>
            <a:off x="7608888" y="1909763"/>
            <a:ext cx="1325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◆史料分析</a:t>
            </a:r>
            <a:endParaRPr lang="zh-CN" altLang="en-US" dirty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3268" name="矩形 393267"/>
          <p:cNvSpPr/>
          <p:nvPr/>
        </p:nvSpPr>
        <p:spPr>
          <a:xfrm>
            <a:off x="2208213" y="3284538"/>
            <a:ext cx="27355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史料</a:t>
            </a:r>
            <a:r>
              <a:rPr lang="en-US" altLang="zh-CN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 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西周分封制示意图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93269" name="图片 393268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3654425"/>
            <a:ext cx="2781300" cy="222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3270" name="文本框 393269"/>
          <p:cNvSpPr txBox="1"/>
          <p:nvPr/>
        </p:nvSpPr>
        <p:spPr>
          <a:xfrm>
            <a:off x="7608888" y="2305050"/>
            <a:ext cx="3240087" cy="2584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(1)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注意史料的来源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出处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(2)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注意史料中的显性信息；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(3)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注意图例表示的内容。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本史料反映出分封的对象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主要是王族、功臣、先代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贵族。从布局上看，王族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占据战略要地，是分封的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主体，直观地反映了“拱卫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王室”的分封意图。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31" name="文本框 393270"/>
          <p:cNvSpPr txBox="1"/>
          <p:nvPr/>
        </p:nvSpPr>
        <p:spPr>
          <a:xfrm>
            <a:off x="2927350" y="1628775"/>
            <a:ext cx="3241675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要点二  分封制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93272" name="组合 10"/>
          <p:cNvGrpSpPr/>
          <p:nvPr/>
        </p:nvGrpSpPr>
        <p:grpSpPr>
          <a:xfrm>
            <a:off x="3503613" y="2219325"/>
            <a:ext cx="1079500" cy="287338"/>
            <a:chOff x="5535558" y="1311371"/>
            <a:chExt cx="1287237" cy="620441"/>
          </a:xfrm>
        </p:grpSpPr>
        <p:sp>
          <p:nvSpPr>
            <p:cNvPr id="33833" name="TextBox 144"/>
            <p:cNvSpPr/>
            <p:nvPr/>
          </p:nvSpPr>
          <p:spPr>
            <a:xfrm>
              <a:off x="5619668" y="1311371"/>
              <a:ext cx="1203127" cy="620441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solidFill>
                    <a:srgbClr val="1A961A"/>
                  </a:solidFill>
                  <a:latin typeface="微软雅黑" panose="020B0503020204020204" charset="-122"/>
                  <a:ea typeface="微软雅黑" panose="020B0503020204020204" charset="-122"/>
                </a:rPr>
                <a:t>史料印证</a:t>
              </a:r>
              <a:endParaRPr lang="zh-CN" altLang="en-US" sz="1400" b="1" dirty="0">
                <a:solidFill>
                  <a:srgbClr val="1A961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流程图: 联系 145"/>
            <p:cNvSpPr/>
            <p:nvPr/>
          </p:nvSpPr>
          <p:spPr>
            <a:xfrm>
              <a:off x="5535558" y="1513717"/>
              <a:ext cx="169809" cy="16998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3835" name="组合 137"/>
          <p:cNvGrpSpPr/>
          <p:nvPr/>
        </p:nvGrpSpPr>
        <p:grpSpPr>
          <a:xfrm>
            <a:off x="2208213" y="2205038"/>
            <a:ext cx="1160462" cy="287337"/>
            <a:chOff x="3357959" y="1692000"/>
            <a:chExt cx="1160671" cy="288000"/>
          </a:xfrm>
        </p:grpSpPr>
        <p:sp>
          <p:nvSpPr>
            <p:cNvPr id="33836" name="TextBox 90"/>
            <p:cNvSpPr/>
            <p:nvPr/>
          </p:nvSpPr>
          <p:spPr>
            <a:xfrm>
              <a:off x="3438630" y="1692000"/>
              <a:ext cx="1080000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基础梳理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" name="流程图: 联系 134"/>
            <p:cNvSpPr/>
            <p:nvPr/>
          </p:nvSpPr>
          <p:spPr bwMode="auto">
            <a:xfrm>
              <a:off x="3357959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4" name="直接连接符 53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55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7"/>
          <p:cNvCxnSpPr/>
          <p:nvPr/>
        </p:nvCxnSpPr>
        <p:spPr>
          <a:xfrm rot="5400000">
            <a:off x="6852444" y="29606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42" name="TextBox 52">
            <a:hlinkClick r:id="rId3"/>
          </p:cNvPr>
          <p:cNvSpPr txBox="1"/>
          <p:nvPr/>
        </p:nvSpPr>
        <p:spPr>
          <a:xfrm>
            <a:off x="6096000" y="115888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考点突破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843" name="TextBox 54">
            <a:hlinkClick r:id="rId4"/>
          </p:cNvPr>
          <p:cNvSpPr txBox="1"/>
          <p:nvPr/>
        </p:nvSpPr>
        <p:spPr>
          <a:xfrm>
            <a:off x="6953250" y="115888"/>
            <a:ext cx="8940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真题研析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844" name="矩形 56">
            <a:hlinkClick r:id="rId4"/>
          </p:cNvPr>
          <p:cNvSpPr/>
          <p:nvPr/>
        </p:nvSpPr>
        <p:spPr>
          <a:xfrm>
            <a:off x="7810500" y="115888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命题视角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845" name="矩形 58">
            <a:hlinkClick r:id="rId3"/>
          </p:cNvPr>
          <p:cNvSpPr/>
          <p:nvPr/>
        </p:nvSpPr>
        <p:spPr>
          <a:xfrm>
            <a:off x="8667750" y="115888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课时训练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846" name="矩形 58">
            <a:hlinkClick r:id="rId3"/>
          </p:cNvPr>
          <p:cNvSpPr/>
          <p:nvPr/>
        </p:nvSpPr>
        <p:spPr>
          <a:xfrm>
            <a:off x="9480550" y="115888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微课助学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5841" name="组合 33"/>
          <p:cNvGrpSpPr/>
          <p:nvPr/>
        </p:nvGrpSpPr>
        <p:grpSpPr>
          <a:xfrm>
            <a:off x="1524000" y="981075"/>
            <a:ext cx="9180513" cy="6870700"/>
            <a:chOff x="-29028" y="-1"/>
            <a:chExt cx="9196382" cy="5152571"/>
          </a:xfrm>
        </p:grpSpPr>
        <p:pic>
          <p:nvPicPr>
            <p:cNvPr id="35842" name="Picture 9" descr="C:\Documents and Settings\Administrator\桌面\素材CNN sccnn.com 388XXC2.jpg"/>
            <p:cNvPicPr>
              <a:picLocks noChangeAspect="1"/>
            </p:cNvPicPr>
            <p:nvPr/>
          </p:nvPicPr>
          <p:blipFill>
            <a:blip r:embed="rId1"/>
            <a:srcRect l="1215" t="10843" b="5045"/>
            <a:stretch>
              <a:fillRect/>
            </a:stretch>
          </p:blipFill>
          <p:spPr>
            <a:xfrm>
              <a:off x="-29028" y="0"/>
              <a:ext cx="9173028" cy="5143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矩形 35"/>
            <p:cNvSpPr/>
            <p:nvPr/>
          </p:nvSpPr>
          <p:spPr>
            <a:xfrm>
              <a:off x="-13253" y="-1"/>
              <a:ext cx="9180607" cy="5152571"/>
            </a:xfrm>
            <a:prstGeom prst="rect">
              <a:avLst/>
            </a:prstGeom>
            <a:gradFill>
              <a:gsLst>
                <a:gs pos="74000">
                  <a:schemeClr val="bg1">
                    <a:lumMod val="50000"/>
                    <a:alpha val="2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5844" name="组合 46"/>
          <p:cNvGrpSpPr/>
          <p:nvPr/>
        </p:nvGrpSpPr>
        <p:grpSpPr>
          <a:xfrm>
            <a:off x="1595088" y="85724"/>
            <a:ext cx="2411921" cy="1198880"/>
            <a:chOff x="571472" y="1526899"/>
            <a:chExt cx="2411592" cy="1199198"/>
          </a:xfrm>
        </p:grpSpPr>
        <p:grpSp>
          <p:nvGrpSpPr>
            <p:cNvPr id="35845" name="组合 39"/>
            <p:cNvGrpSpPr/>
            <p:nvPr/>
          </p:nvGrpSpPr>
          <p:grpSpPr>
            <a:xfrm>
              <a:off x="1011239" y="1727095"/>
              <a:ext cx="1971825" cy="857257"/>
              <a:chOff x="1068022" y="1509294"/>
              <a:chExt cx="1971759" cy="64278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68022" y="1509294"/>
                <a:ext cx="846089" cy="642789"/>
              </a:xfrm>
              <a:prstGeom prst="rect">
                <a:avLst/>
              </a:prstGeom>
              <a:solidFill>
                <a:srgbClr val="0066FF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847" name="矩形 10"/>
              <p:cNvSpPr/>
              <p:nvPr/>
            </p:nvSpPr>
            <p:spPr>
              <a:xfrm>
                <a:off x="1271214" y="1509294"/>
                <a:ext cx="690763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核心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848" name="TextBox 5"/>
              <p:cNvSpPr txBox="1"/>
              <p:nvPr/>
            </p:nvSpPr>
            <p:spPr>
              <a:xfrm>
                <a:off x="1841105" y="1852115"/>
                <a:ext cx="1198676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rgbClr val="0099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考点突破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 bwMode="auto">
            <a:xfrm>
              <a:off x="571472" y="1526899"/>
              <a:ext cx="843165" cy="1199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" name="圆角矩形 82"/>
          <p:cNvSpPr/>
          <p:nvPr/>
        </p:nvSpPr>
        <p:spPr>
          <a:xfrm>
            <a:off x="2095500" y="1484313"/>
            <a:ext cx="5800725" cy="4468813"/>
          </a:xfrm>
          <a:prstGeom prst="roundRect">
            <a:avLst>
              <a:gd name="adj" fmla="val 2965"/>
            </a:avLst>
          </a:prstGeom>
          <a:noFill/>
          <a:ln w="635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Rectangle 2"/>
          <p:cNvSpPr/>
          <p:nvPr/>
        </p:nvSpPr>
        <p:spPr>
          <a:xfrm>
            <a:off x="4452938" y="619126"/>
            <a:ext cx="44119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66700"/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</a:rPr>
              <a:t>考点一　商周时期的政治制度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036000" y="1071546"/>
            <a:ext cx="7632000" cy="1588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56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2095500" y="2133600"/>
            <a:ext cx="5513388" cy="952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7" name="TextBox 53">
            <a:hlinkClick r:id="" action="ppaction://hlinkshowjump?jump=firstslide"/>
          </p:cNvPr>
          <p:cNvSpPr txBox="1"/>
          <p:nvPr/>
        </p:nvSpPr>
        <p:spPr>
          <a:xfrm>
            <a:off x="2032000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rot="5400000">
            <a:off x="2416969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9" name="TextBox 63">
            <a:hlinkClick r:id="" action="ppaction://hlinkshowjump?jump=lastslide"/>
          </p:cNvPr>
          <p:cNvSpPr txBox="1"/>
          <p:nvPr/>
        </p:nvSpPr>
        <p:spPr>
          <a:xfrm>
            <a:off x="2524125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尾页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 rot="5400000">
            <a:off x="2917031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>
            <a:hlinkClick r:id="" action="ppaction://hlinkshowjump?jump=previousslide"/>
          </p:cNvPr>
          <p:cNvSpPr/>
          <p:nvPr/>
        </p:nvSpPr>
        <p:spPr>
          <a:xfrm>
            <a:off x="3024188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上页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7" name="直接连接符 66"/>
          <p:cNvCxnSpPr/>
          <p:nvPr/>
        </p:nvCxnSpPr>
        <p:spPr>
          <a:xfrm rot="5400000">
            <a:off x="3417094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hlinkClick r:id="" action="ppaction://hlinkshowjump?jump=nextslide"/>
          </p:cNvPr>
          <p:cNvSpPr/>
          <p:nvPr/>
        </p:nvSpPr>
        <p:spPr>
          <a:xfrm>
            <a:off x="3524250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下页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5864" name="文本框 395295"/>
          <p:cNvSpPr txBox="1"/>
          <p:nvPr/>
        </p:nvSpPr>
        <p:spPr>
          <a:xfrm>
            <a:off x="5564823" y="4005263"/>
            <a:ext cx="459740" cy="136842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65" name="文本框 395296"/>
          <p:cNvSpPr txBox="1"/>
          <p:nvPr/>
        </p:nvSpPr>
        <p:spPr>
          <a:xfrm>
            <a:off x="2135188" y="2133600"/>
            <a:ext cx="54006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5866" name="组合 136"/>
          <p:cNvGrpSpPr/>
          <p:nvPr/>
        </p:nvGrpSpPr>
        <p:grpSpPr>
          <a:xfrm>
            <a:off x="3565525" y="2219325"/>
            <a:ext cx="1079500" cy="287338"/>
            <a:chOff x="2143513" y="1692000"/>
            <a:chExt cx="1079595" cy="288000"/>
          </a:xfrm>
        </p:grpSpPr>
        <p:sp>
          <p:nvSpPr>
            <p:cNvPr id="35867" name="TextBox 73"/>
            <p:cNvSpPr/>
            <p:nvPr/>
          </p:nvSpPr>
          <p:spPr>
            <a:xfrm>
              <a:off x="2217857" y="1692000"/>
              <a:ext cx="1005251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史料印证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流程图: 联系 133"/>
            <p:cNvSpPr/>
            <p:nvPr/>
          </p:nvSpPr>
          <p:spPr bwMode="auto">
            <a:xfrm>
              <a:off x="2143513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5869" name="组合 137"/>
          <p:cNvGrpSpPr/>
          <p:nvPr/>
        </p:nvGrpSpPr>
        <p:grpSpPr>
          <a:xfrm>
            <a:off x="2279650" y="2205038"/>
            <a:ext cx="1160463" cy="287337"/>
            <a:chOff x="3357959" y="1692000"/>
            <a:chExt cx="1160671" cy="288000"/>
          </a:xfrm>
        </p:grpSpPr>
        <p:sp>
          <p:nvSpPr>
            <p:cNvPr id="35870" name="TextBox 90"/>
            <p:cNvSpPr/>
            <p:nvPr/>
          </p:nvSpPr>
          <p:spPr>
            <a:xfrm>
              <a:off x="3438630" y="1692000"/>
              <a:ext cx="1080000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基础梳理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流程图: 联系 134"/>
            <p:cNvSpPr/>
            <p:nvPr/>
          </p:nvSpPr>
          <p:spPr bwMode="auto">
            <a:xfrm>
              <a:off x="3357959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5872" name="组合 128"/>
          <p:cNvGrpSpPr/>
          <p:nvPr/>
        </p:nvGrpSpPr>
        <p:grpSpPr>
          <a:xfrm>
            <a:off x="6096000" y="2219325"/>
            <a:ext cx="1143000" cy="287338"/>
            <a:chOff x="4643843" y="1692000"/>
            <a:chExt cx="1142603" cy="288000"/>
          </a:xfrm>
        </p:grpSpPr>
        <p:sp>
          <p:nvSpPr>
            <p:cNvPr id="35873" name="TextBox 59"/>
            <p:cNvSpPr/>
            <p:nvPr/>
          </p:nvSpPr>
          <p:spPr>
            <a:xfrm>
              <a:off x="4706446" y="1692000"/>
              <a:ext cx="1080000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真题对接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流程图: 联系 60"/>
            <p:cNvSpPr/>
            <p:nvPr/>
          </p:nvSpPr>
          <p:spPr bwMode="auto">
            <a:xfrm>
              <a:off x="4643843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35875" name="矩形 395309"/>
          <p:cNvSpPr/>
          <p:nvPr/>
        </p:nvSpPr>
        <p:spPr>
          <a:xfrm>
            <a:off x="1524000" y="27813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7967663" y="1412875"/>
            <a:ext cx="2343150" cy="4540250"/>
          </a:xfrm>
          <a:prstGeom prst="roundRect">
            <a:avLst>
              <a:gd name="adj" fmla="val 3319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5313" name="矩形 395312"/>
          <p:cNvSpPr/>
          <p:nvPr/>
        </p:nvSpPr>
        <p:spPr>
          <a:xfrm>
            <a:off x="8081963" y="1838325"/>
            <a:ext cx="1325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◆歌诀识记</a:t>
            </a:r>
            <a:endParaRPr lang="zh-CN" altLang="en-US" dirty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78" name="文本框 395314"/>
          <p:cNvSpPr txBox="1"/>
          <p:nvPr/>
        </p:nvSpPr>
        <p:spPr>
          <a:xfrm>
            <a:off x="2927350" y="1628775"/>
            <a:ext cx="3241675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要点二  分封制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5317" name="矩形 395316"/>
          <p:cNvSpPr/>
          <p:nvPr/>
        </p:nvSpPr>
        <p:spPr>
          <a:xfrm>
            <a:off x="2063750" y="4602163"/>
            <a:ext cx="5519420" cy="7556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(4)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横向联系：以血缘关系为纽带分配国家政治权力，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加强了诸侯国之间的横向联系。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5319" name="矩形 395318"/>
          <p:cNvSpPr/>
          <p:nvPr/>
        </p:nvSpPr>
        <p:spPr>
          <a:xfrm>
            <a:off x="7982268" y="2625408"/>
            <a:ext cx="2288540" cy="28613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66700" algn="ctr"/>
            <a:r>
              <a:rPr lang="zh-CN" altLang="en-US" b="1" dirty="0">
                <a:solidFill>
                  <a:srgbClr val="1A961A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西周地广行分封，</a:t>
            </a:r>
            <a:endParaRPr lang="zh-CN" altLang="en-US" b="1" dirty="0">
              <a:solidFill>
                <a:srgbClr val="1A961A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indent="266700" algn="ctr"/>
            <a:r>
              <a:rPr lang="zh-CN" altLang="en-US" b="1" dirty="0">
                <a:solidFill>
                  <a:srgbClr val="1A961A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赐封对象三阶层。</a:t>
            </a:r>
            <a:endParaRPr lang="zh-CN" altLang="en-US" dirty="0">
              <a:solidFill>
                <a:srgbClr val="1A961A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indent="266700" algn="ctr"/>
            <a:r>
              <a:rPr lang="zh-CN" altLang="en-US" b="1" dirty="0">
                <a:solidFill>
                  <a:srgbClr val="1A961A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王族功臣旧贵族，</a:t>
            </a:r>
            <a:endParaRPr lang="zh-CN" altLang="en-US" b="1" dirty="0">
              <a:solidFill>
                <a:srgbClr val="1A961A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indent="266700" algn="ctr"/>
            <a:r>
              <a:rPr lang="zh-CN" altLang="en-US" b="1" dirty="0">
                <a:solidFill>
                  <a:srgbClr val="1A961A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齐鲁燕卫与宋晋。</a:t>
            </a:r>
            <a:endParaRPr lang="zh-CN" altLang="en-US" dirty="0">
              <a:solidFill>
                <a:srgbClr val="1A961A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indent="266700" algn="ctr"/>
            <a:r>
              <a:rPr lang="zh-CN" altLang="en-US" b="1" dirty="0">
                <a:solidFill>
                  <a:srgbClr val="1A961A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地方诸侯多义务，</a:t>
            </a:r>
            <a:endParaRPr lang="zh-CN" altLang="en-US" b="1" dirty="0">
              <a:solidFill>
                <a:srgbClr val="1A961A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indent="266700" algn="ctr"/>
            <a:r>
              <a:rPr lang="zh-CN" altLang="en-US" b="1" dirty="0">
                <a:solidFill>
                  <a:srgbClr val="1A961A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贡赋听命随军征。</a:t>
            </a:r>
            <a:endParaRPr lang="zh-CN" altLang="en-US" dirty="0">
              <a:solidFill>
                <a:srgbClr val="1A961A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indent="266700" algn="ctr"/>
            <a:r>
              <a:rPr lang="zh-CN" altLang="en-US" b="1" dirty="0">
                <a:solidFill>
                  <a:srgbClr val="1A961A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土地人民遭瓜分，</a:t>
            </a:r>
            <a:endParaRPr lang="zh-CN" altLang="en-US" b="1" dirty="0">
              <a:solidFill>
                <a:srgbClr val="1A961A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indent="266700" algn="ctr"/>
            <a:r>
              <a:rPr lang="zh-CN" altLang="en-US" b="1" dirty="0">
                <a:solidFill>
                  <a:srgbClr val="1A961A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分封诸国后变更。</a:t>
            </a:r>
            <a:endParaRPr lang="zh-CN" altLang="en-US" dirty="0">
              <a:solidFill>
                <a:srgbClr val="1A961A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indent="266700" algn="ctr"/>
            <a:r>
              <a:rPr lang="zh-CN" altLang="en-US" b="1" dirty="0">
                <a:solidFill>
                  <a:srgbClr val="1A961A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巩固统治拓疆土，</a:t>
            </a:r>
            <a:endParaRPr lang="zh-CN" altLang="en-US" b="1" dirty="0">
              <a:solidFill>
                <a:srgbClr val="1A961A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indent="266700" algn="ctr"/>
            <a:r>
              <a:rPr lang="zh-CN" altLang="en-US" b="1" dirty="0">
                <a:solidFill>
                  <a:srgbClr val="1A961A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东周混战国裂分。</a:t>
            </a:r>
            <a:endParaRPr lang="zh-CN" altLang="en-US" b="1" dirty="0">
              <a:solidFill>
                <a:srgbClr val="1A961A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395323" name="矩形 395322"/>
          <p:cNvSpPr/>
          <p:nvPr/>
        </p:nvSpPr>
        <p:spPr>
          <a:xfrm>
            <a:off x="8677275" y="2270125"/>
            <a:ext cx="87249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分封制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95324" name="组合 10"/>
          <p:cNvGrpSpPr/>
          <p:nvPr/>
        </p:nvGrpSpPr>
        <p:grpSpPr>
          <a:xfrm>
            <a:off x="4800600" y="2205038"/>
            <a:ext cx="1079500" cy="287337"/>
            <a:chOff x="5535558" y="1311371"/>
            <a:chExt cx="1287237" cy="620441"/>
          </a:xfrm>
        </p:grpSpPr>
        <p:sp>
          <p:nvSpPr>
            <p:cNvPr id="35883" name="TextBox 144"/>
            <p:cNvSpPr/>
            <p:nvPr/>
          </p:nvSpPr>
          <p:spPr>
            <a:xfrm>
              <a:off x="5619668" y="1311371"/>
              <a:ext cx="1203127" cy="620441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solidFill>
                    <a:srgbClr val="1A961A"/>
                  </a:solidFill>
                  <a:latin typeface="微软雅黑" panose="020B0503020204020204" charset="-122"/>
                  <a:ea typeface="微软雅黑" panose="020B0503020204020204" charset="-122"/>
                </a:rPr>
                <a:t>要点突破</a:t>
              </a:r>
              <a:endParaRPr lang="zh-CN" altLang="en-US" sz="1400" b="1" dirty="0">
                <a:solidFill>
                  <a:srgbClr val="1A961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流程图: 联系 145"/>
            <p:cNvSpPr/>
            <p:nvPr/>
          </p:nvSpPr>
          <p:spPr>
            <a:xfrm>
              <a:off x="5535558" y="1513717"/>
              <a:ext cx="169809" cy="16998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395327" name="文本框 395326"/>
          <p:cNvSpPr txBox="1"/>
          <p:nvPr/>
        </p:nvSpPr>
        <p:spPr>
          <a:xfrm>
            <a:off x="2135188" y="2598738"/>
            <a:ext cx="5689600" cy="24993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．分封制的特点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 (1)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分封对象：分封对象多元化，但以同姓亲族为主体。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 (2)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分布地区：主要集中在黄河中下游地区，同姓亲族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封地居于富庶之地或战略要地。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 (3)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纵向联系：明确周王权力和诸侯义务，形成严格的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等级序列，加强了中央与地方的纵向联系。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" name="直接连接符 53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55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57"/>
          <p:cNvCxnSpPr/>
          <p:nvPr/>
        </p:nvCxnSpPr>
        <p:spPr>
          <a:xfrm rot="5400000">
            <a:off x="6852444" y="29606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90" name="TextBox 52">
            <a:hlinkClick r:id="rId2"/>
          </p:cNvPr>
          <p:cNvSpPr txBox="1"/>
          <p:nvPr/>
        </p:nvSpPr>
        <p:spPr>
          <a:xfrm>
            <a:off x="6096000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考点突破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91" name="TextBox 54">
            <a:hlinkClick r:id="rId3"/>
          </p:cNvPr>
          <p:cNvSpPr txBox="1"/>
          <p:nvPr/>
        </p:nvSpPr>
        <p:spPr>
          <a:xfrm>
            <a:off x="6953250" y="100013"/>
            <a:ext cx="8940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真题研析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92" name="矩形 56">
            <a:hlinkClick r:id="rId3"/>
          </p:cNvPr>
          <p:cNvSpPr/>
          <p:nvPr/>
        </p:nvSpPr>
        <p:spPr>
          <a:xfrm>
            <a:off x="7810500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命题视角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93" name="矩形 58">
            <a:hlinkClick r:id="rId2"/>
          </p:cNvPr>
          <p:cNvSpPr/>
          <p:nvPr/>
        </p:nvSpPr>
        <p:spPr>
          <a:xfrm>
            <a:off x="8667750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课时训练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94" name="矩形 58">
            <a:hlinkClick r:id="rId2"/>
          </p:cNvPr>
          <p:cNvSpPr/>
          <p:nvPr/>
        </p:nvSpPr>
        <p:spPr>
          <a:xfrm>
            <a:off x="9480550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微课助学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7889" name="组合 33"/>
          <p:cNvGrpSpPr/>
          <p:nvPr/>
        </p:nvGrpSpPr>
        <p:grpSpPr>
          <a:xfrm>
            <a:off x="1524000" y="950913"/>
            <a:ext cx="9180513" cy="6870700"/>
            <a:chOff x="-29028" y="-1"/>
            <a:chExt cx="9196382" cy="5152571"/>
          </a:xfrm>
        </p:grpSpPr>
        <p:pic>
          <p:nvPicPr>
            <p:cNvPr id="37890" name="Picture 9" descr="C:\Documents and Settings\Administrator\桌面\素材CNN sccnn.com 388XXC2.jpg"/>
            <p:cNvPicPr>
              <a:picLocks noChangeAspect="1"/>
            </p:cNvPicPr>
            <p:nvPr/>
          </p:nvPicPr>
          <p:blipFill>
            <a:blip r:embed="rId1"/>
            <a:srcRect l="1215" t="10843" b="5045"/>
            <a:stretch>
              <a:fillRect/>
            </a:stretch>
          </p:blipFill>
          <p:spPr>
            <a:xfrm>
              <a:off x="-29028" y="0"/>
              <a:ext cx="9173028" cy="5143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矩形 35"/>
            <p:cNvSpPr/>
            <p:nvPr/>
          </p:nvSpPr>
          <p:spPr>
            <a:xfrm>
              <a:off x="-13253" y="-1"/>
              <a:ext cx="9180607" cy="5152571"/>
            </a:xfrm>
            <a:prstGeom prst="rect">
              <a:avLst/>
            </a:prstGeom>
            <a:gradFill>
              <a:gsLst>
                <a:gs pos="74000">
                  <a:schemeClr val="bg1">
                    <a:lumMod val="50000"/>
                    <a:alpha val="2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7892" name="组合 46"/>
          <p:cNvGrpSpPr/>
          <p:nvPr/>
        </p:nvGrpSpPr>
        <p:grpSpPr>
          <a:xfrm>
            <a:off x="1595088" y="85724"/>
            <a:ext cx="2411921" cy="1198880"/>
            <a:chOff x="571472" y="1526899"/>
            <a:chExt cx="2411592" cy="1199198"/>
          </a:xfrm>
        </p:grpSpPr>
        <p:grpSp>
          <p:nvGrpSpPr>
            <p:cNvPr id="37893" name="组合 39"/>
            <p:cNvGrpSpPr/>
            <p:nvPr/>
          </p:nvGrpSpPr>
          <p:grpSpPr>
            <a:xfrm>
              <a:off x="1011239" y="1727095"/>
              <a:ext cx="1971825" cy="857257"/>
              <a:chOff x="1068022" y="1509294"/>
              <a:chExt cx="1971759" cy="64278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68022" y="1509294"/>
                <a:ext cx="846089" cy="642789"/>
              </a:xfrm>
              <a:prstGeom prst="rect">
                <a:avLst/>
              </a:prstGeom>
              <a:solidFill>
                <a:srgbClr val="0066FF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895" name="矩形 10"/>
              <p:cNvSpPr/>
              <p:nvPr/>
            </p:nvSpPr>
            <p:spPr>
              <a:xfrm>
                <a:off x="1271214" y="1509294"/>
                <a:ext cx="690763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核心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896" name="TextBox 5"/>
              <p:cNvSpPr txBox="1"/>
              <p:nvPr/>
            </p:nvSpPr>
            <p:spPr>
              <a:xfrm>
                <a:off x="1841105" y="1852115"/>
                <a:ext cx="1198676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rgbClr val="0099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考点突破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 bwMode="auto">
            <a:xfrm>
              <a:off x="571472" y="1526899"/>
              <a:ext cx="843165" cy="1199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" name="圆角矩形 82"/>
          <p:cNvSpPr/>
          <p:nvPr/>
        </p:nvSpPr>
        <p:spPr>
          <a:xfrm>
            <a:off x="2095500" y="1484313"/>
            <a:ext cx="5800725" cy="4468813"/>
          </a:xfrm>
          <a:prstGeom prst="roundRect">
            <a:avLst>
              <a:gd name="adj" fmla="val 2965"/>
            </a:avLst>
          </a:prstGeom>
          <a:noFill/>
          <a:ln w="635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Rectangle 2"/>
          <p:cNvSpPr/>
          <p:nvPr/>
        </p:nvSpPr>
        <p:spPr>
          <a:xfrm>
            <a:off x="4452938" y="619126"/>
            <a:ext cx="44119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66700"/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</a:rPr>
              <a:t>考点一　商周时期的政治制度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036000" y="1071546"/>
            <a:ext cx="7632000" cy="1588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56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2095500" y="2133600"/>
            <a:ext cx="5513388" cy="952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5" name="TextBox 53">
            <a:hlinkClick r:id="" action="ppaction://hlinkshowjump?jump=firstslide"/>
          </p:cNvPr>
          <p:cNvSpPr txBox="1"/>
          <p:nvPr/>
        </p:nvSpPr>
        <p:spPr>
          <a:xfrm>
            <a:off x="2032000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rot="5400000">
            <a:off x="2416969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7" name="TextBox 63">
            <a:hlinkClick r:id="" action="ppaction://hlinkshowjump?jump=lastslide"/>
          </p:cNvPr>
          <p:cNvSpPr txBox="1"/>
          <p:nvPr/>
        </p:nvSpPr>
        <p:spPr>
          <a:xfrm>
            <a:off x="2524125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尾页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 rot="5400000">
            <a:off x="2917031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>
            <a:hlinkClick r:id="" action="ppaction://hlinkshowjump?jump=previousslide"/>
          </p:cNvPr>
          <p:cNvSpPr/>
          <p:nvPr/>
        </p:nvSpPr>
        <p:spPr>
          <a:xfrm>
            <a:off x="3024188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上页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7" name="直接连接符 66"/>
          <p:cNvCxnSpPr/>
          <p:nvPr/>
        </p:nvCxnSpPr>
        <p:spPr>
          <a:xfrm rot="5400000">
            <a:off x="3417094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hlinkClick r:id="" action="ppaction://hlinkshowjump?jump=nextslide"/>
          </p:cNvPr>
          <p:cNvSpPr/>
          <p:nvPr/>
        </p:nvSpPr>
        <p:spPr>
          <a:xfrm>
            <a:off x="3524250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下页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912" name="文本框 397343"/>
          <p:cNvSpPr txBox="1"/>
          <p:nvPr/>
        </p:nvSpPr>
        <p:spPr>
          <a:xfrm>
            <a:off x="5564823" y="4005263"/>
            <a:ext cx="459740" cy="136842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13" name="文本框 397344"/>
          <p:cNvSpPr txBox="1"/>
          <p:nvPr/>
        </p:nvSpPr>
        <p:spPr>
          <a:xfrm>
            <a:off x="2135188" y="2133600"/>
            <a:ext cx="54006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7914" name="组合 136"/>
          <p:cNvGrpSpPr/>
          <p:nvPr/>
        </p:nvGrpSpPr>
        <p:grpSpPr>
          <a:xfrm>
            <a:off x="3565525" y="2219325"/>
            <a:ext cx="1079500" cy="287338"/>
            <a:chOff x="2143513" y="1692000"/>
            <a:chExt cx="1079595" cy="288000"/>
          </a:xfrm>
        </p:grpSpPr>
        <p:sp>
          <p:nvSpPr>
            <p:cNvPr id="37915" name="TextBox 73"/>
            <p:cNvSpPr/>
            <p:nvPr/>
          </p:nvSpPr>
          <p:spPr>
            <a:xfrm>
              <a:off x="2217857" y="1692000"/>
              <a:ext cx="1005251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史料印证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流程图: 联系 133"/>
            <p:cNvSpPr/>
            <p:nvPr/>
          </p:nvSpPr>
          <p:spPr bwMode="auto">
            <a:xfrm>
              <a:off x="2143513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7917" name="组合 128"/>
          <p:cNvGrpSpPr/>
          <p:nvPr/>
        </p:nvGrpSpPr>
        <p:grpSpPr>
          <a:xfrm>
            <a:off x="6137275" y="2219325"/>
            <a:ext cx="1143000" cy="287338"/>
            <a:chOff x="4643843" y="1692000"/>
            <a:chExt cx="1142603" cy="288000"/>
          </a:xfrm>
        </p:grpSpPr>
        <p:sp>
          <p:nvSpPr>
            <p:cNvPr id="37918" name="TextBox 59"/>
            <p:cNvSpPr/>
            <p:nvPr/>
          </p:nvSpPr>
          <p:spPr>
            <a:xfrm>
              <a:off x="4706446" y="1692000"/>
              <a:ext cx="1080000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真题对接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流程图: 联系 60"/>
            <p:cNvSpPr/>
            <p:nvPr/>
          </p:nvSpPr>
          <p:spPr bwMode="auto">
            <a:xfrm>
              <a:off x="4643843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37920" name="矩形 397357"/>
          <p:cNvSpPr/>
          <p:nvPr/>
        </p:nvSpPr>
        <p:spPr>
          <a:xfrm>
            <a:off x="1524000" y="27813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7967663" y="1412875"/>
            <a:ext cx="2343150" cy="4540250"/>
          </a:xfrm>
          <a:prstGeom prst="roundRect">
            <a:avLst>
              <a:gd name="adj" fmla="val 3319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922" name="矩形 397359"/>
          <p:cNvSpPr/>
          <p:nvPr/>
        </p:nvSpPr>
        <p:spPr>
          <a:xfrm>
            <a:off x="8081963" y="1838325"/>
            <a:ext cx="1325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◆歌诀识记</a:t>
            </a:r>
            <a:endParaRPr lang="zh-CN" altLang="en-US" dirty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23" name="文本框 397360"/>
          <p:cNvSpPr txBox="1"/>
          <p:nvPr/>
        </p:nvSpPr>
        <p:spPr>
          <a:xfrm>
            <a:off x="2927350" y="1628775"/>
            <a:ext cx="3241675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要点二  分封制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924" name="矩形 397363"/>
          <p:cNvSpPr/>
          <p:nvPr/>
        </p:nvSpPr>
        <p:spPr>
          <a:xfrm>
            <a:off x="7980680" y="2739708"/>
            <a:ext cx="2288540" cy="28613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66700" algn="ctr"/>
            <a:r>
              <a:rPr lang="zh-CN" altLang="en-US" b="1" dirty="0">
                <a:solidFill>
                  <a:srgbClr val="1A961A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西周地广行分封，</a:t>
            </a:r>
            <a:endParaRPr lang="zh-CN" altLang="en-US" b="1" dirty="0">
              <a:solidFill>
                <a:srgbClr val="1A961A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indent="266700" algn="ctr"/>
            <a:r>
              <a:rPr lang="zh-CN" altLang="en-US" b="1" dirty="0">
                <a:solidFill>
                  <a:srgbClr val="1A961A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赐封对象三阶层。</a:t>
            </a:r>
            <a:endParaRPr lang="zh-CN" altLang="en-US" dirty="0">
              <a:solidFill>
                <a:srgbClr val="1A961A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indent="266700" algn="ctr"/>
            <a:r>
              <a:rPr lang="zh-CN" altLang="en-US" b="1" dirty="0">
                <a:solidFill>
                  <a:srgbClr val="1A961A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王族功臣旧贵族，</a:t>
            </a:r>
            <a:endParaRPr lang="zh-CN" altLang="en-US" b="1" dirty="0">
              <a:solidFill>
                <a:srgbClr val="1A961A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indent="266700" algn="ctr"/>
            <a:r>
              <a:rPr lang="zh-CN" altLang="en-US" b="1" dirty="0">
                <a:solidFill>
                  <a:srgbClr val="1A961A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齐鲁燕卫与宋晋。</a:t>
            </a:r>
            <a:endParaRPr lang="zh-CN" altLang="en-US" dirty="0">
              <a:solidFill>
                <a:srgbClr val="1A961A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indent="266700" algn="ctr"/>
            <a:r>
              <a:rPr lang="zh-CN" altLang="en-US" b="1" dirty="0">
                <a:solidFill>
                  <a:srgbClr val="1A961A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地方诸侯多义务，</a:t>
            </a:r>
            <a:endParaRPr lang="zh-CN" altLang="en-US" b="1" dirty="0">
              <a:solidFill>
                <a:srgbClr val="1A961A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indent="266700" algn="ctr"/>
            <a:r>
              <a:rPr lang="zh-CN" altLang="en-US" b="1" dirty="0">
                <a:solidFill>
                  <a:srgbClr val="1A961A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贡赋听命随军征。</a:t>
            </a:r>
            <a:endParaRPr lang="zh-CN" altLang="en-US" dirty="0">
              <a:solidFill>
                <a:srgbClr val="1A961A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indent="266700" algn="ctr"/>
            <a:r>
              <a:rPr lang="zh-CN" altLang="en-US" b="1" dirty="0">
                <a:solidFill>
                  <a:srgbClr val="1A961A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土地人民遭瓜分，</a:t>
            </a:r>
            <a:endParaRPr lang="zh-CN" altLang="en-US" b="1" dirty="0">
              <a:solidFill>
                <a:srgbClr val="1A961A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indent="266700" algn="ctr"/>
            <a:r>
              <a:rPr lang="zh-CN" altLang="en-US" b="1" dirty="0">
                <a:solidFill>
                  <a:srgbClr val="1A961A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分封诸国后变更。</a:t>
            </a:r>
            <a:endParaRPr lang="zh-CN" altLang="en-US" dirty="0">
              <a:solidFill>
                <a:srgbClr val="1A961A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indent="266700" algn="ctr"/>
            <a:r>
              <a:rPr lang="zh-CN" altLang="en-US" b="1" dirty="0">
                <a:solidFill>
                  <a:srgbClr val="1A961A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巩固统治拓疆土，</a:t>
            </a:r>
            <a:endParaRPr lang="zh-CN" altLang="en-US" b="1" dirty="0">
              <a:solidFill>
                <a:srgbClr val="1A961A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indent="266700" algn="ctr"/>
            <a:r>
              <a:rPr lang="zh-CN" altLang="en-US" b="1" dirty="0">
                <a:solidFill>
                  <a:srgbClr val="1A961A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东周混战国裂分。</a:t>
            </a:r>
            <a:endParaRPr lang="zh-CN" altLang="en-US" b="1" dirty="0">
              <a:solidFill>
                <a:srgbClr val="1A961A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37925" name="矩形 397364"/>
          <p:cNvSpPr/>
          <p:nvPr/>
        </p:nvSpPr>
        <p:spPr>
          <a:xfrm>
            <a:off x="8543925" y="2349500"/>
            <a:ext cx="87249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分封制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7366" name="矩形 397365"/>
          <p:cNvSpPr/>
          <p:nvPr/>
        </p:nvSpPr>
        <p:spPr>
          <a:xfrm>
            <a:off x="-1597025" y="2690496"/>
            <a:ext cx="9191625" cy="175323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68605" algn="ctr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．通史链接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 algn="ctr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西周后期，分封制遭破坏；秦统一全国后，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 algn="ctr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      郡县制取代了分封制；西汉初实行郡国并行制度，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 algn="ctr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   其中“封国”是分封制的表现。后世历代帝王分封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 algn="ctr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   皇室成员为王、为侯，只是皇家特权的彰显，已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 algn="ctr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   不再是分封制度。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97367" name="组合 10"/>
          <p:cNvGrpSpPr/>
          <p:nvPr/>
        </p:nvGrpSpPr>
        <p:grpSpPr>
          <a:xfrm>
            <a:off x="4800600" y="2205038"/>
            <a:ext cx="1079500" cy="287337"/>
            <a:chOff x="5535558" y="1311371"/>
            <a:chExt cx="1287237" cy="620441"/>
          </a:xfrm>
        </p:grpSpPr>
        <p:sp>
          <p:nvSpPr>
            <p:cNvPr id="37928" name="TextBox 144"/>
            <p:cNvSpPr/>
            <p:nvPr/>
          </p:nvSpPr>
          <p:spPr>
            <a:xfrm>
              <a:off x="5619668" y="1311371"/>
              <a:ext cx="1203127" cy="620441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solidFill>
                    <a:srgbClr val="1A961A"/>
                  </a:solidFill>
                  <a:latin typeface="微软雅黑" panose="020B0503020204020204" charset="-122"/>
                  <a:ea typeface="微软雅黑" panose="020B0503020204020204" charset="-122"/>
                </a:rPr>
                <a:t>要点突破</a:t>
              </a:r>
              <a:endParaRPr lang="zh-CN" altLang="en-US" sz="1400" b="1" dirty="0">
                <a:solidFill>
                  <a:srgbClr val="1A961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流程图: 联系 145"/>
            <p:cNvSpPr/>
            <p:nvPr/>
          </p:nvSpPr>
          <p:spPr>
            <a:xfrm>
              <a:off x="5535558" y="1513717"/>
              <a:ext cx="169809" cy="16998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7930" name="组合 137"/>
          <p:cNvGrpSpPr/>
          <p:nvPr/>
        </p:nvGrpSpPr>
        <p:grpSpPr>
          <a:xfrm>
            <a:off x="2279650" y="2205038"/>
            <a:ext cx="1160463" cy="287337"/>
            <a:chOff x="3357959" y="1692000"/>
            <a:chExt cx="1160671" cy="288000"/>
          </a:xfrm>
        </p:grpSpPr>
        <p:sp>
          <p:nvSpPr>
            <p:cNvPr id="37931" name="TextBox 90"/>
            <p:cNvSpPr/>
            <p:nvPr/>
          </p:nvSpPr>
          <p:spPr>
            <a:xfrm>
              <a:off x="3438630" y="1692000"/>
              <a:ext cx="1080000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基础梳理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流程图: 联系 134"/>
            <p:cNvSpPr/>
            <p:nvPr/>
          </p:nvSpPr>
          <p:spPr bwMode="auto">
            <a:xfrm>
              <a:off x="3357959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2" name="直接连接符 53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55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57"/>
          <p:cNvCxnSpPr/>
          <p:nvPr/>
        </p:nvCxnSpPr>
        <p:spPr>
          <a:xfrm rot="5400000">
            <a:off x="6852444" y="29606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37" name="TextBox 52">
            <a:hlinkClick r:id="rId2"/>
          </p:cNvPr>
          <p:cNvSpPr txBox="1"/>
          <p:nvPr/>
        </p:nvSpPr>
        <p:spPr>
          <a:xfrm>
            <a:off x="6096000" y="115888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考点突破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938" name="TextBox 54">
            <a:hlinkClick r:id="rId3"/>
          </p:cNvPr>
          <p:cNvSpPr txBox="1"/>
          <p:nvPr/>
        </p:nvSpPr>
        <p:spPr>
          <a:xfrm>
            <a:off x="6953250" y="115888"/>
            <a:ext cx="8940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真题研析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939" name="矩形 56">
            <a:hlinkClick r:id="rId3"/>
          </p:cNvPr>
          <p:cNvSpPr/>
          <p:nvPr/>
        </p:nvSpPr>
        <p:spPr>
          <a:xfrm>
            <a:off x="7810500" y="115888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命题视角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940" name="矩形 58">
            <a:hlinkClick r:id="rId2"/>
          </p:cNvPr>
          <p:cNvSpPr/>
          <p:nvPr/>
        </p:nvSpPr>
        <p:spPr>
          <a:xfrm>
            <a:off x="8667750" y="115888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课时训练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941" name="矩形 58">
            <a:hlinkClick r:id="rId2"/>
          </p:cNvPr>
          <p:cNvSpPr/>
          <p:nvPr/>
        </p:nvSpPr>
        <p:spPr>
          <a:xfrm>
            <a:off x="9480550" y="115888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微课助学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3" name="内容占位符 1"/>
          <p:cNvSpPr>
            <a:spLocks noGrp="1"/>
          </p:cNvSpPr>
          <p:nvPr>
            <p:ph sz="quarter" idx="10"/>
          </p:nvPr>
        </p:nvSpPr>
        <p:spPr>
          <a:xfrm>
            <a:off x="1751013" y="873125"/>
            <a:ext cx="8689975" cy="3870325"/>
          </a:xfrm>
        </p:spPr>
        <p:txBody>
          <a:bodyPr anchor="t">
            <a:normAutofit fontScale="25000"/>
          </a:bodyPr>
          <a:p>
            <a:pPr lvl="4" defTabSz="914400">
              <a:spcBef>
                <a:spcPct val="0"/>
              </a:spcBef>
            </a:pPr>
            <a:r>
              <a:rPr lang="zh-CN" altLang="en-US" sz="9600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三、西周的宗法制</a:t>
            </a:r>
            <a:endParaRPr lang="zh-CN" altLang="en-US" sz="9600" kern="1200" baseline="0" dirty="0"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  <a:p>
            <a:pPr defTabSz="914400">
              <a:spcBef>
                <a:spcPct val="0"/>
              </a:spcBef>
            </a:pPr>
            <a:r>
              <a:rPr lang="en-US" altLang="zh-CN" sz="9600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1</a:t>
            </a:r>
            <a:r>
              <a:rPr lang="zh-CN" altLang="en-US" sz="9600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．</a:t>
            </a:r>
            <a:r>
              <a:rPr lang="zh-CN" altLang="en-US" sz="9600" kern="1200" baseline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cs"/>
                <a:sym typeface="Calibri" panose="020F0502020204030204" charset="0"/>
              </a:rPr>
              <a:t>含义</a:t>
            </a:r>
            <a:r>
              <a:rPr lang="zh-CN" altLang="en-US" sz="9600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：按照血缘宗族关系分配政治权力，维护政治联系。</a:t>
            </a:r>
            <a:endParaRPr lang="en-US" altLang="zh-CN" sz="9600" kern="1200" baseline="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  <a:p>
            <a:pPr defTabSz="914400">
              <a:spcBef>
                <a:spcPct val="0"/>
              </a:spcBef>
            </a:pPr>
            <a:endParaRPr lang="en-US" altLang="zh-CN" kern="1200" baseline="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  <a:p>
            <a:pPr defTabSz="914400">
              <a:spcBef>
                <a:spcPct val="0"/>
              </a:spcBef>
            </a:pPr>
            <a:endParaRPr lang="en-US" altLang="zh-CN" kern="1200" baseline="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  <a:p>
            <a:pPr defTabSz="914400">
              <a:spcBef>
                <a:spcPct val="0"/>
              </a:spcBef>
            </a:pPr>
            <a:endParaRPr lang="en-US" altLang="zh-CN" kern="1200" baseline="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  <a:p>
            <a:pPr defTabSz="914400">
              <a:spcBef>
                <a:spcPct val="0"/>
              </a:spcBef>
            </a:pPr>
            <a:endParaRPr lang="en-US" altLang="zh-CN" kern="1200" baseline="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  <a:p>
            <a:pPr defTabSz="914400">
              <a:lnSpc>
                <a:spcPts val="2000"/>
              </a:lnSpc>
              <a:spcBef>
                <a:spcPct val="0"/>
              </a:spcBef>
            </a:pPr>
            <a:endParaRPr lang="en-US" altLang="zh-CN" kern="1200" baseline="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  <a:p>
            <a:pPr defTabSz="914400">
              <a:spcBef>
                <a:spcPct val="0"/>
              </a:spcBef>
            </a:pPr>
            <a:r>
              <a:rPr lang="en-US" altLang="zh-CN" sz="9600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3</a:t>
            </a:r>
            <a:r>
              <a:rPr lang="zh-CN" altLang="en-US" sz="9600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．</a:t>
            </a:r>
            <a:r>
              <a:rPr lang="zh-CN" altLang="en-US" sz="9600" kern="1200" baseline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cs"/>
                <a:sym typeface="Calibri" panose="020F0502020204030204" charset="0"/>
              </a:rPr>
              <a:t>特点</a:t>
            </a:r>
            <a:r>
              <a:rPr lang="zh-CN" altLang="en-US" sz="9600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：嫡长子继承，等级森严，强调血缘关系。</a:t>
            </a:r>
            <a:endParaRPr lang="zh-CN" altLang="en-US" sz="9600" kern="1200" baseline="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</p:txBody>
      </p:sp>
      <p:graphicFrame>
        <p:nvGraphicFramePr>
          <p:cNvPr id="95234" name="Object 2"/>
          <p:cNvGraphicFramePr/>
          <p:nvPr/>
        </p:nvGraphicFramePr>
        <p:xfrm>
          <a:off x="1854200" y="1965325"/>
          <a:ext cx="8239125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" imgW="8489950" imgH="2441575" progId="Word.Document.12">
                  <p:embed/>
                </p:oleObj>
              </mc:Choice>
              <mc:Fallback>
                <p:oleObj name="" r:id="rId1" imgW="8489950" imgH="2441575" progId="Word.Document.12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54200" y="1965325"/>
                        <a:ext cx="8239125" cy="2360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870450" y="1990725"/>
            <a:ext cx="11010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嫡长子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59488" y="2860675"/>
            <a:ext cx="7950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诸侯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95237" name="Object 3"/>
          <p:cNvGraphicFramePr/>
          <p:nvPr/>
        </p:nvGraphicFramePr>
        <p:xfrm>
          <a:off x="1789113" y="4667250"/>
          <a:ext cx="8580437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3" imgW="8794750" imgH="1807210" progId="Word.Document.12">
                  <p:embed/>
                </p:oleObj>
              </mc:Choice>
              <mc:Fallback>
                <p:oleObj name="" r:id="rId3" imgW="8794750" imgH="1807210" progId="Word.Document.12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9113" y="4667250"/>
                        <a:ext cx="8580437" cy="1754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7" name="内容占位符 1"/>
          <p:cNvSpPr>
            <a:spLocks noGrp="1"/>
          </p:cNvSpPr>
          <p:nvPr>
            <p:ph sz="quarter" idx="10"/>
          </p:nvPr>
        </p:nvSpPr>
        <p:spPr>
          <a:xfrm>
            <a:off x="1751013" y="1785938"/>
            <a:ext cx="8689975" cy="3286125"/>
          </a:xfrm>
        </p:spPr>
        <p:txBody>
          <a:bodyPr anchor="t"/>
          <a:p>
            <a:pPr lvl="4" defTabSz="914400">
              <a:spcBef>
                <a:spcPct val="0"/>
              </a:spcBef>
            </a:pPr>
            <a:r>
              <a:rPr lang="en-US" altLang="zh-CN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[</a:t>
            </a:r>
            <a:r>
              <a:rPr lang="zh-CN" altLang="en-US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归纳总结</a:t>
            </a:r>
            <a:r>
              <a:rPr lang="en-US" altLang="zh-CN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]</a:t>
            </a:r>
            <a:r>
              <a:rPr lang="zh-CN" altLang="en-US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　宗法制理解中的几个要点</a:t>
            </a:r>
            <a:endParaRPr lang="zh-CN" altLang="en-US" kern="1200" baseline="0" dirty="0"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  <a:p>
            <a:pPr lvl="1" defTabSz="914400">
              <a:spcBef>
                <a:spcPct val="0"/>
              </a:spcBef>
            </a:pPr>
            <a:r>
              <a:rPr lang="en-US" altLang="zh-CN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(1)</a:t>
            </a:r>
            <a:r>
              <a:rPr lang="zh-CN" altLang="en-US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一个核心：嫡长子继承制。</a:t>
            </a:r>
            <a:endParaRPr lang="zh-CN" altLang="en-US" kern="120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  <a:p>
            <a:pPr lvl="1" defTabSz="914400">
              <a:spcBef>
                <a:spcPct val="0"/>
              </a:spcBef>
            </a:pPr>
            <a:r>
              <a:rPr lang="en-US" altLang="zh-CN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(2)</a:t>
            </a:r>
            <a:r>
              <a:rPr lang="zh-CN" altLang="en-US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两个原则：</a:t>
            </a:r>
            <a:r>
              <a:rPr lang="en-US" altLang="x-non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“</a:t>
            </a:r>
            <a:r>
              <a:rPr lang="zh-CN" altLang="en-US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立嫡以长不以贤</a:t>
            </a:r>
            <a:r>
              <a:rPr lang="en-US" altLang="x-non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”“</a:t>
            </a:r>
            <a:r>
              <a:rPr lang="zh-CN" altLang="en-US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立子以贵不以长</a:t>
            </a:r>
            <a:r>
              <a:rPr lang="en-US" altLang="x-non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”</a:t>
            </a:r>
            <a:r>
              <a:rPr lang="zh-CN" altLang="en-US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。</a:t>
            </a:r>
            <a:endParaRPr lang="zh-CN" altLang="en-US" kern="120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  <a:p>
            <a:pPr lvl="1" defTabSz="914400">
              <a:spcBef>
                <a:spcPct val="0"/>
              </a:spcBef>
            </a:pPr>
            <a:r>
              <a:rPr lang="en-US" altLang="zh-CN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(3)</a:t>
            </a:r>
            <a:r>
              <a:rPr lang="zh-CN" altLang="en-US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三个宗法形式：家谱、宗祠、族规。</a:t>
            </a:r>
            <a:endParaRPr lang="zh-CN" altLang="en-US" kern="120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  <a:p>
            <a:pPr lvl="1" defTabSz="914400">
              <a:spcBef>
                <a:spcPct val="0"/>
              </a:spcBef>
            </a:pPr>
            <a:r>
              <a:rPr lang="en-US" altLang="zh-CN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(4)</a:t>
            </a:r>
            <a:r>
              <a:rPr lang="zh-CN" altLang="en-US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四个重要观念：</a:t>
            </a:r>
            <a:r>
              <a:rPr lang="en-US" altLang="x-non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“</a:t>
            </a:r>
            <a:r>
              <a:rPr lang="zh-CN" altLang="en-US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亲亲尊尊</a:t>
            </a:r>
            <a:r>
              <a:rPr lang="en-US" altLang="x-non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”“</a:t>
            </a:r>
            <a:r>
              <a:rPr lang="zh-CN" altLang="en-US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修身、齐家、治国、平天下</a:t>
            </a:r>
            <a:r>
              <a:rPr lang="en-US" altLang="x-non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”</a:t>
            </a:r>
            <a:endParaRPr lang="en-US" altLang="x-none" kern="1200" baseline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lvl="1" defTabSz="914400">
              <a:spcBef>
                <a:spcPct val="0"/>
              </a:spcBef>
            </a:pPr>
            <a:r>
              <a:rPr lang="en-US" altLang="x-non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“</a:t>
            </a:r>
            <a:r>
              <a:rPr lang="zh-CN" altLang="en-US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男尊女卑</a:t>
            </a:r>
            <a:r>
              <a:rPr lang="en-US" altLang="x-non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”“</a:t>
            </a:r>
            <a:r>
              <a:rPr lang="zh-CN" altLang="en-US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裙带风气、荫庇心态</a:t>
            </a:r>
            <a:r>
              <a:rPr lang="en-US" altLang="x-non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”</a:t>
            </a:r>
            <a:r>
              <a:rPr lang="zh-CN" altLang="en-US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。</a:t>
            </a:r>
            <a:endParaRPr lang="zh-CN" altLang="en-US" kern="120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内容占位符 1"/>
          <p:cNvSpPr>
            <a:spLocks noGrp="1"/>
          </p:cNvSpPr>
          <p:nvPr>
            <p:ph sz="quarter" idx="10"/>
          </p:nvPr>
        </p:nvSpPr>
        <p:spPr>
          <a:xfrm>
            <a:off x="1750378" y="153670"/>
            <a:ext cx="8689975" cy="693738"/>
          </a:xfrm>
        </p:spPr>
        <p:txBody>
          <a:bodyPr anchor="t"/>
          <a:p>
            <a:pPr defTabSz="914400">
              <a:spcBef>
                <a:spcPct val="0"/>
              </a:spcBef>
            </a:pPr>
            <a:r>
              <a:rPr lang="zh-CN" altLang="en-US" sz="2800" kern="1200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charset="0"/>
              </a:rPr>
              <a:t>时空坐标</a:t>
            </a:r>
            <a:r>
              <a:rPr lang="en-US" altLang="zh-CN" sz="2800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——</a:t>
            </a:r>
            <a:r>
              <a:rPr lang="zh-CN" altLang="en-US" sz="2800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把握历史发展线索</a:t>
            </a:r>
            <a:endParaRPr lang="zh-CN" altLang="en-US" sz="2800" kern="1200" baseline="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</p:txBody>
      </p:sp>
      <p:pic>
        <p:nvPicPr>
          <p:cNvPr id="6146" name="图片 7172" descr="//新图机/系统 (d)/2018高三一轮/人民历史/+30.TIF"/>
          <p:cNvPicPr>
            <a:picLocks noChangeAspect="1"/>
          </p:cNvPicPr>
          <p:nvPr/>
        </p:nvPicPr>
        <p:blipFill>
          <a:blip r:embed="rId1" r:link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010" y="847090"/>
            <a:ext cx="11707495" cy="54463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1" name="内容占位符 1"/>
          <p:cNvSpPr>
            <a:spLocks noGrp="1"/>
          </p:cNvSpPr>
          <p:nvPr>
            <p:ph sz="quarter" idx="10"/>
          </p:nvPr>
        </p:nvSpPr>
        <p:spPr>
          <a:xfrm>
            <a:off x="1751013" y="1274763"/>
            <a:ext cx="8689975" cy="4965700"/>
          </a:xfrm>
        </p:spPr>
        <p:txBody>
          <a:bodyPr anchor="t"/>
          <a:p>
            <a:pPr lvl="4" defTabSz="914400">
              <a:spcBef>
                <a:spcPct val="0"/>
              </a:spcBef>
            </a:pPr>
            <a:r>
              <a:rPr lang="zh-CN" altLang="en-US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宗法制的深远影响</a:t>
            </a:r>
            <a:endParaRPr lang="zh-CN" altLang="en-US" kern="1200" baseline="0" dirty="0"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  <a:p>
            <a:pPr defTabSz="914400">
              <a:spcBef>
                <a:spcPct val="0"/>
              </a:spcBef>
            </a:pPr>
            <a:r>
              <a:rPr lang="en-US" altLang="zh-CN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	(1)</a:t>
            </a:r>
            <a:r>
              <a:rPr lang="zh-CN" altLang="en-US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封建政治：封建社会中皇位继承的嫡长子继承制原则；对祖宗的崇拜；</a:t>
            </a:r>
            <a:r>
              <a:rPr lang="en-US" altLang="x-none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Calibri" panose="020F0502020204030204" charset="0"/>
              </a:rPr>
              <a:t>“</a:t>
            </a:r>
            <a:r>
              <a:rPr lang="zh-CN" altLang="en-US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Calibri" panose="020F0502020204030204" charset="0"/>
              </a:rPr>
              <a:t>家国同治</a:t>
            </a:r>
            <a:r>
              <a:rPr lang="en-US" altLang="x-none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Calibri" panose="020F0502020204030204" charset="0"/>
              </a:rPr>
              <a:t>”</a:t>
            </a:r>
            <a:r>
              <a:rPr lang="zh-CN" altLang="en-US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Calibri" panose="020F0502020204030204" charset="0"/>
              </a:rPr>
              <a:t>的统治理念等。</a:t>
            </a:r>
            <a:endParaRPr lang="zh-CN" altLang="en-US" kern="1200" baseline="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+mn-cs"/>
              <a:sym typeface="Calibri" panose="020F0502020204030204" charset="0"/>
            </a:endParaRPr>
          </a:p>
          <a:p>
            <a:pPr defTabSz="914400">
              <a:spcBef>
                <a:spcPct val="0"/>
              </a:spcBef>
            </a:pPr>
            <a:r>
              <a:rPr lang="en-US" altLang="x-none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Calibri" panose="020F0502020204030204" charset="0"/>
              </a:rPr>
              <a:t>	</a:t>
            </a:r>
            <a:r>
              <a:rPr lang="en-US" altLang="zh-CN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Calibri" panose="020F0502020204030204" charset="0"/>
              </a:rPr>
              <a:t>(2)</a:t>
            </a:r>
            <a:r>
              <a:rPr lang="zh-CN" altLang="en-US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Calibri" panose="020F0502020204030204" charset="0"/>
              </a:rPr>
              <a:t>社会习俗：后世的百家姓丛书、家族家谱修订、宗祠家庙的修建；民间的尊宗敬祖、认祖归宗、渴望亲情的传统观念，祭祖扫墓等。</a:t>
            </a:r>
            <a:endParaRPr lang="zh-CN" altLang="en-US" kern="1200" baseline="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+mn-cs"/>
              <a:sym typeface="Calibri" panose="020F0502020204030204" charset="0"/>
            </a:endParaRPr>
          </a:p>
          <a:p>
            <a:pPr defTabSz="914400">
              <a:spcBef>
                <a:spcPct val="0"/>
              </a:spcBef>
            </a:pPr>
            <a:r>
              <a:rPr lang="en-US" altLang="zh-CN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Calibri" panose="020F0502020204030204" charset="0"/>
              </a:rPr>
              <a:t>	(3)</a:t>
            </a:r>
            <a:r>
              <a:rPr lang="zh-CN" altLang="en-US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Calibri" panose="020F0502020204030204" charset="0"/>
              </a:rPr>
              <a:t>思想观念：</a:t>
            </a:r>
            <a:r>
              <a:rPr lang="en-US" altLang="x-none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Calibri" panose="020F0502020204030204" charset="0"/>
              </a:rPr>
              <a:t>“</a:t>
            </a:r>
            <a:r>
              <a:rPr lang="zh-CN" altLang="en-US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Calibri" panose="020F0502020204030204" charset="0"/>
              </a:rPr>
              <a:t>忠</a:t>
            </a:r>
            <a:r>
              <a:rPr lang="en-US" altLang="x-none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Calibri" panose="020F0502020204030204" charset="0"/>
              </a:rPr>
              <a:t>”“</a:t>
            </a:r>
            <a:r>
              <a:rPr lang="zh-CN" altLang="en-US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Calibri" panose="020F0502020204030204" charset="0"/>
              </a:rPr>
              <a:t>孝</a:t>
            </a:r>
            <a:r>
              <a:rPr lang="en-US" altLang="x-none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Calibri" panose="020F0502020204030204" charset="0"/>
              </a:rPr>
              <a:t>”</a:t>
            </a:r>
            <a:r>
              <a:rPr lang="zh-CN" altLang="en-US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Calibri" panose="020F0502020204030204" charset="0"/>
              </a:rPr>
              <a:t>等伦理观念；重视家庭建设、尊老爱幼、夫妻相敬、兄弟相亲、和睦相处等社会公德；男尊女卑、等级贵贱、过分强调家庭本位、任人唯亲等现象。</a:t>
            </a:r>
            <a:endParaRPr lang="zh-CN" altLang="en-US" kern="1200" baseline="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+mn-cs"/>
              <a:sym typeface="Calibri" panose="020F050202020403020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3841" name="对象 201729"/>
          <p:cNvGraphicFramePr/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1" imgW="7734300" imgH="5800725" progId="Paint.Picture">
                  <p:embed/>
                </p:oleObj>
              </mc:Choice>
              <mc:Fallback>
                <p:oleObj name="" r:id="rId1" imgW="7734300" imgH="5800725" progId="Paint.Picture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2"/>
                      <a:srcRect t="15509" r="4225"/>
                      <a:stretch>
                        <a:fillRect/>
                      </a:stretch>
                    </p:blipFill>
                    <p:spPr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1" name="文本框 201730"/>
          <p:cNvSpPr txBox="1"/>
          <p:nvPr/>
        </p:nvSpPr>
        <p:spPr>
          <a:xfrm>
            <a:off x="2670175" y="5084763"/>
            <a:ext cx="7620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noProof="1" dirty="0">
                <a:solidFill>
                  <a:srgbClr val="CC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itchFamily="49" charset="-122"/>
                <a:cs typeface="+mn-cs"/>
              </a:rPr>
              <a:t>天子</a:t>
            </a:r>
            <a:endParaRPr lang="zh-CN" altLang="en-US" sz="4400" b="1" noProof="1">
              <a:solidFill>
                <a:srgbClr val="CC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itchFamily="49" charset="-122"/>
            </a:endParaRPr>
          </a:p>
        </p:txBody>
      </p:sp>
      <p:sp>
        <p:nvSpPr>
          <p:cNvPr id="163843" name="文本框 201731"/>
          <p:cNvSpPr txBox="1"/>
          <p:nvPr/>
        </p:nvSpPr>
        <p:spPr>
          <a:xfrm rot="-2399144">
            <a:off x="6516688" y="796925"/>
            <a:ext cx="2362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C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诸侯</a:t>
            </a:r>
            <a:endParaRPr lang="zh-CN" altLang="en-US" sz="2800" b="1">
              <a:solidFill>
                <a:srgbClr val="CC33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3844" name="文本框 201732"/>
          <p:cNvSpPr txBox="1"/>
          <p:nvPr/>
        </p:nvSpPr>
        <p:spPr>
          <a:xfrm rot="-505081">
            <a:off x="7118350" y="2333625"/>
            <a:ext cx="2362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C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卿大夫</a:t>
            </a:r>
            <a:endParaRPr lang="zh-CN" altLang="en-US" sz="2800" b="1">
              <a:solidFill>
                <a:srgbClr val="CC33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3845" name="文本框 201733"/>
          <p:cNvSpPr txBox="1"/>
          <p:nvPr/>
        </p:nvSpPr>
        <p:spPr>
          <a:xfrm rot="-103446">
            <a:off x="8904288" y="3733800"/>
            <a:ext cx="2362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C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士</a:t>
            </a:r>
            <a:endParaRPr lang="zh-CN" altLang="en-US" sz="2800" b="1">
              <a:solidFill>
                <a:srgbClr val="CC33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1735" name="文本框 201734"/>
          <p:cNvSpPr txBox="1"/>
          <p:nvPr/>
        </p:nvSpPr>
        <p:spPr>
          <a:xfrm>
            <a:off x="2741613" y="1920875"/>
            <a:ext cx="7620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noProof="1" dirty="0">
                <a:solidFill>
                  <a:srgbClr val="CC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itchFamily="49" charset="-122"/>
                <a:cs typeface="+mn-cs"/>
              </a:rPr>
              <a:t>天子</a:t>
            </a:r>
            <a:endParaRPr lang="zh-CN" altLang="en-US" sz="4400" b="1" noProof="1">
              <a:solidFill>
                <a:srgbClr val="CC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itchFamily="49" charset="-122"/>
            </a:endParaRPr>
          </a:p>
        </p:txBody>
      </p:sp>
      <p:sp>
        <p:nvSpPr>
          <p:cNvPr id="163847" name="直接连接符 201735"/>
          <p:cNvSpPr/>
          <p:nvPr/>
        </p:nvSpPr>
        <p:spPr>
          <a:xfrm flipV="1">
            <a:off x="3143250" y="95250"/>
            <a:ext cx="0" cy="1676400"/>
          </a:xfrm>
          <a:prstGeom prst="line">
            <a:avLst/>
          </a:prstGeom>
          <a:ln w="15875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63848" name="直接连接符 201736"/>
          <p:cNvSpPr/>
          <p:nvPr/>
        </p:nvSpPr>
        <p:spPr>
          <a:xfrm flipV="1">
            <a:off x="3421063" y="3597275"/>
            <a:ext cx="1511300" cy="1439863"/>
          </a:xfrm>
          <a:prstGeom prst="line">
            <a:avLst/>
          </a:prstGeom>
          <a:ln w="15875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63849" name="任意多边形 201737"/>
          <p:cNvSpPr/>
          <p:nvPr/>
        </p:nvSpPr>
        <p:spPr>
          <a:xfrm>
            <a:off x="6113463" y="2590800"/>
            <a:ext cx="1135062" cy="152400"/>
          </a:xfrm>
          <a:custGeom>
            <a:avLst/>
            <a:gdLst/>
            <a:ahLst/>
            <a:cxnLst/>
            <a:pathLst>
              <a:path w="856" h="88">
                <a:moveTo>
                  <a:pt x="0" y="0"/>
                </a:moveTo>
                <a:lnTo>
                  <a:pt x="331" y="50"/>
                </a:lnTo>
                <a:lnTo>
                  <a:pt x="856" y="88"/>
                </a:lnTo>
              </a:path>
            </a:pathLst>
          </a:custGeom>
          <a:noFill/>
          <a:ln w="15875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850" name="直接连接符 201738"/>
          <p:cNvSpPr/>
          <p:nvPr/>
        </p:nvSpPr>
        <p:spPr>
          <a:xfrm flipV="1">
            <a:off x="8534400" y="2209800"/>
            <a:ext cx="762000" cy="304800"/>
          </a:xfrm>
          <a:prstGeom prst="line">
            <a:avLst/>
          </a:prstGeom>
          <a:ln w="15875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63851" name="任意多边形 201739"/>
          <p:cNvSpPr/>
          <p:nvPr/>
        </p:nvSpPr>
        <p:spPr>
          <a:xfrm>
            <a:off x="8424863" y="2921000"/>
            <a:ext cx="623887" cy="965200"/>
          </a:xfrm>
          <a:custGeom>
            <a:avLst/>
            <a:gdLst/>
            <a:ahLst/>
            <a:cxnLst/>
            <a:pathLst>
              <a:path w="393" h="608">
                <a:moveTo>
                  <a:pt x="0" y="0"/>
                </a:moveTo>
                <a:lnTo>
                  <a:pt x="117" y="188"/>
                </a:lnTo>
                <a:lnTo>
                  <a:pt x="201" y="356"/>
                </a:lnTo>
                <a:lnTo>
                  <a:pt x="393" y="608"/>
                </a:lnTo>
              </a:path>
            </a:pathLst>
          </a:custGeom>
          <a:noFill/>
          <a:ln w="15875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852" name="任意多边形 201740"/>
          <p:cNvSpPr/>
          <p:nvPr/>
        </p:nvSpPr>
        <p:spPr>
          <a:xfrm>
            <a:off x="5819775" y="1709738"/>
            <a:ext cx="1038225" cy="998537"/>
          </a:xfrm>
          <a:custGeom>
            <a:avLst/>
            <a:gdLst/>
            <a:ahLst/>
            <a:cxnLst/>
            <a:pathLst>
              <a:path w="732" h="695">
                <a:moveTo>
                  <a:pt x="0" y="695"/>
                </a:moveTo>
                <a:lnTo>
                  <a:pt x="393" y="338"/>
                </a:lnTo>
                <a:lnTo>
                  <a:pt x="732" y="0"/>
                </a:lnTo>
              </a:path>
            </a:pathLst>
          </a:custGeom>
          <a:noFill/>
          <a:ln w="15875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853" name="直接连接符 201741"/>
          <p:cNvSpPr/>
          <p:nvPr/>
        </p:nvSpPr>
        <p:spPr>
          <a:xfrm rot="4533481" flipV="1">
            <a:off x="9188450" y="4729163"/>
            <a:ext cx="1219200" cy="492125"/>
          </a:xfrm>
          <a:prstGeom prst="line">
            <a:avLst/>
          </a:prstGeom>
          <a:ln w="15875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63854" name="任意多边形 201742"/>
          <p:cNvSpPr/>
          <p:nvPr/>
        </p:nvSpPr>
        <p:spPr>
          <a:xfrm rot="2794707">
            <a:off x="8780463" y="4462463"/>
            <a:ext cx="622300" cy="965200"/>
          </a:xfrm>
          <a:custGeom>
            <a:avLst/>
            <a:gdLst/>
            <a:ahLst/>
            <a:cxnLst/>
            <a:pathLst>
              <a:path w="393" h="608">
                <a:moveTo>
                  <a:pt x="0" y="0"/>
                </a:moveTo>
                <a:lnTo>
                  <a:pt x="117" y="188"/>
                </a:lnTo>
                <a:lnTo>
                  <a:pt x="201" y="392"/>
                </a:lnTo>
                <a:lnTo>
                  <a:pt x="393" y="608"/>
                </a:lnTo>
              </a:path>
            </a:pathLst>
          </a:custGeom>
          <a:noFill/>
          <a:ln w="15875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  <a:effectLst>
            <a:prstShdw prst="shdw17" dist="17961" dir="2699999">
              <a:srgbClr val="000000"/>
            </a:prstShdw>
          </a:effectLst>
        </p:spPr>
        <p:txBody>
          <a:bodyPr/>
          <a:p>
            <a:endParaRPr lang="zh-CN" altLang="en-US"/>
          </a:p>
        </p:txBody>
      </p:sp>
      <p:sp>
        <p:nvSpPr>
          <p:cNvPr id="163855" name="文本框 201743"/>
          <p:cNvSpPr txBox="1"/>
          <p:nvPr/>
        </p:nvSpPr>
        <p:spPr>
          <a:xfrm rot="-103446">
            <a:off x="8988425" y="5530850"/>
            <a:ext cx="2362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平民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3856" name="文本框 201744"/>
          <p:cNvSpPr txBox="1"/>
          <p:nvPr/>
        </p:nvSpPr>
        <p:spPr>
          <a:xfrm rot="-2399144">
            <a:off x="4541838" y="2622550"/>
            <a:ext cx="2362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C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诸侯</a:t>
            </a:r>
            <a:endParaRPr lang="zh-CN" altLang="en-US" sz="2800" b="1">
              <a:solidFill>
                <a:srgbClr val="CC33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3857" name="文本框 201745"/>
          <p:cNvSpPr txBox="1"/>
          <p:nvPr/>
        </p:nvSpPr>
        <p:spPr>
          <a:xfrm rot="-1058866">
            <a:off x="9124950" y="1614488"/>
            <a:ext cx="2362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C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卿大夫</a:t>
            </a:r>
            <a:endParaRPr lang="zh-CN" altLang="en-US" sz="2800" b="1">
              <a:solidFill>
                <a:srgbClr val="CC33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3858" name="直接连接符 201746"/>
          <p:cNvSpPr/>
          <p:nvPr/>
        </p:nvSpPr>
        <p:spPr>
          <a:xfrm flipV="1">
            <a:off x="3071813" y="3429000"/>
            <a:ext cx="0" cy="1676400"/>
          </a:xfrm>
          <a:prstGeom prst="line">
            <a:avLst/>
          </a:prstGeom>
          <a:ln w="15875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63859" name="任意多边形 201747"/>
          <p:cNvSpPr/>
          <p:nvPr/>
        </p:nvSpPr>
        <p:spPr>
          <a:xfrm>
            <a:off x="7620000" y="371475"/>
            <a:ext cx="623888" cy="681038"/>
          </a:xfrm>
          <a:custGeom>
            <a:avLst/>
            <a:gdLst/>
            <a:ahLst/>
            <a:cxnLst/>
            <a:pathLst>
              <a:path w="393" h="429">
                <a:moveTo>
                  <a:pt x="0" y="429"/>
                </a:moveTo>
                <a:lnTo>
                  <a:pt x="210" y="228"/>
                </a:lnTo>
                <a:lnTo>
                  <a:pt x="393" y="0"/>
                </a:lnTo>
              </a:path>
            </a:pathLst>
          </a:custGeom>
          <a:noFill/>
          <a:ln w="15875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860" name="矩形 201748"/>
          <p:cNvSpPr/>
          <p:nvPr/>
        </p:nvSpPr>
        <p:spPr>
          <a:xfrm>
            <a:off x="4413250" y="5105400"/>
            <a:ext cx="3282950" cy="175260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61" name="直接连接符 201749"/>
          <p:cNvSpPr/>
          <p:nvPr/>
        </p:nvSpPr>
        <p:spPr>
          <a:xfrm>
            <a:off x="4495800" y="5503863"/>
            <a:ext cx="1196975" cy="0"/>
          </a:xfrm>
          <a:prstGeom prst="line">
            <a:avLst/>
          </a:prstGeom>
          <a:ln w="13335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01751" name="文本框 201750"/>
          <p:cNvSpPr txBox="1"/>
          <p:nvPr/>
        </p:nvSpPr>
        <p:spPr>
          <a:xfrm>
            <a:off x="5680075" y="5211763"/>
            <a:ext cx="20351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嫡长子</a:t>
            </a:r>
            <a:endParaRPr lang="zh-CN" altLang="en-US" sz="2800" b="1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3863" name="直接连接符 201751"/>
          <p:cNvSpPr/>
          <p:nvPr/>
        </p:nvSpPr>
        <p:spPr>
          <a:xfrm>
            <a:off x="4495800" y="6172200"/>
            <a:ext cx="1196975" cy="0"/>
          </a:xfrm>
          <a:prstGeom prst="line">
            <a:avLst/>
          </a:prstGeom>
          <a:ln w="13335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01753" name="文本框 201752"/>
          <p:cNvSpPr txBox="1"/>
          <p:nvPr/>
        </p:nvSpPr>
        <p:spPr>
          <a:xfrm>
            <a:off x="5707063" y="5867400"/>
            <a:ext cx="2293938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嫡系余子、              庶子</a:t>
            </a:r>
            <a:endParaRPr lang="zh-CN" altLang="en-US" sz="2800" b="1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3865" name="直接连接符 201753"/>
          <p:cNvSpPr/>
          <p:nvPr/>
        </p:nvSpPr>
        <p:spPr>
          <a:xfrm flipV="1">
            <a:off x="3359150" y="981075"/>
            <a:ext cx="1077913" cy="1008063"/>
          </a:xfrm>
          <a:prstGeom prst="line">
            <a:avLst/>
          </a:prstGeom>
          <a:ln w="15875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01755" name="文本框 201754"/>
          <p:cNvSpPr txBox="1"/>
          <p:nvPr/>
        </p:nvSpPr>
        <p:spPr>
          <a:xfrm rot="-2399144">
            <a:off x="4224338" y="425450"/>
            <a:ext cx="1150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1" dirty="0">
                <a:solidFill>
                  <a:srgbClr val="CC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诸侯</a:t>
            </a:r>
            <a:endParaRPr lang="zh-CN" altLang="en-US" sz="2800" b="1" noProof="1">
              <a:solidFill>
                <a:srgbClr val="CC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3867" name="直接连接符 201755"/>
          <p:cNvSpPr/>
          <p:nvPr/>
        </p:nvSpPr>
        <p:spPr>
          <a:xfrm flipH="1" flipV="1">
            <a:off x="1703388" y="1125538"/>
            <a:ext cx="719137" cy="719137"/>
          </a:xfrm>
          <a:prstGeom prst="line">
            <a:avLst/>
          </a:prstGeom>
          <a:ln w="15875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63868" name="直接连接符 201756"/>
          <p:cNvSpPr/>
          <p:nvPr/>
        </p:nvSpPr>
        <p:spPr>
          <a:xfrm flipH="1" flipV="1">
            <a:off x="1549400" y="4137025"/>
            <a:ext cx="719138" cy="719138"/>
          </a:xfrm>
          <a:prstGeom prst="line">
            <a:avLst/>
          </a:prstGeom>
          <a:ln w="158750" cap="flat" cmpd="sng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</p:spPr>
      </p:sp>
    </p:spTree>
  </p:cSld>
  <p:clrMapOvr>
    <a:masterClrMapping/>
  </p:clrMapOvr>
  <p:transition spd="slow">
    <p:pull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4865" name="图片 205825" descr="天子"/>
          <p:cNvPicPr preferRelativeResize="0"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05150" y="1468438"/>
            <a:ext cx="493713" cy="1003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866" name="右箭头 205826"/>
          <p:cNvSpPr/>
          <p:nvPr/>
        </p:nvSpPr>
        <p:spPr>
          <a:xfrm>
            <a:off x="2525713" y="4967288"/>
            <a:ext cx="685800" cy="228600"/>
          </a:xfrm>
          <a:prstGeom prst="rightArrow">
            <a:avLst>
              <a:gd name="adj1" fmla="val 38888"/>
              <a:gd name="adj2" fmla="val 56930"/>
            </a:avLst>
          </a:prstGeom>
          <a:solidFill>
            <a:srgbClr val="FF9900"/>
          </a:solidFill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867" name="右箭头 205827"/>
          <p:cNvSpPr/>
          <p:nvPr/>
        </p:nvSpPr>
        <p:spPr>
          <a:xfrm>
            <a:off x="2525713" y="5424488"/>
            <a:ext cx="685800" cy="228600"/>
          </a:xfrm>
          <a:prstGeom prst="rightArrow">
            <a:avLst>
              <a:gd name="adj1" fmla="val 38888"/>
              <a:gd name="adj2" fmla="val 56930"/>
            </a:avLst>
          </a:prstGeom>
          <a:solidFill>
            <a:srgbClr val="009900"/>
          </a:solidFill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829" name="文本框 205828"/>
          <p:cNvSpPr txBox="1"/>
          <p:nvPr/>
        </p:nvSpPr>
        <p:spPr>
          <a:xfrm>
            <a:off x="3319463" y="4875054"/>
            <a:ext cx="1072515" cy="4305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 anchorCtr="1">
            <a:spAutoFit/>
          </a:bodyPr>
          <a:p>
            <a:pPr>
              <a:buClr>
                <a:schemeClr val="bg1"/>
              </a:buClr>
            </a:pPr>
            <a:r>
              <a:rPr lang="zh-TW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方正北魏楷书简体" pitchFamily="65" charset="-122"/>
                <a:cs typeface="+mn-cs"/>
              </a:rPr>
              <a:t>嫡</a:t>
            </a:r>
            <a:r>
              <a:rPr lang="zh-TW" altLang="en-US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方正北魏楷书简体" pitchFamily="65" charset="-122"/>
                <a:cs typeface="+mn-cs"/>
              </a:rPr>
              <a:t>长子</a:t>
            </a:r>
            <a:endParaRPr lang="zh-TW" altLang="en-US" sz="2800" b="1" noProof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方正北魏楷书简体" pitchFamily="65" charset="-122"/>
            </a:endParaRPr>
          </a:p>
        </p:txBody>
      </p:sp>
      <p:sp>
        <p:nvSpPr>
          <p:cNvPr id="205830" name="文本框 205829"/>
          <p:cNvSpPr txBox="1"/>
          <p:nvPr/>
        </p:nvSpPr>
        <p:spPr>
          <a:xfrm>
            <a:off x="3322638" y="5306854"/>
            <a:ext cx="2145030" cy="4305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 anchorCtr="1">
            <a:spAutoFit/>
          </a:bodyPr>
          <a:p>
            <a:pPr>
              <a:buClr>
                <a:schemeClr val="bg1"/>
              </a:buClr>
            </a:pPr>
            <a:r>
              <a:rPr lang="zh-TW" altLang="en-US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方正北魏楷书简体" pitchFamily="65" charset="-122"/>
                <a:cs typeface="+mn-cs"/>
              </a:rPr>
              <a:t>余嫡子及庶子</a:t>
            </a:r>
            <a:endParaRPr lang="zh-TW" altLang="en-US" sz="2800" b="1" noProof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方正北魏楷书简体" pitchFamily="65" charset="-122"/>
            </a:endParaRPr>
          </a:p>
        </p:txBody>
      </p:sp>
      <p:cxnSp>
        <p:nvCxnSpPr>
          <p:cNvPr id="164870" name="直接箭头连接符 205830"/>
          <p:cNvCxnSpPr/>
          <p:nvPr/>
        </p:nvCxnSpPr>
        <p:spPr>
          <a:xfrm>
            <a:off x="9569450" y="2371725"/>
            <a:ext cx="0" cy="261938"/>
          </a:xfrm>
          <a:prstGeom prst="straightConnector1">
            <a:avLst/>
          </a:prstGeom>
          <a:ln w="19050" cap="flat" cmpd="sng">
            <a:solidFill>
              <a:schemeClr val="folHlink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64871" name="直接连接符 205831"/>
          <p:cNvSpPr/>
          <p:nvPr/>
        </p:nvSpPr>
        <p:spPr>
          <a:xfrm>
            <a:off x="6230938" y="2981325"/>
            <a:ext cx="2819400" cy="0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64872" name="直接连接符 205832"/>
          <p:cNvSpPr/>
          <p:nvPr/>
        </p:nvSpPr>
        <p:spPr>
          <a:xfrm>
            <a:off x="7450138" y="3895725"/>
            <a:ext cx="1524000" cy="0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64873" name="直接连接符 205833"/>
          <p:cNvSpPr/>
          <p:nvPr/>
        </p:nvSpPr>
        <p:spPr>
          <a:xfrm>
            <a:off x="4859338" y="1990725"/>
            <a:ext cx="4191000" cy="0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05835" name="文本框 205834"/>
          <p:cNvSpPr txBox="1"/>
          <p:nvPr/>
        </p:nvSpPr>
        <p:spPr>
          <a:xfrm>
            <a:off x="9126538" y="1626235"/>
            <a:ext cx="857250" cy="73850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1">
            <a:spAutoFit/>
          </a:bodyPr>
          <a:p>
            <a:pPr algn="ctr">
              <a:buClr>
                <a:schemeClr val="bg1"/>
              </a:buClr>
            </a:pPr>
            <a:r>
              <a:rPr lang="zh-TW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大宗</a:t>
            </a:r>
            <a:endParaRPr lang="zh-TW" altLang="en-US" sz="24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buClr>
                <a:schemeClr val="bg1"/>
              </a:buClr>
            </a:pPr>
            <a:r>
              <a:rPr lang="en-US" altLang="zh-TW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(</a:t>
            </a:r>
            <a:r>
              <a:rPr lang="zh-TW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宗主</a:t>
            </a:r>
            <a:r>
              <a:rPr lang="en-US" altLang="zh-TW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)</a:t>
            </a:r>
            <a:endParaRPr lang="en-US" altLang="zh-TW" sz="2400" b="1" noProof="1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875" name="直接连接符 205835"/>
          <p:cNvSpPr/>
          <p:nvPr/>
        </p:nvSpPr>
        <p:spPr>
          <a:xfrm>
            <a:off x="8516938" y="4733925"/>
            <a:ext cx="533400" cy="0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05837" name="文本框 205836"/>
          <p:cNvSpPr txBox="1"/>
          <p:nvPr/>
        </p:nvSpPr>
        <p:spPr>
          <a:xfrm>
            <a:off x="3030538" y="2470150"/>
            <a:ext cx="510540" cy="3530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anchor="t">
            <a:spAutoFit/>
          </a:bodyPr>
          <a:p>
            <a:pPr>
              <a:buClr>
                <a:schemeClr val="bg1"/>
              </a:buClr>
            </a:pPr>
            <a:r>
              <a:rPr lang="zh-TW" altLang="en-US" sz="2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方正北魏楷书简体" pitchFamily="65" charset="-122"/>
                <a:cs typeface="+mn-cs"/>
              </a:rPr>
              <a:t>天子</a:t>
            </a:r>
            <a:endParaRPr lang="zh-TW" altLang="en-US" sz="2000" b="1" noProof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方正北魏楷书简体" pitchFamily="65" charset="-122"/>
            </a:endParaRPr>
          </a:p>
        </p:txBody>
      </p:sp>
      <p:grpSp>
        <p:nvGrpSpPr>
          <p:cNvPr id="164877" name="组合 205837"/>
          <p:cNvGrpSpPr/>
          <p:nvPr/>
        </p:nvGrpSpPr>
        <p:grpSpPr>
          <a:xfrm>
            <a:off x="3590925" y="1914525"/>
            <a:ext cx="811213" cy="990600"/>
            <a:chOff x="1728" y="1632"/>
            <a:chExt cx="432" cy="528"/>
          </a:xfrm>
        </p:grpSpPr>
        <p:sp>
          <p:nvSpPr>
            <p:cNvPr id="164878" name="任意多边形 205838"/>
            <p:cNvSpPr/>
            <p:nvPr/>
          </p:nvSpPr>
          <p:spPr>
            <a:xfrm rot="5400000">
              <a:off x="1824" y="1824"/>
              <a:ext cx="384" cy="288"/>
            </a:xfrm>
            <a:custGeom>
              <a:avLst/>
              <a:gdLst/>
              <a:ahLst/>
              <a:cxnLst>
                <a:cxn ang="270">
                  <a:pos x="18074" y="0"/>
                </a:cxn>
                <a:cxn ang="180">
                  <a:pos x="14549" y="4890"/>
                </a:cxn>
                <a:cxn ang="180">
                  <a:pos x="0" y="19919"/>
                </a:cxn>
                <a:cxn ang="90">
                  <a:pos x="9799" y="21600"/>
                </a:cxn>
                <a:cxn ang="0">
                  <a:pos x="19599" y="13494"/>
                </a:cxn>
                <a:cxn ang="0">
                  <a:pos x="21600" y="4890"/>
                </a:cxn>
              </a:cxnLst>
              <a:pathLst>
                <a:path w="21600" h="21600">
                  <a:moveTo>
                    <a:pt x="18074" y="0"/>
                  </a:moveTo>
                  <a:lnTo>
                    <a:pt x="14549" y="4890"/>
                  </a:lnTo>
                  <a:lnTo>
                    <a:pt x="16550" y="4890"/>
                  </a:lnTo>
                  <a:lnTo>
                    <a:pt x="16550" y="18239"/>
                  </a:lnTo>
                  <a:lnTo>
                    <a:pt x="0" y="18239"/>
                  </a:lnTo>
                  <a:lnTo>
                    <a:pt x="0" y="21600"/>
                  </a:lnTo>
                  <a:lnTo>
                    <a:pt x="19599" y="21600"/>
                  </a:lnTo>
                  <a:lnTo>
                    <a:pt x="19599" y="4890"/>
                  </a:lnTo>
                  <a:lnTo>
                    <a:pt x="21600" y="4890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879" name="右箭头 205839"/>
            <p:cNvSpPr/>
            <p:nvPr/>
          </p:nvSpPr>
          <p:spPr>
            <a:xfrm>
              <a:off x="1728" y="1632"/>
              <a:ext cx="432" cy="144"/>
            </a:xfrm>
            <a:prstGeom prst="rightArrow">
              <a:avLst>
                <a:gd name="adj1" fmla="val 38888"/>
                <a:gd name="adj2" fmla="val 56930"/>
              </a:avLst>
            </a:prstGeom>
            <a:solidFill>
              <a:srgbClr val="FF990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64880" name="图片 205840" descr="諸侯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663" y="2511425"/>
            <a:ext cx="442912" cy="823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842" name="文本框 205841"/>
          <p:cNvSpPr txBox="1"/>
          <p:nvPr/>
        </p:nvSpPr>
        <p:spPr>
          <a:xfrm>
            <a:off x="4402138" y="3435350"/>
            <a:ext cx="510540" cy="3530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anchor="t">
            <a:spAutoFit/>
          </a:bodyPr>
          <a:p>
            <a:pPr>
              <a:buClr>
                <a:schemeClr val="bg1"/>
              </a:buClr>
            </a:pPr>
            <a:r>
              <a:rPr lang="zh-TW" altLang="en-US" sz="2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方正北魏楷书简体" pitchFamily="65" charset="-122"/>
                <a:cs typeface="+mn-cs"/>
              </a:rPr>
              <a:t>诸侯</a:t>
            </a:r>
            <a:endParaRPr lang="zh-TW" altLang="en-US" sz="2000" b="1" noProof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方正北魏楷书简体" pitchFamily="65" charset="-122"/>
            </a:endParaRPr>
          </a:p>
        </p:txBody>
      </p:sp>
      <p:pic>
        <p:nvPicPr>
          <p:cNvPr id="164882" name="图片 205842" descr="卿大夫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138" y="3389313"/>
            <a:ext cx="468312" cy="887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883" name="图片 205843" descr="諸侯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138" y="2447925"/>
            <a:ext cx="509587" cy="866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4884" name="组合 205844"/>
          <p:cNvGrpSpPr/>
          <p:nvPr/>
        </p:nvGrpSpPr>
        <p:grpSpPr>
          <a:xfrm>
            <a:off x="4810125" y="2905125"/>
            <a:ext cx="811213" cy="990600"/>
            <a:chOff x="1728" y="1632"/>
            <a:chExt cx="432" cy="528"/>
          </a:xfrm>
        </p:grpSpPr>
        <p:sp>
          <p:nvSpPr>
            <p:cNvPr id="164885" name="任意多边形 205845"/>
            <p:cNvSpPr/>
            <p:nvPr/>
          </p:nvSpPr>
          <p:spPr>
            <a:xfrm rot="5400000">
              <a:off x="1824" y="1824"/>
              <a:ext cx="384" cy="288"/>
            </a:xfrm>
            <a:custGeom>
              <a:avLst/>
              <a:gdLst/>
              <a:ahLst/>
              <a:cxnLst>
                <a:cxn ang="270">
                  <a:pos x="18074" y="0"/>
                </a:cxn>
                <a:cxn ang="180">
                  <a:pos x="14549" y="4890"/>
                </a:cxn>
                <a:cxn ang="180">
                  <a:pos x="0" y="19919"/>
                </a:cxn>
                <a:cxn ang="90">
                  <a:pos x="9799" y="21600"/>
                </a:cxn>
                <a:cxn ang="0">
                  <a:pos x="19599" y="13494"/>
                </a:cxn>
                <a:cxn ang="0">
                  <a:pos x="21600" y="4890"/>
                </a:cxn>
              </a:cxnLst>
              <a:pathLst>
                <a:path w="21600" h="21600">
                  <a:moveTo>
                    <a:pt x="18074" y="0"/>
                  </a:moveTo>
                  <a:lnTo>
                    <a:pt x="14549" y="4890"/>
                  </a:lnTo>
                  <a:lnTo>
                    <a:pt x="16550" y="4890"/>
                  </a:lnTo>
                  <a:lnTo>
                    <a:pt x="16550" y="18239"/>
                  </a:lnTo>
                  <a:lnTo>
                    <a:pt x="0" y="18239"/>
                  </a:lnTo>
                  <a:lnTo>
                    <a:pt x="0" y="21600"/>
                  </a:lnTo>
                  <a:lnTo>
                    <a:pt x="19599" y="21600"/>
                  </a:lnTo>
                  <a:lnTo>
                    <a:pt x="19599" y="4890"/>
                  </a:lnTo>
                  <a:lnTo>
                    <a:pt x="21600" y="4890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886" name="右箭头 205846"/>
            <p:cNvSpPr/>
            <p:nvPr/>
          </p:nvSpPr>
          <p:spPr>
            <a:xfrm>
              <a:off x="1728" y="1632"/>
              <a:ext cx="432" cy="144"/>
            </a:xfrm>
            <a:prstGeom prst="rightArrow">
              <a:avLst>
                <a:gd name="adj1" fmla="val 38888"/>
                <a:gd name="adj2" fmla="val 56930"/>
              </a:avLst>
            </a:prstGeom>
            <a:solidFill>
              <a:srgbClr val="FF990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05848" name="文本框 205847"/>
          <p:cNvSpPr txBox="1"/>
          <p:nvPr/>
        </p:nvSpPr>
        <p:spPr>
          <a:xfrm>
            <a:off x="5621338" y="4333875"/>
            <a:ext cx="765810" cy="3530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anchor="t">
            <a:spAutoFit/>
          </a:bodyPr>
          <a:p>
            <a:pPr>
              <a:buClr>
                <a:schemeClr val="bg1"/>
              </a:buClr>
            </a:pPr>
            <a:r>
              <a:rPr lang="zh-TW" altLang="en-US" sz="2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方正北魏楷书简体" pitchFamily="65" charset="-122"/>
                <a:cs typeface="+mn-cs"/>
              </a:rPr>
              <a:t>卿大夫</a:t>
            </a:r>
            <a:endParaRPr lang="zh-TW" altLang="en-US" sz="2000" b="1" noProof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方正北魏楷书简体" pitchFamily="65" charset="-122"/>
            </a:endParaRPr>
          </a:p>
        </p:txBody>
      </p:sp>
      <p:pic>
        <p:nvPicPr>
          <p:cNvPr id="164888" name="图片 205848" descr="士大夫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288" y="4259263"/>
            <a:ext cx="501650" cy="855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889" name="图片 205849" descr="卿大夫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025" y="3333750"/>
            <a:ext cx="458788" cy="866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4890" name="组合 205850"/>
          <p:cNvGrpSpPr/>
          <p:nvPr/>
        </p:nvGrpSpPr>
        <p:grpSpPr>
          <a:xfrm>
            <a:off x="6181725" y="3667125"/>
            <a:ext cx="811213" cy="1143000"/>
            <a:chOff x="1728" y="1632"/>
            <a:chExt cx="432" cy="528"/>
          </a:xfrm>
        </p:grpSpPr>
        <p:sp>
          <p:nvSpPr>
            <p:cNvPr id="164891" name="任意多边形 205851"/>
            <p:cNvSpPr/>
            <p:nvPr/>
          </p:nvSpPr>
          <p:spPr>
            <a:xfrm rot="5400000">
              <a:off x="1824" y="1824"/>
              <a:ext cx="384" cy="288"/>
            </a:xfrm>
            <a:custGeom>
              <a:avLst/>
              <a:gdLst/>
              <a:ahLst/>
              <a:cxnLst>
                <a:cxn ang="270">
                  <a:pos x="18074" y="0"/>
                </a:cxn>
                <a:cxn ang="180">
                  <a:pos x="14549" y="4890"/>
                </a:cxn>
                <a:cxn ang="180">
                  <a:pos x="0" y="19919"/>
                </a:cxn>
                <a:cxn ang="90">
                  <a:pos x="9799" y="21600"/>
                </a:cxn>
                <a:cxn ang="0">
                  <a:pos x="19599" y="13494"/>
                </a:cxn>
                <a:cxn ang="0">
                  <a:pos x="21600" y="4890"/>
                </a:cxn>
              </a:cxnLst>
              <a:pathLst>
                <a:path w="21600" h="21600">
                  <a:moveTo>
                    <a:pt x="18074" y="0"/>
                  </a:moveTo>
                  <a:lnTo>
                    <a:pt x="14549" y="4890"/>
                  </a:lnTo>
                  <a:lnTo>
                    <a:pt x="16550" y="4890"/>
                  </a:lnTo>
                  <a:lnTo>
                    <a:pt x="16550" y="18239"/>
                  </a:lnTo>
                  <a:lnTo>
                    <a:pt x="0" y="18239"/>
                  </a:lnTo>
                  <a:lnTo>
                    <a:pt x="0" y="21600"/>
                  </a:lnTo>
                  <a:lnTo>
                    <a:pt x="19599" y="21600"/>
                  </a:lnTo>
                  <a:lnTo>
                    <a:pt x="19599" y="4890"/>
                  </a:lnTo>
                  <a:lnTo>
                    <a:pt x="21600" y="4890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892" name="右箭头 205852"/>
            <p:cNvSpPr/>
            <p:nvPr/>
          </p:nvSpPr>
          <p:spPr>
            <a:xfrm>
              <a:off x="1728" y="1632"/>
              <a:ext cx="432" cy="144"/>
            </a:xfrm>
            <a:prstGeom prst="rightArrow">
              <a:avLst>
                <a:gd name="adj1" fmla="val 38888"/>
                <a:gd name="adj2" fmla="val 56930"/>
              </a:avLst>
            </a:prstGeom>
            <a:solidFill>
              <a:srgbClr val="FF990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05854" name="文本框 205853"/>
          <p:cNvSpPr txBox="1"/>
          <p:nvPr/>
        </p:nvSpPr>
        <p:spPr>
          <a:xfrm>
            <a:off x="6992938" y="5172075"/>
            <a:ext cx="255270" cy="3530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anchor="t">
            <a:spAutoFit/>
          </a:bodyPr>
          <a:p>
            <a:pPr>
              <a:buClr>
                <a:schemeClr val="bg1"/>
              </a:buClr>
            </a:pPr>
            <a:r>
              <a:rPr lang="zh-TW" altLang="en-US" sz="2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方正北魏楷书简体" pitchFamily="65" charset="-122"/>
                <a:cs typeface="+mn-cs"/>
              </a:rPr>
              <a:t>士</a:t>
            </a:r>
            <a:endParaRPr lang="zh-TW" altLang="en-US" sz="2000" b="1" noProof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方正北魏楷书简体" pitchFamily="65" charset="-122"/>
            </a:endParaRPr>
          </a:p>
        </p:txBody>
      </p:sp>
      <p:pic>
        <p:nvPicPr>
          <p:cNvPr id="164894" name="图片 205854" descr="庶人"/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138" y="5191125"/>
            <a:ext cx="433387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895" name="图片 205855" descr="士大夫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638" y="4173538"/>
            <a:ext cx="536575" cy="9413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4896" name="组合 205856"/>
          <p:cNvGrpSpPr/>
          <p:nvPr/>
        </p:nvGrpSpPr>
        <p:grpSpPr>
          <a:xfrm>
            <a:off x="7400925" y="4556125"/>
            <a:ext cx="811213" cy="990600"/>
            <a:chOff x="1728" y="1632"/>
            <a:chExt cx="432" cy="528"/>
          </a:xfrm>
        </p:grpSpPr>
        <p:sp>
          <p:nvSpPr>
            <p:cNvPr id="164897" name="任意多边形 205857"/>
            <p:cNvSpPr/>
            <p:nvPr/>
          </p:nvSpPr>
          <p:spPr>
            <a:xfrm rot="5400000">
              <a:off x="1824" y="1824"/>
              <a:ext cx="384" cy="288"/>
            </a:xfrm>
            <a:custGeom>
              <a:avLst/>
              <a:gdLst/>
              <a:ahLst/>
              <a:cxnLst>
                <a:cxn ang="270">
                  <a:pos x="18074" y="0"/>
                </a:cxn>
                <a:cxn ang="180">
                  <a:pos x="14549" y="4890"/>
                </a:cxn>
                <a:cxn ang="180">
                  <a:pos x="0" y="19919"/>
                </a:cxn>
                <a:cxn ang="90">
                  <a:pos x="9799" y="21600"/>
                </a:cxn>
                <a:cxn ang="0">
                  <a:pos x="19599" y="13494"/>
                </a:cxn>
                <a:cxn ang="0">
                  <a:pos x="21600" y="4890"/>
                </a:cxn>
              </a:cxnLst>
              <a:pathLst>
                <a:path w="21600" h="21600">
                  <a:moveTo>
                    <a:pt x="18074" y="0"/>
                  </a:moveTo>
                  <a:lnTo>
                    <a:pt x="14549" y="4890"/>
                  </a:lnTo>
                  <a:lnTo>
                    <a:pt x="16550" y="4890"/>
                  </a:lnTo>
                  <a:lnTo>
                    <a:pt x="16550" y="18239"/>
                  </a:lnTo>
                  <a:lnTo>
                    <a:pt x="0" y="18239"/>
                  </a:lnTo>
                  <a:lnTo>
                    <a:pt x="0" y="21600"/>
                  </a:lnTo>
                  <a:lnTo>
                    <a:pt x="19599" y="21600"/>
                  </a:lnTo>
                  <a:lnTo>
                    <a:pt x="19599" y="4890"/>
                  </a:lnTo>
                  <a:lnTo>
                    <a:pt x="21600" y="4890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898" name="右箭头 205858"/>
            <p:cNvSpPr/>
            <p:nvPr/>
          </p:nvSpPr>
          <p:spPr>
            <a:xfrm>
              <a:off x="1728" y="1632"/>
              <a:ext cx="432" cy="144"/>
            </a:xfrm>
            <a:prstGeom prst="rightArrow">
              <a:avLst>
                <a:gd name="adj1" fmla="val 38888"/>
                <a:gd name="adj2" fmla="val 56930"/>
              </a:avLst>
            </a:prstGeom>
            <a:solidFill>
              <a:srgbClr val="FF990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05860" name="文本框 205859"/>
          <p:cNvSpPr txBox="1"/>
          <p:nvPr/>
        </p:nvSpPr>
        <p:spPr>
          <a:xfrm>
            <a:off x="8210550" y="6021388"/>
            <a:ext cx="510540" cy="3530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anchor="t">
            <a:spAutoFit/>
          </a:bodyPr>
          <a:p>
            <a:pPr>
              <a:buClr>
                <a:schemeClr val="bg1"/>
              </a:buClr>
            </a:pPr>
            <a:r>
              <a:rPr lang="zh-TW" altLang="en-US" sz="2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方正北魏楷书简体" pitchFamily="65" charset="-122"/>
                <a:cs typeface="+mn-cs"/>
              </a:rPr>
              <a:t>庶人</a:t>
            </a:r>
            <a:endParaRPr lang="zh-TW" altLang="en-US" sz="2000" b="1" noProof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方正北魏楷书简体" pitchFamily="65" charset="-122"/>
            </a:endParaRPr>
          </a:p>
        </p:txBody>
      </p:sp>
      <p:sp>
        <p:nvSpPr>
          <p:cNvPr id="205861" name="文本框 205860"/>
          <p:cNvSpPr txBox="1"/>
          <p:nvPr/>
        </p:nvSpPr>
        <p:spPr>
          <a:xfrm>
            <a:off x="9126538" y="2623185"/>
            <a:ext cx="857250" cy="73850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1">
            <a:spAutoFit/>
          </a:bodyPr>
          <a:p>
            <a:pPr algn="ctr">
              <a:buClr>
                <a:schemeClr val="bg1"/>
              </a:buClr>
            </a:pPr>
            <a:r>
              <a:rPr lang="zh-TW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小宗</a:t>
            </a:r>
            <a:endParaRPr lang="zh-TW" altLang="en-US" sz="24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buClr>
                <a:schemeClr val="bg1"/>
              </a:buClr>
            </a:pPr>
            <a:r>
              <a:rPr lang="en-US" altLang="zh-TW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(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大宗</a:t>
            </a:r>
            <a:r>
              <a:rPr lang="en-US" altLang="zh-TW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)</a:t>
            </a:r>
            <a:endParaRPr lang="en-US" altLang="zh-TW" sz="2400" b="1" noProof="1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862" name="文本框 205861"/>
          <p:cNvSpPr txBox="1"/>
          <p:nvPr/>
        </p:nvSpPr>
        <p:spPr>
          <a:xfrm>
            <a:off x="9126538" y="3591560"/>
            <a:ext cx="857250" cy="73850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1">
            <a:spAutoFit/>
          </a:bodyPr>
          <a:p>
            <a:pPr algn="ctr">
              <a:buClr>
                <a:schemeClr val="bg1"/>
              </a:buClr>
            </a:pPr>
            <a:r>
              <a:rPr lang="zh-TW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小宗</a:t>
            </a:r>
            <a:endParaRPr lang="zh-TW" altLang="en-US" sz="24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buClr>
                <a:schemeClr val="bg1"/>
              </a:buClr>
            </a:pPr>
            <a:r>
              <a:rPr lang="en-US" altLang="zh-TW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(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大宗</a:t>
            </a:r>
            <a:r>
              <a:rPr lang="en-US" altLang="zh-TW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  <a:cs typeface="+mn-cs"/>
              </a:rPr>
              <a:t>)</a:t>
            </a:r>
            <a:endParaRPr lang="en-US" altLang="zh-TW" sz="24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205863" name="文本框 205862"/>
          <p:cNvSpPr txBox="1"/>
          <p:nvPr/>
        </p:nvSpPr>
        <p:spPr>
          <a:xfrm>
            <a:off x="9126538" y="4505960"/>
            <a:ext cx="857250" cy="73850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1">
            <a:spAutoFit/>
          </a:bodyPr>
          <a:p>
            <a:pPr algn="ctr">
              <a:buClr>
                <a:schemeClr val="bg1"/>
              </a:buClr>
            </a:pPr>
            <a:r>
              <a:rPr lang="zh-TW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小宗</a:t>
            </a:r>
            <a:endParaRPr lang="zh-TW" altLang="en-US" sz="24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buClr>
                <a:schemeClr val="bg1"/>
              </a:buClr>
            </a:pPr>
            <a:r>
              <a:rPr lang="en-US" altLang="zh-TW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(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大宗</a:t>
            </a:r>
            <a:r>
              <a:rPr lang="en-US" altLang="zh-TW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)</a:t>
            </a:r>
            <a:endParaRPr lang="en-US" altLang="zh-TW" sz="2400" b="1" noProof="1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64903" name="直接箭头连接符 205863"/>
          <p:cNvCxnSpPr/>
          <p:nvPr/>
        </p:nvCxnSpPr>
        <p:spPr>
          <a:xfrm>
            <a:off x="9583738" y="3328988"/>
            <a:ext cx="0" cy="261937"/>
          </a:xfrm>
          <a:prstGeom prst="straightConnector1">
            <a:avLst/>
          </a:prstGeom>
          <a:ln w="19050" cap="flat" cmpd="sng">
            <a:solidFill>
              <a:schemeClr val="folHlink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64904" name="直接箭头连接符 205864"/>
          <p:cNvCxnSpPr/>
          <p:nvPr/>
        </p:nvCxnSpPr>
        <p:spPr>
          <a:xfrm>
            <a:off x="9583738" y="4319588"/>
            <a:ext cx="0" cy="261937"/>
          </a:xfrm>
          <a:prstGeom prst="straightConnector1">
            <a:avLst/>
          </a:prstGeom>
          <a:ln w="19050" cap="flat" cmpd="sng">
            <a:solidFill>
              <a:schemeClr val="folHlink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64905" name="文本框 205865"/>
          <p:cNvSpPr txBox="1"/>
          <p:nvPr/>
        </p:nvSpPr>
        <p:spPr>
          <a:xfrm>
            <a:off x="3841750" y="677863"/>
            <a:ext cx="4450080" cy="829945"/>
          </a:xfrm>
          <a:prstGeom prst="rect">
            <a:avLst/>
          </a:prstGeom>
          <a:noFill/>
          <a:ln w="57150" cap="flat" cmpd="thickThin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708688"/>
            </a:prstShdw>
          </a:effectLst>
        </p:spPr>
        <p:txBody>
          <a:bodyPr wrap="none" anchor="t">
            <a:spAutoFit/>
          </a:bodyPr>
          <a:p>
            <a:r>
              <a:rPr lang="zh-CN" altLang="en-US" sz="2400" dirty="0">
                <a:latin typeface="Arial" panose="020B0604020202020204" pitchFamily="34" charset="0"/>
                <a:ea typeface="方正水柱简体" pitchFamily="2" charset="-122"/>
              </a:rPr>
              <a:t>政治组织与亲族组织合一</a:t>
            </a:r>
            <a:endParaRPr lang="zh-CN" altLang="en-US" sz="2400" dirty="0">
              <a:latin typeface="Arial" panose="020B0604020202020204" pitchFamily="34" charset="0"/>
              <a:ea typeface="方正水柱简体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方正水柱简体" pitchFamily="2" charset="-122"/>
              </a:rPr>
              <a:t>    </a:t>
            </a:r>
            <a:r>
              <a:rPr lang="zh-CN" altLang="en-US" sz="2400" dirty="0">
                <a:latin typeface="Arial" panose="020B0604020202020204" pitchFamily="34" charset="0"/>
                <a:ea typeface="方正水柱简体" pitchFamily="2" charset="-122"/>
              </a:rPr>
              <a:t>政治权力分配基于血缘关系</a:t>
            </a:r>
            <a:endParaRPr lang="zh-CN" altLang="en-US" sz="2400" dirty="0">
              <a:latin typeface="Arial" panose="020B0604020202020204" pitchFamily="34" charset="0"/>
              <a:ea typeface="方正水柱简体" pitchFamily="2" charset="-122"/>
            </a:endParaRPr>
          </a:p>
        </p:txBody>
      </p:sp>
      <p:pic>
        <p:nvPicPr>
          <p:cNvPr id="164906" name="图片 205866" descr="天子"/>
          <p:cNvPicPr preferRelativeResize="0"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1663" y="1457325"/>
            <a:ext cx="48895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907" name="文本框 205867"/>
          <p:cNvSpPr txBox="1"/>
          <p:nvPr/>
        </p:nvSpPr>
        <p:spPr>
          <a:xfrm>
            <a:off x="2168208" y="1366838"/>
            <a:ext cx="582930" cy="207264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08688"/>
            </a:prstShdw>
          </a:effectLst>
        </p:spPr>
        <p:txBody>
          <a:bodyPr vert="eaVert" wrap="none" anchor="t">
            <a:spAutoFit/>
          </a:bodyPr>
          <a:p>
            <a:r>
              <a:rPr lang="zh-CN" altLang="en-US" sz="2600" dirty="0">
                <a:latin typeface="Arial" panose="020B0604020202020204" pitchFamily="34" charset="0"/>
                <a:ea typeface="方正水柱简体" pitchFamily="2" charset="-122"/>
              </a:rPr>
              <a:t>嫡长子继承制</a:t>
            </a:r>
            <a:endParaRPr lang="zh-CN" altLang="en-US" sz="2600" dirty="0">
              <a:latin typeface="Arial" panose="020B0604020202020204" pitchFamily="34" charset="0"/>
              <a:ea typeface="方正水柱简体" pitchFamily="2" charset="-122"/>
            </a:endParaRPr>
          </a:p>
        </p:txBody>
      </p:sp>
      <p:pic>
        <p:nvPicPr>
          <p:cNvPr id="164908" name="图片 205868" descr="返回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0913" y="6237288"/>
            <a:ext cx="576262" cy="43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4033" name="组合 33"/>
          <p:cNvGrpSpPr/>
          <p:nvPr/>
        </p:nvGrpSpPr>
        <p:grpSpPr>
          <a:xfrm>
            <a:off x="1487488" y="950913"/>
            <a:ext cx="9180512" cy="6870700"/>
            <a:chOff x="-29028" y="-1"/>
            <a:chExt cx="9196382" cy="5152571"/>
          </a:xfrm>
        </p:grpSpPr>
        <p:pic>
          <p:nvPicPr>
            <p:cNvPr id="44034" name="Picture 9" descr="C:\Documents and Settings\Administrator\桌面\素材CNN sccnn.com 388XXC2.jpg"/>
            <p:cNvPicPr>
              <a:picLocks noChangeAspect="1"/>
            </p:cNvPicPr>
            <p:nvPr/>
          </p:nvPicPr>
          <p:blipFill>
            <a:blip r:embed="rId1"/>
            <a:srcRect l="1215" t="10843" b="5045"/>
            <a:stretch>
              <a:fillRect/>
            </a:stretch>
          </p:blipFill>
          <p:spPr>
            <a:xfrm>
              <a:off x="-29028" y="0"/>
              <a:ext cx="9173028" cy="5143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矩形 35"/>
            <p:cNvSpPr/>
            <p:nvPr/>
          </p:nvSpPr>
          <p:spPr>
            <a:xfrm>
              <a:off x="-13253" y="-1"/>
              <a:ext cx="9180607" cy="5152571"/>
            </a:xfrm>
            <a:prstGeom prst="rect">
              <a:avLst/>
            </a:prstGeom>
            <a:gradFill>
              <a:gsLst>
                <a:gs pos="74000">
                  <a:schemeClr val="bg1">
                    <a:lumMod val="50000"/>
                    <a:alpha val="2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4036" name="组合 46"/>
          <p:cNvGrpSpPr/>
          <p:nvPr/>
        </p:nvGrpSpPr>
        <p:grpSpPr>
          <a:xfrm>
            <a:off x="1595088" y="85724"/>
            <a:ext cx="2411921" cy="1198880"/>
            <a:chOff x="571472" y="1526899"/>
            <a:chExt cx="2411592" cy="1199198"/>
          </a:xfrm>
        </p:grpSpPr>
        <p:grpSp>
          <p:nvGrpSpPr>
            <p:cNvPr id="44037" name="组合 39"/>
            <p:cNvGrpSpPr/>
            <p:nvPr/>
          </p:nvGrpSpPr>
          <p:grpSpPr>
            <a:xfrm>
              <a:off x="1011239" y="1727095"/>
              <a:ext cx="1971825" cy="857257"/>
              <a:chOff x="1068022" y="1509294"/>
              <a:chExt cx="1971759" cy="64278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68022" y="1509294"/>
                <a:ext cx="846089" cy="642789"/>
              </a:xfrm>
              <a:prstGeom prst="rect">
                <a:avLst/>
              </a:prstGeom>
              <a:solidFill>
                <a:srgbClr val="0066FF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039" name="矩形 10"/>
              <p:cNvSpPr/>
              <p:nvPr/>
            </p:nvSpPr>
            <p:spPr>
              <a:xfrm>
                <a:off x="1271214" y="1509294"/>
                <a:ext cx="690763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核心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040" name="TextBox 5"/>
              <p:cNvSpPr txBox="1"/>
              <p:nvPr/>
            </p:nvSpPr>
            <p:spPr>
              <a:xfrm>
                <a:off x="1841105" y="1852115"/>
                <a:ext cx="1198676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rgbClr val="0099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考点突破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 bwMode="auto">
            <a:xfrm>
              <a:off x="571472" y="1526899"/>
              <a:ext cx="843165" cy="1199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" name="圆角矩形 82"/>
          <p:cNvSpPr/>
          <p:nvPr/>
        </p:nvSpPr>
        <p:spPr>
          <a:xfrm>
            <a:off x="2095500" y="1428750"/>
            <a:ext cx="5500688" cy="4524375"/>
          </a:xfrm>
          <a:prstGeom prst="roundRect">
            <a:avLst>
              <a:gd name="adj" fmla="val 2965"/>
            </a:avLst>
          </a:prstGeom>
          <a:noFill/>
          <a:ln w="635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Rectangle 2"/>
          <p:cNvSpPr/>
          <p:nvPr/>
        </p:nvSpPr>
        <p:spPr>
          <a:xfrm>
            <a:off x="4452938" y="619126"/>
            <a:ext cx="44119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66700"/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</a:rPr>
              <a:t>考点一　商周时期的政治制度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036000" y="1071546"/>
            <a:ext cx="7632000" cy="1588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56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2095500" y="2133600"/>
            <a:ext cx="5513388" cy="952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9" name="TextBox 53">
            <a:hlinkClick r:id="" action="ppaction://hlinkshowjump?jump=firstslide"/>
          </p:cNvPr>
          <p:cNvSpPr txBox="1"/>
          <p:nvPr/>
        </p:nvSpPr>
        <p:spPr>
          <a:xfrm>
            <a:off x="2032000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rot="5400000">
            <a:off x="2416969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1" name="TextBox 63">
            <a:hlinkClick r:id="" action="ppaction://hlinkshowjump?jump=lastslide"/>
          </p:cNvPr>
          <p:cNvSpPr txBox="1"/>
          <p:nvPr/>
        </p:nvSpPr>
        <p:spPr>
          <a:xfrm>
            <a:off x="2524125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尾页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 rot="5400000">
            <a:off x="2917031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>
            <a:hlinkClick r:id="" action="ppaction://hlinkshowjump?jump=previousslide"/>
          </p:cNvPr>
          <p:cNvSpPr/>
          <p:nvPr/>
        </p:nvSpPr>
        <p:spPr>
          <a:xfrm>
            <a:off x="3024188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上页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7" name="直接连接符 66"/>
          <p:cNvCxnSpPr/>
          <p:nvPr/>
        </p:nvCxnSpPr>
        <p:spPr>
          <a:xfrm rot="5400000">
            <a:off x="3417094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hlinkClick r:id="" action="ppaction://hlinkshowjump?jump=nextslide"/>
          </p:cNvPr>
          <p:cNvSpPr/>
          <p:nvPr/>
        </p:nvSpPr>
        <p:spPr>
          <a:xfrm>
            <a:off x="3524250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下页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4056" name="文本框 403487"/>
          <p:cNvSpPr txBox="1"/>
          <p:nvPr/>
        </p:nvSpPr>
        <p:spPr>
          <a:xfrm>
            <a:off x="5564823" y="4005263"/>
            <a:ext cx="459740" cy="136842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57" name="文本框 403488"/>
          <p:cNvSpPr txBox="1"/>
          <p:nvPr/>
        </p:nvSpPr>
        <p:spPr>
          <a:xfrm>
            <a:off x="2135188" y="2133600"/>
            <a:ext cx="54006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4058" name="组合 137"/>
          <p:cNvGrpSpPr/>
          <p:nvPr/>
        </p:nvGrpSpPr>
        <p:grpSpPr>
          <a:xfrm>
            <a:off x="4779963" y="2219325"/>
            <a:ext cx="1160462" cy="287338"/>
            <a:chOff x="3357959" y="1692000"/>
            <a:chExt cx="1160671" cy="288000"/>
          </a:xfrm>
        </p:grpSpPr>
        <p:sp>
          <p:nvSpPr>
            <p:cNvPr id="44059" name="TextBox 90"/>
            <p:cNvSpPr/>
            <p:nvPr/>
          </p:nvSpPr>
          <p:spPr>
            <a:xfrm>
              <a:off x="3438630" y="1692000"/>
              <a:ext cx="1080000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要点突破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流程图: 联系 134"/>
            <p:cNvSpPr/>
            <p:nvPr/>
          </p:nvSpPr>
          <p:spPr bwMode="auto">
            <a:xfrm>
              <a:off x="3357959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44061" name="组合 128"/>
          <p:cNvGrpSpPr/>
          <p:nvPr/>
        </p:nvGrpSpPr>
        <p:grpSpPr>
          <a:xfrm>
            <a:off x="6137275" y="2219325"/>
            <a:ext cx="1143000" cy="287338"/>
            <a:chOff x="4643843" y="1692000"/>
            <a:chExt cx="1142603" cy="288000"/>
          </a:xfrm>
        </p:grpSpPr>
        <p:sp>
          <p:nvSpPr>
            <p:cNvPr id="44062" name="TextBox 59"/>
            <p:cNvSpPr/>
            <p:nvPr/>
          </p:nvSpPr>
          <p:spPr>
            <a:xfrm>
              <a:off x="4706446" y="1692000"/>
              <a:ext cx="1080000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真题对接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流程图: 联系 60"/>
            <p:cNvSpPr/>
            <p:nvPr/>
          </p:nvSpPr>
          <p:spPr bwMode="auto">
            <a:xfrm>
              <a:off x="4643843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44064" name="矩形 403501"/>
          <p:cNvSpPr/>
          <p:nvPr/>
        </p:nvSpPr>
        <p:spPr>
          <a:xfrm>
            <a:off x="1524000" y="27813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7667625" y="1428750"/>
            <a:ext cx="2643188" cy="4524375"/>
          </a:xfrm>
          <a:prstGeom prst="roundRect">
            <a:avLst>
              <a:gd name="adj" fmla="val 3319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3504" name="矩形 403503"/>
          <p:cNvSpPr/>
          <p:nvPr/>
        </p:nvSpPr>
        <p:spPr>
          <a:xfrm>
            <a:off x="695325" y="2629694"/>
            <a:ext cx="5472113" cy="3683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68605" algn="ctr"/>
            <a:r>
              <a:rPr lang="zh-CN" altLang="en-US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史料</a:t>
            </a:r>
            <a:r>
              <a:rPr lang="en-US" altLang="zh-CN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　大宗、小宗：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3505" name="矩形 403504"/>
          <p:cNvSpPr/>
          <p:nvPr/>
        </p:nvSpPr>
        <p:spPr>
          <a:xfrm>
            <a:off x="7824788" y="1838325"/>
            <a:ext cx="1325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◆史料分析</a:t>
            </a:r>
            <a:endParaRPr lang="zh-CN" altLang="en-US" dirty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68" name="文本框 403506"/>
          <p:cNvSpPr txBox="1"/>
          <p:nvPr/>
        </p:nvSpPr>
        <p:spPr>
          <a:xfrm>
            <a:off x="2927350" y="1628775"/>
            <a:ext cx="3241675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要点三  宗法制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03508" name="图片 403507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3" y="3068638"/>
            <a:ext cx="5113337" cy="255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3509" name="矩形 403508"/>
          <p:cNvSpPr/>
          <p:nvPr/>
        </p:nvSpPr>
        <p:spPr>
          <a:xfrm>
            <a:off x="7729538" y="2314575"/>
            <a:ext cx="2481580" cy="24161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划分大宗、小宗的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依据是血缘关系的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亲疏、嫡庶之别。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大宗和小宗是相对的，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并不是一成不变的，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每一宗都实行嫡长子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继承制。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03510" name="组合 10"/>
          <p:cNvGrpSpPr/>
          <p:nvPr/>
        </p:nvGrpSpPr>
        <p:grpSpPr>
          <a:xfrm>
            <a:off x="3503613" y="2219325"/>
            <a:ext cx="1079500" cy="287338"/>
            <a:chOff x="5535558" y="1311371"/>
            <a:chExt cx="1287237" cy="620441"/>
          </a:xfrm>
        </p:grpSpPr>
        <p:sp>
          <p:nvSpPr>
            <p:cNvPr id="44072" name="TextBox 144"/>
            <p:cNvSpPr/>
            <p:nvPr/>
          </p:nvSpPr>
          <p:spPr>
            <a:xfrm>
              <a:off x="5619668" y="1311371"/>
              <a:ext cx="1203127" cy="620441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solidFill>
                    <a:srgbClr val="1A961A"/>
                  </a:solidFill>
                  <a:latin typeface="微软雅黑" panose="020B0503020204020204" charset="-122"/>
                  <a:ea typeface="微软雅黑" panose="020B0503020204020204" charset="-122"/>
                </a:rPr>
                <a:t>史料印证</a:t>
              </a:r>
              <a:endParaRPr lang="zh-CN" altLang="en-US" sz="1400" b="1" dirty="0">
                <a:solidFill>
                  <a:srgbClr val="1A961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流程图: 联系 145"/>
            <p:cNvSpPr/>
            <p:nvPr/>
          </p:nvSpPr>
          <p:spPr>
            <a:xfrm>
              <a:off x="5535558" y="1513717"/>
              <a:ext cx="169809" cy="16998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44074" name="组合 137"/>
          <p:cNvGrpSpPr/>
          <p:nvPr/>
        </p:nvGrpSpPr>
        <p:grpSpPr>
          <a:xfrm>
            <a:off x="2208213" y="2205038"/>
            <a:ext cx="1160462" cy="287337"/>
            <a:chOff x="3357959" y="1692000"/>
            <a:chExt cx="1160671" cy="288000"/>
          </a:xfrm>
        </p:grpSpPr>
        <p:sp>
          <p:nvSpPr>
            <p:cNvPr id="44075" name="TextBox 90"/>
            <p:cNvSpPr/>
            <p:nvPr/>
          </p:nvSpPr>
          <p:spPr>
            <a:xfrm>
              <a:off x="3438630" y="1692000"/>
              <a:ext cx="1080000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基础梳理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" name="流程图: 联系 134"/>
            <p:cNvSpPr/>
            <p:nvPr/>
          </p:nvSpPr>
          <p:spPr bwMode="auto">
            <a:xfrm>
              <a:off x="3357959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4" name="直接连接符 53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55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7"/>
          <p:cNvCxnSpPr/>
          <p:nvPr/>
        </p:nvCxnSpPr>
        <p:spPr>
          <a:xfrm rot="5400000">
            <a:off x="6852444" y="29606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81" name="TextBox 52">
            <a:hlinkClick r:id="rId3"/>
          </p:cNvPr>
          <p:cNvSpPr txBox="1"/>
          <p:nvPr/>
        </p:nvSpPr>
        <p:spPr>
          <a:xfrm>
            <a:off x="6096000" y="171450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考点突破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82" name="TextBox 54">
            <a:hlinkClick r:id="rId4"/>
          </p:cNvPr>
          <p:cNvSpPr txBox="1"/>
          <p:nvPr/>
        </p:nvSpPr>
        <p:spPr>
          <a:xfrm>
            <a:off x="6953250" y="171450"/>
            <a:ext cx="8940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真题研析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83" name="矩形 56">
            <a:hlinkClick r:id="rId4"/>
          </p:cNvPr>
          <p:cNvSpPr/>
          <p:nvPr/>
        </p:nvSpPr>
        <p:spPr>
          <a:xfrm>
            <a:off x="7810500" y="171450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命题视角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84" name="矩形 58">
            <a:hlinkClick r:id="rId3"/>
          </p:cNvPr>
          <p:cNvSpPr/>
          <p:nvPr/>
        </p:nvSpPr>
        <p:spPr>
          <a:xfrm>
            <a:off x="8667750" y="171450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课时训练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85" name="矩形 58">
            <a:hlinkClick r:id="rId3"/>
          </p:cNvPr>
          <p:cNvSpPr/>
          <p:nvPr/>
        </p:nvSpPr>
        <p:spPr>
          <a:xfrm>
            <a:off x="9480550" y="171450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微课助学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6081" name="组合 33"/>
          <p:cNvGrpSpPr/>
          <p:nvPr/>
        </p:nvGrpSpPr>
        <p:grpSpPr>
          <a:xfrm>
            <a:off x="1487488" y="-12700"/>
            <a:ext cx="9180512" cy="6870700"/>
            <a:chOff x="-29028" y="-1"/>
            <a:chExt cx="9196382" cy="5152571"/>
          </a:xfrm>
        </p:grpSpPr>
        <p:pic>
          <p:nvPicPr>
            <p:cNvPr id="46082" name="Picture 9" descr="C:\Documents and Settings\Administrator\桌面\素材CNN sccnn.com 388XXC2.jpg"/>
            <p:cNvPicPr>
              <a:picLocks noChangeAspect="1"/>
            </p:cNvPicPr>
            <p:nvPr/>
          </p:nvPicPr>
          <p:blipFill>
            <a:blip r:embed="rId1"/>
            <a:srcRect l="1215" t="10843" b="5045"/>
            <a:stretch>
              <a:fillRect/>
            </a:stretch>
          </p:blipFill>
          <p:spPr>
            <a:xfrm>
              <a:off x="-29028" y="0"/>
              <a:ext cx="9173028" cy="5143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矩形 35"/>
            <p:cNvSpPr/>
            <p:nvPr/>
          </p:nvSpPr>
          <p:spPr>
            <a:xfrm>
              <a:off x="-13253" y="-1"/>
              <a:ext cx="9180607" cy="5152571"/>
            </a:xfrm>
            <a:prstGeom prst="rect">
              <a:avLst/>
            </a:prstGeom>
            <a:gradFill>
              <a:gsLst>
                <a:gs pos="74000">
                  <a:schemeClr val="bg1">
                    <a:lumMod val="50000"/>
                    <a:alpha val="2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6084" name="组合 46"/>
          <p:cNvGrpSpPr/>
          <p:nvPr/>
        </p:nvGrpSpPr>
        <p:grpSpPr>
          <a:xfrm>
            <a:off x="1595088" y="85724"/>
            <a:ext cx="2411921" cy="1198880"/>
            <a:chOff x="571472" y="1526899"/>
            <a:chExt cx="2411592" cy="1199198"/>
          </a:xfrm>
        </p:grpSpPr>
        <p:grpSp>
          <p:nvGrpSpPr>
            <p:cNvPr id="46085" name="组合 39"/>
            <p:cNvGrpSpPr/>
            <p:nvPr/>
          </p:nvGrpSpPr>
          <p:grpSpPr>
            <a:xfrm>
              <a:off x="1011239" y="1727095"/>
              <a:ext cx="1971825" cy="857257"/>
              <a:chOff x="1068022" y="1509294"/>
              <a:chExt cx="1971759" cy="64278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68022" y="1509294"/>
                <a:ext cx="846089" cy="642789"/>
              </a:xfrm>
              <a:prstGeom prst="rect">
                <a:avLst/>
              </a:prstGeom>
              <a:solidFill>
                <a:srgbClr val="0066FF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087" name="矩形 10"/>
              <p:cNvSpPr/>
              <p:nvPr/>
            </p:nvSpPr>
            <p:spPr>
              <a:xfrm>
                <a:off x="1271214" y="1509294"/>
                <a:ext cx="690763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核心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088" name="TextBox 5"/>
              <p:cNvSpPr txBox="1"/>
              <p:nvPr/>
            </p:nvSpPr>
            <p:spPr>
              <a:xfrm>
                <a:off x="1841105" y="1852115"/>
                <a:ext cx="1198676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rgbClr val="0099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考点突破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 bwMode="auto">
            <a:xfrm>
              <a:off x="571472" y="1526899"/>
              <a:ext cx="843165" cy="1199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" name="圆角矩形 82"/>
          <p:cNvSpPr/>
          <p:nvPr/>
        </p:nvSpPr>
        <p:spPr>
          <a:xfrm>
            <a:off x="2063750" y="1341438"/>
            <a:ext cx="6624638" cy="4824413"/>
          </a:xfrm>
          <a:prstGeom prst="roundRect">
            <a:avLst>
              <a:gd name="adj" fmla="val 2965"/>
            </a:avLst>
          </a:prstGeom>
          <a:noFill/>
          <a:ln w="635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Rectangle 2"/>
          <p:cNvSpPr/>
          <p:nvPr/>
        </p:nvSpPr>
        <p:spPr>
          <a:xfrm>
            <a:off x="4452938" y="619126"/>
            <a:ext cx="44119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66700"/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</a:rPr>
              <a:t>考点一　商周时期的政治制度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036000" y="1071546"/>
            <a:ext cx="7632000" cy="1588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56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2063750" y="1906588"/>
            <a:ext cx="6480175" cy="952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7" name="TextBox 53">
            <a:hlinkClick r:id="" action="ppaction://hlinkshowjump?jump=firstslide"/>
          </p:cNvPr>
          <p:cNvSpPr txBox="1"/>
          <p:nvPr/>
        </p:nvSpPr>
        <p:spPr>
          <a:xfrm>
            <a:off x="2032000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rot="5400000">
            <a:off x="2416969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9" name="TextBox 63">
            <a:hlinkClick r:id="" action="ppaction://hlinkshowjump?jump=lastslide"/>
          </p:cNvPr>
          <p:cNvSpPr txBox="1"/>
          <p:nvPr/>
        </p:nvSpPr>
        <p:spPr>
          <a:xfrm>
            <a:off x="2524125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尾页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 rot="5400000">
            <a:off x="2917031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>
            <a:hlinkClick r:id="" action="ppaction://hlinkshowjump?jump=previousslide"/>
          </p:cNvPr>
          <p:cNvSpPr/>
          <p:nvPr/>
        </p:nvSpPr>
        <p:spPr>
          <a:xfrm>
            <a:off x="3024188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上页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7" name="直接连接符 66"/>
          <p:cNvCxnSpPr/>
          <p:nvPr/>
        </p:nvCxnSpPr>
        <p:spPr>
          <a:xfrm rot="5400000">
            <a:off x="3417094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hlinkClick r:id="" action="ppaction://hlinkshowjump?jump=nextslide"/>
          </p:cNvPr>
          <p:cNvSpPr/>
          <p:nvPr/>
        </p:nvSpPr>
        <p:spPr>
          <a:xfrm>
            <a:off x="3524250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下页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6104" name="文本框 405535"/>
          <p:cNvSpPr txBox="1"/>
          <p:nvPr/>
        </p:nvSpPr>
        <p:spPr>
          <a:xfrm>
            <a:off x="5564823" y="4005263"/>
            <a:ext cx="459740" cy="136842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6105" name="组合 137"/>
          <p:cNvGrpSpPr/>
          <p:nvPr/>
        </p:nvGrpSpPr>
        <p:grpSpPr>
          <a:xfrm>
            <a:off x="4637088" y="2060575"/>
            <a:ext cx="1160462" cy="287338"/>
            <a:chOff x="3357959" y="1692000"/>
            <a:chExt cx="1160671" cy="288000"/>
          </a:xfrm>
        </p:grpSpPr>
        <p:sp>
          <p:nvSpPr>
            <p:cNvPr id="46106" name="TextBox 90"/>
            <p:cNvSpPr/>
            <p:nvPr/>
          </p:nvSpPr>
          <p:spPr>
            <a:xfrm>
              <a:off x="3438630" y="1692000"/>
              <a:ext cx="1080000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要点突破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流程图: 联系 134"/>
            <p:cNvSpPr/>
            <p:nvPr/>
          </p:nvSpPr>
          <p:spPr bwMode="auto">
            <a:xfrm>
              <a:off x="3357959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46108" name="组合 128"/>
          <p:cNvGrpSpPr/>
          <p:nvPr/>
        </p:nvGrpSpPr>
        <p:grpSpPr>
          <a:xfrm>
            <a:off x="5994400" y="2060575"/>
            <a:ext cx="1143000" cy="287338"/>
            <a:chOff x="4643843" y="1692000"/>
            <a:chExt cx="1142603" cy="288000"/>
          </a:xfrm>
        </p:grpSpPr>
        <p:sp>
          <p:nvSpPr>
            <p:cNvPr id="46109" name="TextBox 59"/>
            <p:cNvSpPr/>
            <p:nvPr/>
          </p:nvSpPr>
          <p:spPr>
            <a:xfrm>
              <a:off x="4706446" y="1692000"/>
              <a:ext cx="1080000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真题对接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流程图: 联系 60"/>
            <p:cNvSpPr/>
            <p:nvPr/>
          </p:nvSpPr>
          <p:spPr bwMode="auto">
            <a:xfrm>
              <a:off x="4643843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46111" name="矩形 405549"/>
          <p:cNvSpPr/>
          <p:nvPr/>
        </p:nvSpPr>
        <p:spPr>
          <a:xfrm>
            <a:off x="1524000" y="27813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8723313" y="1338263"/>
            <a:ext cx="1693863" cy="4611688"/>
          </a:xfrm>
          <a:prstGeom prst="roundRect">
            <a:avLst>
              <a:gd name="adj" fmla="val 3319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5552" name="矩形 405551"/>
          <p:cNvSpPr/>
          <p:nvPr/>
        </p:nvSpPr>
        <p:spPr>
          <a:xfrm>
            <a:off x="2063750" y="2358391"/>
            <a:ext cx="6480175" cy="20840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68605">
              <a:lnSpc>
                <a:spcPct val="120000"/>
              </a:lnSpc>
            </a:pPr>
            <a:r>
              <a:rPr lang="zh-CN" altLang="en-US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史料</a:t>
            </a:r>
            <a:r>
              <a:rPr lang="en-US" altLang="zh-CN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西周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整个国家政权就是由“大宗”、“小宗”的宗法血缘关系组织起来的。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家族的血缘关系与国家的组织关系有机地结合在一起。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周天子在宗法关系上是天下的“大宗”，在政治关系上是一国之君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总之，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宗法系统上的等级与政权组织中的等级是对立统一的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，这就形成了亲贵合一、家国一体的政治体制。</a:t>
            </a:r>
            <a:endParaRPr lang="en-US" altLang="zh-CN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5553" name="矩形 405552"/>
          <p:cNvSpPr/>
          <p:nvPr/>
        </p:nvSpPr>
        <p:spPr>
          <a:xfrm>
            <a:off x="8656638" y="1766888"/>
            <a:ext cx="1325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◆史料分析</a:t>
            </a:r>
            <a:endParaRPr lang="zh-CN" altLang="en-US" dirty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115" name="文本框 405553"/>
          <p:cNvSpPr txBox="1"/>
          <p:nvPr/>
        </p:nvSpPr>
        <p:spPr>
          <a:xfrm>
            <a:off x="2927350" y="1412875"/>
            <a:ext cx="3241675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要点三  宗法制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5557" name="矩形 405556"/>
          <p:cNvSpPr/>
          <p:nvPr/>
        </p:nvSpPr>
        <p:spPr>
          <a:xfrm>
            <a:off x="2063750" y="4349750"/>
            <a:ext cx="6619240" cy="17519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史料</a:t>
            </a:r>
            <a:r>
              <a:rPr lang="en-US" altLang="zh-CN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  </a:t>
            </a:r>
            <a:r>
              <a:rPr lang="zh-CN" altLang="en-US" b="1" dirty="0">
                <a:latin typeface="Arial" panose="020B0604020202020204" pitchFamily="34" charset="0"/>
                <a:ea typeface="楷体" panose="02010609060101010101" pitchFamily="49" charset="-122"/>
              </a:rPr>
              <a:t>早期的国家是从部落制中脱胎出来的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b="1" u="sng" dirty="0">
                <a:latin typeface="Arial" panose="020B0604020202020204" pitchFamily="34" charset="0"/>
                <a:ea typeface="楷体" panose="02010609060101010101" pitchFamily="49" charset="-122"/>
              </a:rPr>
              <a:t>王权不可避免</a:t>
            </a:r>
            <a:endParaRPr lang="zh-CN" altLang="en-US" b="1" u="sng" dirty="0"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u="sng" dirty="0">
                <a:latin typeface="Arial" panose="020B0604020202020204" pitchFamily="34" charset="0"/>
                <a:ea typeface="楷体" panose="02010609060101010101" pitchFamily="49" charset="-122"/>
              </a:rPr>
              <a:t>地受到各方面的制约</a:t>
            </a:r>
            <a:r>
              <a:rPr lang="zh-CN" altLang="en-US" b="1" dirty="0">
                <a:latin typeface="Arial" panose="020B0604020202020204" pitchFamily="34" charset="0"/>
                <a:ea typeface="楷体" panose="02010609060101010101" pitchFamily="49" charset="-122"/>
              </a:rPr>
              <a:t>。“夏桀为有仍之会，有缗叛之，商纣之黎</a:t>
            </a:r>
            <a:endParaRPr lang="zh-CN" altLang="en-US" b="1" dirty="0"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楷体" panose="02010609060101010101" pitchFamily="49" charset="-122"/>
              </a:rPr>
              <a:t>东之薮，东夷叛之；周幽为大室之盟，戎狄叛之。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b="1" dirty="0">
                <a:latin typeface="Arial" panose="020B0604020202020204" pitchFamily="34" charset="0"/>
                <a:ea typeface="楷体" panose="02010609060101010101" pitchFamily="49" charset="-122"/>
              </a:rPr>
              <a:t>王国维</a:t>
            </a:r>
            <a:endParaRPr lang="zh-CN" altLang="en-US" b="1" dirty="0"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楷体" panose="02010609060101010101" pitchFamily="49" charset="-122"/>
              </a:rPr>
              <a:t>在谈到早期国家权力时说：</a:t>
            </a:r>
            <a:r>
              <a:rPr lang="zh-CN" altLang="en-US" b="1" u="sng" dirty="0">
                <a:latin typeface="Arial" panose="020B0604020202020204" pitchFamily="34" charset="0"/>
                <a:ea typeface="楷体" panose="02010609060101010101" pitchFamily="49" charset="-122"/>
              </a:rPr>
              <a:t>“盖诸侯之于天子，犹后世诸侯之</a:t>
            </a:r>
            <a:endParaRPr lang="zh-CN" altLang="en-US" b="1" u="sng" dirty="0"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u="sng" dirty="0">
                <a:latin typeface="Arial" panose="020B0604020202020204" pitchFamily="34" charset="0"/>
                <a:ea typeface="楷体" panose="02010609060101010101" pitchFamily="49" charset="-122"/>
              </a:rPr>
              <a:t>于盟主，未有君臣之分也。”</a:t>
            </a:r>
            <a:endParaRPr lang="zh-CN" altLang="en-US" b="1" u="sng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405558" name="矩形 405557"/>
          <p:cNvSpPr/>
          <p:nvPr/>
        </p:nvSpPr>
        <p:spPr>
          <a:xfrm>
            <a:off x="8401050" y="2125663"/>
            <a:ext cx="2060575" cy="29686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68605">
              <a:lnSpc>
                <a:spcPct val="13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史料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反映了以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>
              <a:lnSpc>
                <a:spcPct val="13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宗法血缘关系为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>
              <a:lnSpc>
                <a:spcPct val="13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纽带形成国家权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>
              <a:lnSpc>
                <a:spcPct val="13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力结构的特点。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>
              <a:lnSpc>
                <a:spcPct val="13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史料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反映出最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>
              <a:lnSpc>
                <a:spcPct val="13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高执政集团尚未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>
              <a:lnSpc>
                <a:spcPct val="13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形成权力的高度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>
              <a:lnSpc>
                <a:spcPct val="13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集中。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05597" name="组合 10"/>
          <p:cNvGrpSpPr/>
          <p:nvPr/>
        </p:nvGrpSpPr>
        <p:grpSpPr>
          <a:xfrm>
            <a:off x="3432175" y="2060575"/>
            <a:ext cx="1079500" cy="287338"/>
            <a:chOff x="5535558" y="1311371"/>
            <a:chExt cx="1287237" cy="620441"/>
          </a:xfrm>
        </p:grpSpPr>
        <p:sp>
          <p:nvSpPr>
            <p:cNvPr id="46119" name="TextBox 144"/>
            <p:cNvSpPr/>
            <p:nvPr/>
          </p:nvSpPr>
          <p:spPr>
            <a:xfrm>
              <a:off x="5619668" y="1311371"/>
              <a:ext cx="1203127" cy="620441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solidFill>
                    <a:srgbClr val="1A961A"/>
                  </a:solidFill>
                  <a:latin typeface="微软雅黑" panose="020B0503020204020204" charset="-122"/>
                  <a:ea typeface="微软雅黑" panose="020B0503020204020204" charset="-122"/>
                </a:rPr>
                <a:t>史料印证</a:t>
              </a:r>
              <a:endParaRPr lang="zh-CN" altLang="en-US" sz="1400" b="1" dirty="0">
                <a:solidFill>
                  <a:srgbClr val="1A961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流程图: 联系 145"/>
            <p:cNvSpPr/>
            <p:nvPr/>
          </p:nvSpPr>
          <p:spPr>
            <a:xfrm>
              <a:off x="5535558" y="1513717"/>
              <a:ext cx="169809" cy="16998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46121" name="组合 137"/>
          <p:cNvGrpSpPr/>
          <p:nvPr/>
        </p:nvGrpSpPr>
        <p:grpSpPr>
          <a:xfrm>
            <a:off x="2208213" y="2060575"/>
            <a:ext cx="1160462" cy="287338"/>
            <a:chOff x="3357959" y="1692000"/>
            <a:chExt cx="1160671" cy="288000"/>
          </a:xfrm>
        </p:grpSpPr>
        <p:sp>
          <p:nvSpPr>
            <p:cNvPr id="46122" name="TextBox 90"/>
            <p:cNvSpPr/>
            <p:nvPr/>
          </p:nvSpPr>
          <p:spPr>
            <a:xfrm>
              <a:off x="3438630" y="1692000"/>
              <a:ext cx="1080000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基础梳理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" name="流程图: 联系 134"/>
            <p:cNvSpPr/>
            <p:nvPr/>
          </p:nvSpPr>
          <p:spPr bwMode="auto">
            <a:xfrm>
              <a:off x="3357959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4" name="直接连接符 53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55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7"/>
          <p:cNvCxnSpPr/>
          <p:nvPr/>
        </p:nvCxnSpPr>
        <p:spPr>
          <a:xfrm rot="5400000">
            <a:off x="6852444" y="29606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28" name="TextBox 52">
            <a:hlinkClick r:id="rId2"/>
          </p:cNvPr>
          <p:cNvSpPr txBox="1"/>
          <p:nvPr/>
        </p:nvSpPr>
        <p:spPr>
          <a:xfrm>
            <a:off x="611663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考点突破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129" name="TextBox 54">
            <a:hlinkClick r:id="rId3"/>
          </p:cNvPr>
          <p:cNvSpPr txBox="1"/>
          <p:nvPr/>
        </p:nvSpPr>
        <p:spPr>
          <a:xfrm>
            <a:off x="6973888" y="100013"/>
            <a:ext cx="8940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真题研析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130" name="矩形 56">
            <a:hlinkClick r:id="rId3"/>
          </p:cNvPr>
          <p:cNvSpPr/>
          <p:nvPr/>
        </p:nvSpPr>
        <p:spPr>
          <a:xfrm>
            <a:off x="783113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命题视角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131" name="矩形 58">
            <a:hlinkClick r:id="rId2"/>
          </p:cNvPr>
          <p:cNvSpPr/>
          <p:nvPr/>
        </p:nvSpPr>
        <p:spPr>
          <a:xfrm>
            <a:off x="868838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课时训练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132" name="矩形 58">
            <a:hlinkClick r:id="rId2"/>
          </p:cNvPr>
          <p:cNvSpPr/>
          <p:nvPr/>
        </p:nvSpPr>
        <p:spPr>
          <a:xfrm>
            <a:off x="950118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微课助学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0177" name="组合 33"/>
          <p:cNvGrpSpPr/>
          <p:nvPr/>
        </p:nvGrpSpPr>
        <p:grpSpPr>
          <a:xfrm>
            <a:off x="1524000" y="1311275"/>
            <a:ext cx="9144000" cy="6870700"/>
            <a:chOff x="-29028" y="-1"/>
            <a:chExt cx="9196382" cy="5152571"/>
          </a:xfrm>
        </p:grpSpPr>
        <p:pic>
          <p:nvPicPr>
            <p:cNvPr id="50178" name="Picture 9" descr="C:\Documents and Settings\Administrator\桌面\素材CNN sccnn.com 388XXC2.jpg"/>
            <p:cNvPicPr>
              <a:picLocks noChangeAspect="1"/>
            </p:cNvPicPr>
            <p:nvPr/>
          </p:nvPicPr>
          <p:blipFill>
            <a:blip r:embed="rId1"/>
            <a:srcRect l="1215" t="10843" b="5045"/>
            <a:stretch>
              <a:fillRect/>
            </a:stretch>
          </p:blipFill>
          <p:spPr>
            <a:xfrm>
              <a:off x="-29028" y="0"/>
              <a:ext cx="9173028" cy="5143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矩形 35"/>
            <p:cNvSpPr/>
            <p:nvPr/>
          </p:nvSpPr>
          <p:spPr>
            <a:xfrm>
              <a:off x="-13253" y="-1"/>
              <a:ext cx="9180607" cy="5152571"/>
            </a:xfrm>
            <a:prstGeom prst="rect">
              <a:avLst/>
            </a:prstGeom>
            <a:gradFill>
              <a:gsLst>
                <a:gs pos="74000">
                  <a:schemeClr val="bg1">
                    <a:lumMod val="50000"/>
                    <a:alpha val="2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0180" name="组合 46"/>
          <p:cNvGrpSpPr/>
          <p:nvPr/>
        </p:nvGrpSpPr>
        <p:grpSpPr>
          <a:xfrm>
            <a:off x="1595088" y="85724"/>
            <a:ext cx="2411921" cy="1198880"/>
            <a:chOff x="571472" y="1526899"/>
            <a:chExt cx="2411592" cy="1199198"/>
          </a:xfrm>
        </p:grpSpPr>
        <p:grpSp>
          <p:nvGrpSpPr>
            <p:cNvPr id="50181" name="组合 39"/>
            <p:cNvGrpSpPr/>
            <p:nvPr/>
          </p:nvGrpSpPr>
          <p:grpSpPr>
            <a:xfrm>
              <a:off x="1011239" y="1727095"/>
              <a:ext cx="1971825" cy="857257"/>
              <a:chOff x="1068022" y="1509294"/>
              <a:chExt cx="1971759" cy="64278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68022" y="1509294"/>
                <a:ext cx="846089" cy="642789"/>
              </a:xfrm>
              <a:prstGeom prst="rect">
                <a:avLst/>
              </a:prstGeom>
              <a:solidFill>
                <a:srgbClr val="0066FF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183" name="矩形 10"/>
              <p:cNvSpPr/>
              <p:nvPr/>
            </p:nvSpPr>
            <p:spPr>
              <a:xfrm>
                <a:off x="1271214" y="1509294"/>
                <a:ext cx="690763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核心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184" name="TextBox 5"/>
              <p:cNvSpPr txBox="1"/>
              <p:nvPr/>
            </p:nvSpPr>
            <p:spPr>
              <a:xfrm>
                <a:off x="1841105" y="1852115"/>
                <a:ext cx="1198676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rgbClr val="0099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考点突破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 bwMode="auto">
            <a:xfrm>
              <a:off x="571472" y="1526899"/>
              <a:ext cx="843165" cy="1199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" name="圆角矩形 82"/>
          <p:cNvSpPr/>
          <p:nvPr/>
        </p:nvSpPr>
        <p:spPr>
          <a:xfrm>
            <a:off x="2095500" y="1412875"/>
            <a:ext cx="8393113" cy="4540250"/>
          </a:xfrm>
          <a:prstGeom prst="roundRect">
            <a:avLst>
              <a:gd name="adj" fmla="val 2965"/>
            </a:avLst>
          </a:prstGeom>
          <a:noFill/>
          <a:ln w="635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Rectangle 2"/>
          <p:cNvSpPr/>
          <p:nvPr/>
        </p:nvSpPr>
        <p:spPr>
          <a:xfrm>
            <a:off x="4452938" y="619126"/>
            <a:ext cx="44119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66700"/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</a:rPr>
              <a:t>考点一　商周时期的政治制度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036000" y="1071546"/>
            <a:ext cx="7632000" cy="1588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56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2063750" y="2133600"/>
            <a:ext cx="842486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3" name="TextBox 53">
            <a:hlinkClick r:id="" action="ppaction://hlinkshowjump?jump=firstslide"/>
          </p:cNvPr>
          <p:cNvSpPr txBox="1"/>
          <p:nvPr/>
        </p:nvSpPr>
        <p:spPr>
          <a:xfrm>
            <a:off x="2032000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rot="5400000">
            <a:off x="2416969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5" name="TextBox 63">
            <a:hlinkClick r:id="" action="ppaction://hlinkshowjump?jump=lastslide"/>
          </p:cNvPr>
          <p:cNvSpPr txBox="1"/>
          <p:nvPr/>
        </p:nvSpPr>
        <p:spPr>
          <a:xfrm>
            <a:off x="2524125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尾页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 rot="5400000">
            <a:off x="2917031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>
            <a:hlinkClick r:id="" action="ppaction://hlinkshowjump?jump=previousslide"/>
          </p:cNvPr>
          <p:cNvSpPr/>
          <p:nvPr/>
        </p:nvSpPr>
        <p:spPr>
          <a:xfrm>
            <a:off x="3024188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上页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7" name="直接连接符 66"/>
          <p:cNvCxnSpPr/>
          <p:nvPr/>
        </p:nvCxnSpPr>
        <p:spPr>
          <a:xfrm rot="5400000">
            <a:off x="3417094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hlinkClick r:id="" action="ppaction://hlinkshowjump?jump=nextslide"/>
          </p:cNvPr>
          <p:cNvSpPr/>
          <p:nvPr/>
        </p:nvSpPr>
        <p:spPr>
          <a:xfrm>
            <a:off x="3524250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下页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0200" name="文本框 409631"/>
          <p:cNvSpPr txBox="1"/>
          <p:nvPr/>
        </p:nvSpPr>
        <p:spPr>
          <a:xfrm>
            <a:off x="2927350" y="1628775"/>
            <a:ext cx="3241675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要点三  宗法制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201" name="文本框 409632"/>
          <p:cNvSpPr txBox="1"/>
          <p:nvPr/>
        </p:nvSpPr>
        <p:spPr>
          <a:xfrm>
            <a:off x="5564823" y="4005263"/>
            <a:ext cx="459740" cy="136842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202" name="文本框 409633"/>
          <p:cNvSpPr txBox="1"/>
          <p:nvPr/>
        </p:nvSpPr>
        <p:spPr>
          <a:xfrm>
            <a:off x="2135188" y="1989138"/>
            <a:ext cx="727392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0203" name="组合 136"/>
          <p:cNvGrpSpPr/>
          <p:nvPr/>
        </p:nvGrpSpPr>
        <p:grpSpPr>
          <a:xfrm>
            <a:off x="3565525" y="2219325"/>
            <a:ext cx="1079500" cy="287338"/>
            <a:chOff x="2143513" y="1692000"/>
            <a:chExt cx="1079595" cy="288000"/>
          </a:xfrm>
        </p:grpSpPr>
        <p:sp>
          <p:nvSpPr>
            <p:cNvPr id="50204" name="TextBox 73"/>
            <p:cNvSpPr/>
            <p:nvPr/>
          </p:nvSpPr>
          <p:spPr>
            <a:xfrm>
              <a:off x="2217857" y="1692000"/>
              <a:ext cx="1005251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史料印证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流程图: 联系 133"/>
            <p:cNvSpPr/>
            <p:nvPr/>
          </p:nvSpPr>
          <p:spPr bwMode="auto">
            <a:xfrm>
              <a:off x="2143513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50206" name="组合 128"/>
          <p:cNvGrpSpPr/>
          <p:nvPr/>
        </p:nvGrpSpPr>
        <p:grpSpPr>
          <a:xfrm>
            <a:off x="6137275" y="2219325"/>
            <a:ext cx="1143000" cy="287338"/>
            <a:chOff x="4643843" y="1692000"/>
            <a:chExt cx="1142603" cy="288000"/>
          </a:xfrm>
        </p:grpSpPr>
        <p:sp>
          <p:nvSpPr>
            <p:cNvPr id="50207" name="TextBox 59"/>
            <p:cNvSpPr/>
            <p:nvPr/>
          </p:nvSpPr>
          <p:spPr>
            <a:xfrm>
              <a:off x="4706446" y="1692000"/>
              <a:ext cx="1080000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真题对接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流程图: 联系 60"/>
            <p:cNvSpPr/>
            <p:nvPr/>
          </p:nvSpPr>
          <p:spPr bwMode="auto">
            <a:xfrm>
              <a:off x="4643843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0209" name="矩形 409646"/>
          <p:cNvSpPr/>
          <p:nvPr/>
        </p:nvSpPr>
        <p:spPr>
          <a:xfrm>
            <a:off x="1524000" y="27813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51" name="矩形 409650"/>
          <p:cNvSpPr/>
          <p:nvPr/>
        </p:nvSpPr>
        <p:spPr>
          <a:xfrm>
            <a:off x="2490788" y="2774157"/>
            <a:ext cx="26085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．早期政治制度的特点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52" name="矩形 409651"/>
          <p:cNvSpPr/>
          <p:nvPr/>
        </p:nvSpPr>
        <p:spPr>
          <a:xfrm>
            <a:off x="2206625" y="3159125"/>
            <a:ext cx="8210550" cy="24161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68605">
              <a:lnSpc>
                <a:spcPct val="120000"/>
              </a:lnSpc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(1)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以血缘关系为纽带实行分封制，说明最高执政集团尚未实现权力的高度集中。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>
              <a:lnSpc>
                <a:spcPct val="120000"/>
              </a:lnSpc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(2)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带有浓厚的原始迷信色彩，王权和神权密切结合，形成了一套从中央到地方的行政管理制度。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>
              <a:lnSpc>
                <a:spcPct val="120000"/>
              </a:lnSpc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(3)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分封制与宗法制互为表里，血缘纽带与政治关系相结合，实行严格的等级制度，政权带有浓厚的部族色彩。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>
              <a:lnSpc>
                <a:spcPct val="120000"/>
              </a:lnSpc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(4)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具有相对的延续性和稳定性。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09653" name="组合 10"/>
          <p:cNvGrpSpPr/>
          <p:nvPr/>
        </p:nvGrpSpPr>
        <p:grpSpPr>
          <a:xfrm>
            <a:off x="4800600" y="2205038"/>
            <a:ext cx="1079500" cy="287337"/>
            <a:chOff x="5535558" y="1311371"/>
            <a:chExt cx="1287237" cy="620441"/>
          </a:xfrm>
        </p:grpSpPr>
        <p:sp>
          <p:nvSpPr>
            <p:cNvPr id="50213" name="TextBox 144"/>
            <p:cNvSpPr/>
            <p:nvPr/>
          </p:nvSpPr>
          <p:spPr>
            <a:xfrm>
              <a:off x="5619668" y="1311371"/>
              <a:ext cx="1203127" cy="620441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solidFill>
                    <a:srgbClr val="1A961A"/>
                  </a:solidFill>
                  <a:latin typeface="微软雅黑" panose="020B0503020204020204" charset="-122"/>
                  <a:ea typeface="微软雅黑" panose="020B0503020204020204" charset="-122"/>
                </a:rPr>
                <a:t>要点突破</a:t>
              </a:r>
              <a:endParaRPr lang="zh-CN" altLang="en-US" sz="1400" b="1" dirty="0">
                <a:solidFill>
                  <a:srgbClr val="1A961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流程图: 联系 145"/>
            <p:cNvSpPr/>
            <p:nvPr/>
          </p:nvSpPr>
          <p:spPr>
            <a:xfrm>
              <a:off x="5535558" y="1513717"/>
              <a:ext cx="169809" cy="16998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50215" name="组合 137"/>
          <p:cNvGrpSpPr/>
          <p:nvPr/>
        </p:nvGrpSpPr>
        <p:grpSpPr>
          <a:xfrm>
            <a:off x="2279650" y="2205038"/>
            <a:ext cx="1160463" cy="287337"/>
            <a:chOff x="3357959" y="1692000"/>
            <a:chExt cx="1160671" cy="288000"/>
          </a:xfrm>
        </p:grpSpPr>
        <p:sp>
          <p:nvSpPr>
            <p:cNvPr id="50216" name="TextBox 90"/>
            <p:cNvSpPr/>
            <p:nvPr/>
          </p:nvSpPr>
          <p:spPr>
            <a:xfrm>
              <a:off x="3438630" y="1692000"/>
              <a:ext cx="1080000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基础梳理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流程图: 联系 134"/>
            <p:cNvSpPr/>
            <p:nvPr/>
          </p:nvSpPr>
          <p:spPr bwMode="auto">
            <a:xfrm>
              <a:off x="3357959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2" name="直接连接符 53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55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57"/>
          <p:cNvCxnSpPr/>
          <p:nvPr/>
        </p:nvCxnSpPr>
        <p:spPr>
          <a:xfrm rot="5400000">
            <a:off x="6852444" y="29606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22" name="TextBox 52">
            <a:hlinkClick r:id="rId2"/>
          </p:cNvPr>
          <p:cNvSpPr txBox="1"/>
          <p:nvPr/>
        </p:nvSpPr>
        <p:spPr>
          <a:xfrm>
            <a:off x="611663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考点突破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223" name="TextBox 54">
            <a:hlinkClick r:id="rId3"/>
          </p:cNvPr>
          <p:cNvSpPr txBox="1"/>
          <p:nvPr/>
        </p:nvSpPr>
        <p:spPr>
          <a:xfrm>
            <a:off x="6973888" y="100013"/>
            <a:ext cx="8940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真题研析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224" name="矩形 56">
            <a:hlinkClick r:id="rId3"/>
          </p:cNvPr>
          <p:cNvSpPr/>
          <p:nvPr/>
        </p:nvSpPr>
        <p:spPr>
          <a:xfrm>
            <a:off x="783113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命题视角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225" name="矩形 58">
            <a:hlinkClick r:id="rId2"/>
          </p:cNvPr>
          <p:cNvSpPr/>
          <p:nvPr/>
        </p:nvSpPr>
        <p:spPr>
          <a:xfrm>
            <a:off x="868838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课时训练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226" name="矩形 58">
            <a:hlinkClick r:id="rId2"/>
          </p:cNvPr>
          <p:cNvSpPr/>
          <p:nvPr/>
        </p:nvSpPr>
        <p:spPr>
          <a:xfrm>
            <a:off x="950118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微课助学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7937" name="图片 2232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3235" name="文本框 223234"/>
          <p:cNvSpPr txBox="1"/>
          <p:nvPr/>
        </p:nvSpPr>
        <p:spPr>
          <a:xfrm>
            <a:off x="1752600" y="0"/>
            <a:ext cx="89154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noProof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仿宋" pitchFamily="2" charset="-122"/>
                <a:cs typeface="+mn-cs"/>
              </a:rPr>
              <a:t>【探究活动】宗法制和分封制关系如何？它们对西周统治起到的共同作用有那些？</a:t>
            </a:r>
            <a:endParaRPr lang="zh-CN" altLang="en-US" sz="3600" b="1" noProof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仿宋" pitchFamily="2" charset="-122"/>
            </a:endParaRPr>
          </a:p>
        </p:txBody>
      </p:sp>
      <p:sp>
        <p:nvSpPr>
          <p:cNvPr id="223236" name="文本框 223235"/>
          <p:cNvSpPr txBox="1"/>
          <p:nvPr/>
        </p:nvSpPr>
        <p:spPr>
          <a:xfrm>
            <a:off x="2514600" y="1219200"/>
            <a:ext cx="72390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noProof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中宋" pitchFamily="2" charset="-122"/>
                <a:cs typeface="+mn-cs"/>
              </a:rPr>
              <a:t>关系：是支撑周朝政权的两大支柱；</a:t>
            </a:r>
            <a:endParaRPr lang="zh-CN" altLang="en-US" sz="3200" b="1" noProof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中宋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noProof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中宋" pitchFamily="2" charset="-122"/>
                <a:cs typeface="+mn-cs"/>
              </a:rPr>
              <a:t>宗与分之间互为表里，相辅相成；</a:t>
            </a:r>
            <a:endParaRPr lang="zh-CN" altLang="en-US" sz="3200" b="1" noProof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中宋" pitchFamily="2" charset="-122"/>
            </a:endParaRPr>
          </a:p>
        </p:txBody>
      </p:sp>
      <p:sp>
        <p:nvSpPr>
          <p:cNvPr id="223237" name="文本框 223236"/>
          <p:cNvSpPr txBox="1"/>
          <p:nvPr/>
        </p:nvSpPr>
        <p:spPr>
          <a:xfrm>
            <a:off x="2057400" y="2667000"/>
            <a:ext cx="8001000" cy="113728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  <a:tileRect/>
          </a:gra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　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宗法制是分封制的基础，是权力分配的原则，在政治制度方面的体现就是分封制。</a:t>
            </a:r>
            <a:r>
              <a:rPr lang="zh-CN" altLang="en-US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lang="zh-CN" altLang="en-US" noProof="1" dirty="0">
              <a:latin typeface="Arial" panose="020B0604020202020204" pitchFamily="34" charset="0"/>
            </a:endParaRPr>
          </a:p>
        </p:txBody>
      </p:sp>
      <p:sp>
        <p:nvSpPr>
          <p:cNvPr id="223238" name="文本框 223237"/>
          <p:cNvSpPr txBox="1"/>
          <p:nvPr/>
        </p:nvSpPr>
        <p:spPr>
          <a:xfrm>
            <a:off x="2057400" y="3962400"/>
            <a:ext cx="7924800" cy="155321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  <a:tileRect/>
          </a:gra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　</a:t>
            </a:r>
            <a:r>
              <a:rPr lang="zh-CN" altLang="en-US" sz="3200" b="1" noProof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分封制是按照宗法制的等级秩序严格进行的，</a:t>
            </a:r>
            <a:r>
              <a:rPr lang="zh-CN" altLang="en-US" sz="3200" b="1" noProof="1" dirty="0">
                <a:solidFill>
                  <a:srgbClr val="FF0066"/>
                </a:solidFill>
                <a:latin typeface="Arial" panose="020B0604020202020204" pitchFamily="34" charset="0"/>
                <a:ea typeface="楷体_GB2312" pitchFamily="49" charset="-122"/>
                <a:cs typeface="+mn-cs"/>
              </a:rPr>
              <a:t>是权力的分配</a:t>
            </a:r>
            <a:endParaRPr lang="zh-CN" altLang="en-US" sz="3200" b="1" noProof="1" dirty="0">
              <a:solidFill>
                <a:srgbClr val="FF0066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lang="zh-CN" altLang="en-US" noProof="1" dirty="0">
              <a:latin typeface="Arial" panose="020B0604020202020204" pitchFamily="34" charset="0"/>
            </a:endParaRPr>
          </a:p>
        </p:txBody>
      </p:sp>
      <p:sp>
        <p:nvSpPr>
          <p:cNvPr id="223239" name="文本框 223238"/>
          <p:cNvSpPr txBox="1"/>
          <p:nvPr/>
        </p:nvSpPr>
        <p:spPr>
          <a:xfrm>
            <a:off x="1981200" y="5257800"/>
            <a:ext cx="8686800" cy="150685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  <a:tileRect/>
          </a:gra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　共同作用：</a:t>
            </a:r>
            <a:r>
              <a:rPr lang="en-US" altLang="zh-CN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①</a:t>
            </a:r>
            <a:r>
              <a:rPr lang="zh-CN" altLang="en-US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有效防止了贵族之间因权利继承产生的纷争，有利于社会的稳定。</a:t>
            </a:r>
            <a:r>
              <a:rPr lang="en-US" altLang="zh-CN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②</a:t>
            </a:r>
            <a:r>
              <a:rPr lang="en-US" altLang="zh-CN" sz="2800" b="1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lang="zh-CN" altLang="en-US" sz="2800" b="1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保证了贵族在政治上的垄断和特权地位。</a:t>
            </a:r>
            <a:r>
              <a:rPr lang="en-US" altLang="zh-CN" sz="2800" b="1" noProof="1" dirty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③</a:t>
            </a:r>
            <a:r>
              <a:rPr lang="zh-CN" altLang="en-US" sz="2800" b="1" noProof="1" dirty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强化了中央政权的管理．</a:t>
            </a:r>
            <a:endParaRPr lang="zh-CN" altLang="en-US" sz="2800" b="1" noProof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1" name="内容占位符 1"/>
          <p:cNvSpPr>
            <a:spLocks noGrp="1"/>
          </p:cNvSpPr>
          <p:nvPr>
            <p:ph sz="quarter" idx="10"/>
          </p:nvPr>
        </p:nvSpPr>
        <p:spPr>
          <a:xfrm>
            <a:off x="1751013" y="1055688"/>
            <a:ext cx="8689975" cy="5184775"/>
          </a:xfrm>
        </p:spPr>
        <p:txBody>
          <a:bodyPr anchor="t"/>
          <a:p>
            <a:pPr lvl="4" defTabSz="914400">
              <a:spcBef>
                <a:spcPct val="0"/>
              </a:spcBef>
            </a:pPr>
            <a:r>
              <a:rPr lang="zh-CN" altLang="en-US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重点</a:t>
            </a:r>
            <a:r>
              <a:rPr lang="en-US" altLang="zh-CN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2</a:t>
            </a:r>
            <a:r>
              <a:rPr lang="zh-CN" altLang="en-US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　宗法制</a:t>
            </a:r>
            <a:endParaRPr lang="zh-CN" altLang="en-US" kern="1200" baseline="0" dirty="0"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  <a:p>
            <a:pPr lvl="4" defTabSz="914400">
              <a:spcBef>
                <a:spcPct val="0"/>
              </a:spcBef>
            </a:pPr>
            <a:r>
              <a:rPr lang="en-US" altLang="zh-CN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【</a:t>
            </a:r>
            <a:r>
              <a:rPr lang="zh-CN" altLang="en-US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史料印证</a:t>
            </a:r>
            <a:r>
              <a:rPr lang="en-US" altLang="zh-CN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】</a:t>
            </a:r>
            <a:r>
              <a:rPr lang="zh-CN" altLang="en-US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　</a:t>
            </a:r>
            <a:endParaRPr lang="zh-CN" altLang="en-US" kern="1200" baseline="0" dirty="0"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</p:txBody>
      </p:sp>
      <p:pic>
        <p:nvPicPr>
          <p:cNvPr id="102402" name="Picture 2" descr="+5B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0338" y="2333625"/>
            <a:ext cx="6869112" cy="3382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5" name="内容占位符 1"/>
          <p:cNvSpPr>
            <a:spLocks noGrp="1"/>
          </p:cNvSpPr>
          <p:nvPr>
            <p:ph sz="quarter" idx="10"/>
          </p:nvPr>
        </p:nvSpPr>
        <p:spPr>
          <a:xfrm>
            <a:off x="2079625" y="2970213"/>
            <a:ext cx="8361363" cy="3249612"/>
          </a:xfrm>
        </p:spPr>
        <p:txBody>
          <a:bodyPr anchor="t"/>
          <a:p>
            <a:pPr lvl="1" defTabSz="914400">
              <a:spcBef>
                <a:spcPct val="0"/>
              </a:spcBef>
            </a:pPr>
            <a:r>
              <a:rPr lang="zh-CN" altLang="en-US" kern="1200" baseline="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  <a:sym typeface="Calibri" panose="020F0502020204030204" charset="0"/>
              </a:rPr>
              <a:t>史料三</a:t>
            </a:r>
            <a:r>
              <a:rPr lang="zh-CN" altLang="en-US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　西周宗法制下大宗、小宗示意图</a:t>
            </a:r>
            <a:endParaRPr lang="zh-CN" altLang="en-US" kern="120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  <a:p>
            <a:pPr defTabSz="914400">
              <a:spcBef>
                <a:spcPct val="0"/>
              </a:spcBef>
            </a:pPr>
            <a:endParaRPr lang="zh-CN" altLang="en-US" kern="120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</p:txBody>
      </p:sp>
      <p:pic>
        <p:nvPicPr>
          <p:cNvPr id="103426" name="Picture 2" descr="+5AB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2188" y="1055688"/>
            <a:ext cx="6669087" cy="1897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27" name="Picture 3" descr="+6BB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9163" y="3575050"/>
            <a:ext cx="6959600" cy="2652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9633" name="组合 33"/>
          <p:cNvGrpSpPr/>
          <p:nvPr/>
        </p:nvGrpSpPr>
        <p:grpSpPr>
          <a:xfrm>
            <a:off x="1489075" y="44450"/>
            <a:ext cx="9144000" cy="6870700"/>
            <a:chOff x="-29028" y="-1"/>
            <a:chExt cx="9196382" cy="5152571"/>
          </a:xfrm>
        </p:grpSpPr>
        <p:pic>
          <p:nvPicPr>
            <p:cNvPr id="69634" name="Picture 9" descr="C:\Documents and Settings\Administrator\桌面\素材CNN sccnn.com 388XXC2.jpg"/>
            <p:cNvPicPr>
              <a:picLocks noChangeAspect="1"/>
            </p:cNvPicPr>
            <p:nvPr/>
          </p:nvPicPr>
          <p:blipFill>
            <a:blip r:embed="rId1"/>
            <a:srcRect l="1215" t="10843" b="5045"/>
            <a:stretch>
              <a:fillRect/>
            </a:stretch>
          </p:blipFill>
          <p:spPr>
            <a:xfrm>
              <a:off x="-29028" y="0"/>
              <a:ext cx="9173028" cy="5143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矩形 35"/>
            <p:cNvSpPr/>
            <p:nvPr/>
          </p:nvSpPr>
          <p:spPr>
            <a:xfrm>
              <a:off x="-13253" y="-1"/>
              <a:ext cx="9180607" cy="5152571"/>
            </a:xfrm>
            <a:prstGeom prst="rect">
              <a:avLst/>
            </a:prstGeom>
            <a:gradFill>
              <a:gsLst>
                <a:gs pos="74000">
                  <a:schemeClr val="bg1">
                    <a:lumMod val="50000"/>
                    <a:alpha val="2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3" name="圆角矩形 82"/>
          <p:cNvSpPr/>
          <p:nvPr/>
        </p:nvSpPr>
        <p:spPr>
          <a:xfrm>
            <a:off x="2095500" y="1428750"/>
            <a:ext cx="8393113" cy="4524375"/>
          </a:xfrm>
          <a:prstGeom prst="roundRect">
            <a:avLst>
              <a:gd name="adj" fmla="val 2965"/>
            </a:avLst>
          </a:prstGeom>
          <a:noFill/>
          <a:ln w="635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036000" y="1071546"/>
            <a:ext cx="7632000" cy="1588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56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2095500" y="2133600"/>
            <a:ext cx="839311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2" name="TextBox 53">
            <a:hlinkClick r:id="" action="ppaction://hlinkshowjump?jump=firstslide"/>
          </p:cNvPr>
          <p:cNvSpPr txBox="1"/>
          <p:nvPr/>
        </p:nvSpPr>
        <p:spPr>
          <a:xfrm>
            <a:off x="2032000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rot="5400000">
            <a:off x="2416969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4" name="TextBox 63">
            <a:hlinkClick r:id="" action="ppaction://hlinkshowjump?jump=lastslide"/>
          </p:cNvPr>
          <p:cNvSpPr txBox="1"/>
          <p:nvPr/>
        </p:nvSpPr>
        <p:spPr>
          <a:xfrm>
            <a:off x="2524125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尾页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 rot="5400000">
            <a:off x="2917031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>
            <a:hlinkClick r:id="" action="ppaction://hlinkshowjump?jump=previousslide"/>
          </p:cNvPr>
          <p:cNvSpPr/>
          <p:nvPr/>
        </p:nvSpPr>
        <p:spPr>
          <a:xfrm>
            <a:off x="3024188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上页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7" name="直接连接符 66"/>
          <p:cNvCxnSpPr/>
          <p:nvPr/>
        </p:nvCxnSpPr>
        <p:spPr>
          <a:xfrm rot="5400000">
            <a:off x="3417094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hlinkClick r:id="" action="ppaction://hlinkshowjump?jump=nextslide"/>
          </p:cNvPr>
          <p:cNvSpPr/>
          <p:nvPr/>
        </p:nvSpPr>
        <p:spPr>
          <a:xfrm>
            <a:off x="3524250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下页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9649" name="文本框 432160"/>
          <p:cNvSpPr txBox="1"/>
          <p:nvPr/>
        </p:nvSpPr>
        <p:spPr>
          <a:xfrm>
            <a:off x="5564823" y="4005263"/>
            <a:ext cx="459740" cy="136842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9650" name="文本框 432161"/>
          <p:cNvSpPr txBox="1"/>
          <p:nvPr/>
        </p:nvSpPr>
        <p:spPr>
          <a:xfrm>
            <a:off x="2135188" y="2133600"/>
            <a:ext cx="54006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9651" name="矩形 432175"/>
          <p:cNvSpPr/>
          <p:nvPr/>
        </p:nvSpPr>
        <p:spPr>
          <a:xfrm>
            <a:off x="1524000" y="27813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9652" name="组合 46"/>
          <p:cNvGrpSpPr/>
          <p:nvPr/>
        </p:nvGrpSpPr>
        <p:grpSpPr>
          <a:xfrm>
            <a:off x="1595088" y="85724"/>
            <a:ext cx="2411922" cy="1198880"/>
            <a:chOff x="571472" y="1526899"/>
            <a:chExt cx="2411591" cy="1199198"/>
          </a:xfrm>
        </p:grpSpPr>
        <p:grpSp>
          <p:nvGrpSpPr>
            <p:cNvPr id="69653" name="组合 39"/>
            <p:cNvGrpSpPr/>
            <p:nvPr/>
          </p:nvGrpSpPr>
          <p:grpSpPr>
            <a:xfrm>
              <a:off x="1011239" y="1727095"/>
              <a:ext cx="1971824" cy="857257"/>
              <a:chOff x="1068022" y="1509294"/>
              <a:chExt cx="1971759" cy="64278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68022" y="1509294"/>
                <a:ext cx="846089" cy="642789"/>
              </a:xfrm>
              <a:prstGeom prst="rect">
                <a:avLst/>
              </a:prstGeom>
              <a:solidFill>
                <a:srgbClr val="0066FF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655" name="矩形 10"/>
              <p:cNvSpPr/>
              <p:nvPr/>
            </p:nvSpPr>
            <p:spPr>
              <a:xfrm>
                <a:off x="1271214" y="1509294"/>
                <a:ext cx="690762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高考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656" name="TextBox 5"/>
              <p:cNvSpPr txBox="1"/>
              <p:nvPr/>
            </p:nvSpPr>
            <p:spPr>
              <a:xfrm>
                <a:off x="1841105" y="1852115"/>
                <a:ext cx="1198676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rgbClr val="0099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真题研析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 bwMode="auto">
            <a:xfrm>
              <a:off x="571472" y="1526899"/>
              <a:ext cx="843164" cy="1199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32187" name="矩形 432186"/>
          <p:cNvSpPr/>
          <p:nvPr/>
        </p:nvSpPr>
        <p:spPr>
          <a:xfrm>
            <a:off x="2424113" y="1557338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zh-CN" altLang="en-US" sz="2400" b="1" strike="noStrike" noProof="1" dirty="0">
                <a:solidFill>
                  <a:srgbClr val="0066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方法点拨</a:t>
            </a:r>
            <a:endParaRPr lang="zh-CN" altLang="en-US" sz="2400" b="1" strike="noStrike" noProof="1" dirty="0">
              <a:solidFill>
                <a:srgbClr val="0066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32188" name="矩形 432187"/>
          <p:cNvSpPr/>
          <p:nvPr/>
        </p:nvSpPr>
        <p:spPr>
          <a:xfrm>
            <a:off x="3259138" y="2179162"/>
            <a:ext cx="5852160" cy="67564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en-US" altLang="zh-CN" sz="2000" b="1">
                <a:latin typeface="Arial" panose="020B0604020202020204" pitchFamily="34" charset="0"/>
                <a:ea typeface="仿宋_GB2312" pitchFamily="49" charset="-122"/>
              </a:rPr>
              <a:t>2018</a:t>
            </a:r>
            <a:r>
              <a:rPr lang="zh-CN" altLang="en-US" sz="2000" b="1" dirty="0">
                <a:latin typeface="宋体" panose="02010600030101010101" pitchFamily="2" charset="-122"/>
                <a:ea typeface="仿宋_GB2312" pitchFamily="49" charset="-122"/>
              </a:rPr>
              <a:t>年备考可从以下三个视角理解早期政治制度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aphicFrame>
        <p:nvGraphicFramePr>
          <p:cNvPr id="432272" name="表格 432271"/>
          <p:cNvGraphicFramePr/>
          <p:nvPr/>
        </p:nvGraphicFramePr>
        <p:xfrm>
          <a:off x="2351088" y="2565400"/>
          <a:ext cx="7848600" cy="3201670"/>
        </p:xfrm>
        <a:graphic>
          <a:graphicData uri="http://schemas.openxmlformats.org/drawingml/2006/table">
            <a:tbl>
              <a:tblPr/>
              <a:tblGrid>
                <a:gridCol w="1008380"/>
                <a:gridCol w="3575050"/>
                <a:gridCol w="3265170"/>
              </a:tblGrid>
              <a:tr h="323850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制度</a:t>
                      </a:r>
                      <a:endParaRPr lang="zh-CN" altLang="en-US" sz="1400" dirty="0">
                        <a:ea typeface="仿宋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宗法制</a:t>
                      </a:r>
                      <a:endParaRPr lang="zh-CN" altLang="en-US" sz="1400" dirty="0">
                        <a:ea typeface="仿宋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分封制</a:t>
                      </a:r>
                      <a:endParaRPr lang="zh-CN" altLang="en-US" sz="1400" dirty="0">
                        <a:ea typeface="仿宋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4575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关键词</a:t>
                      </a:r>
                      <a:endParaRPr lang="zh-CN" altLang="en-US" sz="1400" dirty="0">
                        <a:ea typeface="仿宋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“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世卿世禄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”“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凝聚宗族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”“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血缘亲疏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”“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家族祖宗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”“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家庭关系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”“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嫡庶之辨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”“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大宗与小宗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”“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家族等级关系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”</a:t>
                      </a:r>
                      <a:endParaRPr lang="zh-CN" altLang="en-US" sz="1400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“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分封授民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”“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授民授疆土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”“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拱卫王室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”“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随从作战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”“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朝觐述职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”“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交纳贡赋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”“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等级森严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”“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相对独立性</a:t>
                      </a:r>
                      <a:r>
                        <a:rPr lang="zh-CN" altLang="en-US" sz="1400" b="1" dirty="0">
                          <a:latin typeface="宋体" panose="02010600030101010101" pitchFamily="2" charset="-122"/>
                        </a:rPr>
                        <a:t>”</a:t>
                      </a:r>
                      <a:endParaRPr lang="zh-CN" altLang="en-US" sz="1400" dirty="0"/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1895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实质</a:t>
                      </a:r>
                      <a:endParaRPr lang="zh-CN" altLang="en-US" sz="1400" dirty="0">
                        <a:ea typeface="仿宋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是家族内部根据血缘的亲疏，确立的一套土地、财产和政治地位的分配与继承制度。核心内容是嫡长子继承制</a:t>
                      </a:r>
                      <a:endParaRPr lang="zh-CN" altLang="en-US" sz="1400" dirty="0">
                        <a:ea typeface="仿宋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是统治阶级内部根据宗法血缘关系，联合同姓及异姓贵族在权力和财产方面的再分配制度。核心内容是规定了周王与诸侯之间的权利和义务</a:t>
                      </a:r>
                      <a:endParaRPr lang="zh-CN" altLang="en-US" sz="1400" dirty="0">
                        <a:ea typeface="仿宋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技巧</a:t>
                      </a:r>
                      <a:endParaRPr lang="zh-CN" altLang="en-US" sz="1400" dirty="0">
                        <a:ea typeface="仿宋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只要材料说的是这方面的内容，都要选与宗法制相关的内容</a:t>
                      </a:r>
                      <a:endParaRPr lang="zh-CN" altLang="en-US" sz="1400" dirty="0">
                        <a:ea typeface="仿宋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b="1" dirty="0">
                          <a:latin typeface="宋体" panose="02010600030101010101" pitchFamily="2" charset="-122"/>
                          <a:ea typeface="仿宋_GB2312" pitchFamily="49" charset="-122"/>
                        </a:rPr>
                        <a:t>只要材料说的是这方面的内容，都要选与分封制相关的内容</a:t>
                      </a:r>
                      <a:endParaRPr lang="zh-CN" altLang="en-US" sz="1400" dirty="0">
                        <a:ea typeface="仿宋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" name="直接连接符 53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55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57"/>
          <p:cNvCxnSpPr/>
          <p:nvPr/>
        </p:nvCxnSpPr>
        <p:spPr>
          <a:xfrm rot="5400000">
            <a:off x="6852444" y="29606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86" name="TextBox 52">
            <a:hlinkClick r:id="rId2"/>
          </p:cNvPr>
          <p:cNvSpPr txBox="1"/>
          <p:nvPr/>
        </p:nvSpPr>
        <p:spPr>
          <a:xfrm>
            <a:off x="611663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考点突破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687" name="TextBox 54">
            <a:hlinkClick r:id="rId3"/>
          </p:cNvPr>
          <p:cNvSpPr txBox="1"/>
          <p:nvPr/>
        </p:nvSpPr>
        <p:spPr>
          <a:xfrm>
            <a:off x="6973888" y="100013"/>
            <a:ext cx="8940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真题研析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688" name="矩形 56">
            <a:hlinkClick r:id="rId3"/>
          </p:cNvPr>
          <p:cNvSpPr/>
          <p:nvPr/>
        </p:nvSpPr>
        <p:spPr>
          <a:xfrm>
            <a:off x="783113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命题视角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689" name="矩形 58">
            <a:hlinkClick r:id="rId2"/>
          </p:cNvPr>
          <p:cNvSpPr/>
          <p:nvPr/>
        </p:nvSpPr>
        <p:spPr>
          <a:xfrm>
            <a:off x="868838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课时训练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690" name="矩形 58">
            <a:hlinkClick r:id="rId2"/>
          </p:cNvPr>
          <p:cNvSpPr/>
          <p:nvPr/>
        </p:nvSpPr>
        <p:spPr>
          <a:xfrm>
            <a:off x="950118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微课助学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314" name="内容占位符 13313"/>
          <p:cNvGraphicFramePr/>
          <p:nvPr>
            <p:ph sz="quarter" idx="10"/>
          </p:nvPr>
        </p:nvGraphicFramePr>
        <p:xfrm>
          <a:off x="2056130" y="287020"/>
          <a:ext cx="8689975" cy="4089400"/>
        </p:xfrm>
        <a:graphic>
          <a:graphicData uri="http://schemas.openxmlformats.org/drawingml/2006/table">
            <a:tbl>
              <a:tblPr/>
              <a:tblGrid>
                <a:gridCol w="694055"/>
                <a:gridCol w="1861820"/>
                <a:gridCol w="2154555"/>
                <a:gridCol w="2153920"/>
                <a:gridCol w="1825625"/>
              </a:tblGrid>
              <a:tr h="3937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charset="0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>
                        <a:spcBef>
                          <a:spcPct val="0"/>
                        </a:spcBef>
                        <a:buNone/>
                      </a:pPr>
                      <a:endParaRPr lang="en-US" altLang="zh-CN" sz="2200" b="1" dirty="0">
                        <a:latin typeface="Times New Roman" panose="02020603050405020304" pitchFamily="18" charset="0"/>
                        <a:ea typeface="方正楷体_GBK" pitchFamily="65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charset="0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商周</a:t>
                      </a:r>
                      <a:endParaRPr lang="zh-CN" altLang="en-US" sz="2200" b="1" dirty="0">
                        <a:latin typeface="微软雅黑" panose="020B0503020204020204" charset="-122"/>
                        <a:ea typeface="方正楷体_GBK" pitchFamily="65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charset="0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秦汉</a:t>
                      </a:r>
                      <a:endParaRPr lang="zh-CN" altLang="en-US" sz="2200" b="1" dirty="0">
                        <a:latin typeface="微软雅黑" panose="020B0503020204020204" charset="-122"/>
                        <a:ea typeface="方正楷体_GBK" pitchFamily="65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charset="0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隋唐宋元</a:t>
                      </a:r>
                      <a:endParaRPr lang="zh-CN" altLang="en-US" sz="2200" b="1" dirty="0">
                        <a:latin typeface="微软雅黑" panose="020B0503020204020204" charset="-122"/>
                        <a:ea typeface="方正楷体_GBK" pitchFamily="65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charset="0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明清</a:t>
                      </a:r>
                      <a:endParaRPr lang="zh-CN" altLang="en-US" sz="2200" b="1" dirty="0">
                        <a:latin typeface="微软雅黑" panose="020B0503020204020204" charset="-122"/>
                        <a:ea typeface="方正楷体_GBK" pitchFamily="65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57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charset="0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内容</a:t>
                      </a:r>
                      <a:endParaRPr lang="zh-CN" altLang="en-US" sz="2200" b="1" dirty="0">
                        <a:latin typeface="微软雅黑" panose="020B0503020204020204" charset="-122"/>
                        <a:ea typeface="方正楷体_GBK" pitchFamily="65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charset="0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eaLnBrk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早期政治制度体系建立：</a:t>
                      </a:r>
                      <a:r>
                        <a:rPr lang="en-US" altLang="x-none" sz="2200" b="1" dirty="0"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①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以</a:t>
                      </a:r>
                      <a:r>
                        <a:rPr lang="zh-CN" altLang="en-US" sz="2200" b="1" u="sng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分封制和宗法制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为核心；</a:t>
                      </a:r>
                      <a:r>
                        <a:rPr lang="en-US" altLang="x-none" sz="2200" b="1" dirty="0"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②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将</a:t>
                      </a:r>
                      <a:r>
                        <a:rPr lang="zh-CN" altLang="en-US" sz="2200" b="1" u="sng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政治隶属关系与血缘关系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结合起来，形成</a:t>
                      </a:r>
                      <a:r>
                        <a:rPr lang="en-US" altLang="x-none" sz="2200" b="1" dirty="0"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en-US" sz="2200" b="1" u="sng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家国一体</a:t>
                      </a:r>
                      <a:r>
                        <a:rPr lang="en-US" altLang="x-none" sz="2200" b="1" u="sng" dirty="0"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”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的政治框架</a:t>
                      </a:r>
                      <a:endParaRPr lang="zh-CN" altLang="en-US" sz="2200" b="1" dirty="0">
                        <a:latin typeface="微软雅黑" panose="020B0503020204020204" charset="-122"/>
                        <a:ea typeface="方正楷体_GBK" pitchFamily="65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charset="0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eaLnBrk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秦汉时期是中央集权制度的确立时期：</a:t>
                      </a:r>
                      <a:r>
                        <a:rPr lang="en-US" altLang="x-none" sz="2200" b="1" dirty="0"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①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秦朝最早在全国范围内建立了专制主义中央集权制；</a:t>
                      </a:r>
                      <a:r>
                        <a:rPr lang="zh-CN" altLang="en-US" sz="2200" b="1" dirty="0"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②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西汉通过解决</a:t>
                      </a:r>
                      <a:r>
                        <a:rPr lang="zh-CN" altLang="en-US" sz="2200" b="1" dirty="0"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王国问题</a:t>
                      </a:r>
                      <a:r>
                        <a:rPr lang="zh-CN" altLang="en-US" sz="2200" b="1" dirty="0"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”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，进一步巩固了中央集权</a:t>
                      </a:r>
                      <a:endParaRPr lang="zh-CN" altLang="en-US" sz="2200" b="1" dirty="0">
                        <a:latin typeface="微软雅黑" panose="020B0503020204020204" charset="-122"/>
                        <a:ea typeface="方正楷体_GBK" pitchFamily="65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charset="0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eaLnBrk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专制主义中央集权制度趋向成熟：</a:t>
                      </a:r>
                      <a:r>
                        <a:rPr lang="en-US" altLang="x-none" sz="2200" b="1" dirty="0"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①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以三省六部制为核心的中枢权力机构建立；</a:t>
                      </a:r>
                      <a:r>
                        <a:rPr lang="en-US" altLang="x-none" sz="2200" b="1" dirty="0"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②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以科举制为主的选官制度出现并逐步完善；</a:t>
                      </a:r>
                      <a:r>
                        <a:rPr lang="en-US" altLang="x-none" sz="2200" b="1" dirty="0"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③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逐步建立完备的监察制度</a:t>
                      </a:r>
                      <a:endParaRPr lang="zh-CN" altLang="en-US" sz="2200" b="1" dirty="0">
                        <a:latin typeface="微软雅黑" panose="020B0503020204020204" charset="-122"/>
                        <a:ea typeface="方正楷体_GBK" pitchFamily="65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charset="0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eaLnBrk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君主专制空前强化：</a:t>
                      </a:r>
                      <a:r>
                        <a:rPr lang="zh-CN" altLang="en-US" sz="2200" b="1" dirty="0"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①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明太祖废除丞相制度，明成祖设立内阁制；</a:t>
                      </a:r>
                      <a:r>
                        <a:rPr lang="zh-CN" altLang="en-US" sz="2200" b="1" dirty="0"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②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清朝雍正帝设置了军机处，军机处的设立进一步加强了君主专制制度</a:t>
                      </a:r>
                      <a:endParaRPr lang="zh-CN" altLang="en-US" sz="2200" b="1" dirty="0">
                        <a:latin typeface="微软雅黑" panose="020B0503020204020204" charset="-122"/>
                        <a:ea typeface="方正楷体_GBK" pitchFamily="65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110" name="内容占位符 1"/>
          <p:cNvSpPr txBox="1"/>
          <p:nvPr/>
        </p:nvSpPr>
        <p:spPr>
          <a:xfrm>
            <a:off x="-418465" y="109855"/>
            <a:ext cx="4527550" cy="6937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431800" lvl="4" indent="-431800" eaLnBrk="1" hangingPunct="0"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【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阶段特征概览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】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  <a:sym typeface="宋体" panose="02010600030101010101" pitchFamily="2" charset="-122"/>
              </a:rPr>
              <a:t>　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  <a:sym typeface="宋体" panose="02010600030101010101" pitchFamily="2" charset="-122"/>
            </a:endParaRPr>
          </a:p>
        </p:txBody>
      </p:sp>
      <p:graphicFrame>
        <p:nvGraphicFramePr>
          <p:cNvPr id="14338" name="表格 14337"/>
          <p:cNvGraphicFramePr/>
          <p:nvPr/>
        </p:nvGraphicFramePr>
        <p:xfrm>
          <a:off x="2056130" y="4376103"/>
          <a:ext cx="7229475" cy="2555875"/>
        </p:xfrm>
        <a:graphic>
          <a:graphicData uri="http://schemas.openxmlformats.org/drawingml/2006/table">
            <a:tbl>
              <a:tblPr/>
              <a:tblGrid>
                <a:gridCol w="1263650"/>
                <a:gridCol w="5965825"/>
              </a:tblGrid>
              <a:tr h="255587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charset="0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algn="ctr" eaLnBrk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主旨</a:t>
                      </a:r>
                      <a:endParaRPr lang="zh-CN" altLang="en-US" sz="2200" b="1" dirty="0">
                        <a:latin typeface="微软雅黑" panose="020B0503020204020204" charset="-122"/>
                        <a:ea typeface="方正楷体_GBK" pitchFamily="65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 panose="020F0502020204030204" charset="0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Calibri" panose="020F0502020204030204" charset="0"/>
                        </a:defRPr>
                      </a:lvl5pPr>
                    </a:lstStyle>
                    <a:p>
                      <a:pPr marL="0" lvl="0" indent="0" eaLnBrk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方正楷体_GBK" pitchFamily="65" charset="-122"/>
                        </a:rPr>
                        <a:t>(1)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分封制和宗法制，构成了中国古代早期政治制度的主体，基本特点是</a:t>
                      </a:r>
                      <a:r>
                        <a:rPr lang="zh-CN" altLang="en-US" sz="2200" b="1" u="sng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以血缘为基础，家国一体</a:t>
                      </a:r>
                      <a:endParaRPr lang="zh-CN" altLang="en-US" sz="2200" b="1" u="sng" dirty="0">
                        <a:latin typeface="微软雅黑" panose="020B0503020204020204" charset="-122"/>
                        <a:ea typeface="方正楷体_GBK" pitchFamily="65" charset="-122"/>
                      </a:endParaRPr>
                    </a:p>
                    <a:p>
                      <a:pPr marL="0" lvl="0" indent="0" eaLnBrk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ea typeface="方正楷体_GBK" pitchFamily="65" charset="-122"/>
                        </a:rPr>
                        <a:t>(2)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专制主义中央集权制度是中国封建社会的基本政治制度，对中国政治、经济、文化发展产生了深远影响</a:t>
                      </a:r>
                      <a:endParaRPr lang="zh-CN" altLang="en-US" sz="2200" b="1" dirty="0">
                        <a:latin typeface="微软雅黑" panose="020B0503020204020204" charset="-122"/>
                        <a:ea typeface="方正楷体_GBK" pitchFamily="65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5" name="内容占位符 1"/>
          <p:cNvSpPr>
            <a:spLocks noGrp="1"/>
          </p:cNvSpPr>
          <p:nvPr>
            <p:ph sz="quarter" idx="10"/>
          </p:nvPr>
        </p:nvSpPr>
        <p:spPr>
          <a:xfrm>
            <a:off x="1751013" y="1749425"/>
            <a:ext cx="8689975" cy="4344988"/>
          </a:xfrm>
        </p:spPr>
        <p:txBody>
          <a:bodyPr anchor="t"/>
          <a:p>
            <a:pPr lvl="4" defTabSz="914400">
              <a:spcBef>
                <a:spcPct val="0"/>
              </a:spcBef>
            </a:pPr>
            <a:r>
              <a:rPr lang="zh-CN" altLang="en-US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重点</a:t>
            </a:r>
            <a:r>
              <a:rPr lang="en-US" altLang="zh-CN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1</a:t>
            </a:r>
            <a:r>
              <a:rPr lang="zh-CN" altLang="en-US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　分封制的特点与影响</a:t>
            </a:r>
            <a:endParaRPr lang="zh-CN" altLang="en-US" kern="1200" baseline="0" dirty="0"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  <a:p>
            <a:pPr lvl="4" defTabSz="914400">
              <a:spcBef>
                <a:spcPct val="0"/>
              </a:spcBef>
            </a:pPr>
            <a:r>
              <a:rPr lang="en-US" altLang="zh-CN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【</a:t>
            </a:r>
            <a:r>
              <a:rPr lang="zh-CN" altLang="en-US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史料印证</a:t>
            </a:r>
            <a:r>
              <a:rPr lang="en-US" altLang="zh-CN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】</a:t>
            </a:r>
            <a:endParaRPr lang="zh-CN" altLang="en-US" kern="1200" baseline="0" dirty="0"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</p:txBody>
      </p:sp>
      <p:pic>
        <p:nvPicPr>
          <p:cNvPr id="98306" name="Picture 4" descr="第2层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7525" y="1019175"/>
            <a:ext cx="5114925" cy="849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307" name="Picture 5" descr="+4B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738" y="2443163"/>
            <a:ext cx="5994400" cy="3709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内容占位符 1"/>
          <p:cNvSpPr>
            <a:spLocks noGrp="1"/>
          </p:cNvSpPr>
          <p:nvPr>
            <p:ph sz="quarter" idx="10"/>
          </p:nvPr>
        </p:nvSpPr>
        <p:spPr>
          <a:xfrm>
            <a:off x="1751013" y="1201738"/>
            <a:ext cx="8689975" cy="4637087"/>
          </a:xfrm>
        </p:spPr>
        <p:txBody>
          <a:bodyPr anchor="t">
            <a:normAutofit fontScale="80000"/>
          </a:bodyPr>
          <a:p>
            <a:pPr lvl="4" defTabSz="914400">
              <a:spcBef>
                <a:spcPct val="0"/>
              </a:spcBef>
            </a:pPr>
            <a:r>
              <a:rPr lang="en-US" altLang="zh-CN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【</a:t>
            </a:r>
            <a:r>
              <a:rPr lang="zh-CN" altLang="en-US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史料应用</a:t>
            </a:r>
            <a:r>
              <a:rPr lang="en-US" altLang="zh-CN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】</a:t>
            </a:r>
            <a:endParaRPr lang="en-US" altLang="zh-CN" kern="1200" baseline="0" dirty="0"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  <a:p>
            <a:pPr defTabSz="914400">
              <a:spcBef>
                <a:spcPct val="0"/>
              </a:spcBef>
            </a:pPr>
            <a:r>
              <a:rPr lang="en-US" altLang="zh-CN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	</a:t>
            </a:r>
            <a:r>
              <a:rPr lang="zh-CN" altLang="en-US" kern="1200" baseline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cs"/>
                <a:sym typeface="Calibri" panose="020F0502020204030204" charset="0"/>
              </a:rPr>
              <a:t>思考</a:t>
            </a:r>
            <a:r>
              <a:rPr lang="zh-CN" altLang="en-US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：综合以上史料信息，西周实施分封制的目的是什么？其意图实现了吗？</a:t>
            </a:r>
            <a:endParaRPr lang="zh-CN" altLang="en-US" kern="1200" baseline="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  <a:p>
            <a:pPr lvl="3" defTabSz="914400">
              <a:spcBef>
                <a:spcPct val="0"/>
              </a:spcBef>
            </a:pPr>
            <a:r>
              <a:rPr lang="en-US" altLang="zh-CN" kern="1200" baseline="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	</a:t>
            </a:r>
            <a:r>
              <a:rPr lang="zh-CN" altLang="en-US" kern="1200" baseline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  <a:sym typeface="Calibri" panose="020F0502020204030204" charset="0"/>
              </a:rPr>
              <a:t>提示</a:t>
            </a:r>
            <a:r>
              <a:rPr lang="zh-CN" altLang="en-US" kern="1200" baseline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：目的：企图通过分封王族、功臣和古代帝王的后代为诸侯并明确规定诸侯权利、义务的方式达到护卫王室、巩固西周统治的目的。</a:t>
            </a:r>
            <a:endParaRPr lang="zh-CN" altLang="en-US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  <a:p>
            <a:pPr lvl="3" defTabSz="914400">
              <a:spcBef>
                <a:spcPct val="0"/>
              </a:spcBef>
            </a:pPr>
            <a:r>
              <a:rPr lang="en-US" altLang="zh-CN" kern="1200" baseline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	</a:t>
            </a:r>
            <a:r>
              <a:rPr lang="zh-CN" altLang="en-US" kern="1200" baseline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结果：初期：巩固了西周统治，扩大了西周疆域。后期：诸侯之间亲情关系淡薄，因诸侯权力过大，王室威信下降，出现了诸侯争霸的动荡局面，最终又威胁到了西周的统治。</a:t>
            </a:r>
            <a:endParaRPr lang="zh-CN" altLang="en-US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43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charRg st="43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105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2">
                                            <p:txEl>
                                              <p:charRg st="105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2225" name="组合 33"/>
          <p:cNvGrpSpPr/>
          <p:nvPr/>
        </p:nvGrpSpPr>
        <p:grpSpPr>
          <a:xfrm>
            <a:off x="1524000" y="981075"/>
            <a:ext cx="9180513" cy="6870700"/>
            <a:chOff x="-29028" y="-1"/>
            <a:chExt cx="9196382" cy="5152571"/>
          </a:xfrm>
        </p:grpSpPr>
        <p:pic>
          <p:nvPicPr>
            <p:cNvPr id="52226" name="Picture 9" descr="C:\Documents and Settings\Administrator\桌面\素材CNN sccnn.com 388XXC2.jpg"/>
            <p:cNvPicPr>
              <a:picLocks noChangeAspect="1"/>
            </p:cNvPicPr>
            <p:nvPr/>
          </p:nvPicPr>
          <p:blipFill>
            <a:blip r:embed="rId1"/>
            <a:srcRect l="1215" t="10843" b="5045"/>
            <a:stretch>
              <a:fillRect/>
            </a:stretch>
          </p:blipFill>
          <p:spPr>
            <a:xfrm>
              <a:off x="-29028" y="0"/>
              <a:ext cx="9173028" cy="5143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矩形 35"/>
            <p:cNvSpPr/>
            <p:nvPr/>
          </p:nvSpPr>
          <p:spPr>
            <a:xfrm>
              <a:off x="-13253" y="-1"/>
              <a:ext cx="9180607" cy="5152571"/>
            </a:xfrm>
            <a:prstGeom prst="rect">
              <a:avLst/>
            </a:prstGeom>
            <a:gradFill>
              <a:gsLst>
                <a:gs pos="74000">
                  <a:schemeClr val="bg1">
                    <a:lumMod val="50000"/>
                    <a:alpha val="2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2228" name="组合 46"/>
          <p:cNvGrpSpPr/>
          <p:nvPr/>
        </p:nvGrpSpPr>
        <p:grpSpPr>
          <a:xfrm>
            <a:off x="1595088" y="85724"/>
            <a:ext cx="2411921" cy="1198880"/>
            <a:chOff x="571472" y="1526899"/>
            <a:chExt cx="2411592" cy="1199198"/>
          </a:xfrm>
        </p:grpSpPr>
        <p:grpSp>
          <p:nvGrpSpPr>
            <p:cNvPr id="52229" name="组合 39"/>
            <p:cNvGrpSpPr/>
            <p:nvPr/>
          </p:nvGrpSpPr>
          <p:grpSpPr>
            <a:xfrm>
              <a:off x="1011239" y="1727095"/>
              <a:ext cx="1971825" cy="857257"/>
              <a:chOff x="1068022" y="1509294"/>
              <a:chExt cx="1971759" cy="64278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68022" y="1509294"/>
                <a:ext cx="846089" cy="642789"/>
              </a:xfrm>
              <a:prstGeom prst="rect">
                <a:avLst/>
              </a:prstGeom>
              <a:solidFill>
                <a:srgbClr val="0066FF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231" name="矩形 10"/>
              <p:cNvSpPr/>
              <p:nvPr/>
            </p:nvSpPr>
            <p:spPr>
              <a:xfrm>
                <a:off x="1271214" y="1509294"/>
                <a:ext cx="690763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核心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2232" name="TextBox 5"/>
              <p:cNvSpPr txBox="1"/>
              <p:nvPr/>
            </p:nvSpPr>
            <p:spPr>
              <a:xfrm>
                <a:off x="1841105" y="1852115"/>
                <a:ext cx="1198676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rgbClr val="0099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考点突破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 bwMode="auto">
            <a:xfrm>
              <a:off x="571472" y="1526899"/>
              <a:ext cx="843165" cy="1199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" name="圆角矩形 82"/>
          <p:cNvSpPr/>
          <p:nvPr/>
        </p:nvSpPr>
        <p:spPr>
          <a:xfrm>
            <a:off x="2095500" y="1428750"/>
            <a:ext cx="5500688" cy="4524375"/>
          </a:xfrm>
          <a:prstGeom prst="roundRect">
            <a:avLst>
              <a:gd name="adj" fmla="val 2965"/>
            </a:avLst>
          </a:prstGeom>
          <a:noFill/>
          <a:ln w="635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Rectangle 2"/>
          <p:cNvSpPr/>
          <p:nvPr/>
        </p:nvSpPr>
        <p:spPr>
          <a:xfrm>
            <a:off x="4452938" y="619126"/>
            <a:ext cx="44119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66700"/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</a:rPr>
              <a:t>考点一　商周时期的政治制度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036000" y="1071546"/>
            <a:ext cx="7632000" cy="1588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56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2095500" y="2133600"/>
            <a:ext cx="5513388" cy="952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41" name="TextBox 53">
            <a:hlinkClick r:id="" action="ppaction://hlinkshowjump?jump=firstslide"/>
          </p:cNvPr>
          <p:cNvSpPr txBox="1"/>
          <p:nvPr/>
        </p:nvSpPr>
        <p:spPr>
          <a:xfrm>
            <a:off x="2032000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rot="5400000">
            <a:off x="2416969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43" name="TextBox 63">
            <a:hlinkClick r:id="" action="ppaction://hlinkshowjump?jump=lastslide"/>
          </p:cNvPr>
          <p:cNvSpPr txBox="1"/>
          <p:nvPr/>
        </p:nvSpPr>
        <p:spPr>
          <a:xfrm>
            <a:off x="2524125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尾页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 rot="5400000">
            <a:off x="2917031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>
            <a:hlinkClick r:id="" action="ppaction://hlinkshowjump?jump=previousslide"/>
          </p:cNvPr>
          <p:cNvSpPr/>
          <p:nvPr/>
        </p:nvSpPr>
        <p:spPr>
          <a:xfrm>
            <a:off x="3024188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上页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7" name="直接连接符 66"/>
          <p:cNvCxnSpPr/>
          <p:nvPr/>
        </p:nvCxnSpPr>
        <p:spPr>
          <a:xfrm rot="5400000">
            <a:off x="3417094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hlinkClick r:id="" action="ppaction://hlinkshowjump?jump=nextslide"/>
          </p:cNvPr>
          <p:cNvSpPr/>
          <p:nvPr/>
        </p:nvSpPr>
        <p:spPr>
          <a:xfrm>
            <a:off x="3524250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下页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2248" name="文本框 411679"/>
          <p:cNvSpPr txBox="1"/>
          <p:nvPr/>
        </p:nvSpPr>
        <p:spPr>
          <a:xfrm>
            <a:off x="5564823" y="4005263"/>
            <a:ext cx="459740" cy="136842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49" name="文本框 411680"/>
          <p:cNvSpPr txBox="1"/>
          <p:nvPr/>
        </p:nvSpPr>
        <p:spPr>
          <a:xfrm>
            <a:off x="2135188" y="2133600"/>
            <a:ext cx="54006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2250" name="组合 136"/>
          <p:cNvGrpSpPr/>
          <p:nvPr/>
        </p:nvGrpSpPr>
        <p:grpSpPr>
          <a:xfrm>
            <a:off x="3565525" y="2219325"/>
            <a:ext cx="1079500" cy="287338"/>
            <a:chOff x="2143513" y="1692000"/>
            <a:chExt cx="1079595" cy="288000"/>
          </a:xfrm>
        </p:grpSpPr>
        <p:sp>
          <p:nvSpPr>
            <p:cNvPr id="52251" name="TextBox 73"/>
            <p:cNvSpPr/>
            <p:nvPr/>
          </p:nvSpPr>
          <p:spPr>
            <a:xfrm>
              <a:off x="2217857" y="1692000"/>
              <a:ext cx="1005251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史料印证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流程图: 联系 133"/>
            <p:cNvSpPr/>
            <p:nvPr/>
          </p:nvSpPr>
          <p:spPr bwMode="auto">
            <a:xfrm>
              <a:off x="2143513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52253" name="组合 137"/>
          <p:cNvGrpSpPr/>
          <p:nvPr/>
        </p:nvGrpSpPr>
        <p:grpSpPr>
          <a:xfrm>
            <a:off x="4779963" y="2219325"/>
            <a:ext cx="1160462" cy="287338"/>
            <a:chOff x="3357959" y="1692000"/>
            <a:chExt cx="1160671" cy="288000"/>
          </a:xfrm>
        </p:grpSpPr>
        <p:sp>
          <p:nvSpPr>
            <p:cNvPr id="52254" name="TextBox 90"/>
            <p:cNvSpPr/>
            <p:nvPr/>
          </p:nvSpPr>
          <p:spPr>
            <a:xfrm>
              <a:off x="3438630" y="1692000"/>
              <a:ext cx="1080000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要点突破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流程图: 联系 134"/>
            <p:cNvSpPr/>
            <p:nvPr/>
          </p:nvSpPr>
          <p:spPr bwMode="auto">
            <a:xfrm>
              <a:off x="3357959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2256" name="矩形 411693"/>
          <p:cNvSpPr/>
          <p:nvPr/>
        </p:nvSpPr>
        <p:spPr>
          <a:xfrm>
            <a:off x="1524000" y="27813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7667625" y="1428750"/>
            <a:ext cx="2643188" cy="4524375"/>
          </a:xfrm>
          <a:prstGeom prst="roundRect">
            <a:avLst>
              <a:gd name="adj" fmla="val 3319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696" name="矩形 411695"/>
          <p:cNvSpPr/>
          <p:nvPr/>
        </p:nvSpPr>
        <p:spPr>
          <a:xfrm>
            <a:off x="2208213" y="2581275"/>
            <a:ext cx="5472112" cy="24161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68605">
              <a:lnSpc>
                <a:spcPct val="120000"/>
              </a:lnSpc>
            </a:pPr>
            <a:r>
              <a:rPr lang="zh-CN" altLang="en-US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例题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(2013·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海南卷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西周以血缘关系为纽带的宗法制，不仅是周朝分封制的基础，对后世也有深刻影响。这表现在                                               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>
              <a:lnSpc>
                <a:spcPct val="120000"/>
              </a:lnSpc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．一夫多妻习俗长期延续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>
              <a:lnSpc>
                <a:spcPct val="120000"/>
              </a:lnSpc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．皇位继承“立嫡不以长”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>
              <a:lnSpc>
                <a:spcPct val="120000"/>
              </a:lnSpc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．诸子平等的财产继承权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>
              <a:lnSpc>
                <a:spcPct val="120000"/>
              </a:lnSpc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．婚姻中的“门当户对”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697" name="矩形 411696"/>
          <p:cNvSpPr/>
          <p:nvPr/>
        </p:nvSpPr>
        <p:spPr>
          <a:xfrm>
            <a:off x="7680325" y="1838325"/>
            <a:ext cx="8686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◆解析</a:t>
            </a:r>
            <a:endParaRPr lang="zh-CN" altLang="en-US" dirty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60" name="文本框 411697"/>
          <p:cNvSpPr txBox="1"/>
          <p:nvPr/>
        </p:nvSpPr>
        <p:spPr>
          <a:xfrm>
            <a:off x="2927350" y="1628775"/>
            <a:ext cx="3241675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要点三  宗法制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1701" name="矩形 411700"/>
          <p:cNvSpPr/>
          <p:nvPr/>
        </p:nvSpPr>
        <p:spPr>
          <a:xfrm>
            <a:off x="7680325" y="2343150"/>
            <a:ext cx="2519363" cy="24161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“血缘关系”、“后世影响”是解题关键信息，四个备选项后世可能均存在，但与“重视血缘关系”题意联系最密切当属嫡长子继承，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故选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702" name="矩形 411701"/>
          <p:cNvSpPr/>
          <p:nvPr/>
        </p:nvSpPr>
        <p:spPr>
          <a:xfrm>
            <a:off x="7608888" y="5078413"/>
            <a:ext cx="9347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答案  </a:t>
            </a:r>
            <a:r>
              <a:rPr lang="en-US" altLang="zh-CN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en-US" altLang="zh-CN" b="1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11703" name="组合 10"/>
          <p:cNvGrpSpPr/>
          <p:nvPr/>
        </p:nvGrpSpPr>
        <p:grpSpPr>
          <a:xfrm>
            <a:off x="6169025" y="2205038"/>
            <a:ext cx="1079500" cy="287337"/>
            <a:chOff x="5535558" y="1311371"/>
            <a:chExt cx="1287237" cy="620441"/>
          </a:xfrm>
        </p:grpSpPr>
        <p:sp>
          <p:nvSpPr>
            <p:cNvPr id="52264" name="TextBox 144"/>
            <p:cNvSpPr/>
            <p:nvPr/>
          </p:nvSpPr>
          <p:spPr>
            <a:xfrm>
              <a:off x="5619668" y="1311371"/>
              <a:ext cx="1203127" cy="620441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solidFill>
                    <a:srgbClr val="1A961A"/>
                  </a:solidFill>
                  <a:latin typeface="微软雅黑" panose="020B0503020204020204" charset="-122"/>
                  <a:ea typeface="微软雅黑" panose="020B0503020204020204" charset="-122"/>
                </a:rPr>
                <a:t>真题对接</a:t>
              </a:r>
              <a:endParaRPr lang="zh-CN" altLang="en-US" sz="1400" b="1" dirty="0">
                <a:solidFill>
                  <a:srgbClr val="1A961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流程图: 联系 145"/>
            <p:cNvSpPr/>
            <p:nvPr/>
          </p:nvSpPr>
          <p:spPr>
            <a:xfrm>
              <a:off x="5535558" y="1513717"/>
              <a:ext cx="169809" cy="16998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52266" name="组合 137"/>
          <p:cNvGrpSpPr/>
          <p:nvPr/>
        </p:nvGrpSpPr>
        <p:grpSpPr>
          <a:xfrm>
            <a:off x="2271713" y="2205038"/>
            <a:ext cx="1160462" cy="287337"/>
            <a:chOff x="3357959" y="1692000"/>
            <a:chExt cx="1160671" cy="288000"/>
          </a:xfrm>
        </p:grpSpPr>
        <p:sp>
          <p:nvSpPr>
            <p:cNvPr id="52267" name="TextBox 90"/>
            <p:cNvSpPr/>
            <p:nvPr/>
          </p:nvSpPr>
          <p:spPr>
            <a:xfrm>
              <a:off x="3438630" y="1692000"/>
              <a:ext cx="1080000" cy="288000"/>
            </a:xfrm>
            <a:prstGeom prst="roundRect">
              <a:avLst>
                <a:gd name="adj" fmla="val 8176"/>
              </a:avLst>
            </a:prstGeom>
            <a:noFill/>
            <a:ln w="190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</a:rPr>
                <a:t>基础梳理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" name="流程图: 联系 134"/>
            <p:cNvSpPr/>
            <p:nvPr/>
          </p:nvSpPr>
          <p:spPr bwMode="auto">
            <a:xfrm>
              <a:off x="3357959" y="1872000"/>
              <a:ext cx="142471" cy="78905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4" name="直接连接符 53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55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7"/>
          <p:cNvCxnSpPr/>
          <p:nvPr/>
        </p:nvCxnSpPr>
        <p:spPr>
          <a:xfrm rot="5400000">
            <a:off x="6852444" y="29606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73" name="TextBox 52">
            <a:hlinkClick r:id="rId2"/>
          </p:cNvPr>
          <p:cNvSpPr txBox="1"/>
          <p:nvPr/>
        </p:nvSpPr>
        <p:spPr>
          <a:xfrm>
            <a:off x="611663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考点突破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274" name="TextBox 54">
            <a:hlinkClick r:id="rId3"/>
          </p:cNvPr>
          <p:cNvSpPr txBox="1"/>
          <p:nvPr/>
        </p:nvSpPr>
        <p:spPr>
          <a:xfrm>
            <a:off x="6973888" y="100013"/>
            <a:ext cx="8940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真题研析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275" name="矩形 56">
            <a:hlinkClick r:id="rId3"/>
          </p:cNvPr>
          <p:cNvSpPr/>
          <p:nvPr/>
        </p:nvSpPr>
        <p:spPr>
          <a:xfrm>
            <a:off x="783113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命题视角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276" name="矩形 58">
            <a:hlinkClick r:id="rId2"/>
          </p:cNvPr>
          <p:cNvSpPr/>
          <p:nvPr/>
        </p:nvSpPr>
        <p:spPr>
          <a:xfrm>
            <a:off x="868838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课时训练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277" name="矩形 58">
            <a:hlinkClick r:id="rId2"/>
          </p:cNvPr>
          <p:cNvSpPr/>
          <p:nvPr/>
        </p:nvSpPr>
        <p:spPr>
          <a:xfrm>
            <a:off x="950118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微课助学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117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117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1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11696" grpId="0"/>
      <p:bldP spid="411697" grpId="0"/>
      <p:bldP spid="411701" grpId="0"/>
      <p:bldP spid="41170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7585" name="组合 33"/>
          <p:cNvGrpSpPr/>
          <p:nvPr/>
        </p:nvGrpSpPr>
        <p:grpSpPr>
          <a:xfrm>
            <a:off x="1524000" y="1095375"/>
            <a:ext cx="9180513" cy="6870700"/>
            <a:chOff x="-29028" y="-1"/>
            <a:chExt cx="9196382" cy="5152571"/>
          </a:xfrm>
        </p:grpSpPr>
        <p:pic>
          <p:nvPicPr>
            <p:cNvPr id="67586" name="Picture 9" descr="C:\Documents and Settings\Administrator\桌面\素材CNN sccnn.com 388XXC2.jpg"/>
            <p:cNvPicPr>
              <a:picLocks noChangeAspect="1"/>
            </p:cNvPicPr>
            <p:nvPr/>
          </p:nvPicPr>
          <p:blipFill>
            <a:blip r:embed="rId1"/>
            <a:srcRect l="1215" t="10843" b="5045"/>
            <a:stretch>
              <a:fillRect/>
            </a:stretch>
          </p:blipFill>
          <p:spPr>
            <a:xfrm>
              <a:off x="-29028" y="0"/>
              <a:ext cx="9173028" cy="5143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矩形 35"/>
            <p:cNvSpPr/>
            <p:nvPr/>
          </p:nvSpPr>
          <p:spPr>
            <a:xfrm>
              <a:off x="-13253" y="-1"/>
              <a:ext cx="9180607" cy="5152571"/>
            </a:xfrm>
            <a:prstGeom prst="rect">
              <a:avLst/>
            </a:prstGeom>
            <a:gradFill>
              <a:gsLst>
                <a:gs pos="74000">
                  <a:schemeClr val="bg1">
                    <a:lumMod val="50000"/>
                    <a:alpha val="2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7588" name="组合 46"/>
          <p:cNvGrpSpPr/>
          <p:nvPr/>
        </p:nvGrpSpPr>
        <p:grpSpPr>
          <a:xfrm>
            <a:off x="1595088" y="85724"/>
            <a:ext cx="2411922" cy="1198880"/>
            <a:chOff x="571472" y="1526899"/>
            <a:chExt cx="2411591" cy="1199198"/>
          </a:xfrm>
        </p:grpSpPr>
        <p:grpSp>
          <p:nvGrpSpPr>
            <p:cNvPr id="67589" name="组合 39"/>
            <p:cNvGrpSpPr/>
            <p:nvPr/>
          </p:nvGrpSpPr>
          <p:grpSpPr>
            <a:xfrm>
              <a:off x="1011239" y="1727095"/>
              <a:ext cx="1971824" cy="857257"/>
              <a:chOff x="1068022" y="1509294"/>
              <a:chExt cx="1971759" cy="64278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68022" y="1509294"/>
                <a:ext cx="846089" cy="642789"/>
              </a:xfrm>
              <a:prstGeom prst="rect">
                <a:avLst/>
              </a:prstGeom>
              <a:solidFill>
                <a:srgbClr val="0066FF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591" name="矩形 10"/>
              <p:cNvSpPr/>
              <p:nvPr/>
            </p:nvSpPr>
            <p:spPr>
              <a:xfrm>
                <a:off x="1271214" y="1509294"/>
                <a:ext cx="690762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高考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592" name="TextBox 5"/>
              <p:cNvSpPr txBox="1"/>
              <p:nvPr/>
            </p:nvSpPr>
            <p:spPr>
              <a:xfrm>
                <a:off x="1841105" y="1852115"/>
                <a:ext cx="1198676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rgbClr val="0099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真题研析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 bwMode="auto">
            <a:xfrm>
              <a:off x="571472" y="1526899"/>
              <a:ext cx="843164" cy="1199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" name="圆角矩形 82"/>
          <p:cNvSpPr/>
          <p:nvPr/>
        </p:nvSpPr>
        <p:spPr>
          <a:xfrm>
            <a:off x="2095500" y="1412875"/>
            <a:ext cx="4864100" cy="4540250"/>
          </a:xfrm>
          <a:prstGeom prst="roundRect">
            <a:avLst>
              <a:gd name="adj" fmla="val 2965"/>
            </a:avLst>
          </a:prstGeom>
          <a:noFill/>
          <a:ln w="635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7032625" y="1428750"/>
            <a:ext cx="3278188" cy="4524375"/>
          </a:xfrm>
          <a:prstGeom prst="roundRect">
            <a:avLst>
              <a:gd name="adj" fmla="val 3319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036000" y="1071546"/>
            <a:ext cx="7632000" cy="1588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56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00" name="TextBox 88">
            <a:hlinkClick r:id="" action="ppaction://hlinkshowjump?jump=firstslide"/>
          </p:cNvPr>
          <p:cNvSpPr txBox="1"/>
          <p:nvPr/>
        </p:nvSpPr>
        <p:spPr>
          <a:xfrm>
            <a:off x="2032000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0" name="直接连接符 89"/>
          <p:cNvCxnSpPr/>
          <p:nvPr/>
        </p:nvCxnSpPr>
        <p:spPr>
          <a:xfrm rot="5400000">
            <a:off x="2416969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02" name="TextBox 91">
            <a:hlinkClick r:id="" action="ppaction://hlinkshowjump?jump=lastslide"/>
          </p:cNvPr>
          <p:cNvSpPr txBox="1"/>
          <p:nvPr/>
        </p:nvSpPr>
        <p:spPr>
          <a:xfrm>
            <a:off x="2524125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尾页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3" name="直接连接符 92"/>
          <p:cNvCxnSpPr/>
          <p:nvPr/>
        </p:nvCxnSpPr>
        <p:spPr>
          <a:xfrm rot="5400000">
            <a:off x="2917031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>
            <a:hlinkClick r:id="" action="ppaction://hlinkshowjump?jump=previousslide"/>
          </p:cNvPr>
          <p:cNvSpPr/>
          <p:nvPr/>
        </p:nvSpPr>
        <p:spPr>
          <a:xfrm>
            <a:off x="3024188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上页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95" name="直接连接符 94"/>
          <p:cNvCxnSpPr/>
          <p:nvPr/>
        </p:nvCxnSpPr>
        <p:spPr>
          <a:xfrm rot="5400000">
            <a:off x="3417094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矩形 95">
            <a:hlinkClick r:id="" action="ppaction://hlinkshowjump?jump=nextslide"/>
          </p:cNvPr>
          <p:cNvSpPr/>
          <p:nvPr/>
        </p:nvSpPr>
        <p:spPr>
          <a:xfrm>
            <a:off x="3524250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下页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7607" name="矩形 2128"/>
          <p:cNvSpPr/>
          <p:nvPr/>
        </p:nvSpPr>
        <p:spPr>
          <a:xfrm>
            <a:off x="1524000" y="30495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30" name="矩形 2129"/>
          <p:cNvSpPr/>
          <p:nvPr/>
        </p:nvSpPr>
        <p:spPr>
          <a:xfrm>
            <a:off x="2181225" y="1935798"/>
            <a:ext cx="4706938" cy="341503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68605">
              <a:lnSpc>
                <a:spcPct val="150000"/>
              </a:lnSpc>
            </a:pPr>
            <a:r>
              <a:rPr lang="zh-CN" altLang="en-US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例</a:t>
            </a:r>
            <a:r>
              <a:rPr lang="en-US" altLang="zh-CN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   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(2013·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广东卷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战国以前，“百姓”是对贵族的总称；战国以后，“百姓”成为民众的通称。导致这一变化的主要原因是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en-US" altLang="zh-CN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 eaLnBrk="0" hangingPunct="0">
              <a:lnSpc>
                <a:spcPct val="150000"/>
              </a:lnSpc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．分封制的加强　　　　　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 eaLnBrk="0" hangingPunct="0">
              <a:lnSpc>
                <a:spcPct val="150000"/>
              </a:lnSpc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．宗法制的衰落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 eaLnBrk="0" hangingPunct="0">
              <a:lnSpc>
                <a:spcPct val="150000"/>
              </a:lnSpc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．百家争鸣局面的出现   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 eaLnBrk="0" hangingPunct="0">
              <a:lnSpc>
                <a:spcPct val="150000"/>
              </a:lnSpc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．井田制的推行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33" name="矩形 2132"/>
          <p:cNvSpPr/>
          <p:nvPr/>
        </p:nvSpPr>
        <p:spPr>
          <a:xfrm>
            <a:off x="6959600" y="1477963"/>
            <a:ext cx="8686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◆解析</a:t>
            </a:r>
            <a:endParaRPr lang="zh-CN" altLang="en-US" dirty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35" name="矩形 2134"/>
          <p:cNvSpPr/>
          <p:nvPr/>
        </p:nvSpPr>
        <p:spPr>
          <a:xfrm>
            <a:off x="7032625" y="1667828"/>
            <a:ext cx="3167063" cy="39255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66700">
              <a:lnSpc>
                <a:spcPct val="12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本题考查中国古代早期政治制度的演变，主要考查准确解读材料信息以及对所学知识的迁移应用能力。解题关键是抓住“百姓”这个称谓适用范围的变化。春秋战国时期社会政治制度的变化引起了社会思想文化的变化。春秋时期，宗法制遭到破坏，新兴地主阶级力量不断壮大，奴隶主贵族渐趋衰落，战国时期这一现象更加明显，“百姓”逐渐失去其贵族身份的专属意义，所以选</a:t>
            </a:r>
            <a:r>
              <a:rPr lang="en-US" altLang="zh-CN" sz="1600" b="1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项。</a:t>
            </a:r>
            <a:endParaRPr lang="zh-CN" altLang="en-US" sz="1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36" name="矩形 2135"/>
          <p:cNvSpPr/>
          <p:nvPr/>
        </p:nvSpPr>
        <p:spPr>
          <a:xfrm>
            <a:off x="7032625" y="5516563"/>
            <a:ext cx="9347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答案  </a:t>
            </a:r>
            <a:r>
              <a:rPr lang="en-US" altLang="zh-CN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en-US" altLang="zh-CN" b="1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57"/>
          <p:cNvCxnSpPr/>
          <p:nvPr/>
        </p:nvCxnSpPr>
        <p:spPr>
          <a:xfrm rot="5400000">
            <a:off x="6852444" y="29606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16" name="TextBox 52">
            <a:hlinkClick r:id="rId2"/>
          </p:cNvPr>
          <p:cNvSpPr txBox="1"/>
          <p:nvPr/>
        </p:nvSpPr>
        <p:spPr>
          <a:xfrm>
            <a:off x="611663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考点突破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617" name="TextBox 54">
            <a:hlinkClick r:id="rId3"/>
          </p:cNvPr>
          <p:cNvSpPr txBox="1"/>
          <p:nvPr/>
        </p:nvSpPr>
        <p:spPr>
          <a:xfrm>
            <a:off x="6973888" y="100013"/>
            <a:ext cx="8940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真题研析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618" name="矩形 56">
            <a:hlinkClick r:id="rId3"/>
          </p:cNvPr>
          <p:cNvSpPr/>
          <p:nvPr/>
        </p:nvSpPr>
        <p:spPr>
          <a:xfrm>
            <a:off x="783113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命题视角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619" name="矩形 58">
            <a:hlinkClick r:id="rId2"/>
          </p:cNvPr>
          <p:cNvSpPr/>
          <p:nvPr/>
        </p:nvSpPr>
        <p:spPr>
          <a:xfrm>
            <a:off x="868838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课时训练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620" name="矩形 58">
            <a:hlinkClick r:id="rId2"/>
          </p:cNvPr>
          <p:cNvSpPr/>
          <p:nvPr/>
        </p:nvSpPr>
        <p:spPr>
          <a:xfrm>
            <a:off x="950118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微课助学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" grpId="0"/>
      <p:bldP spid="2133" grpId="0"/>
      <p:bldP spid="2135" grpId="0"/>
      <p:bldP spid="21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681" name="组合 33"/>
          <p:cNvGrpSpPr/>
          <p:nvPr/>
        </p:nvGrpSpPr>
        <p:grpSpPr>
          <a:xfrm>
            <a:off x="1524000" y="14288"/>
            <a:ext cx="9180513" cy="6870700"/>
            <a:chOff x="-29028" y="-1"/>
            <a:chExt cx="9196382" cy="5152571"/>
          </a:xfrm>
        </p:grpSpPr>
        <p:pic>
          <p:nvPicPr>
            <p:cNvPr id="71682" name="Picture 9" descr="C:\Documents and Settings\Administrator\桌面\素材CNN sccnn.com 388XXC2.jpg"/>
            <p:cNvPicPr>
              <a:picLocks noChangeAspect="1"/>
            </p:cNvPicPr>
            <p:nvPr/>
          </p:nvPicPr>
          <p:blipFill>
            <a:blip r:embed="rId1"/>
            <a:srcRect l="1215" t="10843" b="5045"/>
            <a:stretch>
              <a:fillRect/>
            </a:stretch>
          </p:blipFill>
          <p:spPr>
            <a:xfrm>
              <a:off x="-29028" y="0"/>
              <a:ext cx="9173028" cy="5143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矩形 35"/>
            <p:cNvSpPr/>
            <p:nvPr/>
          </p:nvSpPr>
          <p:spPr>
            <a:xfrm>
              <a:off x="-13253" y="-1"/>
              <a:ext cx="9180607" cy="5152571"/>
            </a:xfrm>
            <a:prstGeom prst="rect">
              <a:avLst/>
            </a:prstGeom>
            <a:gradFill>
              <a:gsLst>
                <a:gs pos="74000">
                  <a:schemeClr val="bg1">
                    <a:lumMod val="50000"/>
                    <a:alpha val="2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1684" name="组合 46"/>
          <p:cNvGrpSpPr/>
          <p:nvPr/>
        </p:nvGrpSpPr>
        <p:grpSpPr>
          <a:xfrm>
            <a:off x="1595088" y="85724"/>
            <a:ext cx="2411922" cy="1198880"/>
            <a:chOff x="571472" y="1526899"/>
            <a:chExt cx="2411591" cy="1199198"/>
          </a:xfrm>
        </p:grpSpPr>
        <p:grpSp>
          <p:nvGrpSpPr>
            <p:cNvPr id="71685" name="组合 39"/>
            <p:cNvGrpSpPr/>
            <p:nvPr/>
          </p:nvGrpSpPr>
          <p:grpSpPr>
            <a:xfrm>
              <a:off x="1011239" y="1727095"/>
              <a:ext cx="1971824" cy="857257"/>
              <a:chOff x="1068022" y="1509294"/>
              <a:chExt cx="1971759" cy="64278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68022" y="1509294"/>
                <a:ext cx="846089" cy="642789"/>
              </a:xfrm>
              <a:prstGeom prst="rect">
                <a:avLst/>
              </a:prstGeom>
              <a:solidFill>
                <a:srgbClr val="0066FF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687" name="矩形 10"/>
              <p:cNvSpPr/>
              <p:nvPr/>
            </p:nvSpPr>
            <p:spPr>
              <a:xfrm>
                <a:off x="1271214" y="1509294"/>
                <a:ext cx="690762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高考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688" name="TextBox 5"/>
              <p:cNvSpPr txBox="1"/>
              <p:nvPr/>
            </p:nvSpPr>
            <p:spPr>
              <a:xfrm>
                <a:off x="1841105" y="1852115"/>
                <a:ext cx="1198676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rgbClr val="0099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真题研析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 bwMode="auto">
            <a:xfrm>
              <a:off x="571472" y="1526899"/>
              <a:ext cx="843164" cy="1199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" name="圆角矩形 82"/>
          <p:cNvSpPr/>
          <p:nvPr/>
        </p:nvSpPr>
        <p:spPr>
          <a:xfrm>
            <a:off x="2095500" y="1412875"/>
            <a:ext cx="4648200" cy="4540250"/>
          </a:xfrm>
          <a:prstGeom prst="roundRect">
            <a:avLst>
              <a:gd name="adj" fmla="val 2965"/>
            </a:avLst>
          </a:prstGeom>
          <a:noFill/>
          <a:ln w="635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6888163" y="1412875"/>
            <a:ext cx="3600450" cy="4679950"/>
          </a:xfrm>
          <a:prstGeom prst="roundRect">
            <a:avLst>
              <a:gd name="adj" fmla="val 3319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036000" y="1071546"/>
            <a:ext cx="7632000" cy="1588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56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6" name="TextBox 88">
            <a:hlinkClick r:id="" action="ppaction://hlinkshowjump?jump=firstslide"/>
          </p:cNvPr>
          <p:cNvSpPr txBox="1"/>
          <p:nvPr/>
        </p:nvSpPr>
        <p:spPr>
          <a:xfrm>
            <a:off x="2032000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0" name="直接连接符 89"/>
          <p:cNvCxnSpPr/>
          <p:nvPr/>
        </p:nvCxnSpPr>
        <p:spPr>
          <a:xfrm rot="5400000">
            <a:off x="2416969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8" name="TextBox 91">
            <a:hlinkClick r:id="" action="ppaction://hlinkshowjump?jump=lastslide"/>
          </p:cNvPr>
          <p:cNvSpPr txBox="1"/>
          <p:nvPr/>
        </p:nvSpPr>
        <p:spPr>
          <a:xfrm>
            <a:off x="2524125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尾页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3" name="直接连接符 92"/>
          <p:cNvCxnSpPr/>
          <p:nvPr/>
        </p:nvCxnSpPr>
        <p:spPr>
          <a:xfrm rot="5400000">
            <a:off x="2917031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>
            <a:hlinkClick r:id="" action="ppaction://hlinkshowjump?jump=previousslide"/>
          </p:cNvPr>
          <p:cNvSpPr/>
          <p:nvPr/>
        </p:nvSpPr>
        <p:spPr>
          <a:xfrm>
            <a:off x="3024188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上页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95" name="直接连接符 94"/>
          <p:cNvCxnSpPr/>
          <p:nvPr/>
        </p:nvCxnSpPr>
        <p:spPr>
          <a:xfrm rot="5400000">
            <a:off x="3417094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矩形 95">
            <a:hlinkClick r:id="" action="ppaction://hlinkshowjump?jump=nextslide"/>
          </p:cNvPr>
          <p:cNvSpPr/>
          <p:nvPr/>
        </p:nvSpPr>
        <p:spPr>
          <a:xfrm>
            <a:off x="3524250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下页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1703" name="矩形 434206"/>
          <p:cNvSpPr/>
          <p:nvPr/>
        </p:nvSpPr>
        <p:spPr>
          <a:xfrm>
            <a:off x="1524000" y="30495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4208" name="矩形 434207"/>
          <p:cNvSpPr/>
          <p:nvPr/>
        </p:nvSpPr>
        <p:spPr>
          <a:xfrm>
            <a:off x="2135188" y="1753235"/>
            <a:ext cx="4465637" cy="36880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68605">
              <a:lnSpc>
                <a:spcPct val="130000"/>
              </a:lnSpc>
            </a:pPr>
            <a:r>
              <a:rPr lang="zh-CN" altLang="en-US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例</a:t>
            </a:r>
            <a:r>
              <a:rPr lang="en-US" altLang="zh-CN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 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(2013·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全国新课标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Ⅰ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卷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在周代分封制下，墓葬有严格的等级规定。考古显示，战国时期，秦国地区君王墓葬规模宏大，其余墓葬无明显等级差别；在经济发达的东方六国地区，君王、卿大夫、士的墓葬等级差别明显。这表明    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．经济发展是分封制度得以维系的关键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．分封制中的等级规定凸显了君主集权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．秦国率先消除分封体制走向集权统治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．东方六国仍严格遵行西周的分封制度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4209" name="矩形 434208"/>
          <p:cNvSpPr/>
          <p:nvPr/>
        </p:nvSpPr>
        <p:spPr>
          <a:xfrm>
            <a:off x="6959600" y="1412875"/>
            <a:ext cx="8686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◆解析</a:t>
            </a:r>
            <a:endParaRPr lang="zh-CN" altLang="en-US" dirty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4211" name="矩形 434210"/>
          <p:cNvSpPr/>
          <p:nvPr/>
        </p:nvSpPr>
        <p:spPr>
          <a:xfrm>
            <a:off x="6959600" y="5726113"/>
            <a:ext cx="9347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答案  </a:t>
            </a:r>
            <a:r>
              <a:rPr lang="en-US" altLang="zh-CN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en-US" altLang="zh-CN" b="1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4212" name="矩形 434211"/>
          <p:cNvSpPr/>
          <p:nvPr/>
        </p:nvSpPr>
        <p:spPr>
          <a:xfrm>
            <a:off x="6959600" y="1702118"/>
            <a:ext cx="3529013" cy="4050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66700">
              <a:lnSpc>
                <a:spcPct val="11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本题考查战国时期秦国的政治制度，考查比较分析问题的能力。解题关键是比较秦国与东方六国墓葬等级规定发生变化。材料表明，战国时期秦国仅君主墓葬明显高于其余墓葬，这充分表明秦国率先由等级序列明显的分封制走向了中央集权统治，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项符合题意。经济发展是分封制瓦解的根本原因，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项错误；分封制下尚未形成高度集权，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项错误；战国时期分封制走向瓦解，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项错误。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57"/>
          <p:cNvCxnSpPr/>
          <p:nvPr/>
        </p:nvCxnSpPr>
        <p:spPr>
          <a:xfrm rot="5400000">
            <a:off x="6852444" y="29606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2" name="TextBox 52">
            <a:hlinkClick r:id="rId2"/>
          </p:cNvPr>
          <p:cNvSpPr txBox="1"/>
          <p:nvPr/>
        </p:nvSpPr>
        <p:spPr>
          <a:xfrm>
            <a:off x="611663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考点突破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713" name="TextBox 54">
            <a:hlinkClick r:id="rId3"/>
          </p:cNvPr>
          <p:cNvSpPr txBox="1"/>
          <p:nvPr/>
        </p:nvSpPr>
        <p:spPr>
          <a:xfrm>
            <a:off x="6973888" y="100013"/>
            <a:ext cx="8940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真题研析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714" name="矩形 56">
            <a:hlinkClick r:id="rId3"/>
          </p:cNvPr>
          <p:cNvSpPr/>
          <p:nvPr/>
        </p:nvSpPr>
        <p:spPr>
          <a:xfrm>
            <a:off x="783113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命题视角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715" name="矩形 58">
            <a:hlinkClick r:id="rId2"/>
          </p:cNvPr>
          <p:cNvSpPr/>
          <p:nvPr/>
        </p:nvSpPr>
        <p:spPr>
          <a:xfrm>
            <a:off x="868838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课时训练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716" name="矩形 58">
            <a:hlinkClick r:id="rId2"/>
          </p:cNvPr>
          <p:cNvSpPr/>
          <p:nvPr/>
        </p:nvSpPr>
        <p:spPr>
          <a:xfrm>
            <a:off x="950118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微课助学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3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208" grpId="0"/>
      <p:bldP spid="434209" grpId="0"/>
      <p:bldP spid="434211" grpId="0"/>
      <p:bldP spid="4342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6801" name="组合 33"/>
          <p:cNvGrpSpPr/>
          <p:nvPr/>
        </p:nvGrpSpPr>
        <p:grpSpPr>
          <a:xfrm>
            <a:off x="1379538" y="-26987"/>
            <a:ext cx="9180512" cy="6870700"/>
            <a:chOff x="-29028" y="-1"/>
            <a:chExt cx="9196382" cy="5152571"/>
          </a:xfrm>
        </p:grpSpPr>
        <p:pic>
          <p:nvPicPr>
            <p:cNvPr id="76802" name="Picture 9" descr="C:\Documents and Settings\Administrator\桌面\素材CNN sccnn.com 388XXC2.jpg"/>
            <p:cNvPicPr>
              <a:picLocks noChangeAspect="1"/>
            </p:cNvPicPr>
            <p:nvPr/>
          </p:nvPicPr>
          <p:blipFill>
            <a:blip r:embed="rId1"/>
            <a:srcRect l="1215" t="10843" b="5045"/>
            <a:stretch>
              <a:fillRect/>
            </a:stretch>
          </p:blipFill>
          <p:spPr>
            <a:xfrm>
              <a:off x="-29028" y="0"/>
              <a:ext cx="9173028" cy="5143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矩形 35"/>
            <p:cNvSpPr/>
            <p:nvPr/>
          </p:nvSpPr>
          <p:spPr>
            <a:xfrm>
              <a:off x="-13253" y="-1"/>
              <a:ext cx="9180607" cy="5152571"/>
            </a:xfrm>
            <a:prstGeom prst="rect">
              <a:avLst/>
            </a:prstGeom>
            <a:gradFill>
              <a:gsLst>
                <a:gs pos="74000">
                  <a:schemeClr val="bg1">
                    <a:lumMod val="50000"/>
                    <a:alpha val="2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6804" name="组合 46"/>
          <p:cNvGrpSpPr/>
          <p:nvPr/>
        </p:nvGrpSpPr>
        <p:grpSpPr>
          <a:xfrm>
            <a:off x="1595089" y="85724"/>
            <a:ext cx="2411921" cy="1198880"/>
            <a:chOff x="571472" y="1526899"/>
            <a:chExt cx="2411589" cy="1199198"/>
          </a:xfrm>
        </p:grpSpPr>
        <p:grpSp>
          <p:nvGrpSpPr>
            <p:cNvPr id="76805" name="组合 39"/>
            <p:cNvGrpSpPr/>
            <p:nvPr/>
          </p:nvGrpSpPr>
          <p:grpSpPr>
            <a:xfrm>
              <a:off x="1011239" y="1727095"/>
              <a:ext cx="1971822" cy="857257"/>
              <a:chOff x="1068022" y="1509294"/>
              <a:chExt cx="1971757" cy="64278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68022" y="1509294"/>
                <a:ext cx="846089" cy="642789"/>
              </a:xfrm>
              <a:prstGeom prst="rect">
                <a:avLst/>
              </a:prstGeom>
              <a:solidFill>
                <a:srgbClr val="0066FF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807" name="矩形 10"/>
              <p:cNvSpPr/>
              <p:nvPr/>
            </p:nvSpPr>
            <p:spPr>
              <a:xfrm>
                <a:off x="1271214" y="1509294"/>
                <a:ext cx="690762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命题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808" name="TextBox 5"/>
              <p:cNvSpPr txBox="1"/>
              <p:nvPr/>
            </p:nvSpPr>
            <p:spPr>
              <a:xfrm>
                <a:off x="1841104" y="1852115"/>
                <a:ext cx="1198675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rgbClr val="0099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视角探究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 bwMode="auto">
            <a:xfrm>
              <a:off x="571472" y="1526899"/>
              <a:ext cx="843164" cy="1199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" name="圆角矩形 82"/>
          <p:cNvSpPr/>
          <p:nvPr/>
        </p:nvSpPr>
        <p:spPr>
          <a:xfrm>
            <a:off x="2095500" y="1484313"/>
            <a:ext cx="6448425" cy="4468813"/>
          </a:xfrm>
          <a:prstGeom prst="roundRect">
            <a:avLst>
              <a:gd name="adj" fmla="val 2965"/>
            </a:avLst>
          </a:prstGeom>
          <a:noFill/>
          <a:ln w="635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8616950" y="1428750"/>
            <a:ext cx="1693863" cy="4524375"/>
          </a:xfrm>
          <a:prstGeom prst="roundRect">
            <a:avLst>
              <a:gd name="adj" fmla="val 3319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9" name="Rectangle 2"/>
          <p:cNvSpPr/>
          <p:nvPr/>
        </p:nvSpPr>
        <p:spPr>
          <a:xfrm>
            <a:off x="4452938" y="619126"/>
            <a:ext cx="34975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66700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视角一　隐含社会热点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036000" y="1071546"/>
            <a:ext cx="7632000" cy="1588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56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2095500" y="2133600"/>
            <a:ext cx="630555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18" name="TextBox 88">
            <a:hlinkClick r:id="" action="ppaction://hlinkshowjump?jump=firstslide"/>
          </p:cNvPr>
          <p:cNvSpPr txBox="1"/>
          <p:nvPr/>
        </p:nvSpPr>
        <p:spPr>
          <a:xfrm>
            <a:off x="2032000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0" name="直接连接符 89"/>
          <p:cNvCxnSpPr/>
          <p:nvPr/>
        </p:nvCxnSpPr>
        <p:spPr>
          <a:xfrm rot="5400000">
            <a:off x="2416969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20" name="TextBox 90">
            <a:hlinkClick r:id="" action="ppaction://hlinkshowjump?jump=lastslide"/>
          </p:cNvPr>
          <p:cNvSpPr txBox="1"/>
          <p:nvPr/>
        </p:nvSpPr>
        <p:spPr>
          <a:xfrm>
            <a:off x="2524125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尾页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rot="5400000">
            <a:off x="2917031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>
            <a:hlinkClick r:id="" action="ppaction://hlinkshowjump?jump=previousslide"/>
          </p:cNvPr>
          <p:cNvSpPr/>
          <p:nvPr/>
        </p:nvSpPr>
        <p:spPr>
          <a:xfrm>
            <a:off x="3024188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上页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94" name="直接连接符 93"/>
          <p:cNvCxnSpPr/>
          <p:nvPr/>
        </p:nvCxnSpPr>
        <p:spPr>
          <a:xfrm rot="5400000">
            <a:off x="3417094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矩形 94">
            <a:hlinkClick r:id="" action="ppaction://hlinkshowjump?jump=nextslide"/>
          </p:cNvPr>
          <p:cNvSpPr/>
          <p:nvPr/>
        </p:nvSpPr>
        <p:spPr>
          <a:xfrm>
            <a:off x="3524250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下页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134" name="文本框 3133"/>
          <p:cNvSpPr txBox="1"/>
          <p:nvPr/>
        </p:nvSpPr>
        <p:spPr>
          <a:xfrm>
            <a:off x="2927350" y="1628775"/>
            <a:ext cx="3241675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考向：宗法制的现实影响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35" name="矩形 3134"/>
          <p:cNvSpPr/>
          <p:nvPr/>
        </p:nvSpPr>
        <p:spPr>
          <a:xfrm>
            <a:off x="2092325" y="2200911"/>
            <a:ext cx="6380163" cy="11988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据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2013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12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月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日菏泽信息港信息，山东鲁西南一带县区男女婴儿性别比例严重失调，部分县区甚至高达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157∶100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，还有部分家庭因此而破裂，从观念因素形成的源头考虑，根源当首推                                                                       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36" name="图片 3135" descr="+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975" y="3284538"/>
            <a:ext cx="2520950" cy="1731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37" name="矩形 3136"/>
          <p:cNvSpPr/>
          <p:nvPr/>
        </p:nvSpPr>
        <p:spPr>
          <a:xfrm>
            <a:off x="2135188" y="5162233"/>
            <a:ext cx="6265862" cy="64516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68605" algn="ctr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A.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中央集权制的存在　        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．对宗法血缘关系的重视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 algn="ctr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．经济生活条件的改善     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．古代法律不完善的误导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38" name="矩形 3137"/>
          <p:cNvSpPr/>
          <p:nvPr/>
        </p:nvSpPr>
        <p:spPr>
          <a:xfrm>
            <a:off x="8610600" y="1693863"/>
            <a:ext cx="8686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◆解析</a:t>
            </a:r>
            <a:endParaRPr lang="zh-CN" altLang="en-US" dirty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39" name="矩形 3138"/>
          <p:cNvSpPr/>
          <p:nvPr/>
        </p:nvSpPr>
        <p:spPr>
          <a:xfrm>
            <a:off x="8645525" y="2058988"/>
            <a:ext cx="1791970" cy="25844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备选项只有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“宗法血缘关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系”与题干中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“观念因素”的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要求一致，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故选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40" name="矩形 3139"/>
          <p:cNvSpPr/>
          <p:nvPr/>
        </p:nvSpPr>
        <p:spPr>
          <a:xfrm>
            <a:off x="8615363" y="4724400"/>
            <a:ext cx="9347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答案  </a:t>
            </a:r>
            <a:r>
              <a:rPr lang="en-US" altLang="zh-CN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en-US" altLang="zh-CN" b="1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55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57"/>
          <p:cNvCxnSpPr/>
          <p:nvPr/>
        </p:nvCxnSpPr>
        <p:spPr>
          <a:xfrm rot="5400000">
            <a:off x="6852444" y="29606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36" name="TextBox 52">
            <a:hlinkClick r:id="rId3"/>
          </p:cNvPr>
          <p:cNvSpPr txBox="1"/>
          <p:nvPr/>
        </p:nvSpPr>
        <p:spPr>
          <a:xfrm>
            <a:off x="611663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考点突破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837" name="TextBox 54">
            <a:hlinkClick r:id="rId4"/>
          </p:cNvPr>
          <p:cNvSpPr txBox="1"/>
          <p:nvPr/>
        </p:nvSpPr>
        <p:spPr>
          <a:xfrm>
            <a:off x="6973888" y="100013"/>
            <a:ext cx="8940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真题研析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838" name="矩形 56">
            <a:hlinkClick r:id="rId4"/>
          </p:cNvPr>
          <p:cNvSpPr/>
          <p:nvPr/>
        </p:nvSpPr>
        <p:spPr>
          <a:xfrm>
            <a:off x="783113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命题视角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839" name="矩形 58">
            <a:hlinkClick r:id="rId3"/>
          </p:cNvPr>
          <p:cNvSpPr/>
          <p:nvPr/>
        </p:nvSpPr>
        <p:spPr>
          <a:xfrm>
            <a:off x="868838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课时训练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840" name="矩形 58">
            <a:hlinkClick r:id="rId3"/>
          </p:cNvPr>
          <p:cNvSpPr/>
          <p:nvPr/>
        </p:nvSpPr>
        <p:spPr>
          <a:xfrm>
            <a:off x="950118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微课助学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BF5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135" grpId="0"/>
      <p:bldP spid="3137" grpId="0"/>
      <p:bldP spid="3138" grpId="0"/>
      <p:bldP spid="3139" grpId="0"/>
      <p:bldP spid="31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8849" name="组合 33"/>
          <p:cNvGrpSpPr/>
          <p:nvPr/>
        </p:nvGrpSpPr>
        <p:grpSpPr>
          <a:xfrm>
            <a:off x="1379538" y="-26987"/>
            <a:ext cx="9180512" cy="6870700"/>
            <a:chOff x="-29028" y="-1"/>
            <a:chExt cx="9196382" cy="5152571"/>
          </a:xfrm>
        </p:grpSpPr>
        <p:pic>
          <p:nvPicPr>
            <p:cNvPr id="78850" name="Picture 9" descr="C:\Documents and Settings\Administrator\桌面\素材CNN sccnn.com 388XXC2.jpg"/>
            <p:cNvPicPr>
              <a:picLocks noChangeAspect="1"/>
            </p:cNvPicPr>
            <p:nvPr/>
          </p:nvPicPr>
          <p:blipFill>
            <a:blip r:embed="rId1"/>
            <a:srcRect l="1215" t="10843" b="5045"/>
            <a:stretch>
              <a:fillRect/>
            </a:stretch>
          </p:blipFill>
          <p:spPr>
            <a:xfrm>
              <a:off x="-29028" y="0"/>
              <a:ext cx="9173028" cy="5143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矩形 35"/>
            <p:cNvSpPr/>
            <p:nvPr/>
          </p:nvSpPr>
          <p:spPr>
            <a:xfrm>
              <a:off x="-13253" y="-1"/>
              <a:ext cx="9180607" cy="5152571"/>
            </a:xfrm>
            <a:prstGeom prst="rect">
              <a:avLst/>
            </a:prstGeom>
            <a:gradFill>
              <a:gsLst>
                <a:gs pos="74000">
                  <a:schemeClr val="bg1">
                    <a:lumMod val="50000"/>
                    <a:alpha val="2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8852" name="组合 46"/>
          <p:cNvGrpSpPr/>
          <p:nvPr/>
        </p:nvGrpSpPr>
        <p:grpSpPr>
          <a:xfrm>
            <a:off x="1595089" y="85724"/>
            <a:ext cx="2411921" cy="1198880"/>
            <a:chOff x="571472" y="1526899"/>
            <a:chExt cx="2411589" cy="1199198"/>
          </a:xfrm>
        </p:grpSpPr>
        <p:grpSp>
          <p:nvGrpSpPr>
            <p:cNvPr id="78853" name="组合 39"/>
            <p:cNvGrpSpPr/>
            <p:nvPr/>
          </p:nvGrpSpPr>
          <p:grpSpPr>
            <a:xfrm>
              <a:off x="1011239" y="1727095"/>
              <a:ext cx="1971822" cy="857257"/>
              <a:chOff x="1068022" y="1509294"/>
              <a:chExt cx="1971757" cy="64278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68022" y="1509294"/>
                <a:ext cx="846089" cy="642789"/>
              </a:xfrm>
              <a:prstGeom prst="rect">
                <a:avLst/>
              </a:prstGeom>
              <a:solidFill>
                <a:srgbClr val="0066FF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855" name="矩形 10"/>
              <p:cNvSpPr/>
              <p:nvPr/>
            </p:nvSpPr>
            <p:spPr>
              <a:xfrm>
                <a:off x="1271214" y="1509294"/>
                <a:ext cx="690762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命题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856" name="TextBox 5"/>
              <p:cNvSpPr txBox="1"/>
              <p:nvPr/>
            </p:nvSpPr>
            <p:spPr>
              <a:xfrm>
                <a:off x="1841104" y="1852115"/>
                <a:ext cx="1198675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rgbClr val="0099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视角探究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 bwMode="auto">
            <a:xfrm>
              <a:off x="571472" y="1526899"/>
              <a:ext cx="843164" cy="1199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" name="圆角矩形 82"/>
          <p:cNvSpPr/>
          <p:nvPr/>
        </p:nvSpPr>
        <p:spPr>
          <a:xfrm>
            <a:off x="2095500" y="1484313"/>
            <a:ext cx="6448425" cy="4468813"/>
          </a:xfrm>
          <a:prstGeom prst="roundRect">
            <a:avLst>
              <a:gd name="adj" fmla="val 2965"/>
            </a:avLst>
          </a:prstGeom>
          <a:noFill/>
          <a:ln w="635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8616950" y="1428750"/>
            <a:ext cx="1693863" cy="4524375"/>
          </a:xfrm>
          <a:prstGeom prst="roundRect">
            <a:avLst>
              <a:gd name="adj" fmla="val 3319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1359" name="Rectangle 2"/>
          <p:cNvSpPr/>
          <p:nvPr/>
        </p:nvSpPr>
        <p:spPr>
          <a:xfrm>
            <a:off x="4452938" y="619126"/>
            <a:ext cx="34975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66700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视角一　隐含社会热点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036000" y="1071546"/>
            <a:ext cx="7632000" cy="1588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56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2095500" y="2133600"/>
            <a:ext cx="630555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66" name="TextBox 88">
            <a:hlinkClick r:id="" action="ppaction://hlinkshowjump?jump=firstslide"/>
          </p:cNvPr>
          <p:cNvSpPr txBox="1"/>
          <p:nvPr/>
        </p:nvSpPr>
        <p:spPr>
          <a:xfrm>
            <a:off x="2032000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0" name="直接连接符 89"/>
          <p:cNvCxnSpPr/>
          <p:nvPr/>
        </p:nvCxnSpPr>
        <p:spPr>
          <a:xfrm rot="5400000">
            <a:off x="2416969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68" name="TextBox 90">
            <a:hlinkClick r:id="" action="ppaction://hlinkshowjump?jump=lastslide"/>
          </p:cNvPr>
          <p:cNvSpPr txBox="1"/>
          <p:nvPr/>
        </p:nvSpPr>
        <p:spPr>
          <a:xfrm>
            <a:off x="2524125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尾页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rot="5400000">
            <a:off x="2917031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>
            <a:hlinkClick r:id="" action="ppaction://hlinkshowjump?jump=previousslide"/>
          </p:cNvPr>
          <p:cNvSpPr/>
          <p:nvPr/>
        </p:nvSpPr>
        <p:spPr>
          <a:xfrm>
            <a:off x="3024188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上页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94" name="直接连接符 93"/>
          <p:cNvCxnSpPr/>
          <p:nvPr/>
        </p:nvCxnSpPr>
        <p:spPr>
          <a:xfrm rot="5400000">
            <a:off x="3417094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矩形 94">
            <a:hlinkClick r:id="" action="ppaction://hlinkshowjump?jump=nextslide"/>
          </p:cNvPr>
          <p:cNvSpPr/>
          <p:nvPr/>
        </p:nvSpPr>
        <p:spPr>
          <a:xfrm>
            <a:off x="3524250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下页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41377" name="文本框 441376"/>
          <p:cNvSpPr txBox="1"/>
          <p:nvPr/>
        </p:nvSpPr>
        <p:spPr>
          <a:xfrm>
            <a:off x="2927350" y="1628775"/>
            <a:ext cx="4608513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考向：宗法制对中华民族文化的影响</a:t>
            </a:r>
            <a:endParaRPr lang="zh-CN" altLang="en-US" sz="2000" b="1" dirty="0">
              <a:solidFill>
                <a:schemeClr val="fol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1381" name="矩形 441380"/>
          <p:cNvSpPr/>
          <p:nvPr/>
        </p:nvSpPr>
        <p:spPr>
          <a:xfrm>
            <a:off x="8610600" y="1693863"/>
            <a:ext cx="8686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◆解析</a:t>
            </a:r>
            <a:endParaRPr lang="zh-CN" altLang="en-US" dirty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1383" name="矩形 441382"/>
          <p:cNvSpPr/>
          <p:nvPr/>
        </p:nvSpPr>
        <p:spPr>
          <a:xfrm>
            <a:off x="8615363" y="4724400"/>
            <a:ext cx="9347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答案  </a:t>
            </a:r>
            <a:r>
              <a:rPr lang="en-US" altLang="zh-CN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en-US" altLang="zh-CN" b="1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1384" name="矩形 441383"/>
          <p:cNvSpPr/>
          <p:nvPr/>
        </p:nvSpPr>
        <p:spPr>
          <a:xfrm>
            <a:off x="2135188" y="2109788"/>
            <a:ext cx="6408737" cy="21685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50000"/>
              </a:lnSpc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2.2013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月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28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日，黄帝陵当选为“中国文化符号”，其“同根、同源、同文化、血缘相亲、文化相承”的内涵成为凝聚中华民族的力量，这种讲文明传承的观念最早当源于      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1385" name="矩形 441384"/>
          <p:cNvSpPr/>
          <p:nvPr/>
        </p:nvSpPr>
        <p:spPr>
          <a:xfrm>
            <a:off x="2711450" y="3912870"/>
            <a:ext cx="2252663" cy="175323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68605" algn="ctr">
              <a:lnSpc>
                <a:spcPct val="150000"/>
              </a:lnSpc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．分封制度  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 algn="ctr">
              <a:lnSpc>
                <a:spcPct val="150000"/>
              </a:lnSpc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．皇帝制度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 algn="ctr">
              <a:lnSpc>
                <a:spcPct val="150000"/>
              </a:lnSpc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．宗法制度  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 algn="ctr">
              <a:lnSpc>
                <a:spcPct val="150000"/>
              </a:lnSpc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．科举制度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1386" name="矩形 441385"/>
          <p:cNvSpPr/>
          <p:nvPr/>
        </p:nvSpPr>
        <p:spPr>
          <a:xfrm>
            <a:off x="8658225" y="2189163"/>
            <a:ext cx="1614488" cy="21685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祭祖讲忠孝背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后强调的是血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缘传承关系，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符合宗法制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特点，故选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55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57"/>
          <p:cNvCxnSpPr/>
          <p:nvPr/>
        </p:nvCxnSpPr>
        <p:spPr>
          <a:xfrm rot="5400000">
            <a:off x="6852444" y="29606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83" name="TextBox 52">
            <a:hlinkClick r:id="rId2"/>
          </p:cNvPr>
          <p:cNvSpPr txBox="1"/>
          <p:nvPr/>
        </p:nvSpPr>
        <p:spPr>
          <a:xfrm>
            <a:off x="611663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考点突破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884" name="TextBox 54">
            <a:hlinkClick r:id="rId3"/>
          </p:cNvPr>
          <p:cNvSpPr txBox="1"/>
          <p:nvPr/>
        </p:nvSpPr>
        <p:spPr>
          <a:xfrm>
            <a:off x="6973888" y="100013"/>
            <a:ext cx="8940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真题研析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885" name="矩形 56">
            <a:hlinkClick r:id="rId3"/>
          </p:cNvPr>
          <p:cNvSpPr/>
          <p:nvPr/>
        </p:nvSpPr>
        <p:spPr>
          <a:xfrm>
            <a:off x="783113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命题视角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886" name="矩形 58">
            <a:hlinkClick r:id="rId2"/>
          </p:cNvPr>
          <p:cNvSpPr/>
          <p:nvPr/>
        </p:nvSpPr>
        <p:spPr>
          <a:xfrm>
            <a:off x="868838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课时训练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887" name="矩形 58">
            <a:hlinkClick r:id="rId2"/>
          </p:cNvPr>
          <p:cNvSpPr/>
          <p:nvPr/>
        </p:nvSpPr>
        <p:spPr>
          <a:xfrm>
            <a:off x="950118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微课助学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13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13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41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BF5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41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413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4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4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4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9" grpId="0"/>
      <p:bldP spid="441381" grpId="0"/>
      <p:bldP spid="441383" grpId="0"/>
      <p:bldP spid="441384" grpId="0"/>
      <p:bldP spid="441385" grpId="0"/>
      <p:bldP spid="44138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0897" name="组合 33"/>
          <p:cNvGrpSpPr/>
          <p:nvPr/>
        </p:nvGrpSpPr>
        <p:grpSpPr>
          <a:xfrm>
            <a:off x="1487488" y="0"/>
            <a:ext cx="9180512" cy="6870700"/>
            <a:chOff x="-29028" y="-1"/>
            <a:chExt cx="9196382" cy="5152571"/>
          </a:xfrm>
        </p:grpSpPr>
        <p:pic>
          <p:nvPicPr>
            <p:cNvPr id="80898" name="Picture 9" descr="C:\Documents and Settings\Administrator\桌面\素材CNN sccnn.com 388XXC2.jpg"/>
            <p:cNvPicPr>
              <a:picLocks noChangeAspect="1"/>
            </p:cNvPicPr>
            <p:nvPr/>
          </p:nvPicPr>
          <p:blipFill>
            <a:blip r:embed="rId1"/>
            <a:srcRect l="1215" t="10843" b="5045"/>
            <a:stretch>
              <a:fillRect/>
            </a:stretch>
          </p:blipFill>
          <p:spPr>
            <a:xfrm>
              <a:off x="-29028" y="0"/>
              <a:ext cx="9173028" cy="5143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矩形 35"/>
            <p:cNvSpPr/>
            <p:nvPr/>
          </p:nvSpPr>
          <p:spPr>
            <a:xfrm>
              <a:off x="-13253" y="-1"/>
              <a:ext cx="9180607" cy="5152571"/>
            </a:xfrm>
            <a:prstGeom prst="rect">
              <a:avLst/>
            </a:prstGeom>
            <a:gradFill>
              <a:gsLst>
                <a:gs pos="74000">
                  <a:schemeClr val="bg1">
                    <a:lumMod val="50000"/>
                    <a:alpha val="2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0900" name="组合 46"/>
          <p:cNvGrpSpPr/>
          <p:nvPr/>
        </p:nvGrpSpPr>
        <p:grpSpPr>
          <a:xfrm>
            <a:off x="1595089" y="85724"/>
            <a:ext cx="2411921" cy="1198880"/>
            <a:chOff x="571472" y="1526899"/>
            <a:chExt cx="2411589" cy="1199198"/>
          </a:xfrm>
        </p:grpSpPr>
        <p:grpSp>
          <p:nvGrpSpPr>
            <p:cNvPr id="80901" name="组合 39"/>
            <p:cNvGrpSpPr/>
            <p:nvPr/>
          </p:nvGrpSpPr>
          <p:grpSpPr>
            <a:xfrm>
              <a:off x="1011239" y="1727095"/>
              <a:ext cx="1971822" cy="857257"/>
              <a:chOff x="1068022" y="1509294"/>
              <a:chExt cx="1971757" cy="64278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68022" y="1509294"/>
                <a:ext cx="846089" cy="642789"/>
              </a:xfrm>
              <a:prstGeom prst="rect">
                <a:avLst/>
              </a:prstGeom>
              <a:solidFill>
                <a:srgbClr val="0066FF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903" name="矩形 10"/>
              <p:cNvSpPr/>
              <p:nvPr/>
            </p:nvSpPr>
            <p:spPr>
              <a:xfrm>
                <a:off x="1271214" y="1509294"/>
                <a:ext cx="690762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命题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904" name="TextBox 5"/>
              <p:cNvSpPr txBox="1"/>
              <p:nvPr/>
            </p:nvSpPr>
            <p:spPr>
              <a:xfrm>
                <a:off x="1841104" y="1852115"/>
                <a:ext cx="1198675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rgbClr val="0099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视角探究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 bwMode="auto">
            <a:xfrm>
              <a:off x="571472" y="1526899"/>
              <a:ext cx="843164" cy="1199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" name="圆角矩形 82"/>
          <p:cNvSpPr/>
          <p:nvPr/>
        </p:nvSpPr>
        <p:spPr>
          <a:xfrm>
            <a:off x="2095500" y="1484313"/>
            <a:ext cx="6448425" cy="4468813"/>
          </a:xfrm>
          <a:prstGeom prst="roundRect">
            <a:avLst>
              <a:gd name="adj" fmla="val 2965"/>
            </a:avLst>
          </a:prstGeom>
          <a:noFill/>
          <a:ln w="635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8616950" y="1428750"/>
            <a:ext cx="1693863" cy="4524375"/>
          </a:xfrm>
          <a:prstGeom prst="roundRect">
            <a:avLst>
              <a:gd name="adj" fmla="val 3319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9311" name="Rectangle 2"/>
          <p:cNvSpPr/>
          <p:nvPr/>
        </p:nvSpPr>
        <p:spPr>
          <a:xfrm>
            <a:off x="4452938" y="619126"/>
            <a:ext cx="34975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66700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视角二　紧扣教材知识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036000" y="1071546"/>
            <a:ext cx="7632000" cy="1588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56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2095500" y="2133600"/>
            <a:ext cx="644842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14" name="TextBox 88">
            <a:hlinkClick r:id="" action="ppaction://hlinkshowjump?jump=firstslide"/>
          </p:cNvPr>
          <p:cNvSpPr txBox="1"/>
          <p:nvPr/>
        </p:nvSpPr>
        <p:spPr>
          <a:xfrm>
            <a:off x="2032000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0" name="直接连接符 89"/>
          <p:cNvCxnSpPr/>
          <p:nvPr/>
        </p:nvCxnSpPr>
        <p:spPr>
          <a:xfrm rot="5400000">
            <a:off x="2416969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16" name="TextBox 90">
            <a:hlinkClick r:id="" action="ppaction://hlinkshowjump?jump=lastslide"/>
          </p:cNvPr>
          <p:cNvSpPr txBox="1"/>
          <p:nvPr/>
        </p:nvSpPr>
        <p:spPr>
          <a:xfrm>
            <a:off x="2524125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尾页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rot="5400000">
            <a:off x="2917031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>
            <a:hlinkClick r:id="" action="ppaction://hlinkshowjump?jump=previousslide"/>
          </p:cNvPr>
          <p:cNvSpPr/>
          <p:nvPr/>
        </p:nvSpPr>
        <p:spPr>
          <a:xfrm>
            <a:off x="3024188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上页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94" name="直接连接符 93"/>
          <p:cNvCxnSpPr/>
          <p:nvPr/>
        </p:nvCxnSpPr>
        <p:spPr>
          <a:xfrm rot="5400000">
            <a:off x="3417094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矩形 94">
            <a:hlinkClick r:id="" action="ppaction://hlinkshowjump?jump=nextslide"/>
          </p:cNvPr>
          <p:cNvSpPr/>
          <p:nvPr/>
        </p:nvSpPr>
        <p:spPr>
          <a:xfrm>
            <a:off x="3524250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下页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39333" name="矩形 439332"/>
          <p:cNvSpPr/>
          <p:nvPr/>
        </p:nvSpPr>
        <p:spPr>
          <a:xfrm>
            <a:off x="8610600" y="1557338"/>
            <a:ext cx="8686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◆解析</a:t>
            </a:r>
            <a:endParaRPr lang="zh-CN" altLang="en-US" dirty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9335" name="矩形 439334"/>
          <p:cNvSpPr/>
          <p:nvPr/>
        </p:nvSpPr>
        <p:spPr>
          <a:xfrm>
            <a:off x="8688388" y="5445125"/>
            <a:ext cx="9347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答案  </a:t>
            </a:r>
            <a:r>
              <a:rPr lang="en-US" altLang="zh-CN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endParaRPr lang="en-US" altLang="zh-CN" b="1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9338" name="矩形 439337"/>
          <p:cNvSpPr/>
          <p:nvPr/>
        </p:nvSpPr>
        <p:spPr>
          <a:xfrm>
            <a:off x="3116263" y="1678623"/>
            <a:ext cx="407543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考向：秦代专制主义中央集权制度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9342" name="文本框 439341"/>
          <p:cNvSpPr txBox="1"/>
          <p:nvPr/>
        </p:nvSpPr>
        <p:spPr>
          <a:xfrm>
            <a:off x="2208213" y="2276475"/>
            <a:ext cx="6264275" cy="1476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3.2014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月，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图说故宫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》(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国学网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：故宫建筑多为黄色，是因为黄色象征皇权。说故宫的布局、造型、颜色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每一处细节都蕴含着“君权神授”、“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________”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的理念。如果填补“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________”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处的文字，最不可能的应是                     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39343" name="图片 439342" descr="LS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3522663"/>
            <a:ext cx="3382963" cy="156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9344" name="文本框 439343"/>
          <p:cNvSpPr txBox="1"/>
          <p:nvPr/>
        </p:nvSpPr>
        <p:spPr>
          <a:xfrm>
            <a:off x="2424113" y="5300663"/>
            <a:ext cx="590391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．皇权至上                            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．皇位独尊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．“大一统”                            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．分权制衡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9345" name="文本框 439344"/>
          <p:cNvSpPr txBox="1"/>
          <p:nvPr/>
        </p:nvSpPr>
        <p:spPr>
          <a:xfrm>
            <a:off x="8688388" y="1916113"/>
            <a:ext cx="1511300" cy="3441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“象征皇权”是关键信息，专制、独裁、世袭、大一统都是与其相关的描述字眼，而分权制衡则是皇帝统御臣下的手段，故选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55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57"/>
          <p:cNvCxnSpPr/>
          <p:nvPr/>
        </p:nvCxnSpPr>
        <p:spPr>
          <a:xfrm rot="5400000">
            <a:off x="6852444" y="29606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32" name="TextBox 52">
            <a:hlinkClick r:id="rId3"/>
          </p:cNvPr>
          <p:cNvSpPr txBox="1"/>
          <p:nvPr/>
        </p:nvSpPr>
        <p:spPr>
          <a:xfrm>
            <a:off x="611663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考点突破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933" name="TextBox 54">
            <a:hlinkClick r:id="rId4"/>
          </p:cNvPr>
          <p:cNvSpPr txBox="1"/>
          <p:nvPr/>
        </p:nvSpPr>
        <p:spPr>
          <a:xfrm>
            <a:off x="6973888" y="100013"/>
            <a:ext cx="8940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真题研析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934" name="矩形 56">
            <a:hlinkClick r:id="rId4"/>
          </p:cNvPr>
          <p:cNvSpPr/>
          <p:nvPr/>
        </p:nvSpPr>
        <p:spPr>
          <a:xfrm>
            <a:off x="783113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命题视角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935" name="矩形 58">
            <a:hlinkClick r:id="rId3"/>
          </p:cNvPr>
          <p:cNvSpPr/>
          <p:nvPr/>
        </p:nvSpPr>
        <p:spPr>
          <a:xfrm>
            <a:off x="868838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课时训练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936" name="矩形 58">
            <a:hlinkClick r:id="rId3"/>
          </p:cNvPr>
          <p:cNvSpPr/>
          <p:nvPr/>
        </p:nvSpPr>
        <p:spPr>
          <a:xfrm>
            <a:off x="950118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微课助学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93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93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39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BF5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39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39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9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3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3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11" grpId="0"/>
      <p:bldP spid="439333" grpId="0"/>
      <p:bldP spid="439335" grpId="0"/>
      <p:bldP spid="439342" grpId="0"/>
      <p:bldP spid="439344" grpId="0"/>
      <p:bldP spid="43934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2945" name="组合 33"/>
          <p:cNvGrpSpPr/>
          <p:nvPr/>
        </p:nvGrpSpPr>
        <p:grpSpPr>
          <a:xfrm>
            <a:off x="1487488" y="-128587"/>
            <a:ext cx="9180512" cy="6870700"/>
            <a:chOff x="-29028" y="-1"/>
            <a:chExt cx="9196382" cy="5152571"/>
          </a:xfrm>
        </p:grpSpPr>
        <p:pic>
          <p:nvPicPr>
            <p:cNvPr id="82946" name="Picture 9" descr="C:\Documents and Settings\Administrator\桌面\素材CNN sccnn.com 388XXC2.jpg"/>
            <p:cNvPicPr>
              <a:picLocks noChangeAspect="1"/>
            </p:cNvPicPr>
            <p:nvPr/>
          </p:nvPicPr>
          <p:blipFill>
            <a:blip r:embed="rId1"/>
            <a:srcRect l="1215" t="10843" b="5045"/>
            <a:stretch>
              <a:fillRect/>
            </a:stretch>
          </p:blipFill>
          <p:spPr>
            <a:xfrm>
              <a:off x="-29028" y="0"/>
              <a:ext cx="9173028" cy="5143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矩形 35"/>
            <p:cNvSpPr/>
            <p:nvPr/>
          </p:nvSpPr>
          <p:spPr>
            <a:xfrm>
              <a:off x="-13253" y="-1"/>
              <a:ext cx="9180607" cy="5152571"/>
            </a:xfrm>
            <a:prstGeom prst="rect">
              <a:avLst/>
            </a:prstGeom>
            <a:gradFill>
              <a:gsLst>
                <a:gs pos="74000">
                  <a:schemeClr val="bg1">
                    <a:lumMod val="50000"/>
                    <a:alpha val="2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2948" name="组合 46"/>
          <p:cNvGrpSpPr/>
          <p:nvPr/>
        </p:nvGrpSpPr>
        <p:grpSpPr>
          <a:xfrm>
            <a:off x="1595089" y="85724"/>
            <a:ext cx="2411921" cy="1198880"/>
            <a:chOff x="571472" y="1526899"/>
            <a:chExt cx="2411589" cy="1199198"/>
          </a:xfrm>
        </p:grpSpPr>
        <p:grpSp>
          <p:nvGrpSpPr>
            <p:cNvPr id="82949" name="组合 39"/>
            <p:cNvGrpSpPr/>
            <p:nvPr/>
          </p:nvGrpSpPr>
          <p:grpSpPr>
            <a:xfrm>
              <a:off x="1011239" y="1727095"/>
              <a:ext cx="1971822" cy="857257"/>
              <a:chOff x="1068022" y="1509294"/>
              <a:chExt cx="1971757" cy="64278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68022" y="1509294"/>
                <a:ext cx="846089" cy="642789"/>
              </a:xfrm>
              <a:prstGeom prst="rect">
                <a:avLst/>
              </a:prstGeom>
              <a:solidFill>
                <a:srgbClr val="0066FF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951" name="矩形 10"/>
              <p:cNvSpPr/>
              <p:nvPr/>
            </p:nvSpPr>
            <p:spPr>
              <a:xfrm>
                <a:off x="1271214" y="1509294"/>
                <a:ext cx="690762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命题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952" name="TextBox 5"/>
              <p:cNvSpPr txBox="1"/>
              <p:nvPr/>
            </p:nvSpPr>
            <p:spPr>
              <a:xfrm>
                <a:off x="1841104" y="1852115"/>
                <a:ext cx="1198675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rgbClr val="0099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视角探究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 bwMode="auto">
            <a:xfrm>
              <a:off x="571472" y="1526899"/>
              <a:ext cx="843164" cy="1199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" name="圆角矩形 82"/>
          <p:cNvSpPr/>
          <p:nvPr/>
        </p:nvSpPr>
        <p:spPr>
          <a:xfrm>
            <a:off x="2095500" y="1484313"/>
            <a:ext cx="6448425" cy="4468813"/>
          </a:xfrm>
          <a:prstGeom prst="roundRect">
            <a:avLst>
              <a:gd name="adj" fmla="val 2965"/>
            </a:avLst>
          </a:prstGeom>
          <a:noFill/>
          <a:ln w="635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8616950" y="1428750"/>
            <a:ext cx="1693863" cy="4524375"/>
          </a:xfrm>
          <a:prstGeom prst="roundRect">
            <a:avLst>
              <a:gd name="adj" fmla="val 3319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3407" name="Rectangle 2"/>
          <p:cNvSpPr/>
          <p:nvPr/>
        </p:nvSpPr>
        <p:spPr>
          <a:xfrm>
            <a:off x="4452938" y="619126"/>
            <a:ext cx="34975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66700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视角二　紧扣教材知识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036000" y="1071546"/>
            <a:ext cx="7632000" cy="1588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56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2095500" y="2133600"/>
            <a:ext cx="644842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62" name="TextBox 88">
            <a:hlinkClick r:id="" action="ppaction://hlinkshowjump?jump=firstslide"/>
          </p:cNvPr>
          <p:cNvSpPr txBox="1"/>
          <p:nvPr/>
        </p:nvSpPr>
        <p:spPr>
          <a:xfrm>
            <a:off x="2032000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0" name="直接连接符 89"/>
          <p:cNvCxnSpPr/>
          <p:nvPr/>
        </p:nvCxnSpPr>
        <p:spPr>
          <a:xfrm rot="5400000">
            <a:off x="2416969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64" name="TextBox 90">
            <a:hlinkClick r:id="" action="ppaction://hlinkshowjump?jump=lastslide"/>
          </p:cNvPr>
          <p:cNvSpPr txBox="1"/>
          <p:nvPr/>
        </p:nvSpPr>
        <p:spPr>
          <a:xfrm>
            <a:off x="2524125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尾页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rot="5400000">
            <a:off x="2917031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>
            <a:hlinkClick r:id="" action="ppaction://hlinkshowjump?jump=previousslide"/>
          </p:cNvPr>
          <p:cNvSpPr/>
          <p:nvPr/>
        </p:nvSpPr>
        <p:spPr>
          <a:xfrm>
            <a:off x="3024188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上页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94" name="直接连接符 93"/>
          <p:cNvCxnSpPr/>
          <p:nvPr/>
        </p:nvCxnSpPr>
        <p:spPr>
          <a:xfrm rot="5400000">
            <a:off x="3417094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矩形 94">
            <a:hlinkClick r:id="" action="ppaction://hlinkshowjump?jump=nextslide"/>
          </p:cNvPr>
          <p:cNvSpPr/>
          <p:nvPr/>
        </p:nvSpPr>
        <p:spPr>
          <a:xfrm>
            <a:off x="3524250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下页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43425" name="矩形 443424"/>
          <p:cNvSpPr/>
          <p:nvPr/>
        </p:nvSpPr>
        <p:spPr>
          <a:xfrm>
            <a:off x="8610600" y="1557338"/>
            <a:ext cx="8686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◆解析</a:t>
            </a:r>
            <a:endParaRPr lang="zh-CN" altLang="en-US" dirty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3426" name="矩形 443425"/>
          <p:cNvSpPr/>
          <p:nvPr/>
        </p:nvSpPr>
        <p:spPr>
          <a:xfrm>
            <a:off x="8688388" y="5445125"/>
            <a:ext cx="9347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答案  </a:t>
            </a:r>
            <a:r>
              <a:rPr lang="en-US" altLang="zh-CN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 b="1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3431" name="文本框 443430"/>
          <p:cNvSpPr txBox="1"/>
          <p:nvPr/>
        </p:nvSpPr>
        <p:spPr>
          <a:xfrm>
            <a:off x="8688388" y="1916113"/>
            <a:ext cx="1511300" cy="42462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此题是图片考题，解题时注意从图片中提取有效信息“燕”“赵”“晋”可知是分封制。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3432" name="矩形 443431"/>
          <p:cNvSpPr/>
          <p:nvPr/>
        </p:nvSpPr>
        <p:spPr>
          <a:xfrm>
            <a:off x="2855913" y="1678623"/>
            <a:ext cx="426720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考向：中央集权与地方行政区划变迁</a:t>
            </a:r>
            <a:endParaRPr lang="en-US" altLang="zh-CN" sz="2000" b="1">
              <a:solidFill>
                <a:schemeClr val="fol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3433" name="文本框 443432"/>
          <p:cNvSpPr txBox="1"/>
          <p:nvPr/>
        </p:nvSpPr>
        <p:spPr>
          <a:xfrm>
            <a:off x="2135188" y="2276475"/>
            <a:ext cx="63373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4.(2014·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福建宁德联考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下图为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2014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月发行的报纸，与其命名直接相关的古代政治制度是                                 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43434" name="图片 443433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275" y="2970213"/>
            <a:ext cx="3816350" cy="2043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3435" name="文本框 443434"/>
          <p:cNvSpPr txBox="1"/>
          <p:nvPr/>
        </p:nvSpPr>
        <p:spPr>
          <a:xfrm>
            <a:off x="2782888" y="5300663"/>
            <a:ext cx="4968875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．分封制                        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．宗法制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．郡县制                        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．行省制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55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57"/>
          <p:cNvCxnSpPr/>
          <p:nvPr/>
        </p:nvCxnSpPr>
        <p:spPr>
          <a:xfrm rot="5400000">
            <a:off x="6852444" y="29606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80" name="TextBox 52">
            <a:hlinkClick r:id="rId3"/>
          </p:cNvPr>
          <p:cNvSpPr txBox="1"/>
          <p:nvPr/>
        </p:nvSpPr>
        <p:spPr>
          <a:xfrm>
            <a:off x="611663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考点突破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981" name="TextBox 54">
            <a:hlinkClick r:id="rId4"/>
          </p:cNvPr>
          <p:cNvSpPr txBox="1"/>
          <p:nvPr/>
        </p:nvSpPr>
        <p:spPr>
          <a:xfrm>
            <a:off x="6973888" y="100013"/>
            <a:ext cx="8940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真题研析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982" name="矩形 56">
            <a:hlinkClick r:id="rId4"/>
          </p:cNvPr>
          <p:cNvSpPr/>
          <p:nvPr/>
        </p:nvSpPr>
        <p:spPr>
          <a:xfrm>
            <a:off x="783113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命题视角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983" name="矩形 58">
            <a:hlinkClick r:id="rId3"/>
          </p:cNvPr>
          <p:cNvSpPr/>
          <p:nvPr/>
        </p:nvSpPr>
        <p:spPr>
          <a:xfrm>
            <a:off x="868838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课时训练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984" name="矩形 58">
            <a:hlinkClick r:id="rId3"/>
          </p:cNvPr>
          <p:cNvSpPr/>
          <p:nvPr/>
        </p:nvSpPr>
        <p:spPr>
          <a:xfrm>
            <a:off x="950118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微课助学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34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34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434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BF5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434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434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4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407" grpId="0"/>
      <p:bldP spid="443425" grpId="0"/>
      <p:bldP spid="443426" grpId="0"/>
      <p:bldP spid="443431" grpId="0"/>
      <p:bldP spid="443433" grpId="0"/>
      <p:bldP spid="4434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93" name="组合 33"/>
          <p:cNvGrpSpPr/>
          <p:nvPr/>
        </p:nvGrpSpPr>
        <p:grpSpPr>
          <a:xfrm>
            <a:off x="1524000" y="14288"/>
            <a:ext cx="9180513" cy="6870700"/>
            <a:chOff x="-29028" y="-1"/>
            <a:chExt cx="9196382" cy="5152571"/>
          </a:xfrm>
        </p:grpSpPr>
        <p:pic>
          <p:nvPicPr>
            <p:cNvPr id="84994" name="Picture 9" descr="C:\Documents and Settings\Administrator\桌面\素材CNN sccnn.com 388XXC2.jpg"/>
            <p:cNvPicPr>
              <a:picLocks noChangeAspect="1"/>
            </p:cNvPicPr>
            <p:nvPr/>
          </p:nvPicPr>
          <p:blipFill>
            <a:blip r:embed="rId1"/>
            <a:srcRect l="1215" t="10843" b="5045"/>
            <a:stretch>
              <a:fillRect/>
            </a:stretch>
          </p:blipFill>
          <p:spPr>
            <a:xfrm>
              <a:off x="-29028" y="0"/>
              <a:ext cx="9173028" cy="5143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矩形 35"/>
            <p:cNvSpPr/>
            <p:nvPr/>
          </p:nvSpPr>
          <p:spPr>
            <a:xfrm>
              <a:off x="-13253" y="-1"/>
              <a:ext cx="9180607" cy="5152571"/>
            </a:xfrm>
            <a:prstGeom prst="rect">
              <a:avLst/>
            </a:prstGeom>
            <a:gradFill>
              <a:gsLst>
                <a:gs pos="74000">
                  <a:schemeClr val="bg1">
                    <a:lumMod val="50000"/>
                    <a:alpha val="2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4996" name="组合 46"/>
          <p:cNvGrpSpPr/>
          <p:nvPr/>
        </p:nvGrpSpPr>
        <p:grpSpPr>
          <a:xfrm>
            <a:off x="1595089" y="85724"/>
            <a:ext cx="2411921" cy="1198880"/>
            <a:chOff x="571472" y="1526899"/>
            <a:chExt cx="2411589" cy="1199198"/>
          </a:xfrm>
        </p:grpSpPr>
        <p:grpSp>
          <p:nvGrpSpPr>
            <p:cNvPr id="84997" name="组合 39"/>
            <p:cNvGrpSpPr/>
            <p:nvPr/>
          </p:nvGrpSpPr>
          <p:grpSpPr>
            <a:xfrm>
              <a:off x="1011239" y="1727095"/>
              <a:ext cx="1971822" cy="857257"/>
              <a:chOff x="1068022" y="1509294"/>
              <a:chExt cx="1971757" cy="64278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68022" y="1509294"/>
                <a:ext cx="846089" cy="642789"/>
              </a:xfrm>
              <a:prstGeom prst="rect">
                <a:avLst/>
              </a:prstGeom>
              <a:solidFill>
                <a:srgbClr val="0066FF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4999" name="矩形 10"/>
              <p:cNvSpPr/>
              <p:nvPr/>
            </p:nvSpPr>
            <p:spPr>
              <a:xfrm>
                <a:off x="1271214" y="1509294"/>
                <a:ext cx="690762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命题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5000" name="TextBox 5"/>
              <p:cNvSpPr txBox="1"/>
              <p:nvPr/>
            </p:nvSpPr>
            <p:spPr>
              <a:xfrm>
                <a:off x="1841104" y="1852115"/>
                <a:ext cx="1198675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rgbClr val="0099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视角探究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 bwMode="auto">
            <a:xfrm>
              <a:off x="571472" y="1526899"/>
              <a:ext cx="843164" cy="1199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" name="圆角矩形 82"/>
          <p:cNvSpPr/>
          <p:nvPr/>
        </p:nvSpPr>
        <p:spPr>
          <a:xfrm>
            <a:off x="2095500" y="1484313"/>
            <a:ext cx="6448425" cy="4468813"/>
          </a:xfrm>
          <a:prstGeom prst="roundRect">
            <a:avLst>
              <a:gd name="adj" fmla="val 2965"/>
            </a:avLst>
          </a:prstGeom>
          <a:noFill/>
          <a:ln w="635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8616950" y="1428750"/>
            <a:ext cx="1693863" cy="4524375"/>
          </a:xfrm>
          <a:prstGeom prst="roundRect">
            <a:avLst>
              <a:gd name="adj" fmla="val 3319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5455" name="Rectangle 2"/>
          <p:cNvSpPr/>
          <p:nvPr/>
        </p:nvSpPr>
        <p:spPr>
          <a:xfrm>
            <a:off x="4295775" y="619126"/>
            <a:ext cx="50215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66700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视角三　运用新材料，创设新情景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036000" y="1071546"/>
            <a:ext cx="7632000" cy="1588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56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2095500" y="2133600"/>
            <a:ext cx="644842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10" name="TextBox 88">
            <a:hlinkClick r:id="" action="ppaction://hlinkshowjump?jump=firstslide"/>
          </p:cNvPr>
          <p:cNvSpPr txBox="1"/>
          <p:nvPr/>
        </p:nvSpPr>
        <p:spPr>
          <a:xfrm>
            <a:off x="2032000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0" name="直接连接符 89"/>
          <p:cNvCxnSpPr/>
          <p:nvPr/>
        </p:nvCxnSpPr>
        <p:spPr>
          <a:xfrm rot="5400000">
            <a:off x="2416969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12" name="TextBox 90">
            <a:hlinkClick r:id="" action="ppaction://hlinkshowjump?jump=lastslide"/>
          </p:cNvPr>
          <p:cNvSpPr txBox="1"/>
          <p:nvPr/>
        </p:nvSpPr>
        <p:spPr>
          <a:xfrm>
            <a:off x="2524125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尾页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rot="5400000">
            <a:off x="2917031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>
            <a:hlinkClick r:id="" action="ppaction://hlinkshowjump?jump=previousslide"/>
          </p:cNvPr>
          <p:cNvSpPr/>
          <p:nvPr/>
        </p:nvSpPr>
        <p:spPr>
          <a:xfrm>
            <a:off x="3024188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上页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94" name="直接连接符 93"/>
          <p:cNvCxnSpPr/>
          <p:nvPr/>
        </p:nvCxnSpPr>
        <p:spPr>
          <a:xfrm rot="5400000">
            <a:off x="3417094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矩形 94">
            <a:hlinkClick r:id="" action="ppaction://hlinkshowjump?jump=nextslide"/>
          </p:cNvPr>
          <p:cNvSpPr/>
          <p:nvPr/>
        </p:nvSpPr>
        <p:spPr>
          <a:xfrm>
            <a:off x="3524250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下页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45473" name="矩形 445472"/>
          <p:cNvSpPr/>
          <p:nvPr/>
        </p:nvSpPr>
        <p:spPr>
          <a:xfrm>
            <a:off x="8610600" y="1484313"/>
            <a:ext cx="8686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◆解析</a:t>
            </a:r>
            <a:endParaRPr lang="zh-CN" altLang="en-US" dirty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5474" name="矩形 445473"/>
          <p:cNvSpPr/>
          <p:nvPr/>
        </p:nvSpPr>
        <p:spPr>
          <a:xfrm>
            <a:off x="8688388" y="5445125"/>
            <a:ext cx="9347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答案  </a:t>
            </a:r>
            <a:r>
              <a:rPr lang="en-US" altLang="zh-CN" b="1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en-US" altLang="zh-CN" b="1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5475" name="文本框 445474"/>
          <p:cNvSpPr txBox="1"/>
          <p:nvPr/>
        </p:nvSpPr>
        <p:spPr>
          <a:xfrm>
            <a:off x="8688388" y="1844675"/>
            <a:ext cx="1511300" cy="3692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材料论述的是中央与地方的关系在两种制度中的不同体现，一个是地方服从中央，一个是地方割据中央，与郡县制、分封制的内涵一致，故选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5476" name="矩形 445475"/>
          <p:cNvSpPr/>
          <p:nvPr/>
        </p:nvSpPr>
        <p:spPr>
          <a:xfrm>
            <a:off x="2855913" y="1678623"/>
            <a:ext cx="330962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b="1" dirty="0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考向：分封制与郡县制比较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5480" name="文本框 445479"/>
          <p:cNvSpPr txBox="1"/>
          <p:nvPr/>
        </p:nvSpPr>
        <p:spPr>
          <a:xfrm>
            <a:off x="2208213" y="2349500"/>
            <a:ext cx="6264275" cy="18897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5.2014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月社科网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国学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：“中国古代两大典型政治制度，一是中央集权，形成的是由皇帝垂直型自上而下的大一统政治格局，而另一制度则是分权，中央犹在，但地方自治，政治权力不是一根线，而是多根线。材料涉及的制度应该是                                                                           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5481" name="文本框 445480"/>
          <p:cNvSpPr txBox="1"/>
          <p:nvPr/>
        </p:nvSpPr>
        <p:spPr>
          <a:xfrm>
            <a:off x="2351088" y="4652963"/>
            <a:ext cx="5400675" cy="8102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．分封制度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VS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世袭制 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．宗法制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VS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科举制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．分封制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VS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郡县制     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．君主专制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VS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中央集权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55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57"/>
          <p:cNvCxnSpPr/>
          <p:nvPr/>
        </p:nvCxnSpPr>
        <p:spPr>
          <a:xfrm rot="5400000">
            <a:off x="6852444" y="29606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27" name="TextBox 52">
            <a:hlinkClick r:id="rId2"/>
          </p:cNvPr>
          <p:cNvSpPr txBox="1"/>
          <p:nvPr/>
        </p:nvSpPr>
        <p:spPr>
          <a:xfrm>
            <a:off x="611663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考点突破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028" name="TextBox 54">
            <a:hlinkClick r:id="rId3"/>
          </p:cNvPr>
          <p:cNvSpPr txBox="1"/>
          <p:nvPr/>
        </p:nvSpPr>
        <p:spPr>
          <a:xfrm>
            <a:off x="6973888" y="100013"/>
            <a:ext cx="8940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真题研析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029" name="矩形 56">
            <a:hlinkClick r:id="rId3"/>
          </p:cNvPr>
          <p:cNvSpPr/>
          <p:nvPr/>
        </p:nvSpPr>
        <p:spPr>
          <a:xfrm>
            <a:off x="783113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命题视角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030" name="矩形 58">
            <a:hlinkClick r:id="rId2"/>
          </p:cNvPr>
          <p:cNvSpPr/>
          <p:nvPr/>
        </p:nvSpPr>
        <p:spPr>
          <a:xfrm>
            <a:off x="868838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课时训练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031" name="矩形 58">
            <a:hlinkClick r:id="rId2"/>
          </p:cNvPr>
          <p:cNvSpPr/>
          <p:nvPr/>
        </p:nvSpPr>
        <p:spPr>
          <a:xfrm>
            <a:off x="9501188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微课助学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54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54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45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BF5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45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454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4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55" grpId="0"/>
      <p:bldP spid="445473" grpId="0"/>
      <p:bldP spid="445474" grpId="0"/>
      <p:bldP spid="445475" grpId="0"/>
      <p:bldP spid="445480" grpId="0"/>
      <p:bldP spid="4454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9505" name="标题 49153"/>
          <p:cNvSpPr>
            <a:spLocks noGrp="1"/>
          </p:cNvSpPr>
          <p:nvPr>
            <p:ph type="title"/>
          </p:nvPr>
        </p:nvSpPr>
        <p:spPr>
          <a:xfrm>
            <a:off x="1631950" y="1268413"/>
            <a:ext cx="8748713" cy="1143000"/>
          </a:xfrm>
        </p:spPr>
        <p:txBody>
          <a:bodyPr anchor="ctr"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一、  中国早期政治制度的特点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9506" name="文本占位符 49154"/>
          <p:cNvSpPr>
            <a:spLocks noGrp="1"/>
          </p:cNvSpPr>
          <p:nvPr>
            <p:ph idx="1"/>
          </p:nvPr>
        </p:nvSpPr>
        <p:spPr>
          <a:xfrm>
            <a:off x="1919288" y="2349500"/>
            <a:ext cx="8459787" cy="4073525"/>
          </a:xfrm>
        </p:spPr>
        <p:txBody>
          <a:bodyPr anchor="t"/>
          <a:p>
            <a:r>
              <a:rPr lang="zh-CN" altLang="en-US" sz="5100" b="1" dirty="0">
                <a:ea typeface="华文新魏" pitchFamily="2" charset="-122"/>
              </a:rPr>
              <a:t>世袭制、分封制、宗法制</a:t>
            </a:r>
            <a:endParaRPr lang="zh-CN" altLang="en-US" sz="5100" b="1" dirty="0">
              <a:ea typeface="华文新魏" pitchFamily="2" charset="-122"/>
            </a:endParaRPr>
          </a:p>
          <a:p>
            <a:r>
              <a:rPr lang="zh-CN" altLang="en-US" sz="4000" b="1" dirty="0">
                <a:ea typeface="楷体_GB2312" pitchFamily="49" charset="-122"/>
              </a:rPr>
              <a:t>理解西周分封制与宗法制的基本内容，认识中国早期政治制度的特点。</a:t>
            </a:r>
            <a:endParaRPr lang="zh-CN" altLang="en-US" sz="4000" b="1" dirty="0">
              <a:ea typeface="楷体_GB2312" pitchFamily="49" charset="-122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5" name="内容占位符 1"/>
          <p:cNvSpPr>
            <a:spLocks noGrp="1"/>
          </p:cNvSpPr>
          <p:nvPr>
            <p:ph sz="quarter" idx="10"/>
          </p:nvPr>
        </p:nvSpPr>
        <p:spPr>
          <a:xfrm>
            <a:off x="1751013" y="1749425"/>
            <a:ext cx="8689975" cy="4344988"/>
          </a:xfrm>
        </p:spPr>
        <p:txBody>
          <a:bodyPr anchor="t"/>
          <a:p>
            <a:pPr lvl="4" defTabSz="914400">
              <a:spcBef>
                <a:spcPct val="0"/>
              </a:spcBef>
            </a:pPr>
            <a:r>
              <a:rPr lang="en-US" altLang="zh-CN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1</a:t>
            </a:r>
            <a:r>
              <a:rPr lang="zh-CN" altLang="en-US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．新材料</a:t>
            </a:r>
            <a:r>
              <a:rPr lang="en-US" altLang="zh-CN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——</a:t>
            </a:r>
            <a:r>
              <a:rPr lang="zh-CN" altLang="en-US" kern="1200" baseline="0" dirty="0"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政治礼仪关联的政治制度</a:t>
            </a:r>
            <a:endParaRPr lang="zh-CN" altLang="en-US" kern="1200" baseline="0" dirty="0"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  <a:p>
            <a:pPr defTabSz="914400">
              <a:spcBef>
                <a:spcPct val="0"/>
              </a:spcBef>
            </a:pPr>
            <a:r>
              <a:rPr lang="en-US" altLang="zh-CN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	(2015·</a:t>
            </a:r>
            <a:r>
              <a:rPr lang="zh-CN" altLang="en-US" kern="1200" baseline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cs"/>
                <a:sym typeface="Calibri" panose="020F0502020204030204" charset="0"/>
              </a:rPr>
              <a:t>高考江苏卷</a:t>
            </a:r>
            <a:r>
              <a:rPr lang="en-US" altLang="zh-CN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)《</a:t>
            </a:r>
            <a:r>
              <a:rPr lang="zh-CN" altLang="en-US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礼记</a:t>
            </a:r>
            <a:r>
              <a:rPr lang="en-US" altLang="zh-CN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》</a:t>
            </a:r>
            <a:r>
              <a:rPr lang="zh-CN" altLang="en-US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记述了贵族朝会的列位礼节：天子南向而立；三公，中阶之前；诸侯，阼阶</a:t>
            </a:r>
            <a:r>
              <a:rPr lang="en-US" altLang="zh-CN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(</a:t>
            </a:r>
            <a:r>
              <a:rPr lang="zh-CN" altLang="en-US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东台阶</a:t>
            </a:r>
            <a:r>
              <a:rPr lang="en-US" altLang="zh-CN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)</a:t>
            </a:r>
            <a:r>
              <a:rPr lang="zh-CN" altLang="en-US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之东；诸伯，西阶之西；诸子，门东</a:t>
            </a:r>
            <a:r>
              <a:rPr lang="en-US" altLang="zh-CN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……</a:t>
            </a:r>
            <a:r>
              <a:rPr lang="zh-CN" altLang="en-US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九夷，东门外；八蛮，南门外。与此相关的政治制度是</a:t>
            </a:r>
            <a:r>
              <a:rPr lang="en-US" altLang="zh-CN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				    (</a:t>
            </a:r>
            <a:r>
              <a:rPr lang="zh-CN" altLang="en-US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　　</a:t>
            </a:r>
            <a:r>
              <a:rPr lang="en-US" altLang="zh-CN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)</a:t>
            </a:r>
            <a:endParaRPr lang="zh-CN" altLang="en-US" kern="1200" baseline="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  <a:p>
            <a:pPr defTabSz="914400">
              <a:spcBef>
                <a:spcPct val="0"/>
              </a:spcBef>
            </a:pPr>
            <a:r>
              <a:rPr lang="en-US" altLang="zh-CN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	A</a:t>
            </a:r>
            <a:r>
              <a:rPr lang="zh-CN" altLang="en-US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．分封制　　　　　</a:t>
            </a:r>
            <a:r>
              <a:rPr lang="en-US" altLang="zh-CN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	B</a:t>
            </a:r>
            <a:r>
              <a:rPr lang="zh-CN" altLang="en-US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．三公九卿制</a:t>
            </a:r>
            <a:endParaRPr lang="zh-CN" altLang="en-US" kern="1200" baseline="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  <a:p>
            <a:pPr defTabSz="914400">
              <a:spcBef>
                <a:spcPct val="0"/>
              </a:spcBef>
            </a:pPr>
            <a:r>
              <a:rPr lang="en-US" altLang="zh-CN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	C</a:t>
            </a:r>
            <a:r>
              <a:rPr lang="zh-CN" altLang="en-US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．郡县制</a:t>
            </a:r>
            <a:r>
              <a:rPr lang="en-US" altLang="x-none" kern="1200" baseline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Calibri" panose="020F0502020204030204" charset="0"/>
              </a:rPr>
              <a:t>  		</a:t>
            </a:r>
            <a:r>
              <a:rPr lang="en-US" altLang="zh-CN" b="0" kern="1200" baseline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Calibri" panose="020F0502020204030204" charset="0"/>
              </a:rPr>
              <a:t>D</a:t>
            </a:r>
            <a:r>
              <a:rPr lang="zh-CN" altLang="en-US" b="0" kern="1200" baseline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Calibri" panose="020F0502020204030204" charset="0"/>
              </a:rPr>
              <a:t>．郡国并行制</a:t>
            </a:r>
            <a:endParaRPr lang="zh-CN" altLang="en-US" b="0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+mn-cs"/>
              <a:sym typeface="Calibri" panose="020F0502020204030204" charset="0"/>
            </a:endParaRPr>
          </a:p>
        </p:txBody>
      </p:sp>
      <p:pic>
        <p:nvPicPr>
          <p:cNvPr id="108546" name="Picture 2" descr="第3层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4350" y="1009650"/>
            <a:ext cx="5114925" cy="849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69" name="内容占位符 1"/>
          <p:cNvSpPr>
            <a:spLocks noGrp="1"/>
          </p:cNvSpPr>
          <p:nvPr>
            <p:ph sz="quarter" idx="10"/>
          </p:nvPr>
        </p:nvSpPr>
        <p:spPr>
          <a:xfrm>
            <a:off x="1751013" y="1931988"/>
            <a:ext cx="8689975" cy="3505200"/>
          </a:xfrm>
        </p:spPr>
        <p:txBody>
          <a:bodyPr anchor="t"/>
          <a:p>
            <a:pPr lvl="1" defTabSz="914400">
              <a:spcBef>
                <a:spcPct val="0"/>
              </a:spcBef>
            </a:pPr>
            <a:r>
              <a:rPr lang="en-US" altLang="zh-CN" kern="1200" baseline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	</a:t>
            </a:r>
            <a:r>
              <a:rPr lang="zh-CN" altLang="en-US" kern="1200" baseline="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cs typeface="+mn-cs"/>
                <a:sym typeface="Calibri" panose="020F0502020204030204" charset="0"/>
              </a:rPr>
              <a:t>解析</a:t>
            </a:r>
            <a:r>
              <a:rPr lang="zh-CN" altLang="en-US" kern="1200" baseline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：</a:t>
            </a:r>
            <a:r>
              <a:rPr lang="zh-CN" altLang="en-US" kern="1200" baseline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选</a:t>
            </a:r>
            <a:r>
              <a:rPr lang="en-US" altLang="zh-CN" kern="1200" baseline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A</a:t>
            </a:r>
            <a:r>
              <a:rPr lang="zh-CN" altLang="en-US" kern="1200" baseline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。</a:t>
            </a:r>
            <a:r>
              <a:rPr lang="zh-CN" altLang="en-US" kern="1200" baseline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解答本题的关键是理解材料的意思。材料大意为：不同爵位的贵族在与天子朝会时处在不同的位置。由此可知，周代贵族在朝会的时候有尊卑之分，这反映的是分封制下形成的森严的等级序列，故</a:t>
            </a:r>
            <a:r>
              <a:rPr lang="en-US" altLang="zh-CN" kern="1200" baseline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A</a:t>
            </a:r>
            <a:r>
              <a:rPr lang="zh-CN" altLang="en-US" kern="1200" baseline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项正确。三公九卿制和郡县制是秦代实行的政治制度，郡国并行制是汉初实行的政治制度，皆与题干信息不符，故排除</a:t>
            </a:r>
            <a:r>
              <a:rPr lang="en-US" altLang="zh-CN" kern="1200" baseline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B</a:t>
            </a:r>
            <a:r>
              <a:rPr lang="zh-CN" altLang="en-US" kern="1200" baseline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、</a:t>
            </a:r>
            <a:r>
              <a:rPr lang="en-US" altLang="zh-CN" kern="1200" baseline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C</a:t>
            </a:r>
            <a:r>
              <a:rPr lang="zh-CN" altLang="en-US" kern="1200" baseline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、</a:t>
            </a:r>
            <a:r>
              <a:rPr lang="en-US" altLang="zh-CN" kern="1200" baseline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D</a:t>
            </a:r>
            <a:r>
              <a:rPr lang="zh-CN" altLang="en-US" kern="1200" baseline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 charset="0"/>
              </a:rPr>
              <a:t>三项。</a:t>
            </a:r>
            <a:endParaRPr lang="zh-CN" altLang="en-US" kern="1200" baseline="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+mn-cs"/>
              <a:sym typeface="Calibri" panose="020F050202020403020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0593" name="对象 32772"/>
          <p:cNvGraphicFramePr/>
          <p:nvPr/>
        </p:nvGraphicFramePr>
        <p:xfrm>
          <a:off x="1719263" y="1285875"/>
          <a:ext cx="8774112" cy="473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1" imgW="8763635" imgH="4749165" progId="Word.Document.8">
                  <p:embed/>
                </p:oleObj>
              </mc:Choice>
              <mc:Fallback>
                <p:oleObj name="" r:id="rId1" imgW="8763635" imgH="4749165" progId="Word.Document.8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19263" y="1285875"/>
                        <a:ext cx="8774112" cy="4735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1617" name="对象 33796"/>
          <p:cNvGraphicFramePr/>
          <p:nvPr/>
        </p:nvGraphicFramePr>
        <p:xfrm>
          <a:off x="1645603" y="1131253"/>
          <a:ext cx="8774112" cy="473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1" imgW="8763635" imgH="4742815" progId="Word.Document.8">
                  <p:embed/>
                </p:oleObj>
              </mc:Choice>
              <mc:Fallback>
                <p:oleObj name="" r:id="rId1" imgW="8763635" imgH="4742815" progId="Word.Document.8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45603" y="1131253"/>
                        <a:ext cx="8774112" cy="4732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2641" name="对象 34820"/>
          <p:cNvGraphicFramePr/>
          <p:nvPr/>
        </p:nvGraphicFramePr>
        <p:xfrm>
          <a:off x="1676400" y="1241425"/>
          <a:ext cx="8816975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" imgW="8807450" imgH="2914015" progId="Word.Document.8">
                  <p:embed/>
                </p:oleObj>
              </mc:Choice>
              <mc:Fallback>
                <p:oleObj name="" r:id="rId1" imgW="8807450" imgH="2914015" progId="Word.Document.8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76400" y="1241425"/>
                        <a:ext cx="8816975" cy="2908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对象 34821"/>
          <p:cNvGraphicFramePr/>
          <p:nvPr/>
        </p:nvGraphicFramePr>
        <p:xfrm>
          <a:off x="1706563" y="4005263"/>
          <a:ext cx="8816975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3" imgW="8807450" imgH="2305050" progId="Word.Document.8">
                  <p:embed/>
                </p:oleObj>
              </mc:Choice>
              <mc:Fallback>
                <p:oleObj name="" r:id="rId3" imgW="8807450" imgH="2305050" progId="Word.Document.8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6563" y="4005263"/>
                        <a:ext cx="8816975" cy="2298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4498" name="标题 23449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fontAlgn="base"/>
            <a:r>
              <a:rPr lang="en-US" altLang="zh-CN" b="1" strike="noStrike" noProof="1" dirty="0">
                <a:effectLst>
                  <a:outerShdw blurRad="38100" dist="38100" dir="2700000">
                    <a:srgbClr val="C0C0C0"/>
                  </a:outerShdw>
                </a:effectLst>
              </a:rPr>
              <a:t>         </a:t>
            </a:r>
            <a:r>
              <a:rPr lang="zh-CN" altLang="en-US" b="1" strike="noStrike" noProof="1" dirty="0">
                <a:effectLst>
                  <a:outerShdw blurRad="38100" dist="38100" dir="2700000">
                    <a:srgbClr val="C0C0C0"/>
                  </a:outerShdw>
                </a:effectLst>
              </a:rPr>
              <a:t>一、中国早期政治制度的特点</a:t>
            </a:r>
            <a:endParaRPr lang="zh-CN" altLang="en-US" b="1" strike="noStrike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234499" name="文本占位符 234498"/>
          <p:cNvSpPr>
            <a:spLocks noGrp="1"/>
          </p:cNvSpPr>
          <p:nvPr>
            <p:ph idx="1"/>
          </p:nvPr>
        </p:nvSpPr>
        <p:spPr/>
        <p:txBody>
          <a:bodyPr/>
          <a:p>
            <a:pPr fontAlgn="base"/>
            <a:r>
              <a:rPr lang="en-US" altLang="zh-CN" sz="4000" b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4000" b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）神权与王权相结合；</a:t>
            </a:r>
            <a:endParaRPr lang="zh-CN" altLang="en-US" sz="4000" b="1" strike="noStrike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base"/>
            <a:r>
              <a:rPr lang="en-US" altLang="zh-CN" sz="4000" b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4000" b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）以血缘关系为纽带形成国家政治结构；</a:t>
            </a:r>
            <a:endParaRPr lang="zh-CN" altLang="en-US" sz="4000" b="1" strike="noStrike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base"/>
            <a:r>
              <a:rPr lang="en-US" altLang="zh-CN" sz="4000" b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4000" b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）最高执政集团尚未实现权力的高度集中；（分封制下诸侯权力较大）</a:t>
            </a:r>
            <a:endParaRPr lang="zh-CN" altLang="en-US" sz="4000" b="1" strike="noStrike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01" name="文本框 230401"/>
          <p:cNvSpPr txBox="1"/>
          <p:nvPr/>
        </p:nvSpPr>
        <p:spPr>
          <a:xfrm>
            <a:off x="3503613" y="476250"/>
            <a:ext cx="24479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部落首领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禹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en-US" altLang="zh-CN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02" name="文本框 230402"/>
          <p:cNvSpPr txBox="1"/>
          <p:nvPr/>
        </p:nvSpPr>
        <p:spPr>
          <a:xfrm>
            <a:off x="2279650" y="1628775"/>
            <a:ext cx="187166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禅让制  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03" name="直接连接符 230403"/>
          <p:cNvSpPr/>
          <p:nvPr/>
        </p:nvSpPr>
        <p:spPr>
          <a:xfrm>
            <a:off x="8328025" y="765175"/>
            <a:ext cx="7207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53604" name="矩形 230404"/>
          <p:cNvSpPr/>
          <p:nvPr/>
        </p:nvSpPr>
        <p:spPr>
          <a:xfrm>
            <a:off x="7751763" y="1773238"/>
            <a:ext cx="18002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世袭制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05" name="直接连接符 230405"/>
          <p:cNvSpPr/>
          <p:nvPr/>
        </p:nvSpPr>
        <p:spPr>
          <a:xfrm>
            <a:off x="2927350" y="2133600"/>
            <a:ext cx="0" cy="863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53606" name="文本框 230406"/>
          <p:cNvSpPr txBox="1"/>
          <p:nvPr/>
        </p:nvSpPr>
        <p:spPr>
          <a:xfrm>
            <a:off x="1774825" y="3141663"/>
            <a:ext cx="20161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公天下”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07" name="直接连接符 230407"/>
          <p:cNvSpPr/>
          <p:nvPr/>
        </p:nvSpPr>
        <p:spPr>
          <a:xfrm>
            <a:off x="4440238" y="3429000"/>
            <a:ext cx="2160587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53608" name="文本框 230408"/>
          <p:cNvSpPr txBox="1"/>
          <p:nvPr/>
        </p:nvSpPr>
        <p:spPr>
          <a:xfrm>
            <a:off x="7464425" y="3068638"/>
            <a:ext cx="19446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家天下”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09" name="文本框 230409"/>
          <p:cNvSpPr txBox="1"/>
          <p:nvPr/>
        </p:nvSpPr>
        <p:spPr>
          <a:xfrm>
            <a:off x="2424113" y="4005263"/>
            <a:ext cx="1531937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10" name="文本框 230410"/>
          <p:cNvSpPr txBox="1"/>
          <p:nvPr/>
        </p:nvSpPr>
        <p:spPr>
          <a:xfrm>
            <a:off x="4008438" y="4868863"/>
            <a:ext cx="3240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约公元前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2070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11" name="文本框 230411"/>
          <p:cNvSpPr txBox="1"/>
          <p:nvPr/>
        </p:nvSpPr>
        <p:spPr>
          <a:xfrm>
            <a:off x="3575050" y="5516563"/>
            <a:ext cx="18732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12" name="文本框 230412"/>
          <p:cNvSpPr txBox="1"/>
          <p:nvPr/>
        </p:nvSpPr>
        <p:spPr>
          <a:xfrm>
            <a:off x="6672263" y="476250"/>
            <a:ext cx="20161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国王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禹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en-US" altLang="zh-CN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13" name="文本框 230413"/>
          <p:cNvSpPr txBox="1"/>
          <p:nvPr/>
        </p:nvSpPr>
        <p:spPr>
          <a:xfrm>
            <a:off x="8939213" y="476250"/>
            <a:ext cx="172878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国王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启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en-US" altLang="zh-CN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14" name="文本框 230414"/>
          <p:cNvSpPr txBox="1"/>
          <p:nvPr/>
        </p:nvSpPr>
        <p:spPr>
          <a:xfrm>
            <a:off x="1992313" y="4005263"/>
            <a:ext cx="80645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15" name="直接连接符 230415"/>
          <p:cNvSpPr/>
          <p:nvPr/>
        </p:nvSpPr>
        <p:spPr>
          <a:xfrm>
            <a:off x="6096000" y="765175"/>
            <a:ext cx="6477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53616" name="直接连接符 230416"/>
          <p:cNvSpPr/>
          <p:nvPr/>
        </p:nvSpPr>
        <p:spPr>
          <a:xfrm>
            <a:off x="2782888" y="765175"/>
            <a:ext cx="79375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53617" name="文本框 230417"/>
          <p:cNvSpPr txBox="1"/>
          <p:nvPr/>
        </p:nvSpPr>
        <p:spPr>
          <a:xfrm>
            <a:off x="4367213" y="1628775"/>
            <a:ext cx="27368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建立国家政权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18" name="直接连接符 230418"/>
          <p:cNvSpPr/>
          <p:nvPr/>
        </p:nvSpPr>
        <p:spPr>
          <a:xfrm>
            <a:off x="8328025" y="2276475"/>
            <a:ext cx="0" cy="863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53619" name="直接连接符 230419"/>
          <p:cNvSpPr/>
          <p:nvPr/>
        </p:nvSpPr>
        <p:spPr>
          <a:xfrm flipH="1">
            <a:off x="5519738" y="908050"/>
            <a:ext cx="0" cy="7921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53620" name="文本框 230420"/>
          <p:cNvSpPr txBox="1"/>
          <p:nvPr/>
        </p:nvSpPr>
        <p:spPr>
          <a:xfrm>
            <a:off x="110490" y="405130"/>
            <a:ext cx="3096895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一、夏朝：臣民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5649" name="图片 209921" descr="未命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9923" name="文本框 209922"/>
          <p:cNvSpPr txBox="1"/>
          <p:nvPr/>
        </p:nvSpPr>
        <p:spPr>
          <a:xfrm>
            <a:off x="1774825" y="981075"/>
            <a:ext cx="8458200" cy="39077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二、商朝 </a:t>
            </a:r>
            <a:endParaRPr lang="zh-CN" altLang="en-US" sz="3600" b="1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r>
              <a:rPr lang="zh-CN" altLang="en-US" sz="3600" b="1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１）商朝的相关史实：</a:t>
            </a:r>
            <a:endParaRPr lang="zh-CN" altLang="en-US" sz="3600" b="1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r>
              <a:rPr lang="zh-CN" altLang="en-US" sz="3600" b="1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约公元前</a:t>
            </a:r>
            <a:r>
              <a:rPr lang="en-US" altLang="zh-CN" sz="3600" b="1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1600</a:t>
            </a:r>
            <a:r>
              <a:rPr lang="zh-CN" altLang="en-US" sz="3600" b="1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年</a:t>
            </a:r>
            <a:r>
              <a:rPr lang="zh-CN" altLang="en-US" sz="3600" b="1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商汤灭夏；</a:t>
            </a:r>
            <a:endParaRPr lang="zh-CN" altLang="en-US" sz="3600" b="1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楷体_GB2312" pitchFamily="49" charset="-122"/>
              <a:cs typeface="+mn-cs"/>
            </a:endParaRPr>
          </a:p>
          <a:p>
            <a:r>
              <a:rPr lang="zh-CN" altLang="en-US" sz="3600" b="1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２）商朝政治的特点：　</a:t>
            </a:r>
            <a:endParaRPr lang="zh-CN" altLang="en-US" sz="3600" b="1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r>
              <a:rPr lang="zh-CN" altLang="en-US" sz="3600" b="1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　　</a:t>
            </a:r>
            <a:r>
              <a:rPr lang="en-US" altLang="en-US" sz="36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①</a:t>
            </a:r>
            <a:r>
              <a:rPr lang="zh-CN" altLang="en-US" sz="3600" b="1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以血缘关系为纽带，实行宗法制；</a:t>
            </a:r>
            <a:endParaRPr lang="zh-CN" altLang="en-US" sz="3600" b="1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楷体_GB2312" pitchFamily="49" charset="-122"/>
              <a:cs typeface="+mn-cs"/>
            </a:endParaRPr>
          </a:p>
          <a:p>
            <a:r>
              <a:rPr lang="zh-CN" altLang="en-US" sz="3600" b="1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　　</a:t>
            </a:r>
            <a:r>
              <a:rPr lang="en-US" altLang="zh-CN" sz="3600" b="1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②</a:t>
            </a:r>
            <a:r>
              <a:rPr lang="zh-CN" altLang="en-US" sz="3600" b="1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神权与王权的密切结合</a:t>
            </a:r>
            <a:endParaRPr lang="zh-CN" altLang="en-US" sz="3600" b="1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楷体_GB2312" pitchFamily="49" charset="-122"/>
              <a:cs typeface="+mn-cs"/>
            </a:endParaRPr>
          </a:p>
          <a:p>
            <a:r>
              <a:rPr lang="zh-CN" altLang="en-US" sz="3200" b="1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隶书" pitchFamily="49" charset="-122"/>
                <a:cs typeface="+mn-cs"/>
              </a:rPr>
              <a:t>（突出表现：凡事都要通过占卜予以决定） </a:t>
            </a:r>
            <a:endParaRPr lang="zh-CN" altLang="en-US" sz="3200" b="1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隶书" pitchFamily="49" charset="-122"/>
              <a:cs typeface="+mn-cs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649" name="组合 33"/>
          <p:cNvGrpSpPr/>
          <p:nvPr/>
        </p:nvGrpSpPr>
        <p:grpSpPr>
          <a:xfrm>
            <a:off x="1524000" y="-57150"/>
            <a:ext cx="9180513" cy="6870700"/>
            <a:chOff x="-29028" y="-1"/>
            <a:chExt cx="9196382" cy="5152571"/>
          </a:xfrm>
        </p:grpSpPr>
        <p:pic>
          <p:nvPicPr>
            <p:cNvPr id="27650" name="Picture 9" descr="C:\Documents and Settings\Administrator\桌面\素材CNN sccnn.com 388XXC2.jpg"/>
            <p:cNvPicPr>
              <a:picLocks noChangeAspect="1"/>
            </p:cNvPicPr>
            <p:nvPr/>
          </p:nvPicPr>
          <p:blipFill>
            <a:blip r:embed="rId1"/>
            <a:srcRect l="1215" t="10843" b="5045"/>
            <a:stretch>
              <a:fillRect/>
            </a:stretch>
          </p:blipFill>
          <p:spPr>
            <a:xfrm>
              <a:off x="-29028" y="0"/>
              <a:ext cx="9173028" cy="5143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矩形 35"/>
            <p:cNvSpPr/>
            <p:nvPr/>
          </p:nvSpPr>
          <p:spPr>
            <a:xfrm>
              <a:off x="-13253" y="-1"/>
              <a:ext cx="9180607" cy="5152571"/>
            </a:xfrm>
            <a:prstGeom prst="rect">
              <a:avLst/>
            </a:prstGeom>
            <a:gradFill>
              <a:gsLst>
                <a:gs pos="74000">
                  <a:schemeClr val="bg1">
                    <a:lumMod val="50000"/>
                    <a:alpha val="2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652" name="组合 46"/>
          <p:cNvGrpSpPr/>
          <p:nvPr/>
        </p:nvGrpSpPr>
        <p:grpSpPr>
          <a:xfrm>
            <a:off x="1595088" y="85724"/>
            <a:ext cx="2411921" cy="1198880"/>
            <a:chOff x="571472" y="1526899"/>
            <a:chExt cx="2411592" cy="1199198"/>
          </a:xfrm>
        </p:grpSpPr>
        <p:grpSp>
          <p:nvGrpSpPr>
            <p:cNvPr id="27653" name="组合 39"/>
            <p:cNvGrpSpPr/>
            <p:nvPr/>
          </p:nvGrpSpPr>
          <p:grpSpPr>
            <a:xfrm>
              <a:off x="1011239" y="1727095"/>
              <a:ext cx="1971825" cy="857257"/>
              <a:chOff x="1068022" y="1509294"/>
              <a:chExt cx="1971759" cy="64278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68022" y="1509294"/>
                <a:ext cx="846089" cy="642789"/>
              </a:xfrm>
              <a:prstGeom prst="rect">
                <a:avLst/>
              </a:prstGeom>
              <a:solidFill>
                <a:srgbClr val="0066FF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655" name="矩形 10"/>
              <p:cNvSpPr/>
              <p:nvPr/>
            </p:nvSpPr>
            <p:spPr>
              <a:xfrm>
                <a:off x="1271214" y="1509294"/>
                <a:ext cx="690763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核心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656" name="TextBox 5"/>
              <p:cNvSpPr txBox="1"/>
              <p:nvPr/>
            </p:nvSpPr>
            <p:spPr>
              <a:xfrm>
                <a:off x="1841105" y="1852115"/>
                <a:ext cx="1198676" cy="2990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2000" b="1" dirty="0">
                    <a:solidFill>
                      <a:srgbClr val="0099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考点突破</a:t>
                </a:r>
                <a:endParaRPr lang="zh-CN" altLang="en-US" sz="2000" b="1" dirty="0">
                  <a:solidFill>
                    <a:srgbClr val="0099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 bwMode="auto">
            <a:xfrm>
              <a:off x="571472" y="1526899"/>
              <a:ext cx="843165" cy="1199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" name="圆角矩形 82"/>
          <p:cNvSpPr/>
          <p:nvPr/>
        </p:nvSpPr>
        <p:spPr>
          <a:xfrm>
            <a:off x="2095500" y="1484313"/>
            <a:ext cx="8248650" cy="4468813"/>
          </a:xfrm>
          <a:prstGeom prst="roundRect">
            <a:avLst>
              <a:gd name="adj" fmla="val 2965"/>
            </a:avLst>
          </a:prstGeom>
          <a:noFill/>
          <a:ln w="635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Rectangle 2"/>
          <p:cNvSpPr/>
          <p:nvPr/>
        </p:nvSpPr>
        <p:spPr>
          <a:xfrm>
            <a:off x="4452938" y="619126"/>
            <a:ext cx="34975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66700"/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</a:rPr>
              <a:t>　商周时期的政治制度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036000" y="1071546"/>
            <a:ext cx="7632000" cy="1588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56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2095500" y="2133600"/>
            <a:ext cx="8248650" cy="952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5" name="TextBox 53">
            <a:hlinkClick r:id="" action="ppaction://hlinkshowjump?jump=firstslide"/>
          </p:cNvPr>
          <p:cNvSpPr txBox="1"/>
          <p:nvPr/>
        </p:nvSpPr>
        <p:spPr>
          <a:xfrm>
            <a:off x="2032000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rot="5400000">
            <a:off x="2416969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7" name="TextBox 63">
            <a:hlinkClick r:id="" action="ppaction://hlinkshowjump?jump=lastslide"/>
          </p:cNvPr>
          <p:cNvSpPr txBox="1"/>
          <p:nvPr/>
        </p:nvSpPr>
        <p:spPr>
          <a:xfrm>
            <a:off x="2524125" y="6215063"/>
            <a:ext cx="538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尾页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 rot="5400000">
            <a:off x="2917031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>
            <a:hlinkClick r:id="" action="ppaction://hlinkshowjump?jump=previousslide"/>
          </p:cNvPr>
          <p:cNvSpPr/>
          <p:nvPr/>
        </p:nvSpPr>
        <p:spPr>
          <a:xfrm>
            <a:off x="3024188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上页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67" name="直接连接符 66"/>
          <p:cNvCxnSpPr/>
          <p:nvPr/>
        </p:nvCxnSpPr>
        <p:spPr>
          <a:xfrm rot="5400000">
            <a:off x="3417094" y="636031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hlinkClick r:id="" action="ppaction://hlinkshowjump?jump=nextslide"/>
          </p:cNvPr>
          <p:cNvSpPr/>
          <p:nvPr/>
        </p:nvSpPr>
        <p:spPr>
          <a:xfrm>
            <a:off x="3524250" y="6215063"/>
            <a:ext cx="5384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下页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9963" name="文本框 379962"/>
          <p:cNvSpPr txBox="1"/>
          <p:nvPr/>
        </p:nvSpPr>
        <p:spPr>
          <a:xfrm>
            <a:off x="2135188" y="2420938"/>
            <a:ext cx="8424862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．王权承袭：</a:t>
            </a:r>
            <a:r>
              <a:rPr lang="zh-CN" altLang="en-US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代替禅让制，王位传承的方式有父子相传和兄终弟及。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964" name="文本框 379963"/>
          <p:cNvSpPr txBox="1"/>
          <p:nvPr/>
        </p:nvSpPr>
        <p:spPr>
          <a:xfrm>
            <a:off x="2135188" y="2997200"/>
            <a:ext cx="47529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．夏商的政治特点：王权具有</a:t>
            </a:r>
            <a:r>
              <a:rPr lang="zh-CN" altLang="en-US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色彩。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965" name="文本框 379964"/>
          <p:cNvSpPr txBox="1"/>
          <p:nvPr/>
        </p:nvSpPr>
        <p:spPr>
          <a:xfrm>
            <a:off x="2135188" y="3789363"/>
            <a:ext cx="45370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．夏商的行政制度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75" name="文本框 379973"/>
          <p:cNvSpPr txBox="1"/>
          <p:nvPr/>
        </p:nvSpPr>
        <p:spPr>
          <a:xfrm>
            <a:off x="5564823" y="4005263"/>
            <a:ext cx="459740" cy="136842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76" name="文本框 379974"/>
          <p:cNvSpPr txBox="1"/>
          <p:nvPr/>
        </p:nvSpPr>
        <p:spPr>
          <a:xfrm>
            <a:off x="3907473" y="4365625"/>
            <a:ext cx="459740" cy="172720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978" name="文本框 379977"/>
          <p:cNvSpPr txBox="1"/>
          <p:nvPr/>
        </p:nvSpPr>
        <p:spPr>
          <a:xfrm>
            <a:off x="2855913" y="1628775"/>
            <a:ext cx="3241675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要点一  夏商的政治制度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9980" name="文本框 379979"/>
          <p:cNvSpPr txBox="1"/>
          <p:nvPr/>
        </p:nvSpPr>
        <p:spPr>
          <a:xfrm>
            <a:off x="3648075" y="2349500"/>
            <a:ext cx="136842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王位世袭制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981" name="文本框 379980"/>
          <p:cNvSpPr txBox="1"/>
          <p:nvPr/>
        </p:nvSpPr>
        <p:spPr>
          <a:xfrm>
            <a:off x="5448300" y="2924175"/>
            <a:ext cx="792163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神秘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379982" name="对象 379981"/>
          <p:cNvGraphicFramePr/>
          <p:nvPr/>
        </p:nvGraphicFramePr>
        <p:xfrm>
          <a:off x="4298950" y="3571875"/>
          <a:ext cx="9026525" cy="1684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2" imgW="8613775" imgH="991870" progId="Word.Document.8">
                  <p:embed/>
                </p:oleObj>
              </mc:Choice>
              <mc:Fallback>
                <p:oleObj name="" r:id="rId2" imgW="8613775" imgH="991870" progId="Word.Documen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98950" y="3571875"/>
                        <a:ext cx="9026525" cy="16840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直接连接符 53"/>
          <p:cNvCxnSpPr/>
          <p:nvPr/>
        </p:nvCxnSpPr>
        <p:spPr>
          <a:xfrm rot="5400000">
            <a:off x="7722394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55"/>
          <p:cNvCxnSpPr/>
          <p:nvPr/>
        </p:nvCxnSpPr>
        <p:spPr>
          <a:xfrm rot="5400000">
            <a:off x="856853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9425781" y="288131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57"/>
          <p:cNvCxnSpPr/>
          <p:nvPr/>
        </p:nvCxnSpPr>
        <p:spPr>
          <a:xfrm rot="5400000">
            <a:off x="6852444" y="296069"/>
            <a:ext cx="215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85" name="TextBox 52">
            <a:hlinkClick r:id="rId4"/>
          </p:cNvPr>
          <p:cNvSpPr txBox="1"/>
          <p:nvPr/>
        </p:nvSpPr>
        <p:spPr>
          <a:xfrm>
            <a:off x="6096000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考点突破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686" name="TextBox 54">
            <a:hlinkClick r:id="rId5"/>
          </p:cNvPr>
          <p:cNvSpPr txBox="1"/>
          <p:nvPr/>
        </p:nvSpPr>
        <p:spPr>
          <a:xfrm>
            <a:off x="6953250" y="100013"/>
            <a:ext cx="8940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真题研析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687" name="矩形 56">
            <a:hlinkClick r:id="rId5"/>
          </p:cNvPr>
          <p:cNvSpPr/>
          <p:nvPr/>
        </p:nvSpPr>
        <p:spPr>
          <a:xfrm>
            <a:off x="7810500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命题视角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688" name="矩形 58">
            <a:hlinkClick r:id="rId4"/>
          </p:cNvPr>
          <p:cNvSpPr/>
          <p:nvPr/>
        </p:nvSpPr>
        <p:spPr>
          <a:xfrm>
            <a:off x="8667750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课时训练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689" name="矩形 58">
            <a:hlinkClick r:id="rId4"/>
          </p:cNvPr>
          <p:cNvSpPr/>
          <p:nvPr/>
        </p:nvSpPr>
        <p:spPr>
          <a:xfrm>
            <a:off x="9480550" y="100013"/>
            <a:ext cx="946785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微课助学 </a:t>
            </a:r>
            <a:endParaRPr lang="zh-CN" altLang="en-US" sz="1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7697" name="标题 153601"/>
          <p:cNvSpPr>
            <a:spLocks noGrp="1"/>
          </p:cNvSpPr>
          <p:nvPr>
            <p:ph type="title"/>
          </p:nvPr>
        </p:nvSpPr>
        <p:spPr>
          <a:xfrm>
            <a:off x="1774825" y="333375"/>
            <a:ext cx="8066088" cy="719138"/>
          </a:xfrm>
        </p:spPr>
        <p:txBody>
          <a:bodyPr anchor="ctr"/>
          <a:p>
            <a:r>
              <a:rPr lang="zh-CN" altLang="en-US" sz="4000" b="1" dirty="0">
                <a:ea typeface="方正舒体" pitchFamily="2" charset="-122"/>
              </a:rPr>
              <a:t>三、西周</a:t>
            </a:r>
            <a:endParaRPr lang="zh-CN" altLang="en-US" sz="4000" b="1" dirty="0">
              <a:ea typeface="方正舒体" pitchFamily="2" charset="-122"/>
            </a:endParaRPr>
          </a:p>
        </p:txBody>
      </p:sp>
      <p:sp>
        <p:nvSpPr>
          <p:cNvPr id="153604" name="矩形 153603"/>
          <p:cNvSpPr/>
          <p:nvPr/>
        </p:nvSpPr>
        <p:spPr>
          <a:xfrm>
            <a:off x="2351088" y="1412875"/>
            <a:ext cx="7632700" cy="32613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公元前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1046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武王、姜子牙等，大举伐纣，经过牧野之战，一战而胜，结束了商王朝的统治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建立了周朝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为了巩固统治和扩大疆域，采取了一些重要的措施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-----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分封制和宗法制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endParaRPr lang="en-US" altLang="zh-CN" sz="32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endParaRPr lang="zh-CN" altLang="en-US" sz="4000" b="1" dirty="0">
              <a:solidFill>
                <a:srgbClr val="0000FF"/>
              </a:solidFill>
              <a:latin typeface="Arial" panose="020B0604020202020204" pitchFamily="34" charset="0"/>
              <a:ea typeface="方正舒体" pitchFamily="2" charset="-122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7588</Words>
  <Application>WPS 演示</Application>
  <PresentationFormat>宽屏</PresentationFormat>
  <Paragraphs>1027</Paragraphs>
  <Slides>44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44</vt:i4>
      </vt:variant>
    </vt:vector>
  </HeadingPairs>
  <TitlesOfParts>
    <vt:vector size="77" baseType="lpstr">
      <vt:lpstr>Arial</vt:lpstr>
      <vt:lpstr>宋体</vt:lpstr>
      <vt:lpstr>Wingdings</vt:lpstr>
      <vt:lpstr>Times New Roman</vt:lpstr>
      <vt:lpstr>楷体_GB2312</vt:lpstr>
      <vt:lpstr>仿宋_GB2312</vt:lpstr>
      <vt:lpstr>黑体</vt:lpstr>
      <vt:lpstr>Calibri</vt:lpstr>
      <vt:lpstr>方正楷体_GBK</vt:lpstr>
      <vt:lpstr>微软雅黑</vt:lpstr>
      <vt:lpstr>华文新魏</vt:lpstr>
      <vt:lpstr>隶书</vt:lpstr>
      <vt:lpstr>方正舒体</vt:lpstr>
      <vt:lpstr>Arial Unicode MS</vt:lpstr>
      <vt:lpstr>Calibri Light</vt:lpstr>
      <vt:lpstr>新宋体</vt:lpstr>
      <vt:lpstr>仿宋</vt:lpstr>
      <vt:lpstr>楷体</vt:lpstr>
      <vt:lpstr>Times New Roman</vt:lpstr>
      <vt:lpstr>方正北魏楷书简体</vt:lpstr>
      <vt:lpstr>PMingLiU</vt:lpstr>
      <vt:lpstr>方正水柱简体</vt:lpstr>
      <vt:lpstr>华文仿宋</vt:lpstr>
      <vt:lpstr>华文中宋</vt:lpstr>
      <vt:lpstr>Office 主题</vt:lpstr>
      <vt:lpstr>Word.Document.8</vt:lpstr>
      <vt:lpstr>Word.Document.12</vt:lpstr>
      <vt:lpstr>Word.Document.12</vt:lpstr>
      <vt:lpstr>Paint.Picture</vt:lpstr>
      <vt:lpstr>Word.Document.8</vt:lpstr>
      <vt:lpstr>Word.Document.8</vt:lpstr>
      <vt:lpstr>Word.Document.8</vt:lpstr>
      <vt:lpstr>Word.Document.8</vt:lpstr>
      <vt:lpstr>PowerPoint 演示文稿</vt:lpstr>
      <vt:lpstr>PowerPoint 演示文稿</vt:lpstr>
      <vt:lpstr>PowerPoint 演示文稿</vt:lpstr>
      <vt:lpstr>一、  中国早期政治制度的特点</vt:lpstr>
      <vt:lpstr>         一、中国早期政治制度的特点</vt:lpstr>
      <vt:lpstr>PowerPoint 演示文稿</vt:lpstr>
      <vt:lpstr>PowerPoint 演示文稿</vt:lpstr>
      <vt:lpstr>PowerPoint 演示文稿</vt:lpstr>
      <vt:lpstr>三、西周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历史的天空</cp:lastModifiedBy>
  <cp:revision>7</cp:revision>
  <dcterms:created xsi:type="dcterms:W3CDTF">2015-05-05T08:02:00Z</dcterms:created>
  <dcterms:modified xsi:type="dcterms:W3CDTF">2018-03-05T05:22:33Z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