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0" r:id="rId2"/>
    <p:sldId id="451" r:id="rId3"/>
    <p:sldId id="376" r:id="rId4"/>
    <p:sldId id="443" r:id="rId5"/>
    <p:sldId id="428" r:id="rId6"/>
    <p:sldId id="432" r:id="rId7"/>
    <p:sldId id="312" r:id="rId8"/>
    <p:sldId id="447" r:id="rId9"/>
    <p:sldId id="452" r:id="rId10"/>
    <p:sldId id="453" r:id="rId11"/>
    <p:sldId id="455" r:id="rId12"/>
    <p:sldId id="456" r:id="rId13"/>
    <p:sldId id="457" r:id="rId14"/>
    <p:sldId id="454"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9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00"/>
    <a:srgbClr val="FF0066"/>
    <a:srgbClr val="800000"/>
    <a:srgbClr val="800080"/>
    <a:srgbClr val="660033"/>
    <a:srgbClr val="FF3300"/>
    <a:srgbClr val="FF7C8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2"/>
    <p:restoredTop sz="94660"/>
  </p:normalViewPr>
  <p:slideViewPr>
    <p:cSldViewPr>
      <p:cViewPr varScale="1">
        <p:scale>
          <a:sx n="70" d="100"/>
          <a:sy n="70" d="100"/>
        </p:scale>
        <p:origin x="1362" y="66"/>
      </p:cViewPr>
      <p:guideLst>
        <p:guide orient="horz" pos="2160"/>
        <p:guide pos="290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noProof="1">
                <a:latin typeface="Arial" panose="020B0604020202020204" pitchFamily="34" charset="0"/>
                <a:ea typeface="宋体" panose="02010600030101010101" pitchFamily="2" charset="-122"/>
                <a:cs typeface="+mn-ea"/>
              </a:defRPr>
            </a:lvl1pPr>
          </a:lstStyle>
          <a:p>
            <a:pPr>
              <a:defRPr/>
            </a:pPr>
            <a:fld id="{A453ED89-FAD9-4A6C-B648-451A46A53BE7}" type="datetimeFigureOut">
              <a:rPr lang="zh-CN" altLang="en-US"/>
              <a:pPr>
                <a:defRPr/>
              </a:pPr>
              <a:t>2018/3/19</a:t>
            </a:fld>
            <a:endParaRPr lang="zh-CN" altLang="en-US"/>
          </a:p>
        </p:txBody>
      </p:sp>
      <p:sp>
        <p:nvSpPr>
          <p:cNvPr id="14340" name="幻灯片图像占位符 3"/>
          <p:cNvSpPr>
            <a:spLocks noGrp="1" noRot="1" noChangeAspect="1"/>
          </p:cNvSpPr>
          <p:nvPr>
            <p:ph type="sldImg"/>
          </p:nvPr>
        </p:nvSpPr>
        <p:spPr bwMode="auto">
          <a:xfrm>
            <a:off x="1371600" y="1143000"/>
            <a:ext cx="4114800" cy="3086100"/>
          </a:xfrm>
          <a:prstGeom prst="rect">
            <a:avLst/>
          </a:prstGeom>
          <a:noFill/>
          <a:ln w="12700">
            <a:solidFill>
              <a:srgbClr val="000000"/>
            </a:solidFill>
            <a:round/>
            <a:headEnd/>
            <a:tailEnd/>
          </a:ln>
        </p:spPr>
      </p:sp>
      <p:sp>
        <p:nvSpPr>
          <p:cNvPr id="12293"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noProof="1">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noProof="1">
                <a:latin typeface="Arial" panose="020B0604020202020204" pitchFamily="34" charset="0"/>
                <a:ea typeface="宋体" panose="02010600030101010101" pitchFamily="2" charset="-122"/>
                <a:cs typeface="+mn-ea"/>
              </a:defRPr>
            </a:lvl1pPr>
          </a:lstStyle>
          <a:p>
            <a:pPr>
              <a:defRPr/>
            </a:pPr>
            <a:fld id="{5FBD3726-0472-432F-9873-2E3AB9406273}" type="slidenum">
              <a:rPr lang="zh-CN" altLang="en-US"/>
              <a:pPr>
                <a:defRPr/>
              </a:pPr>
              <a:t>‹#›</a:t>
            </a:fld>
            <a:endParaRPr lang="zh-CN" altLang="en-US"/>
          </a:p>
        </p:txBody>
      </p:sp>
    </p:spTree>
    <p:extLst>
      <p:ext uri="{BB962C8B-B14F-4D97-AF65-F5344CB8AC3E}">
        <p14:creationId xmlns:p14="http://schemas.microsoft.com/office/powerpoint/2010/main" val="182292484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TextEdit="1"/>
          </p:cNvSpPr>
          <p:nvPr>
            <p:ph type="sldImg"/>
          </p:nvPr>
        </p:nvSpPr>
        <p:spPr>
          <a:ln/>
        </p:spPr>
      </p:sp>
      <p:sp>
        <p:nvSpPr>
          <p:cNvPr id="18434" name="文本占位符 2"/>
          <p:cNvSpPr>
            <a:spLocks noGrp="1"/>
          </p:cNvSpPr>
          <p:nvPr>
            <p:ph type="body"/>
          </p:nvPr>
        </p:nvSpPr>
        <p:spPr bwMode="auto">
          <a:noFill/>
        </p:spPr>
        <p:txBody>
          <a:bodyPr vert="horz" wrap="square" numCol="1" anchorCtr="0" compatLnSpc="1">
            <a:prstTxWarp prst="textNoShape">
              <a:avLst/>
            </a:prstTxWarp>
          </a:bodyPr>
          <a:lstStyle/>
          <a:p>
            <a:pPr eaLnBrk="1" hangingPunct="1">
              <a:spcBef>
                <a:spcPct val="0"/>
              </a:spcBef>
            </a:pPr>
            <a:endParaRPr lang="zh-CN" altLang="en-US" smtClean="0"/>
          </a:p>
        </p:txBody>
      </p:sp>
    </p:spTree>
    <p:extLst>
      <p:ext uri="{BB962C8B-B14F-4D97-AF65-F5344CB8AC3E}">
        <p14:creationId xmlns:p14="http://schemas.microsoft.com/office/powerpoint/2010/main" val="100782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1027"/>
          <p:cNvSpPr>
            <a:spLocks noGrp="1"/>
          </p:cNvSpPr>
          <p:nvPr>
            <p:ph type="dt" sz="half" idx="10"/>
          </p:nvPr>
        </p:nvSpPr>
        <p:spPr>
          <a:ln/>
        </p:spPr>
        <p:txBody>
          <a:bodyPr/>
          <a:lstStyle>
            <a:lvl1pPr>
              <a:defRPr/>
            </a:lvl1pPr>
          </a:lstStyle>
          <a:p>
            <a:pPr>
              <a:defRPr/>
            </a:pPr>
            <a:fld id="{BEF4921E-52F9-4E0F-B4FE-4D6322FF9907}" type="datetime1">
              <a:rPr lang="zh-CN" altLang="en-US"/>
              <a:pPr>
                <a:defRPr/>
              </a:pPr>
              <a:t>2018/3/19</a:t>
            </a:fld>
            <a:endParaRPr lang="zh-CN" altLang="en-US"/>
          </a:p>
        </p:txBody>
      </p:sp>
      <p:sp>
        <p:nvSpPr>
          <p:cNvPr id="5" name="页脚占位符 1028"/>
          <p:cNvSpPr>
            <a:spLocks noGrp="1"/>
          </p:cNvSpPr>
          <p:nvPr>
            <p:ph type="ftr" sz="quarter" idx="11"/>
          </p:nvPr>
        </p:nvSpPr>
        <p:spPr>
          <a:ln/>
        </p:spPr>
        <p:txBody>
          <a:bodyPr/>
          <a:lstStyle>
            <a:lvl1pPr>
              <a:defRPr/>
            </a:lvl1pPr>
          </a:lstStyle>
          <a:p>
            <a:pPr>
              <a:defRPr/>
            </a:pPr>
            <a:endParaRPr lang="zh-CN"/>
          </a:p>
        </p:txBody>
      </p:sp>
      <p:sp>
        <p:nvSpPr>
          <p:cNvPr id="6" name="灯片编号占位符 1029"/>
          <p:cNvSpPr>
            <a:spLocks noGrp="1"/>
          </p:cNvSpPr>
          <p:nvPr>
            <p:ph type="sldNum" sz="quarter" idx="12"/>
          </p:nvPr>
        </p:nvSpPr>
        <p:spPr>
          <a:ln/>
        </p:spPr>
        <p:txBody>
          <a:bodyPr/>
          <a:lstStyle>
            <a:lvl1pPr>
              <a:defRPr/>
            </a:lvl1pPr>
          </a:lstStyle>
          <a:p>
            <a:pPr>
              <a:defRPr/>
            </a:pPr>
            <a:fld id="{D81679FC-EC10-4FD0-8831-7A786CD3A3CD}" type="slidenum">
              <a:rPr lang="en-US" altLang="zh-CN"/>
              <a:pPr>
                <a:defRPr/>
              </a:pPr>
              <a:t>‹#›</a:t>
            </a:fld>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p>
        </p:txBody>
      </p:sp>
      <p:sp>
        <p:nvSpPr>
          <p:cNvPr id="6" name="灯片编号占位符 5"/>
          <p:cNvSpPr>
            <a:spLocks noGrp="1"/>
          </p:cNvSpPr>
          <p:nvPr>
            <p:ph type="sldNum" sz="quarter" idx="12"/>
          </p:nvPr>
        </p:nvSpPr>
        <p:spPr/>
        <p:txBody>
          <a:bodyPr/>
          <a:lstStyle>
            <a:lvl1pPr>
              <a:defRPr/>
            </a:lvl1pPr>
          </a:lstStyle>
          <a:p>
            <a:pPr>
              <a:defRPr/>
            </a:pPr>
            <a:fld id="{BB47D7D9-06A8-4F27-B122-5A1626246517}" type="slidenum">
              <a:rPr lang="en-US" altLang="zh-CN"/>
              <a:pPr>
                <a:defRPr/>
              </a:pPr>
              <a:t>‹#›</a:t>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p>
        </p:txBody>
      </p:sp>
      <p:sp>
        <p:nvSpPr>
          <p:cNvPr id="6" name="灯片编号占位符 5"/>
          <p:cNvSpPr>
            <a:spLocks noGrp="1"/>
          </p:cNvSpPr>
          <p:nvPr>
            <p:ph type="sldNum" sz="quarter" idx="12"/>
          </p:nvPr>
        </p:nvSpPr>
        <p:spPr/>
        <p:txBody>
          <a:bodyPr/>
          <a:lstStyle>
            <a:lvl1pPr>
              <a:defRPr/>
            </a:lvl1pPr>
          </a:lstStyle>
          <a:p>
            <a:pPr>
              <a:defRPr/>
            </a:pPr>
            <a:fld id="{0A720199-F18C-4C95-93C3-455693286FCD}" type="slidenum">
              <a:rPr lang="en-US" altLang="zh-CN"/>
              <a:pPr>
                <a:defRPr/>
              </a:pPr>
              <a:t>‹#›</a:t>
            </a:fld>
            <a:endParaRPr 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p:txBody>
          <a:bodyPr/>
          <a:lstStyle/>
          <a:p>
            <a:pPr lvl="0"/>
            <a:endParaRPr lang="zh-CN" altLang="en-US" noProof="1"/>
          </a:p>
        </p:txBody>
      </p:sp>
      <p:sp>
        <p:nvSpPr>
          <p:cNvPr id="4" name="日期占位符 1027"/>
          <p:cNvSpPr>
            <a:spLocks noGrp="1"/>
          </p:cNvSpPr>
          <p:nvPr>
            <p:ph type="dt" sz="half" idx="10"/>
          </p:nvPr>
        </p:nvSpPr>
        <p:spPr>
          <a:ln/>
        </p:spPr>
        <p:txBody>
          <a:bodyPr/>
          <a:lstStyle>
            <a:lvl1pPr>
              <a:defRPr/>
            </a:lvl1pPr>
          </a:lstStyle>
          <a:p>
            <a:pPr>
              <a:defRPr/>
            </a:pPr>
            <a:fld id="{F74BD5B9-6586-4D7F-9FB7-483DB21FE051}" type="datetime1">
              <a:rPr lang="zh-CN" altLang="en-US"/>
              <a:pPr>
                <a:defRPr/>
              </a:pPr>
              <a:t>2018/3/19</a:t>
            </a:fld>
            <a:endParaRPr lang="zh-CN" altLang="en-US"/>
          </a:p>
        </p:txBody>
      </p:sp>
      <p:sp>
        <p:nvSpPr>
          <p:cNvPr id="5" name="页脚占位符 1028"/>
          <p:cNvSpPr>
            <a:spLocks noGrp="1"/>
          </p:cNvSpPr>
          <p:nvPr>
            <p:ph type="ftr" sz="quarter" idx="11"/>
          </p:nvPr>
        </p:nvSpPr>
        <p:spPr>
          <a:ln/>
        </p:spPr>
        <p:txBody>
          <a:bodyPr/>
          <a:lstStyle>
            <a:lvl1pPr>
              <a:defRPr/>
            </a:lvl1pPr>
          </a:lstStyle>
          <a:p>
            <a:pPr>
              <a:defRPr/>
            </a:pPr>
            <a:endParaRPr lang="zh-CN"/>
          </a:p>
        </p:txBody>
      </p:sp>
      <p:sp>
        <p:nvSpPr>
          <p:cNvPr id="6" name="灯片编号占位符 1029"/>
          <p:cNvSpPr>
            <a:spLocks noGrp="1"/>
          </p:cNvSpPr>
          <p:nvPr>
            <p:ph type="sldNum" sz="quarter" idx="12"/>
          </p:nvPr>
        </p:nvSpPr>
        <p:spPr>
          <a:ln/>
        </p:spPr>
        <p:txBody>
          <a:bodyPr/>
          <a:lstStyle>
            <a:lvl1pPr>
              <a:defRPr/>
            </a:lvl1pPr>
          </a:lstStyle>
          <a:p>
            <a:pPr>
              <a:defRPr/>
            </a:pPr>
            <a:fld id="{1ACD9AB6-70CB-48A4-9683-9B62C7EE3D88}" type="slidenum">
              <a:rPr lang="en-US" altLang="zh-CN"/>
              <a:pPr>
                <a:defRPr/>
              </a:pPr>
              <a:t>‹#›</a:t>
            </a:fld>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p>
        </p:txBody>
      </p:sp>
      <p:sp>
        <p:nvSpPr>
          <p:cNvPr id="6" name="灯片编号占位符 5"/>
          <p:cNvSpPr>
            <a:spLocks noGrp="1"/>
          </p:cNvSpPr>
          <p:nvPr>
            <p:ph type="sldNum" sz="quarter" idx="12"/>
          </p:nvPr>
        </p:nvSpPr>
        <p:spPr/>
        <p:txBody>
          <a:bodyPr/>
          <a:lstStyle>
            <a:lvl1pPr>
              <a:defRPr/>
            </a:lvl1pPr>
          </a:lstStyle>
          <a:p>
            <a:pPr>
              <a:defRPr/>
            </a:pPr>
            <a:fld id="{56B945EC-7705-43FD-8F59-109D33663C1E}" type="slidenum">
              <a:rPr lang="en-US" altLang="zh-CN"/>
              <a:pPr>
                <a:defRPr/>
              </a:pPr>
              <a:t>‹#›</a:t>
            </a:fld>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p>
        </p:txBody>
      </p:sp>
      <p:sp>
        <p:nvSpPr>
          <p:cNvPr id="6" name="灯片编号占位符 5"/>
          <p:cNvSpPr>
            <a:spLocks noGrp="1"/>
          </p:cNvSpPr>
          <p:nvPr>
            <p:ph type="sldNum" sz="quarter" idx="12"/>
          </p:nvPr>
        </p:nvSpPr>
        <p:spPr/>
        <p:txBody>
          <a:bodyPr/>
          <a:lstStyle>
            <a:lvl1pPr>
              <a:defRPr/>
            </a:lvl1pPr>
          </a:lstStyle>
          <a:p>
            <a:pPr>
              <a:defRPr/>
            </a:pPr>
            <a:fld id="{3D01507B-77FC-47F3-B707-9B976A273DFB}" type="slidenum">
              <a:rPr lang="en-US" altLang="zh-CN"/>
              <a:pPr>
                <a:defRPr/>
              </a:pPr>
              <a:t>‹#›</a:t>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p>
        </p:txBody>
      </p:sp>
      <p:sp>
        <p:nvSpPr>
          <p:cNvPr id="7" name="灯片编号占位符 6"/>
          <p:cNvSpPr>
            <a:spLocks noGrp="1"/>
          </p:cNvSpPr>
          <p:nvPr>
            <p:ph type="sldNum" sz="quarter" idx="12"/>
          </p:nvPr>
        </p:nvSpPr>
        <p:spPr/>
        <p:txBody>
          <a:bodyPr/>
          <a:lstStyle>
            <a:lvl1pPr>
              <a:defRPr/>
            </a:lvl1pPr>
          </a:lstStyle>
          <a:p>
            <a:pPr>
              <a:defRPr/>
            </a:pPr>
            <a:fld id="{EF621637-3503-4C57-9786-CEDF7CF5579B}" type="slidenum">
              <a:rPr lang="en-US" altLang="zh-CN"/>
              <a:pPr>
                <a:defRPr/>
              </a:pPr>
              <a:t>‹#›</a:t>
            </a:fld>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vl1pPr>
          </a:lstStyle>
          <a:p>
            <a:pPr>
              <a:defRPr/>
            </a:pPr>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p>
        </p:txBody>
      </p:sp>
      <p:sp>
        <p:nvSpPr>
          <p:cNvPr id="9" name="灯片编号占位符 8"/>
          <p:cNvSpPr>
            <a:spLocks noGrp="1"/>
          </p:cNvSpPr>
          <p:nvPr>
            <p:ph type="sldNum" sz="quarter" idx="12"/>
          </p:nvPr>
        </p:nvSpPr>
        <p:spPr/>
        <p:txBody>
          <a:bodyPr/>
          <a:lstStyle>
            <a:lvl1pPr>
              <a:defRPr/>
            </a:lvl1pPr>
          </a:lstStyle>
          <a:p>
            <a:pPr>
              <a:defRPr/>
            </a:pPr>
            <a:fld id="{BE1400DE-5ADB-4029-BEB7-4F78E80D5DBF}" type="slidenum">
              <a:rPr lang="en-US" altLang="zh-CN"/>
              <a:pPr>
                <a:defRPr/>
              </a:pPr>
              <a:t>‹#›</a:t>
            </a:fld>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vl1pPr>
          </a:lstStyle>
          <a:p>
            <a:pPr>
              <a:defRPr/>
            </a:pPr>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p>
        </p:txBody>
      </p:sp>
      <p:sp>
        <p:nvSpPr>
          <p:cNvPr id="5" name="灯片编号占位符 4"/>
          <p:cNvSpPr>
            <a:spLocks noGrp="1"/>
          </p:cNvSpPr>
          <p:nvPr>
            <p:ph type="sldNum" sz="quarter" idx="12"/>
          </p:nvPr>
        </p:nvSpPr>
        <p:spPr/>
        <p:txBody>
          <a:bodyPr/>
          <a:lstStyle>
            <a:lvl1pPr>
              <a:defRPr/>
            </a:lvl1pPr>
          </a:lstStyle>
          <a:p>
            <a:pPr>
              <a:defRPr/>
            </a:pPr>
            <a:fld id="{563A65A5-6C44-4390-9364-43CBBED35C9F}" type="slidenum">
              <a:rPr lang="en-US" altLang="zh-CN"/>
              <a:pPr>
                <a:defRPr/>
              </a:pPr>
              <a:t>‹#›</a:t>
            </a:fld>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p>
        </p:txBody>
      </p:sp>
      <p:sp>
        <p:nvSpPr>
          <p:cNvPr id="4" name="灯片编号占位符 3"/>
          <p:cNvSpPr>
            <a:spLocks noGrp="1"/>
          </p:cNvSpPr>
          <p:nvPr>
            <p:ph type="sldNum" sz="quarter" idx="12"/>
          </p:nvPr>
        </p:nvSpPr>
        <p:spPr/>
        <p:txBody>
          <a:bodyPr/>
          <a:lstStyle>
            <a:lvl1pPr>
              <a:defRPr/>
            </a:lvl1pPr>
          </a:lstStyle>
          <a:p>
            <a:pPr>
              <a:defRPr/>
            </a:pPr>
            <a:fld id="{F43936CF-3147-4A20-9877-E94043738F05}" type="slidenum">
              <a:rPr lang="en-US" altLang="zh-CN"/>
              <a:pPr>
                <a:defRPr/>
              </a:pPr>
              <a:t>‹#›</a:t>
            </a:fld>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p>
        </p:txBody>
      </p:sp>
      <p:sp>
        <p:nvSpPr>
          <p:cNvPr id="7" name="灯片编号占位符 6"/>
          <p:cNvSpPr>
            <a:spLocks noGrp="1"/>
          </p:cNvSpPr>
          <p:nvPr>
            <p:ph type="sldNum" sz="quarter" idx="12"/>
          </p:nvPr>
        </p:nvSpPr>
        <p:spPr/>
        <p:txBody>
          <a:bodyPr/>
          <a:lstStyle>
            <a:lvl1pPr>
              <a:defRPr/>
            </a:lvl1pPr>
          </a:lstStyle>
          <a:p>
            <a:pPr>
              <a:defRPr/>
            </a:pPr>
            <a:fld id="{2B0C99C1-5205-4356-89EC-91BE398196A2}" type="slidenum">
              <a:rPr lang="en-US" altLang="zh-CN"/>
              <a:pPr>
                <a:defRPr/>
              </a:pPr>
              <a:t>‹#›</a:t>
            </a:fld>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p>
        </p:txBody>
      </p:sp>
      <p:sp>
        <p:nvSpPr>
          <p:cNvPr id="7" name="灯片编号占位符 6"/>
          <p:cNvSpPr>
            <a:spLocks noGrp="1"/>
          </p:cNvSpPr>
          <p:nvPr>
            <p:ph type="sldNum" sz="quarter" idx="12"/>
          </p:nvPr>
        </p:nvSpPr>
        <p:spPr/>
        <p:txBody>
          <a:bodyPr/>
          <a:lstStyle>
            <a:lvl1pPr>
              <a:defRPr/>
            </a:lvl1pPr>
          </a:lstStyle>
          <a:p>
            <a:pPr>
              <a:defRPr/>
            </a:pPr>
            <a:fld id="{20BD6444-1A39-4DC5-A80C-0BFE3E15CA88}" type="slidenum">
              <a:rPr lang="en-US" altLang="zh-CN"/>
              <a:pPr>
                <a:defRPr/>
              </a:pPr>
              <a:t>‹#›</a:t>
            </a:fld>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1026"/>
          <p:cNvSpPr>
            <a:spLocks noGrp="1"/>
          </p:cNvSpPr>
          <p:nvPr>
            <p:ph type="body"/>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noProof="1">
                <a:latin typeface="Arial" panose="020B0604020202020204" pitchFamily="34" charset="0"/>
                <a:ea typeface="宋体" panose="02010600030101010101" pitchFamily="2" charset="-122"/>
                <a:cs typeface="+mn-ea"/>
              </a:defRPr>
            </a:lvl1pPr>
          </a:lstStyle>
          <a:p>
            <a:pPr>
              <a:defRPr/>
            </a:pPr>
            <a:fld id="{24F3D770-2AD2-4481-80FF-96745DF45404}" type="datetime1">
              <a:rPr lang="zh-CN" altLang="en-US"/>
              <a:pPr>
                <a:defRPr/>
              </a:pPr>
              <a:t>2018/3/19</a:t>
            </a:fld>
            <a:endParaRPr lang="zh-CN" altLang="en-US"/>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a:latin typeface="Arial" panose="020B0604020202020204" pitchFamily="34" charset="0"/>
                <a:ea typeface="宋体" panose="02010600030101010101" pitchFamily="2" charset="-122"/>
              </a:defRPr>
            </a:lvl1pPr>
          </a:lstStyle>
          <a:p>
            <a:pPr>
              <a:defRPr/>
            </a:pPr>
            <a:endParaRPr lang="zh-CN"/>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noProof="1">
                <a:latin typeface="Arial" panose="020B0604020202020204" pitchFamily="34" charset="0"/>
                <a:ea typeface="宋体" panose="02010600030101010101" pitchFamily="2" charset="-122"/>
                <a:cs typeface="+mn-ea"/>
              </a:defRPr>
            </a:lvl1pPr>
          </a:lstStyle>
          <a:p>
            <a:pPr>
              <a:defRPr/>
            </a:pPr>
            <a:fld id="{749B5C9A-D19B-4AC6-871C-0592B33BAC32}" type="slidenum">
              <a:rPr lang="en-US" altLang="zh-CN"/>
              <a:pPr>
                <a:defRPr/>
              </a:pPr>
              <a:t>‹#›</a:t>
            </a:fld>
            <a:endParaRPr lang="zh-CN"/>
          </a:p>
        </p:txBody>
      </p:sp>
    </p:spTree>
  </p:cSld>
  <p:clrMap bg1="lt1" tx1="dk1" bg2="lt2" tx2="dk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60" r:id="rId12"/>
  </p:sldLayoutIdLst>
  <p:hf sldNum="0" hdr="0" ftr="0" dt="0"/>
  <p:txStyles>
    <p:titleStyle>
      <a:lvl1pPr algn="ctr" rtl="0" eaLnBrk="0" fontAlgn="base" hangingPunct="0">
        <a:spcBef>
          <a:spcPct val="0"/>
        </a:spcBef>
        <a:spcAft>
          <a:spcPct val="0"/>
        </a:spcAft>
        <a:buClr>
          <a:srgbClr val="000000"/>
        </a:buClr>
        <a:defRPr sz="4400" kern="1200">
          <a:solidFill>
            <a:schemeClr val="tx2"/>
          </a:solidFill>
          <a:latin typeface="+mj-lt"/>
          <a:ea typeface="+mj-ea"/>
          <a:cs typeface="+mj-cs"/>
        </a:defRPr>
      </a:lvl1pPr>
      <a:lvl2pPr algn="ctr" rtl="0" eaLnBrk="0" fontAlgn="base" hangingPunct="0">
        <a:spcBef>
          <a:spcPct val="0"/>
        </a:spcBef>
        <a:spcAft>
          <a:spcPct val="0"/>
        </a:spcAft>
        <a:buClr>
          <a:srgbClr val="000000"/>
        </a:buClr>
        <a:defRPr sz="4400">
          <a:solidFill>
            <a:schemeClr val="tx2"/>
          </a:solidFill>
          <a:latin typeface="Arial" charset="0"/>
          <a:ea typeface="宋体" charset="-122"/>
        </a:defRPr>
      </a:lvl2pPr>
      <a:lvl3pPr algn="ctr" rtl="0" eaLnBrk="0" fontAlgn="base" hangingPunct="0">
        <a:spcBef>
          <a:spcPct val="0"/>
        </a:spcBef>
        <a:spcAft>
          <a:spcPct val="0"/>
        </a:spcAft>
        <a:buClr>
          <a:srgbClr val="000000"/>
        </a:buClr>
        <a:defRPr sz="4400">
          <a:solidFill>
            <a:schemeClr val="tx2"/>
          </a:solidFill>
          <a:latin typeface="Arial" charset="0"/>
          <a:ea typeface="宋体" charset="-122"/>
        </a:defRPr>
      </a:lvl3pPr>
      <a:lvl4pPr algn="ctr" rtl="0" eaLnBrk="0" fontAlgn="base" hangingPunct="0">
        <a:spcBef>
          <a:spcPct val="0"/>
        </a:spcBef>
        <a:spcAft>
          <a:spcPct val="0"/>
        </a:spcAft>
        <a:buClr>
          <a:srgbClr val="000000"/>
        </a:buClr>
        <a:defRPr sz="4400">
          <a:solidFill>
            <a:schemeClr val="tx2"/>
          </a:solidFill>
          <a:latin typeface="Arial" charset="0"/>
          <a:ea typeface="宋体" charset="-122"/>
        </a:defRPr>
      </a:lvl4pPr>
      <a:lvl5pPr algn="ctr" rtl="0" eaLnBrk="0" fontAlgn="base" hangingPunct="0">
        <a:spcBef>
          <a:spcPct val="0"/>
        </a:spcBef>
        <a:spcAft>
          <a:spcPct val="0"/>
        </a:spcAft>
        <a:buClr>
          <a:srgbClr val="000000"/>
        </a:buClr>
        <a:defRPr sz="4400">
          <a:solidFill>
            <a:schemeClr val="tx2"/>
          </a:solidFill>
          <a:latin typeface="Arial" charset="0"/>
          <a:ea typeface="宋体" charset="-122"/>
        </a:defRPr>
      </a:lvl5pPr>
      <a:lvl6pPr marL="457200" algn="ctr" rtl="0" fontAlgn="base">
        <a:spcBef>
          <a:spcPct val="0"/>
        </a:spcBef>
        <a:spcAft>
          <a:spcPct val="0"/>
        </a:spcAft>
        <a:buClr>
          <a:srgbClr val="000000"/>
        </a:buClr>
        <a:defRPr sz="4400">
          <a:solidFill>
            <a:schemeClr val="tx2"/>
          </a:solidFill>
          <a:latin typeface="Arial" charset="0"/>
          <a:ea typeface="宋体" charset="-122"/>
        </a:defRPr>
      </a:lvl6pPr>
      <a:lvl7pPr marL="914400" algn="ctr" rtl="0" fontAlgn="base">
        <a:spcBef>
          <a:spcPct val="0"/>
        </a:spcBef>
        <a:spcAft>
          <a:spcPct val="0"/>
        </a:spcAft>
        <a:buClr>
          <a:srgbClr val="000000"/>
        </a:buClr>
        <a:defRPr sz="4400">
          <a:solidFill>
            <a:schemeClr val="tx2"/>
          </a:solidFill>
          <a:latin typeface="Arial" charset="0"/>
          <a:ea typeface="宋体" charset="-122"/>
        </a:defRPr>
      </a:lvl7pPr>
      <a:lvl8pPr marL="1371600" algn="ctr" rtl="0" fontAlgn="base">
        <a:spcBef>
          <a:spcPct val="0"/>
        </a:spcBef>
        <a:spcAft>
          <a:spcPct val="0"/>
        </a:spcAft>
        <a:buClr>
          <a:srgbClr val="000000"/>
        </a:buClr>
        <a:defRPr sz="4400">
          <a:solidFill>
            <a:schemeClr val="tx2"/>
          </a:solidFill>
          <a:latin typeface="Arial" charset="0"/>
          <a:ea typeface="宋体" charset="-122"/>
        </a:defRPr>
      </a:lvl8pPr>
      <a:lvl9pPr marL="1828800" algn="ctr" rtl="0" fontAlgn="base">
        <a:spcBef>
          <a:spcPct val="0"/>
        </a:spcBef>
        <a:spcAft>
          <a:spcPct val="0"/>
        </a:spcAft>
        <a:buClr>
          <a:srgbClr val="000000"/>
        </a:buClr>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7504" y="116632"/>
            <a:ext cx="2952328" cy="461665"/>
          </a:xfrm>
          <a:prstGeom prst="rect">
            <a:avLst/>
          </a:prstGeom>
          <a:noFill/>
          <a:ln w="38100">
            <a:solidFill>
              <a:srgbClr val="FF0000"/>
            </a:solidFill>
          </a:ln>
        </p:spPr>
        <p:txBody>
          <a:bodyPr wrap="square" rtlCol="0">
            <a:spAutoFit/>
          </a:bodyPr>
          <a:lstStyle/>
          <a:p>
            <a:r>
              <a:rPr lang="zh-CN" altLang="en-US" sz="2400" b="1" dirty="0" smtClean="0">
                <a:latin typeface="楷体" panose="02010609060101010101" pitchFamily="49" charset="-122"/>
                <a:ea typeface="楷体" panose="02010609060101010101" pitchFamily="49" charset="-122"/>
              </a:rPr>
              <a:t>二轮复习</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小专题</a:t>
            </a:r>
            <a:endParaRPr lang="zh-CN" altLang="en-US" sz="2400" b="1" dirty="0">
              <a:latin typeface="楷体" panose="02010609060101010101" pitchFamily="49" charset="-122"/>
              <a:ea typeface="楷体" panose="02010609060101010101" pitchFamily="49" charset="-122"/>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24744"/>
            <a:ext cx="8594503" cy="5328592"/>
          </a:xfrm>
          <a:prstGeom prst="rect">
            <a:avLst/>
          </a:prstGeom>
        </p:spPr>
      </p:pic>
      <p:sp>
        <p:nvSpPr>
          <p:cNvPr id="13" name="标题 3073"/>
          <p:cNvSpPr>
            <a:spLocks noGrp="1"/>
          </p:cNvSpPr>
          <p:nvPr/>
        </p:nvSpPr>
        <p:spPr>
          <a:xfrm>
            <a:off x="-1764704" y="1916832"/>
            <a:ext cx="7848872" cy="1143000"/>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pPr>
              <a:defRPr/>
            </a:pPr>
            <a:r>
              <a:rPr lang="zh-CN" altLang="en-US" sz="3200" b="1" noProof="1">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rPr>
              <a:t>北洋军阀统治</a:t>
            </a:r>
            <a:r>
              <a:rPr lang="zh-CN" altLang="en-US" sz="3200" b="1" noProof="1" smtClean="0">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rPr>
              <a:t>时期</a:t>
            </a:r>
            <a:endParaRPr lang="en-US" altLang="zh-CN" sz="3200" b="1" noProof="1" smtClean="0">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endParaRPr>
          </a:p>
          <a:p>
            <a:pPr>
              <a:defRPr/>
            </a:pPr>
            <a:r>
              <a:rPr lang="zh-CN" altLang="en-US" sz="3200" b="1" noProof="1" smtClean="0">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rPr>
              <a:t>（</a:t>
            </a:r>
            <a:r>
              <a:rPr lang="en-US" altLang="zh-CN" sz="3200" b="1" noProof="1" smtClean="0">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rPr>
              <a:t>1912-1928</a:t>
            </a:r>
            <a:r>
              <a:rPr lang="zh-CN" altLang="en-US" sz="3200" b="1" noProof="1" smtClean="0">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rPr>
              <a:t>）</a:t>
            </a:r>
            <a:endParaRPr lang="zh-CN" altLang="en-US" sz="3200" b="1" noProof="1">
              <a:ln/>
              <a:solidFill>
                <a:schemeClr val="accent6"/>
              </a:solidFill>
              <a:effectLst>
                <a:outerShdw blurRad="38100" dist="38100" dir="2700000" algn="tl">
                  <a:srgbClr val="000000">
                    <a:alpha val="43137"/>
                  </a:srgbClr>
                </a:outerShdw>
              </a:effectLst>
              <a:latin typeface="Comic Sans MS" panose="030F0702030302020204" pitchFamily="66" charset="0"/>
              <a:ea typeface="黑体" panose="0201060906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690267"/>
            <a:ext cx="8712968" cy="6001643"/>
          </a:xfrm>
          <a:prstGeom prst="rect">
            <a:avLst/>
          </a:prstGeom>
        </p:spPr>
        <p:txBody>
          <a:bodyPr wrap="square">
            <a:spAutoFit/>
          </a:bodyPr>
          <a:lstStyle/>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1</a:t>
            </a:r>
            <a:r>
              <a:rPr lang="zh-CN" altLang="en-US" sz="2400" b="1" dirty="0" smtClean="0">
                <a:latin typeface="黑体" panose="02010609060101010101" pitchFamily="49" charset="-122"/>
                <a:ea typeface="黑体" panose="02010609060101010101" pitchFamily="49" charset="-122"/>
              </a:rPr>
              <a:t>）政治</a:t>
            </a:r>
            <a:r>
              <a:rPr lang="zh-CN" altLang="en-US" sz="2400" b="1" dirty="0">
                <a:latin typeface="黑体" panose="02010609060101010101" pitchFamily="49" charset="-122"/>
                <a:ea typeface="黑体" panose="02010609060101010101" pitchFamily="49" charset="-122"/>
              </a:rPr>
              <a:t>上：北洋军阀</a:t>
            </a:r>
            <a:r>
              <a:rPr lang="zh-CN" altLang="en-US" sz="2400" b="1" dirty="0" smtClean="0">
                <a:latin typeface="黑体" panose="02010609060101010101" pitchFamily="49" charset="-122"/>
                <a:ea typeface="黑体" panose="02010609060101010101" pitchFamily="49" charset="-122"/>
              </a:rPr>
              <a:t>时期推行</a:t>
            </a:r>
            <a:r>
              <a:rPr lang="zh-CN" altLang="en-US" sz="2400" b="1" dirty="0">
                <a:latin typeface="黑体" panose="02010609060101010101" pitchFamily="49" charset="-122"/>
                <a:ea typeface="黑体" panose="02010609060101010101" pitchFamily="49" charset="-122"/>
              </a:rPr>
              <a:t>专制独裁统治，但形式上一直维持着中华民国的民主</a:t>
            </a:r>
            <a:r>
              <a:rPr lang="zh-CN" altLang="en-US" sz="2400" b="1" dirty="0" smtClean="0">
                <a:latin typeface="黑体" panose="02010609060101010101" pitchFamily="49" charset="-122"/>
                <a:ea typeface="黑体" panose="02010609060101010101" pitchFamily="49" charset="-122"/>
              </a:rPr>
              <a:t>体制，有利于中国</a:t>
            </a:r>
            <a:r>
              <a:rPr lang="zh-CN" altLang="en-US" sz="2400" b="1" dirty="0">
                <a:latin typeface="黑体" panose="02010609060101010101" pitchFamily="49" charset="-122"/>
                <a:ea typeface="黑体" panose="02010609060101010101" pitchFamily="49" charset="-122"/>
              </a:rPr>
              <a:t>政治民主化的发展。资产阶级维护民主共和的斗争、新民主主义革命的崛起，为民主政治的发展创造了条件</a:t>
            </a:r>
            <a:r>
              <a:rPr lang="zh-CN" altLang="en-US" sz="2400" b="1" dirty="0" smtClean="0">
                <a:latin typeface="黑体" panose="02010609060101010101" pitchFamily="49" charset="-122"/>
                <a:ea typeface="黑体" panose="02010609060101010101" pitchFamily="49" charset="-122"/>
              </a:rPr>
              <a:t>。</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2</a:t>
            </a:r>
            <a:r>
              <a:rPr lang="zh-CN" altLang="en-US" sz="2400" b="1" dirty="0" smtClean="0">
                <a:latin typeface="黑体" panose="02010609060101010101" pitchFamily="49" charset="-122"/>
                <a:ea typeface="黑体" panose="02010609060101010101" pitchFamily="49" charset="-122"/>
              </a:rPr>
              <a:t>）经济</a:t>
            </a:r>
            <a:r>
              <a:rPr lang="zh-CN" altLang="en-US" sz="2400" b="1" dirty="0">
                <a:latin typeface="黑体" panose="02010609060101010101" pitchFamily="49" charset="-122"/>
                <a:ea typeface="黑体" panose="02010609060101010101" pitchFamily="49" charset="-122"/>
              </a:rPr>
              <a:t>上：初步建立现代经济法制体系，发布许多经济法规，解除对工商业者的种种束缚，对</a:t>
            </a:r>
            <a:r>
              <a:rPr lang="zh-CN" altLang="en-US" sz="2400" b="1" dirty="0" smtClean="0">
                <a:latin typeface="黑体" panose="02010609060101010101" pitchFamily="49" charset="-122"/>
                <a:ea typeface="黑体" panose="02010609060101010101" pitchFamily="49" charset="-122"/>
              </a:rPr>
              <a:t>工矿企业采取</a:t>
            </a:r>
            <a:r>
              <a:rPr lang="zh-CN" altLang="en-US" sz="2400" b="1" dirty="0">
                <a:latin typeface="黑体" panose="02010609060101010101" pitchFamily="49" charset="-122"/>
                <a:ea typeface="黑体" panose="02010609060101010101" pitchFamily="49" charset="-122"/>
              </a:rPr>
              <a:t>保护和优惠政策，还鼓励利用外资，</a:t>
            </a:r>
            <a:r>
              <a:rPr lang="zh-CN" altLang="en-US" sz="2400" b="1" dirty="0">
                <a:solidFill>
                  <a:srgbClr val="FF0000"/>
                </a:solidFill>
                <a:latin typeface="黑体" panose="02010609060101010101" pitchFamily="49" charset="-122"/>
                <a:ea typeface="黑体" panose="02010609060101010101" pitchFamily="49" charset="-122"/>
              </a:rPr>
              <a:t>民族资本主义经济获得迅速发展，工业化进程进一步</a:t>
            </a:r>
            <a:r>
              <a:rPr lang="zh-CN" altLang="en-US" sz="2400" b="1" dirty="0" smtClean="0">
                <a:solidFill>
                  <a:srgbClr val="FF0000"/>
                </a:solidFill>
                <a:latin typeface="黑体" panose="02010609060101010101" pitchFamily="49" charset="-122"/>
                <a:ea typeface="黑体" panose="02010609060101010101" pitchFamily="49" charset="-122"/>
              </a:rPr>
              <a:t>推进。</a:t>
            </a:r>
            <a:endParaRPr lang="en-US" altLang="zh-CN" sz="2400" b="1" dirty="0" smtClean="0">
              <a:solidFill>
                <a:srgbClr val="FF0000"/>
              </a:solidFill>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3</a:t>
            </a:r>
            <a:r>
              <a:rPr lang="zh-CN" altLang="en-US" sz="2400" b="1" dirty="0" smtClean="0">
                <a:latin typeface="黑体" panose="02010609060101010101" pitchFamily="49" charset="-122"/>
                <a:ea typeface="黑体" panose="02010609060101010101" pitchFamily="49" charset="-122"/>
              </a:rPr>
              <a:t>）外交</a:t>
            </a:r>
            <a:r>
              <a:rPr lang="zh-CN" altLang="en-US" sz="2400" b="1" dirty="0">
                <a:latin typeface="黑体" panose="02010609060101010101" pitchFamily="49" charset="-122"/>
                <a:ea typeface="黑体" panose="02010609060101010101" pitchFamily="49" charset="-122"/>
              </a:rPr>
              <a:t>上：出席巴黎和会，拒绝在和约上签字，捍卫了国家主权。后来在华盛顿会议上中国收回山东</a:t>
            </a:r>
            <a:r>
              <a:rPr lang="zh-CN" altLang="en-US" sz="2400" b="1" dirty="0" smtClean="0">
                <a:latin typeface="黑体" panose="02010609060101010101" pitchFamily="49" charset="-122"/>
                <a:ea typeface="黑体" panose="02010609060101010101" pitchFamily="49" charset="-122"/>
              </a:rPr>
              <a:t>主权</a:t>
            </a:r>
            <a:r>
              <a:rPr lang="zh-CN" altLang="en-US" sz="2400" b="1" dirty="0">
                <a:latin typeface="黑体" panose="02010609060101010101" pitchFamily="49" charset="-122"/>
                <a:ea typeface="黑体" panose="02010609060101010101" pitchFamily="49" charset="-122"/>
              </a:rPr>
              <a:t>，赎回胶济铁路</a:t>
            </a:r>
            <a:r>
              <a:rPr lang="zh-CN" altLang="en-US" sz="2400" b="1" dirty="0" smtClean="0">
                <a:latin typeface="黑体" panose="02010609060101010101" pitchFamily="49" charset="-122"/>
                <a:ea typeface="黑体" panose="02010609060101010101" pitchFamily="49" charset="-122"/>
              </a:rPr>
              <a:t>。表现</a:t>
            </a:r>
            <a:r>
              <a:rPr lang="zh-CN" altLang="en-US" sz="2400" b="1" dirty="0">
                <a:latin typeface="黑体" panose="02010609060101010101" pitchFamily="49" charset="-122"/>
                <a:ea typeface="黑体" panose="02010609060101010101" pitchFamily="49" charset="-122"/>
              </a:rPr>
              <a:t>出了妥协与抗争的</a:t>
            </a:r>
            <a:r>
              <a:rPr lang="zh-CN" altLang="en-US" sz="2400" b="1" dirty="0" smtClean="0">
                <a:latin typeface="黑体" panose="02010609060101010101" pitchFamily="49" charset="-122"/>
                <a:ea typeface="黑体" panose="02010609060101010101" pitchFamily="49" charset="-122"/>
              </a:rPr>
              <a:t>两面性。</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4</a:t>
            </a:r>
            <a:r>
              <a:rPr lang="zh-CN" altLang="en-US" sz="2400" b="1" dirty="0">
                <a:latin typeface="黑体" panose="02010609060101010101" pitchFamily="49" charset="-122"/>
                <a:ea typeface="黑体" panose="02010609060101010101" pitchFamily="49" charset="-122"/>
              </a:rPr>
              <a:t>）</a:t>
            </a:r>
            <a:r>
              <a:rPr lang="zh-CN" altLang="en-US" sz="2400" b="1" dirty="0" smtClean="0">
                <a:latin typeface="黑体" panose="02010609060101010101" pitchFamily="49" charset="-122"/>
                <a:ea typeface="黑体" panose="02010609060101010101" pitchFamily="49" charset="-122"/>
              </a:rPr>
              <a:t>思想上</a:t>
            </a:r>
            <a:r>
              <a:rPr lang="zh-CN" altLang="en-US" sz="2400" b="1" dirty="0">
                <a:latin typeface="黑体" panose="02010609060101010101" pitchFamily="49" charset="-122"/>
                <a:ea typeface="黑体" panose="02010609060101010101" pitchFamily="49" charset="-122"/>
              </a:rPr>
              <a:t>：民主共和观念深入人心、新文化运动兴起、马克思主义的传播、新三民主义的提出，促进</a:t>
            </a:r>
            <a:r>
              <a:rPr lang="zh-CN" altLang="en-US" sz="2400" b="1" dirty="0" smtClean="0">
                <a:latin typeface="黑体" panose="02010609060101010101" pitchFamily="49" charset="-122"/>
                <a:ea typeface="黑体" panose="02010609060101010101" pitchFamily="49" charset="-122"/>
              </a:rPr>
              <a:t>了民主</a:t>
            </a:r>
            <a:r>
              <a:rPr lang="zh-CN" altLang="en-US" sz="2400" b="1" dirty="0">
                <a:latin typeface="黑体" panose="02010609060101010101" pitchFamily="49" charset="-122"/>
                <a:ea typeface="黑体" panose="02010609060101010101" pitchFamily="49" charset="-122"/>
              </a:rPr>
              <a:t>思想的发展。 </a:t>
            </a:r>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5</a:t>
            </a:r>
            <a:r>
              <a:rPr lang="zh-CN" altLang="en-US" sz="2400" b="1" dirty="0" smtClean="0">
                <a:latin typeface="黑体" panose="02010609060101010101" pitchFamily="49" charset="-122"/>
                <a:ea typeface="黑体" panose="02010609060101010101" pitchFamily="49" charset="-122"/>
              </a:rPr>
              <a:t>）社会生活</a:t>
            </a:r>
            <a:r>
              <a:rPr lang="zh-CN" altLang="en-US" sz="2400" b="1" dirty="0">
                <a:latin typeface="黑体" panose="02010609060101010101" pitchFamily="49" charset="-122"/>
                <a:ea typeface="黑体" panose="02010609060101010101" pitchFamily="49" charset="-122"/>
              </a:rPr>
              <a:t>上：“断发易服”和“废止缠足”等法令的</a:t>
            </a:r>
            <a:r>
              <a:rPr lang="zh-CN" altLang="en-US" sz="2400" b="1" dirty="0" smtClean="0">
                <a:latin typeface="黑体" panose="02010609060101010101" pitchFamily="49" charset="-122"/>
                <a:ea typeface="黑体" panose="02010609060101010101" pitchFamily="49" charset="-122"/>
              </a:rPr>
              <a:t>颁布；有利于</a:t>
            </a:r>
            <a:r>
              <a:rPr lang="zh-CN" altLang="en-US" sz="2400" b="1" dirty="0">
                <a:latin typeface="黑体" panose="02010609060101010101" pitchFamily="49" charset="-122"/>
                <a:ea typeface="黑体" panose="02010609060101010101" pitchFamily="49" charset="-122"/>
              </a:rPr>
              <a:t>社会的</a:t>
            </a:r>
            <a:r>
              <a:rPr lang="zh-CN" altLang="en-US" sz="2400" b="1" dirty="0" smtClean="0">
                <a:latin typeface="黑体" panose="02010609060101010101" pitchFamily="49" charset="-122"/>
                <a:ea typeface="黑体" panose="02010609060101010101" pitchFamily="49" charset="-122"/>
              </a:rPr>
              <a:t>进步；</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6</a:t>
            </a:r>
            <a:r>
              <a:rPr lang="zh-CN" altLang="en-US" sz="2400" b="1" dirty="0" smtClean="0">
                <a:latin typeface="黑体" panose="02010609060101010101" pitchFamily="49" charset="-122"/>
                <a:ea typeface="黑体" panose="02010609060101010101" pitchFamily="49" charset="-122"/>
              </a:rPr>
              <a:t>）教育：推进教育的改革发展。</a:t>
            </a:r>
            <a:endParaRPr lang="zh-CN" altLang="en-US" sz="2400" b="1" dirty="0">
              <a:latin typeface="黑体" panose="02010609060101010101" pitchFamily="49" charset="-122"/>
              <a:ea typeface="黑体" panose="02010609060101010101" pitchFamily="49" charset="-122"/>
            </a:endParaRPr>
          </a:p>
        </p:txBody>
      </p:sp>
      <p:sp>
        <p:nvSpPr>
          <p:cNvPr id="3" name="矩形 2"/>
          <p:cNvSpPr/>
          <p:nvPr/>
        </p:nvSpPr>
        <p:spPr>
          <a:xfrm>
            <a:off x="179512" y="167047"/>
            <a:ext cx="5594801" cy="523220"/>
          </a:xfrm>
          <a:prstGeom prst="rect">
            <a:avLst/>
          </a:prstGeom>
        </p:spPr>
        <p:txBody>
          <a:bodyPr wrap="none">
            <a:spAutoFit/>
          </a:bodyPr>
          <a:lstStyle/>
          <a:p>
            <a:pPr>
              <a:defRPr/>
            </a:pPr>
            <a:r>
              <a:rPr lang="zh-CN" altLang="en-US" sz="2800" b="1" noProof="1" smtClean="0">
                <a:solidFill>
                  <a:srgbClr val="FF0000"/>
                </a:solidFill>
                <a:ea typeface="黑体" pitchFamily="49" charset="-122"/>
              </a:rPr>
              <a:t>四、</a:t>
            </a:r>
            <a:r>
              <a:rPr lang="zh-CN" altLang="en-US" sz="2800" b="1" noProof="1">
                <a:solidFill>
                  <a:srgbClr val="FF0000"/>
                </a:solidFill>
                <a:ea typeface="黑体" pitchFamily="49" charset="-122"/>
              </a:rPr>
              <a:t>北洋军阀</a:t>
            </a:r>
            <a:r>
              <a:rPr lang="zh-CN" altLang="en-US" sz="2800" b="1" noProof="1" smtClean="0">
                <a:solidFill>
                  <a:srgbClr val="FF0000"/>
                </a:solidFill>
                <a:ea typeface="黑体" pitchFamily="49" charset="-122"/>
              </a:rPr>
              <a:t>统治时期的阶段特征</a:t>
            </a:r>
            <a:endParaRPr lang="zh-CN" altLang="en-US" sz="2800" b="1" noProof="1">
              <a:solidFill>
                <a:srgbClr val="FF0000"/>
              </a:solidFill>
              <a:latin typeface="华文中宋"/>
              <a:ea typeface="华文中宋"/>
              <a:cs typeface="华文中宋"/>
            </a:endParaRPr>
          </a:p>
        </p:txBody>
      </p:sp>
    </p:spTree>
    <p:extLst>
      <p:ext uri="{BB962C8B-B14F-4D97-AF65-F5344CB8AC3E}">
        <p14:creationId xmlns:p14="http://schemas.microsoft.com/office/powerpoint/2010/main" val="27011844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1268760"/>
            <a:ext cx="8712968" cy="4524315"/>
          </a:xfrm>
          <a:prstGeom prst="rect">
            <a:avLst/>
          </a:prstGeom>
        </p:spPr>
        <p:txBody>
          <a:bodyPr wrap="square">
            <a:spAutoFit/>
          </a:bodyPr>
          <a:lstStyle/>
          <a:p>
            <a:pPr>
              <a:lnSpc>
                <a:spcPct val="150000"/>
              </a:lnSpc>
            </a:pPr>
            <a:r>
              <a:rPr lang="en-US" altLang="zh-CN" sz="2400" b="1" dirty="0">
                <a:latin typeface="黑体" panose="02010609060101010101" pitchFamily="49" charset="-122"/>
                <a:ea typeface="黑体" panose="02010609060101010101" pitchFamily="49" charset="-122"/>
              </a:rPr>
              <a:t>1.</a:t>
            </a:r>
            <a:r>
              <a:rPr lang="zh-CN" altLang="en-US" sz="2400" b="1" dirty="0">
                <a:latin typeface="黑体" panose="02010609060101010101" pitchFamily="49" charset="-122"/>
                <a:ea typeface="黑体" panose="02010609060101010101" pitchFamily="49" charset="-122"/>
              </a:rPr>
              <a:t>民国初年，北洋军阀政府颁布</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商人通例</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和</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公司条例</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系根据清末各商会所商讨拟订的</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商律总则</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和</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公司律</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草案，由农商总长张謇邀请原起草员来京，复加审视，修正十余条，再交付国会议决公布。这表明北洋军阀政府</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　　</a:t>
            </a:r>
            <a:r>
              <a:rPr lang="en-US" altLang="zh-CN" sz="2400" b="1" dirty="0">
                <a:latin typeface="黑体" panose="02010609060101010101" pitchFamily="49" charset="-122"/>
                <a:ea typeface="黑体" panose="02010609060101010101" pitchFamily="49" charset="-122"/>
              </a:rPr>
              <a:t>)</a:t>
            </a:r>
          </a:p>
          <a:p>
            <a:pPr>
              <a:lnSpc>
                <a:spcPct val="150000"/>
              </a:lnSpc>
            </a:pPr>
            <a:r>
              <a:rPr lang="en-US" altLang="zh-CN" sz="2400" b="1" dirty="0">
                <a:latin typeface="黑体" panose="02010609060101010101" pitchFamily="49" charset="-122"/>
                <a:ea typeface="黑体" panose="02010609060101010101" pitchFamily="49" charset="-122"/>
              </a:rPr>
              <a:t>A</a:t>
            </a:r>
            <a:r>
              <a:rPr lang="zh-CN" altLang="en-US" sz="2400" b="1" dirty="0">
                <a:latin typeface="黑体" panose="02010609060101010101" pitchFamily="49" charset="-122"/>
                <a:ea typeface="黑体" panose="02010609060101010101" pitchFamily="49" charset="-122"/>
              </a:rPr>
              <a:t>．重视经济立法程序的规范性</a:t>
            </a:r>
          </a:p>
          <a:p>
            <a:pPr>
              <a:lnSpc>
                <a:spcPct val="150000"/>
              </a:lnSpc>
            </a:pPr>
            <a:r>
              <a:rPr lang="en-US" altLang="zh-CN" sz="2400" b="1" dirty="0">
                <a:latin typeface="黑体" panose="02010609060101010101" pitchFamily="49" charset="-122"/>
                <a:ea typeface="黑体" panose="02010609060101010101" pitchFamily="49" charset="-122"/>
              </a:rPr>
              <a:t>B</a:t>
            </a:r>
            <a:r>
              <a:rPr lang="zh-CN" altLang="en-US" sz="2400" b="1" dirty="0">
                <a:latin typeface="黑体" panose="02010609060101010101" pitchFamily="49" charset="-122"/>
                <a:ea typeface="黑体" panose="02010609060101010101" pitchFamily="49" charset="-122"/>
              </a:rPr>
              <a:t>．成为民族资产阶级利益代表</a:t>
            </a:r>
          </a:p>
          <a:p>
            <a:pPr>
              <a:lnSpc>
                <a:spcPct val="150000"/>
              </a:lnSpc>
            </a:pPr>
            <a:r>
              <a:rPr lang="en-US" altLang="zh-CN" sz="2400" b="1" dirty="0">
                <a:latin typeface="黑体" panose="02010609060101010101" pitchFamily="49" charset="-122"/>
                <a:ea typeface="黑体" panose="02010609060101010101" pitchFamily="49" charset="-122"/>
              </a:rPr>
              <a:t>C</a:t>
            </a:r>
            <a:r>
              <a:rPr lang="zh-CN" altLang="en-US" sz="2400" b="1" dirty="0">
                <a:latin typeface="黑体" panose="02010609060101010101" pitchFamily="49" charset="-122"/>
                <a:ea typeface="黑体" panose="02010609060101010101" pitchFamily="49" charset="-122"/>
              </a:rPr>
              <a:t>．经济立法借鉴清政府的经验</a:t>
            </a:r>
          </a:p>
          <a:p>
            <a:pPr>
              <a:lnSpc>
                <a:spcPct val="150000"/>
              </a:lnSpc>
            </a:pPr>
            <a:r>
              <a:rPr lang="en-US" altLang="zh-CN" sz="2400" b="1" dirty="0">
                <a:latin typeface="黑体" panose="02010609060101010101" pitchFamily="49" charset="-122"/>
                <a:ea typeface="黑体" panose="02010609060101010101" pitchFamily="49" charset="-122"/>
              </a:rPr>
              <a:t>D</a:t>
            </a:r>
            <a:r>
              <a:rPr lang="zh-CN" altLang="en-US" sz="2400" b="1" dirty="0">
                <a:latin typeface="黑体" panose="02010609060101010101" pitchFamily="49" charset="-122"/>
                <a:ea typeface="黑体" panose="02010609060101010101" pitchFamily="49" charset="-122"/>
              </a:rPr>
              <a:t>．鼓励发展民族资本主义经济</a:t>
            </a:r>
          </a:p>
        </p:txBody>
      </p:sp>
      <p:sp>
        <p:nvSpPr>
          <p:cNvPr id="5" name="文本框 4"/>
          <p:cNvSpPr txBox="1"/>
          <p:nvPr/>
        </p:nvSpPr>
        <p:spPr>
          <a:xfrm>
            <a:off x="179512" y="260648"/>
            <a:ext cx="2016224" cy="461665"/>
          </a:xfrm>
          <a:prstGeom prst="rect">
            <a:avLst/>
          </a:prstGeom>
          <a:noFill/>
        </p:spPr>
        <p:txBody>
          <a:bodyPr wrap="square" rtlCol="0">
            <a:spAutoFit/>
          </a:bodyPr>
          <a:lstStyle/>
          <a:p>
            <a:r>
              <a:rPr lang="en-US" altLang="zh-CN" sz="2400" b="1" dirty="0" smtClean="0">
                <a:solidFill>
                  <a:srgbClr val="FF0000"/>
                </a:solidFill>
              </a:rPr>
              <a:t>【</a:t>
            </a:r>
            <a:r>
              <a:rPr lang="zh-CN" altLang="en-US" sz="2400" b="1" dirty="0" smtClean="0">
                <a:solidFill>
                  <a:srgbClr val="FF0000"/>
                </a:solidFill>
              </a:rPr>
              <a:t>随堂训练</a:t>
            </a:r>
            <a:r>
              <a:rPr lang="en-US" altLang="zh-CN" sz="2400" b="1" dirty="0" smtClean="0">
                <a:solidFill>
                  <a:srgbClr val="FF0000"/>
                </a:solidFill>
              </a:rPr>
              <a:t>】</a:t>
            </a:r>
            <a:endParaRPr lang="zh-CN" altLang="en-US" sz="2400" b="1" dirty="0">
              <a:solidFill>
                <a:srgbClr val="FF0000"/>
              </a:solidFill>
            </a:endParaRPr>
          </a:p>
        </p:txBody>
      </p:sp>
    </p:spTree>
    <p:extLst>
      <p:ext uri="{BB962C8B-B14F-4D97-AF65-F5344CB8AC3E}">
        <p14:creationId xmlns:p14="http://schemas.microsoft.com/office/powerpoint/2010/main" val="3396620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1268760"/>
            <a:ext cx="8712968" cy="3883755"/>
          </a:xfrm>
          <a:prstGeom prst="rect">
            <a:avLst/>
          </a:prstGeom>
        </p:spPr>
        <p:txBody>
          <a:bodyPr wrap="square">
            <a:spAutoFit/>
          </a:bodyPr>
          <a:lstStyle/>
          <a:p>
            <a:pPr>
              <a:lnSpc>
                <a:spcPct val="150000"/>
              </a:lnSpc>
            </a:pPr>
            <a:r>
              <a:rPr lang="en-US" altLang="zh-CN" sz="2400" b="1" dirty="0" smtClean="0">
                <a:latin typeface="黑体" panose="02010609060101010101" pitchFamily="49" charset="-122"/>
                <a:ea typeface="黑体" panose="02010609060101010101" pitchFamily="49" charset="-122"/>
              </a:rPr>
              <a:t>2.</a:t>
            </a:r>
            <a:r>
              <a:rPr lang="zh-CN" altLang="en-US" sz="2400" b="1" dirty="0">
                <a:latin typeface="黑体" panose="02010609060101010101" pitchFamily="49" charset="-122"/>
                <a:ea typeface="黑体" panose="02010609060101010101" pitchFamily="49" charset="-122"/>
              </a:rPr>
              <a:t> </a:t>
            </a:r>
            <a:r>
              <a:rPr lang="en-US" altLang="zh-CN" sz="2400" b="1" dirty="0">
                <a:latin typeface="黑体" panose="02010609060101010101" pitchFamily="49" charset="-122"/>
                <a:ea typeface="黑体" panose="02010609060101010101" pitchFamily="49" charset="-122"/>
              </a:rPr>
              <a:t>1920</a:t>
            </a:r>
            <a:r>
              <a:rPr lang="zh-CN" altLang="en-US" sz="2400" b="1" dirty="0">
                <a:latin typeface="黑体" panose="02010609060101010101" pitchFamily="49" charset="-122"/>
                <a:ea typeface="黑体" panose="02010609060101010101" pitchFamily="49" charset="-122"/>
              </a:rPr>
              <a:t>年，北京政府教育部颁布法令，规定从当年秋季起，国民小学的国文教科书不再使用文言，改用白话国语。这表明当时文学革命</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　　</a:t>
            </a:r>
            <a:r>
              <a:rPr lang="en-US" altLang="zh-CN" sz="2400" b="1" dirty="0">
                <a:latin typeface="黑体" panose="02010609060101010101" pitchFamily="49" charset="-122"/>
                <a:ea typeface="黑体" panose="02010609060101010101" pitchFamily="49" charset="-122"/>
              </a:rPr>
              <a:t>)</a:t>
            </a:r>
          </a:p>
          <a:p>
            <a:pPr>
              <a:lnSpc>
                <a:spcPct val="150000"/>
              </a:lnSpc>
            </a:pPr>
            <a:r>
              <a:rPr lang="en-US" altLang="zh-CN" sz="2400" b="1" dirty="0">
                <a:latin typeface="黑体" panose="02010609060101010101" pitchFamily="49" charset="-122"/>
                <a:ea typeface="黑体" panose="02010609060101010101" pitchFamily="49" charset="-122"/>
              </a:rPr>
              <a:t>A</a:t>
            </a:r>
            <a:r>
              <a:rPr lang="zh-CN" altLang="en-US" sz="2400" b="1" dirty="0">
                <a:latin typeface="黑体" panose="02010609060101010101" pitchFamily="49" charset="-122"/>
                <a:ea typeface="黑体" panose="02010609060101010101" pitchFamily="49" charset="-122"/>
              </a:rPr>
              <a:t>．取得了重大突破                                    </a:t>
            </a:r>
            <a:r>
              <a:rPr lang="en-US" altLang="zh-CN" sz="2400" b="1" dirty="0">
                <a:latin typeface="黑体" panose="02010609060101010101" pitchFamily="49" charset="-122"/>
                <a:ea typeface="黑体" panose="02010609060101010101" pitchFamily="49" charset="-122"/>
              </a:rPr>
              <a:t>B</a:t>
            </a:r>
            <a:r>
              <a:rPr lang="zh-CN" altLang="en-US" sz="2400" b="1" dirty="0">
                <a:latin typeface="黑体" panose="02010609060101010101" pitchFamily="49" charset="-122"/>
                <a:ea typeface="黑体" panose="02010609060101010101" pitchFamily="49" charset="-122"/>
              </a:rPr>
              <a:t>．被全社会所认同</a:t>
            </a:r>
          </a:p>
          <a:p>
            <a:pPr>
              <a:lnSpc>
                <a:spcPct val="150000"/>
              </a:lnSpc>
            </a:pPr>
            <a:r>
              <a:rPr lang="en-US" altLang="zh-CN" sz="2400" b="1" dirty="0">
                <a:latin typeface="黑体" panose="02010609060101010101" pitchFamily="49" charset="-122"/>
                <a:ea typeface="黑体" panose="02010609060101010101" pitchFamily="49" charset="-122"/>
              </a:rPr>
              <a:t>C</a:t>
            </a:r>
            <a:r>
              <a:rPr lang="zh-CN" altLang="en-US" sz="2400" b="1" dirty="0">
                <a:latin typeface="黑体" panose="02010609060101010101" pitchFamily="49" charset="-122"/>
                <a:ea typeface="黑体" panose="02010609060101010101" pitchFamily="49" charset="-122"/>
              </a:rPr>
              <a:t>．推动了政治改革                                    </a:t>
            </a:r>
            <a:r>
              <a:rPr lang="en-US" altLang="zh-CN" sz="2400" b="1" dirty="0">
                <a:latin typeface="黑体" panose="02010609060101010101" pitchFamily="49" charset="-122"/>
                <a:ea typeface="黑体" panose="02010609060101010101" pitchFamily="49" charset="-122"/>
              </a:rPr>
              <a:t>D</a:t>
            </a:r>
            <a:r>
              <a:rPr lang="zh-CN" altLang="en-US" sz="2400" b="1" dirty="0">
                <a:latin typeface="黑体" panose="02010609060101010101" pitchFamily="49" charset="-122"/>
                <a:ea typeface="黑体" panose="02010609060101010101" pitchFamily="49" charset="-122"/>
              </a:rPr>
              <a:t>．取得了彻底成功</a:t>
            </a:r>
          </a:p>
        </p:txBody>
      </p:sp>
      <p:sp>
        <p:nvSpPr>
          <p:cNvPr id="5" name="文本框 4"/>
          <p:cNvSpPr txBox="1"/>
          <p:nvPr/>
        </p:nvSpPr>
        <p:spPr>
          <a:xfrm>
            <a:off x="179512" y="260648"/>
            <a:ext cx="2016224" cy="461665"/>
          </a:xfrm>
          <a:prstGeom prst="rect">
            <a:avLst/>
          </a:prstGeom>
          <a:noFill/>
        </p:spPr>
        <p:txBody>
          <a:bodyPr wrap="square" rtlCol="0">
            <a:spAutoFit/>
          </a:bodyPr>
          <a:lstStyle/>
          <a:p>
            <a:r>
              <a:rPr lang="en-US" altLang="zh-CN" sz="2400" b="1" dirty="0" smtClean="0">
                <a:solidFill>
                  <a:srgbClr val="FF0000"/>
                </a:solidFill>
              </a:rPr>
              <a:t>【</a:t>
            </a:r>
            <a:r>
              <a:rPr lang="zh-CN" altLang="en-US" sz="2400" b="1" dirty="0" smtClean="0">
                <a:solidFill>
                  <a:srgbClr val="FF0000"/>
                </a:solidFill>
              </a:rPr>
              <a:t>随堂训练</a:t>
            </a:r>
            <a:r>
              <a:rPr lang="en-US" altLang="zh-CN" sz="2400" b="1" dirty="0" smtClean="0">
                <a:solidFill>
                  <a:srgbClr val="FF0000"/>
                </a:solidFill>
              </a:rPr>
              <a:t>】</a:t>
            </a:r>
            <a:endParaRPr lang="zh-CN" altLang="en-US" sz="2400" b="1" dirty="0">
              <a:solidFill>
                <a:srgbClr val="FF0000"/>
              </a:solidFill>
            </a:endParaRPr>
          </a:p>
        </p:txBody>
      </p:sp>
    </p:spTree>
    <p:extLst>
      <p:ext uri="{BB962C8B-B14F-4D97-AF65-F5344CB8AC3E}">
        <p14:creationId xmlns:p14="http://schemas.microsoft.com/office/powerpoint/2010/main" val="306600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1268760"/>
            <a:ext cx="8712968" cy="4437753"/>
          </a:xfrm>
          <a:prstGeom prst="rect">
            <a:avLst/>
          </a:prstGeom>
        </p:spPr>
        <p:txBody>
          <a:bodyPr wrap="square">
            <a:spAutoFit/>
          </a:bodyPr>
          <a:lstStyle/>
          <a:p>
            <a:pPr>
              <a:lnSpc>
                <a:spcPct val="150000"/>
              </a:lnSpc>
            </a:pPr>
            <a:r>
              <a:rPr lang="en-US" altLang="zh-CN" sz="2400" b="1" dirty="0" smtClean="0">
                <a:latin typeface="黑体" panose="02010609060101010101" pitchFamily="49" charset="-122"/>
                <a:ea typeface="黑体" panose="02010609060101010101" pitchFamily="49" charset="-122"/>
              </a:rPr>
              <a:t>3</a:t>
            </a:r>
            <a:r>
              <a:rPr lang="zh-CN" altLang="en-US" sz="2400" b="1" dirty="0">
                <a:latin typeface="黑体" panose="02010609060101010101" pitchFamily="49" charset="-122"/>
                <a:ea typeface="黑体" panose="02010609060101010101" pitchFamily="49" charset="-122"/>
              </a:rPr>
              <a:t>．袁世凯于</a:t>
            </a:r>
            <a:r>
              <a:rPr lang="en-US" altLang="zh-CN" sz="2400" b="1" dirty="0">
                <a:latin typeface="黑体" panose="02010609060101010101" pitchFamily="49" charset="-122"/>
                <a:ea typeface="黑体" panose="02010609060101010101" pitchFamily="49" charset="-122"/>
              </a:rPr>
              <a:t>1912</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4</a:t>
            </a:r>
            <a:r>
              <a:rPr lang="zh-CN" altLang="en-US" sz="2400" b="1" dirty="0">
                <a:latin typeface="黑体" panose="02010609060101010101" pitchFamily="49" charset="-122"/>
                <a:ea typeface="黑体" panose="02010609060101010101" pitchFamily="49" charset="-122"/>
              </a:rPr>
              <a:t>月</a:t>
            </a:r>
            <a:r>
              <a:rPr lang="en-US" altLang="zh-CN" sz="2400" b="1" dirty="0">
                <a:latin typeface="黑体" panose="02010609060101010101" pitchFamily="49" charset="-122"/>
                <a:ea typeface="黑体" panose="02010609060101010101" pitchFamily="49" charset="-122"/>
              </a:rPr>
              <a:t>22</a:t>
            </a:r>
            <a:r>
              <a:rPr lang="zh-CN" altLang="en-US" sz="2400" b="1" dirty="0">
                <a:latin typeface="黑体" panose="02010609060101010101" pitchFamily="49" charset="-122"/>
                <a:ea typeface="黑体" panose="02010609060101010101" pitchFamily="49" charset="-122"/>
              </a:rPr>
              <a:t>日发布大总统令，向全世界庄严宣告：“现在五族共和：凡蒙、藏、回疆各地方，同为中华民国领土，则蒙、藏或回疆各民族，即同为我中华民国国民”，“将来地方的一切政治，俱属内政”。这主要表明，北洋政府</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　　</a:t>
            </a:r>
            <a:r>
              <a:rPr lang="en-US" altLang="zh-CN" sz="2400" b="1" dirty="0">
                <a:latin typeface="黑体" panose="02010609060101010101" pitchFamily="49" charset="-122"/>
                <a:ea typeface="黑体" panose="02010609060101010101" pitchFamily="49" charset="-122"/>
              </a:rPr>
              <a:t>)</a:t>
            </a:r>
          </a:p>
          <a:p>
            <a:pPr>
              <a:lnSpc>
                <a:spcPct val="150000"/>
              </a:lnSpc>
            </a:pPr>
            <a:r>
              <a:rPr lang="en-US" altLang="zh-CN" sz="2400" b="1" dirty="0">
                <a:latin typeface="黑体" panose="02010609060101010101" pitchFamily="49" charset="-122"/>
                <a:ea typeface="黑体" panose="02010609060101010101" pitchFamily="49" charset="-122"/>
              </a:rPr>
              <a:t>A</a:t>
            </a:r>
            <a:r>
              <a:rPr lang="zh-CN" altLang="en-US" sz="2400" b="1" dirty="0">
                <a:latin typeface="黑体" panose="02010609060101010101" pitchFamily="49" charset="-122"/>
                <a:ea typeface="黑体" panose="02010609060101010101" pitchFamily="49" charset="-122"/>
              </a:rPr>
              <a:t>．坚持维护共和制度</a:t>
            </a:r>
          </a:p>
          <a:p>
            <a:pPr>
              <a:lnSpc>
                <a:spcPct val="150000"/>
              </a:lnSpc>
            </a:pPr>
            <a:r>
              <a:rPr lang="en-US" altLang="zh-CN" sz="2400" b="1" dirty="0">
                <a:latin typeface="黑体" panose="02010609060101010101" pitchFamily="49" charset="-122"/>
                <a:ea typeface="黑体" panose="02010609060101010101" pitchFamily="49" charset="-122"/>
              </a:rPr>
              <a:t>B</a:t>
            </a:r>
            <a:r>
              <a:rPr lang="zh-CN" altLang="en-US" sz="2400" b="1" dirty="0">
                <a:latin typeface="黑体" panose="02010609060101010101" pitchFamily="49" charset="-122"/>
                <a:ea typeface="黑体" panose="02010609060101010101" pitchFamily="49" charset="-122"/>
              </a:rPr>
              <a:t>．坚决维护国家主权</a:t>
            </a:r>
          </a:p>
          <a:p>
            <a:pPr>
              <a:lnSpc>
                <a:spcPct val="150000"/>
              </a:lnSpc>
            </a:pPr>
            <a:r>
              <a:rPr lang="en-US" altLang="zh-CN" sz="2400" b="1" dirty="0">
                <a:latin typeface="黑体" panose="02010609060101010101" pitchFamily="49" charset="-122"/>
                <a:ea typeface="黑体" panose="02010609060101010101" pitchFamily="49" charset="-122"/>
              </a:rPr>
              <a:t>C</a:t>
            </a:r>
            <a:r>
              <a:rPr lang="zh-CN" altLang="en-US" sz="2400" b="1" dirty="0">
                <a:latin typeface="黑体" panose="02010609060101010101" pitchFamily="49" charset="-122"/>
                <a:ea typeface="黑体" panose="02010609060101010101" pitchFamily="49" charset="-122"/>
              </a:rPr>
              <a:t>．实行民族平等政策</a:t>
            </a:r>
          </a:p>
          <a:p>
            <a:pPr>
              <a:lnSpc>
                <a:spcPct val="150000"/>
              </a:lnSpc>
            </a:pPr>
            <a:r>
              <a:rPr lang="en-US" altLang="zh-CN" sz="2400" b="1" dirty="0">
                <a:latin typeface="黑体" panose="02010609060101010101" pitchFamily="49" charset="-122"/>
                <a:ea typeface="黑体" panose="02010609060101010101" pitchFamily="49" charset="-122"/>
              </a:rPr>
              <a:t>D</a:t>
            </a:r>
            <a:r>
              <a:rPr lang="zh-CN" altLang="en-US" sz="2400" b="1" dirty="0">
                <a:latin typeface="黑体" panose="02010609060101010101" pitchFamily="49" charset="-122"/>
                <a:ea typeface="黑体" panose="02010609060101010101" pitchFamily="49" charset="-122"/>
              </a:rPr>
              <a:t>．以</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中华民国临时约法</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作为施政纲领</a:t>
            </a:r>
          </a:p>
        </p:txBody>
      </p:sp>
      <p:sp>
        <p:nvSpPr>
          <p:cNvPr id="5" name="文本框 4"/>
          <p:cNvSpPr txBox="1"/>
          <p:nvPr/>
        </p:nvSpPr>
        <p:spPr>
          <a:xfrm>
            <a:off x="179512" y="260648"/>
            <a:ext cx="2016224" cy="461665"/>
          </a:xfrm>
          <a:prstGeom prst="rect">
            <a:avLst/>
          </a:prstGeom>
          <a:noFill/>
        </p:spPr>
        <p:txBody>
          <a:bodyPr wrap="square" rtlCol="0">
            <a:spAutoFit/>
          </a:bodyPr>
          <a:lstStyle/>
          <a:p>
            <a:r>
              <a:rPr lang="en-US" altLang="zh-CN" sz="2400" b="1" dirty="0" smtClean="0">
                <a:solidFill>
                  <a:srgbClr val="FF0000"/>
                </a:solidFill>
              </a:rPr>
              <a:t>【</a:t>
            </a:r>
            <a:r>
              <a:rPr lang="zh-CN" altLang="en-US" sz="2400" b="1" dirty="0" smtClean="0">
                <a:solidFill>
                  <a:srgbClr val="FF0000"/>
                </a:solidFill>
              </a:rPr>
              <a:t>随堂训练</a:t>
            </a:r>
            <a:r>
              <a:rPr lang="en-US" altLang="zh-CN" sz="2400" b="1" dirty="0" smtClean="0">
                <a:solidFill>
                  <a:srgbClr val="FF0000"/>
                </a:solidFill>
              </a:rPr>
              <a:t>】</a:t>
            </a:r>
            <a:endParaRPr lang="zh-CN" altLang="en-US" sz="2400" b="1" dirty="0">
              <a:solidFill>
                <a:srgbClr val="FF0000"/>
              </a:solidFill>
            </a:endParaRPr>
          </a:p>
        </p:txBody>
      </p:sp>
    </p:spTree>
    <p:extLst>
      <p:ext uri="{BB962C8B-B14F-4D97-AF65-F5344CB8AC3E}">
        <p14:creationId xmlns:p14="http://schemas.microsoft.com/office/powerpoint/2010/main" val="24429588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5806" y="764704"/>
            <a:ext cx="9036496" cy="5632311"/>
          </a:xfrm>
          <a:prstGeom prst="rect">
            <a:avLst/>
          </a:prstGeom>
        </p:spPr>
        <p:txBody>
          <a:bodyPr wrap="square">
            <a:spAutoFit/>
          </a:bodyPr>
          <a:lstStyle/>
          <a:p>
            <a:r>
              <a:rPr lang="en-US" altLang="zh-CN" sz="2400" b="1" dirty="0">
                <a:latin typeface="楷体" panose="02010609060101010101" pitchFamily="49" charset="-122"/>
                <a:ea typeface="楷体" panose="02010609060101010101" pitchFamily="49" charset="-122"/>
              </a:rPr>
              <a:t>(</a:t>
            </a:r>
            <a:r>
              <a:rPr lang="en-US" altLang="zh-CN" sz="2400" b="1" dirty="0" smtClean="0">
                <a:latin typeface="楷体" panose="02010609060101010101" pitchFamily="49" charset="-122"/>
                <a:ea typeface="楷体" panose="02010609060101010101" pitchFamily="49" charset="-122"/>
              </a:rPr>
              <a:t>12</a:t>
            </a:r>
            <a:r>
              <a:rPr lang="zh-CN" altLang="en-US" sz="2400" b="1" dirty="0" smtClean="0">
                <a:latin typeface="楷体" panose="02010609060101010101" pitchFamily="49" charset="-122"/>
                <a:ea typeface="楷体" panose="02010609060101010101" pitchFamily="49" charset="-122"/>
              </a:rPr>
              <a:t>分</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阅读材料，完成下列要求。 </a:t>
            </a:r>
            <a:r>
              <a:rPr lang="zh-CN" altLang="en-US" sz="2400" b="1" dirty="0" smtClean="0">
                <a:latin typeface="楷体" panose="02010609060101010101" pitchFamily="49" charset="-122"/>
                <a:ea typeface="楷体" panose="02010609060101010101" pitchFamily="49" charset="-122"/>
              </a:rPr>
              <a:t> </a:t>
            </a:r>
            <a:endParaRPr lang="en-US" altLang="zh-CN" sz="2400" b="1" dirty="0" smtClean="0">
              <a:latin typeface="楷体" panose="02010609060101010101" pitchFamily="49" charset="-122"/>
              <a:ea typeface="楷体" panose="02010609060101010101" pitchFamily="49" charset="-122"/>
            </a:endParaRPr>
          </a:p>
          <a:p>
            <a:r>
              <a:rPr lang="zh-CN" altLang="en-US" sz="2400" b="1" dirty="0" smtClean="0">
                <a:latin typeface="楷体" panose="02010609060101010101" pitchFamily="49" charset="-122"/>
                <a:ea typeface="楷体" panose="02010609060101010101" pitchFamily="49" charset="-122"/>
              </a:rPr>
              <a:t>材料 </a:t>
            </a:r>
            <a:r>
              <a:rPr lang="zh-CN" altLang="en-US" sz="2400" b="1" dirty="0">
                <a:latin typeface="楷体" panose="02010609060101010101" pitchFamily="49" charset="-122"/>
                <a:ea typeface="楷体" panose="02010609060101010101" pitchFamily="49" charset="-122"/>
              </a:rPr>
              <a:t>：中国社会科学院近代史研究所研究员马勇在</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重寻近代中国</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中写到：如何评估 </a:t>
            </a:r>
            <a:r>
              <a:rPr lang="en-US" altLang="zh-CN" sz="2400" b="1" dirty="0">
                <a:latin typeface="楷体" panose="02010609060101010101" pitchFamily="49" charset="-122"/>
                <a:ea typeface="楷体" panose="02010609060101010101" pitchFamily="49" charset="-122"/>
              </a:rPr>
              <a:t>1928 </a:t>
            </a:r>
            <a:r>
              <a:rPr lang="zh-CN" altLang="en-US" sz="2400" b="1" dirty="0">
                <a:latin typeface="楷体" panose="02010609060101010101" pitchFamily="49" charset="-122"/>
                <a:ea typeface="楷体" panose="02010609060101010101" pitchFamily="49" charset="-122"/>
              </a:rPr>
              <a:t>年之前的中华民国史，过去的言说，不论是中共，还是国民党，都将这一时间段看作是“北洋军阀反动统治”</a:t>
            </a:r>
            <a:r>
              <a:rPr lang="zh-CN" altLang="en-US" sz="2400" b="1" dirty="0" smtClean="0">
                <a:latin typeface="楷体" panose="02010609060101010101" pitchFamily="49" charset="-122"/>
                <a:ea typeface="楷体" panose="02010609060101010101" pitchFamily="49" charset="-122"/>
              </a:rPr>
              <a:t>，即便</a:t>
            </a:r>
            <a:r>
              <a:rPr lang="zh-CN" altLang="en-US" sz="2400" b="1" dirty="0">
                <a:latin typeface="楷体" panose="02010609060101010101" pitchFamily="49" charset="-122"/>
                <a:ea typeface="楷体" panose="02010609060101010101" pitchFamily="49" charset="-122"/>
              </a:rPr>
              <a:t>是中性表述，也是“北洋军阀统治时期”或“北洋时期”。如果从大历史视角观察，</a:t>
            </a:r>
            <a:r>
              <a:rPr lang="en-US" altLang="zh-CN" sz="2400" b="1" dirty="0">
                <a:latin typeface="楷体" panose="02010609060101010101" pitchFamily="49" charset="-122"/>
                <a:ea typeface="楷体" panose="02010609060101010101" pitchFamily="49" charset="-122"/>
              </a:rPr>
              <a:t>1912 </a:t>
            </a:r>
            <a:r>
              <a:rPr lang="zh-CN" altLang="en-US" sz="2400" b="1" dirty="0">
                <a:latin typeface="楷体" panose="02010609060101010101" pitchFamily="49" charset="-122"/>
                <a:ea typeface="楷体" panose="02010609060101010101" pitchFamily="49" charset="-122"/>
              </a:rPr>
              <a:t>年</a:t>
            </a:r>
            <a:r>
              <a:rPr lang="zh-CN" altLang="en-US" sz="2400" b="1" dirty="0" smtClean="0">
                <a:latin typeface="楷体" panose="02010609060101010101" pitchFamily="49" charset="-122"/>
                <a:ea typeface="楷体" panose="02010609060101010101" pitchFamily="49" charset="-122"/>
              </a:rPr>
              <a:t>至</a:t>
            </a:r>
            <a:r>
              <a:rPr lang="en-US" altLang="zh-CN" sz="2400" b="1" dirty="0" smtClean="0">
                <a:latin typeface="楷体" panose="02010609060101010101" pitchFamily="49" charset="-122"/>
                <a:ea typeface="楷体" panose="02010609060101010101" pitchFamily="49" charset="-122"/>
              </a:rPr>
              <a:t>1928</a:t>
            </a:r>
            <a:r>
              <a:rPr lang="zh-CN" altLang="en-US" sz="2400" b="1" dirty="0" smtClean="0">
                <a:latin typeface="楷体" panose="02010609060101010101" pitchFamily="49" charset="-122"/>
                <a:ea typeface="楷体" panose="02010609060101010101" pitchFamily="49" charset="-122"/>
              </a:rPr>
              <a:t>年</a:t>
            </a:r>
            <a:r>
              <a:rPr lang="zh-CN" altLang="en-US" sz="2400" b="1" dirty="0">
                <a:latin typeface="楷体" panose="02010609060101010101" pitchFamily="49" charset="-122"/>
                <a:ea typeface="楷体" panose="02010609060101010101" pitchFamily="49" charset="-122"/>
              </a:rPr>
              <a:t>的中华民国是中国历史的正统。继续妖魔化这段历史，其实是对中国历史的不尊重。对这一时期的 历史，近年来史学界经历了一个由简单地一概贬斥否定到对其中的某些方面给予适当肯定的发展</a:t>
            </a:r>
            <a:r>
              <a:rPr lang="zh-CN" altLang="en-US" sz="2400" b="1" dirty="0" smtClean="0">
                <a:latin typeface="楷体" panose="02010609060101010101" pitchFamily="49" charset="-122"/>
                <a:ea typeface="楷体" panose="02010609060101010101" pitchFamily="49" charset="-122"/>
              </a:rPr>
              <a:t>过程</a:t>
            </a:r>
            <a:r>
              <a:rPr lang="zh-CN" altLang="en-US" sz="2400" b="1" dirty="0">
                <a:latin typeface="楷体" panose="02010609060101010101" pitchFamily="49" charset="-122"/>
                <a:ea typeface="楷体" panose="02010609060101010101" pitchFamily="49" charset="-122"/>
              </a:rPr>
              <a:t>。他们认为尽管这一时期是军阀混战、政治混乱的黑暗时期，然而另一方面社会出现了新因素，历史仍在向前发展，是近代中国从传统社会向现代社会转型当中的一个特殊阶段，现代化正是在这种新旧交替和冲突中向前发展的</a:t>
            </a:r>
            <a:r>
              <a:rPr lang="zh-CN" altLang="en-US" sz="2400" b="1" dirty="0" smtClean="0">
                <a:latin typeface="楷体" panose="02010609060101010101" pitchFamily="49" charset="-122"/>
                <a:ea typeface="楷体" panose="02010609060101010101" pitchFamily="49" charset="-122"/>
              </a:rPr>
              <a:t>。 </a:t>
            </a:r>
            <a:endParaRPr lang="en-US" altLang="zh-CN" sz="2400" b="1" dirty="0" smtClean="0">
              <a:latin typeface="楷体" panose="02010609060101010101" pitchFamily="49" charset="-122"/>
              <a:ea typeface="楷体" panose="02010609060101010101" pitchFamily="49" charset="-122"/>
            </a:endParaRPr>
          </a:p>
          <a:p>
            <a:r>
              <a:rPr lang="zh-CN" altLang="en-US" sz="2400" b="1" dirty="0" smtClean="0">
                <a:solidFill>
                  <a:srgbClr val="FF0000"/>
                </a:solidFill>
                <a:latin typeface="黑体" panose="02010609060101010101" pitchFamily="49" charset="-122"/>
                <a:ea typeface="黑体" panose="02010609060101010101" pitchFamily="49" charset="-122"/>
              </a:rPr>
              <a:t>根据</a:t>
            </a:r>
            <a:r>
              <a:rPr lang="zh-CN" altLang="en-US" sz="2400" b="1" dirty="0">
                <a:solidFill>
                  <a:srgbClr val="FF0000"/>
                </a:solidFill>
                <a:latin typeface="黑体" panose="02010609060101010101" pitchFamily="49" charset="-122"/>
                <a:ea typeface="黑体" panose="02010609060101010101" pitchFamily="49" charset="-122"/>
              </a:rPr>
              <a:t>材料并结合所学知识，评价北洋军阀时期的历史</a:t>
            </a:r>
            <a:r>
              <a:rPr lang="zh-CN" altLang="en-US" sz="2400" b="1" dirty="0" smtClean="0">
                <a:solidFill>
                  <a:srgbClr val="FF0000"/>
                </a:solidFill>
                <a:latin typeface="黑体" panose="02010609060101010101" pitchFamily="49" charset="-122"/>
                <a:ea typeface="黑体" panose="02010609060101010101" pitchFamily="49" charset="-122"/>
              </a:rPr>
              <a:t>。</a:t>
            </a:r>
            <a:endParaRPr lang="en-US" altLang="zh-CN" sz="2400" b="1" dirty="0" smtClean="0">
              <a:solidFill>
                <a:srgbClr val="FF0000"/>
              </a:solidFill>
              <a:latin typeface="黑体" panose="02010609060101010101" pitchFamily="49" charset="-122"/>
              <a:ea typeface="黑体" panose="02010609060101010101" pitchFamily="49" charset="-122"/>
            </a:endParaRPr>
          </a:p>
          <a:p>
            <a:r>
              <a:rPr lang="en-US" altLang="zh-CN" sz="2400" b="1" dirty="0" smtClean="0">
                <a:solidFill>
                  <a:srgbClr val="FF0000"/>
                </a:solidFill>
                <a:latin typeface="黑体" panose="02010609060101010101" pitchFamily="49" charset="-122"/>
                <a:ea typeface="黑体" panose="02010609060101010101" pitchFamily="49" charset="-122"/>
              </a:rPr>
              <a:t>(</a:t>
            </a:r>
            <a:r>
              <a:rPr lang="zh-CN" altLang="en-US" sz="2400" b="1" dirty="0">
                <a:solidFill>
                  <a:srgbClr val="FF0000"/>
                </a:solidFill>
                <a:latin typeface="黑体" panose="02010609060101010101" pitchFamily="49" charset="-122"/>
                <a:ea typeface="黑体" panose="02010609060101010101" pitchFamily="49" charset="-122"/>
              </a:rPr>
              <a:t>要求：观点明确，史论结合</a:t>
            </a:r>
            <a:r>
              <a:rPr lang="en-US" altLang="zh-CN" sz="2400" b="1" dirty="0">
                <a:solidFill>
                  <a:srgbClr val="FF0000"/>
                </a:solidFill>
                <a:latin typeface="黑体" panose="02010609060101010101" pitchFamily="49" charset="-122"/>
                <a:ea typeface="黑体" panose="02010609060101010101" pitchFamily="49" charset="-122"/>
              </a:rPr>
              <a:t>)</a:t>
            </a:r>
            <a:endParaRPr lang="zh-CN" altLang="en-US" sz="2400" b="1"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179512" y="260648"/>
            <a:ext cx="2016224" cy="461665"/>
          </a:xfrm>
          <a:prstGeom prst="rect">
            <a:avLst/>
          </a:prstGeom>
          <a:noFill/>
        </p:spPr>
        <p:txBody>
          <a:bodyPr wrap="square" rtlCol="0">
            <a:spAutoFit/>
          </a:bodyPr>
          <a:lstStyle/>
          <a:p>
            <a:r>
              <a:rPr lang="en-US" altLang="zh-CN" sz="2400" b="1" dirty="0" smtClean="0">
                <a:solidFill>
                  <a:srgbClr val="FF0000"/>
                </a:solidFill>
              </a:rPr>
              <a:t>【</a:t>
            </a:r>
            <a:r>
              <a:rPr lang="zh-CN" altLang="en-US" sz="2400" b="1" dirty="0" smtClean="0">
                <a:solidFill>
                  <a:srgbClr val="FF0000"/>
                </a:solidFill>
              </a:rPr>
              <a:t>随堂训练</a:t>
            </a:r>
            <a:r>
              <a:rPr lang="en-US" altLang="zh-CN" sz="2400" b="1" dirty="0" smtClean="0">
                <a:solidFill>
                  <a:srgbClr val="FF0000"/>
                </a:solidFill>
              </a:rPr>
              <a:t>】</a:t>
            </a:r>
            <a:endParaRPr lang="zh-CN" altLang="en-US" sz="2400" b="1" dirty="0">
              <a:solidFill>
                <a:srgbClr val="FF0000"/>
              </a:solidFill>
            </a:endParaRPr>
          </a:p>
        </p:txBody>
      </p:sp>
    </p:spTree>
    <p:extLst>
      <p:ext uri="{BB962C8B-B14F-4D97-AF65-F5344CB8AC3E}">
        <p14:creationId xmlns:p14="http://schemas.microsoft.com/office/powerpoint/2010/main" val="25589196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0606" y="548680"/>
            <a:ext cx="8412504" cy="1938992"/>
          </a:xfrm>
          <a:prstGeom prst="rect">
            <a:avLst/>
          </a:prstGeom>
          <a:noFill/>
        </p:spPr>
        <p:txBody>
          <a:bodyPr wrap="square" rtlCol="0">
            <a:spAutoFit/>
          </a:bodyPr>
          <a:lstStyle/>
          <a:p>
            <a:r>
              <a:rPr lang="en-US" altLang="zh-CN" sz="2400" b="1" dirty="0" smtClean="0">
                <a:solidFill>
                  <a:srgbClr val="FF0000"/>
                </a:solidFill>
                <a:latin typeface="黑体" panose="02010609060101010101" pitchFamily="49" charset="-122"/>
                <a:ea typeface="黑体" panose="02010609060101010101" pitchFamily="49" charset="-122"/>
              </a:rPr>
              <a:t>【</a:t>
            </a:r>
            <a:r>
              <a:rPr lang="zh-CN" altLang="en-US" sz="2400" b="1" dirty="0" smtClean="0">
                <a:solidFill>
                  <a:srgbClr val="FF0000"/>
                </a:solidFill>
                <a:latin typeface="黑体" panose="02010609060101010101" pitchFamily="49" charset="-122"/>
                <a:ea typeface="黑体" panose="02010609060101010101" pitchFamily="49" charset="-122"/>
              </a:rPr>
              <a:t>相关考点</a:t>
            </a:r>
            <a:r>
              <a:rPr lang="en-US" altLang="zh-CN" sz="2400" b="1" dirty="0" smtClean="0">
                <a:solidFill>
                  <a:srgbClr val="FF0000"/>
                </a:solidFill>
                <a:latin typeface="黑体" panose="02010609060101010101" pitchFamily="49" charset="-122"/>
                <a:ea typeface="黑体" panose="02010609060101010101" pitchFamily="49" charset="-122"/>
              </a:rPr>
              <a:t>】</a:t>
            </a: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1</a:t>
            </a:r>
            <a:r>
              <a:rPr lang="zh-CN" altLang="en-US" sz="2400" b="1" dirty="0" smtClean="0">
                <a:latin typeface="黑体" panose="02010609060101010101" pitchFamily="49" charset="-122"/>
                <a:ea typeface="黑体" panose="02010609060101010101" pitchFamily="49" charset="-122"/>
              </a:rPr>
              <a:t>）辛亥革命、五四运动、中共成立、新民主主义革命</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2</a:t>
            </a:r>
            <a:r>
              <a:rPr lang="zh-CN" altLang="en-US" sz="2400" b="1" dirty="0" smtClean="0">
                <a:latin typeface="黑体" panose="02010609060101010101" pitchFamily="49" charset="-122"/>
                <a:ea typeface="黑体" panose="02010609060101010101" pitchFamily="49" charset="-122"/>
              </a:rPr>
              <a:t>）民国</a:t>
            </a:r>
            <a:r>
              <a:rPr lang="zh-CN" altLang="en-US" sz="2400" b="1" dirty="0">
                <a:latin typeface="黑体" panose="02010609060101010101" pitchFamily="49" charset="-122"/>
                <a:ea typeface="黑体" panose="02010609060101010101" pitchFamily="49" charset="-122"/>
              </a:rPr>
              <a:t>时期民族工业的曲折</a:t>
            </a:r>
            <a:r>
              <a:rPr lang="zh-CN" altLang="en-US" sz="2400" b="1" dirty="0" smtClean="0">
                <a:latin typeface="黑体" panose="02010609060101010101" pitchFamily="49" charset="-122"/>
                <a:ea typeface="黑体" panose="02010609060101010101" pitchFamily="49" charset="-122"/>
              </a:rPr>
              <a:t>发展</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3</a:t>
            </a:r>
            <a:r>
              <a:rPr lang="zh-CN" altLang="en-US" sz="2400" b="1" dirty="0" smtClean="0">
                <a:latin typeface="黑体" panose="02010609060101010101" pitchFamily="49" charset="-122"/>
                <a:ea typeface="黑体" panose="02010609060101010101" pitchFamily="49" charset="-122"/>
              </a:rPr>
              <a:t>）新文化运动；新三民主义；马克思主义</a:t>
            </a:r>
            <a:r>
              <a:rPr lang="zh-CN" altLang="en-US" sz="2400" b="1" dirty="0">
                <a:latin typeface="黑体" panose="02010609060101010101" pitchFamily="49" charset="-122"/>
                <a:ea typeface="黑体" panose="02010609060101010101" pitchFamily="49" charset="-122"/>
              </a:rPr>
              <a:t>在中国的</a:t>
            </a:r>
            <a:r>
              <a:rPr lang="zh-CN" altLang="en-US" sz="2400" b="1" dirty="0" smtClean="0">
                <a:latin typeface="黑体" panose="02010609060101010101" pitchFamily="49" charset="-122"/>
                <a:ea typeface="黑体" panose="02010609060101010101" pitchFamily="49" charset="-122"/>
              </a:rPr>
              <a:t>传播</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4</a:t>
            </a:r>
            <a:r>
              <a:rPr lang="zh-CN" altLang="en-US" sz="2400" b="1" dirty="0" smtClean="0">
                <a:latin typeface="黑体" panose="02010609060101010101" pitchFamily="49" charset="-122"/>
                <a:ea typeface="黑体" panose="02010609060101010101" pitchFamily="49" charset="-122"/>
              </a:rPr>
              <a:t>）中国</a:t>
            </a:r>
            <a:r>
              <a:rPr lang="zh-CN" altLang="en-US" sz="2400" b="1" dirty="0">
                <a:latin typeface="黑体" panose="02010609060101010101" pitchFamily="49" charset="-122"/>
                <a:ea typeface="黑体" panose="02010609060101010101" pitchFamily="49" charset="-122"/>
              </a:rPr>
              <a:t>近现代社会生活的变迁</a:t>
            </a:r>
          </a:p>
        </p:txBody>
      </p:sp>
      <p:sp>
        <p:nvSpPr>
          <p:cNvPr id="4" name="文本框 3"/>
          <p:cNvSpPr txBox="1"/>
          <p:nvPr/>
        </p:nvSpPr>
        <p:spPr>
          <a:xfrm>
            <a:off x="339997" y="2949337"/>
            <a:ext cx="8412504" cy="1200329"/>
          </a:xfrm>
          <a:prstGeom prst="rect">
            <a:avLst/>
          </a:prstGeom>
          <a:noFill/>
        </p:spPr>
        <p:txBody>
          <a:bodyPr wrap="square" rtlCol="0">
            <a:spAutoFit/>
          </a:bodyPr>
          <a:lstStyle/>
          <a:p>
            <a:r>
              <a:rPr lang="en-US" altLang="zh-CN" sz="2400" b="1" dirty="0" smtClean="0">
                <a:solidFill>
                  <a:srgbClr val="FF0000"/>
                </a:solidFill>
                <a:latin typeface="黑体" panose="02010609060101010101" pitchFamily="49" charset="-122"/>
                <a:ea typeface="黑体" panose="02010609060101010101" pitchFamily="49" charset="-122"/>
              </a:rPr>
              <a:t>【</a:t>
            </a:r>
            <a:r>
              <a:rPr lang="zh-CN" altLang="en-US" sz="2400" b="1" dirty="0" smtClean="0">
                <a:solidFill>
                  <a:srgbClr val="FF0000"/>
                </a:solidFill>
                <a:latin typeface="黑体" panose="02010609060101010101" pitchFamily="49" charset="-122"/>
                <a:ea typeface="黑体" panose="02010609060101010101" pitchFamily="49" charset="-122"/>
              </a:rPr>
              <a:t>历史课标</a:t>
            </a:r>
            <a:r>
              <a:rPr lang="en-US" altLang="zh-CN" sz="2400" b="1" dirty="0" smtClean="0">
                <a:solidFill>
                  <a:srgbClr val="FF0000"/>
                </a:solidFill>
                <a:latin typeface="黑体" panose="02010609060101010101" pitchFamily="49" charset="-122"/>
                <a:ea typeface="黑体" panose="02010609060101010101" pitchFamily="49" charset="-122"/>
              </a:rPr>
              <a:t>】</a:t>
            </a:r>
          </a:p>
          <a:p>
            <a:r>
              <a:rPr lang="zh-CN" altLang="en-US" sz="2400" b="1" dirty="0" smtClean="0">
                <a:latin typeface="黑体" panose="02010609060101010101" pitchFamily="49" charset="-122"/>
                <a:ea typeface="黑体" panose="02010609060101010101" pitchFamily="49" charset="-122"/>
              </a:rPr>
              <a:t>①了解</a:t>
            </a:r>
            <a:r>
              <a:rPr lang="zh-CN" altLang="en-US" sz="2400" b="1" dirty="0">
                <a:latin typeface="黑体" panose="02010609060101010101" pitchFamily="49" charset="-122"/>
                <a:ea typeface="黑体" panose="02010609060101010101" pitchFamily="49" charset="-122"/>
              </a:rPr>
              <a:t>北洋军阀的统治及特点</a:t>
            </a:r>
            <a:r>
              <a:rPr lang="zh-CN" altLang="en-US" sz="2400" b="1" dirty="0" smtClean="0">
                <a:latin typeface="黑体" panose="02010609060101010101" pitchFamily="49" charset="-122"/>
                <a:ea typeface="黑体" panose="02010609060101010101" pitchFamily="49" charset="-122"/>
              </a:rPr>
              <a:t>；②通过</a:t>
            </a:r>
            <a:r>
              <a:rPr lang="zh-CN" altLang="en-US" sz="2400" b="1" dirty="0">
                <a:latin typeface="黑体" panose="02010609060101010101" pitchFamily="49" charset="-122"/>
                <a:ea typeface="黑体" panose="02010609060101010101" pitchFamily="49" charset="-122"/>
              </a:rPr>
              <a:t>了解民国初年社会经济、思想观念、</a:t>
            </a:r>
            <a:r>
              <a:rPr lang="zh-CN" altLang="en-US" sz="2400" b="1" dirty="0" smtClean="0">
                <a:latin typeface="黑体" panose="02010609060101010101" pitchFamily="49" charset="-122"/>
                <a:ea typeface="黑体" panose="02010609060101010101" pitchFamily="49" charset="-122"/>
              </a:rPr>
              <a:t>生活习俗</a:t>
            </a:r>
            <a:r>
              <a:rPr lang="zh-CN" altLang="en-US" sz="2400" b="1" dirty="0">
                <a:latin typeface="黑体" panose="02010609060101010101" pitchFamily="49" charset="-122"/>
                <a:ea typeface="黑体" panose="02010609060101010101" pitchFamily="49" charset="-122"/>
              </a:rPr>
              <a:t>的变化，认识其变化的原因及影响。</a:t>
            </a:r>
          </a:p>
        </p:txBody>
      </p:sp>
      <p:sp>
        <p:nvSpPr>
          <p:cNvPr id="5" name="文本框 4"/>
          <p:cNvSpPr txBox="1"/>
          <p:nvPr/>
        </p:nvSpPr>
        <p:spPr>
          <a:xfrm>
            <a:off x="266562" y="4813726"/>
            <a:ext cx="8192443" cy="830997"/>
          </a:xfrm>
          <a:prstGeom prst="rect">
            <a:avLst/>
          </a:prstGeom>
          <a:noFill/>
        </p:spPr>
        <p:txBody>
          <a:bodyPr wrap="square" rtlCol="0">
            <a:spAutoFit/>
          </a:bodyPr>
          <a:lstStyle/>
          <a:p>
            <a:r>
              <a:rPr lang="en-US" altLang="zh-CN" sz="2400" b="1" dirty="0" smtClean="0">
                <a:solidFill>
                  <a:srgbClr val="FF0000"/>
                </a:solidFill>
                <a:latin typeface="黑体" panose="02010609060101010101" pitchFamily="49" charset="-122"/>
                <a:ea typeface="黑体" panose="02010609060101010101" pitchFamily="49" charset="-122"/>
              </a:rPr>
              <a:t>【</a:t>
            </a:r>
            <a:r>
              <a:rPr lang="zh-CN" altLang="en-US" sz="2400" b="1" dirty="0" smtClean="0">
                <a:solidFill>
                  <a:srgbClr val="FF0000"/>
                </a:solidFill>
                <a:latin typeface="黑体" panose="02010609060101010101" pitchFamily="49" charset="-122"/>
                <a:ea typeface="黑体" panose="02010609060101010101" pitchFamily="49" charset="-122"/>
              </a:rPr>
              <a:t>考察角度</a:t>
            </a:r>
            <a:r>
              <a:rPr lang="en-US" altLang="zh-CN" sz="2400" b="1" dirty="0" smtClean="0">
                <a:solidFill>
                  <a:srgbClr val="FF0000"/>
                </a:solidFill>
                <a:latin typeface="黑体" panose="02010609060101010101" pitchFamily="49" charset="-122"/>
                <a:ea typeface="黑体" panose="02010609060101010101" pitchFamily="49" charset="-122"/>
              </a:rPr>
              <a:t>】</a:t>
            </a:r>
            <a:r>
              <a:rPr lang="zh-CN" altLang="en-US" sz="2400" b="1" dirty="0" smtClean="0">
                <a:latin typeface="黑体" panose="02010609060101010101" pitchFamily="49" charset="-122"/>
                <a:ea typeface="黑体" panose="02010609060101010101" pitchFamily="49" charset="-122"/>
              </a:rPr>
              <a:t>“北洋军阀统治时期</a:t>
            </a:r>
            <a:r>
              <a:rPr lang="zh-CN" altLang="en-US" sz="2400" b="1" dirty="0" smtClean="0">
                <a:solidFill>
                  <a:srgbClr val="0033CC"/>
                </a:solidFill>
                <a:latin typeface="黑体" panose="02010609060101010101" pitchFamily="49" charset="-122"/>
                <a:ea typeface="黑体" panose="02010609060101010101" pitchFamily="49" charset="-122"/>
              </a:rPr>
              <a:t>阶段特征</a:t>
            </a:r>
            <a:r>
              <a:rPr lang="zh-CN" altLang="en-US" sz="2400" b="1" dirty="0" smtClean="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、“民国建立后</a:t>
            </a:r>
            <a:r>
              <a:rPr lang="zh-CN" altLang="en-US" sz="2400" b="1" dirty="0">
                <a:solidFill>
                  <a:srgbClr val="0033CC"/>
                </a:solidFill>
                <a:latin typeface="黑体" panose="02010609060101010101" pitchFamily="49" charset="-122"/>
                <a:ea typeface="黑体" panose="02010609060101010101" pitchFamily="49" charset="-122"/>
              </a:rPr>
              <a:t>维护民主共和的斗争</a:t>
            </a:r>
            <a:r>
              <a:rPr lang="zh-CN" altLang="en-US" sz="2400" b="1" dirty="0">
                <a:latin typeface="黑体" panose="02010609060101010101" pitchFamily="49" charset="-122"/>
                <a:ea typeface="黑体" panose="02010609060101010101" pitchFamily="49" charset="-122"/>
              </a:rPr>
              <a:t>”、“</a:t>
            </a:r>
            <a:r>
              <a:rPr lang="zh-CN" altLang="en-US" sz="2400" b="1" dirty="0">
                <a:solidFill>
                  <a:srgbClr val="0033CC"/>
                </a:solidFill>
                <a:latin typeface="黑体" panose="02010609060101010101" pitchFamily="49" charset="-122"/>
                <a:ea typeface="黑体" panose="02010609060101010101" pitchFamily="49" charset="-122"/>
              </a:rPr>
              <a:t>军阀混战</a:t>
            </a:r>
            <a:r>
              <a:rPr lang="zh-CN" altLang="en-US" sz="2400" b="1" dirty="0">
                <a:latin typeface="黑体" panose="02010609060101010101" pitchFamily="49" charset="-122"/>
                <a:ea typeface="黑体" panose="02010609060101010101" pitchFamily="49" charset="-122"/>
              </a:rPr>
              <a:t>”等。</a:t>
            </a:r>
          </a:p>
        </p:txBody>
      </p:sp>
    </p:spTree>
    <p:extLst>
      <p:ext uri="{BB962C8B-B14F-4D97-AF65-F5344CB8AC3E}">
        <p14:creationId xmlns:p14="http://schemas.microsoft.com/office/powerpoint/2010/main" val="34781409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225281" descr="003"/>
          <p:cNvPicPr>
            <a:picLocks noChangeAspect="1"/>
          </p:cNvPicPr>
          <p:nvPr/>
        </p:nvPicPr>
        <p:blipFill>
          <a:blip r:embed="rId2">
            <a:lum bright="72000" contrast="-72000"/>
          </a:blip>
          <a:srcRect/>
          <a:stretch>
            <a:fillRect/>
          </a:stretch>
        </p:blipFill>
        <p:spPr bwMode="auto">
          <a:xfrm>
            <a:off x="0" y="0"/>
            <a:ext cx="9144000" cy="6858000"/>
          </a:xfrm>
          <a:prstGeom prst="rect">
            <a:avLst/>
          </a:prstGeom>
          <a:noFill/>
          <a:ln w="9525">
            <a:noFill/>
            <a:miter lim="800000"/>
            <a:headEnd/>
            <a:tailEnd/>
          </a:ln>
        </p:spPr>
      </p:pic>
      <p:sp>
        <p:nvSpPr>
          <p:cNvPr id="3" name="文本框 2"/>
          <p:cNvSpPr txBox="1"/>
          <p:nvPr/>
        </p:nvSpPr>
        <p:spPr>
          <a:xfrm>
            <a:off x="304800" y="457200"/>
            <a:ext cx="3068469" cy="584775"/>
          </a:xfrm>
          <a:prstGeom prst="rect">
            <a:avLst/>
          </a:prstGeom>
          <a:noFill/>
          <a:ln w="9525">
            <a:noFill/>
          </a:ln>
        </p:spPr>
        <p:txBody>
          <a:bodyPr wrap="none">
            <a:spAutoFit/>
            <a:scene3d>
              <a:camera prst="orthographicFront"/>
              <a:lightRig rig="threePt" dir="t"/>
            </a:scene3d>
          </a:bodyPr>
          <a:lstStyle/>
          <a:p>
            <a:pPr>
              <a:defRPr/>
            </a:pPr>
            <a:r>
              <a:rPr lang="zh-CN" altLang="en-US" sz="3200" b="1" noProof="1" smtClean="0">
                <a:latin typeface="Arial" panose="020B0604020202020204" pitchFamily="34" charset="0"/>
                <a:ea typeface="黑体" panose="02010609060101010101" pitchFamily="2" charset="-122"/>
                <a:cs typeface="+mn-ea"/>
              </a:rPr>
              <a:t>一、时间分期</a:t>
            </a:r>
            <a:r>
              <a:rPr lang="zh-CN" altLang="en-US" sz="3200" b="1" noProof="1">
                <a:latin typeface="Arial" panose="020B0604020202020204" pitchFamily="34" charset="0"/>
                <a:ea typeface="黑体" panose="02010609060101010101" pitchFamily="2" charset="-122"/>
                <a:cs typeface="+mn-ea"/>
              </a:rPr>
              <a:t>：</a:t>
            </a:r>
            <a:endParaRPr lang="zh-CN" altLang="en-US" sz="3200" b="1" noProof="1">
              <a:latin typeface="Arial" panose="020B0604020202020204" pitchFamily="34" charset="0"/>
              <a:ea typeface="黑体" panose="02010609060101010101" pitchFamily="2" charset="-122"/>
            </a:endParaRPr>
          </a:p>
        </p:txBody>
      </p:sp>
      <p:sp>
        <p:nvSpPr>
          <p:cNvPr id="16387" name="矩形 3"/>
          <p:cNvSpPr>
            <a:spLocks noChangeArrowheads="1"/>
          </p:cNvSpPr>
          <p:nvPr/>
        </p:nvSpPr>
        <p:spPr bwMode="auto">
          <a:xfrm>
            <a:off x="609600" y="1385888"/>
            <a:ext cx="6561138" cy="519112"/>
          </a:xfrm>
          <a:prstGeom prst="rect">
            <a:avLst/>
          </a:prstGeom>
          <a:noFill/>
          <a:ln w="9525">
            <a:noFill/>
            <a:miter lim="800000"/>
            <a:headEnd/>
            <a:tailEnd/>
          </a:ln>
        </p:spPr>
        <p:txBody>
          <a:bodyPr wrap="none" anchor="ctr">
            <a:spAutoFit/>
          </a:bodyPr>
          <a:lstStyle/>
          <a:p>
            <a:r>
              <a:rPr lang="en-US" altLang="zh-CN" sz="2800" b="1">
                <a:latin typeface="华文中宋"/>
                <a:ea typeface="华文中宋"/>
                <a:cs typeface="华文中宋"/>
              </a:rPr>
              <a:t>1</a:t>
            </a:r>
            <a:r>
              <a:rPr lang="zh-CN" altLang="en-US" sz="2800" b="1">
                <a:latin typeface="华文中宋"/>
                <a:ea typeface="华文中宋"/>
                <a:cs typeface="华文中宋"/>
              </a:rPr>
              <a:t>．袁世凯统治时期（</a:t>
            </a:r>
            <a:r>
              <a:rPr lang="en-US" altLang="zh-CN" sz="2800" b="1">
                <a:latin typeface="华文中宋"/>
                <a:ea typeface="华文中宋"/>
                <a:cs typeface="华文中宋"/>
              </a:rPr>
              <a:t>1912</a:t>
            </a:r>
            <a:r>
              <a:rPr lang="zh-CN" altLang="en-US" sz="2800" b="1">
                <a:latin typeface="华文中宋"/>
                <a:ea typeface="华文中宋"/>
                <a:cs typeface="华文中宋"/>
              </a:rPr>
              <a:t>－</a:t>
            </a:r>
            <a:r>
              <a:rPr lang="en-US" altLang="zh-CN" sz="2800" b="1">
                <a:latin typeface="华文中宋"/>
                <a:ea typeface="华文中宋"/>
                <a:cs typeface="华文中宋"/>
              </a:rPr>
              <a:t>1916</a:t>
            </a:r>
            <a:r>
              <a:rPr lang="zh-CN" altLang="en-US" sz="2800" b="1">
                <a:latin typeface="华文中宋"/>
                <a:ea typeface="华文中宋"/>
                <a:cs typeface="华文中宋"/>
              </a:rPr>
              <a:t>年） </a:t>
            </a:r>
          </a:p>
        </p:txBody>
      </p:sp>
      <p:sp>
        <p:nvSpPr>
          <p:cNvPr id="16388" name="矩形 4"/>
          <p:cNvSpPr>
            <a:spLocks noChangeArrowheads="1"/>
          </p:cNvSpPr>
          <p:nvPr/>
        </p:nvSpPr>
        <p:spPr bwMode="auto">
          <a:xfrm>
            <a:off x="609600" y="2209800"/>
            <a:ext cx="8407400" cy="519113"/>
          </a:xfrm>
          <a:prstGeom prst="rect">
            <a:avLst/>
          </a:prstGeom>
          <a:noFill/>
          <a:ln w="9525">
            <a:noFill/>
            <a:miter lim="800000"/>
            <a:headEnd/>
            <a:tailEnd/>
          </a:ln>
        </p:spPr>
        <p:txBody>
          <a:bodyPr wrap="none" anchor="ctr">
            <a:spAutoFit/>
          </a:bodyPr>
          <a:lstStyle/>
          <a:p>
            <a:r>
              <a:rPr lang="en-US" altLang="zh-CN" sz="2800" b="1">
                <a:latin typeface="华文中宋"/>
                <a:ea typeface="华文中宋"/>
                <a:cs typeface="华文中宋"/>
              </a:rPr>
              <a:t>2</a:t>
            </a:r>
            <a:r>
              <a:rPr lang="zh-CN" altLang="en-US" sz="2800" b="1">
                <a:latin typeface="华文中宋"/>
                <a:ea typeface="华文中宋"/>
                <a:cs typeface="华文中宋"/>
              </a:rPr>
              <a:t>．皖系军阀控制北京政权时期（</a:t>
            </a:r>
            <a:r>
              <a:rPr lang="en-US" altLang="zh-CN" sz="2800" b="1">
                <a:latin typeface="华文中宋"/>
                <a:ea typeface="华文中宋"/>
                <a:cs typeface="华文中宋"/>
              </a:rPr>
              <a:t>1916</a:t>
            </a:r>
            <a:r>
              <a:rPr lang="zh-CN" altLang="en-US" sz="2800" b="1">
                <a:latin typeface="华文中宋"/>
                <a:ea typeface="华文中宋"/>
                <a:cs typeface="华文中宋"/>
              </a:rPr>
              <a:t>－</a:t>
            </a:r>
            <a:r>
              <a:rPr lang="en-US" altLang="zh-CN" sz="2800" b="1">
                <a:latin typeface="华文中宋"/>
                <a:ea typeface="华文中宋"/>
                <a:cs typeface="华文中宋"/>
              </a:rPr>
              <a:t>1920</a:t>
            </a:r>
            <a:r>
              <a:rPr lang="zh-CN" altLang="en-US" sz="2800" b="1">
                <a:latin typeface="华文中宋"/>
                <a:ea typeface="华文中宋"/>
                <a:cs typeface="华文中宋"/>
              </a:rPr>
              <a:t>年）</a:t>
            </a:r>
            <a:r>
              <a:rPr lang="zh-CN" altLang="en-US" sz="2800" b="1">
                <a:latin typeface="楷体_GB2312"/>
                <a:ea typeface="楷体_GB2312"/>
                <a:cs typeface="楷体_GB2312"/>
              </a:rPr>
              <a:t> </a:t>
            </a:r>
          </a:p>
        </p:txBody>
      </p:sp>
      <p:sp>
        <p:nvSpPr>
          <p:cNvPr id="16389" name="矩形 5"/>
          <p:cNvSpPr>
            <a:spLocks noChangeArrowheads="1"/>
          </p:cNvSpPr>
          <p:nvPr/>
        </p:nvSpPr>
        <p:spPr bwMode="auto">
          <a:xfrm>
            <a:off x="609600" y="3062288"/>
            <a:ext cx="8228013" cy="519112"/>
          </a:xfrm>
          <a:prstGeom prst="rect">
            <a:avLst/>
          </a:prstGeom>
          <a:noFill/>
          <a:ln w="9525">
            <a:noFill/>
            <a:miter lim="800000"/>
            <a:headEnd/>
            <a:tailEnd/>
          </a:ln>
        </p:spPr>
        <p:txBody>
          <a:bodyPr wrap="none" anchor="ctr">
            <a:spAutoFit/>
          </a:bodyPr>
          <a:lstStyle/>
          <a:p>
            <a:r>
              <a:rPr lang="en-US" altLang="zh-CN" sz="2800" b="1">
                <a:latin typeface="华文中宋"/>
                <a:ea typeface="华文中宋"/>
                <a:cs typeface="华文中宋"/>
              </a:rPr>
              <a:t>3</a:t>
            </a:r>
            <a:r>
              <a:rPr lang="zh-CN" altLang="en-US" sz="2800" b="1">
                <a:latin typeface="华文中宋"/>
                <a:ea typeface="华文中宋"/>
                <a:cs typeface="华文中宋"/>
              </a:rPr>
              <a:t>．直系军阀控制北京政权时期（</a:t>
            </a:r>
            <a:r>
              <a:rPr lang="en-US" altLang="zh-CN" sz="2800" b="1">
                <a:latin typeface="华文中宋"/>
                <a:ea typeface="华文中宋"/>
                <a:cs typeface="华文中宋"/>
              </a:rPr>
              <a:t>1920</a:t>
            </a:r>
            <a:r>
              <a:rPr lang="zh-CN" altLang="en-US" sz="2800" b="1">
                <a:latin typeface="华文中宋"/>
                <a:ea typeface="华文中宋"/>
                <a:cs typeface="华文中宋"/>
              </a:rPr>
              <a:t>－</a:t>
            </a:r>
            <a:r>
              <a:rPr lang="en-US" altLang="zh-CN" sz="2800" b="1">
                <a:latin typeface="华文中宋"/>
                <a:ea typeface="华文中宋"/>
                <a:cs typeface="华文中宋"/>
              </a:rPr>
              <a:t>1924</a:t>
            </a:r>
            <a:r>
              <a:rPr lang="zh-CN" altLang="en-US" sz="2800" b="1">
                <a:latin typeface="华文中宋"/>
                <a:ea typeface="华文中宋"/>
                <a:cs typeface="华文中宋"/>
              </a:rPr>
              <a:t>年）</a:t>
            </a:r>
          </a:p>
        </p:txBody>
      </p:sp>
      <p:sp>
        <p:nvSpPr>
          <p:cNvPr id="16390" name="矩形 19460"/>
          <p:cNvSpPr>
            <a:spLocks noChangeArrowheads="1"/>
          </p:cNvSpPr>
          <p:nvPr/>
        </p:nvSpPr>
        <p:spPr bwMode="auto">
          <a:xfrm>
            <a:off x="609600" y="3976688"/>
            <a:ext cx="8228013" cy="519112"/>
          </a:xfrm>
          <a:prstGeom prst="rect">
            <a:avLst/>
          </a:prstGeom>
          <a:noFill/>
          <a:ln w="9525">
            <a:noFill/>
            <a:miter lim="800000"/>
            <a:headEnd/>
            <a:tailEnd/>
          </a:ln>
        </p:spPr>
        <p:txBody>
          <a:bodyPr wrap="none" anchor="ctr">
            <a:spAutoFit/>
          </a:bodyPr>
          <a:lstStyle/>
          <a:p>
            <a:r>
              <a:rPr lang="en-US" altLang="zh-CN" sz="2800" b="1">
                <a:latin typeface="华文中宋"/>
                <a:ea typeface="华文中宋"/>
                <a:cs typeface="华文中宋"/>
              </a:rPr>
              <a:t>4</a:t>
            </a:r>
            <a:r>
              <a:rPr lang="zh-CN" altLang="en-US" sz="2800" b="1">
                <a:latin typeface="华文中宋"/>
                <a:ea typeface="华文中宋"/>
                <a:cs typeface="华文中宋"/>
              </a:rPr>
              <a:t>．奉系军阀控制北京政权时期（</a:t>
            </a:r>
            <a:r>
              <a:rPr lang="en-US" altLang="zh-CN" sz="2800" b="1">
                <a:latin typeface="华文中宋"/>
                <a:ea typeface="华文中宋"/>
                <a:cs typeface="华文中宋"/>
              </a:rPr>
              <a:t>1924</a:t>
            </a:r>
            <a:r>
              <a:rPr lang="zh-CN" altLang="en-US" sz="2800" b="1">
                <a:latin typeface="华文中宋"/>
                <a:ea typeface="华文中宋"/>
                <a:cs typeface="华文中宋"/>
              </a:rPr>
              <a:t>－</a:t>
            </a:r>
            <a:r>
              <a:rPr lang="en-US" altLang="zh-CN" sz="2800" b="1">
                <a:latin typeface="华文中宋"/>
                <a:ea typeface="华文中宋"/>
                <a:cs typeface="华文中宋"/>
              </a:rPr>
              <a:t>1928</a:t>
            </a:r>
            <a:r>
              <a:rPr lang="zh-CN" altLang="en-US" sz="2800" b="1">
                <a:latin typeface="华文中宋"/>
                <a:ea typeface="华文中宋"/>
                <a:cs typeface="华文中宋"/>
              </a:rPr>
              <a:t>年）</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直接连接符 4097"/>
          <p:cNvSpPr>
            <a:spLocks noChangeShapeType="1"/>
          </p:cNvSpPr>
          <p:nvPr/>
        </p:nvSpPr>
        <p:spPr bwMode="auto">
          <a:xfrm flipV="1">
            <a:off x="0" y="3573463"/>
            <a:ext cx="8027988" cy="7937"/>
          </a:xfrm>
          <a:prstGeom prst="line">
            <a:avLst/>
          </a:prstGeom>
          <a:noFill/>
          <a:ln w="38100">
            <a:solidFill>
              <a:schemeClr val="tx1"/>
            </a:solidFill>
            <a:round/>
            <a:headEnd/>
            <a:tailEnd/>
          </a:ln>
        </p:spPr>
        <p:txBody>
          <a:bodyPr/>
          <a:lstStyle/>
          <a:p>
            <a:endParaRPr lang="zh-CN" altLang="en-US"/>
          </a:p>
        </p:txBody>
      </p:sp>
      <p:sp>
        <p:nvSpPr>
          <p:cNvPr id="17410" name="文本框 4098"/>
          <p:cNvSpPr txBox="1">
            <a:spLocks noChangeArrowheads="1"/>
          </p:cNvSpPr>
          <p:nvPr/>
        </p:nvSpPr>
        <p:spPr bwMode="auto">
          <a:xfrm>
            <a:off x="0" y="3068638"/>
            <a:ext cx="1066800" cy="457200"/>
          </a:xfrm>
          <a:prstGeom prst="rect">
            <a:avLst/>
          </a:prstGeom>
          <a:noFill/>
          <a:ln w="9525">
            <a:noFill/>
            <a:miter lim="800000"/>
            <a:headEnd/>
            <a:tailEnd/>
          </a:ln>
        </p:spPr>
        <p:txBody>
          <a:bodyPr>
            <a:spAutoFit/>
          </a:bodyPr>
          <a:lstStyle/>
          <a:p>
            <a:pPr>
              <a:spcBef>
                <a:spcPct val="50000"/>
              </a:spcBef>
            </a:pPr>
            <a:r>
              <a:rPr lang="en-US" altLang="zh-CN" sz="2400"/>
              <a:t>1912</a:t>
            </a:r>
          </a:p>
        </p:txBody>
      </p:sp>
      <p:sp>
        <p:nvSpPr>
          <p:cNvPr id="17411" name="文本框 4099"/>
          <p:cNvSpPr txBox="1">
            <a:spLocks noChangeArrowheads="1"/>
          </p:cNvSpPr>
          <p:nvPr/>
        </p:nvSpPr>
        <p:spPr bwMode="auto">
          <a:xfrm>
            <a:off x="990600" y="3048000"/>
            <a:ext cx="1066800" cy="457200"/>
          </a:xfrm>
          <a:prstGeom prst="rect">
            <a:avLst/>
          </a:prstGeom>
          <a:noFill/>
          <a:ln w="9525">
            <a:noFill/>
            <a:miter lim="800000"/>
            <a:headEnd/>
            <a:tailEnd/>
          </a:ln>
        </p:spPr>
        <p:txBody>
          <a:bodyPr>
            <a:spAutoFit/>
          </a:bodyPr>
          <a:lstStyle/>
          <a:p>
            <a:pPr>
              <a:spcBef>
                <a:spcPct val="50000"/>
              </a:spcBef>
            </a:pPr>
            <a:r>
              <a:rPr lang="en-US" altLang="zh-CN" sz="2400"/>
              <a:t>1915</a:t>
            </a:r>
          </a:p>
        </p:txBody>
      </p:sp>
      <p:sp>
        <p:nvSpPr>
          <p:cNvPr id="17412" name="文本框 4100"/>
          <p:cNvSpPr txBox="1">
            <a:spLocks noChangeArrowheads="1"/>
          </p:cNvSpPr>
          <p:nvPr/>
        </p:nvSpPr>
        <p:spPr bwMode="auto">
          <a:xfrm>
            <a:off x="4419600" y="3048000"/>
            <a:ext cx="1066800" cy="457200"/>
          </a:xfrm>
          <a:prstGeom prst="rect">
            <a:avLst/>
          </a:prstGeom>
          <a:noFill/>
          <a:ln w="9525">
            <a:noFill/>
            <a:miter lim="800000"/>
            <a:headEnd/>
            <a:tailEnd/>
          </a:ln>
        </p:spPr>
        <p:txBody>
          <a:bodyPr>
            <a:spAutoFit/>
          </a:bodyPr>
          <a:lstStyle/>
          <a:p>
            <a:pPr>
              <a:spcBef>
                <a:spcPct val="50000"/>
              </a:spcBef>
            </a:pPr>
            <a:r>
              <a:rPr lang="en-US" altLang="zh-CN" sz="2400"/>
              <a:t>1924</a:t>
            </a:r>
          </a:p>
        </p:txBody>
      </p:sp>
      <p:sp>
        <p:nvSpPr>
          <p:cNvPr id="17413" name="文本框 4101"/>
          <p:cNvSpPr txBox="1">
            <a:spLocks noChangeArrowheads="1"/>
          </p:cNvSpPr>
          <p:nvPr/>
        </p:nvSpPr>
        <p:spPr bwMode="auto">
          <a:xfrm>
            <a:off x="3581400" y="3048000"/>
            <a:ext cx="1066800" cy="457200"/>
          </a:xfrm>
          <a:prstGeom prst="rect">
            <a:avLst/>
          </a:prstGeom>
          <a:noFill/>
          <a:ln w="9525">
            <a:noFill/>
            <a:miter lim="800000"/>
            <a:headEnd/>
            <a:tailEnd/>
          </a:ln>
        </p:spPr>
        <p:txBody>
          <a:bodyPr>
            <a:spAutoFit/>
          </a:bodyPr>
          <a:lstStyle/>
          <a:p>
            <a:pPr>
              <a:spcBef>
                <a:spcPct val="50000"/>
              </a:spcBef>
            </a:pPr>
            <a:r>
              <a:rPr lang="en-US" altLang="zh-CN" sz="2400"/>
              <a:t>1921</a:t>
            </a:r>
          </a:p>
        </p:txBody>
      </p:sp>
      <p:sp>
        <p:nvSpPr>
          <p:cNvPr id="17414" name="直接连接符 4102"/>
          <p:cNvSpPr>
            <a:spLocks noChangeShapeType="1"/>
          </p:cNvSpPr>
          <p:nvPr/>
        </p:nvSpPr>
        <p:spPr bwMode="auto">
          <a:xfrm>
            <a:off x="250825" y="3429000"/>
            <a:ext cx="0" cy="152400"/>
          </a:xfrm>
          <a:prstGeom prst="line">
            <a:avLst/>
          </a:prstGeom>
          <a:noFill/>
          <a:ln w="28575">
            <a:solidFill>
              <a:schemeClr val="tx1"/>
            </a:solidFill>
            <a:round/>
            <a:headEnd/>
            <a:tailEnd/>
          </a:ln>
        </p:spPr>
        <p:txBody>
          <a:bodyPr/>
          <a:lstStyle/>
          <a:p>
            <a:endParaRPr lang="zh-CN" altLang="en-US"/>
          </a:p>
        </p:txBody>
      </p:sp>
      <p:sp>
        <p:nvSpPr>
          <p:cNvPr id="17415" name="直接连接符 4103"/>
          <p:cNvSpPr>
            <a:spLocks noChangeShapeType="1"/>
          </p:cNvSpPr>
          <p:nvPr/>
        </p:nvSpPr>
        <p:spPr bwMode="auto">
          <a:xfrm>
            <a:off x="4038600" y="3429000"/>
            <a:ext cx="0" cy="152400"/>
          </a:xfrm>
          <a:prstGeom prst="line">
            <a:avLst/>
          </a:prstGeom>
          <a:noFill/>
          <a:ln w="28575">
            <a:solidFill>
              <a:schemeClr val="tx1"/>
            </a:solidFill>
            <a:round/>
            <a:headEnd/>
            <a:tailEnd/>
          </a:ln>
        </p:spPr>
        <p:txBody>
          <a:bodyPr/>
          <a:lstStyle/>
          <a:p>
            <a:endParaRPr lang="zh-CN" altLang="en-US"/>
          </a:p>
        </p:txBody>
      </p:sp>
      <p:sp>
        <p:nvSpPr>
          <p:cNvPr id="17416" name="直接连接符 4104"/>
          <p:cNvSpPr>
            <a:spLocks noChangeShapeType="1"/>
          </p:cNvSpPr>
          <p:nvPr/>
        </p:nvSpPr>
        <p:spPr bwMode="auto">
          <a:xfrm>
            <a:off x="4876800" y="3429000"/>
            <a:ext cx="0" cy="152400"/>
          </a:xfrm>
          <a:prstGeom prst="line">
            <a:avLst/>
          </a:prstGeom>
          <a:noFill/>
          <a:ln w="28575">
            <a:solidFill>
              <a:schemeClr val="tx1"/>
            </a:solidFill>
            <a:round/>
            <a:headEnd/>
            <a:tailEnd/>
          </a:ln>
        </p:spPr>
        <p:txBody>
          <a:bodyPr/>
          <a:lstStyle/>
          <a:p>
            <a:endParaRPr lang="zh-CN" altLang="en-US"/>
          </a:p>
        </p:txBody>
      </p:sp>
      <p:sp>
        <p:nvSpPr>
          <p:cNvPr id="17417" name="直接连接符 4105"/>
          <p:cNvSpPr>
            <a:spLocks noChangeShapeType="1"/>
          </p:cNvSpPr>
          <p:nvPr/>
        </p:nvSpPr>
        <p:spPr bwMode="auto">
          <a:xfrm>
            <a:off x="2743200" y="3429000"/>
            <a:ext cx="0" cy="152400"/>
          </a:xfrm>
          <a:prstGeom prst="line">
            <a:avLst/>
          </a:prstGeom>
          <a:noFill/>
          <a:ln w="28575">
            <a:solidFill>
              <a:schemeClr val="tx1"/>
            </a:solidFill>
            <a:round/>
            <a:headEnd/>
            <a:tailEnd/>
          </a:ln>
        </p:spPr>
        <p:txBody>
          <a:bodyPr/>
          <a:lstStyle/>
          <a:p>
            <a:endParaRPr lang="zh-CN" altLang="en-US"/>
          </a:p>
        </p:txBody>
      </p:sp>
      <p:sp>
        <p:nvSpPr>
          <p:cNvPr id="17418" name="文本框 4106"/>
          <p:cNvSpPr txBox="1">
            <a:spLocks noChangeArrowheads="1"/>
          </p:cNvSpPr>
          <p:nvPr/>
        </p:nvSpPr>
        <p:spPr bwMode="auto">
          <a:xfrm>
            <a:off x="2209800" y="3048000"/>
            <a:ext cx="1066800" cy="457200"/>
          </a:xfrm>
          <a:prstGeom prst="rect">
            <a:avLst/>
          </a:prstGeom>
          <a:noFill/>
          <a:ln w="9525">
            <a:noFill/>
            <a:miter lim="800000"/>
            <a:headEnd/>
            <a:tailEnd/>
          </a:ln>
        </p:spPr>
        <p:txBody>
          <a:bodyPr>
            <a:spAutoFit/>
          </a:bodyPr>
          <a:lstStyle/>
          <a:p>
            <a:pPr>
              <a:spcBef>
                <a:spcPct val="50000"/>
              </a:spcBef>
            </a:pPr>
            <a:r>
              <a:rPr lang="en-US" altLang="zh-CN" sz="2400"/>
              <a:t>1919</a:t>
            </a:r>
          </a:p>
        </p:txBody>
      </p:sp>
      <p:sp>
        <p:nvSpPr>
          <p:cNvPr id="4108" name="文本框 4107"/>
          <p:cNvSpPr txBox="1">
            <a:spLocks noChangeArrowheads="1"/>
          </p:cNvSpPr>
          <p:nvPr/>
        </p:nvSpPr>
        <p:spPr bwMode="auto">
          <a:xfrm>
            <a:off x="0" y="3717925"/>
            <a:ext cx="609600" cy="3140075"/>
          </a:xfrm>
          <a:prstGeom prst="rect">
            <a:avLst/>
          </a:prstGeom>
          <a:solidFill>
            <a:srgbClr val="FFFF00"/>
          </a:solidFill>
          <a:ln w="9525">
            <a:noFill/>
            <a:miter lim="800000"/>
            <a:headEnd/>
            <a:tailEnd/>
          </a:ln>
        </p:spPr>
        <p:txBody>
          <a:bodyPr>
            <a:spAutoFit/>
          </a:bodyPr>
          <a:lstStyle/>
          <a:p>
            <a:pPr>
              <a:spcBef>
                <a:spcPct val="50000"/>
              </a:spcBef>
            </a:pPr>
            <a:r>
              <a:rPr lang="zh-CN" altLang="en-US" sz="2000" b="1" dirty="0"/>
              <a:t>袁世凯就任临时大总统</a:t>
            </a:r>
          </a:p>
        </p:txBody>
      </p:sp>
      <p:sp>
        <p:nvSpPr>
          <p:cNvPr id="17420" name="直接连接符 4110"/>
          <p:cNvSpPr>
            <a:spLocks noChangeShapeType="1"/>
          </p:cNvSpPr>
          <p:nvPr/>
        </p:nvSpPr>
        <p:spPr bwMode="auto">
          <a:xfrm>
            <a:off x="1447800" y="3429000"/>
            <a:ext cx="0" cy="152400"/>
          </a:xfrm>
          <a:prstGeom prst="line">
            <a:avLst/>
          </a:prstGeom>
          <a:noFill/>
          <a:ln w="28575">
            <a:solidFill>
              <a:schemeClr val="tx1"/>
            </a:solidFill>
            <a:round/>
            <a:headEnd/>
            <a:tailEnd/>
          </a:ln>
        </p:spPr>
        <p:txBody>
          <a:bodyPr/>
          <a:lstStyle/>
          <a:p>
            <a:endParaRPr lang="zh-CN" altLang="en-US"/>
          </a:p>
        </p:txBody>
      </p:sp>
      <p:sp>
        <p:nvSpPr>
          <p:cNvPr id="4112" name="文本框 4111"/>
          <p:cNvSpPr txBox="1">
            <a:spLocks noChangeArrowheads="1"/>
          </p:cNvSpPr>
          <p:nvPr/>
        </p:nvSpPr>
        <p:spPr bwMode="auto">
          <a:xfrm>
            <a:off x="1331913" y="3716338"/>
            <a:ext cx="448872" cy="1323439"/>
          </a:xfrm>
          <a:prstGeom prst="rect">
            <a:avLst/>
          </a:prstGeom>
          <a:solidFill>
            <a:schemeClr val="tx1"/>
          </a:solidFill>
          <a:ln w="9525">
            <a:noFill/>
            <a:miter lim="800000"/>
            <a:headEnd/>
            <a:tailEnd/>
          </a:ln>
        </p:spPr>
        <p:txBody>
          <a:bodyPr wrap="square">
            <a:spAutoFit/>
          </a:bodyPr>
          <a:lstStyle/>
          <a:p>
            <a:pPr>
              <a:spcBef>
                <a:spcPct val="50000"/>
              </a:spcBef>
            </a:pPr>
            <a:r>
              <a:rPr lang="zh-CN" altLang="en-US" sz="2000" b="1" dirty="0" smtClean="0">
                <a:solidFill>
                  <a:schemeClr val="bg1"/>
                </a:solidFill>
              </a:rPr>
              <a:t>复辟帝制</a:t>
            </a:r>
            <a:endParaRPr lang="en-US" altLang="zh-CN" sz="2400" b="1" dirty="0">
              <a:solidFill>
                <a:schemeClr val="bg1"/>
              </a:solidFill>
            </a:endParaRPr>
          </a:p>
        </p:txBody>
      </p:sp>
      <p:sp>
        <p:nvSpPr>
          <p:cNvPr id="4114" name="文本框 4113"/>
          <p:cNvSpPr txBox="1">
            <a:spLocks noChangeArrowheads="1"/>
          </p:cNvSpPr>
          <p:nvPr/>
        </p:nvSpPr>
        <p:spPr bwMode="auto">
          <a:xfrm>
            <a:off x="611188" y="765175"/>
            <a:ext cx="503237" cy="1552575"/>
          </a:xfrm>
          <a:prstGeom prst="rect">
            <a:avLst/>
          </a:prstGeom>
          <a:solidFill>
            <a:srgbClr val="FF99CC"/>
          </a:solidFill>
          <a:ln w="9525">
            <a:noFill/>
            <a:miter lim="800000"/>
            <a:headEnd/>
            <a:tailEnd/>
          </a:ln>
        </p:spPr>
        <p:txBody>
          <a:bodyPr>
            <a:spAutoFit/>
          </a:bodyPr>
          <a:lstStyle/>
          <a:p>
            <a:pPr>
              <a:spcBef>
                <a:spcPct val="50000"/>
              </a:spcBef>
            </a:pPr>
            <a:r>
              <a:rPr lang="zh-CN" altLang="en-US" sz="2400" b="1"/>
              <a:t>二次革命</a:t>
            </a:r>
          </a:p>
        </p:txBody>
      </p:sp>
      <p:sp>
        <p:nvSpPr>
          <p:cNvPr id="4115" name="矩形 4114"/>
          <p:cNvSpPr>
            <a:spLocks noChangeArrowheads="1"/>
          </p:cNvSpPr>
          <p:nvPr/>
        </p:nvSpPr>
        <p:spPr bwMode="auto">
          <a:xfrm>
            <a:off x="2514600" y="1571625"/>
            <a:ext cx="504825" cy="1552575"/>
          </a:xfrm>
          <a:prstGeom prst="rect">
            <a:avLst/>
          </a:prstGeom>
          <a:noFill/>
          <a:ln w="9525">
            <a:noFill/>
            <a:miter lim="800000"/>
            <a:headEnd/>
            <a:tailEnd/>
          </a:ln>
        </p:spPr>
        <p:txBody>
          <a:bodyPr anchor="ctr">
            <a:spAutoFit/>
          </a:bodyPr>
          <a:lstStyle/>
          <a:p>
            <a:r>
              <a:rPr lang="zh-CN" altLang="en-US" sz="2400" b="1">
                <a:solidFill>
                  <a:srgbClr val="FF0000"/>
                </a:solidFill>
              </a:rPr>
              <a:t>五四运动 </a:t>
            </a:r>
          </a:p>
        </p:txBody>
      </p:sp>
      <p:sp>
        <p:nvSpPr>
          <p:cNvPr id="4116" name="矩形 4115"/>
          <p:cNvSpPr>
            <a:spLocks noChangeArrowheads="1"/>
          </p:cNvSpPr>
          <p:nvPr/>
        </p:nvSpPr>
        <p:spPr bwMode="auto">
          <a:xfrm>
            <a:off x="3800475" y="1328738"/>
            <a:ext cx="466725" cy="1917700"/>
          </a:xfrm>
          <a:prstGeom prst="rect">
            <a:avLst/>
          </a:prstGeom>
          <a:noFill/>
          <a:ln w="9525">
            <a:noFill/>
            <a:miter lim="800000"/>
            <a:headEnd/>
            <a:tailEnd/>
          </a:ln>
        </p:spPr>
        <p:txBody>
          <a:bodyPr anchor="ctr">
            <a:spAutoFit/>
          </a:bodyPr>
          <a:lstStyle/>
          <a:p>
            <a:r>
              <a:rPr lang="zh-CN" altLang="en-US" sz="2400" b="1">
                <a:solidFill>
                  <a:srgbClr val="FF0000"/>
                </a:solidFill>
                <a:latin typeface="宋体" charset="-122"/>
              </a:rPr>
              <a:t>中共诞生 </a:t>
            </a:r>
          </a:p>
        </p:txBody>
      </p:sp>
      <p:sp>
        <p:nvSpPr>
          <p:cNvPr id="4117" name="矩形 4116"/>
          <p:cNvSpPr>
            <a:spLocks noChangeArrowheads="1"/>
          </p:cNvSpPr>
          <p:nvPr/>
        </p:nvSpPr>
        <p:spPr bwMode="auto">
          <a:xfrm>
            <a:off x="1116013" y="1191091"/>
            <a:ext cx="433387" cy="1938992"/>
          </a:xfrm>
          <a:prstGeom prst="rect">
            <a:avLst/>
          </a:prstGeom>
          <a:noFill/>
          <a:ln w="9525">
            <a:noFill/>
            <a:miter lim="800000"/>
            <a:headEnd/>
            <a:tailEnd/>
          </a:ln>
        </p:spPr>
        <p:txBody>
          <a:bodyPr anchor="ctr">
            <a:spAutoFit/>
          </a:bodyPr>
          <a:lstStyle/>
          <a:p>
            <a:r>
              <a:rPr lang="zh-CN" altLang="en-US" sz="2400" b="1" dirty="0">
                <a:solidFill>
                  <a:srgbClr val="0033CC"/>
                </a:solidFill>
                <a:latin typeface="宋体" charset="-122"/>
              </a:rPr>
              <a:t>新文化运动</a:t>
            </a:r>
            <a:r>
              <a:rPr lang="zh-CN" altLang="en-US" sz="2400" b="1" dirty="0">
                <a:solidFill>
                  <a:srgbClr val="000099"/>
                </a:solidFill>
                <a:latin typeface="宋体" charset="-122"/>
              </a:rPr>
              <a:t> </a:t>
            </a:r>
          </a:p>
        </p:txBody>
      </p:sp>
      <p:sp>
        <p:nvSpPr>
          <p:cNvPr id="4118" name="矩形 4117"/>
          <p:cNvSpPr>
            <a:spLocks noChangeArrowheads="1"/>
          </p:cNvSpPr>
          <p:nvPr/>
        </p:nvSpPr>
        <p:spPr bwMode="auto">
          <a:xfrm>
            <a:off x="4521200" y="1571625"/>
            <a:ext cx="584200" cy="1552575"/>
          </a:xfrm>
          <a:prstGeom prst="rect">
            <a:avLst/>
          </a:prstGeom>
          <a:noFill/>
          <a:ln w="9525">
            <a:noFill/>
            <a:miter lim="800000"/>
            <a:headEnd/>
            <a:tailEnd/>
          </a:ln>
        </p:spPr>
        <p:txBody>
          <a:bodyPr anchor="ctr">
            <a:spAutoFit/>
          </a:bodyPr>
          <a:lstStyle/>
          <a:p>
            <a:r>
              <a:rPr lang="zh-CN" altLang="en-US" sz="2400" b="1">
                <a:solidFill>
                  <a:srgbClr val="FF0000"/>
                </a:solidFill>
                <a:latin typeface="宋体" charset="-122"/>
              </a:rPr>
              <a:t>国共合作 </a:t>
            </a:r>
          </a:p>
        </p:txBody>
      </p:sp>
      <p:sp>
        <p:nvSpPr>
          <p:cNvPr id="17427" name="直接连接符 4119"/>
          <p:cNvSpPr>
            <a:spLocks noChangeShapeType="1"/>
          </p:cNvSpPr>
          <p:nvPr/>
        </p:nvSpPr>
        <p:spPr bwMode="auto">
          <a:xfrm>
            <a:off x="5562600" y="3429000"/>
            <a:ext cx="0" cy="152400"/>
          </a:xfrm>
          <a:prstGeom prst="line">
            <a:avLst/>
          </a:prstGeom>
          <a:noFill/>
          <a:ln w="28575">
            <a:solidFill>
              <a:schemeClr val="tx1"/>
            </a:solidFill>
            <a:round/>
            <a:headEnd/>
            <a:tailEnd/>
          </a:ln>
        </p:spPr>
        <p:txBody>
          <a:bodyPr/>
          <a:lstStyle/>
          <a:p>
            <a:endParaRPr lang="zh-CN" altLang="en-US"/>
          </a:p>
        </p:txBody>
      </p:sp>
      <p:sp>
        <p:nvSpPr>
          <p:cNvPr id="17428" name="文本框 4126"/>
          <p:cNvSpPr txBox="1">
            <a:spLocks noChangeArrowheads="1"/>
          </p:cNvSpPr>
          <p:nvPr/>
        </p:nvSpPr>
        <p:spPr bwMode="auto">
          <a:xfrm>
            <a:off x="5219700" y="2997200"/>
            <a:ext cx="1066800" cy="457200"/>
          </a:xfrm>
          <a:prstGeom prst="rect">
            <a:avLst/>
          </a:prstGeom>
          <a:noFill/>
          <a:ln w="9525">
            <a:noFill/>
            <a:miter lim="800000"/>
            <a:headEnd/>
            <a:tailEnd/>
          </a:ln>
        </p:spPr>
        <p:txBody>
          <a:bodyPr>
            <a:spAutoFit/>
          </a:bodyPr>
          <a:lstStyle/>
          <a:p>
            <a:pPr>
              <a:spcBef>
                <a:spcPct val="50000"/>
              </a:spcBef>
            </a:pPr>
            <a:r>
              <a:rPr lang="en-US" altLang="zh-CN" sz="2400"/>
              <a:t>1926</a:t>
            </a:r>
          </a:p>
        </p:txBody>
      </p:sp>
      <p:sp>
        <p:nvSpPr>
          <p:cNvPr id="4128" name="矩形 4127"/>
          <p:cNvSpPr>
            <a:spLocks noChangeArrowheads="1"/>
          </p:cNvSpPr>
          <p:nvPr/>
        </p:nvSpPr>
        <p:spPr bwMode="auto">
          <a:xfrm>
            <a:off x="5219700" y="765175"/>
            <a:ext cx="584200" cy="2282825"/>
          </a:xfrm>
          <a:prstGeom prst="rect">
            <a:avLst/>
          </a:prstGeom>
          <a:noFill/>
          <a:ln w="9525">
            <a:noFill/>
            <a:miter lim="800000"/>
            <a:headEnd/>
            <a:tailEnd/>
          </a:ln>
        </p:spPr>
        <p:txBody>
          <a:bodyPr anchor="ctr">
            <a:spAutoFit/>
          </a:bodyPr>
          <a:lstStyle/>
          <a:p>
            <a:r>
              <a:rPr lang="zh-CN" altLang="en-US" sz="2400" b="1">
                <a:solidFill>
                  <a:srgbClr val="FF0000"/>
                </a:solidFill>
                <a:latin typeface="宋体" charset="-122"/>
              </a:rPr>
              <a:t>北伐战争开始 </a:t>
            </a:r>
          </a:p>
        </p:txBody>
      </p:sp>
      <p:sp>
        <p:nvSpPr>
          <p:cNvPr id="4129" name="文本框 4128"/>
          <p:cNvSpPr txBox="1">
            <a:spLocks noChangeArrowheads="1"/>
          </p:cNvSpPr>
          <p:nvPr/>
        </p:nvSpPr>
        <p:spPr bwMode="auto">
          <a:xfrm>
            <a:off x="1619250" y="620713"/>
            <a:ext cx="576263" cy="1552575"/>
          </a:xfrm>
          <a:prstGeom prst="rect">
            <a:avLst/>
          </a:prstGeom>
          <a:solidFill>
            <a:srgbClr val="FF99CC"/>
          </a:solidFill>
          <a:ln w="9525">
            <a:noFill/>
            <a:miter lim="800000"/>
            <a:headEnd/>
            <a:tailEnd/>
          </a:ln>
        </p:spPr>
        <p:txBody>
          <a:bodyPr>
            <a:spAutoFit/>
          </a:bodyPr>
          <a:lstStyle/>
          <a:p>
            <a:pPr>
              <a:spcBef>
                <a:spcPct val="50000"/>
              </a:spcBef>
            </a:pPr>
            <a:r>
              <a:rPr lang="zh-CN" altLang="en-US" sz="2400" b="1"/>
              <a:t>护国运动</a:t>
            </a:r>
          </a:p>
        </p:txBody>
      </p:sp>
      <p:sp>
        <p:nvSpPr>
          <p:cNvPr id="4131" name="矩形 4130"/>
          <p:cNvSpPr>
            <a:spLocks noChangeArrowheads="1"/>
          </p:cNvSpPr>
          <p:nvPr/>
        </p:nvSpPr>
        <p:spPr bwMode="auto">
          <a:xfrm>
            <a:off x="2051050" y="620713"/>
            <a:ext cx="576263" cy="1552575"/>
          </a:xfrm>
          <a:prstGeom prst="rect">
            <a:avLst/>
          </a:prstGeom>
          <a:solidFill>
            <a:srgbClr val="FF99CC"/>
          </a:solidFill>
          <a:ln w="9525">
            <a:noFill/>
            <a:miter lim="800000"/>
            <a:headEnd/>
            <a:tailEnd/>
          </a:ln>
        </p:spPr>
        <p:txBody>
          <a:bodyPr>
            <a:spAutoFit/>
          </a:bodyPr>
          <a:lstStyle/>
          <a:p>
            <a:pPr>
              <a:spcBef>
                <a:spcPct val="50000"/>
              </a:spcBef>
            </a:pPr>
            <a:r>
              <a:rPr lang="zh-CN" altLang="en-US" sz="2400" b="1"/>
              <a:t>护法运动</a:t>
            </a:r>
          </a:p>
        </p:txBody>
      </p:sp>
      <p:sp>
        <p:nvSpPr>
          <p:cNvPr id="18456" name="文本框 4131"/>
          <p:cNvSpPr txBox="1"/>
          <p:nvPr/>
        </p:nvSpPr>
        <p:spPr>
          <a:xfrm>
            <a:off x="8147050" y="1336675"/>
            <a:ext cx="853440" cy="4118610"/>
          </a:xfrm>
          <a:prstGeom prst="rect">
            <a:avLst/>
          </a:prstGeom>
          <a:gradFill>
            <a:gsLst>
              <a:gs pos="100000">
                <a:srgbClr val="FBFB11"/>
              </a:gs>
              <a:gs pos="100000">
                <a:srgbClr val="838309"/>
              </a:gs>
            </a:gsLst>
            <a:lin ang="5400000" scaled="0"/>
          </a:gradFill>
          <a:ln w="9525" cap="flat" cmpd="sng">
            <a:solidFill>
              <a:srgbClr val="FF6600"/>
            </a:solidFill>
            <a:prstDash val="solid"/>
            <a:miter/>
            <a:headEnd type="none" w="med" len="med"/>
            <a:tailEnd type="none" w="med" len="med"/>
          </a:ln>
        </p:spPr>
        <p:txBody>
          <a:bodyPr vert="eaVert">
            <a:spAutoFit/>
            <a:scene3d>
              <a:camera prst="orthographicFront"/>
              <a:lightRig rig="threePt" dir="t"/>
            </a:scene3d>
          </a:bodyPr>
          <a:lstStyle/>
          <a:p>
            <a:pPr>
              <a:spcBef>
                <a:spcPct val="50000"/>
              </a:spcBef>
              <a:defRPr/>
            </a:pPr>
            <a:r>
              <a:rPr lang="zh-CN" altLang="en-US" sz="4400" b="1" noProof="1">
                <a:effectLst>
                  <a:outerShdw blurRad="38100" dist="19050" dir="2700000" algn="tl" rotWithShape="0">
                    <a:schemeClr val="dk1">
                      <a:alpha val="40000"/>
                    </a:schemeClr>
                  </a:outerShdw>
                </a:effectLst>
                <a:latin typeface="华文中宋" panose="02010600040101010101" charset="-122"/>
                <a:ea typeface="华文中宋" panose="02010600040101010101" charset="-122"/>
                <a:cs typeface="+mn-ea"/>
              </a:rPr>
              <a:t>历史发展的脉络</a:t>
            </a:r>
            <a:endParaRPr lang="zh-CN" altLang="en-US" sz="4400" b="1" noProof="1">
              <a:effectLst>
                <a:outerShdw blurRad="38100" dist="19050" dir="2700000" algn="tl" rotWithShape="0">
                  <a:schemeClr val="dk1">
                    <a:alpha val="40000"/>
                  </a:schemeClr>
                </a:outerShdw>
              </a:effectLst>
              <a:latin typeface="华文中宋" panose="02010600040101010101" charset="-122"/>
              <a:ea typeface="华文中宋" panose="02010600040101010101" charset="-122"/>
            </a:endParaRPr>
          </a:p>
        </p:txBody>
      </p:sp>
      <p:sp>
        <p:nvSpPr>
          <p:cNvPr id="17433" name="右箭头 4132"/>
          <p:cNvSpPr>
            <a:spLocks noChangeArrowheads="1"/>
          </p:cNvSpPr>
          <p:nvPr/>
        </p:nvSpPr>
        <p:spPr bwMode="auto">
          <a:xfrm>
            <a:off x="7812088" y="3429000"/>
            <a:ext cx="288925" cy="287338"/>
          </a:xfrm>
          <a:prstGeom prst="rightArrow">
            <a:avLst>
              <a:gd name="adj1" fmla="val 50000"/>
              <a:gd name="adj2" fmla="val 25129"/>
            </a:avLst>
          </a:prstGeom>
          <a:solidFill>
            <a:srgbClr val="000000"/>
          </a:solidFill>
          <a:ln w="9525">
            <a:solidFill>
              <a:schemeClr val="tx1"/>
            </a:solidFill>
            <a:miter lim="800000"/>
            <a:headEnd/>
            <a:tailEnd/>
          </a:ln>
        </p:spPr>
        <p:txBody>
          <a:bodyPr/>
          <a:lstStyle/>
          <a:p>
            <a:endParaRPr lang="zh-CN" altLang="en-US"/>
          </a:p>
        </p:txBody>
      </p:sp>
      <p:sp>
        <p:nvSpPr>
          <p:cNvPr id="17434" name="直接连接符 4134"/>
          <p:cNvSpPr>
            <a:spLocks noChangeShapeType="1"/>
          </p:cNvSpPr>
          <p:nvPr/>
        </p:nvSpPr>
        <p:spPr bwMode="auto">
          <a:xfrm flipH="1">
            <a:off x="6300788" y="3429000"/>
            <a:ext cx="0" cy="144463"/>
          </a:xfrm>
          <a:prstGeom prst="line">
            <a:avLst/>
          </a:prstGeom>
          <a:noFill/>
          <a:ln w="38100">
            <a:solidFill>
              <a:schemeClr val="tx1"/>
            </a:solidFill>
            <a:round/>
            <a:headEnd/>
            <a:tailEnd/>
          </a:ln>
        </p:spPr>
        <p:txBody>
          <a:bodyPr/>
          <a:lstStyle/>
          <a:p>
            <a:endParaRPr lang="zh-CN" altLang="en-US"/>
          </a:p>
        </p:txBody>
      </p:sp>
      <p:sp>
        <p:nvSpPr>
          <p:cNvPr id="17435" name="文本框 4135"/>
          <p:cNvSpPr txBox="1">
            <a:spLocks noChangeArrowheads="1"/>
          </p:cNvSpPr>
          <p:nvPr/>
        </p:nvSpPr>
        <p:spPr bwMode="auto">
          <a:xfrm>
            <a:off x="6084888" y="2997200"/>
            <a:ext cx="1079500" cy="457200"/>
          </a:xfrm>
          <a:prstGeom prst="rect">
            <a:avLst/>
          </a:prstGeom>
          <a:noFill/>
          <a:ln w="9525">
            <a:noFill/>
            <a:miter lim="800000"/>
            <a:headEnd/>
            <a:tailEnd/>
          </a:ln>
        </p:spPr>
        <p:txBody>
          <a:bodyPr>
            <a:spAutoFit/>
          </a:bodyPr>
          <a:lstStyle/>
          <a:p>
            <a:pPr>
              <a:spcBef>
                <a:spcPct val="50000"/>
              </a:spcBef>
            </a:pPr>
            <a:r>
              <a:rPr lang="en-US" altLang="zh-CN" sz="2400"/>
              <a:t>1927</a:t>
            </a:r>
          </a:p>
        </p:txBody>
      </p:sp>
      <p:sp>
        <p:nvSpPr>
          <p:cNvPr id="4139" name="文本框 4138"/>
          <p:cNvSpPr txBox="1">
            <a:spLocks noChangeArrowheads="1"/>
          </p:cNvSpPr>
          <p:nvPr/>
        </p:nvSpPr>
        <p:spPr bwMode="auto">
          <a:xfrm>
            <a:off x="939802" y="5969190"/>
            <a:ext cx="2035174" cy="457200"/>
          </a:xfrm>
          <a:prstGeom prst="rect">
            <a:avLst/>
          </a:prstGeom>
          <a:noFill/>
          <a:ln w="9525">
            <a:solidFill>
              <a:srgbClr val="FF0000"/>
            </a:solidFill>
            <a:miter lim="800000"/>
            <a:headEnd/>
            <a:tailEnd/>
          </a:ln>
        </p:spPr>
        <p:txBody>
          <a:bodyPr wrap="square">
            <a:spAutoFit/>
          </a:bodyPr>
          <a:lstStyle/>
          <a:p>
            <a:pPr>
              <a:spcBef>
                <a:spcPct val="50000"/>
              </a:spcBef>
            </a:pPr>
            <a:r>
              <a:rPr lang="zh-CN" altLang="en-US" sz="2400" b="1" dirty="0">
                <a:solidFill>
                  <a:srgbClr val="660033"/>
                </a:solidFill>
                <a:latin typeface="黑体" panose="02010609060101010101" pitchFamily="49" charset="-122"/>
                <a:ea typeface="黑体" panose="02010609060101010101" pitchFamily="49" charset="-122"/>
              </a:rPr>
              <a:t>民</a:t>
            </a:r>
            <a:r>
              <a:rPr lang="zh-CN" altLang="en-US" sz="2400" b="1" dirty="0" smtClean="0">
                <a:solidFill>
                  <a:srgbClr val="660033"/>
                </a:solidFill>
                <a:latin typeface="黑体" panose="02010609060101010101" pitchFamily="49" charset="-122"/>
                <a:ea typeface="黑体" panose="02010609060101010101" pitchFamily="49" charset="-122"/>
              </a:rPr>
              <a:t>资短暂春天</a:t>
            </a:r>
            <a:endParaRPr lang="zh-CN" altLang="en-US" sz="2400" b="1" dirty="0">
              <a:solidFill>
                <a:srgbClr val="660033"/>
              </a:solidFill>
              <a:latin typeface="黑体" panose="02010609060101010101" pitchFamily="49" charset="-122"/>
              <a:ea typeface="黑体" panose="02010609060101010101" pitchFamily="49" charset="-122"/>
            </a:endParaRPr>
          </a:p>
        </p:txBody>
      </p:sp>
      <p:sp>
        <p:nvSpPr>
          <p:cNvPr id="17437" name="文本框 4139"/>
          <p:cNvSpPr txBox="1">
            <a:spLocks noChangeArrowheads="1"/>
          </p:cNvSpPr>
          <p:nvPr/>
        </p:nvSpPr>
        <p:spPr bwMode="auto">
          <a:xfrm>
            <a:off x="3132138" y="5949950"/>
            <a:ext cx="3168650" cy="366713"/>
          </a:xfrm>
          <a:prstGeom prst="rect">
            <a:avLst/>
          </a:prstGeom>
          <a:noFill/>
          <a:ln w="9525">
            <a:noFill/>
            <a:miter lim="800000"/>
            <a:headEnd/>
            <a:tailEnd/>
          </a:ln>
        </p:spPr>
        <p:txBody>
          <a:bodyPr>
            <a:spAutoFit/>
          </a:bodyPr>
          <a:lstStyle/>
          <a:p>
            <a:pPr>
              <a:spcBef>
                <a:spcPct val="50000"/>
              </a:spcBef>
            </a:pPr>
            <a:endParaRPr lang="zh-CN" altLang="en-US"/>
          </a:p>
        </p:txBody>
      </p:sp>
      <p:sp>
        <p:nvSpPr>
          <p:cNvPr id="4141" name="文本框 4140"/>
          <p:cNvSpPr txBox="1">
            <a:spLocks noChangeArrowheads="1"/>
          </p:cNvSpPr>
          <p:nvPr/>
        </p:nvSpPr>
        <p:spPr bwMode="auto">
          <a:xfrm>
            <a:off x="3158391" y="6317327"/>
            <a:ext cx="2647157" cy="457200"/>
          </a:xfrm>
          <a:prstGeom prst="rect">
            <a:avLst/>
          </a:prstGeom>
          <a:noFill/>
          <a:ln w="9525">
            <a:solidFill>
              <a:srgbClr val="FF0000"/>
            </a:solidFill>
            <a:miter lim="800000"/>
            <a:headEnd/>
            <a:tailEnd/>
          </a:ln>
        </p:spPr>
        <p:txBody>
          <a:bodyPr wrap="square">
            <a:spAutoFit/>
          </a:bodyPr>
          <a:lstStyle/>
          <a:p>
            <a:pPr>
              <a:spcBef>
                <a:spcPct val="50000"/>
              </a:spcBef>
            </a:pPr>
            <a:r>
              <a:rPr lang="zh-CN" altLang="en-US" sz="2400" b="1" dirty="0">
                <a:solidFill>
                  <a:srgbClr val="660033"/>
                </a:solidFill>
                <a:latin typeface="黑体" panose="02010609060101010101" pitchFamily="49" charset="-122"/>
                <a:ea typeface="黑体" panose="02010609060101010101" pitchFamily="49" charset="-122"/>
              </a:rPr>
              <a:t>民族工业迅速萧条</a:t>
            </a:r>
          </a:p>
        </p:txBody>
      </p:sp>
      <p:sp>
        <p:nvSpPr>
          <p:cNvPr id="4142" name="文本框 4141"/>
          <p:cNvSpPr txBox="1">
            <a:spLocks noChangeArrowheads="1"/>
          </p:cNvSpPr>
          <p:nvPr/>
        </p:nvSpPr>
        <p:spPr bwMode="auto">
          <a:xfrm>
            <a:off x="6084888" y="128588"/>
            <a:ext cx="719137" cy="2682875"/>
          </a:xfrm>
          <a:prstGeom prst="rect">
            <a:avLst/>
          </a:prstGeom>
          <a:noFill/>
          <a:ln w="9525">
            <a:noFill/>
            <a:miter lim="800000"/>
            <a:headEnd/>
            <a:tailEnd/>
          </a:ln>
        </p:spPr>
        <p:txBody>
          <a:bodyPr>
            <a:spAutoFit/>
          </a:bodyPr>
          <a:lstStyle/>
          <a:p>
            <a:pPr>
              <a:spcBef>
                <a:spcPct val="50000"/>
              </a:spcBef>
            </a:pPr>
            <a:r>
              <a:rPr lang="en-US" altLang="zh-CN" sz="2000" b="1" dirty="0"/>
              <a:t>“</a:t>
            </a:r>
            <a:r>
              <a:rPr lang="zh-CN" altLang="en-US" sz="2000" b="1" dirty="0"/>
              <a:t>四</a:t>
            </a:r>
            <a:r>
              <a:rPr lang="en-US" altLang="zh-CN" sz="2000" b="1" dirty="0"/>
              <a:t>·</a:t>
            </a:r>
            <a:r>
              <a:rPr lang="zh-CN" altLang="en-US" sz="2000" b="1" dirty="0"/>
              <a:t>一二”、“七</a:t>
            </a:r>
            <a:r>
              <a:rPr lang="en-US" altLang="zh-CN" sz="2000" b="1" dirty="0"/>
              <a:t>·</a:t>
            </a:r>
            <a:r>
              <a:rPr lang="zh-CN" altLang="en-US" sz="2000" b="1" dirty="0"/>
              <a:t>一五”</a:t>
            </a:r>
          </a:p>
          <a:p>
            <a:pPr>
              <a:spcBef>
                <a:spcPct val="50000"/>
              </a:spcBef>
            </a:pPr>
            <a:r>
              <a:rPr lang="zh-CN" altLang="en-US" sz="2000" b="1" dirty="0"/>
              <a:t>政变</a:t>
            </a:r>
          </a:p>
        </p:txBody>
      </p:sp>
      <p:sp>
        <p:nvSpPr>
          <p:cNvPr id="4143" name="文本框 4142"/>
          <p:cNvSpPr txBox="1">
            <a:spLocks noChangeArrowheads="1"/>
          </p:cNvSpPr>
          <p:nvPr/>
        </p:nvSpPr>
        <p:spPr bwMode="auto">
          <a:xfrm flipH="1">
            <a:off x="539750" y="3716338"/>
            <a:ext cx="914400" cy="1944687"/>
          </a:xfrm>
          <a:prstGeom prst="rect">
            <a:avLst/>
          </a:prstGeom>
          <a:noFill/>
          <a:ln w="9525">
            <a:noFill/>
            <a:miter lim="800000"/>
            <a:headEnd/>
            <a:tailEnd/>
          </a:ln>
        </p:spPr>
        <p:txBody>
          <a:bodyPr vert="eaVert">
            <a:spAutoFit/>
          </a:bodyPr>
          <a:lstStyle/>
          <a:p>
            <a:pPr>
              <a:spcBef>
                <a:spcPct val="50000"/>
              </a:spcBef>
            </a:pPr>
            <a:r>
              <a:rPr lang="zh-CN" altLang="en-US" sz="2400" b="1">
                <a:solidFill>
                  <a:srgbClr val="0033CC"/>
                </a:solidFill>
              </a:rPr>
              <a:t>实业救国思想民主共和思想</a:t>
            </a:r>
          </a:p>
        </p:txBody>
      </p:sp>
      <p:sp>
        <p:nvSpPr>
          <p:cNvPr id="4145" name="文本框 4144"/>
          <p:cNvSpPr txBox="1">
            <a:spLocks noChangeArrowheads="1"/>
          </p:cNvSpPr>
          <p:nvPr/>
        </p:nvSpPr>
        <p:spPr bwMode="auto">
          <a:xfrm>
            <a:off x="2697684" y="3784599"/>
            <a:ext cx="549275" cy="2089150"/>
          </a:xfrm>
          <a:prstGeom prst="rect">
            <a:avLst/>
          </a:prstGeom>
          <a:noFill/>
          <a:ln w="9525">
            <a:noFill/>
            <a:miter lim="800000"/>
            <a:headEnd/>
            <a:tailEnd/>
          </a:ln>
        </p:spPr>
        <p:txBody>
          <a:bodyPr vert="eaVert">
            <a:spAutoFit/>
          </a:bodyPr>
          <a:lstStyle/>
          <a:p>
            <a:pPr>
              <a:spcBef>
                <a:spcPct val="50000"/>
              </a:spcBef>
            </a:pPr>
            <a:r>
              <a:rPr lang="zh-CN" altLang="en-US" sz="2400" b="1" dirty="0">
                <a:solidFill>
                  <a:srgbClr val="0033CC"/>
                </a:solidFill>
              </a:rPr>
              <a:t>马克思主义</a:t>
            </a:r>
          </a:p>
        </p:txBody>
      </p:sp>
      <p:sp>
        <p:nvSpPr>
          <p:cNvPr id="17443" name="文本框 4145"/>
          <p:cNvSpPr txBox="1">
            <a:spLocks noChangeArrowheads="1"/>
          </p:cNvSpPr>
          <p:nvPr/>
        </p:nvSpPr>
        <p:spPr bwMode="auto">
          <a:xfrm>
            <a:off x="5768975" y="3716338"/>
            <a:ext cx="458788" cy="2305050"/>
          </a:xfrm>
          <a:prstGeom prst="rect">
            <a:avLst/>
          </a:prstGeom>
          <a:noFill/>
          <a:ln w="9525">
            <a:noFill/>
            <a:miter lim="800000"/>
            <a:headEnd/>
            <a:tailEnd/>
          </a:ln>
        </p:spPr>
        <p:txBody>
          <a:bodyPr vert="eaVert">
            <a:spAutoFit/>
          </a:bodyPr>
          <a:lstStyle/>
          <a:p>
            <a:pPr>
              <a:spcBef>
                <a:spcPct val="50000"/>
              </a:spcBef>
            </a:pPr>
            <a:endParaRPr lang="zh-CN" altLang="en-US"/>
          </a:p>
        </p:txBody>
      </p:sp>
      <p:sp>
        <p:nvSpPr>
          <p:cNvPr id="4147" name="矩形 4146"/>
          <p:cNvSpPr>
            <a:spLocks noChangeArrowheads="1"/>
          </p:cNvSpPr>
          <p:nvPr/>
        </p:nvSpPr>
        <p:spPr bwMode="auto">
          <a:xfrm>
            <a:off x="5755872" y="3657601"/>
            <a:ext cx="549275" cy="2376487"/>
          </a:xfrm>
          <a:prstGeom prst="rect">
            <a:avLst/>
          </a:prstGeom>
          <a:noFill/>
          <a:ln w="9525">
            <a:noFill/>
            <a:miter lim="800000"/>
            <a:headEnd/>
            <a:tailEnd/>
          </a:ln>
        </p:spPr>
        <p:txBody>
          <a:bodyPr vert="eaVert">
            <a:spAutoFit/>
          </a:bodyPr>
          <a:lstStyle/>
          <a:p>
            <a:pPr>
              <a:spcBef>
                <a:spcPct val="50000"/>
              </a:spcBef>
            </a:pPr>
            <a:r>
              <a:rPr lang="zh-CN" altLang="en-US" sz="2400" b="1" dirty="0">
                <a:solidFill>
                  <a:srgbClr val="0033CC"/>
                </a:solidFill>
              </a:rPr>
              <a:t>毛泽东思想萌芽</a:t>
            </a:r>
          </a:p>
        </p:txBody>
      </p:sp>
      <p:sp>
        <p:nvSpPr>
          <p:cNvPr id="18469" name="文本框 4147"/>
          <p:cNvSpPr txBox="1">
            <a:spLocks noChangeArrowheads="1"/>
          </p:cNvSpPr>
          <p:nvPr/>
        </p:nvSpPr>
        <p:spPr bwMode="auto">
          <a:xfrm>
            <a:off x="4718844" y="3638478"/>
            <a:ext cx="549275" cy="2501900"/>
          </a:xfrm>
          <a:prstGeom prst="rect">
            <a:avLst/>
          </a:prstGeom>
          <a:noFill/>
          <a:ln w="9525">
            <a:noFill/>
            <a:miter lim="800000"/>
            <a:headEnd/>
            <a:tailEnd/>
          </a:ln>
        </p:spPr>
        <p:txBody>
          <a:bodyPr vert="eaVert">
            <a:spAutoFit/>
          </a:bodyPr>
          <a:lstStyle/>
          <a:p>
            <a:r>
              <a:rPr lang="zh-CN" altLang="en-US" sz="2400" b="1" dirty="0">
                <a:solidFill>
                  <a:srgbClr val="0033CC"/>
                </a:solidFill>
              </a:rPr>
              <a:t>新三民主义思想</a:t>
            </a:r>
          </a:p>
        </p:txBody>
      </p:sp>
      <p:sp>
        <p:nvSpPr>
          <p:cNvPr id="17446" name="直接连接符 1"/>
          <p:cNvSpPr>
            <a:spLocks noChangeShapeType="1"/>
          </p:cNvSpPr>
          <p:nvPr/>
        </p:nvSpPr>
        <p:spPr bwMode="auto">
          <a:xfrm flipH="1">
            <a:off x="7002463" y="3413125"/>
            <a:ext cx="0" cy="144463"/>
          </a:xfrm>
          <a:prstGeom prst="line">
            <a:avLst/>
          </a:prstGeom>
          <a:noFill/>
          <a:ln w="38100">
            <a:solidFill>
              <a:schemeClr val="tx1"/>
            </a:solidFill>
            <a:round/>
            <a:headEnd/>
            <a:tailEnd/>
          </a:ln>
        </p:spPr>
        <p:txBody>
          <a:bodyPr/>
          <a:lstStyle/>
          <a:p>
            <a:endParaRPr lang="zh-CN" altLang="en-US"/>
          </a:p>
        </p:txBody>
      </p:sp>
      <p:sp>
        <p:nvSpPr>
          <p:cNvPr id="17447" name="文本框 2"/>
          <p:cNvSpPr txBox="1">
            <a:spLocks noChangeArrowheads="1"/>
          </p:cNvSpPr>
          <p:nvPr/>
        </p:nvSpPr>
        <p:spPr bwMode="auto">
          <a:xfrm>
            <a:off x="6786563" y="2981325"/>
            <a:ext cx="1079500" cy="457200"/>
          </a:xfrm>
          <a:prstGeom prst="rect">
            <a:avLst/>
          </a:prstGeom>
          <a:noFill/>
          <a:ln w="9525">
            <a:noFill/>
            <a:miter lim="800000"/>
            <a:headEnd/>
            <a:tailEnd/>
          </a:ln>
        </p:spPr>
        <p:txBody>
          <a:bodyPr>
            <a:spAutoFit/>
          </a:bodyPr>
          <a:lstStyle/>
          <a:p>
            <a:pPr>
              <a:spcBef>
                <a:spcPct val="50000"/>
              </a:spcBef>
            </a:pPr>
            <a:r>
              <a:rPr lang="en-US" altLang="zh-CN" sz="2400"/>
              <a:t>1928</a:t>
            </a:r>
          </a:p>
        </p:txBody>
      </p:sp>
      <p:sp>
        <p:nvSpPr>
          <p:cNvPr id="4" name="文本框 3"/>
          <p:cNvSpPr txBox="1"/>
          <p:nvPr/>
        </p:nvSpPr>
        <p:spPr>
          <a:xfrm>
            <a:off x="6804025" y="2295525"/>
            <a:ext cx="719138" cy="701675"/>
          </a:xfrm>
          <a:prstGeom prst="rect">
            <a:avLst/>
          </a:prstGeom>
          <a:gradFill>
            <a:gsLst>
              <a:gs pos="98000">
                <a:srgbClr val="FBFB11"/>
              </a:gs>
              <a:gs pos="100000">
                <a:srgbClr val="838309"/>
              </a:gs>
            </a:gsLst>
            <a:lin ang="5400000" scaled="0"/>
          </a:gradFill>
          <a:ln w="9525">
            <a:noFill/>
          </a:ln>
        </p:spPr>
        <p:txBody>
          <a:bodyPr>
            <a:spAutoFit/>
          </a:bodyPr>
          <a:lstStyle/>
          <a:p>
            <a:pPr>
              <a:spcBef>
                <a:spcPct val="50000"/>
              </a:spcBef>
              <a:defRPr/>
            </a:pPr>
            <a:r>
              <a:rPr lang="zh-CN" altLang="en-US" sz="2000" b="1" noProof="1">
                <a:solidFill>
                  <a:schemeClr val="accent6"/>
                </a:solidFill>
                <a:latin typeface="Arial" panose="020B0604020202020204" pitchFamily="34" charset="0"/>
                <a:ea typeface="宋体" panose="02010600030101010101" pitchFamily="2" charset="-122"/>
                <a:cs typeface="+mn-ea"/>
              </a:rPr>
              <a:t>东北易帜</a:t>
            </a:r>
            <a:endParaRPr lang="zh-CN" altLang="en-US" sz="2000" b="1" noProof="1">
              <a:solidFill>
                <a:schemeClr val="accent6"/>
              </a:solidFill>
              <a:latin typeface="Arial" panose="020B0604020202020204" pitchFamily="34" charset="0"/>
              <a:ea typeface="宋体" panose="02010600030101010101" pitchFamily="2" charset="-122"/>
            </a:endParaRPr>
          </a:p>
        </p:txBody>
      </p:sp>
      <p:sp>
        <p:nvSpPr>
          <p:cNvPr id="2" name="文本框 1"/>
          <p:cNvSpPr txBox="1"/>
          <p:nvPr/>
        </p:nvSpPr>
        <p:spPr>
          <a:xfrm>
            <a:off x="92645" y="5209"/>
            <a:ext cx="2710309" cy="523220"/>
          </a:xfrm>
          <a:prstGeom prst="rect">
            <a:avLst/>
          </a:prstGeom>
          <a:noFill/>
        </p:spPr>
        <p:txBody>
          <a:bodyPr wrap="square" rtlCol="0">
            <a:spAutoFit/>
          </a:bodyPr>
          <a:lstStyle/>
          <a:p>
            <a:r>
              <a:rPr lang="zh-CN" altLang="en-US" sz="2800" b="1" dirty="0" smtClean="0">
                <a:solidFill>
                  <a:srgbClr val="FF0000"/>
                </a:solidFill>
                <a:latin typeface="黑体" panose="02010609060101010101" pitchFamily="49" charset="-122"/>
                <a:ea typeface="黑体" panose="02010609060101010101" pitchFamily="49" charset="-122"/>
              </a:rPr>
              <a:t>二、时空定位</a:t>
            </a:r>
            <a:endParaRPr lang="zh-CN" altLang="en-US" sz="2800" b="1" dirty="0">
              <a:solidFill>
                <a:srgbClr val="FF000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8"/>
                                        </p:tgtEl>
                                        <p:attrNameLst>
                                          <p:attrName>style.visibility</p:attrName>
                                        </p:attrNameLst>
                                      </p:cBhvr>
                                      <p:to>
                                        <p:strVal val="visible"/>
                                      </p:to>
                                    </p:set>
                                    <p:anim calcmode="lin" valueType="num">
                                      <p:cBhvr>
                                        <p:cTn id="7" dur="500" fill="hold"/>
                                        <p:tgtEl>
                                          <p:spTgt spid="4108"/>
                                        </p:tgtEl>
                                        <p:attrNameLst>
                                          <p:attrName>ppt_x</p:attrName>
                                        </p:attrNameLst>
                                      </p:cBhvr>
                                      <p:tavLst>
                                        <p:tav tm="0">
                                          <p:val>
                                            <p:strVal val="#ppt_x"/>
                                          </p:val>
                                        </p:tav>
                                        <p:tav tm="100000">
                                          <p:val>
                                            <p:strVal val="#ppt_x"/>
                                          </p:val>
                                        </p:tav>
                                      </p:tavLst>
                                    </p:anim>
                                    <p:anim calcmode="lin" valueType="num">
                                      <p:cBhvr>
                                        <p:cTn id="8" dur="500" fill="hold"/>
                                        <p:tgtEl>
                                          <p:spTgt spid="41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114"/>
                                        </p:tgtEl>
                                        <p:attrNameLst>
                                          <p:attrName>style.visibility</p:attrName>
                                        </p:attrNameLst>
                                      </p:cBhvr>
                                      <p:to>
                                        <p:strVal val="visible"/>
                                      </p:to>
                                    </p:set>
                                    <p:animEffect transition="in" filter="blinds(horizontal)">
                                      <p:cBhvr>
                                        <p:cTn id="13" dur="500"/>
                                        <p:tgtEl>
                                          <p:spTgt spid="411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12"/>
                                        </p:tgtEl>
                                        <p:attrNameLst>
                                          <p:attrName>style.visibility</p:attrName>
                                        </p:attrNameLst>
                                      </p:cBhvr>
                                      <p:to>
                                        <p:strVal val="visible"/>
                                      </p:to>
                                    </p:set>
                                    <p:animEffect transition="in" filter="blinds(horizontal)">
                                      <p:cBhvr>
                                        <p:cTn id="18" dur="500"/>
                                        <p:tgtEl>
                                          <p:spTgt spid="41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129"/>
                                        </p:tgtEl>
                                        <p:attrNameLst>
                                          <p:attrName>style.visibility</p:attrName>
                                        </p:attrNameLst>
                                      </p:cBhvr>
                                      <p:to>
                                        <p:strVal val="visible"/>
                                      </p:to>
                                    </p:set>
                                    <p:animEffect transition="in" filter="blinds(horizontal)">
                                      <p:cBhvr>
                                        <p:cTn id="23" dur="500"/>
                                        <p:tgtEl>
                                          <p:spTgt spid="412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131"/>
                                        </p:tgtEl>
                                        <p:attrNameLst>
                                          <p:attrName>style.visibility</p:attrName>
                                        </p:attrNameLst>
                                      </p:cBhvr>
                                      <p:to>
                                        <p:strVal val="visible"/>
                                      </p:to>
                                    </p:set>
                                    <p:animEffect transition="in" filter="blinds(horizontal)">
                                      <p:cBhvr>
                                        <p:cTn id="28" dur="500"/>
                                        <p:tgtEl>
                                          <p:spTgt spid="413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115"/>
                                        </p:tgtEl>
                                        <p:attrNameLst>
                                          <p:attrName>style.visibility</p:attrName>
                                        </p:attrNameLst>
                                      </p:cBhvr>
                                      <p:to>
                                        <p:strVal val="visible"/>
                                      </p:to>
                                    </p:set>
                                    <p:animEffect transition="in" filter="blinds(horizontal)">
                                      <p:cBhvr>
                                        <p:cTn id="33" dur="500"/>
                                        <p:tgtEl>
                                          <p:spTgt spid="411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116"/>
                                        </p:tgtEl>
                                        <p:attrNameLst>
                                          <p:attrName>style.visibility</p:attrName>
                                        </p:attrNameLst>
                                      </p:cBhvr>
                                      <p:to>
                                        <p:strVal val="visible"/>
                                      </p:to>
                                    </p:set>
                                    <p:animEffect transition="in" filter="blinds(horizontal)">
                                      <p:cBhvr>
                                        <p:cTn id="38" dur="500"/>
                                        <p:tgtEl>
                                          <p:spTgt spid="411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118"/>
                                        </p:tgtEl>
                                        <p:attrNameLst>
                                          <p:attrName>style.visibility</p:attrName>
                                        </p:attrNameLst>
                                      </p:cBhvr>
                                      <p:to>
                                        <p:strVal val="visible"/>
                                      </p:to>
                                    </p:set>
                                    <p:animEffect transition="in" filter="blinds(horizontal)">
                                      <p:cBhvr>
                                        <p:cTn id="43" dur="500"/>
                                        <p:tgtEl>
                                          <p:spTgt spid="4118"/>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128"/>
                                        </p:tgtEl>
                                        <p:attrNameLst>
                                          <p:attrName>style.visibility</p:attrName>
                                        </p:attrNameLst>
                                      </p:cBhvr>
                                      <p:to>
                                        <p:strVal val="visible"/>
                                      </p:to>
                                    </p:set>
                                    <p:animEffect transition="in" filter="blinds(horizontal)">
                                      <p:cBhvr>
                                        <p:cTn id="48" dur="500"/>
                                        <p:tgtEl>
                                          <p:spTgt spid="4128"/>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4142"/>
                                        </p:tgtEl>
                                        <p:attrNameLst>
                                          <p:attrName>style.visibility</p:attrName>
                                        </p:attrNameLst>
                                      </p:cBhvr>
                                      <p:to>
                                        <p:strVal val="visible"/>
                                      </p:to>
                                    </p:set>
                                    <p:animEffect transition="in" filter="blinds(horizontal)">
                                      <p:cBhvr>
                                        <p:cTn id="53" dur="500"/>
                                        <p:tgtEl>
                                          <p:spTgt spid="414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blinds(horizontal)">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4139"/>
                                        </p:tgtEl>
                                        <p:attrNameLst>
                                          <p:attrName>style.visibility</p:attrName>
                                        </p:attrNameLst>
                                      </p:cBhvr>
                                      <p:to>
                                        <p:strVal val="visible"/>
                                      </p:to>
                                    </p:set>
                                    <p:animEffect transition="in" filter="blinds(horizontal)">
                                      <p:cBhvr>
                                        <p:cTn id="63" dur="500"/>
                                        <p:tgtEl>
                                          <p:spTgt spid="4139"/>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4141"/>
                                        </p:tgtEl>
                                        <p:attrNameLst>
                                          <p:attrName>style.visibility</p:attrName>
                                        </p:attrNameLst>
                                      </p:cBhvr>
                                      <p:to>
                                        <p:strVal val="visible"/>
                                      </p:to>
                                    </p:set>
                                    <p:animEffect transition="in" filter="blinds(horizontal)">
                                      <p:cBhvr>
                                        <p:cTn id="68" dur="500"/>
                                        <p:tgtEl>
                                          <p:spTgt spid="4141"/>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143"/>
                                        </p:tgtEl>
                                        <p:attrNameLst>
                                          <p:attrName>style.visibility</p:attrName>
                                        </p:attrNameLst>
                                      </p:cBhvr>
                                      <p:to>
                                        <p:strVal val="visible"/>
                                      </p:to>
                                    </p:set>
                                    <p:animEffect transition="in" filter="blinds(horizontal)">
                                      <p:cBhvr>
                                        <p:cTn id="73" dur="500"/>
                                        <p:tgtEl>
                                          <p:spTgt spid="4143"/>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4117"/>
                                        </p:tgtEl>
                                        <p:attrNameLst>
                                          <p:attrName>style.visibility</p:attrName>
                                        </p:attrNameLst>
                                      </p:cBhvr>
                                      <p:to>
                                        <p:strVal val="visible"/>
                                      </p:to>
                                    </p:set>
                                    <p:animEffect transition="in" filter="blinds(horizontal)">
                                      <p:cBhvr>
                                        <p:cTn id="78" dur="500"/>
                                        <p:tgtEl>
                                          <p:spTgt spid="4117"/>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4145"/>
                                        </p:tgtEl>
                                        <p:attrNameLst>
                                          <p:attrName>style.visibility</p:attrName>
                                        </p:attrNameLst>
                                      </p:cBhvr>
                                      <p:to>
                                        <p:strVal val="visible"/>
                                      </p:to>
                                    </p:set>
                                    <p:animEffect transition="in" filter="blinds(horizontal)">
                                      <p:cBhvr>
                                        <p:cTn id="83" dur="500"/>
                                        <p:tgtEl>
                                          <p:spTgt spid="4145"/>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18469"/>
                                        </p:tgtEl>
                                        <p:attrNameLst>
                                          <p:attrName>style.visibility</p:attrName>
                                        </p:attrNameLst>
                                      </p:cBhvr>
                                      <p:to>
                                        <p:strVal val="visible"/>
                                      </p:to>
                                    </p:set>
                                    <p:anim calcmode="lin" valueType="num">
                                      <p:cBhvr additive="base">
                                        <p:cTn id="88" dur="500" fill="hold"/>
                                        <p:tgtEl>
                                          <p:spTgt spid="18469"/>
                                        </p:tgtEl>
                                        <p:attrNameLst>
                                          <p:attrName>ppt_x</p:attrName>
                                        </p:attrNameLst>
                                      </p:cBhvr>
                                      <p:tavLst>
                                        <p:tav tm="0">
                                          <p:val>
                                            <p:strVal val="#ppt_x"/>
                                          </p:val>
                                        </p:tav>
                                        <p:tav tm="100000">
                                          <p:val>
                                            <p:strVal val="#ppt_x"/>
                                          </p:val>
                                        </p:tav>
                                      </p:tavLst>
                                    </p:anim>
                                    <p:anim calcmode="lin" valueType="num">
                                      <p:cBhvr additive="base">
                                        <p:cTn id="89" dur="500" fill="hold"/>
                                        <p:tgtEl>
                                          <p:spTgt spid="18469"/>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147"/>
                                        </p:tgtEl>
                                        <p:attrNameLst>
                                          <p:attrName>style.visibility</p:attrName>
                                        </p:attrNameLst>
                                      </p:cBhvr>
                                      <p:to>
                                        <p:strVal val="visible"/>
                                      </p:to>
                                    </p:set>
                                    <p:animEffect transition="in" filter="blinds(horizontal)">
                                      <p:cBhvr>
                                        <p:cTn id="94" dur="500"/>
                                        <p:tgtEl>
                                          <p:spTgt spid="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bldLvl="0" animBg="1"/>
      <p:bldP spid="4112" grpId="0" bldLvl="0" animBg="1"/>
      <p:bldP spid="4114" grpId="0" bldLvl="0" animBg="1"/>
      <p:bldP spid="4115" grpId="0"/>
      <p:bldP spid="4116" grpId="0"/>
      <p:bldP spid="4117" grpId="0"/>
      <p:bldP spid="4118" grpId="0"/>
      <p:bldP spid="4128" grpId="0"/>
      <p:bldP spid="4129" grpId="0" bldLvl="0" animBg="1"/>
      <p:bldP spid="4131" grpId="0" bldLvl="0" animBg="1"/>
      <p:bldP spid="4139" grpId="0" animBg="1"/>
      <p:bldP spid="4141" grpId="0" animBg="1"/>
      <p:bldP spid="4142" grpId="0"/>
      <p:bldP spid="4143" grpId="0"/>
      <p:bldP spid="4145" grpId="0"/>
      <p:bldP spid="4147" grpId="0"/>
      <p:bldP spid="18469" grpId="0"/>
      <p:bldP spid="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图片 225281" descr="003"/>
          <p:cNvPicPr>
            <a:picLocks noChangeAspect="1"/>
          </p:cNvPicPr>
          <p:nvPr/>
        </p:nvPicPr>
        <p:blipFill>
          <a:blip r:embed="rId2">
            <a:lum bright="72000" contrast="-72000"/>
          </a:blip>
          <a:srcRect/>
          <a:stretch>
            <a:fillRect/>
          </a:stretch>
        </p:blipFill>
        <p:spPr bwMode="auto">
          <a:xfrm>
            <a:off x="0" y="-6860"/>
            <a:ext cx="9144000" cy="6858000"/>
          </a:xfrm>
          <a:prstGeom prst="rect">
            <a:avLst/>
          </a:prstGeom>
          <a:noFill/>
          <a:ln w="9525">
            <a:noFill/>
            <a:miter lim="800000"/>
            <a:headEnd/>
            <a:tailEnd/>
          </a:ln>
        </p:spPr>
      </p:pic>
      <p:sp>
        <p:nvSpPr>
          <p:cNvPr id="49154" name="矩形 49153"/>
          <p:cNvSpPr/>
          <p:nvPr/>
        </p:nvSpPr>
        <p:spPr>
          <a:xfrm>
            <a:off x="395536" y="825679"/>
            <a:ext cx="8568952" cy="3108543"/>
          </a:xfrm>
          <a:prstGeom prst="rect">
            <a:avLst/>
          </a:prstGeom>
          <a:noFill/>
          <a:ln w="9525">
            <a:noFill/>
          </a:ln>
        </p:spPr>
        <p:txBody>
          <a:bodyPr wrap="square" anchor="ctr">
            <a:spAutoFit/>
          </a:bodyPr>
          <a:lstStyle/>
          <a:p>
            <a:pPr>
              <a:defRPr/>
            </a:pPr>
            <a:r>
              <a:rPr lang="zh-CN" altLang="en-US" sz="2800" b="1" noProof="1" smtClean="0">
                <a:solidFill>
                  <a:srgbClr val="FF0000"/>
                </a:solidFill>
                <a:ea typeface="黑体" pitchFamily="49" charset="-122"/>
              </a:rPr>
              <a:t>三</a:t>
            </a:r>
            <a:r>
              <a:rPr lang="zh-CN" altLang="en-US" sz="2800" b="1" noProof="1" smtClean="0">
                <a:solidFill>
                  <a:srgbClr val="FF0000"/>
                </a:solidFill>
                <a:ea typeface="黑体" pitchFamily="49" charset="-122"/>
              </a:rPr>
              <a:t>、如何评价北洋军阀统治</a:t>
            </a:r>
            <a:endParaRPr lang="en-US" altLang="zh-CN" sz="2800" b="1" noProof="1" smtClean="0">
              <a:solidFill>
                <a:srgbClr val="FF0000"/>
              </a:solidFill>
              <a:ea typeface="黑体" pitchFamily="49" charset="-122"/>
            </a:endParaRPr>
          </a:p>
          <a:p>
            <a:pPr>
              <a:defRPr/>
            </a:pPr>
            <a:endParaRPr lang="en-US" altLang="zh-CN" sz="2800" b="1" noProof="1">
              <a:solidFill>
                <a:srgbClr val="FF0000"/>
              </a:solidFill>
              <a:ea typeface="楷体" pitchFamily="49" charset="-122"/>
            </a:endParaRPr>
          </a:p>
          <a:p>
            <a:pPr>
              <a:defRPr/>
            </a:pPr>
            <a:r>
              <a:rPr lang="zh-CN" altLang="en-US" sz="2800" b="1" noProof="1" smtClean="0">
                <a:solidFill>
                  <a:srgbClr val="FF0000"/>
                </a:solidFill>
                <a:ea typeface="楷体" pitchFamily="49" charset="-122"/>
              </a:rPr>
              <a:t>（</a:t>
            </a:r>
            <a:r>
              <a:rPr lang="zh-CN" altLang="en-US" sz="2800" b="1" noProof="1">
                <a:solidFill>
                  <a:srgbClr val="FF0000"/>
                </a:solidFill>
                <a:ea typeface="楷体" pitchFamily="49" charset="-122"/>
              </a:rPr>
              <a:t>传统观点）</a:t>
            </a:r>
          </a:p>
          <a:p>
            <a:pPr>
              <a:defRPr/>
            </a:pPr>
            <a:r>
              <a:rPr lang="zh-CN" altLang="en-US" sz="2800" b="1" noProof="1" smtClean="0">
                <a:ea typeface="楷体" pitchFamily="49" charset="-122"/>
              </a:rPr>
              <a:t>      北洋军阀</a:t>
            </a:r>
            <a:r>
              <a:rPr lang="zh-CN" altLang="en-US" sz="2800" b="1" noProof="1">
                <a:ea typeface="楷体" pitchFamily="49" charset="-122"/>
              </a:rPr>
              <a:t>政权代表大地主、大买办阶级和帝国主义利益，对内实行专制独裁统治，对外奉行妥协退让</a:t>
            </a:r>
            <a:r>
              <a:rPr lang="zh-CN" altLang="en-US" sz="2800" b="1" dirty="0">
                <a:ea typeface="楷体" pitchFamily="49" charset="-122"/>
              </a:rPr>
              <a:t>。</a:t>
            </a:r>
          </a:p>
          <a:p>
            <a:pPr>
              <a:defRPr/>
            </a:pPr>
            <a:r>
              <a:rPr lang="zh-CN" altLang="en-US" sz="2800" b="1" dirty="0">
                <a:ea typeface="楷体" pitchFamily="49" charset="-122"/>
              </a:rPr>
              <a:t>      </a:t>
            </a:r>
            <a:r>
              <a:rPr lang="zh-CN" sz="2800" b="1" dirty="0">
                <a:ea typeface="楷体" pitchFamily="49" charset="-122"/>
              </a:rPr>
              <a:t>其统治时期特点是</a:t>
            </a:r>
            <a:r>
              <a:rPr lang="en-US" sz="2800" b="1" dirty="0">
                <a:ea typeface="楷体" pitchFamily="49" charset="-122"/>
              </a:rPr>
              <a:t>：</a:t>
            </a:r>
            <a:r>
              <a:rPr lang="en-US" sz="2800" b="1" dirty="0" err="1">
                <a:solidFill>
                  <a:srgbClr val="FF0000"/>
                </a:solidFill>
                <a:ea typeface="楷体" pitchFamily="49" charset="-122"/>
              </a:rPr>
              <a:t>政局动荡、内战频繁、经济凋敝，是中国历史上最黑暗最反动的时期</a:t>
            </a:r>
            <a:r>
              <a:rPr lang="en-US" sz="2800" b="1" dirty="0" smtClean="0">
                <a:solidFill>
                  <a:srgbClr val="FF0000"/>
                </a:solidFill>
                <a:ea typeface="楷体" pitchFamily="49" charset="-122"/>
              </a:rPr>
              <a:t>。</a:t>
            </a:r>
            <a:endParaRPr lang="en-US" altLang="zh-CN" sz="2800" b="1" dirty="0">
              <a:solidFill>
                <a:srgbClr val="FF0000"/>
              </a:solidFill>
              <a:latin typeface="微软雅黑" pitchFamily="34" charset="-122"/>
              <a:ea typeface="微软雅黑"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9154">
                                            <p:txEl>
                                              <p:pRg st="2" end="2"/>
                                            </p:txEl>
                                          </p:spTgt>
                                        </p:tgtEl>
                                        <p:attrNameLst>
                                          <p:attrName>style.visibility</p:attrName>
                                        </p:attrNameLst>
                                      </p:cBhvr>
                                      <p:to>
                                        <p:strVal val="visible"/>
                                      </p:to>
                                    </p:set>
                                    <p:animEffect transition="in" filter="barn(inVertical)">
                                      <p:cBhvr>
                                        <p:cTn id="7" dur="500"/>
                                        <p:tgtEl>
                                          <p:spTgt spid="4915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9154">
                                            <p:txEl>
                                              <p:pRg st="3" end="3"/>
                                            </p:txEl>
                                          </p:spTgt>
                                        </p:tgtEl>
                                        <p:attrNameLst>
                                          <p:attrName>style.visibility</p:attrName>
                                        </p:attrNameLst>
                                      </p:cBhvr>
                                      <p:to>
                                        <p:strVal val="visible"/>
                                      </p:to>
                                    </p:set>
                                    <p:animEffect transition="in" filter="barn(inVertical)">
                                      <p:cBhvr>
                                        <p:cTn id="12" dur="500"/>
                                        <p:tgtEl>
                                          <p:spTgt spid="49154">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9154">
                                            <p:txEl>
                                              <p:pRg st="4" end="4"/>
                                            </p:txEl>
                                          </p:spTgt>
                                        </p:tgtEl>
                                        <p:attrNameLst>
                                          <p:attrName>style.visibility</p:attrName>
                                        </p:attrNameLst>
                                      </p:cBhvr>
                                      <p:to>
                                        <p:strVal val="visible"/>
                                      </p:to>
                                    </p:set>
                                    <p:animEffect transition="in" filter="barn(inVertical)">
                                      <p:cBhvr>
                                        <p:cTn id="15" dur="500"/>
                                        <p:tgtEl>
                                          <p:spTgt spid="49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图片 225281" descr="003"/>
          <p:cNvPicPr>
            <a:picLocks noChangeAspect="1"/>
          </p:cNvPicPr>
          <p:nvPr/>
        </p:nvPicPr>
        <p:blipFill>
          <a:blip r:embed="rId2">
            <a:lum bright="72000" contrast="-72000"/>
          </a:blip>
          <a:srcRect/>
          <a:stretch>
            <a:fillRect/>
          </a:stretch>
        </p:blipFill>
        <p:spPr bwMode="auto">
          <a:xfrm>
            <a:off x="0" y="0"/>
            <a:ext cx="9144000" cy="6858000"/>
          </a:xfrm>
          <a:prstGeom prst="rect">
            <a:avLst/>
          </a:prstGeom>
          <a:noFill/>
          <a:ln w="9525">
            <a:noFill/>
            <a:miter lim="800000"/>
            <a:headEnd/>
            <a:tailEnd/>
          </a:ln>
        </p:spPr>
      </p:pic>
      <p:pic>
        <p:nvPicPr>
          <p:cNvPr id="23554" name="图片 225302" descr="2004126152827"/>
          <p:cNvPicPr>
            <a:picLocks noChangeAspect="1"/>
          </p:cNvPicPr>
          <p:nvPr/>
        </p:nvPicPr>
        <p:blipFill>
          <a:blip r:embed="rId3"/>
          <a:srcRect/>
          <a:stretch>
            <a:fillRect/>
          </a:stretch>
        </p:blipFill>
        <p:spPr bwMode="auto">
          <a:xfrm>
            <a:off x="7851775" y="5229225"/>
            <a:ext cx="1212850" cy="1628775"/>
          </a:xfrm>
          <a:prstGeom prst="rect">
            <a:avLst/>
          </a:prstGeom>
          <a:noFill/>
          <a:ln w="9525">
            <a:noFill/>
            <a:miter lim="800000"/>
            <a:headEnd/>
            <a:tailEnd/>
          </a:ln>
        </p:spPr>
      </p:pic>
      <p:sp>
        <p:nvSpPr>
          <p:cNvPr id="3" name="矩形 2"/>
          <p:cNvSpPr/>
          <p:nvPr/>
        </p:nvSpPr>
        <p:spPr>
          <a:xfrm>
            <a:off x="40481" y="171778"/>
            <a:ext cx="9063038" cy="523220"/>
          </a:xfrm>
          <a:prstGeom prst="rect">
            <a:avLst/>
          </a:prstGeom>
          <a:noFill/>
          <a:ln w="9525">
            <a:noFill/>
          </a:ln>
        </p:spPr>
        <p:txBody>
          <a:bodyPr anchor="ctr">
            <a:spAutoFit/>
          </a:bodyPr>
          <a:lstStyle/>
          <a:p>
            <a:pPr>
              <a:defRPr/>
            </a:pPr>
            <a:r>
              <a:rPr lang="zh-CN" altLang="en-US" sz="2800" b="1" noProof="1">
                <a:ea typeface="黑体" pitchFamily="49" charset="-122"/>
              </a:rPr>
              <a:t>（一</a:t>
            </a:r>
            <a:r>
              <a:rPr lang="zh-CN" altLang="en-US" sz="2800" b="1" noProof="1" smtClean="0">
                <a:ea typeface="黑体" pitchFamily="49" charset="-122"/>
              </a:rPr>
              <a:t>）北洋军阀</a:t>
            </a:r>
            <a:r>
              <a:rPr lang="zh-CN" altLang="en-US" sz="2800" b="1" noProof="1">
                <a:ea typeface="黑体" pitchFamily="49" charset="-122"/>
              </a:rPr>
              <a:t>时期的</a:t>
            </a:r>
            <a:r>
              <a:rPr lang="zh-CN" altLang="en-US" sz="2800" b="1" noProof="1" smtClean="0">
                <a:ea typeface="黑体" pitchFamily="49" charset="-122"/>
              </a:rPr>
              <a:t>政治</a:t>
            </a:r>
            <a:endParaRPr lang="zh-CN" altLang="en-US" sz="2800" b="1" noProof="1"/>
          </a:p>
        </p:txBody>
      </p:sp>
      <p:sp>
        <p:nvSpPr>
          <p:cNvPr id="23556" name="矩形 3"/>
          <p:cNvSpPr>
            <a:spLocks noChangeArrowheads="1"/>
          </p:cNvSpPr>
          <p:nvPr/>
        </p:nvSpPr>
        <p:spPr bwMode="auto">
          <a:xfrm>
            <a:off x="107950" y="1052736"/>
            <a:ext cx="8956675" cy="6424612"/>
          </a:xfrm>
          <a:prstGeom prst="rect">
            <a:avLst/>
          </a:prstGeom>
          <a:noFill/>
          <a:ln w="9525">
            <a:noFill/>
            <a:miter lim="800000"/>
            <a:headEnd/>
            <a:tailEnd/>
          </a:ln>
        </p:spPr>
        <p:txBody>
          <a:bodyPr lIns="92075" tIns="46038" rIns="92075" bIns="46038"/>
          <a:lstStyle/>
          <a:p>
            <a:pPr>
              <a:spcBef>
                <a:spcPct val="20000"/>
              </a:spcBef>
              <a:buClr>
                <a:schemeClr val="hlink"/>
              </a:buClr>
              <a:buSzPct val="60000"/>
              <a:buFont typeface="Wingdings" pitchFamily="2" charset="2"/>
              <a:buNone/>
            </a:pPr>
            <a:r>
              <a:rPr lang="zh-CN" altLang="en-US" sz="2400" b="1" dirty="0">
                <a:latin typeface="楷体" panose="02010609060101010101" pitchFamily="49" charset="-122"/>
                <a:ea typeface="楷体" panose="02010609060101010101" pitchFamily="49" charset="-122"/>
              </a:rPr>
              <a:t>材料</a:t>
            </a:r>
            <a:r>
              <a:rPr lang="zh-CN" altLang="en-US" sz="2400" b="1" dirty="0" smtClean="0">
                <a:latin typeface="楷体" panose="02010609060101010101" pitchFamily="49" charset="-122"/>
                <a:ea typeface="楷体" panose="02010609060101010101" pitchFamily="49" charset="-122"/>
              </a:rPr>
              <a:t>一  北洋政府统治十多年间，先后制定了</a:t>
            </a:r>
            <a:r>
              <a:rPr lang="en-US" altLang="zh-CN" sz="2400" b="1" dirty="0" smtClean="0">
                <a:latin typeface="楷体" panose="02010609060101010101" pitchFamily="49" charset="-122"/>
                <a:ea typeface="楷体" panose="02010609060101010101" pitchFamily="49" charset="-122"/>
              </a:rPr>
              <a:t>12</a:t>
            </a:r>
            <a:r>
              <a:rPr lang="zh-CN" altLang="en-US" sz="2400" b="1" dirty="0" smtClean="0">
                <a:latin typeface="楷体" panose="02010609060101010101" pitchFamily="49" charset="-122"/>
                <a:ea typeface="楷体" panose="02010609060101010101" pitchFamily="49" charset="-122"/>
              </a:rPr>
              <a:t>部宪法性文件，足见宪法的地位并非可有可无。</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天坛宪法</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中，规定总统“解散众议院须经参议院同意”。</a:t>
            </a:r>
            <a:endParaRPr lang="en-US" altLang="zh-CN" sz="2400" b="1" dirty="0" smtClean="0">
              <a:latin typeface="楷体" panose="02010609060101010101" pitchFamily="49" charset="-122"/>
              <a:ea typeface="楷体" panose="02010609060101010101" pitchFamily="49" charset="-122"/>
            </a:endParaRPr>
          </a:p>
          <a:p>
            <a:pPr>
              <a:spcBef>
                <a:spcPct val="20000"/>
              </a:spcBef>
              <a:buClr>
                <a:schemeClr val="hlink"/>
              </a:buClr>
              <a:buSzPct val="60000"/>
              <a:buFont typeface="Wingdings" pitchFamily="2" charset="2"/>
              <a:buNone/>
            </a:pPr>
            <a:r>
              <a:rPr lang="zh-CN" altLang="en-US" sz="2400" b="1" dirty="0">
                <a:latin typeface="楷体" panose="02010609060101010101" pitchFamily="49" charset="-122"/>
                <a:ea typeface="楷体" panose="02010609060101010101" pitchFamily="49" charset="-122"/>
              </a:rPr>
              <a:t>材料</a:t>
            </a:r>
            <a:r>
              <a:rPr lang="zh-CN" altLang="en-US" sz="2400" b="1" dirty="0" smtClean="0">
                <a:latin typeface="楷体" panose="02010609060101010101" pitchFamily="49" charset="-122"/>
                <a:ea typeface="楷体" panose="02010609060101010101" pitchFamily="49" charset="-122"/>
              </a:rPr>
              <a:t>二  中华民国</a:t>
            </a:r>
            <a:r>
              <a:rPr lang="zh-CN" altLang="en-US" sz="2400" b="1" dirty="0">
                <a:latin typeface="楷体" panose="02010609060101010101" pitchFamily="49" charset="-122"/>
                <a:ea typeface="楷体" panose="02010609060101010101" pitchFamily="49" charset="-122"/>
              </a:rPr>
              <a:t>由中华人民组织之；人民于法律范围内，有言论、著作、刊行，及集会、结社之自由；大总统为国之元首，总揽统治权；大总统召集立法院，宣告开会、停会、闭会；发布与法律有同等效力之教令；大总统制定官制宫规</a:t>
            </a:r>
            <a:r>
              <a:rPr lang="zh-CN" altLang="en-US"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a:spcBef>
                <a:spcPct val="20000"/>
              </a:spcBef>
              <a:buClr>
                <a:schemeClr val="hlink"/>
              </a:buClr>
              <a:buSzPct val="60000"/>
              <a:buFont typeface="Wingdings" pitchFamily="2" charset="2"/>
              <a:buNone/>
            </a:pPr>
            <a:r>
              <a:rPr lang="zh-CN" altLang="en-US" sz="2400" b="1" dirty="0" smtClean="0">
                <a:latin typeface="楷体" panose="02010609060101010101" pitchFamily="49" charset="-122"/>
                <a:ea typeface="楷体" panose="02010609060101010101" pitchFamily="49" charset="-122"/>
              </a:rPr>
              <a:t>材料三 </a:t>
            </a:r>
            <a:r>
              <a:rPr lang="en-US" altLang="zh-CN" sz="2400" b="1" dirty="0" smtClean="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中华民国临时约法</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中华民国约法</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和</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天坛宪法</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都明文规定了独立、公开审判的司法原则。如“法院之审判，须公开之”，“法官独立审判，无论何人，不得干涉之”，“法官在任中不得减俸或转职，非以法律受刑罚宣告，或应免职之惩戒处分，不得解职”。</a:t>
            </a:r>
          </a:p>
          <a:p>
            <a:pPr>
              <a:spcBef>
                <a:spcPct val="20000"/>
              </a:spcBef>
              <a:buClr>
                <a:schemeClr val="hlink"/>
              </a:buClr>
              <a:buSzPct val="60000"/>
              <a:buFont typeface="Wingdings" pitchFamily="2" charset="2"/>
              <a:buNone/>
            </a:pPr>
            <a:endParaRPr lang="zh-CN" altLang="en-US" sz="2400" b="1" dirty="0">
              <a:latin typeface="黑体" pitchFamily="49" charset="-122"/>
              <a:ea typeface="黑体" pitchFamily="49" charset="-122"/>
            </a:endParaRPr>
          </a:p>
          <a:p>
            <a:pPr>
              <a:spcBef>
                <a:spcPct val="20000"/>
              </a:spcBef>
              <a:buClr>
                <a:schemeClr val="hlink"/>
              </a:buClr>
              <a:buSzPct val="60000"/>
              <a:buFont typeface="Wingdings" pitchFamily="2" charset="2"/>
              <a:buNone/>
            </a:pPr>
            <a:endParaRPr lang="zh-CN" altLang="en-US" sz="2400" b="1" dirty="0">
              <a:latin typeface="黑体" pitchFamily="49" charset="-122"/>
              <a:ea typeface="黑体"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图片 225281" descr="003"/>
          <p:cNvPicPr>
            <a:picLocks noChangeAspect="1"/>
          </p:cNvPicPr>
          <p:nvPr/>
        </p:nvPicPr>
        <p:blipFill>
          <a:blip r:embed="rId2">
            <a:lum bright="72000" contrast="-72000"/>
          </a:blip>
          <a:srcRect/>
          <a:stretch>
            <a:fillRect/>
          </a:stretch>
        </p:blipFill>
        <p:spPr bwMode="auto">
          <a:xfrm>
            <a:off x="0" y="0"/>
            <a:ext cx="9144000" cy="6858000"/>
          </a:xfrm>
          <a:prstGeom prst="rect">
            <a:avLst/>
          </a:prstGeom>
          <a:noFill/>
          <a:ln w="9525">
            <a:noFill/>
            <a:miter lim="800000"/>
            <a:headEnd/>
            <a:tailEnd/>
          </a:ln>
        </p:spPr>
      </p:pic>
      <p:pic>
        <p:nvPicPr>
          <p:cNvPr id="32770" name="图片 225302" descr="2004126152827"/>
          <p:cNvPicPr>
            <a:picLocks noChangeAspect="1"/>
          </p:cNvPicPr>
          <p:nvPr/>
        </p:nvPicPr>
        <p:blipFill>
          <a:blip r:embed="rId3"/>
          <a:srcRect/>
          <a:stretch>
            <a:fillRect/>
          </a:stretch>
        </p:blipFill>
        <p:spPr bwMode="auto">
          <a:xfrm>
            <a:off x="7851775" y="5229225"/>
            <a:ext cx="1212850" cy="1628775"/>
          </a:xfrm>
          <a:prstGeom prst="rect">
            <a:avLst/>
          </a:prstGeom>
          <a:noFill/>
          <a:ln w="9525">
            <a:noFill/>
            <a:miter lim="800000"/>
            <a:headEnd/>
            <a:tailEnd/>
          </a:ln>
        </p:spPr>
      </p:pic>
      <p:sp>
        <p:nvSpPr>
          <p:cNvPr id="49154" name="矩形 49153"/>
          <p:cNvSpPr/>
          <p:nvPr/>
        </p:nvSpPr>
        <p:spPr>
          <a:xfrm>
            <a:off x="0" y="908720"/>
            <a:ext cx="9064625" cy="5324535"/>
          </a:xfrm>
          <a:prstGeom prst="rect">
            <a:avLst/>
          </a:prstGeom>
          <a:noFill/>
          <a:ln w="9525">
            <a:noFill/>
          </a:ln>
        </p:spPr>
        <p:txBody>
          <a:bodyPr anchor="ctr">
            <a:spAutoFit/>
          </a:bodyPr>
          <a:lstStyle/>
          <a:p>
            <a:pPr>
              <a:defRPr/>
            </a:pPr>
            <a:r>
              <a:rPr lang="zh-CN" altLang="en-US" sz="2400" b="1" dirty="0" smtClean="0">
                <a:latin typeface="楷体" panose="02010609060101010101" pitchFamily="49" charset="-122"/>
                <a:ea typeface="楷体" panose="02010609060101010101" pitchFamily="49" charset="-122"/>
                <a:sym typeface="+mn-ea"/>
              </a:rPr>
              <a:t>材料一   </a:t>
            </a:r>
            <a:r>
              <a:rPr lang="en-US" altLang="zh-CN" sz="2400" b="1" dirty="0">
                <a:latin typeface="楷体" panose="02010609060101010101" pitchFamily="49" charset="-122"/>
                <a:ea typeface="楷体" panose="02010609060101010101" pitchFamily="49" charset="-122"/>
                <a:sym typeface="+mn-ea"/>
              </a:rPr>
              <a:t>1912</a:t>
            </a:r>
            <a:r>
              <a:rPr lang="zh-CN" altLang="en-US" sz="2400" b="1" dirty="0">
                <a:latin typeface="楷体" panose="02010609060101010101" pitchFamily="49" charset="-122"/>
                <a:ea typeface="楷体" panose="02010609060101010101" pitchFamily="49" charset="-122"/>
                <a:sym typeface="+mn-ea"/>
              </a:rPr>
              <a:t>年</a:t>
            </a:r>
            <a:r>
              <a:rPr lang="en-US" altLang="zh-CN" sz="2400" b="1" dirty="0">
                <a:latin typeface="楷体" panose="02010609060101010101" pitchFamily="49" charset="-122"/>
                <a:ea typeface="楷体" panose="02010609060101010101" pitchFamily="49" charset="-122"/>
                <a:sym typeface="+mn-ea"/>
              </a:rPr>
              <a:t>5</a:t>
            </a:r>
            <a:r>
              <a:rPr lang="zh-CN" altLang="en-US" sz="2400" b="1" dirty="0">
                <a:latin typeface="楷体" panose="02010609060101010101" pitchFamily="49" charset="-122"/>
                <a:ea typeface="楷体" panose="02010609060101010101" pitchFamily="49" charset="-122"/>
                <a:sym typeface="+mn-ea"/>
              </a:rPr>
              <a:t>月</a:t>
            </a:r>
            <a:r>
              <a:rPr lang="en-US" altLang="zh-CN" sz="2400" b="1" dirty="0">
                <a:latin typeface="楷体" panose="02010609060101010101" pitchFamily="49" charset="-122"/>
                <a:ea typeface="楷体" panose="02010609060101010101" pitchFamily="49" charset="-122"/>
                <a:sym typeface="+mn-ea"/>
              </a:rPr>
              <a:t>14</a:t>
            </a:r>
            <a:r>
              <a:rPr lang="zh-CN" altLang="en-US" sz="2400" b="1" dirty="0">
                <a:latin typeface="楷体" panose="02010609060101010101" pitchFamily="49" charset="-122"/>
                <a:ea typeface="楷体" panose="02010609060101010101" pitchFamily="49" charset="-122"/>
                <a:sym typeface="+mn-ea"/>
              </a:rPr>
              <a:t>日袁世凯令工商部“参考各国矿章、商法，草拟民国矿律、商律。” </a:t>
            </a:r>
            <a:r>
              <a:rPr lang="en-US" altLang="zh-CN" sz="2400" b="1" dirty="0">
                <a:latin typeface="楷体" panose="02010609060101010101" pitchFamily="49" charset="-122"/>
                <a:ea typeface="楷体" panose="02010609060101010101" pitchFamily="49" charset="-122"/>
                <a:sym typeface="+mn-ea"/>
              </a:rPr>
              <a:t>1921</a:t>
            </a:r>
            <a:r>
              <a:rPr lang="zh-CN" altLang="en-US" sz="2400" b="1" dirty="0">
                <a:latin typeface="楷体" panose="02010609060101010101" pitchFamily="49" charset="-122"/>
                <a:ea typeface="楷体" panose="02010609060101010101" pitchFamily="49" charset="-122"/>
                <a:sym typeface="+mn-ea"/>
              </a:rPr>
              <a:t>年，先后颁布的经济法规达</a:t>
            </a:r>
            <a:r>
              <a:rPr lang="en-US" altLang="zh-CN" sz="2400" b="1" dirty="0">
                <a:latin typeface="楷体" panose="02010609060101010101" pitchFamily="49" charset="-122"/>
                <a:ea typeface="楷体" panose="02010609060101010101" pitchFamily="49" charset="-122"/>
                <a:sym typeface="+mn-ea"/>
              </a:rPr>
              <a:t>40</a:t>
            </a:r>
            <a:r>
              <a:rPr lang="zh-CN" altLang="en-US" sz="2400" b="1" dirty="0">
                <a:latin typeface="楷体" panose="02010609060101010101" pitchFamily="49" charset="-122"/>
                <a:ea typeface="楷体" panose="02010609060101010101" pitchFamily="49" charset="-122"/>
                <a:sym typeface="+mn-ea"/>
              </a:rPr>
              <a:t>多项，包括工商、矿冶、金融、权度、农林、经济社团等。推行奖励制度，对新办企业予以保息，对工业产品及原料调整或减免捐锐，设立示范场所以劝导人们兴办实业，开办国货展览会和参加外国博览会等等</a:t>
            </a:r>
            <a:r>
              <a:rPr lang="zh-CN" altLang="en-US" sz="2400" b="1" dirty="0" smtClean="0">
                <a:latin typeface="楷体" panose="02010609060101010101" pitchFamily="49" charset="-122"/>
                <a:ea typeface="楷体" panose="02010609060101010101" pitchFamily="49" charset="-122"/>
                <a:sym typeface="+mn-ea"/>
              </a:rPr>
              <a:t>。</a:t>
            </a:r>
            <a:endParaRPr lang="en-US" altLang="zh-CN" sz="2400" b="1" dirty="0" smtClean="0">
              <a:latin typeface="楷体" panose="02010609060101010101" pitchFamily="49" charset="-122"/>
              <a:ea typeface="楷体" panose="02010609060101010101" pitchFamily="49" charset="-122"/>
              <a:sym typeface="+mn-ea"/>
            </a:endParaRPr>
          </a:p>
          <a:p>
            <a:pPr>
              <a:defRPr/>
            </a:pPr>
            <a:endParaRPr lang="en-US" altLang="zh-CN" sz="2400" b="1" dirty="0">
              <a:latin typeface="楷体" panose="02010609060101010101" pitchFamily="49" charset="-122"/>
              <a:ea typeface="楷体" panose="02010609060101010101" pitchFamily="49" charset="-122"/>
              <a:sym typeface="+mn-ea"/>
            </a:endParaRPr>
          </a:p>
          <a:p>
            <a:pPr>
              <a:defRPr/>
            </a:pPr>
            <a:r>
              <a:rPr lang="zh-CN" altLang="en-US" sz="2400" b="1" dirty="0" smtClean="0">
                <a:latin typeface="楷体" panose="02010609060101010101" pitchFamily="49" charset="-122"/>
                <a:ea typeface="楷体" panose="02010609060101010101" pitchFamily="49" charset="-122"/>
                <a:sym typeface="+mn-ea"/>
              </a:rPr>
              <a:t>材料二    </a:t>
            </a:r>
            <a:r>
              <a:rPr lang="en-US" altLang="zh-CN" sz="2400" b="1" dirty="0">
                <a:latin typeface="楷体" panose="02010609060101010101" pitchFamily="49" charset="-122"/>
                <a:ea typeface="楷体" panose="02010609060101010101" pitchFamily="49" charset="-122"/>
                <a:sym typeface="+mn-ea"/>
              </a:rPr>
              <a:t>1912-1920</a:t>
            </a:r>
            <a:r>
              <a:rPr lang="zh-CN" altLang="en-US" sz="2400" b="1" dirty="0">
                <a:latin typeface="楷体" panose="02010609060101010101" pitchFamily="49" charset="-122"/>
                <a:ea typeface="楷体" panose="02010609060101010101" pitchFamily="49" charset="-122"/>
                <a:sym typeface="+mn-ea"/>
              </a:rPr>
              <a:t>年工矿业稳步发展，无论是企业数量还是其资本都有大幅度稳步增长。据统计在</a:t>
            </a:r>
            <a:r>
              <a:rPr lang="en-US" altLang="zh-CN" sz="2400" b="1" dirty="0">
                <a:latin typeface="楷体" panose="02010609060101010101" pitchFamily="49" charset="-122"/>
                <a:ea typeface="楷体" panose="02010609060101010101" pitchFamily="49" charset="-122"/>
                <a:sym typeface="+mn-ea"/>
              </a:rPr>
              <a:t>1913</a:t>
            </a:r>
            <a:r>
              <a:rPr lang="zh-CN" altLang="en-US" sz="2400" b="1" dirty="0">
                <a:latin typeface="楷体" panose="02010609060101010101" pitchFamily="49" charset="-122"/>
                <a:ea typeface="楷体" panose="02010609060101010101" pitchFamily="49" charset="-122"/>
                <a:sym typeface="+mn-ea"/>
              </a:rPr>
              <a:t>年前，全国登记的工矿企业有</a:t>
            </a:r>
            <a:r>
              <a:rPr lang="en-US" altLang="zh-CN" sz="2400" b="1" dirty="0">
                <a:latin typeface="楷体" panose="02010609060101010101" pitchFamily="49" charset="-122"/>
                <a:ea typeface="楷体" panose="02010609060101010101" pitchFamily="49" charset="-122"/>
                <a:sym typeface="+mn-ea"/>
              </a:rPr>
              <a:t>698</a:t>
            </a:r>
            <a:r>
              <a:rPr lang="zh-CN" altLang="en-US" sz="2400" b="1" dirty="0">
                <a:latin typeface="楷体" panose="02010609060101010101" pitchFamily="49" charset="-122"/>
                <a:ea typeface="楷体" panose="02010609060101010101" pitchFamily="49" charset="-122"/>
                <a:sym typeface="+mn-ea"/>
              </a:rPr>
              <a:t>家，资本为</a:t>
            </a:r>
            <a:r>
              <a:rPr lang="en-US" altLang="zh-CN" sz="2400" b="1" dirty="0">
                <a:latin typeface="楷体" panose="02010609060101010101" pitchFamily="49" charset="-122"/>
                <a:ea typeface="楷体" panose="02010609060101010101" pitchFamily="49" charset="-122"/>
                <a:sym typeface="+mn-ea"/>
              </a:rPr>
              <a:t>33082</a:t>
            </a:r>
            <a:r>
              <a:rPr lang="zh-CN" altLang="en-US" sz="2400" b="1" dirty="0">
                <a:latin typeface="楷体" panose="02010609060101010101" pitchFamily="49" charset="-122"/>
                <a:ea typeface="楷体" panose="02010609060101010101" pitchFamily="49" charset="-122"/>
                <a:sym typeface="+mn-ea"/>
              </a:rPr>
              <a:t>元，工人有</a:t>
            </a:r>
            <a:r>
              <a:rPr lang="en-US" altLang="zh-CN" sz="2400" b="1" dirty="0">
                <a:latin typeface="楷体" panose="02010609060101010101" pitchFamily="49" charset="-122"/>
                <a:ea typeface="楷体" panose="02010609060101010101" pitchFamily="49" charset="-122"/>
                <a:sym typeface="+mn-ea"/>
              </a:rPr>
              <a:t>20</a:t>
            </a:r>
            <a:r>
              <a:rPr lang="zh-CN" altLang="en-US" sz="2400" b="1" dirty="0">
                <a:latin typeface="楷体" panose="02010609060101010101" pitchFamily="49" charset="-122"/>
                <a:ea typeface="楷体" panose="02010609060101010101" pitchFamily="49" charset="-122"/>
                <a:sym typeface="+mn-ea"/>
              </a:rPr>
              <a:t>万。到</a:t>
            </a:r>
            <a:r>
              <a:rPr lang="en-US" altLang="zh-CN" sz="2400" b="1" dirty="0">
                <a:latin typeface="楷体" panose="02010609060101010101" pitchFamily="49" charset="-122"/>
                <a:ea typeface="楷体" panose="02010609060101010101" pitchFamily="49" charset="-122"/>
                <a:sym typeface="+mn-ea"/>
              </a:rPr>
              <a:t>1920</a:t>
            </a:r>
            <a:r>
              <a:rPr lang="zh-CN" altLang="en-US" sz="2400" b="1" dirty="0">
                <a:latin typeface="楷体" panose="02010609060101010101" pitchFamily="49" charset="-122"/>
                <a:ea typeface="楷体" panose="02010609060101010101" pitchFamily="49" charset="-122"/>
                <a:sym typeface="+mn-ea"/>
              </a:rPr>
              <a:t>年，全国工矿企业增加到</a:t>
            </a:r>
            <a:r>
              <a:rPr lang="en-US" altLang="zh-CN" sz="2400" b="1" dirty="0">
                <a:latin typeface="楷体" panose="02010609060101010101" pitchFamily="49" charset="-122"/>
                <a:ea typeface="楷体" panose="02010609060101010101" pitchFamily="49" charset="-122"/>
                <a:sym typeface="+mn-ea"/>
              </a:rPr>
              <a:t>1759</a:t>
            </a:r>
            <a:r>
              <a:rPr lang="zh-CN" altLang="en-US" sz="2400" b="1" dirty="0">
                <a:latin typeface="楷体" panose="02010609060101010101" pitchFamily="49" charset="-122"/>
                <a:ea typeface="楷体" panose="02010609060101010101" pitchFamily="49" charset="-122"/>
                <a:sym typeface="+mn-ea"/>
              </a:rPr>
              <a:t>家，资本额</a:t>
            </a:r>
            <a:r>
              <a:rPr lang="en-US" altLang="zh-CN" sz="2400" b="1" dirty="0">
                <a:latin typeface="楷体" panose="02010609060101010101" pitchFamily="49" charset="-122"/>
                <a:ea typeface="楷体" panose="02010609060101010101" pitchFamily="49" charset="-122"/>
                <a:sym typeface="+mn-ea"/>
              </a:rPr>
              <a:t>50062</a:t>
            </a:r>
            <a:r>
              <a:rPr lang="zh-CN" altLang="en-US" sz="2400" b="1" dirty="0">
                <a:latin typeface="楷体" panose="02010609060101010101" pitchFamily="49" charset="-122"/>
                <a:ea typeface="楷体" panose="02010609060101010101" pitchFamily="49" charset="-122"/>
                <a:sym typeface="+mn-ea"/>
              </a:rPr>
              <a:t>万元，分别增长了</a:t>
            </a:r>
            <a:r>
              <a:rPr lang="en-US" altLang="zh-CN" sz="2400" b="1" dirty="0">
                <a:latin typeface="楷体" panose="02010609060101010101" pitchFamily="49" charset="-122"/>
                <a:ea typeface="楷体" panose="02010609060101010101" pitchFamily="49" charset="-122"/>
                <a:sym typeface="+mn-ea"/>
              </a:rPr>
              <a:t>152%</a:t>
            </a:r>
            <a:r>
              <a:rPr lang="zh-CN" altLang="en-US" sz="2400" b="1" dirty="0">
                <a:latin typeface="楷体" panose="02010609060101010101" pitchFamily="49" charset="-122"/>
                <a:ea typeface="楷体" panose="02010609060101010101" pitchFamily="49" charset="-122"/>
                <a:sym typeface="+mn-ea"/>
              </a:rPr>
              <a:t>和</a:t>
            </a:r>
            <a:r>
              <a:rPr lang="en-US" altLang="zh-CN" sz="2400" b="1" dirty="0">
                <a:latin typeface="楷体" panose="02010609060101010101" pitchFamily="49" charset="-122"/>
                <a:ea typeface="楷体" panose="02010609060101010101" pitchFamily="49" charset="-122"/>
                <a:sym typeface="+mn-ea"/>
              </a:rPr>
              <a:t>51%</a:t>
            </a:r>
            <a:r>
              <a:rPr lang="zh-CN" altLang="en-US" sz="2400" b="1" dirty="0">
                <a:latin typeface="楷体" panose="02010609060101010101" pitchFamily="49" charset="-122"/>
                <a:ea typeface="楷体" panose="02010609060101010101" pitchFamily="49" charset="-122"/>
                <a:sym typeface="+mn-ea"/>
              </a:rPr>
              <a:t>，工人增加到</a:t>
            </a:r>
            <a:r>
              <a:rPr lang="en-US" altLang="zh-CN" sz="2400" b="1" dirty="0">
                <a:latin typeface="楷体" panose="02010609060101010101" pitchFamily="49" charset="-122"/>
                <a:ea typeface="楷体" panose="02010609060101010101" pitchFamily="49" charset="-122"/>
                <a:sym typeface="+mn-ea"/>
              </a:rPr>
              <a:t>56</a:t>
            </a:r>
            <a:r>
              <a:rPr lang="zh-CN" altLang="en-US" sz="2400" b="1" dirty="0">
                <a:latin typeface="楷体" panose="02010609060101010101" pitchFamily="49" charset="-122"/>
                <a:ea typeface="楷体" panose="02010609060101010101" pitchFamily="49" charset="-122"/>
                <a:sym typeface="+mn-ea"/>
              </a:rPr>
              <a:t>万，增长了</a:t>
            </a:r>
            <a:r>
              <a:rPr lang="en-US" altLang="zh-CN" sz="2400" b="1" dirty="0">
                <a:latin typeface="楷体" panose="02010609060101010101" pitchFamily="49" charset="-122"/>
                <a:ea typeface="楷体" panose="02010609060101010101" pitchFamily="49" charset="-122"/>
                <a:sym typeface="+mn-ea"/>
              </a:rPr>
              <a:t>167%</a:t>
            </a:r>
            <a:r>
              <a:rPr lang="zh-CN" altLang="en-US" sz="2400" b="1" dirty="0">
                <a:latin typeface="楷体" panose="02010609060101010101" pitchFamily="49" charset="-122"/>
                <a:ea typeface="楷体" panose="02010609060101010101" pitchFamily="49" charset="-122"/>
                <a:sym typeface="+mn-ea"/>
              </a:rPr>
              <a:t>。这一时期年工业平均增长率高达</a:t>
            </a:r>
            <a:r>
              <a:rPr lang="en-US" altLang="zh-CN" sz="2400" b="1" dirty="0">
                <a:latin typeface="楷体" panose="02010609060101010101" pitchFamily="49" charset="-122"/>
                <a:ea typeface="楷体" panose="02010609060101010101" pitchFamily="49" charset="-122"/>
                <a:sym typeface="+mn-ea"/>
              </a:rPr>
              <a:t>13.4%</a:t>
            </a:r>
            <a:r>
              <a:rPr lang="zh-CN" altLang="en-US" sz="2400" b="1" dirty="0">
                <a:latin typeface="楷体" panose="02010609060101010101" pitchFamily="49" charset="-122"/>
                <a:ea typeface="楷体" panose="02010609060101010101" pitchFamily="49" charset="-122"/>
                <a:sym typeface="+mn-ea"/>
              </a:rPr>
              <a:t>。</a:t>
            </a:r>
            <a:r>
              <a:rPr lang="en-US" altLang="zh-CN" sz="2400" b="1" dirty="0">
                <a:latin typeface="楷体" panose="02010609060101010101" pitchFamily="49" charset="-122"/>
                <a:ea typeface="楷体" panose="02010609060101010101" pitchFamily="49" charset="-122"/>
                <a:sym typeface="+mn-ea"/>
              </a:rPr>
              <a:t>1921-1928</a:t>
            </a:r>
            <a:r>
              <a:rPr lang="zh-CN" altLang="en-US" sz="2400" b="1" dirty="0">
                <a:latin typeface="楷体" panose="02010609060101010101" pitchFamily="49" charset="-122"/>
                <a:ea typeface="楷体" panose="02010609060101010101" pitchFamily="49" charset="-122"/>
                <a:sym typeface="+mn-ea"/>
              </a:rPr>
              <a:t>年企业数仍然有较大幅度增长。</a:t>
            </a:r>
          </a:p>
          <a:p>
            <a:pPr>
              <a:defRPr/>
            </a:pPr>
            <a:endParaRPr lang="zh-CN" altLang="en-US" sz="2800" b="1" dirty="0">
              <a:effectLst>
                <a:outerShdw blurRad="38100" dist="38100" dir="2700000" algn="tl">
                  <a:srgbClr val="C0C0C0"/>
                </a:outerShdw>
              </a:effectLst>
              <a:latin typeface="黑体" pitchFamily="49" charset="-122"/>
              <a:ea typeface="黑体" pitchFamily="49" charset="-122"/>
              <a:sym typeface="+mn-ea"/>
            </a:endParaRPr>
          </a:p>
        </p:txBody>
      </p:sp>
      <p:sp>
        <p:nvSpPr>
          <p:cNvPr id="5" name="矩形 4"/>
          <p:cNvSpPr/>
          <p:nvPr/>
        </p:nvSpPr>
        <p:spPr>
          <a:xfrm>
            <a:off x="40481" y="110100"/>
            <a:ext cx="9063038" cy="523220"/>
          </a:xfrm>
          <a:prstGeom prst="rect">
            <a:avLst/>
          </a:prstGeom>
          <a:noFill/>
          <a:ln w="9525">
            <a:noFill/>
          </a:ln>
        </p:spPr>
        <p:txBody>
          <a:bodyPr anchor="ctr">
            <a:spAutoFit/>
          </a:bodyPr>
          <a:lstStyle/>
          <a:p>
            <a:pPr>
              <a:defRPr/>
            </a:pPr>
            <a:r>
              <a:rPr lang="zh-CN" altLang="en-US" sz="2800" b="1" noProof="1">
                <a:ln/>
                <a:latin typeface="Arial" panose="020B0604020202020204" pitchFamily="34" charset="0"/>
                <a:ea typeface="黑体" panose="02010609060101010101" pitchFamily="2" charset="-122"/>
                <a:cs typeface="+mn-ea"/>
              </a:rPr>
              <a:t>（二）</a:t>
            </a:r>
            <a:r>
              <a:rPr lang="zh-CN" altLang="en-US" sz="2800" b="1" noProof="1">
                <a:ln/>
                <a:latin typeface="黑体" panose="02010609060101010101" pitchFamily="2" charset="-122"/>
                <a:ea typeface="黑体" panose="02010609060101010101" pitchFamily="2" charset="-122"/>
                <a:cs typeface="+mn-ea"/>
              </a:rPr>
              <a:t>北洋政府的经济制度政策：</a:t>
            </a:r>
            <a:r>
              <a:rPr lang="zh-CN" altLang="en-US" sz="2800" b="1" noProof="1">
                <a:latin typeface="Arial" panose="020B0604020202020204" pitchFamily="34" charset="0"/>
                <a:ea typeface="楷体" panose="02010609060101010101" pitchFamily="49" charset="-122"/>
                <a:cs typeface="+mn-ea"/>
              </a:rPr>
              <a:t> </a:t>
            </a:r>
            <a:endParaRPr lang="zh-CN" altLang="en-US" sz="2800" b="1" noProof="1">
              <a:latin typeface="Arial" panose="020B060402020202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225281" descr="003"/>
          <p:cNvPicPr>
            <a:picLocks noChangeAspect="1"/>
          </p:cNvPicPr>
          <p:nvPr/>
        </p:nvPicPr>
        <p:blipFill>
          <a:blip r:embed="rId2">
            <a:lum bright="72000" contrast="-72000"/>
          </a:blip>
          <a:srcRect/>
          <a:stretch>
            <a:fillRect/>
          </a:stretch>
        </p:blipFill>
        <p:spPr bwMode="auto">
          <a:xfrm>
            <a:off x="0" y="0"/>
            <a:ext cx="9144000" cy="6858000"/>
          </a:xfrm>
          <a:prstGeom prst="rect">
            <a:avLst/>
          </a:prstGeom>
          <a:noFill/>
          <a:ln w="9525">
            <a:noFill/>
            <a:miter lim="800000"/>
            <a:headEnd/>
            <a:tailEnd/>
          </a:ln>
        </p:spPr>
      </p:pic>
      <p:sp>
        <p:nvSpPr>
          <p:cNvPr id="3" name="矩形 2"/>
          <p:cNvSpPr/>
          <p:nvPr/>
        </p:nvSpPr>
        <p:spPr>
          <a:xfrm>
            <a:off x="40481" y="110100"/>
            <a:ext cx="9063038" cy="523220"/>
          </a:xfrm>
          <a:prstGeom prst="rect">
            <a:avLst/>
          </a:prstGeom>
          <a:noFill/>
          <a:ln w="9525">
            <a:noFill/>
          </a:ln>
        </p:spPr>
        <p:txBody>
          <a:bodyPr anchor="ctr">
            <a:spAutoFit/>
          </a:bodyPr>
          <a:lstStyle/>
          <a:p>
            <a:pPr>
              <a:defRPr/>
            </a:pPr>
            <a:r>
              <a:rPr lang="zh-CN" altLang="en-US" sz="2800" b="1" noProof="1" smtClean="0">
                <a:ln/>
                <a:latin typeface="Arial" panose="020B0604020202020204" pitchFamily="34" charset="0"/>
                <a:ea typeface="黑体" panose="02010609060101010101" pitchFamily="2" charset="-122"/>
                <a:cs typeface="+mn-ea"/>
              </a:rPr>
              <a:t>（三）</a:t>
            </a:r>
            <a:r>
              <a:rPr lang="zh-CN" altLang="en-US" sz="2800" b="1" noProof="1">
                <a:ln/>
                <a:latin typeface="黑体" panose="02010609060101010101" pitchFamily="2" charset="-122"/>
                <a:ea typeface="黑体" panose="02010609060101010101" pitchFamily="2" charset="-122"/>
                <a:cs typeface="+mn-ea"/>
              </a:rPr>
              <a:t>北洋政府</a:t>
            </a:r>
            <a:r>
              <a:rPr lang="zh-CN" altLang="en-US" sz="2800" b="1" noProof="1" smtClean="0">
                <a:ln/>
                <a:latin typeface="黑体" panose="02010609060101010101" pitchFamily="2" charset="-122"/>
                <a:ea typeface="黑体" panose="02010609060101010101" pitchFamily="2" charset="-122"/>
                <a:cs typeface="+mn-ea"/>
              </a:rPr>
              <a:t>的教育政策</a:t>
            </a:r>
            <a:r>
              <a:rPr lang="zh-CN" altLang="en-US" sz="2800" b="1" noProof="1">
                <a:ln/>
                <a:latin typeface="黑体" panose="02010609060101010101" pitchFamily="2" charset="-122"/>
                <a:ea typeface="黑体" panose="02010609060101010101" pitchFamily="2" charset="-122"/>
                <a:cs typeface="+mn-ea"/>
              </a:rPr>
              <a:t>：</a:t>
            </a:r>
            <a:r>
              <a:rPr lang="zh-CN" altLang="en-US" sz="2800" b="1" noProof="1">
                <a:latin typeface="Arial" panose="020B0604020202020204" pitchFamily="34" charset="0"/>
                <a:ea typeface="楷体" panose="02010609060101010101" pitchFamily="49" charset="-122"/>
                <a:cs typeface="+mn-ea"/>
              </a:rPr>
              <a:t> </a:t>
            </a:r>
            <a:endParaRPr lang="zh-CN" altLang="en-US" sz="2800" b="1" noProof="1">
              <a:latin typeface="Arial" panose="020B0604020202020204" pitchFamily="34" charset="0"/>
              <a:ea typeface="宋体" panose="02010600030101010101" pitchFamily="2" charset="-122"/>
            </a:endParaRPr>
          </a:p>
        </p:txBody>
      </p:sp>
      <p:sp>
        <p:nvSpPr>
          <p:cNvPr id="2" name="矩形 1"/>
          <p:cNvSpPr/>
          <p:nvPr/>
        </p:nvSpPr>
        <p:spPr>
          <a:xfrm>
            <a:off x="290017" y="1340768"/>
            <a:ext cx="8563966" cy="2677656"/>
          </a:xfrm>
          <a:prstGeom prst="rect">
            <a:avLst/>
          </a:prstGeom>
        </p:spPr>
        <p:txBody>
          <a:bodyPr wrap="square">
            <a:spAutoFit/>
          </a:bodyPr>
          <a:lstStyle/>
          <a:p>
            <a:r>
              <a:rPr lang="zh-CN" altLang="en-US" sz="2800" b="1" dirty="0">
                <a:latin typeface="楷体" panose="02010609060101010101" pitchFamily="49" charset="-122"/>
                <a:ea typeface="楷体" panose="02010609060101010101" pitchFamily="49" charset="-122"/>
                <a:sym typeface="+mn-ea"/>
              </a:rPr>
              <a:t>材料一：北洋政府借鉴日本、美国的资产阶级教育制度，先后颁布了</a:t>
            </a: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大学规程</a:t>
            </a: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a:t>
            </a: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学校系统改革案</a:t>
            </a: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等教育法规，促进了近代高等教育体制的初步形成。该时期新建的公立、私立高等学校及教会大学</a:t>
            </a:r>
            <a:r>
              <a:rPr lang="en-US" altLang="zh-CN" sz="2800" b="1" dirty="0">
                <a:latin typeface="楷体" panose="02010609060101010101" pitchFamily="49" charset="-122"/>
                <a:ea typeface="楷体" panose="02010609060101010101" pitchFamily="49" charset="-122"/>
                <a:sym typeface="+mn-ea"/>
              </a:rPr>
              <a:t>80</a:t>
            </a:r>
            <a:r>
              <a:rPr lang="zh-CN" altLang="en-US" sz="2800" b="1" dirty="0">
                <a:latin typeface="楷体" panose="02010609060101010101" pitchFamily="49" charset="-122"/>
                <a:ea typeface="楷体" panose="02010609060101010101" pitchFamily="49" charset="-122"/>
                <a:sym typeface="+mn-ea"/>
              </a:rPr>
              <a:t>多所，如南开、厦门、东南、北京师范等都是在这一时期建立的。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225281" descr="003"/>
          <p:cNvPicPr>
            <a:picLocks noChangeAspect="1"/>
          </p:cNvPicPr>
          <p:nvPr/>
        </p:nvPicPr>
        <p:blipFill>
          <a:blip r:embed="rId2">
            <a:lum bright="72000" contrast="-72000"/>
          </a:blip>
          <a:srcRect/>
          <a:stretch>
            <a:fillRect/>
          </a:stretch>
        </p:blipFill>
        <p:spPr bwMode="auto">
          <a:xfrm>
            <a:off x="-40481" y="-243408"/>
            <a:ext cx="9144000" cy="6858000"/>
          </a:xfrm>
          <a:prstGeom prst="rect">
            <a:avLst/>
          </a:prstGeom>
          <a:noFill/>
          <a:ln w="9525">
            <a:noFill/>
            <a:miter lim="800000"/>
            <a:headEnd/>
            <a:tailEnd/>
          </a:ln>
        </p:spPr>
      </p:pic>
      <p:sp>
        <p:nvSpPr>
          <p:cNvPr id="3" name="矩形 2"/>
          <p:cNvSpPr/>
          <p:nvPr/>
        </p:nvSpPr>
        <p:spPr>
          <a:xfrm>
            <a:off x="40481" y="110100"/>
            <a:ext cx="9063038" cy="523220"/>
          </a:xfrm>
          <a:prstGeom prst="rect">
            <a:avLst/>
          </a:prstGeom>
          <a:noFill/>
          <a:ln w="9525">
            <a:noFill/>
          </a:ln>
        </p:spPr>
        <p:txBody>
          <a:bodyPr anchor="ctr">
            <a:spAutoFit/>
          </a:bodyPr>
          <a:lstStyle/>
          <a:p>
            <a:pPr>
              <a:defRPr/>
            </a:pPr>
            <a:r>
              <a:rPr lang="zh-CN" altLang="en-US" sz="2800" b="1" noProof="1" smtClean="0">
                <a:ln/>
                <a:latin typeface="Arial" panose="020B0604020202020204" pitchFamily="34" charset="0"/>
                <a:ea typeface="黑体" panose="02010609060101010101" pitchFamily="2" charset="-122"/>
                <a:cs typeface="+mn-ea"/>
              </a:rPr>
              <a:t>（四）</a:t>
            </a:r>
            <a:r>
              <a:rPr lang="zh-CN" altLang="en-US" sz="2800" b="1" noProof="1">
                <a:ln/>
                <a:latin typeface="黑体" panose="02010609060101010101" pitchFamily="2" charset="-122"/>
                <a:ea typeface="黑体" panose="02010609060101010101" pitchFamily="2" charset="-122"/>
                <a:cs typeface="+mn-ea"/>
              </a:rPr>
              <a:t>北洋</a:t>
            </a:r>
            <a:r>
              <a:rPr lang="zh-CN" altLang="en-US" sz="2800" b="1" noProof="1" smtClean="0">
                <a:ln/>
                <a:latin typeface="黑体" panose="02010609060101010101" pitchFamily="2" charset="-122"/>
                <a:ea typeface="黑体" panose="02010609060101010101" pitchFamily="2" charset="-122"/>
                <a:cs typeface="+mn-ea"/>
              </a:rPr>
              <a:t>政府的外交争取：</a:t>
            </a:r>
            <a:r>
              <a:rPr lang="zh-CN" altLang="en-US" sz="2800" b="1" noProof="1" smtClean="0">
                <a:latin typeface="Arial" panose="020B0604020202020204" pitchFamily="34" charset="0"/>
                <a:ea typeface="楷体" panose="02010609060101010101" pitchFamily="49" charset="-122"/>
                <a:cs typeface="+mn-ea"/>
              </a:rPr>
              <a:t> </a:t>
            </a:r>
            <a:endParaRPr lang="zh-CN" altLang="en-US" sz="2800" b="1" noProof="1">
              <a:latin typeface="Arial" panose="020B0604020202020204" pitchFamily="34" charset="0"/>
              <a:ea typeface="宋体" panose="02010600030101010101" pitchFamily="2" charset="-122"/>
            </a:endParaRPr>
          </a:p>
        </p:txBody>
      </p:sp>
      <p:sp>
        <p:nvSpPr>
          <p:cNvPr id="2" name="矩形 1"/>
          <p:cNvSpPr/>
          <p:nvPr/>
        </p:nvSpPr>
        <p:spPr>
          <a:xfrm>
            <a:off x="40481" y="1196752"/>
            <a:ext cx="8848748" cy="3785652"/>
          </a:xfrm>
          <a:prstGeom prst="rect">
            <a:avLst/>
          </a:prstGeom>
        </p:spPr>
        <p:txBody>
          <a:bodyPr wrap="square">
            <a:spAutoFit/>
          </a:bodyPr>
          <a:lstStyle/>
          <a:p>
            <a:r>
              <a:rPr lang="zh-CN" altLang="en-US" sz="2400" b="1" dirty="0">
                <a:latin typeface="楷体" panose="02010609060101010101" pitchFamily="49" charset="-122"/>
                <a:ea typeface="楷体" panose="02010609060101010101" pitchFamily="49" charset="-122"/>
                <a:sym typeface="+mn-ea"/>
              </a:rPr>
              <a:t>材料一：</a:t>
            </a:r>
            <a:r>
              <a:rPr lang="zh-CN" altLang="en-US" sz="2400" b="1" dirty="0" smtClean="0">
                <a:latin typeface="楷体" panose="02010609060101010101" pitchFamily="49" charset="-122"/>
                <a:ea typeface="楷体" panose="02010609060101010101" pitchFamily="49" charset="-122"/>
                <a:sym typeface="+mn-ea"/>
              </a:rPr>
              <a:t>北洋制定</a:t>
            </a:r>
            <a:r>
              <a:rPr lang="zh-CN" altLang="en-US" sz="2400" b="1" dirty="0">
                <a:latin typeface="楷体" panose="02010609060101010101" pitchFamily="49" charset="-122"/>
                <a:ea typeface="楷体" panose="02010609060101010101" pitchFamily="49" charset="-122"/>
                <a:sym typeface="+mn-ea"/>
              </a:rPr>
              <a:t>了针对巴黎和会的五大纲领，即：一、破处列强在华势力范围，收回租界地和铁路附属地，统一管路铁路，撤销外国邮电机关；二、取消列强在华的领事裁判权；三、关税自主；四、撤出外国驻华军队；五、停付庚子赔款。可以看出这五大纲领，实际上就是五四运动时以学生为代表的社会各界人士提出的各项爱国主张的另一种更为正式、官方的表达方式。稍后，北洋政府根据五大纲领制定了更为具体的巴黎和会外交政策和指导方针，并交由将赶赴法国巴黎，参与和会的中国代表团具体执行</a:t>
            </a:r>
            <a:r>
              <a:rPr lang="zh-CN" altLang="en-US" sz="2400" b="1" dirty="0" smtClean="0">
                <a:latin typeface="楷体" panose="02010609060101010101" pitchFamily="49" charset="-122"/>
                <a:ea typeface="楷体" panose="02010609060101010101" pitchFamily="49" charset="-122"/>
                <a:sym typeface="+mn-ea"/>
              </a:rPr>
              <a:t>。</a:t>
            </a:r>
            <a:endParaRPr lang="en-US" altLang="zh-CN" sz="2400" b="1" dirty="0" smtClean="0">
              <a:latin typeface="楷体" panose="02010609060101010101" pitchFamily="49" charset="-122"/>
              <a:ea typeface="楷体" panose="02010609060101010101" pitchFamily="49" charset="-122"/>
              <a:sym typeface="+mn-ea"/>
            </a:endParaRPr>
          </a:p>
          <a:p>
            <a:r>
              <a:rPr lang="en-US" altLang="zh-CN" sz="2400" b="1" dirty="0" smtClean="0">
                <a:latin typeface="楷体" panose="02010609060101010101" pitchFamily="49" charset="-122"/>
                <a:ea typeface="楷体" panose="02010609060101010101" pitchFamily="49" charset="-122"/>
                <a:sym typeface="+mn-ea"/>
              </a:rPr>
              <a:t>             ——《</a:t>
            </a:r>
            <a:r>
              <a:rPr lang="zh-CN" altLang="en-US" sz="2400" b="1" dirty="0">
                <a:latin typeface="楷体" panose="02010609060101010101" pitchFamily="49" charset="-122"/>
                <a:ea typeface="楷体" panose="02010609060101010101" pitchFamily="49" charset="-122"/>
                <a:sym typeface="+mn-ea"/>
              </a:rPr>
              <a:t>北洋政府在巴黎和会上的外交策略研究</a:t>
            </a:r>
            <a:r>
              <a:rPr lang="en-US" altLang="zh-CN" sz="2400" b="1" dirty="0" smtClean="0">
                <a:latin typeface="楷体" panose="02010609060101010101" pitchFamily="49" charset="-122"/>
                <a:ea typeface="楷体" panose="02010609060101010101" pitchFamily="49" charset="-122"/>
                <a:sym typeface="+mn-ea"/>
              </a:rPr>
              <a:t>》</a:t>
            </a:r>
            <a:endParaRPr lang="zh-CN" altLang="en-US" sz="2400" b="1" dirty="0">
              <a:latin typeface="楷体" panose="02010609060101010101" pitchFamily="49" charset="-122"/>
              <a:ea typeface="楷体" panose="02010609060101010101" pitchFamily="49" charset="-122"/>
              <a:sym typeface="+mn-ea"/>
            </a:endParaRPr>
          </a:p>
        </p:txBody>
      </p:sp>
    </p:spTree>
    <p:extLst>
      <p:ext uri="{BB962C8B-B14F-4D97-AF65-F5344CB8AC3E}">
        <p14:creationId xmlns:p14="http://schemas.microsoft.com/office/powerpoint/2010/main" val="3355225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513</TotalTime>
  <Words>1547</Words>
  <Application>Microsoft Office PowerPoint</Application>
  <PresentationFormat>全屏显示(4:3)</PresentationFormat>
  <Paragraphs>90</Paragraphs>
  <Slides>14</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黑体</vt:lpstr>
      <vt:lpstr>华文中宋</vt:lpstr>
      <vt:lpstr>楷体</vt:lpstr>
      <vt:lpstr>楷体_GB2312</vt:lpstr>
      <vt:lpstr>宋体</vt:lpstr>
      <vt:lpstr>微软雅黑</vt:lpstr>
      <vt:lpstr>Arial</vt:lpstr>
      <vt:lpstr>Calibri</vt:lpstr>
      <vt:lpstr>Comic Sans MS</vt:lpstr>
      <vt:lpstr>Wingdings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北洋军阀统治时期历史研究</dc:title>
  <dc:creator>微软用户</dc:creator>
  <cp:lastModifiedBy>月成</cp:lastModifiedBy>
  <cp:revision>110</cp:revision>
  <dcterms:created xsi:type="dcterms:W3CDTF">2010-09-28T11:24:37Z</dcterms:created>
  <dcterms:modified xsi:type="dcterms:W3CDTF">2018-03-19T02:40:41Z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2052-10.1.0.6135</vt:lpwstr>
  </property>
</Properties>
</file>