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0" r:id="rId4"/>
    <p:sldId id="274" r:id="rId5"/>
    <p:sldId id="276" r:id="rId6"/>
    <p:sldId id="275" r:id="rId7"/>
    <p:sldId id="277" r:id="rId8"/>
    <p:sldId id="278" r:id="rId9"/>
    <p:sldId id="281" r:id="rId10"/>
    <p:sldId id="282" r:id="rId11"/>
    <p:sldId id="283" r:id="rId12"/>
    <p:sldId id="279" r:id="rId13"/>
    <p:sldId id="280" r:id="rId14"/>
    <p:sldId id="285" r:id="rId15"/>
    <p:sldId id="287" r:id="rId16"/>
    <p:sldId id="286" r:id="rId17"/>
    <p:sldId id="288" r:id="rId18"/>
    <p:sldId id="289" r:id="rId19"/>
    <p:sldId id="291" r:id="rId20"/>
    <p:sldId id="290" r:id="rId21"/>
    <p:sldId id="292" r:id="rId22"/>
    <p:sldId id="262" r:id="rId23"/>
    <p:sldId id="271" r:id="rId24"/>
    <p:sldId id="297" r:id="rId25"/>
  </p:sldIdLst>
  <p:sldSz cx="9144000" cy="5143500" type="screen16x9"/>
  <p:notesSz cx="6858000" cy="9144000"/>
  <p:defaultTextStyle>
    <a:defPPr>
      <a:defRPr lang="zh-CN"/>
    </a:defPPr>
    <a:lvl1pPr marL="0" algn="l" defTabSz="11950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7535" algn="l" defTabSz="11950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5070" algn="l" defTabSz="11950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3240" algn="l" defTabSz="11950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0775" algn="l" defTabSz="11950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8310" algn="l" defTabSz="11950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5845" algn="l" defTabSz="11950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83380" algn="l" defTabSz="11950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81550" algn="l" defTabSz="11950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6600"/>
    <a:srgbClr val="0033CC"/>
    <a:srgbClr val="FF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1" autoAdjust="0"/>
    <p:restoredTop sz="94660"/>
  </p:normalViewPr>
  <p:slideViewPr>
    <p:cSldViewPr>
      <p:cViewPr>
        <p:scale>
          <a:sx n="90" d="100"/>
          <a:sy n="90" d="100"/>
        </p:scale>
        <p:origin x="-48" y="-4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EDCDE-05B8-4FBE-80D9-9682BF20184B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BA391-6B38-4535-BC4B-374622D776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9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5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97535" algn="l" defTabSz="1195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95070" algn="l" defTabSz="1195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93240" algn="l" defTabSz="1195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90775" algn="l" defTabSz="1195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88310" algn="l" defTabSz="1195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85845" algn="l" defTabSz="1195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83380" algn="l" defTabSz="1195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81550" algn="l" defTabSz="1195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A391-6B38-4535-BC4B-374622D776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A391-6B38-4535-BC4B-374622D776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A391-6B38-4535-BC4B-374622D776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1" cy="110251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2" y="2914653"/>
            <a:ext cx="6400800" cy="1314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7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5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3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8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8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6" y="205982"/>
            <a:ext cx="2057401" cy="438864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5" y="205982"/>
            <a:ext cx="6019802" cy="438864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5" y="3305178"/>
            <a:ext cx="7772401" cy="1021556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5" y="2180041"/>
            <a:ext cx="7772401" cy="1125140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75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50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32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07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88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858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833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815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5" y="1200154"/>
            <a:ext cx="4038600" cy="339447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4" y="1200154"/>
            <a:ext cx="4038600" cy="339447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151337"/>
            <a:ext cx="4040188" cy="47982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7535" indent="0">
              <a:buNone/>
              <a:defRPr sz="2600" b="1"/>
            </a:lvl2pPr>
            <a:lvl3pPr marL="1195070" indent="0">
              <a:buNone/>
              <a:defRPr sz="2400" b="1"/>
            </a:lvl3pPr>
            <a:lvl4pPr marL="1793240" indent="0">
              <a:buNone/>
              <a:defRPr sz="2100" b="1"/>
            </a:lvl4pPr>
            <a:lvl5pPr marL="2390775" indent="0">
              <a:buNone/>
              <a:defRPr sz="2100" b="1"/>
            </a:lvl5pPr>
            <a:lvl6pPr marL="2988310" indent="0">
              <a:buNone/>
              <a:defRPr sz="2100" b="1"/>
            </a:lvl6pPr>
            <a:lvl7pPr marL="3585845" indent="0">
              <a:buNone/>
              <a:defRPr sz="2100" b="1"/>
            </a:lvl7pPr>
            <a:lvl8pPr marL="4183380" indent="0">
              <a:buNone/>
              <a:defRPr sz="2100" b="1"/>
            </a:lvl8pPr>
            <a:lvl9pPr marL="478155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1631158"/>
            <a:ext cx="4040188" cy="29634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4" y="1151337"/>
            <a:ext cx="4041776" cy="47982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7535" indent="0">
              <a:buNone/>
              <a:defRPr sz="2600" b="1"/>
            </a:lvl2pPr>
            <a:lvl3pPr marL="1195070" indent="0">
              <a:buNone/>
              <a:defRPr sz="2400" b="1"/>
            </a:lvl3pPr>
            <a:lvl4pPr marL="1793240" indent="0">
              <a:buNone/>
              <a:defRPr sz="2100" b="1"/>
            </a:lvl4pPr>
            <a:lvl5pPr marL="2390775" indent="0">
              <a:buNone/>
              <a:defRPr sz="2100" b="1"/>
            </a:lvl5pPr>
            <a:lvl6pPr marL="2988310" indent="0">
              <a:buNone/>
              <a:defRPr sz="2100" b="1"/>
            </a:lvl6pPr>
            <a:lvl7pPr marL="3585845" indent="0">
              <a:buNone/>
              <a:defRPr sz="2100" b="1"/>
            </a:lvl7pPr>
            <a:lvl8pPr marL="4183380" indent="0">
              <a:buNone/>
              <a:defRPr sz="2100" b="1"/>
            </a:lvl8pPr>
            <a:lvl9pPr marL="478155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4" y="1631158"/>
            <a:ext cx="4041776" cy="29634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04789"/>
            <a:ext cx="3008314" cy="87154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4" y="204792"/>
            <a:ext cx="5111752" cy="438983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076330"/>
            <a:ext cx="3008314" cy="3518297"/>
          </a:xfrm>
        </p:spPr>
        <p:txBody>
          <a:bodyPr/>
          <a:lstStyle>
            <a:lvl1pPr marL="0" indent="0">
              <a:buNone/>
              <a:defRPr sz="1800"/>
            </a:lvl1pPr>
            <a:lvl2pPr marL="597535" indent="0">
              <a:buNone/>
              <a:defRPr sz="1500"/>
            </a:lvl2pPr>
            <a:lvl3pPr marL="1195070" indent="0">
              <a:buNone/>
              <a:defRPr sz="1300"/>
            </a:lvl3pPr>
            <a:lvl4pPr marL="1793240" indent="0">
              <a:buNone/>
              <a:defRPr sz="1200"/>
            </a:lvl4pPr>
            <a:lvl5pPr marL="2390775" indent="0">
              <a:buNone/>
              <a:defRPr sz="1200"/>
            </a:lvl5pPr>
            <a:lvl6pPr marL="2988310" indent="0">
              <a:buNone/>
              <a:defRPr sz="1200"/>
            </a:lvl6pPr>
            <a:lvl7pPr marL="3585845" indent="0">
              <a:buNone/>
              <a:defRPr sz="1200"/>
            </a:lvl7pPr>
            <a:lvl8pPr marL="4183380" indent="0">
              <a:buNone/>
              <a:defRPr sz="1200"/>
            </a:lvl8pPr>
            <a:lvl9pPr marL="478155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6" y="3600455"/>
            <a:ext cx="5486400" cy="42505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6" y="459583"/>
            <a:ext cx="5486400" cy="3086100"/>
          </a:xfrm>
        </p:spPr>
        <p:txBody>
          <a:bodyPr/>
          <a:lstStyle>
            <a:lvl1pPr marL="0" indent="0">
              <a:buNone/>
              <a:defRPr sz="4200"/>
            </a:lvl1pPr>
            <a:lvl2pPr marL="597535" indent="0">
              <a:buNone/>
              <a:defRPr sz="3600"/>
            </a:lvl2pPr>
            <a:lvl3pPr marL="1195070" indent="0">
              <a:buNone/>
              <a:defRPr sz="3100"/>
            </a:lvl3pPr>
            <a:lvl4pPr marL="1793240" indent="0">
              <a:buNone/>
              <a:defRPr sz="2600"/>
            </a:lvl4pPr>
            <a:lvl5pPr marL="2390775" indent="0">
              <a:buNone/>
              <a:defRPr sz="2600"/>
            </a:lvl5pPr>
            <a:lvl6pPr marL="2988310" indent="0">
              <a:buNone/>
              <a:defRPr sz="2600"/>
            </a:lvl6pPr>
            <a:lvl7pPr marL="3585845" indent="0">
              <a:buNone/>
              <a:defRPr sz="2600"/>
            </a:lvl7pPr>
            <a:lvl8pPr marL="4183380" indent="0">
              <a:buNone/>
              <a:defRPr sz="2600"/>
            </a:lvl8pPr>
            <a:lvl9pPr marL="4781550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6" y="4025508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597535" indent="0">
              <a:buNone/>
              <a:defRPr sz="1500"/>
            </a:lvl2pPr>
            <a:lvl3pPr marL="1195070" indent="0">
              <a:buNone/>
              <a:defRPr sz="1300"/>
            </a:lvl3pPr>
            <a:lvl4pPr marL="1793240" indent="0">
              <a:buNone/>
              <a:defRPr sz="1200"/>
            </a:lvl4pPr>
            <a:lvl5pPr marL="2390775" indent="0">
              <a:buNone/>
              <a:defRPr sz="1200"/>
            </a:lvl5pPr>
            <a:lvl6pPr marL="2988310" indent="0">
              <a:buNone/>
              <a:defRPr sz="1200"/>
            </a:lvl6pPr>
            <a:lvl7pPr marL="3585845" indent="0">
              <a:buNone/>
              <a:defRPr sz="1200"/>
            </a:lvl7pPr>
            <a:lvl8pPr marL="4183380" indent="0">
              <a:buNone/>
              <a:defRPr sz="1200"/>
            </a:lvl8pPr>
            <a:lvl9pPr marL="478155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3" y="205978"/>
            <a:ext cx="8229600" cy="857250"/>
          </a:xfrm>
          <a:prstGeom prst="rect">
            <a:avLst/>
          </a:prstGeom>
        </p:spPr>
        <p:txBody>
          <a:bodyPr vert="horz" lIns="119532" tIns="59766" rIns="119532" bIns="5976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200154"/>
            <a:ext cx="8229600" cy="3394473"/>
          </a:xfrm>
          <a:prstGeom prst="rect">
            <a:avLst/>
          </a:prstGeom>
        </p:spPr>
        <p:txBody>
          <a:bodyPr vert="horz" lIns="119532" tIns="59766" rIns="119532" bIns="5976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vert="horz" lIns="119532" tIns="59766" rIns="119532" bIns="5976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5B2A8-B54F-4F7F-B64C-2C094FA59369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5" y="4767267"/>
            <a:ext cx="2895600" cy="273844"/>
          </a:xfrm>
          <a:prstGeom prst="rect">
            <a:avLst/>
          </a:prstGeom>
        </p:spPr>
        <p:txBody>
          <a:bodyPr vert="horz" lIns="119532" tIns="59766" rIns="119532" bIns="5976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3" y="4767267"/>
            <a:ext cx="2133600" cy="273844"/>
          </a:xfrm>
          <a:prstGeom prst="rect">
            <a:avLst/>
          </a:prstGeom>
        </p:spPr>
        <p:txBody>
          <a:bodyPr vert="horz" lIns="119532" tIns="59766" rIns="119532" bIns="5976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AAA2-F351-4323-9298-4B23F92900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195070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310" indent="-448310" algn="l" defTabSz="1195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0915" indent="-373380" algn="l" defTabSz="11950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94155" indent="-299085" algn="l" defTabSz="1195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91690" indent="-299085" algn="l" defTabSz="11950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9225" indent="-299085" algn="l" defTabSz="11950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87395" indent="-299085" algn="l" defTabSz="1195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4930" indent="-299085" algn="l" defTabSz="1195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82465" indent="-299085" algn="l" defTabSz="1195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000" indent="-299085" algn="l" defTabSz="1195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950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7535" algn="l" defTabSz="11950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070" algn="l" defTabSz="11950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240" algn="l" defTabSz="11950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0775" algn="l" defTabSz="11950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310" algn="l" defTabSz="11950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5845" algn="l" defTabSz="11950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3380" algn="l" defTabSz="11950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81550" algn="l" defTabSz="11950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hyperlink" Target="&#32654;&#22269;&#21382;&#21490;3%20-%20no%20more%20king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251520" y="2789819"/>
            <a:ext cx="345638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51673" y="555526"/>
            <a:ext cx="71096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迷你简启体" pitchFamily="65" charset="-122"/>
                <a:ea typeface="迷你简启体" pitchFamily="65" charset="-122"/>
              </a:rPr>
              <a:t>第</a:t>
            </a:r>
            <a:r>
              <a:rPr lang="en-US" altLang="zh-CN" sz="60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迷你简启体" pitchFamily="65" charset="-122"/>
                <a:ea typeface="迷你简启体" pitchFamily="65" charset="-122"/>
              </a:rPr>
              <a:t>9</a:t>
            </a:r>
            <a:r>
              <a:rPr lang="zh-CN" altLang="en-US" sz="60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迷你简启体" pitchFamily="65" charset="-122"/>
                <a:ea typeface="迷你简启体" pitchFamily="65" charset="-122"/>
              </a:rPr>
              <a:t>课</a:t>
            </a:r>
            <a:endParaRPr lang="en-US" altLang="zh-CN" sz="600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迷你简启体" pitchFamily="65" charset="-122"/>
              <a:ea typeface="迷你简启体" pitchFamily="65" charset="-122"/>
            </a:endParaRPr>
          </a:p>
          <a:p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迷你简启体" pitchFamily="65" charset="-122"/>
                <a:ea typeface="迷你简启体" pitchFamily="65" charset="-122"/>
              </a:rPr>
              <a:t>北美</a:t>
            </a:r>
            <a:r>
              <a:rPr lang="zh-CN" altLang="en-US" sz="60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迷你简启体" pitchFamily="65" charset="-122"/>
                <a:ea typeface="迷你简启体" pitchFamily="65" charset="-122"/>
              </a:rPr>
              <a:t>大陆上的新体制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迷你简启体" pitchFamily="65" charset="-122"/>
              <a:ea typeface="迷你简启体" pitchFamily="65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5" y="2931789"/>
            <a:ext cx="1996233" cy="199623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63" y="2931789"/>
            <a:ext cx="1905000" cy="1905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31789"/>
            <a:ext cx="2031538" cy="198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3"/>
            <a:ext cx="1224136" cy="120346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903710" y="647638"/>
            <a:ext cx="6268690" cy="1348048"/>
            <a:chOff x="1903710" y="647638"/>
            <a:chExt cx="6268690" cy="1348048"/>
          </a:xfrm>
        </p:grpSpPr>
        <p:sp>
          <p:nvSpPr>
            <p:cNvPr id="5" name="圆角矩形标注 4"/>
            <p:cNvSpPr/>
            <p:nvPr/>
          </p:nvSpPr>
          <p:spPr>
            <a:xfrm flipV="1">
              <a:off x="1903710" y="647638"/>
              <a:ext cx="6268690" cy="1348047"/>
            </a:xfrm>
            <a:prstGeom prst="wedgeRoundRectCallout">
              <a:avLst>
                <a:gd name="adj1" fmla="val -54748"/>
                <a:gd name="adj2" fmla="val -888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378" y="674631"/>
              <a:ext cx="5045877" cy="132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2" y="2283718"/>
            <a:ext cx="1314530" cy="122413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979712" y="2283718"/>
            <a:ext cx="6268690" cy="1348047"/>
            <a:chOff x="1979712" y="2283718"/>
            <a:chExt cx="6268690" cy="1348047"/>
          </a:xfrm>
        </p:grpSpPr>
        <p:sp>
          <p:nvSpPr>
            <p:cNvPr id="9" name="圆角矩形标注 8"/>
            <p:cNvSpPr/>
            <p:nvPr/>
          </p:nvSpPr>
          <p:spPr>
            <a:xfrm flipV="1">
              <a:off x="1979712" y="2283718"/>
              <a:ext cx="6268690" cy="1348047"/>
            </a:xfrm>
            <a:prstGeom prst="wedgeRoundRectCallout">
              <a:avLst>
                <a:gd name="adj1" fmla="val -54748"/>
                <a:gd name="adj2" fmla="val -888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029" y="2468037"/>
              <a:ext cx="5410055" cy="979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6" y="349392"/>
            <a:ext cx="1224136" cy="12034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4" y="1836730"/>
            <a:ext cx="1224136" cy="120346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903710" y="483518"/>
            <a:ext cx="6268690" cy="843992"/>
            <a:chOff x="1903710" y="483518"/>
            <a:chExt cx="6268690" cy="843992"/>
          </a:xfrm>
        </p:grpSpPr>
        <p:sp>
          <p:nvSpPr>
            <p:cNvPr id="5" name="圆角矩形标注 4"/>
            <p:cNvSpPr/>
            <p:nvPr/>
          </p:nvSpPr>
          <p:spPr>
            <a:xfrm flipV="1">
              <a:off x="1903710" y="483518"/>
              <a:ext cx="6268690" cy="843992"/>
            </a:xfrm>
            <a:prstGeom prst="wedgeRoundRectCallout">
              <a:avLst>
                <a:gd name="adj1" fmla="val -54748"/>
                <a:gd name="adj2" fmla="val -888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07431"/>
              <a:ext cx="5976664" cy="608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1903710" y="1831075"/>
            <a:ext cx="6268690" cy="1152128"/>
            <a:chOff x="1903710" y="1831075"/>
            <a:chExt cx="6268690" cy="1152128"/>
          </a:xfrm>
        </p:grpSpPr>
        <p:sp>
          <p:nvSpPr>
            <p:cNvPr id="6" name="圆角矩形标注 5"/>
            <p:cNvSpPr/>
            <p:nvPr/>
          </p:nvSpPr>
          <p:spPr>
            <a:xfrm flipV="1">
              <a:off x="1903710" y="1831075"/>
              <a:ext cx="6268690" cy="1152128"/>
            </a:xfrm>
            <a:prstGeom prst="wedgeRoundRectCallout">
              <a:avLst>
                <a:gd name="adj1" fmla="val -54748"/>
                <a:gd name="adj2" fmla="val -888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964360"/>
              <a:ext cx="5616624" cy="885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4" y="3363838"/>
            <a:ext cx="1224136" cy="115212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903710" y="3326788"/>
            <a:ext cx="6268690" cy="1152128"/>
            <a:chOff x="1903710" y="3326788"/>
            <a:chExt cx="6268690" cy="1152128"/>
          </a:xfrm>
        </p:grpSpPr>
        <p:sp>
          <p:nvSpPr>
            <p:cNvPr id="10" name="圆角矩形标注 9"/>
            <p:cNvSpPr/>
            <p:nvPr/>
          </p:nvSpPr>
          <p:spPr>
            <a:xfrm flipV="1">
              <a:off x="1903710" y="3326788"/>
              <a:ext cx="6268690" cy="1152128"/>
            </a:xfrm>
            <a:prstGeom prst="wedgeRoundRectCallout">
              <a:avLst>
                <a:gd name="adj1" fmla="val -54748"/>
                <a:gd name="adj2" fmla="val -888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363837"/>
              <a:ext cx="5832648" cy="1025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51520" y="259344"/>
            <a:ext cx="3024336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）人民主权</a:t>
            </a:r>
            <a:r>
              <a:rPr lang="zh-CN" altLang="en-US" b="1" u="none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原则</a:t>
            </a:r>
            <a:endParaRPr lang="zh-CN" altLang="en-US" b="1" u="none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915566"/>
            <a:ext cx="8640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u="none">
                <a:solidFill>
                  <a:srgbClr val="FF3300"/>
                </a:solidFill>
                <a:ea typeface="楷体_GB2312" pitchFamily="49" charset="-122"/>
              </a:rPr>
              <a:t>总统</a:t>
            </a:r>
            <a:r>
              <a:rPr lang="zh-CN" altLang="en-US" sz="2800" b="1" u="none">
                <a:ea typeface="楷体_GB2312" pitchFamily="49" charset="-122"/>
              </a:rPr>
              <a:t>和</a:t>
            </a:r>
            <a:r>
              <a:rPr lang="zh-CN" altLang="en-US" sz="2800" b="1" u="none">
                <a:solidFill>
                  <a:srgbClr val="FF3300"/>
                </a:solidFill>
                <a:ea typeface="楷体_GB2312" pitchFamily="49" charset="-122"/>
              </a:rPr>
              <a:t>国会议员</a:t>
            </a:r>
            <a:r>
              <a:rPr lang="zh-CN" altLang="en-US" sz="2800" b="1" u="none">
                <a:ea typeface="楷体_GB2312" pitchFamily="49" charset="-122"/>
              </a:rPr>
              <a:t>都由</a:t>
            </a:r>
            <a:r>
              <a:rPr lang="zh-CN" altLang="en-US" sz="2800" b="1" u="sng">
                <a:ea typeface="楷体_GB2312" pitchFamily="49" charset="-122"/>
              </a:rPr>
              <a:t>            </a:t>
            </a:r>
            <a:r>
              <a:rPr lang="zh-CN" altLang="en-US" sz="2800" b="1" u="none">
                <a:ea typeface="楷体_GB2312" pitchFamily="49" charset="-122"/>
              </a:rPr>
              <a:t>产生。实行</a:t>
            </a:r>
            <a:r>
              <a:rPr lang="zh-CN" altLang="en-US" sz="2800" b="1" u="sng">
                <a:ea typeface="楷体_GB2312" pitchFamily="49" charset="-122"/>
              </a:rPr>
              <a:t>            </a:t>
            </a:r>
            <a:r>
              <a:rPr lang="zh-CN" altLang="en-US" sz="2800" b="1" u="none">
                <a:ea typeface="楷体_GB2312" pitchFamily="49" charset="-122"/>
              </a:rPr>
              <a:t>制。</a:t>
            </a:r>
            <a:r>
              <a:rPr lang="zh-CN" altLang="en-US" sz="2800" b="1">
                <a:ea typeface="楷体_GB2312" pitchFamily="49" charset="-122"/>
              </a:rPr>
              <a:t>  </a:t>
            </a:r>
            <a:r>
              <a:rPr lang="zh-CN" altLang="en-US" sz="2800" b="1" u="none">
                <a:ea typeface="楷体_GB2312" pitchFamily="49" charset="-122"/>
              </a:rPr>
              <a:t>  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563888" y="834847"/>
            <a:ext cx="1008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none">
                <a:solidFill>
                  <a:schemeClr val="accent2"/>
                </a:solidFill>
                <a:ea typeface="黑体" panose="02010609060101010101" pitchFamily="49" charset="-122"/>
              </a:rPr>
              <a:t>选举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6286306" y="834847"/>
            <a:ext cx="142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none">
                <a:solidFill>
                  <a:schemeClr val="accent2"/>
                </a:solidFill>
                <a:ea typeface="黑体" panose="02010609060101010101" pitchFamily="49" charset="-122"/>
              </a:rPr>
              <a:t>任期</a:t>
            </a:r>
          </a:p>
        </p:txBody>
      </p:sp>
      <p:graphicFrame>
        <p:nvGraphicFramePr>
          <p:cNvPr id="6" name="Group 5"/>
          <p:cNvGraphicFramePr/>
          <p:nvPr/>
        </p:nvGraphicFramePr>
        <p:xfrm>
          <a:off x="395536" y="1563638"/>
          <a:ext cx="8229600" cy="3149601"/>
        </p:xfrm>
        <a:graphic>
          <a:graphicData uri="http://schemas.openxmlformats.org/drawingml/2006/table">
            <a:tbl>
              <a:tblPr/>
              <a:tblGrid>
                <a:gridCol w="1416050"/>
                <a:gridCol w="2932113"/>
                <a:gridCol w="1001712"/>
                <a:gridCol w="2879725"/>
              </a:tblGrid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产生方式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任期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人数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总统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州选举团</a:t>
                      </a: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选举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4</a:t>
                      </a: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参议员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州议会选举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6</a:t>
                      </a: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每州</a:t>
                      </a: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2</a:t>
                      </a: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众议员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选民直接选举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2</a:t>
                      </a: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根据各州人口按比例选出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56" y="176322"/>
            <a:ext cx="719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评价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3156" y="987574"/>
            <a:ext cx="7447693" cy="1754326"/>
            <a:chOff x="253156" y="852488"/>
            <a:chExt cx="7447693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53156" y="852488"/>
                  <a:ext cx="3517900" cy="1754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  <a:flatTx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0" lang="zh-CN" altLang="en-US" b="1" u="none" smtClean="0">
                      <a:solidFill>
                        <a:srgbClr val="FF3300"/>
                      </a:solidFill>
                      <a:latin typeface="Calibri"/>
                      <a:ea typeface="黑体" pitchFamily="49" charset="-122"/>
                    </a:rPr>
                    <a:t>①  </a:t>
                  </a:r>
                  <a:r>
                    <a:rPr kumimoji="0" lang="zh-CN" altLang="en-US" b="1" u="none" smtClean="0">
                      <a:solidFill>
                        <a:srgbClr val="FF3300"/>
                      </a:solidFill>
                      <a:latin typeface="黑体" pitchFamily="49" charset="-122"/>
                      <a:ea typeface="黑体" pitchFamily="49" charset="-122"/>
                    </a:rPr>
                    <a:t>地位</a:t>
                  </a:r>
                  <a:r>
                    <a:rPr kumimoji="0" lang="zh-CN" altLang="en-US" b="1" u="none">
                      <a:solidFill>
                        <a:srgbClr val="FF3300"/>
                      </a:solidFill>
                      <a:latin typeface="黑体" pitchFamily="49" charset="-122"/>
                      <a:ea typeface="黑体" pitchFamily="49" charset="-122"/>
                    </a:rPr>
                    <a:t>与</a:t>
                  </a:r>
                  <a:r>
                    <a:rPr kumimoji="0" lang="zh-CN" altLang="en-US" b="1" u="none" smtClean="0">
                      <a:solidFill>
                        <a:srgbClr val="FF3300"/>
                      </a:solidFill>
                      <a:latin typeface="黑体" pitchFamily="49" charset="-122"/>
                      <a:ea typeface="黑体" pitchFamily="49" charset="-122"/>
                    </a:rPr>
                    <a:t>性质：</a:t>
                  </a:r>
                  <a:endParaRPr lang="en-US" altLang="zh-CN" b="1" smtClean="0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kumimoji="0" lang="zh-CN" altLang="en-US" b="1" i="1" u="none" smtClean="0">
                          <a:solidFill>
                            <a:srgbClr val="FF3300"/>
                          </a:solidFill>
                          <a:latin typeface="Cambria Math"/>
                          <a:ea typeface="黑体" pitchFamily="49" charset="-122"/>
                        </a:rPr>
                        <m:t>②</m:t>
                      </m:r>
                    </m:oMath>
                  </a14:m>
                  <a:r>
                    <a:rPr kumimoji="0" lang="zh-CN" altLang="en-US" b="1" u="none" smtClean="0">
                      <a:solidFill>
                        <a:srgbClr val="FF3300"/>
                      </a:solidFill>
                      <a:latin typeface="黑体" pitchFamily="49" charset="-122"/>
                      <a:ea typeface="黑体" pitchFamily="49" charset="-122"/>
                    </a:rPr>
                    <a:t> </a:t>
                  </a:r>
                  <a:r>
                    <a:rPr kumimoji="0" lang="zh-CN" altLang="en-US" b="1" u="none">
                      <a:solidFill>
                        <a:srgbClr val="FF3300"/>
                      </a:solidFill>
                      <a:latin typeface="黑体" pitchFamily="49" charset="-122"/>
                      <a:ea typeface="黑体" pitchFamily="49" charset="-122"/>
                    </a:rPr>
                    <a:t>对</a:t>
                  </a:r>
                  <a:r>
                    <a:rPr kumimoji="0" lang="zh-CN" altLang="en-US" b="1" u="none" smtClean="0">
                      <a:solidFill>
                        <a:srgbClr val="FF3300"/>
                      </a:solidFill>
                      <a:latin typeface="黑体" pitchFamily="49" charset="-122"/>
                      <a:ea typeface="黑体" pitchFamily="49" charset="-122"/>
                    </a:rPr>
                    <a:t>政治：</a:t>
                  </a:r>
                  <a:endParaRPr kumimoji="0" lang="zh-CN" altLang="en-US" b="1" u="none">
                    <a:solidFill>
                      <a:srgbClr val="FF3300"/>
                    </a:solidFill>
                    <a:latin typeface="黑体" pitchFamily="49" charset="-122"/>
                    <a:ea typeface="黑体" pitchFamily="49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kumimoji="0" lang="zh-CN" altLang="en-US" b="1" u="none" smtClean="0">
                      <a:solidFill>
                        <a:srgbClr val="FF3300"/>
                      </a:solidFill>
                      <a:latin typeface="Calibri"/>
                      <a:ea typeface="黑体" pitchFamily="49" charset="-122"/>
                    </a:rPr>
                    <a:t>③  </a:t>
                  </a:r>
                  <a:r>
                    <a:rPr kumimoji="0" lang="zh-CN" altLang="en-US" b="1" u="none" smtClean="0">
                      <a:solidFill>
                        <a:srgbClr val="FF3300"/>
                      </a:solidFill>
                      <a:latin typeface="黑体" pitchFamily="49" charset="-122"/>
                      <a:ea typeface="黑体" pitchFamily="49" charset="-122"/>
                    </a:rPr>
                    <a:t>对经济：</a:t>
                  </a:r>
                  <a:endParaRPr kumimoji="0" lang="zh-CN" altLang="en-US" b="1" u="none">
                    <a:solidFill>
                      <a:srgbClr val="000000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</mc:Choice>
          <mc:Fallback xmlns="">
            <p:sp>
              <p:nvSpPr>
                <p:cNvPr id="3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156" y="852488"/>
                  <a:ext cx="3517900" cy="175432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73" b="-208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515195" y="987573"/>
              <a:ext cx="49371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u="none" smtClean="0"/>
                <a:t>近代世界第一部资产阶级成文宪法</a:t>
              </a:r>
              <a:endParaRPr lang="zh-CN" altLang="en-US" b="1" u="none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822337" y="1563637"/>
              <a:ext cx="559911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u="none"/>
                <a:t>使美国成为一个联邦制的总统制共和国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822337" y="2110084"/>
              <a:ext cx="58785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u="none"/>
                <a:t>促进美国社会经济的发展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156" y="627534"/>
            <a:ext cx="302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</a:rPr>
              <a:t>（</a:t>
            </a:r>
            <a:r>
              <a:rPr lang="en-US" altLang="zh-CN" b="1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</a:rPr>
              <a:t>）意义（</a:t>
            </a:r>
            <a:r>
              <a:rPr lang="zh-CN" altLang="en-US" b="1">
                <a:solidFill>
                  <a:schemeClr val="accent6">
                    <a:lumMod val="50000"/>
                  </a:schemeClr>
                </a:solidFill>
              </a:rPr>
              <a:t>积极</a:t>
            </a:r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</a:rPr>
              <a:t>）：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702368"/>
            <a:ext cx="302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（</a:t>
            </a:r>
            <a:r>
              <a:rPr lang="en-US" altLang="zh-CN" b="1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2</a:t>
            </a:r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）局限（消极）：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147814"/>
            <a:ext cx="8640960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b="1" smtClean="0"/>
              <a:t>① </a:t>
            </a:r>
            <a:r>
              <a:rPr lang="zh-CN" altLang="en-US" b="1" smtClean="0"/>
              <a:t>留下</a:t>
            </a:r>
            <a:r>
              <a:rPr lang="zh-CN" altLang="en-US" b="1"/>
              <a:t>了</a:t>
            </a:r>
            <a:r>
              <a:rPr lang="zh-CN" altLang="en-US" b="1">
                <a:solidFill>
                  <a:srgbClr val="FF0000"/>
                </a:solidFill>
              </a:rPr>
              <a:t>种族歧视</a:t>
            </a:r>
            <a:r>
              <a:rPr lang="zh-CN" altLang="en-US" b="1"/>
              <a:t>的</a:t>
            </a:r>
            <a:r>
              <a:rPr lang="zh-CN" altLang="en-US" b="1" smtClean="0"/>
              <a:t>烙印，没有</a:t>
            </a:r>
            <a:r>
              <a:rPr lang="zh-CN" altLang="en-US" b="1"/>
              <a:t>真正解决人权问题，如承认黑人奴隶制，妇女无选举权。</a:t>
            </a:r>
            <a:endParaRPr lang="en-US" altLang="zh-CN" b="1"/>
          </a:p>
          <a:p>
            <a:pPr>
              <a:lnSpc>
                <a:spcPct val="114000"/>
              </a:lnSpc>
            </a:pPr>
            <a:r>
              <a:rPr lang="en-US" altLang="zh-CN" b="1" smtClean="0"/>
              <a:t>② </a:t>
            </a:r>
            <a:r>
              <a:rPr lang="zh-CN" altLang="en-US" b="1" smtClean="0"/>
              <a:t>各</a:t>
            </a:r>
            <a:r>
              <a:rPr lang="zh-CN" altLang="en-US" b="1"/>
              <a:t>州权利过大，为地方对抗中央提供可能，为内战埋下伏笔。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812360" y="3579862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3528" y="4011910"/>
            <a:ext cx="14409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上箭头 13"/>
          <p:cNvSpPr/>
          <p:nvPr/>
        </p:nvSpPr>
        <p:spPr>
          <a:xfrm rot="5400000">
            <a:off x="1289159" y="4306623"/>
            <a:ext cx="395841" cy="670512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753014" y="4299942"/>
            <a:ext cx="2242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州权主义</a:t>
            </a:r>
            <a:endParaRPr lang="zh-CN" altLang="en-US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749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2">
                    <a:lumMod val="10000"/>
                  </a:schemeClr>
                </a:solidFill>
              </a:rPr>
              <a:t>三、美国内战（</a:t>
            </a:r>
            <a:r>
              <a:rPr lang="en-US" altLang="zh-CN" sz="2800" b="1" smtClean="0">
                <a:solidFill>
                  <a:schemeClr val="bg2">
                    <a:lumMod val="10000"/>
                  </a:schemeClr>
                </a:solidFill>
              </a:rPr>
              <a:t>1861-1865</a:t>
            </a:r>
            <a:r>
              <a:rPr lang="zh-CN" altLang="en-US" sz="2800" b="1" smtClean="0">
                <a:solidFill>
                  <a:schemeClr val="bg2">
                    <a:lumMod val="10000"/>
                  </a:schemeClr>
                </a:solidFill>
              </a:rPr>
              <a:t>年）</a:t>
            </a:r>
            <a:r>
              <a:rPr lang="en-US" altLang="zh-CN" sz="2800" b="1" smtClean="0">
                <a:solidFill>
                  <a:schemeClr val="bg2">
                    <a:lumMod val="10000"/>
                  </a:schemeClr>
                </a:solidFill>
              </a:rPr>
              <a:t>——</a:t>
            </a:r>
            <a:r>
              <a:rPr lang="zh-CN" altLang="en-US" sz="2800" b="1" smtClean="0">
                <a:solidFill>
                  <a:schemeClr val="bg2">
                    <a:lumMod val="10000"/>
                  </a:schemeClr>
                </a:solidFill>
              </a:rPr>
              <a:t>新体制的发展</a:t>
            </a:r>
            <a:endParaRPr lang="zh-CN" altLang="en-US" sz="28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7492" y="957957"/>
            <a:ext cx="403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0033CC"/>
                </a:solidFill>
              </a:rPr>
              <a:t>1.</a:t>
            </a:r>
            <a:r>
              <a:rPr lang="zh-CN" altLang="en-US" b="1" smtClean="0">
                <a:solidFill>
                  <a:srgbClr val="0033CC"/>
                </a:solidFill>
              </a:rPr>
              <a:t>原因：</a:t>
            </a:r>
            <a:r>
              <a:rPr lang="zh-CN" alt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州权主义活跃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491630"/>
            <a:ext cx="403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0033CC"/>
                </a:solidFill>
              </a:rPr>
              <a:t>2.</a:t>
            </a:r>
            <a:r>
              <a:rPr lang="zh-CN" altLang="en-US" b="1" smtClean="0">
                <a:solidFill>
                  <a:srgbClr val="0033CC"/>
                </a:solidFill>
              </a:rPr>
              <a:t>时间：</a:t>
            </a:r>
            <a:r>
              <a:rPr lang="en-US" altLang="zh-CN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1861-1865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1995686"/>
            <a:ext cx="403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0033CC"/>
                </a:solidFill>
              </a:rPr>
              <a:t>3.</a:t>
            </a:r>
            <a:r>
              <a:rPr lang="zh-CN" altLang="en-US" b="1" smtClean="0">
                <a:solidFill>
                  <a:srgbClr val="0033CC"/>
                </a:solidFill>
              </a:rPr>
              <a:t>结果：</a:t>
            </a:r>
            <a:r>
              <a:rPr lang="zh-CN" alt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北方胜利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10" descr="lincol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4" y="966308"/>
            <a:ext cx="2328305" cy="299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6256" y="3982293"/>
            <a:ext cx="2143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u="none">
                <a:solidFill>
                  <a:srgbClr val="FF0000"/>
                </a:solidFill>
              </a:rPr>
              <a:t>亚伯拉罕</a:t>
            </a:r>
            <a:r>
              <a:rPr lang="en-US" altLang="zh-CN" sz="2400" b="1" u="none">
                <a:solidFill>
                  <a:srgbClr val="FF0000"/>
                </a:solidFill>
              </a:rPr>
              <a:t>·</a:t>
            </a:r>
            <a:r>
              <a:rPr lang="zh-CN" altLang="en-US" sz="2400" b="1" u="none">
                <a:solidFill>
                  <a:srgbClr val="FF0000"/>
                </a:solidFill>
              </a:rPr>
              <a:t>林肯</a:t>
            </a:r>
          </a:p>
        </p:txBody>
      </p:sp>
      <p:sp>
        <p:nvSpPr>
          <p:cNvPr id="10" name="矩形 9"/>
          <p:cNvSpPr/>
          <p:nvPr/>
        </p:nvSpPr>
        <p:spPr>
          <a:xfrm>
            <a:off x="6188165" y="1749465"/>
            <a:ext cx="29576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北方</a:t>
            </a:r>
            <a:r>
              <a:rPr lang="en-US" altLang="zh-CN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VS</a:t>
            </a:r>
            <a:r>
              <a:rPr lang="zh-CN" alt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南方</a:t>
            </a:r>
            <a:endParaRPr lang="zh-CN" altLang="en-US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59832" y="2859782"/>
            <a:ext cx="5832648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smtClean="0">
                <a:solidFill>
                  <a:srgbClr val="FFFF00"/>
                </a:solidFill>
                <a:latin typeface="+mn-ea"/>
              </a:rPr>
              <a:t>思考</a:t>
            </a:r>
            <a:r>
              <a:rPr lang="en-US" altLang="zh-CN" sz="2800" b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b="1" smtClean="0">
                <a:solidFill>
                  <a:srgbClr val="FFFF00"/>
                </a:solidFill>
                <a:latin typeface="+mn-ea"/>
              </a:rPr>
              <a:t>：</a:t>
            </a:r>
            <a:r>
              <a:rPr lang="zh-CN" altLang="en-US" sz="2800" b="1" smtClean="0">
                <a:solidFill>
                  <a:schemeClr val="bg1"/>
                </a:solidFill>
                <a:latin typeface="+mn-ea"/>
              </a:rPr>
              <a:t>为什么是北方取得胜利？</a:t>
            </a:r>
            <a:endParaRPr lang="zh-CN" altLang="en-US" sz="28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5733228" y="3507854"/>
            <a:ext cx="212009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697396" y="3808080"/>
            <a:ext cx="4301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《</a:t>
            </a:r>
            <a:r>
              <a:rPr lang="zh-CN" alt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黑人奴隶宣言</a:t>
            </a:r>
            <a:r>
              <a:rPr lang="en-US" altLang="zh-CN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》</a:t>
            </a:r>
            <a:endParaRPr lang="zh-CN" altLang="en-US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92089" y="132160"/>
            <a:ext cx="8709025" cy="430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zh-CN" altLang="en-US" sz="3200" b="1" u="none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b="1" u="none" smtClean="0"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zh-CN" altLang="en-US" b="1" u="none">
                <a:latin typeface="楷体_GB2312" pitchFamily="49" charset="-122"/>
                <a:ea typeface="楷体_GB2312" pitchFamily="49" charset="-122"/>
              </a:rPr>
              <a:t>合众国境内或属合众国管辖的任何地方，</a:t>
            </a:r>
            <a:r>
              <a:rPr lang="zh-CN" altLang="en-US" b="1" u="none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不准有奴隶制或强制劳役存在</a:t>
            </a:r>
            <a:r>
              <a:rPr lang="zh-CN" altLang="en-US" b="1" u="none">
                <a:latin typeface="楷体_GB2312" pitchFamily="49" charset="-122"/>
                <a:ea typeface="楷体_GB2312" pitchFamily="49" charset="-122"/>
              </a:rPr>
              <a:t>，惟用于业经定罪的罪犯作为惩罚者不在此限。</a:t>
            </a:r>
          </a:p>
          <a:p>
            <a:pPr algn="r"/>
            <a:r>
              <a:rPr lang="en-US" altLang="zh-CN" sz="2000" b="1" u="none">
                <a:latin typeface="Times New Roman" panose="02020603050405020304"/>
                <a:ea typeface="楷体_GB2312" pitchFamily="49" charset="-122"/>
              </a:rPr>
              <a:t>——</a:t>
            </a:r>
            <a:r>
              <a:rPr lang="zh-CN" altLang="en-US" sz="2000" b="1" u="none">
                <a:latin typeface="楷体_GB2312" pitchFamily="49" charset="-122"/>
                <a:ea typeface="楷体_GB2312" pitchFamily="49" charset="-122"/>
              </a:rPr>
              <a:t>宪法修正案第</a:t>
            </a:r>
            <a:r>
              <a:rPr lang="en-US" altLang="zh-CN" sz="2000" b="1" u="none">
                <a:latin typeface="楷体_GB2312" pitchFamily="49" charset="-122"/>
                <a:ea typeface="楷体_GB2312" pitchFamily="49" charset="-122"/>
              </a:rPr>
              <a:t>13</a:t>
            </a:r>
            <a:r>
              <a:rPr lang="zh-CN" altLang="en-US" sz="2000" b="1" u="none">
                <a:latin typeface="楷体_GB2312" pitchFamily="49" charset="-122"/>
                <a:ea typeface="楷体_GB2312" pitchFamily="49" charset="-122"/>
              </a:rPr>
              <a:t>条</a:t>
            </a:r>
            <a:r>
              <a:rPr lang="en-US" altLang="zh-CN" sz="2000" b="1" u="none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en-US" altLang="zh-CN" sz="2000" b="1" u="none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1865</a:t>
            </a:r>
            <a:r>
              <a:rPr lang="zh-CN" altLang="en-US" sz="2000" b="1" u="none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年批准生效</a:t>
            </a:r>
            <a:r>
              <a:rPr lang="en-US" altLang="zh-CN" sz="2000" b="1" u="none">
                <a:latin typeface="楷体_GB2312" pitchFamily="49" charset="-122"/>
                <a:ea typeface="楷体_GB2312" pitchFamily="49" charset="-122"/>
              </a:rPr>
              <a:t>] </a:t>
            </a:r>
            <a:r>
              <a:rPr lang="zh-CN" altLang="en-US" sz="2000" b="1" u="none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200" b="1" u="none">
                <a:latin typeface="楷体_GB2312" pitchFamily="49" charset="-122"/>
                <a:ea typeface="楷体_GB2312" pitchFamily="49" charset="-122"/>
              </a:rPr>
              <a:t>　　</a:t>
            </a:r>
          </a:p>
          <a:p>
            <a:pPr>
              <a:lnSpc>
                <a:spcPct val="114000"/>
              </a:lnSpc>
              <a:spcBef>
                <a:spcPct val="85000"/>
              </a:spcBef>
            </a:pPr>
            <a:r>
              <a:rPr lang="zh-CN" altLang="en-US" sz="3200" b="1" u="none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b="1" u="none" smtClean="0"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zh-CN" altLang="en-US" b="1" u="none">
                <a:latin typeface="楷体_GB2312" pitchFamily="49" charset="-122"/>
                <a:ea typeface="楷体_GB2312" pitchFamily="49" charset="-122"/>
              </a:rPr>
              <a:t>合众国出生或归化于合众国并受合众国管辖的人，均为合众国和他所居住的州的公民。</a:t>
            </a:r>
            <a:r>
              <a:rPr lang="zh-CN" altLang="en-US" b="1" u="none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任何一州</a:t>
            </a:r>
            <a:r>
              <a:rPr lang="zh-CN" altLang="en-US" b="1" u="none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均不得制定或实施限制合众国公民的特权或豁免的法律</a:t>
            </a:r>
            <a:r>
              <a:rPr lang="zh-CN" altLang="en-US" b="1" u="none">
                <a:latin typeface="楷体_GB2312" pitchFamily="49" charset="-122"/>
                <a:ea typeface="楷体_GB2312" pitchFamily="49" charset="-122"/>
              </a:rPr>
              <a:t>；</a:t>
            </a:r>
            <a:r>
              <a:rPr lang="zh-CN" altLang="en-US" b="1" u="none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无论何州</a:t>
            </a:r>
            <a:r>
              <a:rPr lang="zh-CN" altLang="en-US" b="1" u="none">
                <a:latin typeface="楷体_GB2312" pitchFamily="49" charset="-122"/>
                <a:ea typeface="楷体_GB2312" pitchFamily="49" charset="-122"/>
              </a:rPr>
              <a:t>未经正当法律程序均不得剥夺任何人的生命、自由或财产。</a:t>
            </a:r>
          </a:p>
          <a:p>
            <a:pPr algn="r"/>
            <a:r>
              <a:rPr lang="en-US" altLang="zh-CN" sz="2000" b="1" u="none">
                <a:latin typeface="Times New Roman" panose="02020603050405020304"/>
                <a:ea typeface="楷体_GB2312" pitchFamily="49" charset="-122"/>
              </a:rPr>
              <a:t>——</a:t>
            </a:r>
            <a:r>
              <a:rPr lang="zh-CN" altLang="en-US" sz="2000" b="1" u="none">
                <a:latin typeface="楷体_GB2312" pitchFamily="49" charset="-122"/>
                <a:ea typeface="楷体_GB2312" pitchFamily="49" charset="-122"/>
              </a:rPr>
              <a:t>宪法修正案第</a:t>
            </a:r>
            <a:r>
              <a:rPr lang="en-US" altLang="zh-CN" sz="2000" b="1" u="none">
                <a:latin typeface="楷体_GB2312" pitchFamily="49" charset="-122"/>
                <a:ea typeface="楷体_GB2312" pitchFamily="49" charset="-122"/>
              </a:rPr>
              <a:t>14</a:t>
            </a:r>
            <a:r>
              <a:rPr lang="zh-CN" altLang="en-US" sz="2000" b="1" u="none">
                <a:latin typeface="楷体_GB2312" pitchFamily="49" charset="-122"/>
                <a:ea typeface="楷体_GB2312" pitchFamily="49" charset="-122"/>
              </a:rPr>
              <a:t>条</a:t>
            </a:r>
            <a:r>
              <a:rPr lang="en-US" altLang="zh-CN" sz="2000" b="1" u="none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en-US" altLang="zh-CN" sz="2000" b="1" u="none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1868</a:t>
            </a:r>
            <a:r>
              <a:rPr lang="zh-CN" altLang="en-US" sz="2000" b="1" u="none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年批准生效</a:t>
            </a:r>
            <a:r>
              <a:rPr lang="en-US" altLang="zh-CN" sz="2000" b="1" u="none">
                <a:latin typeface="楷体_GB2312" pitchFamily="49" charset="-122"/>
                <a:ea typeface="楷体_GB2312" pitchFamily="49" charset="-122"/>
              </a:rPr>
              <a:t>] </a:t>
            </a:r>
            <a:r>
              <a:rPr lang="zh-CN" altLang="en-US" sz="2000" b="1" u="none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200" b="1" u="none">
                <a:latin typeface="楷体_GB2312" pitchFamily="49" charset="-122"/>
                <a:ea typeface="楷体_GB2312" pitchFamily="49" charset="-122"/>
              </a:rPr>
              <a:t>　　</a:t>
            </a:r>
            <a:endParaRPr lang="en-US" altLang="zh-CN" sz="3200" b="1" u="none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6224294" y="1640687"/>
            <a:ext cx="2452162" cy="52322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FF0000"/>
                </a:solidFill>
                <a:ea typeface="黑体" panose="02010609060101010101" pitchFamily="49" charset="-122"/>
              </a:rPr>
              <a:t>废除了奴隶制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670725" y="4417803"/>
            <a:ext cx="4216747" cy="52322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u="none">
                <a:solidFill>
                  <a:srgbClr val="FF0000"/>
                </a:solidFill>
                <a:ea typeface="黑体" panose="02010609060101010101" pitchFamily="49" charset="-122"/>
              </a:rPr>
              <a:t>肯定了联邦法律的至上性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5892" y="2563039"/>
            <a:ext cx="8661580" cy="584775"/>
          </a:xfrm>
          <a:prstGeom prst="rect">
            <a:avLst/>
          </a:prstGeom>
          <a:solidFill>
            <a:srgbClr val="00B0F0">
              <a:alpha val="99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u="none">
                <a:solidFill>
                  <a:srgbClr val="FF0000"/>
                </a:solidFill>
              </a:rPr>
              <a:t>　</a:t>
            </a:r>
            <a:r>
              <a:rPr lang="zh-CN" altLang="en-US" sz="3200" b="1" u="none" smtClean="0">
                <a:solidFill>
                  <a:schemeClr val="bg1"/>
                </a:solidFill>
              </a:rPr>
              <a:t>   </a:t>
            </a:r>
            <a:r>
              <a:rPr lang="zh-CN" altLang="en-US" sz="3200" b="1" u="none" smtClean="0">
                <a:solidFill>
                  <a:srgbClr val="FFFF00"/>
                </a:solidFill>
              </a:rPr>
              <a:t>联邦制的总统制共和制得到了发展。</a:t>
            </a:r>
            <a:endParaRPr lang="en-US" altLang="zh-CN" sz="2400" b="1" u="none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1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2">
                    <a:lumMod val="10000"/>
                  </a:schemeClr>
                </a:solidFill>
              </a:rPr>
              <a:t>四、两党制</a:t>
            </a:r>
            <a:r>
              <a:rPr lang="en-US" altLang="zh-CN" sz="2800" b="1" smtClean="0">
                <a:solidFill>
                  <a:schemeClr val="bg2">
                    <a:lumMod val="10000"/>
                  </a:schemeClr>
                </a:solidFill>
              </a:rPr>
              <a:t>——</a:t>
            </a:r>
            <a:r>
              <a:rPr lang="zh-CN" altLang="en-US" sz="2800" b="1" smtClean="0">
                <a:solidFill>
                  <a:schemeClr val="bg2">
                    <a:lumMod val="10000"/>
                  </a:schemeClr>
                </a:solidFill>
              </a:rPr>
              <a:t>新体制的</a:t>
            </a:r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</a:rPr>
              <a:t>完善</a:t>
            </a:r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1969155" y="1792203"/>
            <a:ext cx="36829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</a:rPr>
              <a:t>民主党</a:t>
            </a:r>
            <a:r>
              <a:rPr lang="zh-CN" altLang="en-US" sz="2800" b="1">
                <a:solidFill>
                  <a:srgbClr val="0000FF"/>
                </a:solidFill>
              </a:rPr>
              <a:t>         　　</a:t>
            </a:r>
            <a:r>
              <a:rPr lang="zh-CN" altLang="en-US" sz="2800" b="1" u="none" smtClean="0">
                <a:solidFill>
                  <a:srgbClr val="0000FF"/>
                </a:solidFill>
              </a:rPr>
              <a:t>成立</a:t>
            </a:r>
            <a:endParaRPr lang="en-US" altLang="zh-CN" sz="2800" b="1" u="none" smtClean="0">
              <a:solidFill>
                <a:srgbClr val="0000FF"/>
              </a:solidFill>
            </a:endParaRPr>
          </a:p>
          <a:p>
            <a:pPr eaLnBrk="1" hangingPunct="1"/>
            <a:endParaRPr lang="en-US" altLang="zh-CN" sz="2800" b="1" u="none" smtClean="0">
              <a:solidFill>
                <a:srgbClr val="0000FF"/>
              </a:solidFill>
            </a:endParaRPr>
          </a:p>
          <a:p>
            <a:pPr eaLnBrk="1" hangingPunct="1"/>
            <a:endParaRPr lang="en-US" altLang="zh-CN" sz="2800" b="1" u="none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800" b="1" u="none" smtClean="0">
                <a:solidFill>
                  <a:srgbClr val="0000FF"/>
                </a:solidFill>
              </a:rPr>
              <a:t>共和党</a:t>
            </a:r>
            <a:r>
              <a:rPr lang="zh-CN" altLang="en-US" sz="2800" b="1" smtClean="0">
                <a:solidFill>
                  <a:srgbClr val="0000FF"/>
                </a:solidFill>
              </a:rPr>
              <a:t>                </a:t>
            </a:r>
            <a:r>
              <a:rPr lang="zh-CN" altLang="en-US" sz="2800" b="1" u="none" smtClean="0">
                <a:solidFill>
                  <a:srgbClr val="0000FF"/>
                </a:solidFill>
              </a:rPr>
              <a:t> 成立</a:t>
            </a:r>
            <a:endParaRPr lang="zh-CN" altLang="en-US" u="none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93291" y="1698374"/>
            <a:ext cx="1498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u="none">
                <a:solidFill>
                  <a:srgbClr val="FF0000"/>
                </a:solidFill>
              </a:rPr>
              <a:t>1828</a:t>
            </a:r>
            <a:r>
              <a:rPr lang="zh-CN" altLang="en-US" sz="3200" b="1" u="none">
                <a:solidFill>
                  <a:srgbClr val="FF0000"/>
                </a:solidFill>
              </a:rPr>
              <a:t>年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93291" y="2949798"/>
            <a:ext cx="149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u="none">
                <a:solidFill>
                  <a:srgbClr val="FF0000"/>
                </a:solidFill>
              </a:rPr>
              <a:t>1854</a:t>
            </a:r>
            <a:r>
              <a:rPr lang="zh-CN" altLang="en-US" sz="3200" b="1" u="none">
                <a:solidFill>
                  <a:srgbClr val="FF0000"/>
                </a:solidFill>
              </a:rPr>
              <a:t>年</a:t>
            </a:r>
          </a:p>
        </p:txBody>
      </p:sp>
      <p:pic>
        <p:nvPicPr>
          <p:cNvPr id="6" name="Picture 7" descr="20040118109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4" y="2730637"/>
            <a:ext cx="1283278" cy="10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20040118109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9231"/>
            <a:ext cx="1441450" cy="81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71033" y="714317"/>
            <a:ext cx="601662" cy="3477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zh-CN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两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党</a:t>
            </a:r>
          </a:p>
          <a:p>
            <a:pPr algn="ctr">
              <a:spcBef>
                <a:spcPct val="50000"/>
              </a:spcBef>
              <a:defRPr/>
            </a:pPr>
            <a:endParaRPr lang="en-US" altLang="zh-CN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403648" y="394624"/>
            <a:ext cx="1720552" cy="116955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历史传统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19</a:t>
            </a:r>
            <a:r>
              <a:rPr lang="zh-CN" alt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世纪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中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361294" y="3219822"/>
            <a:ext cx="1805259" cy="116955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基础群众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现在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635896" y="111858"/>
            <a:ext cx="5184775" cy="181588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9900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华文新魏" panose="02010800040101010101" pitchFamily="2" charset="-122"/>
              </a:rPr>
              <a:t>民主党</a:t>
            </a:r>
            <a:r>
              <a:rPr lang="zh-CN" altLang="en-US" sz="3200" b="1">
                <a:latin typeface="宋体" panose="0201060003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b="1">
                <a:ea typeface="华文新魏" panose="02010800040101010101" pitchFamily="2" charset="-122"/>
              </a:rPr>
              <a:t>种植园奴隶主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anose="02010800040101010101" pitchFamily="2" charset="-122"/>
              </a:rPr>
              <a:t>共和党</a:t>
            </a:r>
            <a:r>
              <a:rPr lang="zh-CN" altLang="en-US" sz="3200" b="1">
                <a:ea typeface="华文新魏" panose="02010800040101010101" pitchFamily="2" charset="-122"/>
              </a:rPr>
              <a:t>：</a:t>
            </a:r>
            <a:r>
              <a:rPr lang="zh-CN" altLang="en-US" sz="3200" b="1">
                <a:latin typeface="宋体" panose="02010600030101010101" pitchFamily="2" charset="-122"/>
                <a:ea typeface="华文新魏" panose="02010800040101010101" pitchFamily="2" charset="-122"/>
              </a:rPr>
              <a:t>工业资产阶级和西部农场主</a:t>
            </a:r>
            <a:endParaRPr lang="zh-CN" altLang="en-US" sz="3200" b="1">
              <a:ea typeface="华文新魏" panose="02010800040101010101" pitchFamily="2" charset="-122"/>
            </a:endParaRPr>
          </a:p>
        </p:txBody>
      </p:sp>
      <p:sp>
        <p:nvSpPr>
          <p:cNvPr id="62473" name="AutoShape 9"/>
          <p:cNvSpPr/>
          <p:nvPr/>
        </p:nvSpPr>
        <p:spPr bwMode="auto">
          <a:xfrm>
            <a:off x="1115616" y="1004412"/>
            <a:ext cx="147638" cy="3187780"/>
          </a:xfrm>
          <a:prstGeom prst="leftBrace">
            <a:avLst>
              <a:gd name="adj1" fmla="val 178595"/>
              <a:gd name="adj2" fmla="val 50000"/>
            </a:avLst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74" name="AutoShape 10"/>
          <p:cNvSpPr/>
          <p:nvPr/>
        </p:nvSpPr>
        <p:spPr bwMode="auto">
          <a:xfrm>
            <a:off x="3190137" y="242985"/>
            <a:ext cx="292100" cy="1352550"/>
          </a:xfrm>
          <a:prstGeom prst="leftBrace">
            <a:avLst>
              <a:gd name="adj1" fmla="val 51449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75" name="AutoShape 11"/>
          <p:cNvSpPr/>
          <p:nvPr/>
        </p:nvSpPr>
        <p:spPr bwMode="auto">
          <a:xfrm>
            <a:off x="3284796" y="2826082"/>
            <a:ext cx="215900" cy="1563291"/>
          </a:xfrm>
          <a:prstGeom prst="leftBrace">
            <a:avLst>
              <a:gd name="adj1" fmla="val 80453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635896" y="2471652"/>
            <a:ext cx="5328592" cy="2308324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99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华文新魏" panose="02010800040101010101" pitchFamily="2" charset="-122"/>
              </a:rPr>
              <a:t>民主党</a:t>
            </a:r>
            <a:r>
              <a:rPr lang="zh-CN" altLang="en-US" sz="3200" b="1">
                <a:latin typeface="宋体" panose="02010600030101010101" pitchFamily="2" charset="-122"/>
                <a:ea typeface="华文新魏" panose="02010800040101010101" pitchFamily="2" charset="-122"/>
              </a:rPr>
              <a:t>：多数妇女、少数民族、低收入阶层和老年人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华文新魏" panose="02010800040101010101" pitchFamily="2" charset="-122"/>
              </a:rPr>
              <a:t>共和党</a:t>
            </a:r>
            <a:r>
              <a:rPr lang="zh-CN" altLang="en-US" sz="3200" b="1">
                <a:latin typeface="宋体" panose="02010600030101010101" pitchFamily="2" charset="-122"/>
                <a:ea typeface="华文新魏" panose="02010800040101010101" pitchFamily="2" charset="-122"/>
              </a:rPr>
              <a:t>：男人、白人、高收入阶层和年轻人</a:t>
            </a:r>
            <a:endParaRPr lang="zh-CN" altLang="en-US" sz="3600" b="1">
              <a:latin typeface="宋体" panose="0201060003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1550"/>
            <a:ext cx="3816424" cy="23655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71550"/>
            <a:ext cx="3960440" cy="2365553"/>
          </a:xfrm>
          <a:prstGeom prst="rect">
            <a:avLst/>
          </a:prstGeom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683568" y="3219822"/>
            <a:ext cx="36829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 smtClean="0">
                <a:solidFill>
                  <a:srgbClr val="0000FF"/>
                </a:solidFill>
              </a:rPr>
              <a:t>民主党   </a:t>
            </a:r>
            <a:r>
              <a:rPr lang="en-US" altLang="zh-CN" sz="2800" b="1" u="none" smtClean="0">
                <a:solidFill>
                  <a:srgbClr val="0000FF"/>
                </a:solidFill>
              </a:rPr>
              <a:t>VS  </a:t>
            </a:r>
            <a:r>
              <a:rPr lang="zh-CN" altLang="en-US" sz="2800" b="1" u="none" smtClean="0">
                <a:solidFill>
                  <a:srgbClr val="0000FF"/>
                </a:solidFill>
              </a:rPr>
              <a:t>共和党</a:t>
            </a:r>
            <a:endParaRPr lang="en-US" altLang="zh-CN" sz="2800" b="1" u="none" smtClean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800" b="1" u="none" smtClean="0">
                <a:solidFill>
                  <a:srgbClr val="0000FF"/>
                </a:solidFill>
              </a:rPr>
              <a:t>希拉里   </a:t>
            </a:r>
            <a:r>
              <a:rPr lang="en-US" altLang="zh-CN" sz="2800" b="1" u="none" smtClean="0">
                <a:solidFill>
                  <a:srgbClr val="0000FF"/>
                </a:solidFill>
              </a:rPr>
              <a:t>VS  </a:t>
            </a:r>
            <a:r>
              <a:rPr lang="zh-CN" altLang="en-US" sz="2800" b="1" u="none" smtClean="0">
                <a:solidFill>
                  <a:srgbClr val="0000FF"/>
                </a:solidFill>
              </a:rPr>
              <a:t>特朗普</a:t>
            </a:r>
            <a:endParaRPr lang="en-US" altLang="zh-CN" sz="2800" b="1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23528" y="195486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 u="none" smtClean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两党制对</a:t>
            </a:r>
            <a:r>
              <a:rPr kumimoji="0" lang="zh-CN" altLang="en-US" sz="2800" b="1" u="none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美国政治的影响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950914" y="2357467"/>
            <a:ext cx="6207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u="none">
                <a:solidFill>
                  <a:srgbClr val="FF0000"/>
                </a:solidFill>
                <a:ea typeface="隶书" pitchFamily="49" charset="-122"/>
              </a:rPr>
              <a:t>分权制衡体制的重要组成部分</a:t>
            </a: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395536" y="1288961"/>
            <a:ext cx="84249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u="none">
                <a:solidFill>
                  <a:srgbClr val="0000FF"/>
                </a:solidFill>
              </a:rPr>
              <a:t>　</a:t>
            </a:r>
            <a:r>
              <a:rPr lang="zh-CN" altLang="en-US" sz="3200" b="1">
                <a:solidFill>
                  <a:srgbClr val="0000FF"/>
                </a:solidFill>
              </a:rPr>
              <a:t> </a:t>
            </a:r>
            <a:r>
              <a:rPr lang="zh-CN" altLang="en-US" sz="3200" b="1" smtClean="0">
                <a:solidFill>
                  <a:srgbClr val="0000FF"/>
                </a:solidFill>
              </a:rPr>
              <a:t>   </a:t>
            </a: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ea typeface="隶书" pitchFamily="49" charset="-122"/>
              </a:rPr>
              <a:t>两党制互相监督，从而可以在一定程度上限制当权的政党滥用权力。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156" y="885949"/>
            <a:ext cx="302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</a:rPr>
              <a:t>（</a:t>
            </a:r>
            <a:r>
              <a:rPr lang="en-US" altLang="zh-CN" b="1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</a:rPr>
              <a:t>）意义：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6" y="2984308"/>
            <a:ext cx="302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</a:rPr>
              <a:t>（</a:t>
            </a:r>
            <a:r>
              <a:rPr lang="en-US" altLang="zh-CN" b="1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</a:rPr>
              <a:t>）局限：</a:t>
            </a:r>
            <a:endParaRPr lang="zh-CN" alt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9542" y="3291830"/>
            <a:ext cx="847092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u="none">
                <a:solidFill>
                  <a:srgbClr val="0000FF"/>
                </a:solidFill>
              </a:rPr>
              <a:t>　</a:t>
            </a:r>
            <a:r>
              <a:rPr lang="zh-CN" altLang="en-US" sz="3200" b="1">
                <a:solidFill>
                  <a:srgbClr val="0000FF"/>
                </a:solidFill>
              </a:rPr>
              <a:t> </a:t>
            </a:r>
            <a:r>
              <a:rPr lang="zh-CN" altLang="en-US" sz="3200" b="1" smtClean="0">
                <a:solidFill>
                  <a:srgbClr val="0000FF"/>
                </a:solidFill>
              </a:rPr>
              <a:t>   </a:t>
            </a: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ea typeface="隶书" pitchFamily="49" charset="-122"/>
              </a:rPr>
              <a:t>美国的政治选举都受两党的操控，体现 了其本质上两党制下的两党都是资产阶级的 统治工具</a:t>
            </a: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8" grpId="0"/>
      <p:bldP spid="13108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2166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  <a:hlinkClick r:id="rId2" action="ppaction://hlinkfile"/>
              </a:rPr>
              <a:t>看视频</a:t>
            </a:r>
            <a:r>
              <a:rPr lang="zh-CN" altLang="en-US" b="1" smtClean="0">
                <a:solidFill>
                  <a:srgbClr val="FF0000"/>
                </a:solidFill>
              </a:rPr>
              <a:t>并结合教材</a:t>
            </a:r>
            <a:r>
              <a:rPr lang="en-US" altLang="zh-CN" b="1" smtClean="0">
                <a:solidFill>
                  <a:srgbClr val="FF0000"/>
                </a:solidFill>
              </a:rPr>
              <a:t>39</a:t>
            </a:r>
            <a:r>
              <a:rPr lang="zh-CN" altLang="en-US" b="1" smtClean="0">
                <a:solidFill>
                  <a:srgbClr val="FF0000"/>
                </a:solidFill>
              </a:rPr>
              <a:t>页，思考问题：</a:t>
            </a:r>
            <a:endParaRPr lang="en-US" altLang="zh-CN" b="1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smtClean="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CN" altLang="en-US" b="1" smtClean="0">
                <a:solidFill>
                  <a:schemeClr val="bg2">
                    <a:lumMod val="10000"/>
                  </a:schemeClr>
                </a:solidFill>
              </a:rPr>
              <a:t>视频反映的是哪个国家的历史？</a:t>
            </a:r>
            <a:endParaRPr lang="en-US" altLang="zh-CN" b="1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2.</a:t>
            </a:r>
            <a:r>
              <a:rPr lang="zh-CN" altLang="en-US" b="1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这个国家何时独立的？有什么标志性事件？</a:t>
            </a:r>
            <a:endParaRPr lang="en-US" altLang="zh-CN" b="1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en-US" altLang="zh-CN" b="1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zh-CN" altLang="en-US" b="1" smtClean="0">
                <a:solidFill>
                  <a:schemeClr val="bg2">
                    <a:lumMod val="10000"/>
                  </a:schemeClr>
                </a:solidFill>
              </a:rPr>
              <a:t>这个国家建立后实行了什么样的政体？</a:t>
            </a:r>
            <a:endParaRPr lang="zh-CN" altLang="en-US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2107488" y="2693611"/>
            <a:ext cx="432048" cy="51683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49774" y="3326833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邦联制</a:t>
            </a:r>
            <a:endParaRPr lang="zh-CN" alt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52" y="2693611"/>
            <a:ext cx="3240360" cy="2189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8"/>
          <p:cNvGraphicFramePr>
            <a:graphicFrameLocks noGrp="1"/>
          </p:cNvGraphicFramePr>
          <p:nvPr/>
        </p:nvGraphicFramePr>
        <p:xfrm>
          <a:off x="468313" y="622418"/>
          <a:ext cx="8351837" cy="3992872"/>
        </p:xfrm>
        <a:graphic>
          <a:graphicData uri="http://schemas.openxmlformats.org/drawingml/2006/table">
            <a:tbl>
              <a:tblPr/>
              <a:tblGrid>
                <a:gridCol w="2951559"/>
                <a:gridCol w="2665016"/>
                <a:gridCol w="2735262"/>
              </a:tblGrid>
              <a:tr h="510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项目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美国总统制</a:t>
                      </a: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英国君主立宪制</a:t>
                      </a: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国家元首是谁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国家元首的产生方式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国家元首有无任期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国家元首有无实权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u="none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a typeface="黑体" panose="02010609060101010101" pitchFamily="49" charset="-122"/>
                        </a:rPr>
                        <a:t>政府首脑是谁</a:t>
                      </a:r>
                      <a:endParaRPr lang="zh-CN" altLang="en-US" sz="3200" b="1" u="none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政府如何产生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+mn-cs"/>
                        </a:rPr>
                        <a:t>国家权力中心是谁</a:t>
                      </a:r>
                      <a:endParaRPr kumimoji="0" lang="zh-CN" altLang="zh-CN" sz="24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4419600" y="1116533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总统</a:t>
            </a: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6934200" y="1116533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国王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4114800" y="1692597"/>
            <a:ext cx="161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选民选举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6985843" y="1692597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世袭</a:t>
            </a: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4343400" y="2211710"/>
            <a:ext cx="1255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任期制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6844679" y="2196653"/>
            <a:ext cx="1255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终身制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4724400" y="2715766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有</a:t>
            </a: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7162800" y="2715766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无</a:t>
            </a: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4495800" y="3204765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总统</a:t>
            </a: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7010400" y="3219822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首相</a:t>
            </a: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4193108" y="3651870"/>
            <a:ext cx="161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总统任命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631508" y="3651870"/>
            <a:ext cx="161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议会产生</a:t>
            </a: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4465563" y="4140869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总统</a:t>
            </a:r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7012508" y="4140869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FF"/>
                </a:solidFill>
                <a:ea typeface="新宋体" panose="02010609030101010101" pitchFamily="49" charset="-122"/>
              </a:rPr>
              <a:t>议会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528" y="195486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 u="none" smtClean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课后作业</a:t>
            </a:r>
            <a:endParaRPr kumimoji="0" lang="zh-CN" altLang="en-US" sz="2800" b="1" u="none">
              <a:solidFill>
                <a:srgbClr val="FF33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23528" y="915566"/>
            <a:ext cx="84249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>
                <a:ea typeface="隶书" pitchFamily="49" charset="-122"/>
              </a:rPr>
              <a:t>1.</a:t>
            </a:r>
            <a:r>
              <a:rPr lang="zh-CN" altLang="en-US" sz="3600" b="1">
                <a:ea typeface="隶书" pitchFamily="49" charset="-122"/>
              </a:rPr>
              <a:t>美国国家运行是如何体现“分权制衡”原则的？</a:t>
            </a:r>
            <a:endParaRPr lang="en-US" altLang="zh-CN" sz="3600" b="1">
              <a:ea typeface="隶书" pitchFamily="49" charset="-122"/>
            </a:endParaRPr>
          </a:p>
          <a:p>
            <a:r>
              <a:rPr lang="en-US" altLang="zh-CN" sz="3600" b="1" smtClean="0">
                <a:ea typeface="隶书" pitchFamily="49" charset="-122"/>
              </a:rPr>
              <a:t>2.</a:t>
            </a:r>
            <a:r>
              <a:rPr lang="zh-CN" altLang="en-US" sz="3600" b="1" smtClean="0">
                <a:ea typeface="隶书" pitchFamily="49" charset="-122"/>
              </a:rPr>
              <a:t>默写“</a:t>
            </a:r>
            <a:r>
              <a:rPr lang="en-US" altLang="zh-CN" sz="3600" b="1" smtClean="0">
                <a:ea typeface="隶书" pitchFamily="49" charset="-122"/>
              </a:rPr>
              <a:t>《1787</a:t>
            </a:r>
            <a:r>
              <a:rPr lang="zh-CN" altLang="en-US" sz="3600" b="1" smtClean="0">
                <a:ea typeface="隶书" pitchFamily="49" charset="-122"/>
              </a:rPr>
              <a:t>年宪法</a:t>
            </a:r>
            <a:r>
              <a:rPr lang="en-US" altLang="zh-CN" sz="3600" b="1" smtClean="0">
                <a:ea typeface="隶书" pitchFamily="49" charset="-122"/>
              </a:rPr>
              <a:t>》</a:t>
            </a:r>
            <a:r>
              <a:rPr lang="zh-CN" altLang="en-US" sz="3600" b="1" smtClean="0">
                <a:ea typeface="隶书" pitchFamily="49" charset="-122"/>
              </a:rPr>
              <a:t>的评价”。</a:t>
            </a:r>
            <a:endParaRPr lang="zh-CN" altLang="en-US" sz="3200" b="1"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43758"/>
            <a:ext cx="2592000" cy="16560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5364088" y="772453"/>
            <a:ext cx="0" cy="352730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1812830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800" spc="600" dirty="0" smtClean="0">
                <a:solidFill>
                  <a:schemeClr val="bg1">
                    <a:lumMod val="50000"/>
                  </a:schemeClr>
                </a:solidFill>
                <a:effectLst>
                  <a:outerShdw blurRad="63500" dist="63500" dir="5400000" algn="ctr" rotWithShape="0">
                    <a:schemeClr val="bg1">
                      <a:alpha val="50000"/>
                    </a:schemeClr>
                  </a:outerShdw>
                </a:effectLst>
                <a:latin typeface="华文隶书" pitchFamily="2" charset="-122"/>
                <a:ea typeface="华文隶书" pitchFamily="2" charset="-122"/>
              </a:rPr>
              <a:t>谢谢</a:t>
            </a:r>
            <a:endParaRPr lang="zh-CN" altLang="en-US" sz="8800" spc="600" dirty="0">
              <a:solidFill>
                <a:schemeClr val="bg1">
                  <a:lumMod val="50000"/>
                </a:schemeClr>
              </a:solidFill>
              <a:effectLst>
                <a:outerShdw blurRad="63500" dist="63500" dir="5400000" algn="ctr" rotWithShape="0">
                  <a:schemeClr val="bg1">
                    <a:alpha val="50000"/>
                  </a:scheme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8" name="图片 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72453"/>
            <a:ext cx="2592000" cy="165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7504" y="24794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u="none">
                <a:solidFill>
                  <a:srgbClr val="FF0000"/>
                </a:solidFill>
              </a:rPr>
              <a:t>1776</a:t>
            </a:r>
            <a:r>
              <a:rPr lang="zh-CN" altLang="en-US" sz="2800" b="1" u="none">
                <a:solidFill>
                  <a:srgbClr val="FF0000"/>
                </a:solidFill>
              </a:rPr>
              <a:t>年，发表</a:t>
            </a:r>
            <a:r>
              <a:rPr lang="en-US" altLang="zh-CN" sz="2800" b="1" u="none">
                <a:solidFill>
                  <a:srgbClr val="FF0000"/>
                </a:solidFill>
              </a:rPr>
              <a:t>《</a:t>
            </a:r>
            <a:r>
              <a:rPr lang="zh-CN" altLang="en-US" sz="2800" b="1" u="none">
                <a:solidFill>
                  <a:srgbClr val="FF0000"/>
                </a:solidFill>
              </a:rPr>
              <a:t>独立宣言</a:t>
            </a:r>
            <a:r>
              <a:rPr lang="en-US" altLang="zh-CN" sz="2800" b="1" u="none">
                <a:solidFill>
                  <a:srgbClr val="FF0000"/>
                </a:solidFill>
              </a:rPr>
              <a:t>》</a:t>
            </a:r>
            <a:r>
              <a:rPr lang="zh-CN" altLang="en-US" sz="2800" b="1" u="none">
                <a:solidFill>
                  <a:srgbClr val="FF0000"/>
                </a:solidFill>
              </a:rPr>
              <a:t>，美利坚合众国诞生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935" y="401191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u="none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zh-CN" sz="4000" b="1" u="none">
                <a:solidFill>
                  <a:srgbClr val="FF0000"/>
                </a:solidFill>
                <a:latin typeface="Garamond" panose="02020404030301010803" pitchFamily="18" charset="0"/>
              </a:rPr>
              <a:t>the United States of America</a:t>
            </a:r>
          </a:p>
        </p:txBody>
      </p:sp>
      <p:pic>
        <p:nvPicPr>
          <p:cNvPr id="4" name="Picture 10" descr="20074171442588097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81" y="915566"/>
            <a:ext cx="47004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7"/>
          <p:cNvSpPr>
            <a:spLocks noChangeArrowheads="1"/>
          </p:cNvSpPr>
          <p:nvPr/>
        </p:nvSpPr>
        <p:spPr bwMode="auto">
          <a:xfrm>
            <a:off x="394970" y="374650"/>
            <a:ext cx="8308340" cy="40538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dash"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在合众国境内受合众国管辖的任何地方，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奴隶制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和强制劳役都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不得存在</a:t>
            </a:r>
            <a:r>
              <a:rPr lang="en-US" altLang="zh-CN" b="1" dirty="0">
                <a:latin typeface="黑体" panose="02010609060101010101" pitchFamily="49" charset="-122"/>
                <a:ea typeface="楷体_GB2312" pitchFamily="49" charset="-122"/>
              </a:rPr>
              <a:t>……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　　</a:t>
            </a:r>
          </a:p>
          <a:p>
            <a:pPr lvl="0" algn="r" eaLnBrk="1" hangingPunct="1"/>
            <a:r>
              <a:rPr lang="en-US" altLang="zh-CN" sz="1600" b="1" dirty="0">
                <a:solidFill>
                  <a:srgbClr val="0000FF"/>
                </a:solidFill>
              </a:rPr>
              <a:t>——</a:t>
            </a:r>
            <a:r>
              <a:rPr lang="en-US" altLang="en-US" sz="1600" b="1" dirty="0">
                <a:solidFill>
                  <a:srgbClr val="0000FF"/>
                </a:solidFill>
              </a:rPr>
              <a:t>《</a:t>
            </a:r>
            <a:r>
              <a:rPr lang="zh-CN" altLang="en-US" sz="1600" b="1" dirty="0">
                <a:solidFill>
                  <a:srgbClr val="0000FF"/>
                </a:solidFill>
              </a:rPr>
              <a:t>美利坚合众国宪法</a:t>
            </a:r>
            <a:r>
              <a:rPr lang="en-US" altLang="en-US" sz="1600" b="1" dirty="0">
                <a:solidFill>
                  <a:srgbClr val="0000FF"/>
                </a:solidFill>
              </a:rPr>
              <a:t>》</a:t>
            </a:r>
            <a:r>
              <a:rPr lang="zh-CN" altLang="en-US" sz="1600" b="1" dirty="0">
                <a:solidFill>
                  <a:srgbClr val="0000FF"/>
                </a:solidFill>
              </a:rPr>
              <a:t>第十三条修正案</a:t>
            </a:r>
            <a:r>
              <a:rPr lang="en-US" altLang="zh-CN" sz="16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1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1865</a:t>
            </a:r>
            <a:r>
              <a:rPr lang="zh-CN" altLang="en-US" sz="1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）</a:t>
            </a:r>
          </a:p>
          <a:p>
            <a:pPr lvl="0" eaLnBrk="1" hangingPunct="1"/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lvl="0" eaLnBrk="1" hangingPunct="1"/>
            <a:endParaRPr lang="zh-CN" altLang="en-US" sz="1650" dirty="0">
              <a:latin typeface="楷体_GB2312" pitchFamily="49" charset="-122"/>
              <a:ea typeface="楷体_GB2312" pitchFamily="49" charset="-122"/>
            </a:endParaRPr>
          </a:p>
          <a:p>
            <a:pPr lvl="0" eaLnBrk="1" hangingPunct="1"/>
            <a:r>
              <a:rPr lang="zh-CN" altLang="en-US" b="1" dirty="0"/>
              <a:t>合众国公民的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选举权</a:t>
            </a:r>
            <a:r>
              <a:rPr lang="zh-CN" altLang="en-US" b="1" dirty="0">
                <a:solidFill>
                  <a:srgbClr val="FF0000"/>
                </a:solidFill>
              </a:rPr>
              <a:t>不得</a:t>
            </a:r>
            <a:r>
              <a:rPr lang="zh-CN" altLang="en-US" b="1" dirty="0"/>
              <a:t>因</a:t>
            </a:r>
            <a:r>
              <a:rPr lang="zh-CN" altLang="en-US" b="1" dirty="0">
                <a:solidFill>
                  <a:srgbClr val="FF0000"/>
                </a:solidFill>
              </a:rPr>
              <a:t>种族、肤色</a:t>
            </a:r>
            <a:r>
              <a:rPr lang="zh-CN" altLang="en-US" b="1" dirty="0"/>
              <a:t>而被合众国或任何一州加以</a:t>
            </a:r>
            <a:r>
              <a:rPr lang="zh-CN" altLang="en-US" b="1" dirty="0">
                <a:solidFill>
                  <a:srgbClr val="FF0000"/>
                </a:solidFill>
              </a:rPr>
              <a:t>拒绝</a:t>
            </a:r>
            <a:r>
              <a:rPr lang="zh-CN" altLang="en-US" b="1" dirty="0"/>
              <a:t>或</a:t>
            </a:r>
            <a:r>
              <a:rPr lang="zh-CN" altLang="en-US" b="1" dirty="0">
                <a:solidFill>
                  <a:srgbClr val="FF0000"/>
                </a:solidFill>
              </a:rPr>
              <a:t>限制。</a:t>
            </a:r>
            <a:r>
              <a:rPr lang="zh-CN" altLang="en-US" sz="2000" b="1" dirty="0"/>
              <a:t>　                                     </a:t>
            </a:r>
          </a:p>
          <a:p>
            <a:pPr lvl="0" algn="r" eaLnBrk="1" hangingPunct="1"/>
            <a:r>
              <a:rPr lang="en-US" altLang="zh-CN" sz="1650" b="1" dirty="0">
                <a:solidFill>
                  <a:srgbClr val="0000FF"/>
                </a:solidFill>
              </a:rPr>
              <a:t>——《</a:t>
            </a:r>
            <a:r>
              <a:rPr lang="zh-CN" altLang="en-US" sz="1650" b="1" dirty="0">
                <a:solidFill>
                  <a:srgbClr val="0000FF"/>
                </a:solidFill>
              </a:rPr>
              <a:t>美利坚合众国宪法</a:t>
            </a:r>
            <a:r>
              <a:rPr lang="en-US" altLang="zh-CN" sz="1650" b="1" dirty="0">
                <a:solidFill>
                  <a:srgbClr val="0000FF"/>
                </a:solidFill>
              </a:rPr>
              <a:t>》</a:t>
            </a:r>
            <a:r>
              <a:rPr lang="zh-CN" altLang="en-US" sz="1650" b="1" dirty="0">
                <a:solidFill>
                  <a:srgbClr val="0000FF"/>
                </a:solidFill>
              </a:rPr>
              <a:t>第十五条修正案</a:t>
            </a:r>
            <a:r>
              <a:rPr lang="en-US" altLang="zh-CN" sz="165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165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1870</a:t>
            </a:r>
            <a:r>
              <a:rPr lang="zh-CN" altLang="en-US" sz="165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1650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165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lvl="0" eaLnBrk="1" hangingPunct="1"/>
            <a:endParaRPr lang="en-US" altLang="zh-CN" sz="1650" dirty="0"/>
          </a:p>
          <a:p>
            <a:pPr lvl="0" eaLnBrk="1" hangingPunct="1"/>
            <a:endParaRPr lang="en-US" altLang="zh-CN" sz="1800" dirty="0"/>
          </a:p>
          <a:p>
            <a:pPr lvl="0" eaLnBrk="1" hangingPunct="1"/>
            <a:r>
              <a:rPr lang="zh-CN" altLang="en-US" b="1" dirty="0"/>
              <a:t>合众国公民的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选举权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rgbClr val="FF0000"/>
                </a:solidFill>
              </a:rPr>
              <a:t>不得</a:t>
            </a:r>
            <a:r>
              <a:rPr lang="zh-CN" altLang="en-US" b="1" dirty="0"/>
              <a:t>因</a:t>
            </a:r>
            <a:r>
              <a:rPr lang="zh-CN" altLang="en-US" b="1" dirty="0">
                <a:solidFill>
                  <a:srgbClr val="FF0000"/>
                </a:solidFill>
              </a:rPr>
              <a:t>性别</a:t>
            </a:r>
            <a:r>
              <a:rPr lang="zh-CN" altLang="en-US" b="1" dirty="0"/>
              <a:t>而被合众国或任何一州加以</a:t>
            </a:r>
            <a:r>
              <a:rPr lang="zh-CN" altLang="en-US" b="1" dirty="0">
                <a:solidFill>
                  <a:srgbClr val="FF0000"/>
                </a:solidFill>
              </a:rPr>
              <a:t>拒绝</a:t>
            </a:r>
            <a:r>
              <a:rPr lang="zh-CN" altLang="en-US" b="1" dirty="0"/>
              <a:t>或</a:t>
            </a:r>
            <a:r>
              <a:rPr lang="zh-CN" altLang="en-US" b="1" dirty="0">
                <a:solidFill>
                  <a:srgbClr val="FF0000"/>
                </a:solidFill>
              </a:rPr>
              <a:t>限制</a:t>
            </a:r>
            <a:r>
              <a:rPr lang="zh-CN" altLang="en-US" b="1" dirty="0"/>
              <a:t>。　</a:t>
            </a:r>
            <a:r>
              <a:rPr lang="zh-CN" altLang="en-US" sz="2000" b="1" dirty="0"/>
              <a:t> </a:t>
            </a:r>
            <a:r>
              <a:rPr lang="zh-CN" altLang="en-US" sz="1650" b="1" dirty="0"/>
              <a:t>　            </a:t>
            </a:r>
            <a:r>
              <a:rPr lang="en-US" altLang="zh-CN" sz="1650" b="1" dirty="0">
                <a:solidFill>
                  <a:srgbClr val="0000FF"/>
                </a:solidFill>
              </a:rPr>
              <a:t>——《</a:t>
            </a:r>
            <a:r>
              <a:rPr lang="zh-CN" altLang="en-US" sz="1650" b="1" dirty="0">
                <a:solidFill>
                  <a:srgbClr val="0000FF"/>
                </a:solidFill>
              </a:rPr>
              <a:t>美利坚合众国宪法</a:t>
            </a:r>
            <a:r>
              <a:rPr lang="en-US" altLang="zh-CN" sz="1650" b="1" dirty="0">
                <a:solidFill>
                  <a:srgbClr val="0000FF"/>
                </a:solidFill>
              </a:rPr>
              <a:t>》</a:t>
            </a:r>
            <a:r>
              <a:rPr lang="zh-CN" altLang="en-US" sz="1650" b="1" dirty="0">
                <a:solidFill>
                  <a:srgbClr val="0000FF"/>
                </a:solidFill>
              </a:rPr>
              <a:t>第十九条修正案</a:t>
            </a:r>
            <a:r>
              <a:rPr lang="en-US" altLang="zh-CN" sz="165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165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1920</a:t>
            </a:r>
            <a:r>
              <a:rPr lang="zh-CN" altLang="en-US" sz="165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1650" b="1" dirty="0"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sz="1650" dirty="0">
              <a:solidFill>
                <a:srgbClr val="FF3300"/>
              </a:solidFill>
            </a:endParaRPr>
          </a:p>
          <a:p>
            <a:pPr lvl="0" eaLnBrk="1" hangingPunct="1"/>
            <a:endParaRPr lang="zh-CN" altLang="en-US" sz="1650" dirty="0">
              <a:solidFill>
                <a:srgbClr val="FF3300"/>
              </a:solidFill>
            </a:endParaRPr>
          </a:p>
        </p:txBody>
      </p:sp>
      <p:sp>
        <p:nvSpPr>
          <p:cNvPr id="87045" name="Text Box 15"/>
          <p:cNvSpPr txBox="1">
            <a:spLocks noChangeArrowheads="1"/>
          </p:cNvSpPr>
          <p:nvPr/>
        </p:nvSpPr>
        <p:spPr bwMode="auto">
          <a:xfrm>
            <a:off x="4973638" y="4185920"/>
            <a:ext cx="3633470" cy="3657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1920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年之前，妇女是没有选举权的</a:t>
            </a:r>
          </a:p>
        </p:txBody>
      </p:sp>
      <p:sp>
        <p:nvSpPr>
          <p:cNvPr id="87046" name="Rectangle 18"/>
          <p:cNvSpPr>
            <a:spLocks noChangeArrowheads="1"/>
          </p:cNvSpPr>
          <p:nvPr/>
        </p:nvSpPr>
        <p:spPr bwMode="auto">
          <a:xfrm>
            <a:off x="5088573" y="1481455"/>
            <a:ext cx="3403600" cy="3657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1865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年之前，保留了黑人奴隶制</a:t>
            </a:r>
          </a:p>
        </p:txBody>
      </p:sp>
      <p:sp>
        <p:nvSpPr>
          <p:cNvPr id="87044" name="Text Box 14"/>
          <p:cNvSpPr txBox="1">
            <a:spLocks noChangeArrowheads="1"/>
          </p:cNvSpPr>
          <p:nvPr/>
        </p:nvSpPr>
        <p:spPr bwMode="auto">
          <a:xfrm>
            <a:off x="3782378" y="2989580"/>
            <a:ext cx="4824413" cy="3657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1870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年之前，黑人、印第安人是没有选举权的</a:t>
            </a:r>
          </a:p>
        </p:txBody>
      </p:sp>
      <p:sp>
        <p:nvSpPr>
          <p:cNvPr id="2" name="动作按钮: 后退或前一项 1">
            <a:hlinkClick r:id="rId2" action="ppaction://hlinksldjump"/>
          </p:cNvPr>
          <p:cNvSpPr/>
          <p:nvPr/>
        </p:nvSpPr>
        <p:spPr>
          <a:xfrm>
            <a:off x="8303895" y="4710430"/>
            <a:ext cx="504190" cy="360045"/>
          </a:xfrm>
          <a:prstGeom prst="actionButtonBackPrevio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ldLvl="0" animBg="1"/>
      <p:bldP spid="87045" grpId="0" bldLvl="0" animBg="1"/>
      <p:bldP spid="87046" grpId="0" bldLvl="0" animBg="1"/>
      <p:bldP spid="8704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2">
                    <a:lumMod val="10000"/>
                  </a:schemeClr>
                </a:solidFill>
              </a:rPr>
              <a:t>一、松散的邦联制</a:t>
            </a:r>
            <a:r>
              <a:rPr lang="en-US" altLang="zh-CN" sz="2800" b="1" smtClean="0">
                <a:solidFill>
                  <a:schemeClr val="bg2">
                    <a:lumMod val="10000"/>
                  </a:schemeClr>
                </a:solidFill>
              </a:rPr>
              <a:t>——</a:t>
            </a:r>
            <a:r>
              <a:rPr lang="zh-CN" altLang="en-US" sz="2800" b="1" smtClean="0">
                <a:solidFill>
                  <a:schemeClr val="bg2">
                    <a:lumMod val="10000"/>
                  </a:schemeClr>
                </a:solidFill>
              </a:rPr>
              <a:t>新体制建立的背景</a:t>
            </a:r>
            <a:endParaRPr lang="zh-CN" altLang="en-US" sz="28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15566"/>
            <a:ext cx="8568952" cy="17763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b="1" smtClean="0"/>
              <a:t>邦联：</a:t>
            </a:r>
            <a:endParaRPr lang="en-US" altLang="zh-CN" b="1" smtClean="0"/>
          </a:p>
          <a:p>
            <a:pPr>
              <a:lnSpc>
                <a:spcPct val="114000"/>
              </a:lnSpc>
            </a:pPr>
            <a:r>
              <a:rPr lang="en-US" altLang="zh-CN" b="1"/>
              <a:t> </a:t>
            </a:r>
            <a:r>
              <a:rPr lang="en-US" altLang="zh-CN" b="1" smtClean="0"/>
              <a:t>        </a:t>
            </a:r>
            <a:r>
              <a:rPr lang="zh-CN" altLang="en-US" b="1" smtClean="0"/>
              <a:t>邦联是若干独立国家为军事、外交或贸易等方面的利益组成的联合体。</a:t>
            </a:r>
            <a:r>
              <a:rPr lang="zh-CN" altLang="en-US" b="1" u="sng" smtClean="0">
                <a:solidFill>
                  <a:srgbClr val="FF0000"/>
                </a:solidFill>
              </a:rPr>
              <a:t>各成员国保有主权。</a:t>
            </a:r>
            <a:r>
              <a:rPr lang="zh-CN" altLang="en-US" b="1" smtClean="0"/>
              <a:t>最初美国革命者效仿瑞士的邦联。现在世界上最著名的邦联是欧盟，</a:t>
            </a:r>
            <a:endParaRPr lang="zh-CN" altLang="en-US" b="1"/>
          </a:p>
        </p:txBody>
      </p:sp>
      <p:sp>
        <p:nvSpPr>
          <p:cNvPr id="67" name="TextBox 66"/>
          <p:cNvSpPr txBox="1"/>
          <p:nvPr/>
        </p:nvSpPr>
        <p:spPr>
          <a:xfrm>
            <a:off x="323528" y="264549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mtClean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最大的特点：</a:t>
            </a:r>
            <a:r>
              <a:rPr lang="zh-CN" altLang="en-US" sz="3600" b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松散</a:t>
            </a:r>
            <a:endParaRPr lang="zh-CN" altLang="en-US" sz="36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3528" y="3435846"/>
            <a:ext cx="8568952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smtClean="0">
                <a:solidFill>
                  <a:srgbClr val="FFFF00"/>
                </a:solidFill>
                <a:latin typeface="+mn-ea"/>
              </a:rPr>
              <a:t>思考</a:t>
            </a:r>
            <a:r>
              <a:rPr lang="en-US" altLang="zh-CN" sz="2800" b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 smtClean="0">
                <a:solidFill>
                  <a:srgbClr val="FFFF00"/>
                </a:solidFill>
                <a:latin typeface="+mn-ea"/>
              </a:rPr>
              <a:t>：</a:t>
            </a:r>
            <a:r>
              <a:rPr lang="zh-CN" altLang="en-US" sz="2800" b="1" smtClean="0">
                <a:solidFill>
                  <a:schemeClr val="bg1"/>
                </a:solidFill>
                <a:latin typeface="+mn-ea"/>
              </a:rPr>
              <a:t>松散会带来什么问题？</a:t>
            </a:r>
            <a:endParaRPr lang="zh-CN" altLang="en-US" sz="2800" b="1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7" grpId="0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23528" y="619398"/>
            <a:ext cx="856895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u="none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</a:t>
            </a:r>
            <a:r>
              <a:rPr lang="zh-CN" altLang="en-US" sz="3200" b="1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3200" b="1" u="none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b="1" u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u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</a:t>
            </a:r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征税权，无法解决战争遗留的巨额公债；</a:t>
            </a:r>
            <a:endParaRPr lang="en-US" altLang="zh-CN" sz="2800" b="1" u="none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b="1" u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u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</a:t>
            </a:r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统一的关税保护政策，给英国的商品倾销以可乘之机；</a:t>
            </a:r>
            <a:endParaRPr lang="en-US" altLang="zh-CN" sz="2800" b="1" u="none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b="1" u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u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</a:t>
            </a:r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州互设关卡，阻碍州际贸易。 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32330" y="2989278"/>
            <a:ext cx="8277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u="none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</a:t>
            </a:r>
            <a:r>
              <a:rPr lang="zh-CN" altLang="en-US" sz="3200" b="1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松散的状态，无法维持统治秩序的稳定。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2330" y="3507854"/>
            <a:ext cx="6589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外交：</a:t>
            </a:r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不能形成统一的声音。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5656" y="195486"/>
            <a:ext cx="6612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所有这一切都需要</a:t>
            </a:r>
            <a:r>
              <a:rPr lang="zh-CN" altLang="en-US" sz="2800" b="1" u="none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强有力的中央政府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719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1787</a:t>
            </a:r>
            <a:r>
              <a:rPr lang="zh-CN" alt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年费城制宪会议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4" descr="制宪会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" y="843559"/>
            <a:ext cx="4464496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80557" y="498326"/>
            <a:ext cx="198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chemeClr val="accent6">
                    <a:lumMod val="75000"/>
                  </a:schemeClr>
                </a:solidFill>
              </a:rPr>
              <a:t>阶级代表：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220072" y="987574"/>
            <a:ext cx="3587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u="none">
                <a:solidFill>
                  <a:srgbClr val="0000FF"/>
                </a:solidFill>
              </a:rPr>
              <a:t>资产阶级和种植园奴隶主</a:t>
            </a:r>
          </a:p>
        </p:txBody>
      </p:sp>
      <p:sp>
        <p:nvSpPr>
          <p:cNvPr id="6" name="矩形 5"/>
          <p:cNvSpPr/>
          <p:nvPr/>
        </p:nvSpPr>
        <p:spPr>
          <a:xfrm>
            <a:off x="5131907" y="2139702"/>
            <a:ext cx="3676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1787</a:t>
            </a:r>
            <a:r>
              <a:rPr lang="zh-CN" alt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年宪法</a:t>
            </a:r>
            <a:endParaRPr lang="zh-CN" alt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6545" y="3939902"/>
            <a:ext cx="8511369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smtClean="0">
                <a:solidFill>
                  <a:srgbClr val="FFFF00"/>
                </a:solidFill>
                <a:latin typeface="+mn-ea"/>
              </a:rPr>
              <a:t>思考</a:t>
            </a:r>
            <a:r>
              <a:rPr lang="en-US" altLang="zh-CN" b="1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b="1" smtClean="0">
                <a:solidFill>
                  <a:srgbClr val="FFFF00"/>
                </a:solidFill>
                <a:latin typeface="+mn-ea"/>
              </a:rPr>
              <a:t>：</a:t>
            </a:r>
            <a:r>
              <a:rPr lang="en-US" altLang="zh-CN" b="1" smtClean="0">
                <a:solidFill>
                  <a:schemeClr val="bg1"/>
                </a:solidFill>
                <a:latin typeface="+mn-ea"/>
              </a:rPr>
              <a:t>《</a:t>
            </a:r>
            <a:r>
              <a:rPr lang="en-US" altLang="zh-CN" b="1">
                <a:solidFill>
                  <a:schemeClr val="bg1"/>
                </a:solidFill>
                <a:latin typeface="+mn-ea"/>
              </a:rPr>
              <a:t>1787</a:t>
            </a:r>
            <a:r>
              <a:rPr lang="zh-CN" altLang="en-US" b="1">
                <a:solidFill>
                  <a:schemeClr val="bg1"/>
                </a:solidFill>
                <a:latin typeface="+mn-ea"/>
              </a:rPr>
              <a:t>年</a:t>
            </a:r>
            <a:r>
              <a:rPr lang="zh-CN" altLang="en-US" b="1" smtClean="0">
                <a:solidFill>
                  <a:schemeClr val="bg1"/>
                </a:solidFill>
                <a:latin typeface="+mn-ea"/>
              </a:rPr>
              <a:t>宪法</a:t>
            </a:r>
            <a:r>
              <a:rPr lang="en-US" altLang="zh-CN" b="1" smtClean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b="1" smtClean="0">
                <a:solidFill>
                  <a:schemeClr val="bg1"/>
                </a:solidFill>
                <a:latin typeface="+mn-ea"/>
              </a:rPr>
              <a:t>的制定还受到什么因素的影响？有哪些原则？</a:t>
            </a:r>
            <a:endParaRPr lang="zh-CN" altLang="en-US" sz="2800" b="1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bg2">
                    <a:lumMod val="10000"/>
                  </a:schemeClr>
                </a:solidFill>
              </a:rPr>
              <a:t>二、</a:t>
            </a:r>
            <a:r>
              <a:rPr lang="en-US" altLang="zh-CN" sz="2800" b="1" smtClean="0">
                <a:solidFill>
                  <a:schemeClr val="bg2">
                    <a:lumMod val="10000"/>
                  </a:schemeClr>
                </a:solidFill>
              </a:rPr>
              <a:t>《1787</a:t>
            </a:r>
            <a:r>
              <a:rPr lang="zh-CN" altLang="en-US" sz="2800" b="1" smtClean="0">
                <a:solidFill>
                  <a:schemeClr val="bg2">
                    <a:lumMod val="10000"/>
                  </a:schemeClr>
                </a:solidFill>
              </a:rPr>
              <a:t>年宪法</a:t>
            </a:r>
            <a:r>
              <a:rPr lang="en-US" altLang="zh-CN" sz="2800" b="1" smtClean="0">
                <a:solidFill>
                  <a:schemeClr val="bg2">
                    <a:lumMod val="10000"/>
                  </a:schemeClr>
                </a:solidFill>
              </a:rPr>
              <a:t>》——</a:t>
            </a:r>
            <a:r>
              <a:rPr lang="zh-CN" altLang="en-US" sz="2800" b="1" smtClean="0">
                <a:solidFill>
                  <a:schemeClr val="bg2">
                    <a:lumMod val="10000"/>
                  </a:schemeClr>
                </a:solidFill>
              </a:rPr>
              <a:t>新体制的确立</a:t>
            </a:r>
            <a:endParaRPr lang="zh-CN" altLang="en-US" sz="28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6618" y="2101374"/>
            <a:ext cx="47234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）建国初面临的新问题</a:t>
            </a:r>
            <a:endParaRPr lang="zh-CN" altLang="en-US" sz="2800" b="1" u="none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7724" y="1544474"/>
            <a:ext cx="5596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u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u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）美国</a:t>
            </a:r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独立，建立邦联制国家 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09140" y="2696602"/>
            <a:ext cx="7415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800" b="1" u="none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理论来源：</a:t>
            </a:r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孟德斯</a:t>
            </a:r>
            <a:r>
              <a:rPr lang="zh-CN" altLang="en-US" sz="2800" b="1" u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鸠三权分立的学说 </a:t>
            </a:r>
            <a:endParaRPr lang="zh-CN" altLang="en-US" sz="2800" b="1" u="none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7504" y="3272666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800" b="1" u="none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历史借鉴：</a:t>
            </a:r>
            <a:r>
              <a:rPr lang="zh-CN" altLang="en-US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英国早已</a:t>
            </a:r>
            <a:r>
              <a:rPr lang="zh-CN" altLang="en-US" sz="2800" b="1" u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确立君主立宪制</a:t>
            </a:r>
            <a:endParaRPr lang="zh-CN" altLang="en-US" sz="2800" b="1" u="none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156" y="1029965"/>
            <a:ext cx="719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zh-CN" alt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背景：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56" y="267494"/>
            <a:ext cx="719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zh-CN" alt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原则：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Box 2" descr="信纸"/>
          <p:cNvSpPr txBox="1">
            <a:spLocks noChangeArrowheads="1"/>
          </p:cNvSpPr>
          <p:nvPr/>
        </p:nvSpPr>
        <p:spPr bwMode="auto">
          <a:xfrm>
            <a:off x="261938" y="786657"/>
            <a:ext cx="8650287" cy="2505173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2">
                <a:lumMod val="75000"/>
              </a:schemeClr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000" b="1" u="none"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r>
              <a:rPr lang="zh-CN" altLang="en-US" sz="2000" b="1" u="none" smtClean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2000" b="1" u="none" smtClean="0">
                <a:latin typeface="+mn-ea"/>
              </a:rPr>
              <a:t>：</a:t>
            </a:r>
            <a:r>
              <a:rPr lang="zh-CN" altLang="zh-CN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建立</a:t>
            </a:r>
            <a:r>
              <a:rPr lang="zh-CN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一个体现独立主权的强有力的联邦政府（即中央政府），联邦政府拥有政治、经济、军事和外交大权，联邦政府高于各个州，是唯一的主权单位。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14000"/>
              </a:lnSpc>
            </a:pPr>
            <a:r>
              <a:rPr lang="zh-CN" altLang="en-US" b="1" u="none"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r>
              <a:rPr lang="zh-CN" altLang="en-US" b="1" u="none" smtClean="0">
                <a:latin typeface="黑体" panose="02010609060101010101" pitchFamily="49" charset="-122"/>
                <a:ea typeface="黑体" panose="02010609060101010101" pitchFamily="49" charset="-122"/>
              </a:rPr>
              <a:t>二：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联邦宪法是全国最高的法律，</a:t>
            </a:r>
            <a:r>
              <a:rPr lang="zh-CN" altLang="en-US" b="1">
                <a:latin typeface="+mn-ea"/>
              </a:rPr>
              <a:t>任何州的宪法和法律都必须服从联邦宪法，不得与联邦宪法和法律相抵触</a:t>
            </a:r>
            <a:endParaRPr lang="en-US" altLang="zh-CN" b="1">
              <a:latin typeface="+mn-ea"/>
            </a:endParaRPr>
          </a:p>
          <a:p>
            <a:pPr algn="r"/>
            <a:r>
              <a:rPr lang="zh-CN" altLang="en-US" sz="2000" b="1" u="none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b="1" u="none" smtClean="0">
                <a:latin typeface="Times New Roman" panose="02020603050405020304"/>
                <a:ea typeface="黑体" panose="02010609060101010101" pitchFamily="49" charset="-122"/>
              </a:rPr>
              <a:t>——《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1787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2000" b="1" smtClean="0">
                <a:latin typeface="黑体" panose="02010609060101010101" pitchFamily="49" charset="-122"/>
                <a:ea typeface="黑体" panose="02010609060101010101" pitchFamily="49" charset="-122"/>
              </a:rPr>
              <a:t>宪法</a:t>
            </a:r>
            <a:r>
              <a:rPr lang="en-US" altLang="zh-CN" sz="2000" b="1" u="none" smtClean="0">
                <a:latin typeface="Times New Roman" panose="02020603050405020304"/>
                <a:ea typeface="黑体" panose="02010609060101010101" pitchFamily="49" charset="-122"/>
              </a:rPr>
              <a:t>》</a:t>
            </a:r>
            <a:endParaRPr lang="zh-CN" altLang="en-US" sz="2000" b="1" u="none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3156" y="3530501"/>
            <a:ext cx="8659069" cy="769441"/>
          </a:xfrm>
          <a:prstGeom prst="rect">
            <a:avLst/>
          </a:prstGeom>
          <a:solidFill>
            <a:srgbClr val="FFCC99">
              <a:alpha val="71765"/>
            </a:srgbClr>
          </a:solidFill>
          <a:ln>
            <a:noFill/>
          </a:ln>
          <a:effectLst/>
        </p:spPr>
        <p:txBody>
          <a:bodyPr wrap="square">
            <a:spAutoFit/>
            <a:flatTx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阅读材料回答问题：</a:t>
            </a:r>
            <a:r>
              <a:rPr kumimoji="0" lang="en-US" altLang="zh-CN" sz="2000" b="1" u="none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itchFamily="49" charset="-122"/>
                <a:ea typeface="楷体_GB2312" pitchFamily="49" charset="-122"/>
              </a:rPr>
              <a:t>1787</a:t>
            </a:r>
            <a:r>
              <a:rPr kumimoji="0" lang="zh-CN" altLang="en-US" sz="2000" b="1" u="none">
                <a:solidFill>
                  <a:schemeClr val="tx1">
                    <a:lumMod val="85000"/>
                    <a:lumOff val="15000"/>
                  </a:schemeClr>
                </a:solidFill>
                <a:latin typeface="楷体_GB2312" pitchFamily="49" charset="-122"/>
                <a:ea typeface="楷体_GB2312" pitchFamily="49" charset="-122"/>
              </a:rPr>
              <a:t>年宪法对联邦政府的地位做了怎样的规定？联邦政府拥有哪些权力？这体现了什么原则？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275856" y="1242525"/>
            <a:ext cx="396044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295636" y="1674573"/>
            <a:ext cx="5940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2034613"/>
            <a:ext cx="4392488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52320" y="1674573"/>
            <a:ext cx="1296144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95536" y="889144"/>
            <a:ext cx="5760640" cy="1538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>
                <a:solidFill>
                  <a:srgbClr val="FFFF00"/>
                </a:solidFill>
              </a:rPr>
              <a:t>中央政府：</a:t>
            </a:r>
            <a:r>
              <a:rPr lang="zh-CN" altLang="en-US" b="1"/>
              <a:t>联邦政府拥有国家主权</a:t>
            </a:r>
            <a:r>
              <a:rPr lang="zh-CN" altLang="en-US" b="1" smtClean="0"/>
              <a:t>，</a:t>
            </a:r>
            <a:endParaRPr lang="en-US" altLang="zh-CN" b="1" smtClean="0"/>
          </a:p>
          <a:p>
            <a:r>
              <a:rPr lang="en-US" altLang="zh-CN" b="1"/>
              <a:t> </a:t>
            </a:r>
            <a:r>
              <a:rPr lang="en-US" altLang="zh-CN" b="1" smtClean="0"/>
              <a:t>                      </a:t>
            </a:r>
            <a:r>
              <a:rPr lang="zh-CN" altLang="en-US" b="1" smtClean="0"/>
              <a:t>联邦</a:t>
            </a:r>
            <a:r>
              <a:rPr lang="zh-CN" altLang="en-US" b="1"/>
              <a:t>法律是全国最高法律</a:t>
            </a:r>
          </a:p>
          <a:p>
            <a:r>
              <a:rPr lang="zh-CN" altLang="en-US" b="1">
                <a:solidFill>
                  <a:srgbClr val="FFFF00"/>
                </a:solidFill>
              </a:rPr>
              <a:t>地方政府：</a:t>
            </a:r>
            <a:r>
              <a:rPr lang="zh-CN" altLang="en-US" b="1"/>
              <a:t>州政府一定的</a:t>
            </a:r>
            <a:r>
              <a:rPr lang="zh-CN" altLang="en-US" b="1" smtClean="0"/>
              <a:t>自治权</a:t>
            </a:r>
            <a:endParaRPr lang="zh-CN" altLang="en-US" b="1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487536" y="237877"/>
            <a:ext cx="2652416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b="1" u="none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联邦制</a:t>
            </a:r>
            <a:r>
              <a:rPr lang="zh-CN" altLang="en-US" b="1" u="none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07504" y="51470"/>
            <a:ext cx="3024336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）分权制衡</a:t>
            </a:r>
            <a:r>
              <a:rPr lang="zh-CN" altLang="en-US" b="1" u="none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原则</a:t>
            </a:r>
            <a:endParaRPr lang="zh-CN" altLang="en-US" b="1" u="none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0" y="3416820"/>
            <a:ext cx="1872208" cy="9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4003066" y="1434906"/>
          <a:ext cx="998537" cy="792480"/>
        </p:xfrm>
        <a:graphic>
          <a:graphicData uri="http://schemas.openxmlformats.org/drawingml/2006/table">
            <a:tbl>
              <a:tblPr/>
              <a:tblGrid>
                <a:gridCol w="998537"/>
              </a:tblGrid>
              <a:tr h="36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总统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3" descr="cu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86" y="3416820"/>
            <a:ext cx="1544278" cy="9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2006081515590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83" y="237878"/>
            <a:ext cx="1785497" cy="11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31"/>
          <p:cNvSpPr>
            <a:spLocks noChangeShapeType="1"/>
          </p:cNvSpPr>
          <p:nvPr/>
        </p:nvSpPr>
        <p:spPr bwMode="auto">
          <a:xfrm flipH="1">
            <a:off x="1043608" y="747824"/>
            <a:ext cx="2317043" cy="261601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 flipV="1">
            <a:off x="1619672" y="1125536"/>
            <a:ext cx="1886910" cy="217629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 rot="18691891">
            <a:off x="449987" y="1750430"/>
            <a:ext cx="2973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b="1" u="none">
                <a:ea typeface="黑体" panose="02010609060101010101" pitchFamily="49" charset="-122"/>
              </a:rPr>
              <a:t>总统可否决国会通过的法律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 rot="18659217">
            <a:off x="1042670" y="1943955"/>
            <a:ext cx="286785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u="none">
                <a:ea typeface="黑体" panose="02010609060101010101" pitchFamily="49" charset="-122"/>
              </a:rPr>
              <a:t>国会可以三分之二多数通过</a:t>
            </a:r>
          </a:p>
          <a:p>
            <a:pPr algn="ctr">
              <a:lnSpc>
                <a:spcPct val="130000"/>
              </a:lnSpc>
            </a:pPr>
            <a:r>
              <a:rPr lang="zh-CN" altLang="en-US" sz="1600" b="1" u="none">
                <a:ea typeface="黑体" panose="02010609060101010101" pitchFamily="49" charset="-122"/>
              </a:rPr>
              <a:t>总统所否决的法律</a:t>
            </a: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2391626" y="3759958"/>
            <a:ext cx="4662487" cy="142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2367277" y="4011910"/>
            <a:ext cx="46767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2569425" y="4011910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zh-CN" altLang="en-US" sz="2400" b="1" u="none">
                <a:latin typeface="黑体" panose="02010609060101010101" pitchFamily="49" charset="-122"/>
                <a:ea typeface="黑体" panose="02010609060101010101" pitchFamily="49" charset="-122"/>
              </a:rPr>
              <a:t>最高法院可宣布法律不合宪法 </a:t>
            </a: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2367277" y="3291830"/>
            <a:ext cx="462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zh-CN" altLang="en-US" sz="2400" b="1" u="none">
                <a:latin typeface="黑体" panose="02010609060101010101" pitchFamily="49" charset="-122"/>
                <a:ea typeface="黑体" panose="02010609060101010101" pitchFamily="49" charset="-122"/>
              </a:rPr>
              <a:t>总统任命的法官须经参议院确认</a:t>
            </a:r>
            <a:r>
              <a:rPr kumimoji="0" lang="zh-CN" altLang="en-US" sz="2400" u="none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5483409" y="699542"/>
            <a:ext cx="2423315" cy="25922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 flipH="1" flipV="1">
            <a:off x="5436096" y="915566"/>
            <a:ext cx="2231529" cy="237626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 rot="2805037">
            <a:off x="4777856" y="2025139"/>
            <a:ext cx="32063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800" b="1" u="none">
                <a:ea typeface="黑体" panose="02010609060101010101" pitchFamily="49" charset="-122"/>
              </a:rPr>
              <a:t>最高法院可宣布总统法令违宪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 rot="2895827">
            <a:off x="5849520" y="1685212"/>
            <a:ext cx="2228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800" b="1" u="none">
                <a:ea typeface="黑体" panose="02010609060101010101" pitchFamily="49" charset="-122"/>
              </a:rPr>
              <a:t>总统任命联邦法官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3069616" y="2565351"/>
            <a:ext cx="1866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b="1" u="none">
                <a:solidFill>
                  <a:srgbClr val="FF0000"/>
                </a:solidFill>
                <a:ea typeface="楷体_GB2312" pitchFamily="49" charset="-122"/>
              </a:rPr>
              <a:t>分权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506304" y="2565351"/>
            <a:ext cx="19542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b="1" u="none">
                <a:solidFill>
                  <a:srgbClr val="FF0000"/>
                </a:solidFill>
                <a:ea typeface="楷体_GB2312" pitchFamily="49" charset="-122"/>
              </a:rPr>
              <a:t>制衡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4011150" y="184754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u="none">
                <a:ea typeface="黑体" panose="02010609060101010101" pitchFamily="49" charset="-122"/>
              </a:rPr>
              <a:t>行政</a:t>
            </a: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1371273" y="4469110"/>
            <a:ext cx="88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u="none">
                <a:ea typeface="黑体" panose="02010609060101010101" pitchFamily="49" charset="-122"/>
              </a:rPr>
              <a:t>立法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7817488" y="4477920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u="none">
                <a:ea typeface="黑体" panose="02010609060101010101" pitchFamily="49" charset="-122"/>
              </a:rPr>
              <a:t>司法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420448" y="4440077"/>
          <a:ext cx="18366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325"/>
                <a:gridCol w="918325"/>
              </a:tblGrid>
              <a:tr h="418718">
                <a:tc>
                  <a:txBody>
                    <a:bodyPr/>
                    <a:lstStyle/>
                    <a:p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国会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6582257" y="4469110"/>
          <a:ext cx="23573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043"/>
                <a:gridCol w="856307"/>
              </a:tblGrid>
              <a:tr h="418718">
                <a:tc>
                  <a:txBody>
                    <a:bodyPr/>
                    <a:lstStyle/>
                    <a:p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最高法院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79511" y="261914"/>
            <a:ext cx="4194301" cy="7920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mtClean="0"/>
              <a:t>业务交流群</a:t>
            </a:r>
            <a:endParaRPr lang="zh-CN" altLang="en-US" sz="32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34002"/>
            <a:ext cx="2013812" cy="20138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9" y="1238149"/>
            <a:ext cx="1805518" cy="18055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34002"/>
            <a:ext cx="1992518" cy="1944217"/>
          </a:xfrm>
          <a:prstGeom prst="rect">
            <a:avLst/>
          </a:prstGeom>
        </p:spPr>
      </p:pic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406435" y="3219822"/>
            <a:ext cx="1000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u="none" smtClean="0">
                <a:ea typeface="黑体" panose="02010609060101010101" pitchFamily="49" charset="-122"/>
              </a:rPr>
              <a:t>国 会</a:t>
            </a:r>
            <a:endParaRPr lang="zh-CN" altLang="en-US" sz="2800" b="1" u="none">
              <a:ea typeface="黑体" panose="02010609060101010101" pitchFamily="49" charset="-122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873750" y="3200658"/>
            <a:ext cx="1000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u="none" smtClean="0">
                <a:ea typeface="黑体" panose="02010609060101010101" pitchFamily="49" charset="-122"/>
              </a:rPr>
              <a:t>总 统</a:t>
            </a:r>
            <a:endParaRPr lang="zh-CN" altLang="en-US" sz="2800" b="1" u="none">
              <a:ea typeface="黑体" panose="02010609060101010101" pitchFamily="49" charset="-122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6300192" y="3200658"/>
            <a:ext cx="17764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u="none" smtClean="0">
                <a:ea typeface="黑体" panose="02010609060101010101" pitchFamily="49" charset="-122"/>
              </a:rPr>
              <a:t>最高法院</a:t>
            </a:r>
            <a:endParaRPr lang="zh-CN" altLang="en-US" sz="2800" b="1" u="none"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976</Words>
  <Application>Microsoft Office PowerPoint</Application>
  <PresentationFormat>全屏显示(16:9)</PresentationFormat>
  <Paragraphs>176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89</cp:revision>
  <dcterms:created xsi:type="dcterms:W3CDTF">2012-03-07T09:27:00Z</dcterms:created>
  <dcterms:modified xsi:type="dcterms:W3CDTF">2016-10-27T07:44:24Z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