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1"/>
  </p:handoutMasterIdLst>
  <p:sldIdLst>
    <p:sldId id="261" r:id="rId2"/>
    <p:sldId id="275" r:id="rId3"/>
    <p:sldId id="274" r:id="rId4"/>
    <p:sldId id="276" r:id="rId5"/>
    <p:sldId id="262" r:id="rId6"/>
    <p:sldId id="278" r:id="rId7"/>
    <p:sldId id="279" r:id="rId8"/>
    <p:sldId id="277" r:id="rId9"/>
    <p:sldId id="263" r:id="rId10"/>
    <p:sldId id="280" r:id="rId11"/>
    <p:sldId id="281" r:id="rId12"/>
    <p:sldId id="282" r:id="rId13"/>
    <p:sldId id="283" r:id="rId14"/>
    <p:sldId id="284" r:id="rId15"/>
    <p:sldId id="286" r:id="rId16"/>
    <p:sldId id="287" r:id="rId17"/>
    <p:sldId id="288" r:id="rId18"/>
    <p:sldId id="264" r:id="rId19"/>
    <p:sldId id="289" r:id="rId20"/>
    <p:sldId id="290" r:id="rId21"/>
    <p:sldId id="291" r:id="rId22"/>
    <p:sldId id="292" r:id="rId23"/>
    <p:sldId id="257" r:id="rId24"/>
    <p:sldId id="293" r:id="rId25"/>
    <p:sldId id="258" r:id="rId26"/>
    <p:sldId id="294" r:id="rId27"/>
    <p:sldId id="295" r:id="rId28"/>
    <p:sldId id="296" r:id="rId29"/>
    <p:sldId id="297" r:id="rId30"/>
    <p:sldId id="259" r:id="rId31"/>
    <p:sldId id="260" r:id="rId32"/>
    <p:sldId id="266" r:id="rId33"/>
    <p:sldId id="267" r:id="rId34"/>
    <p:sldId id="268" r:id="rId35"/>
    <p:sldId id="269" r:id="rId36"/>
    <p:sldId id="270" r:id="rId37"/>
    <p:sldId id="271" r:id="rId38"/>
    <p:sldId id="272" r:id="rId39"/>
    <p:sldId id="273" r:id="rId40"/>
  </p:sldIdLst>
  <p:sldSz cx="12192000" cy="6858000"/>
  <p:notesSz cx="6799263" cy="99298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Calibri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>
                <a:latin typeface="Calibri" pitchFamily="34" charset="0"/>
              </a:defRPr>
            </a:lvl1pPr>
          </a:lstStyle>
          <a:p>
            <a:fld id="{CB8C7662-D79E-47E4-9B52-CB7ED45AE325}" type="datetimeFigureOut">
              <a:rPr lang="zh-CN" altLang="en-US"/>
              <a:pPr/>
              <a:t>2017/10/18</a:t>
            </a:fld>
            <a:endParaRPr lang="en-US" altLang="zh-CN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Calibri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>
                <a:latin typeface="Calibri" pitchFamily="34" charset="0"/>
              </a:defRPr>
            </a:lvl1pPr>
          </a:lstStyle>
          <a:p>
            <a:fld id="{EAF19B20-3FE3-4620-B081-C077241E1C0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3836-4DE6-4B8F-A7A0-C7E92ACF4A94}" type="datetimeFigureOut">
              <a:rPr lang="zh-CN" altLang="en-US"/>
              <a:pPr>
                <a:defRPr/>
              </a:pPr>
              <a:t>2017/10/18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D85EF-4D9B-4D45-A4C0-974C66537C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34057-B983-4B16-B983-EE6F051EC978}" type="datetimeFigureOut">
              <a:rPr lang="zh-CN" altLang="en-US"/>
              <a:pPr>
                <a:defRPr/>
              </a:pPr>
              <a:t>2017/10/18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21C8-66B4-4BDF-87D1-E9EBBD0D54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87960-A53A-4499-8458-1B0DC88F00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BE602-B939-4570-9BF2-0701224B1854}" type="datetimeFigureOut">
              <a:rPr lang="zh-CN" altLang="en-US"/>
              <a:pPr>
                <a:defRPr/>
              </a:pPr>
              <a:t>2017/10/18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3C74-09E7-4D95-804A-390529594F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1E65-4075-4626-9A48-EB2BACA78FDF}" type="datetimeFigureOut">
              <a:rPr lang="zh-CN" altLang="en-US"/>
              <a:pPr>
                <a:defRPr/>
              </a:pPr>
              <a:t>2017/10/18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F5893-DC19-4A7D-8055-F9F752BB656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7F43-C6A4-4B52-BC20-BBB131A46C32}" type="datetimeFigureOut">
              <a:rPr lang="zh-CN" altLang="en-US"/>
              <a:pPr>
                <a:defRPr/>
              </a:pPr>
              <a:t>2017/10/18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23645-2E76-43D7-BAB4-D6EF2A51DD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FCC3-CFD6-47F7-9183-8C45F1D056D6}" type="datetimeFigureOut">
              <a:rPr lang="zh-CN" altLang="en-US"/>
              <a:pPr>
                <a:defRPr/>
              </a:pPr>
              <a:t>2017/10/18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05BD0-2B20-4EE0-8B3D-A33F926B15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AA795-7BB8-4C54-AA71-CF6926FD7762}" type="datetimeFigureOut">
              <a:rPr lang="zh-CN" altLang="en-US"/>
              <a:pPr>
                <a:defRPr/>
              </a:pPr>
              <a:t>2017/10/18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0C66-94C4-4145-ADC2-BA1D12EAA8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BEF59-B60C-441C-B051-D9D4F9A69060}" type="datetimeFigureOut">
              <a:rPr lang="zh-CN" altLang="en-US"/>
              <a:pPr>
                <a:defRPr/>
              </a:pPr>
              <a:t>2017/10/18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63E72-913F-475D-A28F-18DDDF8B4D0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D6D2-3283-4925-A2ED-20E318F62916}" type="datetimeFigureOut">
              <a:rPr lang="zh-CN" altLang="en-US"/>
              <a:pPr>
                <a:defRPr/>
              </a:pPr>
              <a:t>2017/10/18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6A71B-AEC0-4AAF-8950-F2C17FFCCE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60C6E-6AE5-421B-989C-9E4DC879A7A2}" type="datetimeFigureOut">
              <a:rPr lang="zh-CN" altLang="en-US"/>
              <a:pPr>
                <a:defRPr/>
              </a:pPr>
              <a:t>2017/10/18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0F42E-4BDA-4F5D-9183-C97B286714C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8387A1-9CC9-41B5-9C42-6A68C6A6B5C1}" type="datetimeFigureOut">
              <a:rPr lang="zh-CN" altLang="en-US"/>
              <a:pPr>
                <a:defRPr/>
              </a:pPr>
              <a:t>2017/10/18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3329F4A-5B11-407D-B900-5635212FA8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0" r:id="rId9"/>
    <p:sldLayoutId id="2147483649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3"/>
          <p:cNvSpPr txBox="1">
            <a:spLocks noChangeArrowheads="1"/>
          </p:cNvSpPr>
          <p:nvPr/>
        </p:nvSpPr>
        <p:spPr bwMode="auto">
          <a:xfrm>
            <a:off x="-4365" y="865188"/>
            <a:ext cx="615553" cy="615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统一中国的第一个皇帝秦始皇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746125" y="188913"/>
            <a:ext cx="444500" cy="628332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3141663" y="254000"/>
            <a:ext cx="2740025" cy="1925638"/>
            <a:chOff x="3141663" y="254000"/>
            <a:chExt cx="2740025" cy="1925638"/>
          </a:xfrm>
        </p:grpSpPr>
        <p:sp>
          <p:nvSpPr>
            <p:cNvPr id="12292" name="文本框 7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141663" y="254000"/>
              <a:ext cx="2740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背景与条件</a:t>
              </a:r>
            </a:p>
          </p:txBody>
        </p:sp>
        <p:sp>
          <p:nvSpPr>
            <p:cNvPr id="12293" name="文本框 8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141663" y="1206500"/>
              <a:ext cx="19510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统一的过程</a:t>
              </a:r>
            </a:p>
          </p:txBody>
        </p:sp>
        <p:sp>
          <p:nvSpPr>
            <p:cNvPr id="12294" name="文本框 9"/>
            <p:cNvSpPr txBox="1">
              <a:spLocks noChangeArrowheads="1"/>
            </p:cNvSpPr>
            <p:nvPr/>
          </p:nvSpPr>
          <p:spPr bwMode="auto">
            <a:xfrm>
              <a:off x="3141663" y="1722438"/>
              <a:ext cx="19510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影响与意义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190625" y="434975"/>
            <a:ext cx="2055813" cy="1444625"/>
            <a:chOff x="1190625" y="434975"/>
            <a:chExt cx="2055813" cy="1444625"/>
          </a:xfrm>
        </p:grpSpPr>
        <p:sp>
          <p:nvSpPr>
            <p:cNvPr id="12291" name="文本框 6"/>
            <p:cNvSpPr txBox="1">
              <a:spLocks noChangeArrowheads="1"/>
            </p:cNvSpPr>
            <p:nvPr/>
          </p:nvSpPr>
          <p:spPr bwMode="auto">
            <a:xfrm>
              <a:off x="1190625" y="928688"/>
              <a:ext cx="19510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秦统一六国</a:t>
              </a:r>
            </a:p>
          </p:txBody>
        </p:sp>
        <p:sp>
          <p:nvSpPr>
            <p:cNvPr id="11" name="左大括号 10"/>
            <p:cNvSpPr/>
            <p:nvPr/>
          </p:nvSpPr>
          <p:spPr>
            <a:xfrm>
              <a:off x="2919413" y="434975"/>
              <a:ext cx="327025" cy="144462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62" name="组合 61"/>
          <p:cNvGrpSpPr>
            <a:grpSpLocks/>
          </p:cNvGrpSpPr>
          <p:nvPr/>
        </p:nvGrpSpPr>
        <p:grpSpPr bwMode="auto">
          <a:xfrm>
            <a:off x="4803775" y="38100"/>
            <a:ext cx="6369050" cy="1912938"/>
            <a:chOff x="7985" y="121"/>
            <a:chExt cx="10030" cy="3012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7985" y="838"/>
              <a:ext cx="9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7985" y="3133"/>
              <a:ext cx="9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8948" y="883"/>
              <a:ext cx="22" cy="22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8930" y="838"/>
              <a:ext cx="77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8993" y="2156"/>
              <a:ext cx="9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9683" y="298"/>
              <a:ext cx="0" cy="11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9683" y="343"/>
              <a:ext cx="692" cy="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9728" y="1471"/>
              <a:ext cx="692" cy="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51" name="文本框 21"/>
            <p:cNvSpPr txBox="1">
              <a:spLocks noChangeArrowheads="1"/>
            </p:cNvSpPr>
            <p:nvPr/>
          </p:nvSpPr>
          <p:spPr bwMode="auto">
            <a:xfrm>
              <a:off x="10419" y="121"/>
              <a:ext cx="7596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2.1.1“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以牛田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、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水利工程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sp>
          <p:nvSpPr>
            <p:cNvPr id="12352" name="文本框 22"/>
            <p:cNvSpPr txBox="1">
              <a:spLocks noChangeArrowheads="1"/>
            </p:cNvSpPr>
            <p:nvPr/>
          </p:nvSpPr>
          <p:spPr bwMode="auto">
            <a:xfrm>
              <a:off x="10419" y="1092"/>
              <a:ext cx="4409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3.1.1“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法家思想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353" name="文本框 23"/>
            <p:cNvSpPr txBox="1">
              <a:spLocks noChangeArrowheads="1"/>
            </p:cNvSpPr>
            <p:nvPr/>
          </p:nvSpPr>
          <p:spPr bwMode="auto">
            <a:xfrm>
              <a:off x="9962" y="1960"/>
              <a:ext cx="6330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1.1.2“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六王毕，四海一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190625" y="2576513"/>
            <a:ext cx="1979613" cy="2100262"/>
            <a:chOff x="1190625" y="2576513"/>
            <a:chExt cx="1979613" cy="2100262"/>
          </a:xfrm>
        </p:grpSpPr>
        <p:sp>
          <p:nvSpPr>
            <p:cNvPr id="12297" name="文本框 24"/>
            <p:cNvSpPr txBox="1">
              <a:spLocks noChangeArrowheads="1"/>
            </p:cNvSpPr>
            <p:nvPr/>
          </p:nvSpPr>
          <p:spPr bwMode="auto">
            <a:xfrm>
              <a:off x="1190625" y="3303588"/>
              <a:ext cx="1444625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建立集权</a:t>
              </a:r>
            </a:p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统一国家</a:t>
              </a:r>
            </a:p>
          </p:txBody>
        </p:sp>
        <p:sp>
          <p:nvSpPr>
            <p:cNvPr id="26" name="左大括号 25"/>
            <p:cNvSpPr/>
            <p:nvPr/>
          </p:nvSpPr>
          <p:spPr>
            <a:xfrm>
              <a:off x="2843213" y="2576513"/>
              <a:ext cx="327025" cy="2100262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3170238" y="2012950"/>
            <a:ext cx="2740025" cy="1274763"/>
            <a:chOff x="3170238" y="2012950"/>
            <a:chExt cx="2740025" cy="1274763"/>
          </a:xfrm>
        </p:grpSpPr>
        <p:sp>
          <p:nvSpPr>
            <p:cNvPr id="12299" name="文本框 26"/>
            <p:cNvSpPr txBox="1">
              <a:spLocks noChangeArrowheads="1"/>
            </p:cNvSpPr>
            <p:nvPr/>
          </p:nvSpPr>
          <p:spPr bwMode="auto">
            <a:xfrm>
              <a:off x="3170238" y="2216150"/>
              <a:ext cx="2740025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确立君主专制</a:t>
              </a:r>
            </a:p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中央集权国家</a:t>
              </a:r>
            </a:p>
          </p:txBody>
        </p:sp>
        <p:sp>
          <p:nvSpPr>
            <p:cNvPr id="28" name="左大括号 27"/>
            <p:cNvSpPr/>
            <p:nvPr/>
          </p:nvSpPr>
          <p:spPr>
            <a:xfrm>
              <a:off x="5248275" y="2012950"/>
              <a:ext cx="327025" cy="1274763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63" name="组合 62"/>
          <p:cNvGrpSpPr>
            <a:grpSpLocks/>
          </p:cNvGrpSpPr>
          <p:nvPr/>
        </p:nvGrpSpPr>
        <p:grpSpPr bwMode="auto">
          <a:xfrm>
            <a:off x="7451725" y="2058987"/>
            <a:ext cx="3321050" cy="664209"/>
            <a:chOff x="12156" y="3622"/>
            <a:chExt cx="5229" cy="1047"/>
          </a:xfrm>
        </p:grpSpPr>
        <p:sp>
          <p:nvSpPr>
            <p:cNvPr id="12337" name="文本框 30"/>
            <p:cNvSpPr txBox="1">
              <a:spLocks noChangeArrowheads="1"/>
            </p:cNvSpPr>
            <p:nvPr/>
          </p:nvSpPr>
          <p:spPr bwMode="auto">
            <a:xfrm>
              <a:off x="12813" y="3834"/>
              <a:ext cx="4572" cy="6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1.1.2“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百官公卿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grpSp>
          <p:nvGrpSpPr>
            <p:cNvPr id="12338" name="组合 36"/>
            <p:cNvGrpSpPr>
              <a:grpSpLocks/>
            </p:cNvGrpSpPr>
            <p:nvPr/>
          </p:nvGrpSpPr>
          <p:grpSpPr bwMode="auto">
            <a:xfrm>
              <a:off x="12156" y="3622"/>
              <a:ext cx="586" cy="1047"/>
              <a:chOff x="12929" y="5937"/>
              <a:chExt cx="1439" cy="1194"/>
            </a:xfrm>
          </p:grpSpPr>
          <p:cxnSp>
            <p:nvCxnSpPr>
              <p:cNvPr id="30" name="直接连接符 29"/>
              <p:cNvCxnSpPr/>
              <p:nvPr/>
            </p:nvCxnSpPr>
            <p:spPr>
              <a:xfrm flipV="1">
                <a:off x="13616" y="6525"/>
                <a:ext cx="749" cy="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12929" y="5937"/>
                <a:ext cx="687" cy="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12929" y="7124"/>
                <a:ext cx="687" cy="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13616" y="5937"/>
                <a:ext cx="0" cy="119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组合 70"/>
          <p:cNvGrpSpPr/>
          <p:nvPr/>
        </p:nvGrpSpPr>
        <p:grpSpPr>
          <a:xfrm>
            <a:off x="5443538" y="1976438"/>
            <a:ext cx="2773362" cy="1357312"/>
            <a:chOff x="5443538" y="1976438"/>
            <a:chExt cx="2773362" cy="1357312"/>
          </a:xfrm>
        </p:grpSpPr>
        <p:sp>
          <p:nvSpPr>
            <p:cNvPr id="12301" name="文本框 28"/>
            <p:cNvSpPr txBox="1">
              <a:spLocks noChangeArrowheads="1"/>
            </p:cNvSpPr>
            <p:nvPr/>
          </p:nvSpPr>
          <p:spPr bwMode="auto">
            <a:xfrm>
              <a:off x="5443538" y="1976438"/>
              <a:ext cx="2740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创立皇帝制度</a:t>
              </a:r>
            </a:p>
          </p:txBody>
        </p:sp>
        <p:sp>
          <p:nvSpPr>
            <p:cNvPr id="12302" name="文本框 32"/>
            <p:cNvSpPr txBox="1">
              <a:spLocks noChangeArrowheads="1"/>
            </p:cNvSpPr>
            <p:nvPr/>
          </p:nvSpPr>
          <p:spPr bwMode="auto">
            <a:xfrm>
              <a:off x="5476875" y="2420938"/>
              <a:ext cx="2740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建立中央官制</a:t>
              </a:r>
            </a:p>
          </p:txBody>
        </p:sp>
        <p:sp>
          <p:nvSpPr>
            <p:cNvPr id="12304" name="文本框 37"/>
            <p:cNvSpPr txBox="1">
              <a:spLocks noChangeArrowheads="1"/>
            </p:cNvSpPr>
            <p:nvPr/>
          </p:nvSpPr>
          <p:spPr bwMode="auto">
            <a:xfrm>
              <a:off x="5448300" y="2876550"/>
              <a:ext cx="2740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推行郡县制度</a:t>
              </a:r>
            </a:p>
          </p:txBody>
        </p:sp>
      </p:grpSp>
      <p:grpSp>
        <p:nvGrpSpPr>
          <p:cNvPr id="44" name="组合 43"/>
          <p:cNvGrpSpPr>
            <a:grpSpLocks/>
          </p:cNvGrpSpPr>
          <p:nvPr/>
        </p:nvGrpSpPr>
        <p:grpSpPr bwMode="auto">
          <a:xfrm>
            <a:off x="7443788" y="2897190"/>
            <a:ext cx="3640137" cy="400355"/>
            <a:chOff x="12143" y="4942"/>
            <a:chExt cx="5731" cy="632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12143" y="5250"/>
              <a:ext cx="690" cy="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36" name="文本框 39"/>
            <p:cNvSpPr txBox="1">
              <a:spLocks noChangeArrowheads="1"/>
            </p:cNvSpPr>
            <p:nvPr/>
          </p:nvSpPr>
          <p:spPr bwMode="auto">
            <a:xfrm>
              <a:off x="12880" y="4942"/>
              <a:ext cx="4994" cy="6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1.1.2“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海内为郡县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3246438" y="3722688"/>
            <a:ext cx="2427287" cy="2290762"/>
            <a:chOff x="3246438" y="3722688"/>
            <a:chExt cx="2427287" cy="2290762"/>
          </a:xfrm>
        </p:grpSpPr>
        <p:sp>
          <p:nvSpPr>
            <p:cNvPr id="12306" name="文本框 40"/>
            <p:cNvSpPr txBox="1">
              <a:spLocks noChangeArrowheads="1"/>
            </p:cNvSpPr>
            <p:nvPr/>
          </p:nvSpPr>
          <p:spPr bwMode="auto">
            <a:xfrm>
              <a:off x="3246438" y="4094163"/>
              <a:ext cx="2427287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巩固统一的其</a:t>
              </a:r>
            </a:p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他主要措施</a:t>
              </a:r>
            </a:p>
          </p:txBody>
        </p:sp>
        <p:sp>
          <p:nvSpPr>
            <p:cNvPr id="42" name="左大括号 41"/>
            <p:cNvSpPr/>
            <p:nvPr/>
          </p:nvSpPr>
          <p:spPr>
            <a:xfrm>
              <a:off x="5248275" y="3722688"/>
              <a:ext cx="327025" cy="2290762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5" name="组合 44"/>
          <p:cNvGrpSpPr>
            <a:grpSpLocks/>
          </p:cNvGrpSpPr>
          <p:nvPr/>
        </p:nvGrpSpPr>
        <p:grpSpPr bwMode="auto">
          <a:xfrm>
            <a:off x="7045325" y="3527425"/>
            <a:ext cx="3638550" cy="396875"/>
            <a:chOff x="12143" y="4942"/>
            <a:chExt cx="5731" cy="624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12143" y="5252"/>
              <a:ext cx="690" cy="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34" name="文本框 46"/>
            <p:cNvSpPr txBox="1">
              <a:spLocks noChangeArrowheads="1"/>
            </p:cNvSpPr>
            <p:nvPr/>
          </p:nvSpPr>
          <p:spPr bwMode="auto">
            <a:xfrm>
              <a:off x="12880" y="4942"/>
              <a:ext cx="4994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3.2.2“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书法艺术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9" name="组合 48"/>
          <p:cNvGrpSpPr>
            <a:grpSpLocks/>
          </p:cNvGrpSpPr>
          <p:nvPr/>
        </p:nvGrpSpPr>
        <p:grpSpPr bwMode="auto">
          <a:xfrm>
            <a:off x="7362825" y="3989388"/>
            <a:ext cx="3640138" cy="396875"/>
            <a:chOff x="12143" y="4942"/>
            <a:chExt cx="5731" cy="624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12143" y="5252"/>
              <a:ext cx="690" cy="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32" name="文本框 50"/>
            <p:cNvSpPr txBox="1">
              <a:spLocks noChangeArrowheads="1"/>
            </p:cNvSpPr>
            <p:nvPr/>
          </p:nvSpPr>
          <p:spPr bwMode="auto">
            <a:xfrm>
              <a:off x="12880" y="4942"/>
              <a:ext cx="4994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2.1.3“‘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市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’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的发展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54" name="组合 53"/>
          <p:cNvGrpSpPr>
            <a:grpSpLocks/>
          </p:cNvGrpSpPr>
          <p:nvPr/>
        </p:nvGrpSpPr>
        <p:grpSpPr bwMode="auto">
          <a:xfrm>
            <a:off x="7058025" y="4891090"/>
            <a:ext cx="3640138" cy="400355"/>
            <a:chOff x="12143" y="5103"/>
            <a:chExt cx="5731" cy="632"/>
          </a:xfrm>
        </p:grpSpPr>
        <p:cxnSp>
          <p:nvCxnSpPr>
            <p:cNvPr id="55" name="直接连接符 54"/>
            <p:cNvCxnSpPr/>
            <p:nvPr/>
          </p:nvCxnSpPr>
          <p:spPr>
            <a:xfrm>
              <a:off x="12143" y="5411"/>
              <a:ext cx="690" cy="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30" name="文本框 55"/>
            <p:cNvSpPr txBox="1">
              <a:spLocks noChangeArrowheads="1"/>
            </p:cNvSpPr>
            <p:nvPr/>
          </p:nvSpPr>
          <p:spPr bwMode="auto">
            <a:xfrm>
              <a:off x="12880" y="5103"/>
              <a:ext cx="4994" cy="6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6.5.1“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万里长城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59" name="组合 58"/>
          <p:cNvGrpSpPr>
            <a:grpSpLocks/>
          </p:cNvGrpSpPr>
          <p:nvPr/>
        </p:nvGrpSpPr>
        <p:grpSpPr bwMode="auto">
          <a:xfrm>
            <a:off x="4313238" y="6102350"/>
            <a:ext cx="5729287" cy="701675"/>
            <a:chOff x="12143" y="4802"/>
            <a:chExt cx="12797" cy="1104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12143" y="5252"/>
              <a:ext cx="691" cy="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28" name="文本框 60"/>
            <p:cNvSpPr txBox="1">
              <a:spLocks noChangeArrowheads="1"/>
            </p:cNvSpPr>
            <p:nvPr/>
          </p:nvSpPr>
          <p:spPr bwMode="auto">
            <a:xfrm>
              <a:off x="12914" y="4802"/>
              <a:ext cx="12026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、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、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相关知识；选修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6.5.2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相关知识；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6.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5.3“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秦始皇陵及兵马俑”</a:t>
              </a:r>
            </a:p>
          </p:txBody>
        </p:sp>
      </p:grpSp>
      <p:cxnSp>
        <p:nvCxnSpPr>
          <p:cNvPr id="2" name="直接连接符 1"/>
          <p:cNvCxnSpPr/>
          <p:nvPr/>
        </p:nvCxnSpPr>
        <p:spPr>
          <a:xfrm>
            <a:off x="7631113" y="4627563"/>
            <a:ext cx="438150" cy="47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8069263" y="4432300"/>
            <a:ext cx="3767137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latin typeface="华文中宋" pitchFamily="2" charset="-122"/>
                <a:ea typeface="华文中宋" pitchFamily="2" charset="-122"/>
              </a:rPr>
              <a:t>必修</a:t>
            </a:r>
            <a:r>
              <a:rPr lang="en-US" altLang="zh-CN" sz="2000" b="1">
                <a:latin typeface="华文中宋" pitchFamily="2" charset="-122"/>
                <a:ea typeface="华文中宋" pitchFamily="2" charset="-122"/>
              </a:rPr>
              <a:t>3.1.2“</a:t>
            </a:r>
            <a:r>
              <a:rPr lang="zh-CN" altLang="en-US" sz="2000" b="1">
                <a:latin typeface="华文中宋" pitchFamily="2" charset="-122"/>
                <a:ea typeface="华文中宋" pitchFamily="2" charset="-122"/>
              </a:rPr>
              <a:t>焚书坑儒</a:t>
            </a:r>
            <a:r>
              <a:rPr lang="en-US" altLang="zh-CN" sz="2000" b="1">
                <a:latin typeface="华文中宋" pitchFamily="2" charset="-122"/>
                <a:ea typeface="华文中宋" pitchFamily="2" charset="-122"/>
              </a:rPr>
              <a:t>”</a:t>
            </a:r>
            <a:r>
              <a:rPr lang="zh-CN" altLang="en-US" sz="2000" b="1">
                <a:latin typeface="华文中宋" pitchFamily="2" charset="-122"/>
                <a:ea typeface="华文中宋" pitchFamily="2" charset="-122"/>
              </a:rPr>
              <a:t>批判</a:t>
            </a:r>
          </a:p>
        </p:txBody>
      </p:sp>
      <p:grpSp>
        <p:nvGrpSpPr>
          <p:cNvPr id="73" name="组合 72"/>
          <p:cNvGrpSpPr/>
          <p:nvPr/>
        </p:nvGrpSpPr>
        <p:grpSpPr>
          <a:xfrm>
            <a:off x="5591175" y="3463925"/>
            <a:ext cx="4618038" cy="2649538"/>
            <a:chOff x="5591175" y="3463925"/>
            <a:chExt cx="4618038" cy="2649538"/>
          </a:xfrm>
        </p:grpSpPr>
        <p:sp>
          <p:nvSpPr>
            <p:cNvPr id="12308" name="文本框 42"/>
            <p:cNvSpPr txBox="1">
              <a:spLocks noChangeArrowheads="1"/>
            </p:cNvSpPr>
            <p:nvPr/>
          </p:nvSpPr>
          <p:spPr bwMode="auto">
            <a:xfrm>
              <a:off x="5616575" y="3463925"/>
              <a:ext cx="17732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统一文字</a:t>
              </a:r>
            </a:p>
          </p:txBody>
        </p:sp>
        <p:sp>
          <p:nvSpPr>
            <p:cNvPr id="12310" name="文本框 47"/>
            <p:cNvSpPr txBox="1">
              <a:spLocks noChangeArrowheads="1"/>
            </p:cNvSpPr>
            <p:nvPr/>
          </p:nvSpPr>
          <p:spPr bwMode="auto">
            <a:xfrm>
              <a:off x="5611813" y="3944938"/>
              <a:ext cx="17732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统一度量衡</a:t>
              </a:r>
            </a:p>
          </p:txBody>
        </p:sp>
        <p:sp>
          <p:nvSpPr>
            <p:cNvPr id="12312" name="文本框 51"/>
            <p:cNvSpPr txBox="1">
              <a:spLocks noChangeArrowheads="1"/>
            </p:cNvSpPr>
            <p:nvPr/>
          </p:nvSpPr>
          <p:spPr bwMode="auto">
            <a:xfrm>
              <a:off x="5591175" y="4400550"/>
              <a:ext cx="22336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严控思想文化</a:t>
              </a:r>
            </a:p>
          </p:txBody>
        </p:sp>
        <p:sp>
          <p:nvSpPr>
            <p:cNvPr id="12313" name="文本框 52"/>
            <p:cNvSpPr txBox="1">
              <a:spLocks noChangeArrowheads="1"/>
            </p:cNvSpPr>
            <p:nvPr/>
          </p:nvSpPr>
          <p:spPr bwMode="auto">
            <a:xfrm>
              <a:off x="5611813" y="4840288"/>
              <a:ext cx="22336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修筑长城</a:t>
              </a:r>
            </a:p>
          </p:txBody>
        </p:sp>
        <p:sp>
          <p:nvSpPr>
            <p:cNvPr id="12315" name="文本框 56"/>
            <p:cNvSpPr txBox="1">
              <a:spLocks noChangeArrowheads="1"/>
            </p:cNvSpPr>
            <p:nvPr/>
          </p:nvSpPr>
          <p:spPr bwMode="auto">
            <a:xfrm>
              <a:off x="5656263" y="5656263"/>
              <a:ext cx="2232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构筑水陆交通</a:t>
              </a:r>
            </a:p>
          </p:txBody>
        </p:sp>
        <p:sp>
          <p:nvSpPr>
            <p:cNvPr id="12320" name="文本框 2"/>
            <p:cNvSpPr txBox="1">
              <a:spLocks noChangeArrowheads="1"/>
            </p:cNvSpPr>
            <p:nvPr/>
          </p:nvSpPr>
          <p:spPr bwMode="auto">
            <a:xfrm>
              <a:off x="5656263" y="5287963"/>
              <a:ext cx="45529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征服百越，北击匈奴，增设四郡</a:t>
              </a:r>
            </a:p>
          </p:txBody>
        </p:sp>
      </p:grp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10052050" y="5345113"/>
            <a:ext cx="2085975" cy="1006475"/>
            <a:chOff x="12143" y="5063"/>
            <a:chExt cx="3039" cy="1584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12143" y="5413"/>
              <a:ext cx="692" cy="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26" name="文本框 31"/>
            <p:cNvSpPr txBox="1">
              <a:spLocks noChangeArrowheads="1"/>
            </p:cNvSpPr>
            <p:nvPr/>
          </p:nvSpPr>
          <p:spPr bwMode="auto">
            <a:xfrm>
              <a:off x="12874" y="5063"/>
              <a:ext cx="2308" cy="15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1.1.4</a:t>
              </a:r>
            </a:p>
            <a:p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清朝的边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疆政策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1190625" y="5919788"/>
            <a:ext cx="3211513" cy="965200"/>
            <a:chOff x="1190625" y="5919788"/>
            <a:chExt cx="3211513" cy="965200"/>
          </a:xfrm>
        </p:grpSpPr>
        <p:sp>
          <p:nvSpPr>
            <p:cNvPr id="12316" name="文本框 57"/>
            <p:cNvSpPr txBox="1">
              <a:spLocks noChangeArrowheads="1"/>
            </p:cNvSpPr>
            <p:nvPr/>
          </p:nvSpPr>
          <p:spPr bwMode="auto">
            <a:xfrm>
              <a:off x="1190625" y="6224588"/>
              <a:ext cx="2413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秦始皇的功过</a:t>
              </a:r>
            </a:p>
          </p:txBody>
        </p:sp>
        <p:sp>
          <p:nvSpPr>
            <p:cNvPr id="64" name="左大括号 63"/>
            <p:cNvSpPr/>
            <p:nvPr/>
          </p:nvSpPr>
          <p:spPr>
            <a:xfrm>
              <a:off x="3246438" y="6027738"/>
              <a:ext cx="130175" cy="798512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2323" name="文本框 64"/>
            <p:cNvSpPr txBox="1">
              <a:spLocks noChangeArrowheads="1"/>
            </p:cNvSpPr>
            <p:nvPr/>
          </p:nvSpPr>
          <p:spPr bwMode="auto">
            <a:xfrm>
              <a:off x="3376613" y="5919788"/>
              <a:ext cx="10255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贡献</a:t>
              </a:r>
            </a:p>
          </p:txBody>
        </p:sp>
        <p:sp>
          <p:nvSpPr>
            <p:cNvPr id="12324" name="文本框 65"/>
            <p:cNvSpPr txBox="1">
              <a:spLocks noChangeArrowheads="1"/>
            </p:cNvSpPr>
            <p:nvPr/>
          </p:nvSpPr>
          <p:spPr bwMode="auto">
            <a:xfrm>
              <a:off x="3376613" y="6427788"/>
              <a:ext cx="10255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暴政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17749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★历代中央政府与边疆的联系及对边疆的管辖</a:t>
            </a:r>
            <a:endParaRPr lang="en-US" altLang="zh-CN" sz="36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r>
              <a:rPr lang="en-US" sz="36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．西北及北部地区</a:t>
            </a:r>
            <a:endParaRPr lang="en-US" altLang="zh-CN" sz="36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）汉：丝绸之路</a:t>
            </a:r>
            <a:endParaRPr lang="en-US" altLang="zh-CN" sz="36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）唐朝：唐太宗击败东突厥，在其旧地设羁縻府州；此后西突厥也接受唐政府的册封，唐政府在这里设安西都护府；</a:t>
            </a:r>
            <a:r>
              <a:rPr lang="zh-CN" altLang="en-US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西北各族首领尊唐太宗为“天可汗”。</a:t>
            </a:r>
            <a:endParaRPr lang="en-US" altLang="zh-CN" sz="36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）清朝：康熙平定了噶尔丹叛乱。册封哲布尊丹巴、章嘉活佛。木兰围场、承德避暑山庄。</a:t>
            </a:r>
            <a:endParaRPr lang="en-US" altLang="zh-CN" sz="3600" b="1" dirty="0" smtClean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337625"/>
            <a:ext cx="117749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．东南及西南地区</a:t>
            </a:r>
            <a:endParaRPr lang="en-US" altLang="zh-CN" sz="36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）秦朝：派兵攻打百越，设桂林、南海、象三郡并派官管理；在西南夷开辟五尺道。</a:t>
            </a:r>
            <a:endParaRPr lang="en-US" altLang="zh-CN" sz="36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）唐朝：唐太宗时文成公主入藏</a:t>
            </a:r>
            <a:r>
              <a:rPr lang="en-US" sz="3600" b="1" dirty="0" smtClean="0"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。布达拉宫、大昭寺、唐蕃会盟碑</a:t>
            </a:r>
            <a:endParaRPr lang="en-US" altLang="zh-CN" sz="36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）元朝：在西南地区建立了云南行省；西藏成为正式地方行政区，归宣政院管辖。</a:t>
            </a:r>
            <a:endParaRPr lang="en-US" altLang="zh-CN" sz="36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）清朝：康熙收复台湾、平定三藩之乱；设置理藩院，管理西藏及少数民族事务；册封达赖和班禅。</a:t>
            </a:r>
            <a:endParaRPr lang="zh-CN" altLang="en-US" sz="3600" b="1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39151"/>
            <a:ext cx="12192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、</a:t>
            </a: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长城在中国历史发展中的作用和影响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）防御作用：化解了北方游牧民族的南下优势，保护了内地的农业生产和人民生命财产，以长城防线为基础的互市贸易，成为推进中原经济发展的重要因素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）中外关系：保障丝绸之路的畅通，促进了中西文化的交流。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）边疆开发：历代王朝沿线驻兵、移民、屯田，对长城沿线经济文化的发展起了推动作用。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4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）民族关系：促进各民族经济文化交流和融合，在思想文化、生活习俗上也互相融合。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5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）中华民族精神的伟大象征。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6272" y="98476"/>
            <a:ext cx="1201380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★</a:t>
            </a:r>
            <a:r>
              <a:rPr lang="zh-CN" altLang="en-US" sz="35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中国古代民族融合的特点和意义</a:t>
            </a:r>
            <a:endParaRPr lang="en-US" altLang="zh-CN" sz="35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5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5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3500" b="1" dirty="0" smtClean="0">
                <a:latin typeface="华文中宋" pitchFamily="2" charset="-122"/>
                <a:ea typeface="华文中宋" pitchFamily="2" charset="-122"/>
              </a:rPr>
              <a:t>）特点：</a:t>
            </a:r>
            <a:endParaRPr lang="en-US" altLang="zh-CN" sz="35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en-US" sz="3500" b="1" dirty="0" smtClean="0"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zh-CN" altLang="en-US" sz="3500" b="1" dirty="0" smtClean="0">
                <a:latin typeface="华文中宋" pitchFamily="2" charset="-122"/>
                <a:ea typeface="华文中宋" pitchFamily="2" charset="-122"/>
              </a:rPr>
              <a:t>①团结友好是主流。</a:t>
            </a:r>
            <a:endParaRPr lang="en-US" altLang="zh-CN" sz="35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500" b="1" dirty="0" smtClean="0"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zh-CN" altLang="en-US" sz="3500" b="1" dirty="0" smtClean="0">
                <a:latin typeface="华文中宋" pitchFamily="2" charset="-122"/>
                <a:ea typeface="华文中宋" pitchFamily="2" charset="-122"/>
              </a:rPr>
              <a:t>②中心内容是扩大先进中原文化和汉族文化的影响，是少数民族政治上的封建化，经济上的农耕化。</a:t>
            </a:r>
            <a:endParaRPr lang="en-US" altLang="zh-CN" sz="35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500" b="1" dirty="0" smtClean="0"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zh-CN" altLang="en-US" sz="3500" b="1" dirty="0" smtClean="0">
                <a:latin typeface="华文中宋" pitchFamily="2" charset="-122"/>
                <a:ea typeface="华文中宋" pitchFamily="2" charset="-122"/>
              </a:rPr>
              <a:t>③民族大融合促进了国家大统一，国家大统一促进了民族大融合，民族大融合是中国古代历史发展的动力之一。</a:t>
            </a:r>
            <a:endParaRPr lang="en-US" altLang="zh-CN" sz="35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500" b="1" dirty="0" smtClean="0"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zh-CN" altLang="en-US" sz="3500" b="1" dirty="0" smtClean="0">
                <a:latin typeface="华文中宋" pitchFamily="2" charset="-122"/>
                <a:ea typeface="华文中宋" pitchFamily="2" charset="-122"/>
              </a:rPr>
              <a:t>④各民族的特点、优点的融合，不断地充实和丰富了中华民族这一统一体。</a:t>
            </a:r>
            <a:endParaRPr lang="en-US" altLang="zh-CN" sz="35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5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5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500" b="1" dirty="0" smtClean="0">
                <a:latin typeface="华文中宋" pitchFamily="2" charset="-122"/>
                <a:ea typeface="华文中宋" pitchFamily="2" charset="-122"/>
              </a:rPr>
              <a:t>）处理好民族关系的意义：</a:t>
            </a:r>
            <a:endParaRPr lang="en-US" altLang="zh-CN" sz="35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500" b="1" dirty="0" smtClean="0">
                <a:latin typeface="华文中宋" pitchFamily="2" charset="-122"/>
                <a:ea typeface="华文中宋" pitchFamily="2" charset="-122"/>
              </a:rPr>
              <a:t>       </a:t>
            </a:r>
            <a:r>
              <a:rPr lang="zh-CN" altLang="en-US" sz="3500" b="1" dirty="0" smtClean="0">
                <a:latin typeface="华文中宋" pitchFamily="2" charset="-122"/>
                <a:ea typeface="华文中宋" pitchFamily="2" charset="-122"/>
              </a:rPr>
              <a:t>有利于民族矛盾的缓和，有利于各族经济文化的交流，有利于统一多民族国家的巩固和发展。</a:t>
            </a:r>
            <a:endParaRPr lang="zh-CN" altLang="en-US" sz="3500" b="1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★关于统一与分裂</a:t>
            </a:r>
            <a:endParaRPr lang="en-US" altLang="zh-CN" sz="3200" b="1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一、中国古代史的几个统一时期。</a:t>
            </a:r>
            <a:endParaRPr lang="en-US" altLang="zh-CN" sz="32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（一 ）秦汉：秦始皇奠定了中国统一多民族国家的基本疆域；汉武帝时代，中国的“大一统”局面得到巩固。</a:t>
            </a:r>
            <a:endParaRPr lang="en-US" altLang="zh-CN" sz="32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（二）隋唐：唐太宗时期，统一多民族中国进入鼎盛时期。</a:t>
            </a:r>
            <a:endParaRPr lang="en-US" altLang="zh-CN" sz="32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（三）明清：康熙缔造了巩固和空前统一的多民族国家。</a:t>
            </a:r>
            <a:endParaRPr lang="en-US" altLang="zh-CN" sz="32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（四）关注秦朝、元朝、清朝的疆域图</a:t>
            </a:r>
            <a:endParaRPr lang="en-US" altLang="zh-CN" sz="32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    1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、秦朝：东到大海，西到陇西，北到长城，南到南海。</a:t>
            </a:r>
            <a:endParaRPr lang="en-US" altLang="zh-CN" sz="32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    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、元朝：北至阴山以北，南至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 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南海诸岛，东北到今库页岛，西北达到新疆、中亚区。</a:t>
            </a:r>
            <a:endParaRPr lang="en-US" altLang="zh-CN" sz="32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    3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、清朝：西跨葱岭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 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，西北达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 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巴尔喀什湖，北接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 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西伯利亚，东北至黑龙江以北的外兴安岭和库页岛，东临太平洋，东南到台湾及其附属岛屿钓鱼岛、赤尾屿等，南包南海诸岛，成为亚洲最大的国家。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 </a:t>
            </a:r>
            <a:endParaRPr lang="zh-CN" altLang="en-US" sz="3200" b="1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382144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二、中国近代史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/>
            </a:r>
            <a:br>
              <a:rPr lang="en-US" sz="3200" b="1" dirty="0" smtClean="0">
                <a:latin typeface="华文中宋" pitchFamily="2" charset="-122"/>
                <a:ea typeface="华文中宋" pitchFamily="2" charset="-122"/>
              </a:rPr>
            </a:b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（一）袁世凯死后，中国出现了军阀割据混乱动荡的局面。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/>
            </a:r>
            <a:br>
              <a:rPr lang="en-US" sz="3200" b="1" dirty="0" smtClean="0">
                <a:latin typeface="华文中宋" pitchFamily="2" charset="-122"/>
                <a:ea typeface="华文中宋" pitchFamily="2" charset="-122"/>
              </a:rPr>
            </a:b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（二）国共十年对峙时期，南京国民政府，中华苏维埃共和国，伪满洲国政权并立。国共对峙，日本加剧侵略。</a:t>
            </a:r>
            <a:endParaRPr lang="en-US" sz="32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（三）抗日战争时期，国民政府，陕甘宁边区政府，伪满洲国，伪国民政府四个政权并立。国共合作，抗战胜利。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/>
            </a:r>
            <a:br>
              <a:rPr lang="en-US" sz="3200" b="1" dirty="0" smtClean="0">
                <a:latin typeface="华文中宋" pitchFamily="2" charset="-122"/>
                <a:ea typeface="华文中宋" pitchFamily="2" charset="-122"/>
              </a:rPr>
            </a:b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（四）港澳台问题</a:t>
            </a:r>
            <a:endParaRPr lang="en-US" altLang="zh-CN" sz="32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  1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、澳门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/>
            </a:r>
            <a:br>
              <a:rPr lang="en-US" sz="3200" b="1" dirty="0" smtClean="0">
                <a:latin typeface="华文中宋" pitchFamily="2" charset="-122"/>
                <a:ea typeface="华文中宋" pitchFamily="2" charset="-122"/>
              </a:rPr>
            </a:b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  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）主权丧失：从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16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世纪开始，葡萄牙殖民地侵扰我国东南沿海地区，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1553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年骗取了澳门的居住权，后来租占。</a:t>
            </a:r>
            <a:endParaRPr lang="en-US" altLang="zh-CN" sz="32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  （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）主权收回：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1987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月，中葡签署联合声明。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1999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12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月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20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日，中国正式对澳门恢复行使主权。</a:t>
            </a:r>
            <a:endParaRPr lang="zh-CN" altLang="en-US" sz="3200" b="1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472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  2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、香港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/>
            </a:r>
            <a:br>
              <a:rPr lang="en-US" sz="3200" b="1" dirty="0" smtClean="0">
                <a:latin typeface="华文中宋" pitchFamily="2" charset="-122"/>
                <a:ea typeface="华文中宋" pitchFamily="2" charset="-122"/>
              </a:rPr>
            </a:b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  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）主权丧失：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8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42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年中英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《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 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南京条约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》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规定英国割占香港岛；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1860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年，中英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《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 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北京条约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》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规定英国割占九龙司地方一区；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1898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年，英国强租新界。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/>
            </a:r>
            <a:br>
              <a:rPr lang="en-US" sz="3200" b="1" dirty="0" smtClean="0">
                <a:latin typeface="华文中宋" pitchFamily="2" charset="-122"/>
                <a:ea typeface="华文中宋" pitchFamily="2" charset="-122"/>
              </a:rPr>
            </a:b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  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）主权收回：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1984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12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月，中英签署联合声明；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1997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7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月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日，中国正式对香港恢复行使主权。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/>
            </a:r>
            <a:br>
              <a:rPr lang="en-US" sz="3200" b="1" dirty="0" smtClean="0">
                <a:latin typeface="华文中宋" pitchFamily="2" charset="-122"/>
                <a:ea typeface="华文中宋" pitchFamily="2" charset="-122"/>
              </a:rPr>
            </a:b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  3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．台湾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/>
            </a:r>
            <a:br>
              <a:rPr lang="en-US" sz="3200" b="1" dirty="0" smtClean="0">
                <a:latin typeface="华文中宋" pitchFamily="2" charset="-122"/>
                <a:ea typeface="华文中宋" pitchFamily="2" charset="-122"/>
              </a:rPr>
            </a:b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  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）明末，荷兰殖民者侵占台湾；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1661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年，郑成功率战舰打败殖民者，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1662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年台湾回到祖国怀抱。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1683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年，台湾纳入清朝版图，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1684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年，清设台湾府，隶属福建省，加强了台湾与祖国大陆的联系。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/>
            </a:r>
            <a:br>
              <a:rPr lang="en-US" sz="3200" b="1" dirty="0" smtClean="0">
                <a:latin typeface="华文中宋" pitchFamily="2" charset="-122"/>
                <a:ea typeface="华文中宋" pitchFamily="2" charset="-122"/>
              </a:rPr>
            </a:b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  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）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1895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年，中日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《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马关条约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》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割占台湾；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1945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10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月，中国收回台湾。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/>
            </a:r>
            <a:br>
              <a:rPr lang="en-US" sz="3200" b="1" dirty="0" smtClean="0">
                <a:latin typeface="华文中宋" pitchFamily="2" charset="-122"/>
                <a:ea typeface="华文中宋" pitchFamily="2" charset="-122"/>
              </a:rPr>
            </a:b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  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200" b="1" dirty="0" smtClean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）</a:t>
            </a:r>
            <a:r>
              <a:rPr lang="en-US" sz="3200" b="1" dirty="0" smtClean="0">
                <a:latin typeface="华文中宋" pitchFamily="2" charset="-122"/>
                <a:ea typeface="华文中宋" pitchFamily="2" charset="-122"/>
              </a:rPr>
              <a:t>1949</a:t>
            </a:r>
            <a:r>
              <a:rPr lang="zh-CN" altLang="en-US" sz="3200" b="1" dirty="0" smtClean="0">
                <a:latin typeface="华文中宋" pitchFamily="2" charset="-122"/>
                <a:ea typeface="华文中宋" pitchFamily="2" charset="-122"/>
              </a:rPr>
              <a:t>年，国民党战败，退居台湾，从此割据台湾。</a:t>
            </a:r>
            <a:endParaRPr lang="zh-CN" altLang="en-US" sz="3200" b="1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7296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四、世界史上各国分裂</a:t>
            </a:r>
            <a:endParaRPr lang="en-US" altLang="zh-CN" sz="36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）</a:t>
            </a:r>
            <a:r>
              <a:rPr lang="en-US" sz="3600" b="1" dirty="0" smtClean="0">
                <a:latin typeface="华文中宋" pitchFamily="2" charset="-122"/>
                <a:ea typeface="华文中宋" pitchFamily="2" charset="-122"/>
              </a:rPr>
              <a:t>1918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sz="3600" b="1" dirty="0" smtClean="0">
                <a:latin typeface="华文中宋" pitchFamily="2" charset="-122"/>
                <a:ea typeface="华文中宋" pitchFamily="2" charset="-122"/>
              </a:rPr>
              <a:t>10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月，奥匈帝国瓦解，分裂为奥地利、匈牙利、捷克斯洛伐克、南斯拉夫等民族独立的国家。</a:t>
            </a:r>
            <a:endParaRPr lang="en-US" altLang="zh-CN" sz="36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）二战后，根据雅尔塔协定，苏、美、英、法四大国分区占领德国及其首都柏林。</a:t>
            </a:r>
            <a:r>
              <a:rPr lang="en-US" sz="3600" b="1" dirty="0" smtClean="0">
                <a:latin typeface="华文中宋" pitchFamily="2" charset="-122"/>
                <a:ea typeface="华文中宋" pitchFamily="2" charset="-122"/>
              </a:rPr>
              <a:t>1949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年，在美国和苏联的支持下，德国西部和东部先后成立了联邦德国和民主德国，德国再度分裂。</a:t>
            </a:r>
            <a:endParaRPr lang="en-US" altLang="zh-CN" sz="36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）日本投降后，苏美军队以北纬</a:t>
            </a:r>
            <a:r>
              <a:rPr lang="en-US" sz="3600" b="1" dirty="0" smtClean="0">
                <a:latin typeface="华文中宋" pitchFamily="2" charset="-122"/>
                <a:ea typeface="华文中宋" pitchFamily="2" charset="-122"/>
              </a:rPr>
              <a:t>38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度线为界分别进驻朝鲜半岛的北部和南部。</a:t>
            </a:r>
            <a:r>
              <a:rPr lang="en-US" sz="3600" b="1" dirty="0" smtClean="0">
                <a:latin typeface="华文中宋" pitchFamily="2" charset="-122"/>
                <a:ea typeface="华文中宋" pitchFamily="2" charset="-122"/>
              </a:rPr>
              <a:t>1948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sz="3600" b="1" dirty="0" smtClean="0">
                <a:latin typeface="华文中宋" pitchFamily="2" charset="-122"/>
                <a:ea typeface="华文中宋" pitchFamily="2" charset="-122"/>
              </a:rPr>
              <a:t>8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月，在朝鲜半岛南部成立大韩民国。同年</a:t>
            </a:r>
            <a:r>
              <a:rPr lang="en-US" sz="3600" b="1" dirty="0" smtClean="0">
                <a:latin typeface="华文中宋" pitchFamily="2" charset="-122"/>
                <a:ea typeface="华文中宋" pitchFamily="2" charset="-122"/>
              </a:rPr>
              <a:t>9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月，在北部成立朝鲜民主主义人民共和国。朝鲜半岛从此处于分裂状态。</a:t>
            </a:r>
            <a:endParaRPr lang="en-US" altLang="zh-CN" sz="36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（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）苏联的解体：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1991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12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月</a:t>
            </a:r>
            <a:r>
              <a:rPr lang="en-US" altLang="zh-CN" sz="3600" b="1" dirty="0" smtClean="0">
                <a:latin typeface="华文中宋" pitchFamily="2" charset="-122"/>
                <a:ea typeface="华文中宋" pitchFamily="2" charset="-122"/>
              </a:rPr>
              <a:t>21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日</a:t>
            </a:r>
            <a:endParaRPr lang="zh-CN" altLang="en-US" sz="3600" b="1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3"/>
          <p:cNvSpPr txBox="1">
            <a:spLocks noChangeArrowheads="1"/>
          </p:cNvSpPr>
          <p:nvPr/>
        </p:nvSpPr>
        <p:spPr bwMode="auto">
          <a:xfrm>
            <a:off x="99791" y="1934210"/>
            <a:ext cx="615553" cy="429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儒家文化创始人孔子</a:t>
            </a:r>
          </a:p>
        </p:txBody>
      </p:sp>
      <p:sp>
        <p:nvSpPr>
          <p:cNvPr id="6" name="左大括号 5"/>
          <p:cNvSpPr/>
          <p:nvPr/>
        </p:nvSpPr>
        <p:spPr bwMode="auto">
          <a:xfrm>
            <a:off x="827106" y="696036"/>
            <a:ext cx="455783" cy="5479339"/>
          </a:xfrm>
          <a:prstGeom prst="leftBrace">
            <a:avLst>
              <a:gd name="adj1" fmla="val 0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5364" name="文本框 6"/>
          <p:cNvSpPr txBox="1">
            <a:spLocks noChangeArrowheads="1"/>
          </p:cNvSpPr>
          <p:nvPr/>
        </p:nvSpPr>
        <p:spPr bwMode="auto">
          <a:xfrm>
            <a:off x="1300830" y="470535"/>
            <a:ext cx="195077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孔子的生平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2948064" y="238125"/>
            <a:ext cx="5455430" cy="1005840"/>
            <a:chOff x="2948064" y="238125"/>
            <a:chExt cx="5455430" cy="1005840"/>
          </a:xfrm>
        </p:grpSpPr>
        <p:cxnSp>
          <p:nvCxnSpPr>
            <p:cNvPr id="17" name="直接连接符 16"/>
            <p:cNvCxnSpPr/>
            <p:nvPr/>
          </p:nvCxnSpPr>
          <p:spPr bwMode="auto">
            <a:xfrm>
              <a:off x="2948064" y="698500"/>
              <a:ext cx="62549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67" name="文本框 23"/>
            <p:cNvSpPr txBox="1">
              <a:spLocks noChangeArrowheads="1"/>
            </p:cNvSpPr>
            <p:nvPr/>
          </p:nvSpPr>
          <p:spPr bwMode="auto">
            <a:xfrm>
              <a:off x="3590066" y="238125"/>
              <a:ext cx="4813428" cy="10058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1.1.1“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中国早期政治制度的特点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zh-CN" sz="2000" b="1" dirty="0">
                <a:latin typeface="华文中宋" pitchFamily="2" charset="-122"/>
                <a:ea typeface="华文中宋" pitchFamily="2" charset="-122"/>
              </a:endParaRPr>
            </a:p>
            <a:p>
              <a:r>
                <a:rPr lang="zh-CN" altLang="zh-CN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春秋战国时期的社会经济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3.1.1“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百家争鸣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248759" y="1955800"/>
            <a:ext cx="2002208" cy="3068955"/>
            <a:chOff x="1248759" y="1955800"/>
            <a:chExt cx="2002208" cy="3068955"/>
          </a:xfrm>
        </p:grpSpPr>
        <p:sp>
          <p:nvSpPr>
            <p:cNvPr id="15368" name="文本框 24"/>
            <p:cNvSpPr txBox="1">
              <a:spLocks noChangeArrowheads="1"/>
            </p:cNvSpPr>
            <p:nvPr/>
          </p:nvSpPr>
          <p:spPr bwMode="auto">
            <a:xfrm>
              <a:off x="1248759" y="3069590"/>
              <a:ext cx="1795828" cy="831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孔子的基本思想和主张</a:t>
              </a:r>
            </a:p>
          </p:txBody>
        </p:sp>
        <p:sp>
          <p:nvSpPr>
            <p:cNvPr id="26" name="左大括号 25"/>
            <p:cNvSpPr/>
            <p:nvPr/>
          </p:nvSpPr>
          <p:spPr bwMode="auto">
            <a:xfrm>
              <a:off x="2923933" y="1955800"/>
              <a:ext cx="327034" cy="306895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sp>
        <p:nvSpPr>
          <p:cNvPr id="15376" name="文本框 57"/>
          <p:cNvSpPr txBox="1">
            <a:spLocks noChangeArrowheads="1"/>
          </p:cNvSpPr>
          <p:nvPr/>
        </p:nvSpPr>
        <p:spPr bwMode="auto">
          <a:xfrm>
            <a:off x="1189067" y="5744210"/>
            <a:ext cx="3197310" cy="831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孔子在中国及世界思想史上的地位与影响</a:t>
            </a:r>
          </a:p>
        </p:txBody>
      </p:sp>
      <p:grpSp>
        <p:nvGrpSpPr>
          <p:cNvPr id="15377" name="组合 58"/>
          <p:cNvGrpSpPr>
            <a:grpSpLocks/>
          </p:cNvGrpSpPr>
          <p:nvPr/>
        </p:nvGrpSpPr>
        <p:grpSpPr bwMode="auto">
          <a:xfrm>
            <a:off x="5334457" y="5490210"/>
            <a:ext cx="6132993" cy="1310640"/>
            <a:chOff x="16244" y="4203"/>
            <a:chExt cx="13710" cy="2064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16243" y="5117"/>
              <a:ext cx="2278" cy="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4" name="文本框 60"/>
            <p:cNvSpPr txBox="1">
              <a:spLocks noChangeArrowheads="1"/>
            </p:cNvSpPr>
            <p:nvPr/>
          </p:nvSpPr>
          <p:spPr bwMode="auto">
            <a:xfrm>
              <a:off x="18654" y="4203"/>
              <a:ext cx="11300" cy="20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3.1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“中国传统文化主流思想的演变”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3.3.1“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顺乎世界之潮流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3.3.2“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新文化运动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6.5“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中国的世界文化遗产代表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”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159496" y="4542790"/>
            <a:ext cx="3277957" cy="396240"/>
            <a:chOff x="7159496" y="4542790"/>
            <a:chExt cx="3277957" cy="396240"/>
          </a:xfrm>
        </p:grpSpPr>
        <p:cxnSp>
          <p:nvCxnSpPr>
            <p:cNvPr id="2" name="直接连接符 1"/>
            <p:cNvCxnSpPr/>
            <p:nvPr/>
          </p:nvCxnSpPr>
          <p:spPr bwMode="auto">
            <a:xfrm>
              <a:off x="7159496" y="4749800"/>
              <a:ext cx="439432" cy="5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79" name="文本框 11"/>
            <p:cNvSpPr txBox="1">
              <a:spLocks noChangeArrowheads="1"/>
            </p:cNvSpPr>
            <p:nvPr/>
          </p:nvSpPr>
          <p:spPr bwMode="auto">
            <a:xfrm>
              <a:off x="7610993" y="4542790"/>
              <a:ext cx="2826460" cy="396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3.2.3“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诗的经典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180480" y="1231900"/>
            <a:ext cx="2196738" cy="1421130"/>
            <a:chOff x="3180480" y="1231900"/>
            <a:chExt cx="2196738" cy="1421130"/>
          </a:xfrm>
        </p:grpSpPr>
        <p:sp>
          <p:nvSpPr>
            <p:cNvPr id="15370" name="文本框 26"/>
            <p:cNvSpPr txBox="1">
              <a:spLocks noChangeArrowheads="1"/>
            </p:cNvSpPr>
            <p:nvPr/>
          </p:nvSpPr>
          <p:spPr bwMode="auto">
            <a:xfrm>
              <a:off x="3180480" y="1734185"/>
              <a:ext cx="1446111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政治</a:t>
              </a:r>
            </a:p>
          </p:txBody>
        </p:sp>
        <p:sp>
          <p:nvSpPr>
            <p:cNvPr id="65" name="左大括号 64"/>
            <p:cNvSpPr/>
            <p:nvPr/>
          </p:nvSpPr>
          <p:spPr bwMode="auto">
            <a:xfrm>
              <a:off x="4009812" y="1489075"/>
              <a:ext cx="264116" cy="95758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383" name="文本框 26"/>
            <p:cNvSpPr txBox="1">
              <a:spLocks noChangeArrowheads="1"/>
            </p:cNvSpPr>
            <p:nvPr/>
          </p:nvSpPr>
          <p:spPr bwMode="auto">
            <a:xfrm>
              <a:off x="4366056" y="1720215"/>
              <a:ext cx="929275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礼</a:t>
              </a:r>
            </a:p>
          </p:txBody>
        </p:sp>
        <p:sp>
          <p:nvSpPr>
            <p:cNvPr id="15384" name="文本框 26"/>
            <p:cNvSpPr txBox="1">
              <a:spLocks noChangeArrowheads="1"/>
            </p:cNvSpPr>
            <p:nvPr/>
          </p:nvSpPr>
          <p:spPr bwMode="auto">
            <a:xfrm>
              <a:off x="4364151" y="1231900"/>
              <a:ext cx="1013067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仁</a:t>
              </a:r>
            </a:p>
          </p:txBody>
        </p:sp>
        <p:sp>
          <p:nvSpPr>
            <p:cNvPr id="15385" name="文本框 26"/>
            <p:cNvSpPr txBox="1">
              <a:spLocks noChangeArrowheads="1"/>
            </p:cNvSpPr>
            <p:nvPr/>
          </p:nvSpPr>
          <p:spPr bwMode="auto">
            <a:xfrm>
              <a:off x="4350181" y="2191385"/>
              <a:ext cx="986094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中庸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3159524" y="4510405"/>
            <a:ext cx="3611342" cy="1029970"/>
            <a:chOff x="3159524" y="4510405"/>
            <a:chExt cx="3611342" cy="1029970"/>
          </a:xfrm>
        </p:grpSpPr>
        <p:sp>
          <p:nvSpPr>
            <p:cNvPr id="15381" name="文本框 40"/>
            <p:cNvSpPr txBox="1">
              <a:spLocks noChangeArrowheads="1"/>
            </p:cNvSpPr>
            <p:nvPr/>
          </p:nvSpPr>
          <p:spPr bwMode="auto">
            <a:xfrm>
              <a:off x="3159524" y="4761865"/>
              <a:ext cx="2428305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文化</a:t>
              </a:r>
            </a:p>
          </p:txBody>
        </p:sp>
        <p:sp>
          <p:nvSpPr>
            <p:cNvPr id="15386" name="文本框 40"/>
            <p:cNvSpPr txBox="1">
              <a:spLocks noChangeArrowheads="1"/>
            </p:cNvSpPr>
            <p:nvPr/>
          </p:nvSpPr>
          <p:spPr bwMode="auto">
            <a:xfrm>
              <a:off x="4333036" y="4510405"/>
              <a:ext cx="2428305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整理修订“六经”</a:t>
              </a:r>
            </a:p>
          </p:txBody>
        </p:sp>
        <p:sp>
          <p:nvSpPr>
            <p:cNvPr id="15387" name="文本框 40"/>
            <p:cNvSpPr txBox="1">
              <a:spLocks noChangeArrowheads="1"/>
            </p:cNvSpPr>
            <p:nvPr/>
          </p:nvSpPr>
          <p:spPr bwMode="auto">
            <a:xfrm>
              <a:off x="4342561" y="5078730"/>
              <a:ext cx="2428305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提倡礼乐文化</a:t>
              </a:r>
            </a:p>
          </p:txBody>
        </p:sp>
        <p:sp>
          <p:nvSpPr>
            <p:cNvPr id="71" name="左大括号 70"/>
            <p:cNvSpPr/>
            <p:nvPr/>
          </p:nvSpPr>
          <p:spPr bwMode="auto">
            <a:xfrm>
              <a:off x="4019337" y="4729480"/>
              <a:ext cx="327034" cy="56642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172225" y="2622550"/>
            <a:ext cx="5299216" cy="1840230"/>
            <a:chOff x="3172225" y="2622550"/>
            <a:chExt cx="5299216" cy="1840230"/>
          </a:xfrm>
        </p:grpSpPr>
        <p:sp>
          <p:nvSpPr>
            <p:cNvPr id="15371" name="文本框 40"/>
            <p:cNvSpPr txBox="1">
              <a:spLocks noChangeArrowheads="1"/>
            </p:cNvSpPr>
            <p:nvPr/>
          </p:nvSpPr>
          <p:spPr bwMode="auto">
            <a:xfrm>
              <a:off x="3172225" y="3338830"/>
              <a:ext cx="2428305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教育</a:t>
              </a:r>
            </a:p>
          </p:txBody>
        </p:sp>
        <p:sp>
          <p:nvSpPr>
            <p:cNvPr id="42" name="左大括号 41"/>
            <p:cNvSpPr/>
            <p:nvPr/>
          </p:nvSpPr>
          <p:spPr bwMode="auto">
            <a:xfrm>
              <a:off x="3964091" y="2881630"/>
              <a:ext cx="327034" cy="138239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5373" name="文本框 42"/>
            <p:cNvSpPr txBox="1">
              <a:spLocks noChangeArrowheads="1"/>
            </p:cNvSpPr>
            <p:nvPr/>
          </p:nvSpPr>
          <p:spPr bwMode="auto">
            <a:xfrm>
              <a:off x="4338751" y="2622550"/>
              <a:ext cx="3064592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目标：成人成君子</a:t>
              </a:r>
            </a:p>
          </p:txBody>
        </p:sp>
        <p:sp>
          <p:nvSpPr>
            <p:cNvPr id="15374" name="文本框 47"/>
            <p:cNvSpPr txBox="1">
              <a:spLocks noChangeArrowheads="1"/>
            </p:cNvSpPr>
            <p:nvPr/>
          </p:nvSpPr>
          <p:spPr bwMode="auto">
            <a:xfrm>
              <a:off x="4350816" y="3141345"/>
              <a:ext cx="3067767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对象：有教无类</a:t>
              </a:r>
            </a:p>
          </p:txBody>
        </p:sp>
        <p:sp>
          <p:nvSpPr>
            <p:cNvPr id="15375" name="文本框 51"/>
            <p:cNvSpPr txBox="1">
              <a:spLocks noChangeArrowheads="1"/>
            </p:cNvSpPr>
            <p:nvPr/>
          </p:nvSpPr>
          <p:spPr bwMode="auto">
            <a:xfrm>
              <a:off x="4307000" y="4001135"/>
              <a:ext cx="4164441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方法：因材施教、言传身教</a:t>
              </a:r>
            </a:p>
          </p:txBody>
        </p:sp>
        <p:sp>
          <p:nvSpPr>
            <p:cNvPr id="15380" name="文本框 42"/>
            <p:cNvSpPr txBox="1">
              <a:spLocks noChangeArrowheads="1"/>
            </p:cNvSpPr>
            <p:nvPr/>
          </p:nvSpPr>
          <p:spPr bwMode="auto">
            <a:xfrm>
              <a:off x="4312715" y="3582670"/>
              <a:ext cx="3064592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内容：“六经”等</a:t>
              </a:r>
            </a:p>
          </p:txBody>
        </p:sp>
        <p:cxnSp>
          <p:nvCxnSpPr>
            <p:cNvPr id="81" name="直接连接符 80"/>
            <p:cNvCxnSpPr/>
            <p:nvPr/>
          </p:nvCxnSpPr>
          <p:spPr bwMode="auto">
            <a:xfrm>
              <a:off x="8102496" y="4241800"/>
              <a:ext cx="177805" cy="5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8124721" y="1508125"/>
            <a:ext cx="3892654" cy="2755900"/>
            <a:chOff x="8124721" y="1508125"/>
            <a:chExt cx="3892654" cy="2755900"/>
          </a:xfrm>
        </p:grpSpPr>
        <p:sp>
          <p:nvSpPr>
            <p:cNvPr id="15366" name="文本框 22"/>
            <p:cNvSpPr txBox="1">
              <a:spLocks noChangeArrowheads="1"/>
            </p:cNvSpPr>
            <p:nvPr/>
          </p:nvSpPr>
          <p:spPr bwMode="auto">
            <a:xfrm>
              <a:off x="8549548" y="2153285"/>
              <a:ext cx="3467827" cy="13233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3.1.1“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孔子和早期儒学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3.6.1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“蒙昧中的觉醒”</a:t>
              </a:r>
              <a:endParaRPr lang="en-US" altLang="zh-CN" sz="2000" b="1" dirty="0">
                <a:latin typeface="华文中宋" pitchFamily="2" charset="-122"/>
                <a:ea typeface="华文中宋" pitchFamily="2" charset="-122"/>
              </a:endParaRP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4.2.3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“古希腊文化的集大成者亚里士多德”</a:t>
              </a:r>
            </a:p>
          </p:txBody>
        </p:sp>
        <p:cxnSp>
          <p:nvCxnSpPr>
            <p:cNvPr id="79" name="直接连接符 78"/>
            <p:cNvCxnSpPr/>
            <p:nvPr/>
          </p:nvCxnSpPr>
          <p:spPr bwMode="auto">
            <a:xfrm>
              <a:off x="8280301" y="2879725"/>
              <a:ext cx="311158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 bwMode="auto">
            <a:xfrm>
              <a:off x="8124721" y="1527175"/>
              <a:ext cx="179075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 bwMode="auto">
            <a:xfrm rot="5400000">
              <a:off x="6898540" y="2880360"/>
              <a:ext cx="2755900" cy="114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91056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5861538" y="156754"/>
            <a:ext cx="6330461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en-US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★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 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“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格物致知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”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与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“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发明本心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”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的联系与区别</a:t>
            </a:r>
          </a:p>
          <a:p>
            <a:pPr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       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程朱理学和陆王心学虽然一个认为要格物致知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一个认为要反省内心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但两者的实质相同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都属于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“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穷理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”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的方法。从哲学观上看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程朱理学的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“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格物致知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”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属于客观唯心主义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陆王心学的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“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发明本心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”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属于主观唯心主义。理学认为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人性本来与天理一致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但人的善性或美德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被后天欲望蒙蔽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因此需要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“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穷理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”,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反省内心和格物致知皆可明理。</a:t>
            </a:r>
            <a:endParaRPr lang="zh-CN" altLang="zh-CN" sz="3200" b="1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209858" y="204242"/>
            <a:ext cx="709169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en-US" altLang="zh-CN" sz="28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1.</a:t>
            </a:r>
            <a:r>
              <a:rPr lang="zh-CN" altLang="zh-CN" sz="28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阅读材料</a:t>
            </a:r>
            <a:r>
              <a:rPr lang="en-US" altLang="zh-CN" sz="28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28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回答下列问题。</a:t>
            </a:r>
          </a:p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zh-CN" altLang="zh-CN" sz="28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材料一　</a:t>
            </a:r>
            <a:r>
              <a:rPr lang="zh-CN" altLang="en-US" sz="28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下表为</a:t>
            </a:r>
            <a:r>
              <a:rPr lang="zh-CN" altLang="zh-CN" sz="28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秦始皇长城修筑情况</a:t>
            </a:r>
            <a:r>
              <a:rPr lang="zh-CN" altLang="en-US" sz="28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。</a:t>
            </a:r>
            <a:endParaRPr lang="zh-CN" altLang="zh-CN" sz="2800" b="1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  <a:cs typeface="方正书宋_GBK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34606" y="1243652"/>
          <a:ext cx="11206934" cy="3413760"/>
        </p:xfrm>
        <a:graphic>
          <a:graphicData uri="http://schemas.openxmlformats.org/drawingml/2006/table">
            <a:tbl>
              <a:tblPr/>
              <a:tblGrid>
                <a:gridCol w="4082803"/>
                <a:gridCol w="7124131"/>
              </a:tblGrid>
              <a:tr h="174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地段</a:t>
                      </a:r>
                    </a:p>
                  </a:txBody>
                  <a:tcPr marL="66675" marR="6667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修筑概况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东段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:</a:t>
                      </a: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辽宁阜新市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—</a:t>
                      </a: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内蒙古化德县</a:t>
                      </a:r>
                    </a:p>
                  </a:txBody>
                  <a:tcPr marL="66675" marR="6667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沿用战国燕长城旧迹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,</a:t>
                      </a: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部分是新筑的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;</a:t>
                      </a: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累石为城、树榆为塞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中段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:</a:t>
                      </a: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内蒙古兴和县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—</a:t>
                      </a: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乌兰布和沙漠北缘</a:t>
                      </a:r>
                    </a:p>
                  </a:txBody>
                  <a:tcPr marL="66675" marR="6667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在战国赵长城基础上加以重新修缮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,</a:t>
                      </a: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阴山至贺兰山间的广阔缺口是新筑的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;</a:t>
                      </a: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依托大青山和阴山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,</a:t>
                      </a: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主要用石块垒砌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西段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:</a:t>
                      </a: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内蒙古准格尔旗</a:t>
                      </a:r>
                      <a:r>
                        <a:rPr lang="en-US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—</a:t>
                      </a:r>
                      <a:r>
                        <a:rPr lang="zh-CN" sz="2800" b="1" kern="10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甘肃岷县</a:t>
                      </a:r>
                    </a:p>
                  </a:txBody>
                  <a:tcPr marL="66675" marR="66675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鄂尔多斯高原上的长城随山就势高低起伏</a:t>
                      </a:r>
                      <a:r>
                        <a:rPr lang="en-US" sz="2800" b="1" kern="100" dirty="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,</a:t>
                      </a:r>
                      <a:r>
                        <a:rPr lang="zh-CN" sz="2800" b="1" kern="100" dirty="0">
                          <a:solidFill>
                            <a:srgbClr val="000000"/>
                          </a:solidFill>
                          <a:latin typeface="华文中宋" pitchFamily="2" charset="-122"/>
                          <a:ea typeface="华文中宋" pitchFamily="2" charset="-122"/>
                          <a:cs typeface="Times New Roman"/>
                        </a:rPr>
                        <a:t>城墙系夯土筑造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45743" y="4907340"/>
            <a:ext cx="116779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(1)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根据材料一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概述秦始皇修筑万里长城是如何做到因地制宜的。</a:t>
            </a:r>
            <a:endParaRPr lang="zh-CN" altLang="zh-CN" sz="3200" b="1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  <a:cs typeface="方正书宋_GBK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3038" y="5739853"/>
            <a:ext cx="11636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(1)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对旧长城重新修缮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;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借助地形新建长城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;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就地取材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建材多样。</a:t>
            </a:r>
            <a:endParaRPr lang="zh-CN" altLang="zh-CN" sz="32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  <a:cs typeface="方正书宋_GB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5869" y="692541"/>
            <a:ext cx="111047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en-US" sz="36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★</a:t>
            </a:r>
            <a:r>
              <a:rPr lang="zh-CN" altLang="zh-CN" sz="36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明清之际批判思想的实质和影响</a:t>
            </a:r>
          </a:p>
          <a:p>
            <a:pPr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      </a:t>
            </a:r>
            <a:r>
              <a:rPr lang="zh-CN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 顾炎武、黄宗羲、王夫之的思想是资本主义萌芽的产物</a:t>
            </a:r>
            <a:r>
              <a:rPr lang="en-US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但并不属于资产阶级思想</a:t>
            </a:r>
            <a:r>
              <a:rPr lang="en-US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跟西方启蒙思想没有关联。其思想是对儒学的批判继承</a:t>
            </a:r>
            <a:r>
              <a:rPr lang="en-US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不是资产阶级民主思想</a:t>
            </a:r>
            <a:r>
              <a:rPr lang="en-US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,</a:t>
            </a:r>
            <a:r>
              <a:rPr lang="zh-CN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但对近代中国反专制斗争起了积极的推动作用。</a:t>
            </a:r>
            <a:endParaRPr lang="en-US" altLang="zh-CN" sz="3600" b="1" dirty="0" smtClean="0">
              <a:solidFill>
                <a:srgbClr val="000000"/>
              </a:solidFill>
              <a:latin typeface="华文中宋" pitchFamily="2" charset="-122"/>
              <a:ea typeface="华文中宋" pitchFamily="2" charset="-122"/>
              <a:cs typeface="Times New Roman"/>
            </a:endParaRPr>
          </a:p>
          <a:p>
            <a:pPr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       </a:t>
            </a:r>
          </a:p>
          <a:p>
            <a:pPr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       </a:t>
            </a:r>
            <a:r>
              <a:rPr lang="zh-CN" altLang="en-US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必修</a:t>
            </a:r>
            <a:r>
              <a:rPr lang="en-US" altLang="zh-CN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3   P18  </a:t>
            </a:r>
            <a:r>
              <a:rPr lang="zh-CN" altLang="en-US" sz="36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/>
              </a:rPr>
              <a:t>课前提示</a:t>
            </a:r>
            <a:endParaRPr lang="en-US" altLang="zh-CN" sz="3600" b="1" dirty="0" smtClean="0">
              <a:solidFill>
                <a:srgbClr val="000000"/>
              </a:solidFill>
              <a:latin typeface="华文中宋" pitchFamily="2" charset="-122"/>
              <a:ea typeface="华文中宋" pitchFamily="2" charset="-122"/>
              <a:cs typeface="Times New Roman"/>
            </a:endParaRPr>
          </a:p>
          <a:p>
            <a:pPr>
              <a:spcAft>
                <a:spcPts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        明清时期“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提倡个性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批判专制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en-US" sz="3600" b="1" dirty="0" smtClean="0">
                <a:latin typeface="华文中宋" pitchFamily="2" charset="-122"/>
                <a:ea typeface="华文中宋" pitchFamily="2" charset="-122"/>
              </a:rPr>
              <a:t>等主张的思想价值</a:t>
            </a:r>
            <a:endParaRPr lang="zh-CN" altLang="zh-CN" sz="3600" b="1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1556" y="450376"/>
            <a:ext cx="553998" cy="61035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古希腊文化的集大成者亚里士多德</a:t>
            </a:r>
            <a:endParaRPr lang="zh-CN" altLang="en-US" sz="2400" b="1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768985" y="1135380"/>
            <a:ext cx="445770" cy="350393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2" name="组合 41"/>
          <p:cNvGrpSpPr/>
          <p:nvPr/>
        </p:nvGrpSpPr>
        <p:grpSpPr>
          <a:xfrm>
            <a:off x="3188970" y="215900"/>
            <a:ext cx="3419475" cy="1890395"/>
            <a:chOff x="3188970" y="215900"/>
            <a:chExt cx="3419475" cy="1890395"/>
          </a:xfrm>
        </p:grpSpPr>
        <p:sp>
          <p:nvSpPr>
            <p:cNvPr id="8" name="文本框 7"/>
            <p:cNvSpPr txBox="1"/>
            <p:nvPr/>
          </p:nvSpPr>
          <p:spPr>
            <a:xfrm>
              <a:off x="3188970" y="786765"/>
              <a:ext cx="2740025" cy="831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华文中宋" pitchFamily="2" charset="-122"/>
                  <a:ea typeface="华文中宋" pitchFamily="2" charset="-122"/>
                </a:rPr>
                <a:t>求学于阿卡德米学园，师从柏拉图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224530" y="1644650"/>
              <a:ext cx="3383915" cy="461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华文中宋" pitchFamily="2" charset="-122"/>
                  <a:ea typeface="华文中宋" pitchFamily="2" charset="-122"/>
                </a:rPr>
                <a:t>建“吕克昂学园”讲学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236595" y="215900"/>
              <a:ext cx="195072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华文中宋" pitchFamily="2" charset="-122"/>
                  <a:ea typeface="华文中宋" pitchFamily="2" charset="-122"/>
                </a:rPr>
                <a:t>生于希腊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3" name="组合 39"/>
          <p:cNvGrpSpPr/>
          <p:nvPr/>
        </p:nvGrpSpPr>
        <p:grpSpPr>
          <a:xfrm>
            <a:off x="1202690" y="433705"/>
            <a:ext cx="2102485" cy="1445260"/>
            <a:chOff x="1202690" y="433705"/>
            <a:chExt cx="2102485" cy="1445260"/>
          </a:xfrm>
        </p:grpSpPr>
        <p:sp>
          <p:nvSpPr>
            <p:cNvPr id="7" name="文本框 6"/>
            <p:cNvSpPr txBox="1"/>
            <p:nvPr/>
          </p:nvSpPr>
          <p:spPr>
            <a:xfrm>
              <a:off x="1202690" y="666750"/>
              <a:ext cx="1950720" cy="831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华文中宋" pitchFamily="2" charset="-122"/>
                  <a:ea typeface="华文中宋" pitchFamily="2" charset="-122"/>
                </a:rPr>
                <a:t>亚里士多德的生平事迹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1" name="左大括号 10"/>
            <p:cNvSpPr/>
            <p:nvPr/>
          </p:nvSpPr>
          <p:spPr>
            <a:xfrm>
              <a:off x="2978150" y="433705"/>
              <a:ext cx="327025" cy="144526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5" name="组合 44"/>
          <p:cNvGrpSpPr/>
          <p:nvPr/>
        </p:nvGrpSpPr>
        <p:grpSpPr>
          <a:xfrm>
            <a:off x="1143635" y="3376295"/>
            <a:ext cx="2085975" cy="2391410"/>
            <a:chOff x="1143635" y="3376295"/>
            <a:chExt cx="2085975" cy="2391410"/>
          </a:xfrm>
        </p:grpSpPr>
        <p:sp>
          <p:nvSpPr>
            <p:cNvPr id="25" name="文本框 24"/>
            <p:cNvSpPr txBox="1"/>
            <p:nvPr/>
          </p:nvSpPr>
          <p:spPr>
            <a:xfrm>
              <a:off x="1143635" y="3979545"/>
              <a:ext cx="1819910" cy="1200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华文中宋" pitchFamily="2" charset="-122"/>
                  <a:ea typeface="华文中宋" pitchFamily="2" charset="-122"/>
                </a:rPr>
                <a:t>亚里士多德对世界思想文化的贡献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6" name="左大括号 25"/>
            <p:cNvSpPr/>
            <p:nvPr/>
          </p:nvSpPr>
          <p:spPr>
            <a:xfrm>
              <a:off x="2902585" y="3376295"/>
              <a:ext cx="327025" cy="239141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华文中宋" pitchFamily="2" charset="-122"/>
                <a:ea typeface="华文中宋" pitchFamily="2" charset="-122"/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3186430" y="4688205"/>
            <a:ext cx="2804795" cy="461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研究方法：三段论</a:t>
            </a:r>
            <a:endParaRPr lang="zh-CN" altLang="en-US" sz="2400" b="1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3" name="文本框 40"/>
          <p:cNvSpPr txBox="1"/>
          <p:nvPr/>
        </p:nvSpPr>
        <p:spPr>
          <a:xfrm>
            <a:off x="3261995" y="5556885"/>
            <a:ext cx="5538470" cy="461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高尚人格：追求真理的态度和精神</a:t>
            </a:r>
            <a:endParaRPr lang="zh-CN" altLang="en-US" sz="2400" b="1" dirty="0"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13" name="组合 43"/>
          <p:cNvGrpSpPr/>
          <p:nvPr/>
        </p:nvGrpSpPr>
        <p:grpSpPr>
          <a:xfrm>
            <a:off x="6416040" y="319405"/>
            <a:ext cx="5144770" cy="1821180"/>
            <a:chOff x="6416040" y="319405"/>
            <a:chExt cx="5144770" cy="1821180"/>
          </a:xfrm>
        </p:grpSpPr>
        <p:grpSp>
          <p:nvGrpSpPr>
            <p:cNvPr id="14" name="组合 61"/>
            <p:cNvGrpSpPr/>
            <p:nvPr/>
          </p:nvGrpSpPr>
          <p:grpSpPr>
            <a:xfrm>
              <a:off x="6416040" y="319405"/>
              <a:ext cx="5144770" cy="1821180"/>
              <a:chOff x="10431" y="565"/>
              <a:chExt cx="8102" cy="2868"/>
            </a:xfrm>
          </p:grpSpPr>
          <p:cxnSp>
            <p:nvCxnSpPr>
              <p:cNvPr id="15" name="直接连接符 14"/>
              <p:cNvCxnSpPr/>
              <p:nvPr/>
            </p:nvCxnSpPr>
            <p:spPr>
              <a:xfrm flipH="1">
                <a:off x="10761" y="883"/>
                <a:ext cx="23" cy="225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flipV="1">
                <a:off x="10431" y="3104"/>
                <a:ext cx="341" cy="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flipV="1">
                <a:off x="10435" y="879"/>
                <a:ext cx="32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本框 21"/>
              <p:cNvSpPr txBox="1"/>
              <p:nvPr/>
            </p:nvSpPr>
            <p:spPr>
              <a:xfrm>
                <a:off x="11071" y="565"/>
                <a:ext cx="7462" cy="63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latin typeface="华文中宋" pitchFamily="2" charset="-122"/>
                    <a:ea typeface="华文中宋" pitchFamily="2" charset="-122"/>
                  </a:rPr>
                  <a:t>必修</a:t>
                </a:r>
                <a:r>
                  <a:rPr lang="en-US" altLang="zh-CN" sz="2000" b="1" dirty="0" smtClean="0">
                    <a:latin typeface="华文中宋" pitchFamily="2" charset="-122"/>
                    <a:ea typeface="华文中宋" pitchFamily="2" charset="-122"/>
                  </a:rPr>
                  <a:t>1.6.1</a:t>
                </a:r>
                <a:r>
                  <a:rPr lang="zh-CN" altLang="en-US" sz="2000" b="1" dirty="0" smtClean="0">
                    <a:latin typeface="华文中宋" pitchFamily="2" charset="-122"/>
                    <a:ea typeface="华文中宋" pitchFamily="2" charset="-122"/>
                  </a:rPr>
                  <a:t>“民主政治的摇篮</a:t>
                </a:r>
                <a:r>
                  <a:rPr lang="en-US" altLang="zh-CN" sz="2000" b="1" dirty="0" smtClean="0">
                    <a:latin typeface="华文中宋" pitchFamily="2" charset="-122"/>
                    <a:ea typeface="华文中宋" pitchFamily="2" charset="-122"/>
                  </a:rPr>
                  <a:t>—</a:t>
                </a:r>
                <a:r>
                  <a:rPr lang="zh-CN" altLang="en-US" sz="2000" b="1" dirty="0" smtClean="0">
                    <a:latin typeface="华文中宋" pitchFamily="2" charset="-122"/>
                    <a:ea typeface="华文中宋" pitchFamily="2" charset="-122"/>
                  </a:rPr>
                  <a:t>古代希腊”</a:t>
                </a:r>
                <a:endParaRPr lang="en-US" altLang="zh-CN" sz="2000" b="1" dirty="0">
                  <a:latin typeface="华文中宋" pitchFamily="2" charset="-122"/>
                  <a:ea typeface="华文中宋" pitchFamily="2" charset="-122"/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11096" y="2803"/>
                <a:ext cx="4409" cy="630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latin typeface="华文中宋" pitchFamily="2" charset="-122"/>
                    <a:ea typeface="华文中宋" pitchFamily="2" charset="-122"/>
                  </a:rPr>
                  <a:t>选修</a:t>
                </a:r>
                <a:r>
                  <a:rPr lang="en-US" altLang="zh-CN" sz="2000" b="1" dirty="0" smtClean="0">
                    <a:latin typeface="华文中宋" pitchFamily="2" charset="-122"/>
                    <a:ea typeface="华文中宋" pitchFamily="2" charset="-122"/>
                  </a:rPr>
                  <a:t>6.3.1“</a:t>
                </a:r>
                <a:r>
                  <a:rPr lang="zh-CN" altLang="en-US" sz="2000" b="1" dirty="0" smtClean="0">
                    <a:latin typeface="华文中宋" pitchFamily="2" charset="-122"/>
                    <a:ea typeface="华文中宋" pitchFamily="2" charset="-122"/>
                  </a:rPr>
                  <a:t>雅典卫城</a:t>
                </a:r>
                <a:r>
                  <a:rPr lang="en-US" altLang="zh-CN" sz="2000" b="1" dirty="0" smtClean="0">
                    <a:latin typeface="华文中宋" pitchFamily="2" charset="-122"/>
                    <a:ea typeface="华文中宋" pitchFamily="2" charset="-122"/>
                  </a:rPr>
                  <a:t>”</a:t>
                </a:r>
                <a:endParaRPr lang="zh-CN" altLang="en-US" sz="2000" b="1" dirty="0">
                  <a:latin typeface="华文中宋" pitchFamily="2" charset="-122"/>
                  <a:ea typeface="华文中宋" pitchFamily="2" charset="-122"/>
                </a:endParaRP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11150" y="1642"/>
                <a:ext cx="5541" cy="624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latin typeface="华文中宋" pitchFamily="2" charset="-122"/>
                    <a:ea typeface="华文中宋" pitchFamily="2" charset="-122"/>
                  </a:rPr>
                  <a:t>必修</a:t>
                </a:r>
                <a:r>
                  <a:rPr lang="en-US" altLang="zh-CN" sz="2000" b="1" dirty="0" smtClean="0">
                    <a:latin typeface="华文中宋" pitchFamily="2" charset="-122"/>
                    <a:ea typeface="华文中宋" pitchFamily="2" charset="-122"/>
                  </a:rPr>
                  <a:t>1.6.2“</a:t>
                </a:r>
                <a:r>
                  <a:rPr lang="zh-CN" altLang="en-US" sz="2000" b="1" dirty="0" smtClean="0">
                    <a:latin typeface="华文中宋" pitchFamily="2" charset="-122"/>
                    <a:ea typeface="华文中宋" pitchFamily="2" charset="-122"/>
                  </a:rPr>
                  <a:t>卓尔不群的雅典</a:t>
                </a:r>
                <a:r>
                  <a:rPr lang="en-US" altLang="zh-CN" sz="2000" b="1" dirty="0" smtClean="0">
                    <a:latin typeface="华文中宋" pitchFamily="2" charset="-122"/>
                    <a:ea typeface="华文中宋" pitchFamily="2" charset="-122"/>
                  </a:rPr>
                  <a:t>”</a:t>
                </a:r>
                <a:endParaRPr lang="zh-CN" altLang="en-US" sz="2000" b="1" dirty="0">
                  <a:latin typeface="华文中宋" pitchFamily="2" charset="-122"/>
                  <a:ea typeface="华文中宋" pitchFamily="2" charset="-122"/>
                </a:endParaRPr>
              </a:p>
            </p:txBody>
          </p:sp>
        </p:grpSp>
        <p:cxnSp>
          <p:nvCxnSpPr>
            <p:cNvPr id="39" name="直接连接符 38"/>
            <p:cNvCxnSpPr/>
            <p:nvPr/>
          </p:nvCxnSpPr>
          <p:spPr>
            <a:xfrm>
              <a:off x="6422390" y="1205230"/>
              <a:ext cx="438785" cy="444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V="1">
              <a:off x="6600190" y="1927225"/>
              <a:ext cx="216535" cy="444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V="1">
              <a:off x="6626225" y="514350"/>
              <a:ext cx="203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46"/>
          <p:cNvGrpSpPr/>
          <p:nvPr/>
        </p:nvGrpSpPr>
        <p:grpSpPr>
          <a:xfrm>
            <a:off x="3194050" y="2178685"/>
            <a:ext cx="3632835" cy="2418080"/>
            <a:chOff x="3194050" y="2178685"/>
            <a:chExt cx="3632835" cy="2418080"/>
          </a:xfrm>
        </p:grpSpPr>
        <p:sp>
          <p:nvSpPr>
            <p:cNvPr id="27" name="文本框 26"/>
            <p:cNvSpPr txBox="1"/>
            <p:nvPr/>
          </p:nvSpPr>
          <p:spPr>
            <a:xfrm>
              <a:off x="3194050" y="3131185"/>
              <a:ext cx="2740025" cy="461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华文中宋" pitchFamily="2" charset="-122"/>
                  <a:ea typeface="华文中宋" pitchFamily="2" charset="-122"/>
                </a:rPr>
                <a:t>学术成就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8" name="左大括号 27"/>
            <p:cNvSpPr/>
            <p:nvPr/>
          </p:nvSpPr>
          <p:spPr>
            <a:xfrm>
              <a:off x="4725670" y="2380615"/>
              <a:ext cx="327025" cy="202120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5039996" y="2178685"/>
              <a:ext cx="1278918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华文中宋" pitchFamily="2" charset="-122"/>
                  <a:ea typeface="华文中宋" pitchFamily="2" charset="-122"/>
                </a:rPr>
                <a:t>哲学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5049521" y="2979420"/>
              <a:ext cx="140587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华文中宋" pitchFamily="2" charset="-122"/>
                  <a:ea typeface="华文中宋" pitchFamily="2" charset="-122"/>
                </a:rPr>
                <a:t>生物学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5039995" y="3364865"/>
              <a:ext cx="1497283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华文中宋" pitchFamily="2" charset="-122"/>
                  <a:ea typeface="华文中宋" pitchFamily="2" charset="-122"/>
                </a:rPr>
                <a:t>逻辑学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5039995" y="2566035"/>
              <a:ext cx="1483635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华文中宋" pitchFamily="2" charset="-122"/>
                  <a:ea typeface="华文中宋" pitchFamily="2" charset="-122"/>
                </a:rPr>
                <a:t>物理学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5053965" y="3766820"/>
              <a:ext cx="177292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华文中宋" pitchFamily="2" charset="-122"/>
                  <a:ea typeface="华文中宋" pitchFamily="2" charset="-122"/>
                </a:rPr>
                <a:t>教育学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5069205" y="4139565"/>
              <a:ext cx="1386186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华文中宋" pitchFamily="2" charset="-122"/>
                  <a:ea typeface="华文中宋" pitchFamily="2" charset="-122"/>
                </a:rPr>
                <a:t>伦理学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17" name="组合 48"/>
          <p:cNvGrpSpPr/>
          <p:nvPr/>
        </p:nvGrpSpPr>
        <p:grpSpPr>
          <a:xfrm>
            <a:off x="7984490" y="2520950"/>
            <a:ext cx="4051300" cy="3246755"/>
            <a:chOff x="7984490" y="2520950"/>
            <a:chExt cx="4051300" cy="3246755"/>
          </a:xfrm>
        </p:grpSpPr>
        <p:sp>
          <p:nvSpPr>
            <p:cNvPr id="12" name="文本框 11"/>
            <p:cNvSpPr txBox="1"/>
            <p:nvPr/>
          </p:nvSpPr>
          <p:spPr>
            <a:xfrm>
              <a:off x="8519160" y="3051175"/>
              <a:ext cx="3516630" cy="16154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 smtClean="0">
                  <a:latin typeface="华文中宋" pitchFamily="2" charset="-122"/>
                  <a:ea typeface="华文中宋" pitchFamily="2" charset="-122"/>
                </a:rPr>
                <a:t>3.6.1“</a:t>
              </a:r>
              <a:r>
                <a:rPr lang="zh-CN" altLang="en-US" sz="2000" b="1" dirty="0" smtClean="0">
                  <a:latin typeface="华文中宋" pitchFamily="2" charset="-122"/>
                  <a:ea typeface="华文中宋" pitchFamily="2" charset="-122"/>
                </a:rPr>
                <a:t>蒙昧中的觉醒</a:t>
              </a:r>
              <a:r>
                <a:rPr lang="en-US" altLang="zh-CN" sz="2000" b="1" dirty="0" smtClean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 smtClean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 smtClean="0">
                  <a:latin typeface="华文中宋" pitchFamily="2" charset="-122"/>
                  <a:ea typeface="华文中宋" pitchFamily="2" charset="-122"/>
                </a:rPr>
                <a:t>3.7.1“</a:t>
              </a:r>
              <a:r>
                <a:rPr lang="zh-CN" altLang="en-US" sz="2000" b="1" dirty="0" smtClean="0">
                  <a:latin typeface="华文中宋" pitchFamily="2" charset="-122"/>
                  <a:ea typeface="华文中宋" pitchFamily="2" charset="-122"/>
                </a:rPr>
                <a:t>近代物理学的</a:t>
              </a:r>
            </a:p>
            <a:p>
              <a:r>
                <a:rPr lang="zh-CN" altLang="en-US" sz="2000" b="1" dirty="0" smtClean="0">
                  <a:latin typeface="华文中宋" pitchFamily="2" charset="-122"/>
                  <a:ea typeface="华文中宋" pitchFamily="2" charset="-122"/>
                </a:rPr>
                <a:t>           奠基人和革命者</a:t>
              </a:r>
              <a:r>
                <a:rPr lang="en-US" altLang="zh-CN" sz="2000" b="1" dirty="0" smtClean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4.2.1“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儒家文化创始  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           人孔子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cxnSp>
          <p:nvCxnSpPr>
            <p:cNvPr id="87" name="直接连接符 86"/>
            <p:cNvCxnSpPr/>
            <p:nvPr/>
          </p:nvCxnSpPr>
          <p:spPr>
            <a:xfrm flipV="1">
              <a:off x="8274685" y="3822065"/>
              <a:ext cx="216535" cy="444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组合 1"/>
            <p:cNvGrpSpPr/>
            <p:nvPr/>
          </p:nvGrpSpPr>
          <p:grpSpPr>
            <a:xfrm>
              <a:off x="7984490" y="2520950"/>
              <a:ext cx="248920" cy="3246755"/>
              <a:chOff x="11785" y="3766"/>
              <a:chExt cx="392" cy="3363"/>
            </a:xfrm>
          </p:grpSpPr>
          <p:cxnSp>
            <p:nvCxnSpPr>
              <p:cNvPr id="36" name="直接连接符 35"/>
              <p:cNvCxnSpPr/>
              <p:nvPr/>
            </p:nvCxnSpPr>
            <p:spPr>
              <a:xfrm rot="16200000" flipH="1">
                <a:off x="10487" y="5439"/>
                <a:ext cx="3350" cy="3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 flipV="1">
                <a:off x="11785" y="3766"/>
                <a:ext cx="341" cy="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 88"/>
              <p:cNvCxnSpPr/>
              <p:nvPr/>
            </p:nvCxnSpPr>
            <p:spPr>
              <a:xfrm flipV="1">
                <a:off x="11835" y="7100"/>
                <a:ext cx="341" cy="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5910" y="292577"/>
            <a:ext cx="14859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3080" y="1364776"/>
            <a:ext cx="11450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华文中宋" pitchFamily="2" charset="-122"/>
                <a:ea typeface="华文中宋" pitchFamily="2" charset="-122"/>
              </a:rPr>
              <a:t>西方人文精神起源的 几个“第一”</a:t>
            </a:r>
            <a:endParaRPr lang="en-US" altLang="zh-CN" sz="4000" b="1" dirty="0" smtClean="0">
              <a:latin typeface="华文中宋" pitchFamily="2" charset="-122"/>
              <a:ea typeface="华文中宋" pitchFamily="2" charset="-122"/>
            </a:endParaRPr>
          </a:p>
          <a:p>
            <a:endParaRPr lang="en-US" altLang="zh-CN" sz="40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4000" b="1" dirty="0" smtClean="0">
                <a:latin typeface="华文中宋" pitchFamily="2" charset="-122"/>
                <a:ea typeface="华文中宋" pitchFamily="2" charset="-122"/>
              </a:rPr>
              <a:t>智者学派实现了人类自我意识的第一次觉醒；</a:t>
            </a:r>
            <a:endParaRPr lang="en-US" altLang="zh-CN" sz="40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4000" b="1" dirty="0" smtClean="0">
                <a:latin typeface="华文中宋" pitchFamily="2" charset="-122"/>
                <a:ea typeface="华文中宋" pitchFamily="2" charset="-122"/>
              </a:rPr>
              <a:t>苏格拉底则第一次在哲学意义上发现了自我；</a:t>
            </a:r>
            <a:endParaRPr lang="en-US" altLang="zh-CN" sz="40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4000" b="1" dirty="0" smtClean="0">
                <a:latin typeface="华文中宋" pitchFamily="2" charset="-122"/>
                <a:ea typeface="华文中宋" pitchFamily="2" charset="-122"/>
              </a:rPr>
              <a:t>亚里士多德是第一个创建了严密的逻辑论证系统。</a:t>
            </a:r>
            <a:endParaRPr lang="en-US" altLang="zh-CN" sz="4000" b="1" dirty="0" smtClean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4000" b="1" dirty="0" smtClean="0">
                <a:latin typeface="华文中宋" pitchFamily="2" charset="-122"/>
                <a:ea typeface="华文中宋" pitchFamily="2" charset="-122"/>
              </a:rPr>
              <a:t>斯多亚学派第一次论证了天赋人权、人生而平等。</a:t>
            </a:r>
            <a:endParaRPr lang="zh-CN" altLang="en-US" sz="4000" b="1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9" name="文本框 3"/>
          <p:cNvSpPr txBox="1">
            <a:spLocks noChangeArrowheads="1"/>
          </p:cNvSpPr>
          <p:nvPr/>
        </p:nvSpPr>
        <p:spPr bwMode="auto">
          <a:xfrm>
            <a:off x="275382" y="741901"/>
            <a:ext cx="615553" cy="5690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英国革命的领导者克伦威尔</a:t>
            </a:r>
          </a:p>
        </p:txBody>
      </p:sp>
      <p:sp>
        <p:nvSpPr>
          <p:cNvPr id="6" name="左大括号 5"/>
          <p:cNvSpPr/>
          <p:nvPr/>
        </p:nvSpPr>
        <p:spPr bwMode="auto">
          <a:xfrm>
            <a:off x="1011279" y="792163"/>
            <a:ext cx="415948" cy="567055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7431" name="文本框 6"/>
          <p:cNvSpPr txBox="1">
            <a:spLocks noChangeArrowheads="1"/>
          </p:cNvSpPr>
          <p:nvPr/>
        </p:nvSpPr>
        <p:spPr bwMode="auto">
          <a:xfrm>
            <a:off x="1457709" y="956628"/>
            <a:ext cx="373845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资产阶级革命爆发的背景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1447548" y="2692083"/>
            <a:ext cx="1856207" cy="2100580"/>
            <a:chOff x="1447548" y="2692083"/>
            <a:chExt cx="1856207" cy="2100580"/>
          </a:xfrm>
        </p:grpSpPr>
        <p:sp>
          <p:nvSpPr>
            <p:cNvPr id="17432" name="文本框 24"/>
            <p:cNvSpPr txBox="1">
              <a:spLocks noChangeArrowheads="1"/>
            </p:cNvSpPr>
            <p:nvPr/>
          </p:nvSpPr>
          <p:spPr bwMode="auto">
            <a:xfrm>
              <a:off x="1447548" y="3128328"/>
              <a:ext cx="1554565" cy="1188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在革命时期的主要活动</a:t>
              </a:r>
            </a:p>
          </p:txBody>
        </p:sp>
        <p:sp>
          <p:nvSpPr>
            <p:cNvPr id="26" name="左大括号 25"/>
            <p:cNvSpPr/>
            <p:nvPr/>
          </p:nvSpPr>
          <p:spPr bwMode="auto">
            <a:xfrm>
              <a:off x="2976712" y="2692083"/>
              <a:ext cx="327043" cy="210058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314550" y="2109788"/>
            <a:ext cx="2740175" cy="1274445"/>
            <a:chOff x="3314550" y="2109788"/>
            <a:chExt cx="2740175" cy="1274445"/>
          </a:xfrm>
        </p:grpSpPr>
        <p:sp>
          <p:nvSpPr>
            <p:cNvPr id="17434" name="文本框 26"/>
            <p:cNvSpPr txBox="1">
              <a:spLocks noChangeArrowheads="1"/>
            </p:cNvSpPr>
            <p:nvPr/>
          </p:nvSpPr>
          <p:spPr bwMode="auto">
            <a:xfrm>
              <a:off x="3314550" y="2492058"/>
              <a:ext cx="2740175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内战时期</a:t>
              </a:r>
            </a:p>
          </p:txBody>
        </p:sp>
        <p:sp>
          <p:nvSpPr>
            <p:cNvPr id="28" name="左大括号 27"/>
            <p:cNvSpPr/>
            <p:nvPr/>
          </p:nvSpPr>
          <p:spPr bwMode="auto">
            <a:xfrm>
              <a:off x="4733853" y="2109788"/>
              <a:ext cx="327043" cy="127444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962466" y="2006918"/>
            <a:ext cx="3345364" cy="1463675"/>
            <a:chOff x="4962466" y="2006918"/>
            <a:chExt cx="3345364" cy="1463675"/>
          </a:xfrm>
        </p:grpSpPr>
        <p:sp>
          <p:nvSpPr>
            <p:cNvPr id="17436" name="文本框 28"/>
            <p:cNvSpPr txBox="1">
              <a:spLocks noChangeArrowheads="1"/>
            </p:cNvSpPr>
            <p:nvPr/>
          </p:nvSpPr>
          <p:spPr bwMode="auto">
            <a:xfrm>
              <a:off x="4996758" y="2006918"/>
              <a:ext cx="3311072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组建军队，严格治军</a:t>
              </a:r>
            </a:p>
          </p:txBody>
        </p:sp>
        <p:sp>
          <p:nvSpPr>
            <p:cNvPr id="17437" name="文本框 32"/>
            <p:cNvSpPr txBox="1">
              <a:spLocks noChangeArrowheads="1"/>
            </p:cNvSpPr>
            <p:nvPr/>
          </p:nvSpPr>
          <p:spPr bwMode="auto">
            <a:xfrm>
              <a:off x="4974531" y="2507298"/>
              <a:ext cx="3288210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打败王军，结束内战</a:t>
              </a:r>
            </a:p>
          </p:txBody>
        </p:sp>
        <p:sp>
          <p:nvSpPr>
            <p:cNvPr id="17438" name="文本框 37"/>
            <p:cNvSpPr txBox="1">
              <a:spLocks noChangeArrowheads="1"/>
            </p:cNvSpPr>
            <p:nvPr/>
          </p:nvSpPr>
          <p:spPr bwMode="auto">
            <a:xfrm>
              <a:off x="4962466" y="3008948"/>
              <a:ext cx="3334568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结束王权，建立共和国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245332" y="3758883"/>
            <a:ext cx="2428373" cy="1809750"/>
            <a:chOff x="3245332" y="3758883"/>
            <a:chExt cx="2428373" cy="1809750"/>
          </a:xfrm>
        </p:grpSpPr>
        <p:sp>
          <p:nvSpPr>
            <p:cNvPr id="17439" name="文本框 40"/>
            <p:cNvSpPr txBox="1">
              <a:spLocks noChangeArrowheads="1"/>
            </p:cNvSpPr>
            <p:nvPr/>
          </p:nvSpPr>
          <p:spPr bwMode="auto">
            <a:xfrm>
              <a:off x="3245332" y="4336733"/>
              <a:ext cx="2428373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共和国时期</a:t>
              </a:r>
            </a:p>
          </p:txBody>
        </p:sp>
        <p:sp>
          <p:nvSpPr>
            <p:cNvPr id="42" name="左大括号 41"/>
            <p:cNvSpPr/>
            <p:nvPr/>
          </p:nvSpPr>
          <p:spPr bwMode="auto">
            <a:xfrm>
              <a:off x="5024699" y="3758883"/>
              <a:ext cx="327043" cy="180975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241246" y="3629343"/>
            <a:ext cx="3323137" cy="2129790"/>
            <a:chOff x="5241246" y="3629343"/>
            <a:chExt cx="3323137" cy="2129790"/>
          </a:xfrm>
        </p:grpSpPr>
        <p:sp>
          <p:nvSpPr>
            <p:cNvPr id="17441" name="文本框 42"/>
            <p:cNvSpPr txBox="1">
              <a:spLocks noChangeArrowheads="1"/>
            </p:cNvSpPr>
            <p:nvPr/>
          </p:nvSpPr>
          <p:spPr bwMode="auto">
            <a:xfrm>
              <a:off x="5262202" y="3629343"/>
              <a:ext cx="3302181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远征爱尔兰和苏格兰</a:t>
              </a:r>
            </a:p>
          </p:txBody>
        </p:sp>
        <p:sp>
          <p:nvSpPr>
            <p:cNvPr id="17443" name="文本框 47"/>
            <p:cNvSpPr txBox="1">
              <a:spLocks noChangeArrowheads="1"/>
            </p:cNvSpPr>
            <p:nvPr/>
          </p:nvSpPr>
          <p:spPr bwMode="auto">
            <a:xfrm>
              <a:off x="5248231" y="4175443"/>
              <a:ext cx="2444249" cy="461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争夺海上霸权</a:t>
              </a:r>
            </a:p>
          </p:txBody>
        </p:sp>
        <p:sp>
          <p:nvSpPr>
            <p:cNvPr id="17445" name="文本框 51"/>
            <p:cNvSpPr txBox="1">
              <a:spLocks noChangeArrowheads="1"/>
            </p:cNvSpPr>
            <p:nvPr/>
          </p:nvSpPr>
          <p:spPr bwMode="auto">
            <a:xfrm>
              <a:off x="5241246" y="4927918"/>
              <a:ext cx="2606183" cy="831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就任护国公实行军事独裁统治</a:t>
              </a:r>
            </a:p>
          </p:txBody>
        </p:sp>
      </p:grpSp>
      <p:sp>
        <p:nvSpPr>
          <p:cNvPr id="17446" name="文本框 57"/>
          <p:cNvSpPr txBox="1">
            <a:spLocks noChangeArrowheads="1"/>
          </p:cNvSpPr>
          <p:nvPr/>
        </p:nvSpPr>
        <p:spPr bwMode="auto">
          <a:xfrm>
            <a:off x="1457709" y="5887403"/>
            <a:ext cx="317009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在革命时期的功与过</a:t>
            </a:r>
          </a:p>
        </p:txBody>
      </p:sp>
      <p:grpSp>
        <p:nvGrpSpPr>
          <p:cNvPr id="17447" name="组合 58"/>
          <p:cNvGrpSpPr>
            <a:grpSpLocks/>
          </p:cNvGrpSpPr>
          <p:nvPr/>
        </p:nvGrpSpPr>
        <p:grpSpPr bwMode="auto">
          <a:xfrm>
            <a:off x="4477934" y="5948363"/>
            <a:ext cx="4162653" cy="708025"/>
            <a:chOff x="13884" y="4942"/>
            <a:chExt cx="9287" cy="1115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13885" y="5252"/>
              <a:ext cx="691" cy="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49" name="文本框 60"/>
            <p:cNvSpPr txBox="1">
              <a:spLocks noChangeArrowheads="1"/>
            </p:cNvSpPr>
            <p:nvPr/>
          </p:nvSpPr>
          <p:spPr bwMode="auto">
            <a:xfrm>
              <a:off x="14752" y="4942"/>
              <a:ext cx="8419" cy="11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、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、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相关知识</a:t>
              </a:r>
              <a:endParaRPr lang="en-US" altLang="zh-CN" sz="2000" b="1">
                <a:latin typeface="华文中宋" pitchFamily="2" charset="-122"/>
                <a:ea typeface="华文中宋" pitchFamily="2" charset="-122"/>
              </a:endParaRP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4.3.3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“一代雄师拿破仑”</a:t>
              </a:r>
              <a:endParaRPr lang="en-US" altLang="zh-CN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310563" y="2178050"/>
            <a:ext cx="3743325" cy="1166813"/>
            <a:chOff x="8310563" y="2178050"/>
            <a:chExt cx="3743325" cy="1166813"/>
          </a:xfrm>
        </p:grpSpPr>
        <p:cxnSp>
          <p:nvCxnSpPr>
            <p:cNvPr id="84" name="直接连接符 83"/>
            <p:cNvCxnSpPr/>
            <p:nvPr/>
          </p:nvCxnSpPr>
          <p:spPr>
            <a:xfrm flipV="1">
              <a:off x="8488363" y="2716213"/>
              <a:ext cx="193675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>
              <a:off x="8310563" y="2178050"/>
              <a:ext cx="177800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8310563" y="3317875"/>
              <a:ext cx="177800" cy="47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 flipH="1">
              <a:off x="8486775" y="2178050"/>
              <a:ext cx="1588" cy="116681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6" name="文本框 30"/>
            <p:cNvSpPr txBox="1">
              <a:spLocks noChangeArrowheads="1"/>
            </p:cNvSpPr>
            <p:nvPr/>
          </p:nvSpPr>
          <p:spPr bwMode="auto">
            <a:xfrm>
              <a:off x="8715375" y="2479675"/>
              <a:ext cx="3338513" cy="4000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1.7.1“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‘光荣革命’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024438" y="660400"/>
            <a:ext cx="4344987" cy="946150"/>
            <a:chOff x="5024438" y="660400"/>
            <a:chExt cx="4344987" cy="946150"/>
          </a:xfrm>
        </p:grpSpPr>
        <p:cxnSp>
          <p:nvCxnSpPr>
            <p:cNvPr id="65" name="直接连接符 64"/>
            <p:cNvCxnSpPr/>
            <p:nvPr/>
          </p:nvCxnSpPr>
          <p:spPr>
            <a:xfrm>
              <a:off x="5024438" y="1193800"/>
              <a:ext cx="438150" cy="47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1" name="文本框 39"/>
            <p:cNvSpPr txBox="1">
              <a:spLocks noChangeArrowheads="1"/>
            </p:cNvSpPr>
            <p:nvPr/>
          </p:nvSpPr>
          <p:spPr bwMode="auto">
            <a:xfrm>
              <a:off x="5846763" y="1206500"/>
              <a:ext cx="3522662" cy="4000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3.6.3“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洛克的政治启蒙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39" name="直接连接符 38"/>
            <p:cNvCxnSpPr/>
            <p:nvPr/>
          </p:nvCxnSpPr>
          <p:spPr>
            <a:xfrm flipH="1">
              <a:off x="5507038" y="855663"/>
              <a:ext cx="3175" cy="6524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5494338" y="836613"/>
              <a:ext cx="279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5522913" y="1487488"/>
              <a:ext cx="304800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0" name="文本框 22"/>
            <p:cNvSpPr txBox="1">
              <a:spLocks noChangeArrowheads="1"/>
            </p:cNvSpPr>
            <p:nvPr/>
          </p:nvSpPr>
          <p:spPr bwMode="auto">
            <a:xfrm>
              <a:off x="5824538" y="660400"/>
              <a:ext cx="3114675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2.5.2“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英国的崛起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439101" y="3683318"/>
            <a:ext cx="4687812" cy="2249230"/>
            <a:chOff x="7439101" y="3683318"/>
            <a:chExt cx="4687812" cy="2249230"/>
          </a:xfrm>
        </p:grpSpPr>
        <p:grpSp>
          <p:nvGrpSpPr>
            <p:cNvPr id="17442" name="组合 44"/>
            <p:cNvGrpSpPr>
              <a:grpSpLocks/>
            </p:cNvGrpSpPr>
            <p:nvPr/>
          </p:nvGrpSpPr>
          <p:grpSpPr bwMode="auto">
            <a:xfrm>
              <a:off x="8204953" y="3683318"/>
              <a:ext cx="3639385" cy="396240"/>
              <a:chOff x="13636" y="4837"/>
              <a:chExt cx="5731" cy="624"/>
            </a:xfrm>
          </p:grpSpPr>
          <p:cxnSp>
            <p:nvCxnSpPr>
              <p:cNvPr id="46" name="直接连接符 45"/>
              <p:cNvCxnSpPr/>
              <p:nvPr/>
            </p:nvCxnSpPr>
            <p:spPr>
              <a:xfrm>
                <a:off x="13635" y="5146"/>
                <a:ext cx="690" cy="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53" name="文本框 46"/>
              <p:cNvSpPr txBox="1">
                <a:spLocks noChangeArrowheads="1"/>
              </p:cNvSpPr>
              <p:nvPr/>
            </p:nvSpPr>
            <p:spPr bwMode="auto">
              <a:xfrm>
                <a:off x="14373" y="4837"/>
                <a:ext cx="4994" cy="62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必修</a:t>
                </a:r>
                <a:r>
                  <a:rPr lang="en-US" altLang="zh-CN" sz="2000" b="1">
                    <a:latin typeface="华文中宋" pitchFamily="2" charset="-122"/>
                    <a:ea typeface="华文中宋" pitchFamily="2" charset="-122"/>
                  </a:rPr>
                  <a:t>2.5.2“</a:t>
                </a:r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英国的崛起</a:t>
                </a:r>
                <a:r>
                  <a:rPr lang="en-US" altLang="zh-CN" sz="2000" b="1">
                    <a:latin typeface="华文中宋" pitchFamily="2" charset="-122"/>
                    <a:ea typeface="华文中宋" pitchFamily="2" charset="-122"/>
                  </a:rPr>
                  <a:t>”</a:t>
                </a:r>
              </a:p>
            </p:txBody>
          </p:sp>
        </p:grpSp>
        <p:grpSp>
          <p:nvGrpSpPr>
            <p:cNvPr id="17444" name="组合 48"/>
            <p:cNvGrpSpPr>
              <a:grpSpLocks/>
            </p:cNvGrpSpPr>
            <p:nvPr/>
          </p:nvGrpSpPr>
          <p:grpSpPr bwMode="auto">
            <a:xfrm>
              <a:off x="7439101" y="4220528"/>
              <a:ext cx="4107405" cy="400050"/>
              <a:chOff x="11993" y="4942"/>
              <a:chExt cx="6468" cy="630"/>
            </a:xfrm>
          </p:grpSpPr>
          <p:cxnSp>
            <p:nvCxnSpPr>
              <p:cNvPr id="50" name="直接连接符 49"/>
              <p:cNvCxnSpPr/>
              <p:nvPr/>
            </p:nvCxnSpPr>
            <p:spPr>
              <a:xfrm>
                <a:off x="11993" y="5253"/>
                <a:ext cx="690" cy="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51" name="文本框 50"/>
              <p:cNvSpPr txBox="1">
                <a:spLocks noChangeArrowheads="1"/>
              </p:cNvSpPr>
              <p:nvPr/>
            </p:nvSpPr>
            <p:spPr bwMode="auto">
              <a:xfrm>
                <a:off x="12708" y="4942"/>
                <a:ext cx="5753" cy="6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必修</a:t>
                </a:r>
                <a:r>
                  <a:rPr lang="en-US" altLang="zh-CN" sz="2000" b="1">
                    <a:latin typeface="华文中宋" pitchFamily="2" charset="-122"/>
                    <a:ea typeface="华文中宋" pitchFamily="2" charset="-122"/>
                  </a:rPr>
                  <a:t>2.5.2“</a:t>
                </a:r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殖民霸权的角逐</a:t>
                </a:r>
                <a:r>
                  <a:rPr lang="en-US" altLang="zh-CN" sz="2000" b="1">
                    <a:latin typeface="华文中宋" pitchFamily="2" charset="-122"/>
                    <a:ea typeface="华文中宋" pitchFamily="2" charset="-122"/>
                  </a:rPr>
                  <a:t>”</a:t>
                </a:r>
              </a:p>
            </p:txBody>
          </p:sp>
        </p:grpSp>
        <p:grpSp>
          <p:nvGrpSpPr>
            <p:cNvPr id="17426" name="组合 18"/>
            <p:cNvGrpSpPr>
              <a:grpSpLocks/>
            </p:cNvGrpSpPr>
            <p:nvPr/>
          </p:nvGrpSpPr>
          <p:grpSpPr bwMode="auto">
            <a:xfrm>
              <a:off x="7492444" y="4744403"/>
              <a:ext cx="4081369" cy="708025"/>
              <a:chOff x="11799" y="7488"/>
              <a:chExt cx="6427" cy="1115"/>
            </a:xfrm>
          </p:grpSpPr>
          <p:cxnSp>
            <p:nvCxnSpPr>
              <p:cNvPr id="2" name="直接连接符 1"/>
              <p:cNvCxnSpPr/>
              <p:nvPr/>
            </p:nvCxnSpPr>
            <p:spPr>
              <a:xfrm>
                <a:off x="11800" y="8509"/>
                <a:ext cx="505" cy="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28" name="文本框 11"/>
              <p:cNvSpPr txBox="1">
                <a:spLocks noChangeArrowheads="1"/>
              </p:cNvSpPr>
              <p:nvPr/>
            </p:nvSpPr>
            <p:spPr bwMode="auto">
              <a:xfrm>
                <a:off x="12813" y="7488"/>
                <a:ext cx="5413" cy="111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必修</a:t>
                </a:r>
                <a:r>
                  <a:rPr lang="en-US" altLang="zh-CN" sz="2000" b="1">
                    <a:latin typeface="华文中宋" pitchFamily="2" charset="-122"/>
                    <a:ea typeface="华文中宋" pitchFamily="2" charset="-122"/>
                  </a:rPr>
                  <a:t>1.7.1“</a:t>
                </a:r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‘光荣革命’</a:t>
                </a:r>
                <a:r>
                  <a:rPr lang="en-US" altLang="zh-CN" sz="2000" b="1">
                    <a:latin typeface="华文中宋" pitchFamily="2" charset="-122"/>
                    <a:ea typeface="华文中宋" pitchFamily="2" charset="-122"/>
                  </a:rPr>
                  <a:t>”</a:t>
                </a:r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、“限制王权的法案”</a:t>
                </a:r>
              </a:p>
            </p:txBody>
          </p:sp>
        </p:grpSp>
        <p:cxnSp>
          <p:nvCxnSpPr>
            <p:cNvPr id="54" name="直接连接符 53"/>
            <p:cNvCxnSpPr/>
            <p:nvPr/>
          </p:nvCxnSpPr>
          <p:spPr>
            <a:xfrm>
              <a:off x="7843838" y="5008563"/>
              <a:ext cx="0" cy="7588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V="1">
              <a:off x="7829550" y="5038725"/>
              <a:ext cx="279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V="1">
              <a:off x="7858125" y="5748338"/>
              <a:ext cx="304800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4" name="文本框 50"/>
            <p:cNvSpPr txBox="1">
              <a:spLocks noChangeArrowheads="1"/>
            </p:cNvSpPr>
            <p:nvPr/>
          </p:nvSpPr>
          <p:spPr bwMode="auto">
            <a:xfrm>
              <a:off x="8115300" y="5532438"/>
              <a:ext cx="4011613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4.3.3“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拿破仑一世改造法国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1" grpId="0"/>
      <p:bldP spid="174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5485" y="585883"/>
            <a:ext cx="8073859" cy="549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8" name="文本框 3"/>
          <p:cNvSpPr txBox="1">
            <a:spLocks noChangeArrowheads="1"/>
          </p:cNvSpPr>
          <p:nvPr/>
        </p:nvSpPr>
        <p:spPr bwMode="auto">
          <a:xfrm>
            <a:off x="-44688" y="2256549"/>
            <a:ext cx="615553" cy="33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美国国父华盛顿</a:t>
            </a:r>
          </a:p>
        </p:txBody>
      </p:sp>
      <p:sp>
        <p:nvSpPr>
          <p:cNvPr id="6" name="左大括号 5"/>
          <p:cNvSpPr/>
          <p:nvPr/>
        </p:nvSpPr>
        <p:spPr bwMode="auto">
          <a:xfrm>
            <a:off x="704850" y="941389"/>
            <a:ext cx="449580" cy="544670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8450" name="文本框 6"/>
          <p:cNvSpPr txBox="1">
            <a:spLocks noChangeArrowheads="1"/>
          </p:cNvSpPr>
          <p:nvPr/>
        </p:nvSpPr>
        <p:spPr bwMode="auto">
          <a:xfrm>
            <a:off x="1151255" y="928688"/>
            <a:ext cx="6007735" cy="45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独立战争时期的主要事迹：领导独立战争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1017270" y="2157483"/>
            <a:ext cx="1924685" cy="2322327"/>
            <a:chOff x="1017270" y="2157483"/>
            <a:chExt cx="1924685" cy="2322327"/>
          </a:xfrm>
        </p:grpSpPr>
        <p:sp>
          <p:nvSpPr>
            <p:cNvPr id="18451" name="文本框 24"/>
            <p:cNvSpPr txBox="1">
              <a:spLocks noChangeArrowheads="1"/>
            </p:cNvSpPr>
            <p:nvPr/>
          </p:nvSpPr>
          <p:spPr bwMode="auto">
            <a:xfrm>
              <a:off x="1017270" y="2854753"/>
              <a:ext cx="1774190" cy="831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建国初期的主要事迹</a:t>
              </a:r>
            </a:p>
          </p:txBody>
        </p:sp>
        <p:sp>
          <p:nvSpPr>
            <p:cNvPr id="26" name="左大括号 25"/>
            <p:cNvSpPr/>
            <p:nvPr/>
          </p:nvSpPr>
          <p:spPr bwMode="auto">
            <a:xfrm>
              <a:off x="2670175" y="2157483"/>
              <a:ext cx="271780" cy="232232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844800" y="1944746"/>
            <a:ext cx="2740025" cy="825547"/>
            <a:chOff x="2844800" y="1944746"/>
            <a:chExt cx="2740025" cy="825547"/>
          </a:xfrm>
        </p:grpSpPr>
        <p:sp>
          <p:nvSpPr>
            <p:cNvPr id="18453" name="文本框 26"/>
            <p:cNvSpPr txBox="1">
              <a:spLocks noChangeArrowheads="1"/>
            </p:cNvSpPr>
            <p:nvPr/>
          </p:nvSpPr>
          <p:spPr bwMode="auto">
            <a:xfrm>
              <a:off x="2844800" y="2095884"/>
              <a:ext cx="2740025" cy="46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主持制宪会议</a:t>
              </a:r>
            </a:p>
          </p:txBody>
        </p:sp>
        <p:sp>
          <p:nvSpPr>
            <p:cNvPr id="28" name="左大括号 27"/>
            <p:cNvSpPr/>
            <p:nvPr/>
          </p:nvSpPr>
          <p:spPr bwMode="auto">
            <a:xfrm>
              <a:off x="5029200" y="1944746"/>
              <a:ext cx="177800" cy="82554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254625" y="1815198"/>
            <a:ext cx="2381885" cy="976051"/>
            <a:chOff x="5254625" y="1815198"/>
            <a:chExt cx="2381885" cy="976051"/>
          </a:xfrm>
        </p:grpSpPr>
        <p:sp>
          <p:nvSpPr>
            <p:cNvPr id="18455" name="文本框 28"/>
            <p:cNvSpPr txBox="1">
              <a:spLocks noChangeArrowheads="1"/>
            </p:cNvSpPr>
            <p:nvPr/>
          </p:nvSpPr>
          <p:spPr bwMode="auto">
            <a:xfrm>
              <a:off x="5263515" y="1815198"/>
              <a:ext cx="2249805" cy="46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确立联邦体制</a:t>
              </a:r>
            </a:p>
          </p:txBody>
        </p:sp>
        <p:sp>
          <p:nvSpPr>
            <p:cNvPr id="18456" name="文本框 32"/>
            <p:cNvSpPr txBox="1">
              <a:spLocks noChangeArrowheads="1"/>
            </p:cNvSpPr>
            <p:nvPr/>
          </p:nvSpPr>
          <p:spPr bwMode="auto">
            <a:xfrm>
              <a:off x="5254625" y="2329578"/>
              <a:ext cx="2381885" cy="46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实行三权分立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829560" y="3125913"/>
            <a:ext cx="2428240" cy="2306451"/>
            <a:chOff x="2829560" y="3125913"/>
            <a:chExt cx="2428240" cy="2306451"/>
          </a:xfrm>
        </p:grpSpPr>
        <p:sp>
          <p:nvSpPr>
            <p:cNvPr id="18457" name="文本框 40"/>
            <p:cNvSpPr txBox="1">
              <a:spLocks noChangeArrowheads="1"/>
            </p:cNvSpPr>
            <p:nvPr/>
          </p:nvSpPr>
          <p:spPr bwMode="auto">
            <a:xfrm>
              <a:off x="2829560" y="3981942"/>
              <a:ext cx="2428240" cy="46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就任首任总统</a:t>
              </a:r>
            </a:p>
          </p:txBody>
        </p:sp>
        <p:sp>
          <p:nvSpPr>
            <p:cNvPr id="42" name="左大括号 41"/>
            <p:cNvSpPr/>
            <p:nvPr/>
          </p:nvSpPr>
          <p:spPr bwMode="auto">
            <a:xfrm>
              <a:off x="4900930" y="3125913"/>
              <a:ext cx="279400" cy="2306451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sp>
        <p:nvSpPr>
          <p:cNvPr id="18459" name="文本框 42"/>
          <p:cNvSpPr txBox="1">
            <a:spLocks noChangeArrowheads="1"/>
          </p:cNvSpPr>
          <p:nvPr/>
        </p:nvSpPr>
        <p:spPr bwMode="auto">
          <a:xfrm>
            <a:off x="5092065" y="3014782"/>
            <a:ext cx="3171825" cy="120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第一届任期：组成内阁，建立国家银行，创立总统否决权制度</a:t>
            </a:r>
          </a:p>
        </p:txBody>
      </p:sp>
      <p:grpSp>
        <p:nvGrpSpPr>
          <p:cNvPr id="18460" name="组合 44"/>
          <p:cNvGrpSpPr>
            <a:grpSpLocks/>
          </p:cNvGrpSpPr>
          <p:nvPr/>
        </p:nvGrpSpPr>
        <p:grpSpPr bwMode="auto">
          <a:xfrm>
            <a:off x="7966075" y="3233234"/>
            <a:ext cx="3409950" cy="708065"/>
            <a:chOff x="13743" y="4623"/>
            <a:chExt cx="5370" cy="1115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13743" y="5254"/>
              <a:ext cx="690" cy="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68" name="文本框 46"/>
            <p:cNvSpPr txBox="1">
              <a:spLocks noChangeArrowheads="1"/>
            </p:cNvSpPr>
            <p:nvPr/>
          </p:nvSpPr>
          <p:spPr bwMode="auto">
            <a:xfrm>
              <a:off x="14492" y="4623"/>
              <a:ext cx="4621" cy="11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1.7.2“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从‘邦联’到‘联邦’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</p:grpSp>
      <p:sp>
        <p:nvSpPr>
          <p:cNvPr id="18461" name="文本框 47"/>
          <p:cNvSpPr txBox="1">
            <a:spLocks noChangeArrowheads="1"/>
          </p:cNvSpPr>
          <p:nvPr/>
        </p:nvSpPr>
        <p:spPr bwMode="auto">
          <a:xfrm>
            <a:off x="4900930" y="3861285"/>
            <a:ext cx="2444115" cy="46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en-US" sz="2400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8462" name="文本框 51"/>
          <p:cNvSpPr txBox="1">
            <a:spLocks noChangeArrowheads="1"/>
          </p:cNvSpPr>
          <p:nvPr/>
        </p:nvSpPr>
        <p:spPr bwMode="auto">
          <a:xfrm>
            <a:off x="5070475" y="4714773"/>
            <a:ext cx="3015615" cy="120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第二届任期： “严守中立”政策，孤立主义先导 </a:t>
            </a:r>
          </a:p>
        </p:txBody>
      </p:sp>
      <p:sp>
        <p:nvSpPr>
          <p:cNvPr id="18463" name="文本框 57"/>
          <p:cNvSpPr txBox="1">
            <a:spLocks noChangeArrowheads="1"/>
          </p:cNvSpPr>
          <p:nvPr/>
        </p:nvSpPr>
        <p:spPr bwMode="auto">
          <a:xfrm>
            <a:off x="1096645" y="6040729"/>
            <a:ext cx="3169920" cy="46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优秀品质与历史贡献</a:t>
            </a:r>
          </a:p>
        </p:txBody>
      </p:sp>
      <p:grpSp>
        <p:nvGrpSpPr>
          <p:cNvPr id="18464" name="组合 58"/>
          <p:cNvGrpSpPr>
            <a:grpSpLocks/>
          </p:cNvGrpSpPr>
          <p:nvPr/>
        </p:nvGrpSpPr>
        <p:grpSpPr bwMode="auto">
          <a:xfrm>
            <a:off x="4171315" y="6060415"/>
            <a:ext cx="2921635" cy="400073"/>
            <a:chOff x="13884" y="5613"/>
            <a:chExt cx="6518" cy="630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13885" y="5947"/>
              <a:ext cx="691" cy="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66" name="文本框 60"/>
            <p:cNvSpPr txBox="1">
              <a:spLocks noChangeArrowheads="1"/>
            </p:cNvSpPr>
            <p:nvPr/>
          </p:nvSpPr>
          <p:spPr bwMode="auto">
            <a:xfrm>
              <a:off x="14604" y="5613"/>
              <a:ext cx="5798" cy="6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1.7.2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相关知识</a:t>
              </a:r>
              <a:endParaRPr lang="en-US" altLang="zh-CN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916738" y="806450"/>
            <a:ext cx="4638675" cy="708025"/>
            <a:chOff x="6916738" y="806450"/>
            <a:chExt cx="4638675" cy="708025"/>
          </a:xfrm>
        </p:grpSpPr>
        <p:cxnSp>
          <p:nvCxnSpPr>
            <p:cNvPr id="40" name="直接连接符 39"/>
            <p:cNvCxnSpPr/>
            <p:nvPr/>
          </p:nvCxnSpPr>
          <p:spPr>
            <a:xfrm>
              <a:off x="6916738" y="1182688"/>
              <a:ext cx="438150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0" name="文本框 30"/>
            <p:cNvSpPr txBox="1">
              <a:spLocks noChangeArrowheads="1"/>
            </p:cNvSpPr>
            <p:nvPr/>
          </p:nvSpPr>
          <p:spPr bwMode="auto">
            <a:xfrm>
              <a:off x="7388225" y="806450"/>
              <a:ext cx="4167188" cy="7080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2.5.1“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开辟文明交往的航线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2.5.2“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血与火的征服与掠夺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7874000" y="4519613"/>
            <a:ext cx="3960813" cy="1322387"/>
            <a:chOff x="7874000" y="4519613"/>
            <a:chExt cx="3960813" cy="1322387"/>
          </a:xfrm>
        </p:grpSpPr>
        <p:cxnSp>
          <p:nvCxnSpPr>
            <p:cNvPr id="2" name="直接连接符 1"/>
            <p:cNvCxnSpPr/>
            <p:nvPr/>
          </p:nvCxnSpPr>
          <p:spPr bwMode="auto">
            <a:xfrm flipV="1">
              <a:off x="7874000" y="5192956"/>
              <a:ext cx="360680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1" name="文本框 46"/>
            <p:cNvSpPr txBox="1">
              <a:spLocks noChangeArrowheads="1"/>
            </p:cNvSpPr>
            <p:nvPr/>
          </p:nvSpPr>
          <p:spPr bwMode="auto">
            <a:xfrm>
              <a:off x="8328025" y="4519613"/>
              <a:ext cx="3506788" cy="132238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3.1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“第一次世界大战”</a:t>
              </a:r>
              <a:endParaRPr lang="en-US" altLang="zh-CN" sz="2000" b="1" dirty="0">
                <a:latin typeface="华文中宋" pitchFamily="2" charset="-122"/>
                <a:ea typeface="华文中宋" pitchFamily="2" charset="-122"/>
              </a:endParaRP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3.2.2“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国际联盟的建立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3.2.3“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华盛顿会议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3.3“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第二次世界大战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334250" y="1690688"/>
            <a:ext cx="4540250" cy="1023937"/>
            <a:chOff x="7334250" y="1690688"/>
            <a:chExt cx="4540250" cy="1023937"/>
          </a:xfrm>
        </p:grpSpPr>
        <p:cxnSp>
          <p:nvCxnSpPr>
            <p:cNvPr id="84" name="直接连接符 83"/>
            <p:cNvCxnSpPr/>
            <p:nvPr/>
          </p:nvCxnSpPr>
          <p:spPr>
            <a:xfrm flipV="1">
              <a:off x="7513638" y="2293938"/>
              <a:ext cx="193675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>
              <a:off x="7334250" y="1928813"/>
              <a:ext cx="179388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/>
            <p:nvPr/>
          </p:nvCxnSpPr>
          <p:spPr>
            <a:xfrm>
              <a:off x="7334250" y="2667000"/>
              <a:ext cx="179388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7513638" y="1917700"/>
              <a:ext cx="0" cy="7572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38" name="文本框 30"/>
            <p:cNvSpPr txBox="1">
              <a:spLocks noChangeArrowheads="1"/>
            </p:cNvSpPr>
            <p:nvPr/>
          </p:nvSpPr>
          <p:spPr bwMode="auto">
            <a:xfrm>
              <a:off x="8177213" y="1690688"/>
              <a:ext cx="3697287" cy="4000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1.7.2“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美国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1787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年宪法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sp>
          <p:nvSpPr>
            <p:cNvPr id="18442" name="文本框 30"/>
            <p:cNvSpPr txBox="1">
              <a:spLocks noChangeArrowheads="1"/>
            </p:cNvSpPr>
            <p:nvPr/>
          </p:nvSpPr>
          <p:spPr bwMode="auto">
            <a:xfrm>
              <a:off x="8185150" y="2317750"/>
              <a:ext cx="3457575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3.6.3“</a:t>
              </a:r>
              <a:r>
                <a:rPr lang="zh-CN" altLang="zh-CN" sz="2000" b="1">
                  <a:latin typeface="华文中宋" pitchFamily="2" charset="-122"/>
                  <a:ea typeface="华文中宋" pitchFamily="2" charset="-122"/>
                </a:rPr>
                <a:t>法国的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政治启蒙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cxnSp>
          <p:nvCxnSpPr>
            <p:cNvPr id="69" name="直接连接符 68"/>
            <p:cNvCxnSpPr/>
            <p:nvPr/>
          </p:nvCxnSpPr>
          <p:spPr>
            <a:xfrm>
              <a:off x="7834313" y="1881188"/>
              <a:ext cx="0" cy="7588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V="1">
              <a:off x="7821613" y="1874838"/>
              <a:ext cx="279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V="1">
              <a:off x="7850188" y="2620963"/>
              <a:ext cx="304800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  <p:bldP spid="18459" grpId="0"/>
      <p:bldP spid="18462" grpId="0"/>
      <p:bldP spid="1846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矩形 3"/>
          <p:cNvSpPr>
            <a:spLocks noChangeArrowheads="1"/>
          </p:cNvSpPr>
          <p:nvPr/>
        </p:nvSpPr>
        <p:spPr bwMode="auto">
          <a:xfrm>
            <a:off x="304801" y="152400"/>
            <a:ext cx="63401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▲美国历史上的孤立主义外交政策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04800" y="990601"/>
            <a:ext cx="11582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一、美国孤立主义的先导。</a:t>
            </a:r>
            <a:endParaRPr lang="en-US" altLang="zh-CN" sz="3200" b="1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、提出：</a:t>
            </a:r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1796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年，华盛顿告别辞。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、内容：美欧具有不同利益，不要同外国进行友谊的结合或敌对的冲突。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、原因：华盛顿专注于巩固独立成果和创建巩固民主制度；美国与欧洲没有明显的利害关系；地理上，美国与欧洲远隔大西洋；国力有限，无法与当时处于国际格局中心的西欧国家争雄。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、影响：孤立主义外交政策在长时间内为美国历任统治者所遵循和发展（不卷入欧洲列强间的竞争）。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04800" y="381000"/>
            <a:ext cx="11379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二、美国孤立主义外交的调整</a:t>
            </a:r>
            <a:endParaRPr lang="en-US" altLang="zh-CN" sz="3200" b="1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、原因：受益于两次工业革命，美国的综合国力迅速发展，客观上要求美国对孤立主义外交有所调整；一战爆发后不久，德国实施“无限制的潜艇战”，为美国参加以欧洲列强为核心的第一次世界大战提供了口实。</a:t>
            </a:r>
            <a:r>
              <a:rPr lang="zh-CN" altLang="en-US" sz="28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美国崛起为世界强国的过程，一定程度上就是逐渐摆脱孤立主义，走向“国际主义”（世界主义）</a:t>
            </a:r>
            <a:r>
              <a:rPr lang="en-US" altLang="zh-CN" sz="28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——</a:t>
            </a:r>
            <a:r>
              <a:rPr lang="zh-CN" altLang="en-US" sz="28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称霸世界</a:t>
            </a:r>
            <a:r>
              <a:rPr lang="en-US" altLang="zh-CN" sz="28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——</a:t>
            </a:r>
            <a:r>
              <a:rPr lang="zh-CN" altLang="en-US" sz="28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的过程。</a:t>
            </a:r>
            <a:endParaRPr lang="en-US" altLang="zh-CN" sz="2800" b="1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2800" b="1">
                <a:solidFill>
                  <a:srgbClr val="00206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800" b="1">
                <a:solidFill>
                  <a:srgbClr val="002060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1917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altLang="zh-CN" sz="2800" b="1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月，美国参加一战，大大加强协约国的实力，加速了同盟国的战败。威尔逊“国际主义”的巅峰之作是提出“十四点原则”和倡议建立国际联盟，一战使美国实力大增，以欧洲为中心的世界格局受到挑战。</a:t>
            </a:r>
            <a:endParaRPr lang="en-US" altLang="zh-CN" sz="2800" b="1">
              <a:latin typeface="华文中宋" pitchFamily="2" charset="-122"/>
              <a:ea typeface="华文中宋" pitchFamily="2" charset="-122"/>
            </a:endParaRPr>
          </a:p>
          <a:p>
            <a:endParaRPr lang="zh-CN" altLang="en-US" sz="2800" b="1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06400" y="381001"/>
            <a:ext cx="11379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三、</a:t>
            </a:r>
            <a:r>
              <a:rPr lang="en-US" altLang="zh-CN" sz="32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20</a:t>
            </a:r>
            <a:r>
              <a:rPr lang="zh-CN" altLang="en-US" sz="32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世纪二、三十年代，美国孤立主义回潮。</a:t>
            </a:r>
            <a:endParaRPr lang="en-US" altLang="zh-CN" sz="3200" b="1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、孤立主义势力反对美国卷入西半球以外的事务中去，参议院拒不批准</a:t>
            </a:r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《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凡尔赛和约</a:t>
            </a:r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》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，美国没有参加国际联盟；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、但孤立主义并不排除美国在欧洲以外的地区扩张势力。如</a:t>
            </a:r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1921-1922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年美国主导华盛顿会议；</a:t>
            </a:r>
            <a:endParaRPr lang="en-US" altLang="zh-CN" sz="3200" b="1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3200" b="1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3200" b="1">
                <a:latin typeface="华文中宋" pitchFamily="2" charset="-122"/>
                <a:ea typeface="华文中宋" pitchFamily="2" charset="-122"/>
              </a:rPr>
              <a:t>、面对法西斯侵略，忙于应对经济危机的美国在西班牙内战中实行“中立”政策，三十年代中期通过三个中立法案，有利于法西斯势力的扩张；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04800" y="304800"/>
            <a:ext cx="11480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四、逐渐放弃孤立主义。</a:t>
            </a:r>
            <a:endParaRPr lang="en-US" sz="32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1939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9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月，二战全面爆发后，从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1939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11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月新的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《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中立法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》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开始，美国逐渐卷入反法西斯战争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——1941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月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《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租借法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》…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。“先欧后亚”战略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…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宣布支持苏联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…1941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8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月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《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大西洋宪章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》…</a:t>
            </a:r>
          </a:p>
          <a:p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1941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年底美国正式宣战，第二年初，美国参加世界反法西斯联盟，这标志着美国最终放弃孤立主义，走向“国际主义”。美国成为反法西斯联盟的核心国家。</a:t>
            </a:r>
            <a:endParaRPr lang="en-US" altLang="zh-CN" sz="2800" b="1" dirty="0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、通过二战中的政治经济上的系列重大国际会议，美国成功谋划战后世界新秩序。</a:t>
            </a:r>
            <a:endParaRPr lang="en-US" altLang="zh-CN" sz="2800" b="1" dirty="0">
              <a:latin typeface="华文中宋" pitchFamily="2" charset="-122"/>
              <a:ea typeface="华文中宋" pitchFamily="2" charset="-122"/>
            </a:endParaRPr>
          </a:p>
          <a:p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、二战后，美国长期推行的世界战略的核心就是美国对世界事务的主导（称霸世界），美国已无法回到孤立主义时代。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209" y="223125"/>
            <a:ext cx="1169158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材料二　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(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秦始皇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)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下令</a:t>
            </a:r>
            <a:r>
              <a:rPr lang="zh-CN" altLang="en-US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堕坏城郭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决通川防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夷去险阻</a:t>
            </a:r>
            <a:r>
              <a:rPr lang="zh-CN" altLang="en-US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方正书宋_GBK"/>
              </a:rPr>
              <a:t>……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从而全部拆毁了内地的诸侯互防长城。</a:t>
            </a:r>
            <a:endParaRPr lang="zh-CN" altLang="zh-CN" sz="3200" b="1" dirty="0" smtClean="0">
              <a:solidFill>
                <a:srgbClr val="000000"/>
              </a:solidFill>
              <a:latin typeface="华文中宋" pitchFamily="2" charset="-122"/>
              <a:ea typeface="华文中宋" pitchFamily="2" charset="-122"/>
              <a:cs typeface="方正书宋_GBK"/>
            </a:endParaRPr>
          </a:p>
          <a:p>
            <a:pPr algn="r"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——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摘自《中国军事通史》</a:t>
            </a:r>
            <a:endParaRPr lang="zh-CN" altLang="zh-CN" sz="3200" b="1" dirty="0" smtClean="0">
              <a:solidFill>
                <a:srgbClr val="000000"/>
              </a:solidFill>
              <a:latin typeface="华文中宋" pitchFamily="2" charset="-122"/>
              <a:ea typeface="华文中宋" pitchFamily="2" charset="-122"/>
              <a:cs typeface="方正书宋_GBK"/>
            </a:endParaRPr>
          </a:p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(2)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指出材料二中秦始皇拆毁</a:t>
            </a:r>
            <a:r>
              <a:rPr lang="zh-CN" altLang="en-US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内地的诸侯互防长城</a:t>
            </a:r>
            <a:r>
              <a:rPr lang="zh-CN" altLang="en-US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的主要背景。有人在论及秦始皇的统治时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认为</a:t>
            </a:r>
            <a:r>
              <a:rPr lang="zh-CN" altLang="en-US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秦始皇筑了长城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也毁了长城</a:t>
            </a:r>
            <a:r>
              <a:rPr lang="zh-CN" altLang="en-US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。结合相关史实</a:t>
            </a: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评述这一观点。</a:t>
            </a:r>
            <a:endParaRPr lang="zh-CN" altLang="zh-CN" sz="3200" b="1" dirty="0" smtClean="0">
              <a:solidFill>
                <a:srgbClr val="000000"/>
              </a:solidFill>
              <a:latin typeface="华文中宋" pitchFamily="2" charset="-122"/>
              <a:ea typeface="华文中宋" pitchFamily="2" charset="-122"/>
              <a:cs typeface="方正书宋_GBK"/>
            </a:endParaRPr>
          </a:p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endParaRPr lang="en-US" altLang="zh-CN" sz="32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(2)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背景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: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秦灭六国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统一中国。</a:t>
            </a:r>
            <a:endParaRPr lang="zh-CN" altLang="zh-CN" sz="32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  <a:cs typeface="方正书宋_GBK"/>
            </a:endParaRPr>
          </a:p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评述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: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这个观点符合史实。</a:t>
            </a:r>
            <a:endParaRPr lang="zh-CN" altLang="zh-CN" sz="32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  <a:cs typeface="方正书宋_GBK"/>
            </a:endParaRPr>
          </a:p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第一层次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(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修筑长城层面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):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秦始皇修筑长城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加强了边防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保证了社会安宁。滥用民力修筑长城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引起人民反抗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加速了秦朝灭亡。</a:t>
            </a:r>
            <a:endParaRPr lang="zh-CN" altLang="zh-CN" sz="32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  <a:cs typeface="方正书宋_GBK"/>
            </a:endParaRPr>
          </a:p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第二层次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(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实行统治层面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):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秦始皇实行一系列措施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建立了统一的多民族国家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;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其实行暴政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加速了秦朝灭亡。</a:t>
            </a:r>
            <a:endParaRPr lang="zh-CN" altLang="zh-CN" sz="32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  <a:cs typeface="方正书宋_GB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4" name="文本框 3"/>
          <p:cNvSpPr txBox="1">
            <a:spLocks noChangeArrowheads="1"/>
          </p:cNvSpPr>
          <p:nvPr/>
        </p:nvSpPr>
        <p:spPr bwMode="auto">
          <a:xfrm>
            <a:off x="250571" y="2141836"/>
            <a:ext cx="615553" cy="33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一代雄狮拿破仑</a:t>
            </a:r>
          </a:p>
        </p:txBody>
      </p:sp>
      <p:sp>
        <p:nvSpPr>
          <p:cNvPr id="6" name="左大括号 5"/>
          <p:cNvSpPr/>
          <p:nvPr/>
        </p:nvSpPr>
        <p:spPr bwMode="auto">
          <a:xfrm>
            <a:off x="1000105" y="662070"/>
            <a:ext cx="446393" cy="594193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3200321" y="332456"/>
            <a:ext cx="4649345" cy="1630284"/>
            <a:chOff x="3200321" y="332456"/>
            <a:chExt cx="4649345" cy="1630284"/>
          </a:xfrm>
        </p:grpSpPr>
        <p:sp>
          <p:nvSpPr>
            <p:cNvPr id="19487" name="文本框 7"/>
            <p:cNvSpPr txBox="1">
              <a:spLocks noChangeArrowheads="1"/>
            </p:cNvSpPr>
            <p:nvPr/>
          </p:nvSpPr>
          <p:spPr bwMode="auto">
            <a:xfrm>
              <a:off x="3208576" y="332456"/>
              <a:ext cx="3999758" cy="461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发动雾月政变，建立执政府</a:t>
              </a:r>
            </a:p>
          </p:txBody>
        </p:sp>
        <p:sp>
          <p:nvSpPr>
            <p:cNvPr id="19488" name="文本框 8"/>
            <p:cNvSpPr txBox="1">
              <a:spLocks noChangeArrowheads="1"/>
            </p:cNvSpPr>
            <p:nvPr/>
          </p:nvSpPr>
          <p:spPr bwMode="auto">
            <a:xfrm>
              <a:off x="3200321" y="945321"/>
              <a:ext cx="4649345" cy="461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加冕称帝，建立法兰西第一帝国</a:t>
              </a:r>
            </a:p>
          </p:txBody>
        </p:sp>
        <p:sp>
          <p:nvSpPr>
            <p:cNvPr id="19489" name="文本框 9"/>
            <p:cNvSpPr txBox="1">
              <a:spLocks noChangeArrowheads="1"/>
            </p:cNvSpPr>
            <p:nvPr/>
          </p:nvSpPr>
          <p:spPr bwMode="auto">
            <a:xfrm>
              <a:off x="3253660" y="1501027"/>
              <a:ext cx="4299470" cy="461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改造法国，颁布</a:t>
              </a:r>
              <a:r>
                <a:rPr lang="en-US" altLang="zh-CN" sz="2400" b="1" dirty="0">
                  <a:latin typeface="华文中宋" pitchFamily="2" charset="-122"/>
                  <a:ea typeface="华文中宋" pitchFamily="2" charset="-122"/>
                </a:rPr>
                <a:t>《</a:t>
              </a: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民法典</a:t>
              </a:r>
              <a:r>
                <a:rPr lang="en-US" altLang="zh-CN" sz="2400" b="1" dirty="0">
                  <a:latin typeface="华文中宋" pitchFamily="2" charset="-122"/>
                  <a:ea typeface="华文中宋" pitchFamily="2" charset="-122"/>
                </a:rPr>
                <a:t>》</a:t>
              </a: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等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282891" y="329916"/>
            <a:ext cx="1944734" cy="1689347"/>
            <a:chOff x="1282891" y="329916"/>
            <a:chExt cx="1944734" cy="1689347"/>
          </a:xfrm>
        </p:grpSpPr>
        <p:sp>
          <p:nvSpPr>
            <p:cNvPr id="19486" name="文本框 6"/>
            <p:cNvSpPr txBox="1">
              <a:spLocks noChangeArrowheads="1"/>
            </p:cNvSpPr>
            <p:nvPr/>
          </p:nvSpPr>
          <p:spPr bwMode="auto">
            <a:xfrm>
              <a:off x="1282891" y="812587"/>
              <a:ext cx="1501252" cy="831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主要政治活动</a:t>
              </a:r>
            </a:p>
          </p:txBody>
        </p:sp>
        <p:sp>
          <p:nvSpPr>
            <p:cNvPr id="11" name="左大括号 10"/>
            <p:cNvSpPr/>
            <p:nvPr/>
          </p:nvSpPr>
          <p:spPr bwMode="auto">
            <a:xfrm>
              <a:off x="2900609" y="329916"/>
              <a:ext cx="327016" cy="168934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cxnSp>
        <p:nvCxnSpPr>
          <p:cNvPr id="16" name="直接连接符 15"/>
          <p:cNvCxnSpPr/>
          <p:nvPr/>
        </p:nvCxnSpPr>
        <p:spPr bwMode="auto">
          <a:xfrm>
            <a:off x="5659610" y="663340"/>
            <a:ext cx="19049" cy="127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组合 62"/>
          <p:cNvGrpSpPr/>
          <p:nvPr/>
        </p:nvGrpSpPr>
        <p:grpSpPr>
          <a:xfrm>
            <a:off x="1350962" y="2433344"/>
            <a:ext cx="1890633" cy="1995462"/>
            <a:chOff x="1350962" y="2433344"/>
            <a:chExt cx="1890633" cy="1995462"/>
          </a:xfrm>
        </p:grpSpPr>
        <p:sp>
          <p:nvSpPr>
            <p:cNvPr id="19492" name="文本框 24"/>
            <p:cNvSpPr txBox="1">
              <a:spLocks noChangeArrowheads="1"/>
            </p:cNvSpPr>
            <p:nvPr/>
          </p:nvSpPr>
          <p:spPr bwMode="auto">
            <a:xfrm>
              <a:off x="1350962" y="3011590"/>
              <a:ext cx="1443951" cy="831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主要军事活动</a:t>
              </a:r>
            </a:p>
          </p:txBody>
        </p:sp>
        <p:sp>
          <p:nvSpPr>
            <p:cNvPr id="26" name="左大括号 25"/>
            <p:cNvSpPr/>
            <p:nvPr/>
          </p:nvSpPr>
          <p:spPr bwMode="auto">
            <a:xfrm>
              <a:off x="2908229" y="2433344"/>
              <a:ext cx="333366" cy="1995462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3148887" y="2279652"/>
            <a:ext cx="2739952" cy="712574"/>
            <a:chOff x="3148887" y="2279652"/>
            <a:chExt cx="2739952" cy="712574"/>
          </a:xfrm>
        </p:grpSpPr>
        <p:sp>
          <p:nvSpPr>
            <p:cNvPr id="19494" name="文本框 26"/>
            <p:cNvSpPr txBox="1">
              <a:spLocks noChangeArrowheads="1"/>
            </p:cNvSpPr>
            <p:nvPr/>
          </p:nvSpPr>
          <p:spPr bwMode="auto">
            <a:xfrm>
              <a:off x="3148887" y="2438425"/>
              <a:ext cx="2739952" cy="461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参加对内战争</a:t>
              </a:r>
            </a:p>
          </p:txBody>
        </p:sp>
        <p:sp>
          <p:nvSpPr>
            <p:cNvPr id="28" name="左大括号 27"/>
            <p:cNvSpPr/>
            <p:nvPr/>
          </p:nvSpPr>
          <p:spPr bwMode="auto">
            <a:xfrm>
              <a:off x="5289415" y="2279652"/>
              <a:ext cx="279393" cy="712574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5577697" y="2130405"/>
            <a:ext cx="2759637" cy="865631"/>
            <a:chOff x="5577697" y="2130405"/>
            <a:chExt cx="2759637" cy="865631"/>
          </a:xfrm>
        </p:grpSpPr>
        <p:sp>
          <p:nvSpPr>
            <p:cNvPr id="19496" name="文本框 28"/>
            <p:cNvSpPr txBox="1">
              <a:spLocks noChangeArrowheads="1"/>
            </p:cNvSpPr>
            <p:nvPr/>
          </p:nvSpPr>
          <p:spPr bwMode="auto">
            <a:xfrm>
              <a:off x="5597382" y="2130405"/>
              <a:ext cx="2739952" cy="457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参加土伦之役 </a:t>
              </a:r>
            </a:p>
          </p:txBody>
        </p:sp>
        <p:sp>
          <p:nvSpPr>
            <p:cNvPr id="19497" name="文本框 32"/>
            <p:cNvSpPr txBox="1">
              <a:spLocks noChangeArrowheads="1"/>
            </p:cNvSpPr>
            <p:nvPr/>
          </p:nvSpPr>
          <p:spPr bwMode="auto">
            <a:xfrm>
              <a:off x="5577697" y="2538769"/>
              <a:ext cx="2739952" cy="457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平定王党叛乱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3148252" y="3154175"/>
            <a:ext cx="2480879" cy="1811285"/>
            <a:chOff x="3148252" y="3154175"/>
            <a:chExt cx="2480879" cy="1811285"/>
          </a:xfrm>
        </p:grpSpPr>
        <p:sp>
          <p:nvSpPr>
            <p:cNvPr id="19498" name="文本框 40"/>
            <p:cNvSpPr txBox="1">
              <a:spLocks noChangeArrowheads="1"/>
            </p:cNvSpPr>
            <p:nvPr/>
          </p:nvSpPr>
          <p:spPr bwMode="auto">
            <a:xfrm>
              <a:off x="3148252" y="3772120"/>
              <a:ext cx="2428175" cy="461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发动对外战争</a:t>
              </a:r>
            </a:p>
          </p:txBody>
        </p:sp>
        <p:sp>
          <p:nvSpPr>
            <p:cNvPr id="42" name="左大括号 41"/>
            <p:cNvSpPr/>
            <p:nvPr/>
          </p:nvSpPr>
          <p:spPr bwMode="auto">
            <a:xfrm>
              <a:off x="5302115" y="3154175"/>
              <a:ext cx="327016" cy="181128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5606272" y="3084314"/>
            <a:ext cx="3134275" cy="2006259"/>
            <a:chOff x="5606272" y="3084314"/>
            <a:chExt cx="3134275" cy="2006259"/>
          </a:xfrm>
        </p:grpSpPr>
        <p:sp>
          <p:nvSpPr>
            <p:cNvPr id="19500" name="文本框 42"/>
            <p:cNvSpPr txBox="1">
              <a:spLocks noChangeArrowheads="1"/>
            </p:cNvSpPr>
            <p:nvPr/>
          </p:nvSpPr>
          <p:spPr bwMode="auto">
            <a:xfrm>
              <a:off x="5657070" y="3084314"/>
              <a:ext cx="3083477" cy="461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远征意大利、埃及</a:t>
              </a:r>
            </a:p>
          </p:txBody>
        </p:sp>
        <p:sp>
          <p:nvSpPr>
            <p:cNvPr id="19501" name="文本框 47"/>
            <p:cNvSpPr txBox="1">
              <a:spLocks noChangeArrowheads="1"/>
            </p:cNvSpPr>
            <p:nvPr/>
          </p:nvSpPr>
          <p:spPr bwMode="auto">
            <a:xfrm>
              <a:off x="5606272" y="3497760"/>
              <a:ext cx="2705663" cy="461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奥斯特里茨战役</a:t>
              </a:r>
            </a:p>
          </p:txBody>
        </p:sp>
        <p:sp>
          <p:nvSpPr>
            <p:cNvPr id="19503" name="文本框 51"/>
            <p:cNvSpPr txBox="1">
              <a:spLocks noChangeArrowheads="1"/>
            </p:cNvSpPr>
            <p:nvPr/>
          </p:nvSpPr>
          <p:spPr bwMode="auto">
            <a:xfrm>
              <a:off x="5645006" y="3882626"/>
              <a:ext cx="2232600" cy="457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进军俄国</a:t>
              </a:r>
            </a:p>
          </p:txBody>
        </p:sp>
        <p:sp>
          <p:nvSpPr>
            <p:cNvPr id="19504" name="文本框 52"/>
            <p:cNvSpPr txBox="1">
              <a:spLocks noChangeArrowheads="1"/>
            </p:cNvSpPr>
            <p:nvPr/>
          </p:nvSpPr>
          <p:spPr bwMode="auto">
            <a:xfrm>
              <a:off x="5629766" y="4269398"/>
              <a:ext cx="2232600" cy="457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莱比锡大会战</a:t>
              </a:r>
            </a:p>
          </p:txBody>
        </p:sp>
        <p:sp>
          <p:nvSpPr>
            <p:cNvPr id="19506" name="文本框 56"/>
            <p:cNvSpPr txBox="1">
              <a:spLocks noChangeArrowheads="1"/>
            </p:cNvSpPr>
            <p:nvPr/>
          </p:nvSpPr>
          <p:spPr bwMode="auto">
            <a:xfrm>
              <a:off x="5683739" y="4633306"/>
              <a:ext cx="2232600" cy="457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滑铁卢战役</a:t>
              </a:r>
            </a:p>
          </p:txBody>
        </p:sp>
      </p:grpSp>
      <p:sp>
        <p:nvSpPr>
          <p:cNvPr id="19507" name="文本框 57"/>
          <p:cNvSpPr txBox="1">
            <a:spLocks noChangeArrowheads="1"/>
          </p:cNvSpPr>
          <p:nvPr/>
        </p:nvSpPr>
        <p:spPr bwMode="auto">
          <a:xfrm>
            <a:off x="1382060" y="6070185"/>
            <a:ext cx="2412300" cy="45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拿破仑的功过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3858163" y="4997850"/>
            <a:ext cx="1783032" cy="901197"/>
            <a:chOff x="3858163" y="4997850"/>
            <a:chExt cx="1783032" cy="901197"/>
          </a:xfrm>
        </p:grpSpPr>
        <p:sp>
          <p:nvSpPr>
            <p:cNvPr id="19460" name="文本框 40"/>
            <p:cNvSpPr txBox="1">
              <a:spLocks noChangeArrowheads="1"/>
            </p:cNvSpPr>
            <p:nvPr/>
          </p:nvSpPr>
          <p:spPr bwMode="auto">
            <a:xfrm>
              <a:off x="3858798" y="4997850"/>
              <a:ext cx="1782397" cy="461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军事战争</a:t>
              </a:r>
            </a:p>
          </p:txBody>
        </p:sp>
        <p:sp>
          <p:nvSpPr>
            <p:cNvPr id="19461" name="文本框 40"/>
            <p:cNvSpPr txBox="1">
              <a:spLocks noChangeArrowheads="1"/>
            </p:cNvSpPr>
            <p:nvPr/>
          </p:nvSpPr>
          <p:spPr bwMode="auto">
            <a:xfrm>
              <a:off x="3858163" y="5437334"/>
              <a:ext cx="1736043" cy="461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改造法国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1375710" y="5037225"/>
            <a:ext cx="2481819" cy="839593"/>
            <a:chOff x="1375710" y="5037225"/>
            <a:chExt cx="2481819" cy="839593"/>
          </a:xfrm>
        </p:grpSpPr>
        <p:sp>
          <p:nvSpPr>
            <p:cNvPr id="19459" name="文本框 24"/>
            <p:cNvSpPr txBox="1">
              <a:spLocks noChangeArrowheads="1"/>
            </p:cNvSpPr>
            <p:nvPr/>
          </p:nvSpPr>
          <p:spPr bwMode="auto">
            <a:xfrm>
              <a:off x="1375710" y="5037225"/>
              <a:ext cx="2115128" cy="831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对欧洲资产阶级革命的影响</a:t>
              </a:r>
            </a:p>
          </p:txBody>
        </p:sp>
        <p:sp>
          <p:nvSpPr>
            <p:cNvPr id="87" name="左大括号 86"/>
            <p:cNvSpPr/>
            <p:nvPr/>
          </p:nvSpPr>
          <p:spPr bwMode="auto">
            <a:xfrm>
              <a:off x="3578136" y="5081682"/>
              <a:ext cx="279393" cy="795136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834132" y="5085493"/>
            <a:ext cx="6615888" cy="1493104"/>
            <a:chOff x="4834132" y="5085493"/>
            <a:chExt cx="6615888" cy="1493104"/>
          </a:xfrm>
        </p:grpSpPr>
        <p:grpSp>
          <p:nvGrpSpPr>
            <p:cNvPr id="19505" name="组合 53"/>
            <p:cNvGrpSpPr>
              <a:grpSpLocks/>
            </p:cNvGrpSpPr>
            <p:nvPr/>
          </p:nvGrpSpPr>
          <p:grpSpPr bwMode="auto">
            <a:xfrm>
              <a:off x="5639291" y="5085493"/>
              <a:ext cx="4366778" cy="710034"/>
              <a:chOff x="9506" y="4823"/>
              <a:chExt cx="6877" cy="1118"/>
            </a:xfrm>
          </p:grpSpPr>
          <p:cxnSp>
            <p:nvCxnSpPr>
              <p:cNvPr id="55" name="直接连接符 54"/>
              <p:cNvCxnSpPr/>
              <p:nvPr/>
            </p:nvCxnSpPr>
            <p:spPr>
              <a:xfrm>
                <a:off x="9505" y="5937"/>
                <a:ext cx="545" cy="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10" name="文本框 55"/>
              <p:cNvSpPr txBox="1">
                <a:spLocks noChangeArrowheads="1"/>
              </p:cNvSpPr>
              <p:nvPr/>
            </p:nvSpPr>
            <p:spPr bwMode="auto">
              <a:xfrm>
                <a:off x="10804" y="4823"/>
                <a:ext cx="5579" cy="6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必修</a:t>
                </a:r>
                <a:r>
                  <a:rPr lang="en-US" altLang="zh-CN" sz="2000" b="1">
                    <a:latin typeface="华文中宋" pitchFamily="2" charset="-122"/>
                    <a:ea typeface="华文中宋" pitchFamily="2" charset="-122"/>
                  </a:rPr>
                  <a:t>1.7.3“</a:t>
                </a:r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‘一票共和’</a:t>
                </a:r>
                <a:r>
                  <a:rPr lang="en-US" altLang="zh-CN" sz="2000" b="1">
                    <a:latin typeface="华文中宋" pitchFamily="2" charset="-122"/>
                    <a:ea typeface="华文中宋" pitchFamily="2" charset="-122"/>
                  </a:rPr>
                  <a:t>”</a:t>
                </a:r>
                <a:endParaRPr lang="zh-CN" altLang="en-US" sz="2000" b="1">
                  <a:latin typeface="华文中宋" pitchFamily="2" charset="-122"/>
                  <a:ea typeface="华文中宋" pitchFamily="2" charset="-122"/>
                </a:endParaRPr>
              </a:p>
            </p:txBody>
          </p:sp>
        </p:grpSp>
        <p:sp>
          <p:nvSpPr>
            <p:cNvPr id="19508" name="文本框 60"/>
            <p:cNvSpPr txBox="1">
              <a:spLocks noChangeArrowheads="1"/>
            </p:cNvSpPr>
            <p:nvPr/>
          </p:nvSpPr>
          <p:spPr bwMode="auto">
            <a:xfrm>
              <a:off x="6473658" y="5877454"/>
              <a:ext cx="4976362" cy="7011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3.6.3“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法国启蒙思想家的政治启蒙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3.8.1“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浪漫乐章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cxnSp>
          <p:nvCxnSpPr>
            <p:cNvPr id="89" name="直接连接符 88"/>
            <p:cNvCxnSpPr/>
            <p:nvPr/>
          </p:nvCxnSpPr>
          <p:spPr bwMode="auto">
            <a:xfrm flipV="1">
              <a:off x="5270366" y="5114707"/>
              <a:ext cx="328921" cy="139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 bwMode="auto">
            <a:xfrm>
              <a:off x="4834132" y="6389974"/>
              <a:ext cx="765155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 bwMode="auto">
            <a:xfrm>
              <a:off x="5591032" y="5129314"/>
              <a:ext cx="3175" cy="12968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/>
            <p:nvPr/>
          </p:nvCxnSpPr>
          <p:spPr bwMode="auto">
            <a:xfrm>
              <a:off x="6043775" y="5342070"/>
              <a:ext cx="13970" cy="9285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 bwMode="auto">
            <a:xfrm flipV="1">
              <a:off x="6038695" y="5332544"/>
              <a:ext cx="373370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/>
          </p:nvCxnSpPr>
          <p:spPr bwMode="auto">
            <a:xfrm flipV="1">
              <a:off x="6067269" y="6270576"/>
              <a:ext cx="370195" cy="63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组合 66"/>
          <p:cNvGrpSpPr/>
          <p:nvPr/>
        </p:nvGrpSpPr>
        <p:grpSpPr>
          <a:xfrm>
            <a:off x="7916975" y="2263774"/>
            <a:ext cx="3828312" cy="2638177"/>
            <a:chOff x="7916975" y="2263774"/>
            <a:chExt cx="3828312" cy="2638177"/>
          </a:xfrm>
        </p:grpSpPr>
        <p:sp>
          <p:nvSpPr>
            <p:cNvPr id="19502" name="文本框 50"/>
            <p:cNvSpPr txBox="1">
              <a:spLocks noChangeArrowheads="1"/>
            </p:cNvSpPr>
            <p:nvPr/>
          </p:nvSpPr>
          <p:spPr bwMode="auto">
            <a:xfrm>
              <a:off x="9001526" y="3444412"/>
              <a:ext cx="2743127" cy="7011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3.2.1“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火药的发明和使用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07" name="直接连接符 106"/>
            <p:cNvCxnSpPr/>
            <p:nvPr/>
          </p:nvCxnSpPr>
          <p:spPr bwMode="auto">
            <a:xfrm flipV="1">
              <a:off x="7916975" y="4897505"/>
              <a:ext cx="328921" cy="444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107"/>
            <p:cNvCxnSpPr/>
            <p:nvPr/>
          </p:nvCxnSpPr>
          <p:spPr bwMode="auto">
            <a:xfrm>
              <a:off x="8232561" y="2263774"/>
              <a:ext cx="1905" cy="26381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 bwMode="auto">
            <a:xfrm flipV="1">
              <a:off x="8270660" y="3516178"/>
              <a:ext cx="328921" cy="63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 bwMode="auto">
            <a:xfrm>
              <a:off x="8648475" y="3175133"/>
              <a:ext cx="5080" cy="6681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 bwMode="auto">
            <a:xfrm flipV="1">
              <a:off x="8634505" y="3168782"/>
              <a:ext cx="27939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 bwMode="auto">
            <a:xfrm flipV="1">
              <a:off x="8663080" y="3833724"/>
              <a:ext cx="304792" cy="63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82" name="文本框 2"/>
            <p:cNvSpPr txBox="1">
              <a:spLocks noChangeArrowheads="1"/>
            </p:cNvSpPr>
            <p:nvPr/>
          </p:nvSpPr>
          <p:spPr bwMode="auto">
            <a:xfrm>
              <a:off x="8981841" y="2971268"/>
              <a:ext cx="2763446" cy="3962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4.3.1“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治军之道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7492806" y="106363"/>
            <a:ext cx="4592832" cy="2176464"/>
            <a:chOff x="7492806" y="106363"/>
            <a:chExt cx="4592832" cy="2176464"/>
          </a:xfrm>
        </p:grpSpPr>
        <p:cxnSp>
          <p:nvCxnSpPr>
            <p:cNvPr id="13" name="直接连接符 12"/>
            <p:cNvCxnSpPr/>
            <p:nvPr/>
          </p:nvCxnSpPr>
          <p:spPr bwMode="auto">
            <a:xfrm flipV="1">
              <a:off x="7492806" y="472812"/>
              <a:ext cx="328921" cy="139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 bwMode="auto">
            <a:xfrm flipV="1">
              <a:off x="7492806" y="1894150"/>
              <a:ext cx="328921" cy="63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 bwMode="auto">
            <a:xfrm>
              <a:off x="7813472" y="487419"/>
              <a:ext cx="0" cy="14016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 bwMode="auto">
            <a:xfrm flipV="1">
              <a:off x="7835697" y="1176495"/>
              <a:ext cx="370195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16" name="文本框 23"/>
            <p:cNvSpPr txBox="1">
              <a:spLocks noChangeArrowheads="1"/>
            </p:cNvSpPr>
            <p:nvPr/>
          </p:nvSpPr>
          <p:spPr bwMode="auto">
            <a:xfrm>
              <a:off x="8575452" y="1305419"/>
              <a:ext cx="3510186" cy="3962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4.3.1“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克伦威尔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9462" name="文本框 23"/>
            <p:cNvSpPr txBox="1">
              <a:spLocks noChangeArrowheads="1"/>
            </p:cNvSpPr>
            <p:nvPr/>
          </p:nvSpPr>
          <p:spPr bwMode="auto">
            <a:xfrm>
              <a:off x="8548783" y="557914"/>
              <a:ext cx="3536855" cy="4001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1.7.3“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‘一票共和’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77" name="直接连接符 76"/>
            <p:cNvCxnSpPr/>
            <p:nvPr/>
          </p:nvCxnSpPr>
          <p:spPr bwMode="auto">
            <a:xfrm>
              <a:off x="8253516" y="331821"/>
              <a:ext cx="9525" cy="11526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 bwMode="auto">
            <a:xfrm flipV="1">
              <a:off x="8248436" y="325470"/>
              <a:ext cx="27939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 bwMode="auto">
            <a:xfrm flipV="1">
              <a:off x="8277010" y="1463557"/>
              <a:ext cx="306697" cy="63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 bwMode="auto">
            <a:xfrm>
              <a:off x="7821727" y="1898596"/>
              <a:ext cx="230499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67" name="文本框 23"/>
            <p:cNvSpPr txBox="1">
              <a:spLocks noChangeArrowheads="1"/>
            </p:cNvSpPr>
            <p:nvPr/>
          </p:nvSpPr>
          <p:spPr bwMode="auto">
            <a:xfrm>
              <a:off x="8063021" y="1754429"/>
              <a:ext cx="3955309" cy="4001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1.6.3“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罗马法的作用和影响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9468" name="文本框 39"/>
            <p:cNvSpPr txBox="1">
              <a:spLocks noChangeArrowheads="1"/>
            </p:cNvSpPr>
            <p:nvPr/>
          </p:nvSpPr>
          <p:spPr bwMode="auto">
            <a:xfrm>
              <a:off x="8538623" y="106363"/>
              <a:ext cx="3546380" cy="4001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3.6.3“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法国的政治启蒙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2" name="直接连接符 1"/>
            <p:cNvCxnSpPr/>
            <p:nvPr/>
          </p:nvCxnSpPr>
          <p:spPr bwMode="auto">
            <a:xfrm flipV="1">
              <a:off x="7910625" y="2276476"/>
              <a:ext cx="328921" cy="63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4"/>
          <p:cNvSpPr txBox="1">
            <a:spLocks noChangeArrowheads="1"/>
          </p:cNvSpPr>
          <p:nvPr/>
        </p:nvSpPr>
        <p:spPr bwMode="auto">
          <a:xfrm>
            <a:off x="-13890" y="341200"/>
            <a:ext cx="615553" cy="625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中国民主革命的先行者孙中山</a:t>
            </a:r>
          </a:p>
        </p:txBody>
      </p:sp>
      <p:sp>
        <p:nvSpPr>
          <p:cNvPr id="6" name="左大括号 5"/>
          <p:cNvSpPr/>
          <p:nvPr/>
        </p:nvSpPr>
        <p:spPr bwMode="auto">
          <a:xfrm>
            <a:off x="601663" y="1676477"/>
            <a:ext cx="445783" cy="440838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833445" y="606451"/>
            <a:ext cx="1996495" cy="3798751"/>
            <a:chOff x="833445" y="606451"/>
            <a:chExt cx="1996495" cy="3798751"/>
          </a:xfrm>
        </p:grpSpPr>
        <p:sp>
          <p:nvSpPr>
            <p:cNvPr id="20484" name="文本框 24"/>
            <p:cNvSpPr txBox="1">
              <a:spLocks noChangeArrowheads="1"/>
            </p:cNvSpPr>
            <p:nvPr/>
          </p:nvSpPr>
          <p:spPr bwMode="auto">
            <a:xfrm>
              <a:off x="833445" y="1740615"/>
              <a:ext cx="1783765" cy="1200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为民主共和而斗争的主要史实</a:t>
              </a:r>
            </a:p>
          </p:txBody>
        </p:sp>
        <p:sp>
          <p:nvSpPr>
            <p:cNvPr id="26" name="左大括号 25"/>
            <p:cNvSpPr/>
            <p:nvPr/>
          </p:nvSpPr>
          <p:spPr bwMode="auto">
            <a:xfrm>
              <a:off x="2536562" y="606451"/>
              <a:ext cx="293378" cy="3798751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20488" name="组合 62"/>
          <p:cNvGrpSpPr>
            <a:grpSpLocks/>
          </p:cNvGrpSpPr>
          <p:nvPr/>
        </p:nvGrpSpPr>
        <p:grpSpPr bwMode="auto">
          <a:xfrm>
            <a:off x="6800072" y="2499477"/>
            <a:ext cx="4941709" cy="1318958"/>
            <a:chOff x="12152" y="3608"/>
            <a:chExt cx="7564" cy="1060"/>
          </a:xfrm>
        </p:grpSpPr>
        <p:sp>
          <p:nvSpPr>
            <p:cNvPr id="20541" name="文本框 30"/>
            <p:cNvSpPr txBox="1">
              <a:spLocks noChangeArrowheads="1"/>
            </p:cNvSpPr>
            <p:nvPr/>
          </p:nvSpPr>
          <p:spPr bwMode="auto">
            <a:xfrm>
              <a:off x="12813" y="3813"/>
              <a:ext cx="6903" cy="81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2.2.2“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  <a:sym typeface="+mn-ea"/>
                </a:rPr>
                <a:t>民国初期的兴办实业潮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3.3.2“《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新青年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》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与新觉醒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4.6.2“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中国铁路之父詹天佑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grpSp>
          <p:nvGrpSpPr>
            <p:cNvPr id="20542" name="组合 36"/>
            <p:cNvGrpSpPr>
              <a:grpSpLocks/>
            </p:cNvGrpSpPr>
            <p:nvPr/>
          </p:nvGrpSpPr>
          <p:grpSpPr bwMode="auto">
            <a:xfrm>
              <a:off x="12152" y="3608"/>
              <a:ext cx="586" cy="1060"/>
              <a:chOff x="12929" y="5923"/>
              <a:chExt cx="1440" cy="1209"/>
            </a:xfrm>
          </p:grpSpPr>
          <p:cxnSp>
            <p:nvCxnSpPr>
              <p:cNvPr id="30" name="直接连接符 29"/>
              <p:cNvCxnSpPr/>
              <p:nvPr/>
            </p:nvCxnSpPr>
            <p:spPr>
              <a:xfrm flipV="1">
                <a:off x="13625" y="6525"/>
                <a:ext cx="746" cy="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12932" y="5937"/>
                <a:ext cx="693" cy="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12932" y="7124"/>
                <a:ext cx="693" cy="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13631" y="5922"/>
                <a:ext cx="0" cy="11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组合 71"/>
          <p:cNvGrpSpPr/>
          <p:nvPr/>
        </p:nvGrpSpPr>
        <p:grpSpPr>
          <a:xfrm>
            <a:off x="4910894" y="1501209"/>
            <a:ext cx="3086187" cy="888407"/>
            <a:chOff x="4910894" y="1501209"/>
            <a:chExt cx="3086187" cy="888407"/>
          </a:xfrm>
        </p:grpSpPr>
        <p:sp>
          <p:nvSpPr>
            <p:cNvPr id="20487" name="文本框 32"/>
            <p:cNvSpPr txBox="1">
              <a:spLocks noChangeArrowheads="1"/>
            </p:cNvSpPr>
            <p:nvPr/>
          </p:nvSpPr>
          <p:spPr bwMode="auto">
            <a:xfrm>
              <a:off x="4973761" y="1927949"/>
              <a:ext cx="2892506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颁布</a:t>
              </a:r>
              <a:r>
                <a:rPr lang="en-US" altLang="zh-CN" sz="2400" b="1" dirty="0">
                  <a:latin typeface="华文中宋" pitchFamily="2" charset="-122"/>
                  <a:ea typeface="华文中宋" pitchFamily="2" charset="-122"/>
                </a:rPr>
                <a:t>《</a:t>
              </a: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临时约法</a:t>
              </a:r>
              <a:r>
                <a:rPr lang="en-US" altLang="zh-CN" sz="2400" b="1" dirty="0">
                  <a:latin typeface="华文中宋" pitchFamily="2" charset="-122"/>
                  <a:ea typeface="华文中宋" pitchFamily="2" charset="-122"/>
                </a:rPr>
                <a:t>》</a:t>
              </a:r>
              <a:endParaRPr lang="zh-CN" altLang="en-US" sz="24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0499" name="文本框 40"/>
            <p:cNvSpPr txBox="1">
              <a:spLocks noChangeArrowheads="1"/>
            </p:cNvSpPr>
            <p:nvPr/>
          </p:nvSpPr>
          <p:spPr bwMode="auto">
            <a:xfrm>
              <a:off x="4910894" y="1501209"/>
              <a:ext cx="3086187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建立资产阶级共和国 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5144581" y="4050220"/>
            <a:ext cx="3109682" cy="1111938"/>
            <a:chOff x="5144581" y="4050220"/>
            <a:chExt cx="3109682" cy="1111938"/>
          </a:xfrm>
        </p:grpSpPr>
        <p:sp>
          <p:nvSpPr>
            <p:cNvPr id="20500" name="文本框 65"/>
            <p:cNvSpPr txBox="1">
              <a:spLocks noChangeArrowheads="1"/>
            </p:cNvSpPr>
            <p:nvPr/>
          </p:nvSpPr>
          <p:spPr bwMode="auto">
            <a:xfrm>
              <a:off x="5193477" y="4700491"/>
              <a:ext cx="3060786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提出新三民主义 </a:t>
              </a:r>
            </a:p>
          </p:txBody>
        </p:sp>
        <p:sp>
          <p:nvSpPr>
            <p:cNvPr id="20502" name="文本框 65"/>
            <p:cNvSpPr txBox="1">
              <a:spLocks noChangeArrowheads="1"/>
            </p:cNvSpPr>
            <p:nvPr/>
          </p:nvSpPr>
          <p:spPr bwMode="auto">
            <a:xfrm>
              <a:off x="5144581" y="4050220"/>
              <a:ext cx="3060786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召开国民党一大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2756914" y="234959"/>
            <a:ext cx="2331150" cy="1128449"/>
            <a:chOff x="2756914" y="234959"/>
            <a:chExt cx="2331150" cy="1128449"/>
          </a:xfrm>
        </p:grpSpPr>
        <p:sp>
          <p:nvSpPr>
            <p:cNvPr id="20486" name="文本框 26"/>
            <p:cNvSpPr txBox="1">
              <a:spLocks noChangeArrowheads="1"/>
            </p:cNvSpPr>
            <p:nvPr/>
          </p:nvSpPr>
          <p:spPr bwMode="auto">
            <a:xfrm>
              <a:off x="2756914" y="570890"/>
              <a:ext cx="2235898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创立革命政党</a:t>
              </a:r>
              <a:endParaRPr lang="zh-CN" altLang="en-US" sz="2400" b="1" i="1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49" name="左大括号 48"/>
            <p:cNvSpPr/>
            <p:nvPr/>
          </p:nvSpPr>
          <p:spPr bwMode="auto">
            <a:xfrm>
              <a:off x="4818181" y="234959"/>
              <a:ext cx="269883" cy="1128449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2715637" y="1588843"/>
            <a:ext cx="2347026" cy="712504"/>
            <a:chOff x="2715637" y="1588843"/>
            <a:chExt cx="2347026" cy="712504"/>
          </a:xfrm>
        </p:grpSpPr>
        <p:sp>
          <p:nvSpPr>
            <p:cNvPr id="20491" name="文本框 40"/>
            <p:cNvSpPr txBox="1">
              <a:spLocks noChangeArrowheads="1"/>
            </p:cNvSpPr>
            <p:nvPr/>
          </p:nvSpPr>
          <p:spPr bwMode="auto">
            <a:xfrm>
              <a:off x="2715637" y="1717119"/>
              <a:ext cx="2288604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领导辛亥革命</a:t>
              </a:r>
              <a:endParaRPr lang="zh-CN" altLang="en-US" sz="2400" b="1" i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50" name="左大括号 49"/>
            <p:cNvSpPr/>
            <p:nvPr/>
          </p:nvSpPr>
          <p:spPr bwMode="auto">
            <a:xfrm>
              <a:off x="4783255" y="1588843"/>
              <a:ext cx="279408" cy="712504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2810890" y="2598541"/>
            <a:ext cx="2430848" cy="1315783"/>
            <a:chOff x="2810890" y="2598541"/>
            <a:chExt cx="2430848" cy="1315783"/>
          </a:xfrm>
        </p:grpSpPr>
        <p:sp>
          <p:nvSpPr>
            <p:cNvPr id="20494" name="文本框 65"/>
            <p:cNvSpPr txBox="1">
              <a:spLocks noChangeArrowheads="1"/>
            </p:cNvSpPr>
            <p:nvPr/>
          </p:nvSpPr>
          <p:spPr bwMode="auto">
            <a:xfrm>
              <a:off x="2810890" y="2858904"/>
              <a:ext cx="2229548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捍卫民主共和</a:t>
              </a:r>
            </a:p>
          </p:txBody>
        </p:sp>
        <p:sp>
          <p:nvSpPr>
            <p:cNvPr id="51" name="左大括号 50"/>
            <p:cNvSpPr/>
            <p:nvPr/>
          </p:nvSpPr>
          <p:spPr bwMode="auto">
            <a:xfrm>
              <a:off x="4961060" y="2598541"/>
              <a:ext cx="280678" cy="1315783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2808985" y="4138490"/>
            <a:ext cx="2385127" cy="762036"/>
            <a:chOff x="2808985" y="4138490"/>
            <a:chExt cx="2385127" cy="762036"/>
          </a:xfrm>
        </p:grpSpPr>
        <p:sp>
          <p:nvSpPr>
            <p:cNvPr id="20496" name="文本框 65"/>
            <p:cNvSpPr txBox="1">
              <a:spLocks noChangeArrowheads="1"/>
            </p:cNvSpPr>
            <p:nvPr/>
          </p:nvSpPr>
          <p:spPr bwMode="auto">
            <a:xfrm>
              <a:off x="2808985" y="4208343"/>
              <a:ext cx="2254948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促成国共合作</a:t>
              </a:r>
              <a:endParaRPr lang="zh-CN" altLang="en-US" sz="2400" b="1" i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52" name="左大括号 51"/>
            <p:cNvSpPr/>
            <p:nvPr/>
          </p:nvSpPr>
          <p:spPr bwMode="auto">
            <a:xfrm>
              <a:off x="4924229" y="4138490"/>
              <a:ext cx="269883" cy="762036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940128" y="5366638"/>
            <a:ext cx="3337653" cy="831255"/>
            <a:chOff x="940128" y="5366638"/>
            <a:chExt cx="3337653" cy="831255"/>
          </a:xfrm>
        </p:grpSpPr>
        <p:sp>
          <p:nvSpPr>
            <p:cNvPr id="20492" name="文本框 57"/>
            <p:cNvSpPr txBox="1">
              <a:spLocks noChangeArrowheads="1"/>
            </p:cNvSpPr>
            <p:nvPr/>
          </p:nvSpPr>
          <p:spPr bwMode="auto">
            <a:xfrm>
              <a:off x="940128" y="5366638"/>
              <a:ext cx="3197315" cy="831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优秀品质及其在社会巨变中的历史作用</a:t>
              </a:r>
            </a:p>
          </p:txBody>
        </p:sp>
        <p:sp>
          <p:nvSpPr>
            <p:cNvPr id="53" name="左大括号 52"/>
            <p:cNvSpPr/>
            <p:nvPr/>
          </p:nvSpPr>
          <p:spPr bwMode="auto">
            <a:xfrm>
              <a:off x="3997103" y="5473958"/>
              <a:ext cx="280678" cy="712504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4287307" y="5323456"/>
            <a:ext cx="1705658" cy="918254"/>
            <a:chOff x="4287307" y="5323456"/>
            <a:chExt cx="1705658" cy="918254"/>
          </a:xfrm>
        </p:grpSpPr>
        <p:sp>
          <p:nvSpPr>
            <p:cNvPr id="20508" name="文本框 66"/>
            <p:cNvSpPr txBox="1">
              <a:spLocks noChangeArrowheads="1"/>
            </p:cNvSpPr>
            <p:nvPr/>
          </p:nvSpPr>
          <p:spPr bwMode="auto">
            <a:xfrm>
              <a:off x="4287307" y="5323456"/>
              <a:ext cx="1695498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优秀品质</a:t>
              </a:r>
            </a:p>
          </p:txBody>
        </p:sp>
        <p:sp>
          <p:nvSpPr>
            <p:cNvPr id="20509" name="文本框 66"/>
            <p:cNvSpPr txBox="1">
              <a:spLocks noChangeArrowheads="1"/>
            </p:cNvSpPr>
            <p:nvPr/>
          </p:nvSpPr>
          <p:spPr bwMode="auto">
            <a:xfrm>
              <a:off x="4297467" y="5784488"/>
              <a:ext cx="1695498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历史作用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7442075" y="3964491"/>
            <a:ext cx="4129521" cy="1191952"/>
            <a:chOff x="7442075" y="3964491"/>
            <a:chExt cx="4129521" cy="1191952"/>
          </a:xfrm>
        </p:grpSpPr>
        <p:sp>
          <p:nvSpPr>
            <p:cNvPr id="20513" name="文本框 39"/>
            <p:cNvSpPr txBox="1">
              <a:spLocks noChangeArrowheads="1"/>
            </p:cNvSpPr>
            <p:nvPr/>
          </p:nvSpPr>
          <p:spPr bwMode="auto">
            <a:xfrm>
              <a:off x="7790700" y="3964491"/>
              <a:ext cx="3780896" cy="70107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1.3.3“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国民革命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1.2.3“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全民族的抗日战争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cxnSp>
          <p:nvCxnSpPr>
            <p:cNvPr id="82" name="直接连接符 81"/>
            <p:cNvCxnSpPr/>
            <p:nvPr/>
          </p:nvCxnSpPr>
          <p:spPr bwMode="auto">
            <a:xfrm>
              <a:off x="7442075" y="4956409"/>
              <a:ext cx="311159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19" name="文本框 39"/>
            <p:cNvSpPr txBox="1">
              <a:spLocks noChangeArrowheads="1"/>
            </p:cNvSpPr>
            <p:nvPr/>
          </p:nvSpPr>
          <p:spPr bwMode="auto">
            <a:xfrm>
              <a:off x="7800225" y="4756374"/>
              <a:ext cx="3771371" cy="4000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3.4.1“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新三民主义的提出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85" name="直接连接符 84"/>
            <p:cNvCxnSpPr/>
            <p:nvPr/>
          </p:nvCxnSpPr>
          <p:spPr bwMode="auto">
            <a:xfrm>
              <a:off x="7448425" y="4287722"/>
              <a:ext cx="311159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组合 72"/>
          <p:cNvGrpSpPr/>
          <p:nvPr/>
        </p:nvGrpSpPr>
        <p:grpSpPr>
          <a:xfrm>
            <a:off x="7697987" y="1496764"/>
            <a:ext cx="4048239" cy="1204479"/>
            <a:chOff x="7697987" y="1496764"/>
            <a:chExt cx="4048239" cy="1204479"/>
          </a:xfrm>
        </p:grpSpPr>
        <p:sp>
          <p:nvSpPr>
            <p:cNvPr id="20511" name="文本框 39"/>
            <p:cNvSpPr txBox="1">
              <a:spLocks noChangeArrowheads="1"/>
            </p:cNvSpPr>
            <p:nvPr/>
          </p:nvSpPr>
          <p:spPr bwMode="auto">
            <a:xfrm>
              <a:off x="8253628" y="1496764"/>
              <a:ext cx="3492598" cy="4000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1.3.2“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中华民国的建立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76" name="直接连接符 75"/>
            <p:cNvCxnSpPr/>
            <p:nvPr/>
          </p:nvCxnSpPr>
          <p:spPr bwMode="auto">
            <a:xfrm flipV="1">
              <a:off x="7877062" y="1882862"/>
              <a:ext cx="193680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 bwMode="auto">
            <a:xfrm>
              <a:off x="7697987" y="2235304"/>
              <a:ext cx="177805" cy="50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 bwMode="auto">
            <a:xfrm>
              <a:off x="7877062" y="1593923"/>
              <a:ext cx="1905" cy="636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101"/>
            <p:cNvCxnSpPr/>
            <p:nvPr/>
          </p:nvCxnSpPr>
          <p:spPr bwMode="auto">
            <a:xfrm flipH="1">
              <a:off x="8092968" y="1663777"/>
              <a:ext cx="3175" cy="5556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 bwMode="auto">
            <a:xfrm>
              <a:off x="8094873" y="1657426"/>
              <a:ext cx="172725" cy="19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/>
            <p:nvPr/>
          </p:nvCxnSpPr>
          <p:spPr bwMode="auto">
            <a:xfrm>
              <a:off x="8092968" y="2190852"/>
              <a:ext cx="1727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30" name="文本框 39"/>
            <p:cNvSpPr txBox="1">
              <a:spLocks noChangeArrowheads="1"/>
            </p:cNvSpPr>
            <p:nvPr/>
          </p:nvSpPr>
          <p:spPr bwMode="auto">
            <a:xfrm>
              <a:off x="8275219" y="1993357"/>
              <a:ext cx="3471007" cy="7078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1.7.2“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美国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1787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年宪法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5732607" y="5279639"/>
            <a:ext cx="6154593" cy="1446599"/>
            <a:chOff x="5732607" y="5279639"/>
            <a:chExt cx="6154593" cy="1446599"/>
          </a:xfrm>
        </p:grpSpPr>
        <p:sp>
          <p:nvSpPr>
            <p:cNvPr id="20493" name="文本框 60"/>
            <p:cNvSpPr txBox="1">
              <a:spLocks noChangeArrowheads="1"/>
            </p:cNvSpPr>
            <p:nvPr/>
          </p:nvSpPr>
          <p:spPr bwMode="auto">
            <a:xfrm>
              <a:off x="6659733" y="5279639"/>
              <a:ext cx="4104755" cy="3962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1.3.2“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辛亥革命的历史功绩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en-US" altLang="zh-CN" sz="2000" b="1">
                <a:latin typeface="华文中宋" pitchFamily="2" charset="-122"/>
                <a:ea typeface="华文中宋" pitchFamily="2" charset="-122"/>
                <a:sym typeface="+mn-ea"/>
              </a:endParaRPr>
            </a:p>
          </p:txBody>
        </p:sp>
        <p:sp>
          <p:nvSpPr>
            <p:cNvPr id="20512" name="文本框 39"/>
            <p:cNvSpPr txBox="1">
              <a:spLocks noChangeArrowheads="1"/>
            </p:cNvSpPr>
            <p:nvPr/>
          </p:nvSpPr>
          <p:spPr bwMode="auto">
            <a:xfrm>
              <a:off x="6635602" y="5720350"/>
              <a:ext cx="5251598" cy="10058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2.2.2“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民国时期民族工业的曲折发展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2.4.1“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习俗风尚的变革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3.3.2“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新文化运动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cxnSp>
          <p:nvCxnSpPr>
            <p:cNvPr id="107" name="直接连接符 106"/>
            <p:cNvCxnSpPr/>
            <p:nvPr/>
          </p:nvCxnSpPr>
          <p:spPr bwMode="auto">
            <a:xfrm>
              <a:off x="5732607" y="5442207"/>
              <a:ext cx="177805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107"/>
            <p:cNvCxnSpPr/>
            <p:nvPr/>
          </p:nvCxnSpPr>
          <p:spPr bwMode="auto">
            <a:xfrm>
              <a:off x="5732607" y="6180112"/>
              <a:ext cx="177805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8"/>
            <p:cNvCxnSpPr/>
            <p:nvPr/>
          </p:nvCxnSpPr>
          <p:spPr bwMode="auto">
            <a:xfrm>
              <a:off x="5910412" y="5430776"/>
              <a:ext cx="0" cy="7569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/>
            <p:nvPr/>
          </p:nvCxnSpPr>
          <p:spPr bwMode="auto">
            <a:xfrm flipH="1">
              <a:off x="6358100" y="5475228"/>
              <a:ext cx="0" cy="7239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 bwMode="auto">
            <a:xfrm flipV="1">
              <a:off x="6342224" y="5458083"/>
              <a:ext cx="2794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 bwMode="auto">
            <a:xfrm>
              <a:off x="6370800" y="6185192"/>
              <a:ext cx="296553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 bwMode="auto">
            <a:xfrm>
              <a:off x="5978359" y="5783218"/>
              <a:ext cx="309254" cy="444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组合 68"/>
          <p:cNvGrpSpPr/>
          <p:nvPr/>
        </p:nvGrpSpPr>
        <p:grpSpPr>
          <a:xfrm>
            <a:off x="4997256" y="53975"/>
            <a:ext cx="2679140" cy="1332929"/>
            <a:chOff x="4997256" y="53975"/>
            <a:chExt cx="2679140" cy="1332929"/>
          </a:xfrm>
        </p:grpSpPr>
        <p:sp>
          <p:nvSpPr>
            <p:cNvPr id="20497" name="文本框 26"/>
            <p:cNvSpPr txBox="1">
              <a:spLocks noChangeArrowheads="1"/>
            </p:cNvSpPr>
            <p:nvPr/>
          </p:nvSpPr>
          <p:spPr bwMode="auto">
            <a:xfrm>
              <a:off x="5035358" y="925237"/>
              <a:ext cx="2249233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提出三民主义 </a:t>
              </a:r>
            </a:p>
          </p:txBody>
        </p:sp>
        <p:sp>
          <p:nvSpPr>
            <p:cNvPr id="20498" name="文本框 26"/>
            <p:cNvSpPr txBox="1">
              <a:spLocks noChangeArrowheads="1"/>
            </p:cNvSpPr>
            <p:nvPr/>
          </p:nvSpPr>
          <p:spPr bwMode="auto">
            <a:xfrm>
              <a:off x="4997256" y="495321"/>
              <a:ext cx="2679140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成立同盟会</a:t>
              </a:r>
            </a:p>
          </p:txBody>
        </p:sp>
        <p:sp>
          <p:nvSpPr>
            <p:cNvPr id="20538" name="文本框 26"/>
            <p:cNvSpPr txBox="1">
              <a:spLocks noChangeArrowheads="1"/>
            </p:cNvSpPr>
            <p:nvPr/>
          </p:nvSpPr>
          <p:spPr bwMode="auto">
            <a:xfrm>
              <a:off x="5042978" y="53975"/>
              <a:ext cx="1932994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创立兴中会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6997563" y="158755"/>
            <a:ext cx="4748028" cy="1438343"/>
            <a:chOff x="6997563" y="158755"/>
            <a:chExt cx="4748028" cy="1438343"/>
          </a:xfrm>
        </p:grpSpPr>
        <p:sp>
          <p:nvSpPr>
            <p:cNvPr id="20490" name="文本框 39"/>
            <p:cNvSpPr txBox="1">
              <a:spLocks noChangeArrowheads="1"/>
            </p:cNvSpPr>
            <p:nvPr/>
          </p:nvSpPr>
          <p:spPr bwMode="auto">
            <a:xfrm>
              <a:off x="7758949" y="158755"/>
              <a:ext cx="2815034" cy="3962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1.3.2“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武昌起义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0510" name="文本框 39"/>
            <p:cNvSpPr txBox="1">
              <a:spLocks noChangeArrowheads="1"/>
            </p:cNvSpPr>
            <p:nvPr/>
          </p:nvSpPr>
          <p:spPr bwMode="auto">
            <a:xfrm>
              <a:off x="7752599" y="643283"/>
              <a:ext cx="3992992" cy="7080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3.3.1“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走向共和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3.4.1“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孙中山首倡三民主义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77" name="直接连接符 76"/>
            <p:cNvCxnSpPr/>
            <p:nvPr/>
          </p:nvCxnSpPr>
          <p:spPr bwMode="auto">
            <a:xfrm>
              <a:off x="7697987" y="1593923"/>
              <a:ext cx="177805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 bwMode="auto">
            <a:xfrm flipV="1">
              <a:off x="7243950" y="769654"/>
              <a:ext cx="242577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 bwMode="auto">
            <a:xfrm flipV="1">
              <a:off x="6999468" y="1303080"/>
              <a:ext cx="220351" cy="12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 bwMode="auto">
            <a:xfrm>
              <a:off x="7213469" y="234959"/>
              <a:ext cx="6350" cy="10732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 bwMode="auto">
            <a:xfrm>
              <a:off x="7564634" y="384191"/>
              <a:ext cx="0" cy="7588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 bwMode="auto">
            <a:xfrm>
              <a:off x="7586859" y="377840"/>
              <a:ext cx="1727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/>
          </p:nvCxnSpPr>
          <p:spPr bwMode="auto">
            <a:xfrm>
              <a:off x="7584954" y="1124001"/>
              <a:ext cx="17272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 bwMode="auto">
            <a:xfrm flipV="1">
              <a:off x="6997563" y="244484"/>
              <a:ext cx="219081" cy="19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组合 74"/>
          <p:cNvGrpSpPr/>
          <p:nvPr/>
        </p:nvGrpSpPr>
        <p:grpSpPr>
          <a:xfrm>
            <a:off x="5282379" y="2389616"/>
            <a:ext cx="1724074" cy="1640284"/>
            <a:chOff x="5282379" y="2389616"/>
            <a:chExt cx="1724074" cy="1640284"/>
          </a:xfrm>
        </p:grpSpPr>
        <p:sp>
          <p:nvSpPr>
            <p:cNvPr id="20489" name="文本框 37"/>
            <p:cNvSpPr txBox="1">
              <a:spLocks noChangeArrowheads="1"/>
            </p:cNvSpPr>
            <p:nvPr/>
          </p:nvSpPr>
          <p:spPr bwMode="auto">
            <a:xfrm>
              <a:off x="5282379" y="2805561"/>
              <a:ext cx="1695498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二次革命</a:t>
              </a:r>
            </a:p>
          </p:txBody>
        </p:sp>
        <p:sp>
          <p:nvSpPr>
            <p:cNvPr id="20495" name="文本框 66"/>
            <p:cNvSpPr txBox="1">
              <a:spLocks noChangeArrowheads="1"/>
            </p:cNvSpPr>
            <p:nvPr/>
          </p:nvSpPr>
          <p:spPr bwMode="auto">
            <a:xfrm>
              <a:off x="5300795" y="3168163"/>
              <a:ext cx="1695498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护国运动</a:t>
              </a:r>
            </a:p>
          </p:txBody>
        </p:sp>
        <p:sp>
          <p:nvSpPr>
            <p:cNvPr id="20501" name="文本框 66"/>
            <p:cNvSpPr txBox="1">
              <a:spLocks noChangeArrowheads="1"/>
            </p:cNvSpPr>
            <p:nvPr/>
          </p:nvSpPr>
          <p:spPr bwMode="auto">
            <a:xfrm>
              <a:off x="5310955" y="3572678"/>
              <a:ext cx="1695498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护法运动</a:t>
              </a:r>
            </a:p>
          </p:txBody>
        </p:sp>
        <p:sp>
          <p:nvSpPr>
            <p:cNvPr id="20540" name="文本框 1"/>
            <p:cNvSpPr txBox="1">
              <a:spLocks noChangeArrowheads="1"/>
            </p:cNvSpPr>
            <p:nvPr/>
          </p:nvSpPr>
          <p:spPr bwMode="auto">
            <a:xfrm>
              <a:off x="5312225" y="2389616"/>
              <a:ext cx="1485942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实业建设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左大括号 5"/>
          <p:cNvSpPr/>
          <p:nvPr/>
        </p:nvSpPr>
        <p:spPr>
          <a:xfrm>
            <a:off x="625475" y="1050925"/>
            <a:ext cx="303213" cy="437832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19718" y="2250839"/>
            <a:ext cx="615553" cy="229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圣雄甘地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898525" y="4929188"/>
            <a:ext cx="3182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在印度民族解放运动中的历史作用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836613" y="765175"/>
            <a:ext cx="1708150" cy="2085975"/>
            <a:chOff x="836613" y="765175"/>
            <a:chExt cx="1708150" cy="2085975"/>
          </a:xfrm>
        </p:grpSpPr>
        <p:sp>
          <p:nvSpPr>
            <p:cNvPr id="21507" name="Text Box 4"/>
            <p:cNvSpPr txBox="1">
              <a:spLocks noChangeArrowheads="1"/>
            </p:cNvSpPr>
            <p:nvPr/>
          </p:nvSpPr>
          <p:spPr bwMode="auto">
            <a:xfrm>
              <a:off x="836613" y="1122363"/>
              <a:ext cx="1484312" cy="1189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领导“非暴力不合作运动”</a:t>
              </a:r>
            </a:p>
          </p:txBody>
        </p:sp>
        <p:sp>
          <p:nvSpPr>
            <p:cNvPr id="2" name="左大括号 5"/>
            <p:cNvSpPr/>
            <p:nvPr/>
          </p:nvSpPr>
          <p:spPr>
            <a:xfrm>
              <a:off x="2312988" y="765175"/>
              <a:ext cx="231775" cy="208597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2597150" y="476250"/>
            <a:ext cx="197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非暴力思想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2613025" y="1731963"/>
            <a:ext cx="1631950" cy="2278062"/>
            <a:chOff x="2613025" y="1731963"/>
            <a:chExt cx="1631950" cy="2278062"/>
          </a:xfrm>
        </p:grpSpPr>
        <p:sp>
          <p:nvSpPr>
            <p:cNvPr id="21511" name="Text Box 8"/>
            <p:cNvSpPr txBox="1">
              <a:spLocks noChangeArrowheads="1"/>
            </p:cNvSpPr>
            <p:nvPr/>
          </p:nvSpPr>
          <p:spPr bwMode="auto">
            <a:xfrm>
              <a:off x="2613025" y="2308225"/>
              <a:ext cx="14970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非暴力不合作运动</a:t>
              </a:r>
            </a:p>
          </p:txBody>
        </p:sp>
        <p:sp>
          <p:nvSpPr>
            <p:cNvPr id="3" name="左大括号 5"/>
            <p:cNvSpPr/>
            <p:nvPr/>
          </p:nvSpPr>
          <p:spPr>
            <a:xfrm>
              <a:off x="3965575" y="1731963"/>
              <a:ext cx="279400" cy="2278062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4186238" y="1560513"/>
            <a:ext cx="3925887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建立非暴力抵抗基地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发起“文明不服从”运动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“食盐进军”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提出“英国退出印度”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主张，</a:t>
            </a:r>
            <a:r>
              <a:rPr lang="zh-CN" altLang="zh-CN" sz="2400" b="1" dirty="0">
                <a:latin typeface="华文中宋" pitchFamily="2" charset="-122"/>
                <a:ea typeface="华文中宋" pitchFamily="2" charset="-122"/>
              </a:rPr>
              <a:t>再次发起不合作运动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7712075" y="2293938"/>
            <a:ext cx="4421188" cy="663575"/>
            <a:chOff x="7712075" y="2293938"/>
            <a:chExt cx="4421188" cy="663575"/>
          </a:xfrm>
        </p:grpSpPr>
        <p:grpSp>
          <p:nvGrpSpPr>
            <p:cNvPr id="21514" name="组合 13"/>
            <p:cNvGrpSpPr>
              <a:grpSpLocks/>
            </p:cNvGrpSpPr>
            <p:nvPr/>
          </p:nvGrpSpPr>
          <p:grpSpPr bwMode="auto">
            <a:xfrm>
              <a:off x="7712075" y="2293938"/>
              <a:ext cx="665163" cy="663575"/>
              <a:chOff x="11892" y="3445"/>
              <a:chExt cx="1049" cy="1044"/>
            </a:xfrm>
          </p:grpSpPr>
          <p:cxnSp>
            <p:nvCxnSpPr>
              <p:cNvPr id="30" name="直接连接符 29"/>
              <p:cNvCxnSpPr/>
              <p:nvPr/>
            </p:nvCxnSpPr>
            <p:spPr>
              <a:xfrm flipV="1">
                <a:off x="12345" y="3902"/>
                <a:ext cx="596" cy="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11892" y="3462"/>
                <a:ext cx="403" cy="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11892" y="4464"/>
                <a:ext cx="403" cy="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12325" y="3445"/>
                <a:ext cx="0" cy="10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515" name="文本框 39"/>
            <p:cNvSpPr txBox="1">
              <a:spLocks noChangeArrowheads="1"/>
            </p:cNvSpPr>
            <p:nvPr/>
          </p:nvSpPr>
          <p:spPr bwMode="auto">
            <a:xfrm>
              <a:off x="8378825" y="2414588"/>
              <a:ext cx="3754438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3.1.4“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一战催生了新世界”</a:t>
              </a:r>
            </a:p>
          </p:txBody>
        </p:sp>
      </p:grpSp>
      <p:grpSp>
        <p:nvGrpSpPr>
          <p:cNvPr id="21516" name="组合 14"/>
          <p:cNvGrpSpPr>
            <a:grpSpLocks/>
          </p:cNvGrpSpPr>
          <p:nvPr/>
        </p:nvGrpSpPr>
        <p:grpSpPr bwMode="auto">
          <a:xfrm>
            <a:off x="7886700" y="3429000"/>
            <a:ext cx="4065588" cy="396875"/>
            <a:chOff x="10880" y="4998"/>
            <a:chExt cx="6403" cy="624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10880" y="5303"/>
              <a:ext cx="690" cy="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32" name="文本框 39"/>
            <p:cNvSpPr txBox="1">
              <a:spLocks noChangeArrowheads="1"/>
            </p:cNvSpPr>
            <p:nvPr/>
          </p:nvSpPr>
          <p:spPr bwMode="auto">
            <a:xfrm>
              <a:off x="11654" y="4998"/>
              <a:ext cx="5629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3.3.8“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二战的历史意义”</a:t>
              </a:r>
            </a:p>
          </p:txBody>
        </p:sp>
      </p:grpSp>
      <p:grpSp>
        <p:nvGrpSpPr>
          <p:cNvPr id="21517" name="组合 15"/>
          <p:cNvGrpSpPr>
            <a:grpSpLocks/>
          </p:cNvGrpSpPr>
          <p:nvPr/>
        </p:nvGrpSpPr>
        <p:grpSpPr bwMode="auto">
          <a:xfrm>
            <a:off x="4229100" y="536575"/>
            <a:ext cx="4818063" cy="407988"/>
            <a:chOff x="6660" y="865"/>
            <a:chExt cx="7588" cy="644"/>
          </a:xfrm>
        </p:grpSpPr>
        <p:sp>
          <p:nvSpPr>
            <p:cNvPr id="21529" name="文本框 39"/>
            <p:cNvSpPr txBox="1">
              <a:spLocks noChangeArrowheads="1"/>
            </p:cNvSpPr>
            <p:nvPr/>
          </p:nvSpPr>
          <p:spPr bwMode="auto">
            <a:xfrm>
              <a:off x="7218" y="865"/>
              <a:ext cx="7030" cy="64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3.4.1“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孙中山的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‘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三民主义’”</a:t>
              </a:r>
            </a:p>
          </p:txBody>
        </p:sp>
        <p:cxnSp>
          <p:nvCxnSpPr>
            <p:cNvPr id="4" name="直接连接符 38"/>
            <p:cNvCxnSpPr/>
            <p:nvPr/>
          </p:nvCxnSpPr>
          <p:spPr>
            <a:xfrm>
              <a:off x="6660" y="1128"/>
              <a:ext cx="523" cy="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>
          <a:xfrm>
            <a:off x="3840163" y="4443413"/>
            <a:ext cx="4954587" cy="1749425"/>
            <a:chOff x="3840163" y="4443413"/>
            <a:chExt cx="4954587" cy="1749425"/>
          </a:xfrm>
        </p:grpSpPr>
        <p:cxnSp>
          <p:nvCxnSpPr>
            <p:cNvPr id="5" name="直接连接符 35"/>
            <p:cNvCxnSpPr/>
            <p:nvPr/>
          </p:nvCxnSpPr>
          <p:spPr>
            <a:xfrm>
              <a:off x="4176713" y="4637088"/>
              <a:ext cx="11112" cy="13763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34"/>
            <p:cNvCxnSpPr/>
            <p:nvPr/>
          </p:nvCxnSpPr>
          <p:spPr>
            <a:xfrm>
              <a:off x="4168775" y="4638675"/>
              <a:ext cx="338138" cy="47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38"/>
            <p:cNvCxnSpPr/>
            <p:nvPr/>
          </p:nvCxnSpPr>
          <p:spPr>
            <a:xfrm>
              <a:off x="3840163" y="5338763"/>
              <a:ext cx="331787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1" name="文本框 39"/>
            <p:cNvSpPr txBox="1">
              <a:spLocks noChangeArrowheads="1"/>
            </p:cNvSpPr>
            <p:nvPr/>
          </p:nvSpPr>
          <p:spPr bwMode="auto">
            <a:xfrm>
              <a:off x="4533900" y="4443413"/>
              <a:ext cx="4254500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3.1.4“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民族解放运动新高潮”</a:t>
              </a:r>
            </a:p>
          </p:txBody>
        </p:sp>
        <p:sp>
          <p:nvSpPr>
            <p:cNvPr id="21522" name="文本框 39"/>
            <p:cNvSpPr txBox="1">
              <a:spLocks noChangeArrowheads="1"/>
            </p:cNvSpPr>
            <p:nvPr/>
          </p:nvSpPr>
          <p:spPr bwMode="auto">
            <a:xfrm>
              <a:off x="4540250" y="5154613"/>
              <a:ext cx="4254500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3.3.8“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民族解放斗争空前高涨”</a:t>
              </a:r>
            </a:p>
          </p:txBody>
        </p:sp>
        <p:cxnSp>
          <p:nvCxnSpPr>
            <p:cNvPr id="9" name="直接连接符 34"/>
            <p:cNvCxnSpPr/>
            <p:nvPr/>
          </p:nvCxnSpPr>
          <p:spPr>
            <a:xfrm>
              <a:off x="4170363" y="6026150"/>
              <a:ext cx="338137" cy="47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34"/>
            <p:cNvCxnSpPr/>
            <p:nvPr/>
          </p:nvCxnSpPr>
          <p:spPr>
            <a:xfrm>
              <a:off x="4160838" y="5341938"/>
              <a:ext cx="338137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5" name="文本框 39"/>
            <p:cNvSpPr txBox="1">
              <a:spLocks noChangeArrowheads="1"/>
            </p:cNvSpPr>
            <p:nvPr/>
          </p:nvSpPr>
          <p:spPr bwMode="auto">
            <a:xfrm>
              <a:off x="4533900" y="5783263"/>
              <a:ext cx="4254500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6.4.1“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孙中山的历史功绩”</a:t>
              </a:r>
            </a:p>
          </p:txBody>
        </p:sp>
      </p:grpSp>
      <p:grpSp>
        <p:nvGrpSpPr>
          <p:cNvPr id="21526" name="组合 11"/>
          <p:cNvGrpSpPr>
            <a:grpSpLocks/>
          </p:cNvGrpSpPr>
          <p:nvPr/>
        </p:nvGrpSpPr>
        <p:grpSpPr bwMode="auto">
          <a:xfrm>
            <a:off x="7172325" y="1614489"/>
            <a:ext cx="4733925" cy="400355"/>
            <a:chOff x="11300" y="2544"/>
            <a:chExt cx="7453" cy="632"/>
          </a:xfrm>
        </p:grpSpPr>
        <p:cxnSp>
          <p:nvCxnSpPr>
            <p:cNvPr id="11" name="直接连接符 29"/>
            <p:cNvCxnSpPr/>
            <p:nvPr/>
          </p:nvCxnSpPr>
          <p:spPr>
            <a:xfrm flipV="1">
              <a:off x="11300" y="2827"/>
              <a:ext cx="727" cy="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8" name="文本框 39"/>
            <p:cNvSpPr txBox="1">
              <a:spLocks noChangeArrowheads="1"/>
            </p:cNvSpPr>
            <p:nvPr/>
          </p:nvSpPr>
          <p:spPr bwMode="auto">
            <a:xfrm>
              <a:off x="12053" y="2544"/>
              <a:ext cx="6700" cy="6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2.5.3“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世界市场的孕育与成熟”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0" grpId="0"/>
      <p:bldP spid="215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左大括号 5"/>
          <p:cNvSpPr/>
          <p:nvPr/>
        </p:nvSpPr>
        <p:spPr bwMode="auto">
          <a:xfrm>
            <a:off x="1012825" y="1601862"/>
            <a:ext cx="303530" cy="488973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2977" y="368496"/>
            <a:ext cx="615553" cy="650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科学社会主义的奠基人马克思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314450" y="6189953"/>
            <a:ext cx="3183255" cy="4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马克思的优秀品质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1365250" y="444202"/>
            <a:ext cx="1816100" cy="2854460"/>
            <a:chOff x="1365250" y="444202"/>
            <a:chExt cx="1816100" cy="2854460"/>
          </a:xfrm>
        </p:grpSpPr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1365250" y="1235449"/>
              <a:ext cx="148463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马克思的主要革命活动</a:t>
              </a:r>
            </a:p>
          </p:txBody>
        </p:sp>
        <p:sp>
          <p:nvSpPr>
            <p:cNvPr id="2" name="左大括号 5"/>
            <p:cNvSpPr/>
            <p:nvPr/>
          </p:nvSpPr>
          <p:spPr bwMode="auto">
            <a:xfrm>
              <a:off x="2913380" y="444202"/>
              <a:ext cx="267970" cy="285446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320800" y="3670154"/>
            <a:ext cx="1743075" cy="1470094"/>
            <a:chOff x="1320800" y="3670154"/>
            <a:chExt cx="1743075" cy="1470094"/>
          </a:xfrm>
        </p:grpSpPr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320800" y="3807321"/>
              <a:ext cx="148463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马克思的主要理论贡献</a:t>
              </a:r>
            </a:p>
          </p:txBody>
        </p:sp>
        <p:sp>
          <p:nvSpPr>
            <p:cNvPr id="3" name="左大括号 5"/>
            <p:cNvSpPr/>
            <p:nvPr/>
          </p:nvSpPr>
          <p:spPr bwMode="auto">
            <a:xfrm>
              <a:off x="2916555" y="3670154"/>
              <a:ext cx="147320" cy="1470094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114675" y="3558389"/>
            <a:ext cx="3397250" cy="1717757"/>
            <a:chOff x="3114675" y="3558389"/>
            <a:chExt cx="3397250" cy="1717757"/>
          </a:xfrm>
        </p:grpSpPr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3157855" y="3558389"/>
              <a:ext cx="2446020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科学社会主义</a:t>
              </a:r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3136900" y="4177543"/>
              <a:ext cx="2672080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马克思主义哲学</a:t>
              </a:r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3114675" y="4818924"/>
              <a:ext cx="3397250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马克思主义政治经济学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148830" y="298145"/>
            <a:ext cx="4460875" cy="2773811"/>
            <a:chOff x="7148830" y="298145"/>
            <a:chExt cx="4460875" cy="2773811"/>
          </a:xfrm>
        </p:grpSpPr>
        <p:grpSp>
          <p:nvGrpSpPr>
            <p:cNvPr id="22545" name="组合 18"/>
            <p:cNvGrpSpPr>
              <a:grpSpLocks/>
            </p:cNvGrpSpPr>
            <p:nvPr/>
          </p:nvGrpSpPr>
          <p:grpSpPr bwMode="auto">
            <a:xfrm>
              <a:off x="7148830" y="298145"/>
              <a:ext cx="582295" cy="2773811"/>
              <a:chOff x="11258" y="596"/>
              <a:chExt cx="917" cy="4368"/>
            </a:xfrm>
          </p:grpSpPr>
          <p:cxnSp>
            <p:nvCxnSpPr>
              <p:cNvPr id="36" name="直接连接符 35"/>
              <p:cNvCxnSpPr/>
              <p:nvPr/>
            </p:nvCxnSpPr>
            <p:spPr>
              <a:xfrm>
                <a:off x="11633" y="611"/>
                <a:ext cx="0" cy="435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11258" y="596"/>
                <a:ext cx="410" cy="1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直接连接符 38"/>
              <p:cNvCxnSpPr/>
              <p:nvPr/>
            </p:nvCxnSpPr>
            <p:spPr>
              <a:xfrm>
                <a:off x="11258" y="4954"/>
                <a:ext cx="390" cy="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接连接符 38"/>
              <p:cNvCxnSpPr/>
              <p:nvPr/>
            </p:nvCxnSpPr>
            <p:spPr>
              <a:xfrm>
                <a:off x="11653" y="2626"/>
                <a:ext cx="522" cy="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46" name="文本框 39"/>
            <p:cNvSpPr txBox="1">
              <a:spLocks noChangeArrowheads="1"/>
            </p:cNvSpPr>
            <p:nvPr/>
          </p:nvSpPr>
          <p:spPr bwMode="auto">
            <a:xfrm>
              <a:off x="7734300" y="1286887"/>
              <a:ext cx="3875405" cy="70107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1.8.1“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马克思主义的诞生”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2.5.3“‘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蒸汽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’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的力量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</p:grpSp>
      <p:sp>
        <p:nvSpPr>
          <p:cNvPr id="22553" name="文本框 39"/>
          <p:cNvSpPr txBox="1">
            <a:spLocks noChangeArrowheads="1"/>
          </p:cNvSpPr>
          <p:nvPr/>
        </p:nvSpPr>
        <p:spPr bwMode="auto">
          <a:xfrm>
            <a:off x="4397375" y="6202654"/>
            <a:ext cx="3122930" cy="40959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latin typeface="华文中宋" pitchFamily="2" charset="-122"/>
                <a:ea typeface="华文中宋" pitchFamily="2" charset="-122"/>
              </a:rPr>
              <a:t>必修</a:t>
            </a:r>
            <a:r>
              <a:rPr lang="en-US" altLang="zh-CN" sz="2000" b="1">
                <a:latin typeface="华文中宋" pitchFamily="2" charset="-122"/>
                <a:ea typeface="华文中宋" pitchFamily="2" charset="-122"/>
              </a:rPr>
              <a:t>1.8.1“</a:t>
            </a:r>
            <a:r>
              <a:rPr lang="zh-CN" altLang="en-US" sz="2000" b="1">
                <a:latin typeface="华文中宋" pitchFamily="2" charset="-122"/>
                <a:ea typeface="华文中宋" pitchFamily="2" charset="-122"/>
              </a:rPr>
              <a:t>伟大的友谊”</a:t>
            </a:r>
          </a:p>
        </p:txBody>
      </p:sp>
      <p:cxnSp>
        <p:nvCxnSpPr>
          <p:cNvPr id="11" name="直接连接符 38"/>
          <p:cNvCxnSpPr/>
          <p:nvPr/>
        </p:nvCxnSpPr>
        <p:spPr bwMode="auto">
          <a:xfrm>
            <a:off x="4070350" y="6405864"/>
            <a:ext cx="32258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6310630" y="3299297"/>
            <a:ext cx="5500370" cy="2710942"/>
            <a:chOff x="6310630" y="3299297"/>
            <a:chExt cx="5500370" cy="2710942"/>
          </a:xfrm>
        </p:grpSpPr>
        <p:cxnSp>
          <p:nvCxnSpPr>
            <p:cNvPr id="7" name="直接连接符 35"/>
            <p:cNvCxnSpPr/>
            <p:nvPr/>
          </p:nvCxnSpPr>
          <p:spPr bwMode="auto">
            <a:xfrm>
              <a:off x="6623050" y="3705081"/>
              <a:ext cx="11430" cy="13621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38"/>
            <p:cNvCxnSpPr/>
            <p:nvPr/>
          </p:nvCxnSpPr>
          <p:spPr bwMode="auto">
            <a:xfrm>
              <a:off x="6310630" y="3701906"/>
              <a:ext cx="32194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38"/>
            <p:cNvCxnSpPr/>
            <p:nvPr/>
          </p:nvCxnSpPr>
          <p:spPr bwMode="auto">
            <a:xfrm>
              <a:off x="6310630" y="5070396"/>
              <a:ext cx="321945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38"/>
            <p:cNvCxnSpPr/>
            <p:nvPr/>
          </p:nvCxnSpPr>
          <p:spPr bwMode="auto">
            <a:xfrm>
              <a:off x="6645275" y="4409964"/>
              <a:ext cx="335280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51" name="文本框 39"/>
            <p:cNvSpPr txBox="1">
              <a:spLocks noChangeArrowheads="1"/>
            </p:cNvSpPr>
            <p:nvPr/>
          </p:nvSpPr>
          <p:spPr bwMode="auto">
            <a:xfrm>
              <a:off x="7334250" y="3299297"/>
              <a:ext cx="4464050" cy="40959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1.8.1“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马克思主义的诞生条件”</a:t>
              </a:r>
            </a:p>
          </p:txBody>
        </p:sp>
        <p:sp>
          <p:nvSpPr>
            <p:cNvPr id="22552" name="文本框 39"/>
            <p:cNvSpPr txBox="1">
              <a:spLocks noChangeArrowheads="1"/>
            </p:cNvSpPr>
            <p:nvPr/>
          </p:nvSpPr>
          <p:spPr bwMode="auto">
            <a:xfrm>
              <a:off x="7312025" y="4444256"/>
              <a:ext cx="4485005" cy="40959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3.3.3“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马克思主义进入中国”</a:t>
              </a:r>
            </a:p>
          </p:txBody>
        </p:sp>
        <p:sp>
          <p:nvSpPr>
            <p:cNvPr id="22555" name="文本框 39"/>
            <p:cNvSpPr txBox="1">
              <a:spLocks noChangeArrowheads="1"/>
            </p:cNvSpPr>
            <p:nvPr/>
          </p:nvSpPr>
          <p:spPr bwMode="auto">
            <a:xfrm>
              <a:off x="7324725" y="3866379"/>
              <a:ext cx="4464050" cy="39625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2.5.3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“‘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蒸汽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’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的力量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12" name="直接连接符 35"/>
            <p:cNvCxnSpPr/>
            <p:nvPr/>
          </p:nvCxnSpPr>
          <p:spPr bwMode="auto">
            <a:xfrm>
              <a:off x="6990080" y="3454244"/>
              <a:ext cx="13970" cy="18701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38"/>
            <p:cNvCxnSpPr/>
            <p:nvPr/>
          </p:nvCxnSpPr>
          <p:spPr bwMode="auto">
            <a:xfrm>
              <a:off x="6994525" y="4044822"/>
              <a:ext cx="322580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38"/>
            <p:cNvCxnSpPr/>
            <p:nvPr/>
          </p:nvCxnSpPr>
          <p:spPr bwMode="auto">
            <a:xfrm>
              <a:off x="6994525" y="3470120"/>
              <a:ext cx="322580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38"/>
            <p:cNvCxnSpPr/>
            <p:nvPr/>
          </p:nvCxnSpPr>
          <p:spPr bwMode="auto">
            <a:xfrm>
              <a:off x="7000875" y="5318057"/>
              <a:ext cx="274955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60" name="文本框 39"/>
            <p:cNvSpPr txBox="1">
              <a:spLocks noChangeArrowheads="1"/>
            </p:cNvSpPr>
            <p:nvPr/>
          </p:nvSpPr>
          <p:spPr bwMode="auto">
            <a:xfrm>
              <a:off x="7326630" y="5004352"/>
              <a:ext cx="4484370" cy="100588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、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、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中现代中国历史与选修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4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中毛泽东、列宁、邓小平等历史人物的相关知识</a:t>
              </a:r>
            </a:p>
          </p:txBody>
        </p:sp>
        <p:cxnSp>
          <p:nvCxnSpPr>
            <p:cNvPr id="16" name="直接连接符 38"/>
            <p:cNvCxnSpPr/>
            <p:nvPr/>
          </p:nvCxnSpPr>
          <p:spPr bwMode="auto">
            <a:xfrm>
              <a:off x="6996430" y="4686202"/>
              <a:ext cx="321945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>
          <a:xfrm>
            <a:off x="3216910" y="39688"/>
            <a:ext cx="4192270" cy="3366294"/>
            <a:chOff x="3216910" y="39688"/>
            <a:chExt cx="4192270" cy="3366294"/>
          </a:xfrm>
        </p:grpSpPr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3223895" y="809344"/>
              <a:ext cx="3907790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创立“共产主义通讯委员会”</a:t>
              </a: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3261360" y="2518210"/>
              <a:ext cx="4014470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创建和领导第一国际</a:t>
              </a: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3265170" y="1197348"/>
              <a:ext cx="3693795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改组正义者同盟</a:t>
              </a:r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3257550" y="1601227"/>
              <a:ext cx="3883025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发表</a:t>
              </a:r>
              <a:r>
                <a:rPr lang="en-US" altLang="zh-CN" sz="2400" b="1">
                  <a:latin typeface="华文中宋" pitchFamily="2" charset="-122"/>
                  <a:ea typeface="华文中宋" pitchFamily="2" charset="-122"/>
                </a:rPr>
                <a:t>《</a:t>
              </a: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共产党宣言</a:t>
              </a:r>
              <a:r>
                <a:rPr lang="en-US" altLang="zh-CN" sz="2400" b="1">
                  <a:latin typeface="华文中宋" pitchFamily="2" charset="-122"/>
                  <a:ea typeface="华文中宋" pitchFamily="2" charset="-122"/>
                </a:rPr>
                <a:t>》</a:t>
              </a:r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3228975" y="2034317"/>
              <a:ext cx="4180205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参加</a:t>
              </a:r>
              <a:r>
                <a:rPr lang="en-US" altLang="zh-CN" sz="2400" b="1">
                  <a:latin typeface="华文中宋" pitchFamily="2" charset="-122"/>
                  <a:ea typeface="华文中宋" pitchFamily="2" charset="-122"/>
                </a:rPr>
                <a:t>1848</a:t>
              </a: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年欧洲革命</a:t>
              </a:r>
            </a:p>
          </p:txBody>
        </p:sp>
        <p:sp>
          <p:nvSpPr>
            <p:cNvPr id="22562" name="Text Box 8"/>
            <p:cNvSpPr txBox="1">
              <a:spLocks noChangeArrowheads="1"/>
            </p:cNvSpPr>
            <p:nvPr/>
          </p:nvSpPr>
          <p:spPr bwMode="auto">
            <a:xfrm>
              <a:off x="3265170" y="2948760"/>
              <a:ext cx="3028315" cy="457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撰写《资本论》</a:t>
              </a:r>
            </a:p>
          </p:txBody>
        </p:sp>
        <p:sp>
          <p:nvSpPr>
            <p:cNvPr id="22563" name="Text Box 7"/>
            <p:cNvSpPr txBox="1">
              <a:spLocks noChangeArrowheads="1"/>
            </p:cNvSpPr>
            <p:nvPr/>
          </p:nvSpPr>
          <p:spPr bwMode="auto">
            <a:xfrm>
              <a:off x="3216910" y="39688"/>
              <a:ext cx="3907790" cy="822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实现从革命民主主义者向共产主义的伟大转变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5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左大括号 5"/>
          <p:cNvSpPr/>
          <p:nvPr/>
        </p:nvSpPr>
        <p:spPr>
          <a:xfrm>
            <a:off x="1012825" y="1050925"/>
            <a:ext cx="303213" cy="484187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-108227" y="881063"/>
            <a:ext cx="104644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第一个社会主义国家的缔造者列宁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1365250" y="444500"/>
            <a:ext cx="1831975" cy="1539875"/>
            <a:chOff x="1365250" y="444500"/>
            <a:chExt cx="1831975" cy="1539875"/>
          </a:xfrm>
        </p:grpSpPr>
        <p:sp>
          <p:nvSpPr>
            <p:cNvPr id="23555" name="Text Box 6"/>
            <p:cNvSpPr txBox="1">
              <a:spLocks noChangeArrowheads="1"/>
            </p:cNvSpPr>
            <p:nvPr/>
          </p:nvSpPr>
          <p:spPr bwMode="auto">
            <a:xfrm>
              <a:off x="1365250" y="795338"/>
              <a:ext cx="1484313" cy="1189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领导俄国十月革命胜利</a:t>
              </a:r>
            </a:p>
          </p:txBody>
        </p:sp>
        <p:sp>
          <p:nvSpPr>
            <p:cNvPr id="2" name="左大括号 5"/>
            <p:cNvSpPr/>
            <p:nvPr/>
          </p:nvSpPr>
          <p:spPr>
            <a:xfrm>
              <a:off x="2928938" y="444500"/>
              <a:ext cx="268287" cy="1458913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1320800" y="4285397"/>
            <a:ext cx="1966913" cy="2004278"/>
            <a:chOff x="1320800" y="4638675"/>
            <a:chExt cx="1966913" cy="1651000"/>
          </a:xfrm>
        </p:grpSpPr>
        <p:sp>
          <p:nvSpPr>
            <p:cNvPr id="23559" name="Text Box 105"/>
            <p:cNvSpPr txBox="1">
              <a:spLocks noChangeArrowheads="1"/>
            </p:cNvSpPr>
            <p:nvPr/>
          </p:nvSpPr>
          <p:spPr bwMode="auto">
            <a:xfrm>
              <a:off x="1320800" y="5053013"/>
              <a:ext cx="1966913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社会主义建设的探索</a:t>
              </a:r>
            </a:p>
          </p:txBody>
        </p:sp>
        <p:sp>
          <p:nvSpPr>
            <p:cNvPr id="3" name="左大括号 5"/>
            <p:cNvSpPr/>
            <p:nvPr/>
          </p:nvSpPr>
          <p:spPr>
            <a:xfrm rot="10800000" flipH="1">
              <a:off x="3094038" y="4638675"/>
              <a:ext cx="76200" cy="16510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148321" y="4100798"/>
            <a:ext cx="6684963" cy="457200"/>
            <a:chOff x="3121025" y="4005263"/>
            <a:chExt cx="6684963" cy="457200"/>
          </a:xfrm>
        </p:grpSpPr>
        <p:sp>
          <p:nvSpPr>
            <p:cNvPr id="23562" name="Text Box 111"/>
            <p:cNvSpPr txBox="1">
              <a:spLocks noChangeArrowheads="1"/>
            </p:cNvSpPr>
            <p:nvPr/>
          </p:nvSpPr>
          <p:spPr bwMode="auto">
            <a:xfrm>
              <a:off x="3121025" y="4005263"/>
              <a:ext cx="26717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战时共产主义政策</a:t>
              </a:r>
            </a:p>
          </p:txBody>
        </p:sp>
        <p:cxnSp>
          <p:nvCxnSpPr>
            <p:cNvPr id="8" name="直接连接符 38"/>
            <p:cNvCxnSpPr/>
            <p:nvPr/>
          </p:nvCxnSpPr>
          <p:spPr>
            <a:xfrm>
              <a:off x="5680075" y="4205288"/>
              <a:ext cx="322263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70" name="文本框 39"/>
            <p:cNvSpPr txBox="1">
              <a:spLocks noChangeArrowheads="1"/>
            </p:cNvSpPr>
            <p:nvPr/>
          </p:nvSpPr>
          <p:spPr bwMode="auto">
            <a:xfrm>
              <a:off x="6019800" y="4005263"/>
              <a:ext cx="3786188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2.7.1“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战时共产主义政策”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311275" y="2619375"/>
            <a:ext cx="1682750" cy="1289050"/>
            <a:chOff x="1311275" y="2619375"/>
            <a:chExt cx="1682750" cy="1289050"/>
          </a:xfrm>
        </p:grpSpPr>
        <p:sp>
          <p:nvSpPr>
            <p:cNvPr id="23573" name="Text Box 105"/>
            <p:cNvSpPr txBox="1">
              <a:spLocks noChangeArrowheads="1"/>
            </p:cNvSpPr>
            <p:nvPr/>
          </p:nvSpPr>
          <p:spPr bwMode="auto">
            <a:xfrm>
              <a:off x="1311275" y="2930525"/>
              <a:ext cx="14843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巩固新生政权</a:t>
              </a:r>
            </a:p>
          </p:txBody>
        </p:sp>
        <p:sp>
          <p:nvSpPr>
            <p:cNvPr id="15" name="左大括号 5"/>
            <p:cNvSpPr/>
            <p:nvPr/>
          </p:nvSpPr>
          <p:spPr>
            <a:xfrm>
              <a:off x="2846388" y="2619375"/>
              <a:ext cx="147637" cy="128905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087689" y="2473325"/>
            <a:ext cx="2439654" cy="1616075"/>
            <a:chOff x="3087689" y="2473325"/>
            <a:chExt cx="2439654" cy="1616075"/>
          </a:xfrm>
        </p:grpSpPr>
        <p:sp>
          <p:nvSpPr>
            <p:cNvPr id="23575" name="Text Box 71"/>
            <p:cNvSpPr txBox="1">
              <a:spLocks noChangeArrowheads="1"/>
            </p:cNvSpPr>
            <p:nvPr/>
          </p:nvSpPr>
          <p:spPr bwMode="auto">
            <a:xfrm>
              <a:off x="3144838" y="3057525"/>
              <a:ext cx="238250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迁都莫斯科</a:t>
              </a:r>
            </a:p>
          </p:txBody>
        </p:sp>
        <p:sp>
          <p:nvSpPr>
            <p:cNvPr id="23576" name="Text Box 71"/>
            <p:cNvSpPr txBox="1">
              <a:spLocks noChangeArrowheads="1"/>
            </p:cNvSpPr>
            <p:nvPr/>
          </p:nvSpPr>
          <p:spPr bwMode="auto">
            <a:xfrm>
              <a:off x="3125788" y="2473325"/>
              <a:ext cx="1828349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退出一战</a:t>
              </a:r>
            </a:p>
          </p:txBody>
        </p:sp>
        <p:sp>
          <p:nvSpPr>
            <p:cNvPr id="23577" name="Text Box 71"/>
            <p:cNvSpPr txBox="1">
              <a:spLocks noChangeArrowheads="1"/>
            </p:cNvSpPr>
            <p:nvPr/>
          </p:nvSpPr>
          <p:spPr bwMode="auto">
            <a:xfrm>
              <a:off x="3087689" y="3632200"/>
              <a:ext cx="227588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三年国内战争</a:t>
              </a:r>
            </a:p>
          </p:txBody>
        </p:sp>
      </p:grpSp>
      <p:grpSp>
        <p:nvGrpSpPr>
          <p:cNvPr id="23578" name="组合 21"/>
          <p:cNvGrpSpPr>
            <a:grpSpLocks/>
          </p:cNvGrpSpPr>
          <p:nvPr/>
        </p:nvGrpSpPr>
        <p:grpSpPr bwMode="auto">
          <a:xfrm>
            <a:off x="5114925" y="2701925"/>
            <a:ext cx="4051300" cy="1284288"/>
            <a:chOff x="9476" y="687"/>
            <a:chExt cx="8190" cy="2401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10002" y="699"/>
              <a:ext cx="3" cy="23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9476" y="687"/>
              <a:ext cx="523" cy="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38"/>
            <p:cNvCxnSpPr/>
            <p:nvPr/>
          </p:nvCxnSpPr>
          <p:spPr>
            <a:xfrm>
              <a:off x="9495" y="3049"/>
              <a:ext cx="523" cy="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38"/>
            <p:cNvCxnSpPr/>
            <p:nvPr/>
          </p:nvCxnSpPr>
          <p:spPr>
            <a:xfrm>
              <a:off x="10115" y="1957"/>
              <a:ext cx="523" cy="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05" name="文本框 39"/>
            <p:cNvSpPr txBox="1">
              <a:spLocks noChangeArrowheads="1"/>
            </p:cNvSpPr>
            <p:nvPr/>
          </p:nvSpPr>
          <p:spPr bwMode="auto">
            <a:xfrm>
              <a:off x="10659" y="1614"/>
              <a:ext cx="7007" cy="7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3.1.3“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俄国退出一战”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197225" y="276225"/>
            <a:ext cx="4027488" cy="1868488"/>
            <a:chOff x="3197225" y="276225"/>
            <a:chExt cx="4027488" cy="1868488"/>
          </a:xfrm>
        </p:grpSpPr>
        <p:sp>
          <p:nvSpPr>
            <p:cNvPr id="23557" name="Text Box 70"/>
            <p:cNvSpPr txBox="1">
              <a:spLocks noChangeArrowheads="1"/>
            </p:cNvSpPr>
            <p:nvPr/>
          </p:nvSpPr>
          <p:spPr bwMode="auto">
            <a:xfrm>
              <a:off x="3197225" y="276225"/>
              <a:ext cx="3787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创建布尔什维克党</a:t>
              </a:r>
            </a:p>
          </p:txBody>
        </p:sp>
        <p:sp>
          <p:nvSpPr>
            <p:cNvPr id="23558" name="Text Box 71"/>
            <p:cNvSpPr txBox="1">
              <a:spLocks noChangeArrowheads="1"/>
            </p:cNvSpPr>
            <p:nvPr/>
          </p:nvSpPr>
          <p:spPr bwMode="auto">
            <a:xfrm>
              <a:off x="3209925" y="1687513"/>
              <a:ext cx="40147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领导彼得格勒武装起义</a:t>
              </a:r>
            </a:p>
          </p:txBody>
        </p:sp>
        <p:sp>
          <p:nvSpPr>
            <p:cNvPr id="23560" name="Text Box 107"/>
            <p:cNvSpPr txBox="1">
              <a:spLocks noChangeArrowheads="1"/>
            </p:cNvSpPr>
            <p:nvPr/>
          </p:nvSpPr>
          <p:spPr bwMode="auto">
            <a:xfrm>
              <a:off x="3224213" y="795338"/>
              <a:ext cx="3883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提出</a:t>
              </a:r>
              <a:r>
                <a:rPr lang="en-US" altLang="zh-CN" sz="2400" b="1">
                  <a:latin typeface="华文中宋" pitchFamily="2" charset="-122"/>
                  <a:ea typeface="华文中宋" pitchFamily="2" charset="-122"/>
                </a:rPr>
                <a:t>《</a:t>
              </a: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四月提纲</a:t>
              </a:r>
              <a:r>
                <a:rPr lang="en-US" altLang="zh-CN" sz="2400" b="1">
                  <a:latin typeface="华文中宋" pitchFamily="2" charset="-122"/>
                  <a:ea typeface="华文中宋" pitchFamily="2" charset="-122"/>
                </a:rPr>
                <a:t>》</a:t>
              </a:r>
            </a:p>
          </p:txBody>
        </p:sp>
        <p:sp>
          <p:nvSpPr>
            <p:cNvPr id="23592" name="Text Box 107"/>
            <p:cNvSpPr txBox="1">
              <a:spLocks noChangeArrowheads="1"/>
            </p:cNvSpPr>
            <p:nvPr/>
          </p:nvSpPr>
          <p:spPr bwMode="auto">
            <a:xfrm>
              <a:off x="3219450" y="1246188"/>
              <a:ext cx="3883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写作《国家与革命》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6391275" y="119063"/>
            <a:ext cx="5461000" cy="2906712"/>
            <a:chOff x="6391275" y="119063"/>
            <a:chExt cx="5461000" cy="2906712"/>
          </a:xfrm>
        </p:grpSpPr>
        <p:cxnSp>
          <p:nvCxnSpPr>
            <p:cNvPr id="36" name="直接连接符 35"/>
            <p:cNvCxnSpPr/>
            <p:nvPr/>
          </p:nvCxnSpPr>
          <p:spPr>
            <a:xfrm>
              <a:off x="6724650" y="565150"/>
              <a:ext cx="1588" cy="15160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391275" y="555625"/>
              <a:ext cx="331788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8"/>
            <p:cNvCxnSpPr/>
            <p:nvPr/>
          </p:nvCxnSpPr>
          <p:spPr>
            <a:xfrm>
              <a:off x="6403975" y="2055813"/>
              <a:ext cx="331788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38"/>
            <p:cNvCxnSpPr/>
            <p:nvPr/>
          </p:nvCxnSpPr>
          <p:spPr>
            <a:xfrm>
              <a:off x="6721475" y="1377950"/>
              <a:ext cx="331788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8" name="文本框 39"/>
            <p:cNvSpPr txBox="1">
              <a:spLocks noChangeArrowheads="1"/>
            </p:cNvSpPr>
            <p:nvPr/>
          </p:nvSpPr>
          <p:spPr bwMode="auto">
            <a:xfrm>
              <a:off x="7389813" y="666750"/>
              <a:ext cx="4449762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1.8.3“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俄国十月社会主义革命”</a:t>
              </a:r>
            </a:p>
          </p:txBody>
        </p:sp>
        <p:sp>
          <p:nvSpPr>
            <p:cNvPr id="23579" name="文本框 39"/>
            <p:cNvSpPr txBox="1">
              <a:spLocks noChangeArrowheads="1"/>
            </p:cNvSpPr>
            <p:nvPr/>
          </p:nvSpPr>
          <p:spPr bwMode="auto">
            <a:xfrm>
              <a:off x="7381875" y="1187450"/>
              <a:ext cx="4448175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1.3.3“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五四运动”、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中共成立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sp>
          <p:nvSpPr>
            <p:cNvPr id="23580" name="文本框 39"/>
            <p:cNvSpPr txBox="1">
              <a:spLocks noChangeArrowheads="1"/>
            </p:cNvSpPr>
            <p:nvPr/>
          </p:nvSpPr>
          <p:spPr bwMode="auto">
            <a:xfrm>
              <a:off x="7402513" y="119063"/>
              <a:ext cx="4449762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1.8.1“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马克思主义诞生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sp>
          <p:nvSpPr>
            <p:cNvPr id="23581" name="文本框 39"/>
            <p:cNvSpPr txBox="1">
              <a:spLocks noChangeArrowheads="1"/>
            </p:cNvSpPr>
            <p:nvPr/>
          </p:nvSpPr>
          <p:spPr bwMode="auto">
            <a:xfrm>
              <a:off x="7386638" y="1676400"/>
              <a:ext cx="4449762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3.3.3“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马克思主义在中国传播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cxnSp>
          <p:nvCxnSpPr>
            <p:cNvPr id="31" name="直接连接符 30"/>
            <p:cNvCxnSpPr/>
            <p:nvPr/>
          </p:nvCxnSpPr>
          <p:spPr>
            <a:xfrm flipH="1">
              <a:off x="7053263" y="357188"/>
              <a:ext cx="3175" cy="24511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8"/>
            <p:cNvCxnSpPr/>
            <p:nvPr/>
          </p:nvCxnSpPr>
          <p:spPr>
            <a:xfrm>
              <a:off x="7058025" y="371475"/>
              <a:ext cx="331788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8"/>
            <p:cNvCxnSpPr/>
            <p:nvPr/>
          </p:nvCxnSpPr>
          <p:spPr>
            <a:xfrm>
              <a:off x="7048500" y="830263"/>
              <a:ext cx="330200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8"/>
            <p:cNvCxnSpPr/>
            <p:nvPr/>
          </p:nvCxnSpPr>
          <p:spPr>
            <a:xfrm>
              <a:off x="7038975" y="1381125"/>
              <a:ext cx="331788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8"/>
            <p:cNvCxnSpPr/>
            <p:nvPr/>
          </p:nvCxnSpPr>
          <p:spPr>
            <a:xfrm>
              <a:off x="7042150" y="1917700"/>
              <a:ext cx="331788" cy="47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93" name="文本框 39"/>
            <p:cNvSpPr txBox="1">
              <a:spLocks noChangeArrowheads="1"/>
            </p:cNvSpPr>
            <p:nvPr/>
          </p:nvSpPr>
          <p:spPr bwMode="auto">
            <a:xfrm>
              <a:off x="7402513" y="2166938"/>
              <a:ext cx="4449762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2.5.4“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走向整体的世界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sp>
          <p:nvSpPr>
            <p:cNvPr id="23594" name="文本框 39"/>
            <p:cNvSpPr txBox="1">
              <a:spLocks noChangeArrowheads="1"/>
            </p:cNvSpPr>
            <p:nvPr/>
          </p:nvSpPr>
          <p:spPr bwMode="auto">
            <a:xfrm>
              <a:off x="7402513" y="2628900"/>
              <a:ext cx="4449762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第一次世界大战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cxnSp>
          <p:nvCxnSpPr>
            <p:cNvPr id="13" name="直接连接符 38"/>
            <p:cNvCxnSpPr/>
            <p:nvPr/>
          </p:nvCxnSpPr>
          <p:spPr>
            <a:xfrm>
              <a:off x="7070725" y="2360613"/>
              <a:ext cx="331788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38"/>
            <p:cNvCxnSpPr/>
            <p:nvPr/>
          </p:nvCxnSpPr>
          <p:spPr>
            <a:xfrm>
              <a:off x="7042150" y="2798763"/>
              <a:ext cx="331788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组合 62"/>
          <p:cNvGrpSpPr/>
          <p:nvPr/>
        </p:nvGrpSpPr>
        <p:grpSpPr>
          <a:xfrm>
            <a:off x="5848350" y="4525963"/>
            <a:ext cx="5421313" cy="2241550"/>
            <a:chOff x="5848350" y="4525963"/>
            <a:chExt cx="5421313" cy="2241550"/>
          </a:xfrm>
        </p:grpSpPr>
        <p:sp>
          <p:nvSpPr>
            <p:cNvPr id="23572" name="文本框 39"/>
            <p:cNvSpPr txBox="1">
              <a:spLocks noChangeArrowheads="1"/>
            </p:cNvSpPr>
            <p:nvPr/>
          </p:nvSpPr>
          <p:spPr bwMode="auto">
            <a:xfrm>
              <a:off x="5900738" y="4525963"/>
              <a:ext cx="3084512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2.7.1“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新经济政策”</a:t>
              </a:r>
              <a:endParaRPr lang="zh-CN" altLang="en-US" sz="2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3588" name="文本框 39"/>
            <p:cNvSpPr txBox="1">
              <a:spLocks noChangeArrowheads="1"/>
            </p:cNvSpPr>
            <p:nvPr/>
          </p:nvSpPr>
          <p:spPr bwMode="auto">
            <a:xfrm>
              <a:off x="5853113" y="6370638"/>
              <a:ext cx="5416550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4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毛泽东、邓小平等历史人物的相关知识</a:t>
              </a:r>
            </a:p>
          </p:txBody>
        </p:sp>
        <p:sp>
          <p:nvSpPr>
            <p:cNvPr id="23591" name="文本框 39"/>
            <p:cNvSpPr txBox="1">
              <a:spLocks noChangeArrowheads="1"/>
            </p:cNvSpPr>
            <p:nvPr/>
          </p:nvSpPr>
          <p:spPr bwMode="auto">
            <a:xfrm>
              <a:off x="5848350" y="5410200"/>
              <a:ext cx="4768850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2.3.2“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农村和城市经济体制改革”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3597" name="文本框 39"/>
            <p:cNvSpPr txBox="1">
              <a:spLocks noChangeArrowheads="1"/>
            </p:cNvSpPr>
            <p:nvPr/>
          </p:nvSpPr>
          <p:spPr bwMode="auto">
            <a:xfrm>
              <a:off x="5859463" y="5876925"/>
              <a:ext cx="4767262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2.6.2“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罗斯福新政”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3599" name="文本框 39"/>
            <p:cNvSpPr txBox="1">
              <a:spLocks noChangeArrowheads="1"/>
            </p:cNvSpPr>
            <p:nvPr/>
          </p:nvSpPr>
          <p:spPr bwMode="auto">
            <a:xfrm>
              <a:off x="5921375" y="4968875"/>
              <a:ext cx="3000375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2.7.2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“斯大林模式”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3171825" y="4781550"/>
            <a:ext cx="2690813" cy="1814513"/>
            <a:chOff x="3171825" y="4781550"/>
            <a:chExt cx="2690813" cy="1814513"/>
          </a:xfrm>
        </p:grpSpPr>
        <p:sp>
          <p:nvSpPr>
            <p:cNvPr id="23563" name="Text Box 112"/>
            <p:cNvSpPr txBox="1">
              <a:spLocks noChangeArrowheads="1"/>
            </p:cNvSpPr>
            <p:nvPr/>
          </p:nvSpPr>
          <p:spPr bwMode="auto">
            <a:xfrm>
              <a:off x="3171825" y="5780088"/>
              <a:ext cx="19542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新经济政策</a:t>
              </a:r>
            </a:p>
          </p:txBody>
        </p:sp>
        <p:cxnSp>
          <p:nvCxnSpPr>
            <p:cNvPr id="11" name="直接连接符 38"/>
            <p:cNvCxnSpPr/>
            <p:nvPr/>
          </p:nvCxnSpPr>
          <p:spPr>
            <a:xfrm>
              <a:off x="4852988" y="5989638"/>
              <a:ext cx="96996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5505450" y="4797425"/>
              <a:ext cx="33338" cy="17986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38"/>
            <p:cNvCxnSpPr/>
            <p:nvPr/>
          </p:nvCxnSpPr>
          <p:spPr>
            <a:xfrm>
              <a:off x="5540375" y="5183188"/>
              <a:ext cx="322263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38"/>
            <p:cNvCxnSpPr/>
            <p:nvPr/>
          </p:nvCxnSpPr>
          <p:spPr>
            <a:xfrm>
              <a:off x="5516563" y="6580188"/>
              <a:ext cx="32226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38"/>
            <p:cNvCxnSpPr/>
            <p:nvPr/>
          </p:nvCxnSpPr>
          <p:spPr>
            <a:xfrm>
              <a:off x="5521325" y="5564188"/>
              <a:ext cx="322263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38"/>
            <p:cNvCxnSpPr/>
            <p:nvPr/>
          </p:nvCxnSpPr>
          <p:spPr>
            <a:xfrm>
              <a:off x="5527675" y="4781550"/>
              <a:ext cx="322263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左大括号 5"/>
          <p:cNvSpPr/>
          <p:nvPr/>
        </p:nvSpPr>
        <p:spPr>
          <a:xfrm>
            <a:off x="1012825" y="1050925"/>
            <a:ext cx="303213" cy="531653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-108227" y="1611313"/>
            <a:ext cx="104644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新中国的缔造者毛泽东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1365250" y="444500"/>
            <a:ext cx="1831975" cy="1539875"/>
            <a:chOff x="1365250" y="444500"/>
            <a:chExt cx="1831975" cy="1539875"/>
          </a:xfrm>
        </p:grpSpPr>
        <p:sp>
          <p:nvSpPr>
            <p:cNvPr id="24579" name="Text Box 6"/>
            <p:cNvSpPr txBox="1">
              <a:spLocks noChangeArrowheads="1"/>
            </p:cNvSpPr>
            <p:nvPr/>
          </p:nvSpPr>
          <p:spPr bwMode="auto">
            <a:xfrm>
              <a:off x="1365250" y="795338"/>
              <a:ext cx="1484313" cy="1189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民主革命时期的历史贡献</a:t>
              </a:r>
            </a:p>
          </p:txBody>
        </p:sp>
        <p:sp>
          <p:nvSpPr>
            <p:cNvPr id="2" name="左大括号 5"/>
            <p:cNvSpPr/>
            <p:nvPr/>
          </p:nvSpPr>
          <p:spPr>
            <a:xfrm>
              <a:off x="2928938" y="444500"/>
              <a:ext cx="268287" cy="1458913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311275" y="3119438"/>
            <a:ext cx="1698625" cy="1814512"/>
            <a:chOff x="1311275" y="3119438"/>
            <a:chExt cx="1698625" cy="1814512"/>
          </a:xfrm>
        </p:grpSpPr>
        <p:sp>
          <p:nvSpPr>
            <p:cNvPr id="24590" name="Text Box 105"/>
            <p:cNvSpPr txBox="1">
              <a:spLocks noChangeArrowheads="1"/>
            </p:cNvSpPr>
            <p:nvPr/>
          </p:nvSpPr>
          <p:spPr bwMode="auto">
            <a:xfrm>
              <a:off x="1311275" y="3119438"/>
              <a:ext cx="1484313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社会主义革命和建设时期的历史贡献</a:t>
              </a:r>
            </a:p>
          </p:txBody>
        </p:sp>
        <p:sp>
          <p:nvSpPr>
            <p:cNvPr id="15" name="左大括号 5"/>
            <p:cNvSpPr/>
            <p:nvPr/>
          </p:nvSpPr>
          <p:spPr>
            <a:xfrm>
              <a:off x="2846388" y="3298825"/>
              <a:ext cx="163512" cy="163512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7213600" y="76200"/>
            <a:ext cx="4741839" cy="2444810"/>
            <a:chOff x="7213600" y="76200"/>
            <a:chExt cx="4741839" cy="2444810"/>
          </a:xfrm>
        </p:grpSpPr>
        <p:sp>
          <p:nvSpPr>
            <p:cNvPr id="24589" name="文本框 39"/>
            <p:cNvSpPr txBox="1">
              <a:spLocks noChangeArrowheads="1"/>
            </p:cNvSpPr>
            <p:nvPr/>
          </p:nvSpPr>
          <p:spPr bwMode="auto">
            <a:xfrm>
              <a:off x="7221538" y="1066800"/>
              <a:ext cx="4449762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1.8“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解放人类的阳光大道”</a:t>
              </a:r>
            </a:p>
          </p:txBody>
        </p:sp>
        <p:sp>
          <p:nvSpPr>
            <p:cNvPr id="24594" name="文本框 39"/>
            <p:cNvSpPr txBox="1">
              <a:spLocks noChangeArrowheads="1"/>
            </p:cNvSpPr>
            <p:nvPr/>
          </p:nvSpPr>
          <p:spPr bwMode="auto">
            <a:xfrm>
              <a:off x="7213600" y="76200"/>
              <a:ext cx="4449763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1.3.3“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新民主主义革命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sp>
          <p:nvSpPr>
            <p:cNvPr id="24595" name="文本框 39"/>
            <p:cNvSpPr txBox="1">
              <a:spLocks noChangeArrowheads="1"/>
            </p:cNvSpPr>
            <p:nvPr/>
          </p:nvSpPr>
          <p:spPr bwMode="auto">
            <a:xfrm>
              <a:off x="7251700" y="2120900"/>
              <a:ext cx="4703739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3.4.2“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毛泽东思想的诞生与成熟</a:t>
              </a:r>
              <a:r>
                <a:rPr lang="en-US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en-US" altLang="zh-CN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4596" name="文本框 39"/>
            <p:cNvSpPr txBox="1">
              <a:spLocks noChangeArrowheads="1"/>
            </p:cNvSpPr>
            <p:nvPr/>
          </p:nvSpPr>
          <p:spPr bwMode="auto">
            <a:xfrm>
              <a:off x="7250113" y="1593850"/>
              <a:ext cx="4449762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3.3.3“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马克思主义在中国传播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sp>
          <p:nvSpPr>
            <p:cNvPr id="24603" name="文本框 39"/>
            <p:cNvSpPr txBox="1">
              <a:spLocks noChangeArrowheads="1"/>
            </p:cNvSpPr>
            <p:nvPr/>
          </p:nvSpPr>
          <p:spPr bwMode="auto">
            <a:xfrm>
              <a:off x="7219950" y="565150"/>
              <a:ext cx="4448175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1.2.3“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伟大的抗日战争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3178175" y="174625"/>
            <a:ext cx="4044950" cy="2136775"/>
            <a:chOff x="3178175" y="174625"/>
            <a:chExt cx="4044950" cy="2136775"/>
          </a:xfrm>
        </p:grpSpPr>
        <p:sp>
          <p:nvSpPr>
            <p:cNvPr id="24581" name="Text Box 70"/>
            <p:cNvSpPr txBox="1">
              <a:spLocks noChangeArrowheads="1"/>
            </p:cNvSpPr>
            <p:nvPr/>
          </p:nvSpPr>
          <p:spPr bwMode="auto">
            <a:xfrm>
              <a:off x="3197225" y="174625"/>
              <a:ext cx="3787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创建中国共产党</a:t>
              </a:r>
            </a:p>
          </p:txBody>
        </p:sp>
        <p:sp>
          <p:nvSpPr>
            <p:cNvPr id="24582" name="Text Box 71"/>
            <p:cNvSpPr txBox="1">
              <a:spLocks noChangeArrowheads="1"/>
            </p:cNvSpPr>
            <p:nvPr/>
          </p:nvSpPr>
          <p:spPr bwMode="auto">
            <a:xfrm>
              <a:off x="3178175" y="1239838"/>
              <a:ext cx="40147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领导中国革命走向胜利</a:t>
              </a:r>
            </a:p>
          </p:txBody>
        </p:sp>
        <p:sp>
          <p:nvSpPr>
            <p:cNvPr id="24584" name="Text Box 107"/>
            <p:cNvSpPr txBox="1">
              <a:spLocks noChangeArrowheads="1"/>
            </p:cNvSpPr>
            <p:nvPr/>
          </p:nvSpPr>
          <p:spPr bwMode="auto">
            <a:xfrm>
              <a:off x="3186113" y="688975"/>
              <a:ext cx="3883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开创中国革命道路</a:t>
              </a: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6564313" y="341313"/>
              <a:ext cx="11112" cy="16779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230938" y="330200"/>
              <a:ext cx="331787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8"/>
            <p:cNvCxnSpPr/>
            <p:nvPr/>
          </p:nvCxnSpPr>
          <p:spPr>
            <a:xfrm>
              <a:off x="6242050" y="2027238"/>
              <a:ext cx="331788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38"/>
            <p:cNvCxnSpPr/>
            <p:nvPr/>
          </p:nvCxnSpPr>
          <p:spPr>
            <a:xfrm>
              <a:off x="6553200" y="1285875"/>
              <a:ext cx="330200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889750" y="268288"/>
              <a:ext cx="14288" cy="20431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8"/>
            <p:cNvCxnSpPr/>
            <p:nvPr/>
          </p:nvCxnSpPr>
          <p:spPr>
            <a:xfrm>
              <a:off x="6891338" y="284163"/>
              <a:ext cx="331787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8"/>
            <p:cNvCxnSpPr/>
            <p:nvPr/>
          </p:nvCxnSpPr>
          <p:spPr>
            <a:xfrm>
              <a:off x="6880225" y="803275"/>
              <a:ext cx="331788" cy="47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8"/>
            <p:cNvCxnSpPr/>
            <p:nvPr/>
          </p:nvCxnSpPr>
          <p:spPr>
            <a:xfrm>
              <a:off x="6872288" y="1277938"/>
              <a:ext cx="331787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8"/>
            <p:cNvCxnSpPr/>
            <p:nvPr/>
          </p:nvCxnSpPr>
          <p:spPr>
            <a:xfrm>
              <a:off x="6875463" y="1828800"/>
              <a:ext cx="331787" cy="47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02" name="Text Box 71"/>
            <p:cNvSpPr txBox="1">
              <a:spLocks noChangeArrowheads="1"/>
            </p:cNvSpPr>
            <p:nvPr/>
          </p:nvSpPr>
          <p:spPr bwMode="auto">
            <a:xfrm>
              <a:off x="3203575" y="1701800"/>
              <a:ext cx="21240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建立新中国</a:t>
              </a:r>
            </a:p>
          </p:txBody>
        </p:sp>
        <p:cxnSp>
          <p:nvCxnSpPr>
            <p:cNvPr id="12" name="直接连接符 38"/>
            <p:cNvCxnSpPr/>
            <p:nvPr/>
          </p:nvCxnSpPr>
          <p:spPr>
            <a:xfrm>
              <a:off x="6884988" y="2290763"/>
              <a:ext cx="331787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组合 62"/>
          <p:cNvGrpSpPr/>
          <p:nvPr/>
        </p:nvGrpSpPr>
        <p:grpSpPr>
          <a:xfrm>
            <a:off x="6354763" y="2798763"/>
            <a:ext cx="4454525" cy="1019175"/>
            <a:chOff x="6354763" y="2798763"/>
            <a:chExt cx="4454525" cy="1019175"/>
          </a:xfrm>
        </p:grpSpPr>
        <p:sp>
          <p:nvSpPr>
            <p:cNvPr id="24605" name="文本框 39"/>
            <p:cNvSpPr txBox="1">
              <a:spLocks noChangeArrowheads="1"/>
            </p:cNvSpPr>
            <p:nvPr/>
          </p:nvSpPr>
          <p:spPr bwMode="auto">
            <a:xfrm>
              <a:off x="6354763" y="2798763"/>
              <a:ext cx="4449762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2.3.1“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社会主义制度的建立</a:t>
              </a:r>
              <a:r>
                <a:rPr lang="en-US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en-US" altLang="zh-CN" sz="2000" b="1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4607" name="文本框 39"/>
            <p:cNvSpPr txBox="1">
              <a:spLocks noChangeArrowheads="1"/>
            </p:cNvSpPr>
            <p:nvPr/>
          </p:nvSpPr>
          <p:spPr bwMode="auto">
            <a:xfrm>
              <a:off x="6359525" y="3421063"/>
              <a:ext cx="4449763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近代民族工业的曲折发展</a:t>
              </a:r>
              <a:r>
                <a:rPr lang="en-US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en-US" altLang="zh-CN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008313" y="3067050"/>
            <a:ext cx="3336925" cy="649288"/>
            <a:chOff x="3008313" y="3067050"/>
            <a:chExt cx="3336925" cy="649288"/>
          </a:xfrm>
        </p:grpSpPr>
        <p:sp>
          <p:nvSpPr>
            <p:cNvPr id="24593" name="Text Box 71"/>
            <p:cNvSpPr txBox="1">
              <a:spLocks noChangeArrowheads="1"/>
            </p:cNvSpPr>
            <p:nvPr/>
          </p:nvSpPr>
          <p:spPr bwMode="auto">
            <a:xfrm>
              <a:off x="3008313" y="3159125"/>
              <a:ext cx="27749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确立社会主义制度</a:t>
              </a:r>
            </a:p>
          </p:txBody>
        </p:sp>
        <p:cxnSp>
          <p:nvCxnSpPr>
            <p:cNvPr id="16" name="直接连接符 38"/>
            <p:cNvCxnSpPr/>
            <p:nvPr/>
          </p:nvCxnSpPr>
          <p:spPr>
            <a:xfrm>
              <a:off x="5702300" y="3384550"/>
              <a:ext cx="331788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6034088" y="3079750"/>
              <a:ext cx="0" cy="636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38"/>
            <p:cNvCxnSpPr/>
            <p:nvPr/>
          </p:nvCxnSpPr>
          <p:spPr>
            <a:xfrm>
              <a:off x="6013450" y="3067050"/>
              <a:ext cx="331788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38"/>
            <p:cNvCxnSpPr/>
            <p:nvPr/>
          </p:nvCxnSpPr>
          <p:spPr>
            <a:xfrm>
              <a:off x="6008688" y="3692525"/>
              <a:ext cx="331787" cy="47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组合 66"/>
          <p:cNvGrpSpPr/>
          <p:nvPr/>
        </p:nvGrpSpPr>
        <p:grpSpPr>
          <a:xfrm>
            <a:off x="5314950" y="5727700"/>
            <a:ext cx="6764338" cy="1036638"/>
            <a:chOff x="5314950" y="5727700"/>
            <a:chExt cx="6764338" cy="1036638"/>
          </a:xfrm>
        </p:grpSpPr>
        <p:sp>
          <p:nvSpPr>
            <p:cNvPr id="24617" name="文本框 39"/>
            <p:cNvSpPr txBox="1">
              <a:spLocks noChangeArrowheads="1"/>
            </p:cNvSpPr>
            <p:nvPr/>
          </p:nvSpPr>
          <p:spPr bwMode="auto">
            <a:xfrm>
              <a:off x="5314950" y="5727700"/>
              <a:ext cx="6585898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1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、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、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中与毛泽东、马克思、孙中山相关的知识</a:t>
              </a:r>
              <a:endParaRPr lang="en-US" altLang="zh-CN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4619" name="文本框 39"/>
            <p:cNvSpPr txBox="1">
              <a:spLocks noChangeArrowheads="1"/>
            </p:cNvSpPr>
            <p:nvPr/>
          </p:nvSpPr>
          <p:spPr bwMode="auto">
            <a:xfrm>
              <a:off x="5314950" y="6367463"/>
              <a:ext cx="6764338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4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中马克思、列宁、邓小平、孙中山等人物的相关知识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6827838" y="4060825"/>
            <a:ext cx="5122862" cy="1470025"/>
            <a:chOff x="6827838" y="4060825"/>
            <a:chExt cx="5122862" cy="1470025"/>
          </a:xfrm>
        </p:grpSpPr>
        <p:sp>
          <p:nvSpPr>
            <p:cNvPr id="24611" name="文本框 39"/>
            <p:cNvSpPr txBox="1">
              <a:spLocks noChangeArrowheads="1"/>
            </p:cNvSpPr>
            <p:nvPr/>
          </p:nvSpPr>
          <p:spPr bwMode="auto">
            <a:xfrm>
              <a:off x="6873874" y="4060825"/>
              <a:ext cx="5040621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2.3“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中国社会主义建设道路的探索</a:t>
              </a:r>
              <a:r>
                <a:rPr lang="en-US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en-US" altLang="zh-CN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4613" name="文本框 39"/>
            <p:cNvSpPr txBox="1">
              <a:spLocks noChangeArrowheads="1"/>
            </p:cNvSpPr>
            <p:nvPr/>
          </p:nvSpPr>
          <p:spPr bwMode="auto">
            <a:xfrm>
              <a:off x="6850063" y="4646613"/>
              <a:ext cx="3995737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3.4.2“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毛泽东思想的发展</a:t>
              </a:r>
              <a:r>
                <a:rPr lang="en-US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en-US" altLang="zh-CN" sz="2000" b="1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4620" name="文本框 39"/>
            <p:cNvSpPr txBox="1">
              <a:spLocks noChangeArrowheads="1"/>
            </p:cNvSpPr>
            <p:nvPr/>
          </p:nvSpPr>
          <p:spPr bwMode="auto">
            <a:xfrm>
              <a:off x="6827838" y="5133975"/>
              <a:ext cx="5122862" cy="39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2.7“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苏联社会主义建设的经验与教训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  <a:sym typeface="+mn-ea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1320800" y="5800725"/>
            <a:ext cx="3946525" cy="830997"/>
            <a:chOff x="1320800" y="5800725"/>
            <a:chExt cx="3946525" cy="830997"/>
          </a:xfrm>
        </p:grpSpPr>
        <p:sp>
          <p:nvSpPr>
            <p:cNvPr id="24583" name="Text Box 105"/>
            <p:cNvSpPr txBox="1">
              <a:spLocks noChangeArrowheads="1"/>
            </p:cNvSpPr>
            <p:nvPr/>
          </p:nvSpPr>
          <p:spPr bwMode="auto">
            <a:xfrm>
              <a:off x="1320800" y="5800725"/>
              <a:ext cx="344963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革命探索精神、创新精神和求实品质</a:t>
              </a:r>
            </a:p>
          </p:txBody>
        </p:sp>
        <p:cxnSp>
          <p:nvCxnSpPr>
            <p:cNvPr id="55" name="直接连接符 38"/>
            <p:cNvCxnSpPr/>
            <p:nvPr/>
          </p:nvCxnSpPr>
          <p:spPr>
            <a:xfrm>
              <a:off x="4613275" y="6191250"/>
              <a:ext cx="331788" cy="47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4943475" y="5892800"/>
              <a:ext cx="1588" cy="69691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38"/>
            <p:cNvCxnSpPr/>
            <p:nvPr/>
          </p:nvCxnSpPr>
          <p:spPr>
            <a:xfrm>
              <a:off x="4937125" y="5888038"/>
              <a:ext cx="330200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38"/>
            <p:cNvCxnSpPr/>
            <p:nvPr/>
          </p:nvCxnSpPr>
          <p:spPr>
            <a:xfrm>
              <a:off x="4935538" y="6586538"/>
              <a:ext cx="331787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2959100" y="4292600"/>
            <a:ext cx="4014788" cy="1041400"/>
            <a:chOff x="2959100" y="4292600"/>
            <a:chExt cx="4014788" cy="1041400"/>
          </a:xfrm>
        </p:grpSpPr>
        <p:sp>
          <p:nvSpPr>
            <p:cNvPr id="24592" name="Text Box 71"/>
            <p:cNvSpPr txBox="1">
              <a:spLocks noChangeArrowheads="1"/>
            </p:cNvSpPr>
            <p:nvPr/>
          </p:nvSpPr>
          <p:spPr bwMode="auto">
            <a:xfrm>
              <a:off x="2959100" y="4591050"/>
              <a:ext cx="40147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探索社会主义建设道路</a:t>
              </a:r>
            </a:p>
          </p:txBody>
        </p:sp>
        <p:cxnSp>
          <p:nvCxnSpPr>
            <p:cNvPr id="49" name="直接连接符 38"/>
            <p:cNvCxnSpPr/>
            <p:nvPr/>
          </p:nvCxnSpPr>
          <p:spPr>
            <a:xfrm>
              <a:off x="6180138" y="4837113"/>
              <a:ext cx="331787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6511925" y="4305300"/>
              <a:ext cx="12700" cy="10112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38"/>
            <p:cNvCxnSpPr/>
            <p:nvPr/>
          </p:nvCxnSpPr>
          <p:spPr>
            <a:xfrm>
              <a:off x="6503988" y="4292600"/>
              <a:ext cx="331787" cy="63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38"/>
            <p:cNvCxnSpPr/>
            <p:nvPr/>
          </p:nvCxnSpPr>
          <p:spPr>
            <a:xfrm>
              <a:off x="6511925" y="4837113"/>
              <a:ext cx="331788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38"/>
            <p:cNvCxnSpPr/>
            <p:nvPr/>
          </p:nvCxnSpPr>
          <p:spPr>
            <a:xfrm>
              <a:off x="6511925" y="5329238"/>
              <a:ext cx="331788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3"/>
          <p:cNvSpPr txBox="1">
            <a:spLocks noChangeArrowheads="1"/>
          </p:cNvSpPr>
          <p:nvPr/>
        </p:nvSpPr>
        <p:spPr bwMode="auto">
          <a:xfrm>
            <a:off x="-15630" y="780322"/>
            <a:ext cx="923330" cy="529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中国改革开放和现代化建设的总设计师邓小平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846138" y="1500188"/>
            <a:ext cx="290512" cy="45974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1066800" y="503238"/>
            <a:ext cx="1660525" cy="4967287"/>
            <a:chOff x="1066800" y="503238"/>
            <a:chExt cx="1660525" cy="4967287"/>
          </a:xfrm>
        </p:grpSpPr>
        <p:sp>
          <p:nvSpPr>
            <p:cNvPr id="25603" name="文本框 6"/>
            <p:cNvSpPr txBox="1">
              <a:spLocks noChangeArrowheads="1"/>
            </p:cNvSpPr>
            <p:nvPr/>
          </p:nvSpPr>
          <p:spPr bwMode="auto">
            <a:xfrm>
              <a:off x="1066800" y="1074738"/>
              <a:ext cx="1439863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社会主义建设时期历史贡献</a:t>
              </a:r>
            </a:p>
          </p:txBody>
        </p:sp>
        <p:sp>
          <p:nvSpPr>
            <p:cNvPr id="25605" name="左大括号 10"/>
            <p:cNvSpPr>
              <a:spLocks/>
            </p:cNvSpPr>
            <p:nvPr/>
          </p:nvSpPr>
          <p:spPr bwMode="auto">
            <a:xfrm>
              <a:off x="2525713" y="503238"/>
              <a:ext cx="201612" cy="4967287"/>
            </a:xfrm>
            <a:prstGeom prst="leftBrace">
              <a:avLst>
                <a:gd name="adj1" fmla="val 55093"/>
                <a:gd name="adj2" fmla="val 27407"/>
              </a:avLst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076950" y="271463"/>
            <a:ext cx="4832350" cy="1025525"/>
            <a:chOff x="6076950" y="271463"/>
            <a:chExt cx="4832350" cy="1025525"/>
          </a:xfrm>
        </p:grpSpPr>
        <p:sp>
          <p:nvSpPr>
            <p:cNvPr id="25606" name="文本框 21"/>
            <p:cNvSpPr txBox="1">
              <a:spLocks noChangeArrowheads="1"/>
            </p:cNvSpPr>
            <p:nvPr/>
          </p:nvSpPr>
          <p:spPr bwMode="auto">
            <a:xfrm>
              <a:off x="6086475" y="271463"/>
              <a:ext cx="4822825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1.4.2“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民主政治建设的重大挫折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sp>
          <p:nvSpPr>
            <p:cNvPr id="25607" name="文本框 23"/>
            <p:cNvSpPr txBox="1">
              <a:spLocks noChangeArrowheads="1"/>
            </p:cNvSpPr>
            <p:nvPr/>
          </p:nvSpPr>
          <p:spPr bwMode="auto">
            <a:xfrm>
              <a:off x="6076950" y="887413"/>
              <a:ext cx="4019550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3.4.3“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创建新理论的宣言书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2719388" y="1665288"/>
            <a:ext cx="2333625" cy="1276350"/>
            <a:chOff x="2719388" y="1665288"/>
            <a:chExt cx="2333625" cy="1276350"/>
          </a:xfrm>
        </p:grpSpPr>
        <p:sp>
          <p:nvSpPr>
            <p:cNvPr id="25608" name="文本框 24"/>
            <p:cNvSpPr txBox="1">
              <a:spLocks noChangeArrowheads="1"/>
            </p:cNvSpPr>
            <p:nvPr/>
          </p:nvSpPr>
          <p:spPr bwMode="auto">
            <a:xfrm>
              <a:off x="2719388" y="1724025"/>
              <a:ext cx="220186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开创中国特色社会主义建设道路</a:t>
              </a:r>
            </a:p>
          </p:txBody>
        </p:sp>
        <p:sp>
          <p:nvSpPr>
            <p:cNvPr id="28" name="左大括号 27"/>
            <p:cNvSpPr/>
            <p:nvPr/>
          </p:nvSpPr>
          <p:spPr>
            <a:xfrm>
              <a:off x="4725988" y="1665288"/>
              <a:ext cx="327025" cy="127635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997450" y="1435100"/>
            <a:ext cx="2759075" cy="1782763"/>
            <a:chOff x="4997450" y="1435100"/>
            <a:chExt cx="2759075" cy="1782763"/>
          </a:xfrm>
        </p:grpSpPr>
        <p:sp>
          <p:nvSpPr>
            <p:cNvPr id="25610" name="文本框 28"/>
            <p:cNvSpPr txBox="1">
              <a:spLocks noChangeArrowheads="1"/>
            </p:cNvSpPr>
            <p:nvPr/>
          </p:nvSpPr>
          <p:spPr bwMode="auto">
            <a:xfrm>
              <a:off x="4997450" y="1435100"/>
              <a:ext cx="2740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十一届三中全会</a:t>
              </a:r>
            </a:p>
          </p:txBody>
        </p:sp>
        <p:sp>
          <p:nvSpPr>
            <p:cNvPr id="25611" name="文本框 32"/>
            <p:cNvSpPr txBox="1">
              <a:spLocks noChangeArrowheads="1"/>
            </p:cNvSpPr>
            <p:nvPr/>
          </p:nvSpPr>
          <p:spPr bwMode="auto">
            <a:xfrm>
              <a:off x="4997450" y="2090738"/>
              <a:ext cx="2740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经济体制改革</a:t>
              </a:r>
            </a:p>
          </p:txBody>
        </p:sp>
        <p:sp>
          <p:nvSpPr>
            <p:cNvPr id="25613" name="文本框 37"/>
            <p:cNvSpPr txBox="1">
              <a:spLocks noChangeArrowheads="1"/>
            </p:cNvSpPr>
            <p:nvPr/>
          </p:nvSpPr>
          <p:spPr bwMode="auto">
            <a:xfrm>
              <a:off x="5016500" y="2760663"/>
              <a:ext cx="2740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实行对外开放</a:t>
              </a:r>
            </a:p>
          </p:txBody>
        </p:sp>
      </p:grpSp>
      <p:sp>
        <p:nvSpPr>
          <p:cNvPr id="25616" name="文本框 60"/>
          <p:cNvSpPr txBox="1">
            <a:spLocks noChangeArrowheads="1"/>
          </p:cNvSpPr>
          <p:nvPr/>
        </p:nvSpPr>
        <p:spPr bwMode="auto">
          <a:xfrm>
            <a:off x="5749925" y="5262563"/>
            <a:ext cx="5278438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必修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1.4.3 “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一国两制”的伟大构想及其实践 </a:t>
            </a:r>
            <a:endParaRPr lang="zh-CN" altLang="en-US" sz="2000" b="1" dirty="0">
              <a:latin typeface="华文中宋" pitchFamily="2" charset="-122"/>
              <a:ea typeface="华文中宋" pitchFamily="2" charset="-122"/>
              <a:sym typeface="+mn-ea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2674938" y="449263"/>
            <a:ext cx="3387725" cy="714375"/>
            <a:chOff x="2674938" y="449263"/>
            <a:chExt cx="3387725" cy="714375"/>
          </a:xfrm>
        </p:grpSpPr>
        <p:sp>
          <p:nvSpPr>
            <p:cNvPr id="25604" name="文本框 7"/>
            <p:cNvSpPr txBox="1">
              <a:spLocks noChangeArrowheads="1"/>
            </p:cNvSpPr>
            <p:nvPr/>
          </p:nvSpPr>
          <p:spPr bwMode="auto">
            <a:xfrm>
              <a:off x="2674938" y="534988"/>
              <a:ext cx="27400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思想路线拨乱反正</a:t>
              </a:r>
            </a:p>
          </p:txBody>
        </p:sp>
        <p:grpSp>
          <p:nvGrpSpPr>
            <p:cNvPr id="25618" name="Group 59"/>
            <p:cNvGrpSpPr>
              <a:grpSpLocks/>
            </p:cNvGrpSpPr>
            <p:nvPr/>
          </p:nvGrpSpPr>
          <p:grpSpPr bwMode="auto">
            <a:xfrm>
              <a:off x="5427663" y="449263"/>
              <a:ext cx="635000" cy="714375"/>
              <a:chOff x="3467" y="163"/>
              <a:chExt cx="400" cy="450"/>
            </a:xfrm>
          </p:grpSpPr>
          <p:cxnSp>
            <p:nvCxnSpPr>
              <p:cNvPr id="3" name="直接连接符 15"/>
              <p:cNvCxnSpPr/>
              <p:nvPr/>
            </p:nvCxnSpPr>
            <p:spPr>
              <a:xfrm>
                <a:off x="3467" y="382"/>
                <a:ext cx="19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40" name="Line 69"/>
              <p:cNvSpPr>
                <a:spLocks noChangeShapeType="1"/>
              </p:cNvSpPr>
              <p:nvPr/>
            </p:nvSpPr>
            <p:spPr bwMode="auto">
              <a:xfrm flipV="1">
                <a:off x="3669" y="177"/>
                <a:ext cx="0" cy="4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>
                  <a:latin typeface="华文中宋" pitchFamily="2" charset="-122"/>
                  <a:ea typeface="华文中宋" pitchFamily="2" charset="-122"/>
                </a:endParaRPr>
              </a:p>
            </p:txBody>
          </p:sp>
          <p:cxnSp>
            <p:nvCxnSpPr>
              <p:cNvPr id="5" name="直接连接符 15"/>
              <p:cNvCxnSpPr/>
              <p:nvPr/>
            </p:nvCxnSpPr>
            <p:spPr>
              <a:xfrm>
                <a:off x="3669" y="163"/>
                <a:ext cx="19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15"/>
              <p:cNvCxnSpPr/>
              <p:nvPr/>
            </p:nvCxnSpPr>
            <p:spPr>
              <a:xfrm>
                <a:off x="3669" y="613"/>
                <a:ext cx="19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组合 48"/>
          <p:cNvGrpSpPr/>
          <p:nvPr/>
        </p:nvGrpSpPr>
        <p:grpSpPr>
          <a:xfrm>
            <a:off x="7011988" y="1495425"/>
            <a:ext cx="5084762" cy="2303463"/>
            <a:chOff x="7011988" y="1495425"/>
            <a:chExt cx="5084762" cy="2303463"/>
          </a:xfrm>
        </p:grpSpPr>
        <p:sp>
          <p:nvSpPr>
            <p:cNvPr id="25612" name="文本框 30"/>
            <p:cNvSpPr txBox="1">
              <a:spLocks noChangeArrowheads="1"/>
            </p:cNvSpPr>
            <p:nvPr/>
          </p:nvSpPr>
          <p:spPr bwMode="auto">
            <a:xfrm>
              <a:off x="7829550" y="1495425"/>
              <a:ext cx="3471863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1.4.2“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历史的伟大转折”</a:t>
              </a: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7318375" y="1671638"/>
              <a:ext cx="438150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9" name="文本框 30"/>
            <p:cNvSpPr txBox="1">
              <a:spLocks noChangeArrowheads="1"/>
            </p:cNvSpPr>
            <p:nvPr/>
          </p:nvSpPr>
          <p:spPr bwMode="auto">
            <a:xfrm>
              <a:off x="7523163" y="2093913"/>
              <a:ext cx="4160837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2.3.2“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改革：从农村到城市”</a:t>
              </a:r>
            </a:p>
          </p:txBody>
        </p:sp>
        <p:cxnSp>
          <p:nvCxnSpPr>
            <p:cNvPr id="12" name="直接连接符 38"/>
            <p:cNvCxnSpPr/>
            <p:nvPr/>
          </p:nvCxnSpPr>
          <p:spPr>
            <a:xfrm>
              <a:off x="7011988" y="2292350"/>
              <a:ext cx="438150" cy="47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21" name="文本框 30"/>
            <p:cNvSpPr txBox="1">
              <a:spLocks noChangeArrowheads="1"/>
            </p:cNvSpPr>
            <p:nvPr/>
          </p:nvSpPr>
          <p:spPr bwMode="auto">
            <a:xfrm>
              <a:off x="7664450" y="2605088"/>
              <a:ext cx="4160838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2.3.2“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对外开放格局的形成”</a:t>
              </a:r>
            </a:p>
          </p:txBody>
        </p:sp>
        <p:sp>
          <p:nvSpPr>
            <p:cNvPr id="25622" name="文本框 30"/>
            <p:cNvSpPr txBox="1">
              <a:spLocks noChangeArrowheads="1"/>
            </p:cNvSpPr>
            <p:nvPr/>
          </p:nvSpPr>
          <p:spPr bwMode="auto">
            <a:xfrm>
              <a:off x="7624763" y="3097213"/>
              <a:ext cx="4471987" cy="7016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1.5.2“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中美关系解冻”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1.5.3“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新时期的外交政策与成就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grpSp>
          <p:nvGrpSpPr>
            <p:cNvPr id="25623" name="Group 101"/>
            <p:cNvGrpSpPr>
              <a:grpSpLocks/>
            </p:cNvGrpSpPr>
            <p:nvPr/>
          </p:nvGrpSpPr>
          <p:grpSpPr bwMode="auto">
            <a:xfrm>
              <a:off x="7013575" y="2727325"/>
              <a:ext cx="611188" cy="608013"/>
              <a:chOff x="4337" y="1884"/>
              <a:chExt cx="385" cy="383"/>
            </a:xfrm>
          </p:grpSpPr>
          <p:cxnSp>
            <p:nvCxnSpPr>
              <p:cNvPr id="14" name="直接连接符 38"/>
              <p:cNvCxnSpPr/>
              <p:nvPr/>
            </p:nvCxnSpPr>
            <p:spPr>
              <a:xfrm>
                <a:off x="4337" y="2057"/>
                <a:ext cx="276" cy="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33"/>
              <p:cNvCxnSpPr/>
              <p:nvPr/>
            </p:nvCxnSpPr>
            <p:spPr>
              <a:xfrm>
                <a:off x="4610" y="1884"/>
                <a:ext cx="112" cy="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34"/>
              <p:cNvCxnSpPr/>
              <p:nvPr/>
            </p:nvCxnSpPr>
            <p:spPr>
              <a:xfrm>
                <a:off x="4610" y="2265"/>
                <a:ext cx="112" cy="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35"/>
              <p:cNvCxnSpPr/>
              <p:nvPr/>
            </p:nvCxnSpPr>
            <p:spPr>
              <a:xfrm>
                <a:off x="4617" y="1895"/>
                <a:ext cx="0" cy="35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组合 50"/>
          <p:cNvGrpSpPr/>
          <p:nvPr/>
        </p:nvGrpSpPr>
        <p:grpSpPr>
          <a:xfrm>
            <a:off x="4670425" y="4006850"/>
            <a:ext cx="4173538" cy="935038"/>
            <a:chOff x="4670425" y="4006850"/>
            <a:chExt cx="4173538" cy="935038"/>
          </a:xfrm>
        </p:grpSpPr>
        <p:sp>
          <p:nvSpPr>
            <p:cNvPr id="25624" name="文本框 30"/>
            <p:cNvSpPr txBox="1">
              <a:spLocks noChangeArrowheads="1"/>
            </p:cNvSpPr>
            <p:nvPr/>
          </p:nvSpPr>
          <p:spPr bwMode="auto">
            <a:xfrm>
              <a:off x="4670425" y="4006850"/>
              <a:ext cx="4160838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2.3.3“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历史性的跨越”</a:t>
              </a:r>
            </a:p>
          </p:txBody>
        </p:sp>
        <p:sp>
          <p:nvSpPr>
            <p:cNvPr id="25625" name="文本框 30"/>
            <p:cNvSpPr txBox="1">
              <a:spLocks noChangeArrowheads="1"/>
            </p:cNvSpPr>
            <p:nvPr/>
          </p:nvSpPr>
          <p:spPr bwMode="auto">
            <a:xfrm>
              <a:off x="4683125" y="4532313"/>
              <a:ext cx="4160838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3.4.3“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邓小平理论的发展”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719388" y="4132263"/>
            <a:ext cx="1911350" cy="615950"/>
            <a:chOff x="2719388" y="4132263"/>
            <a:chExt cx="1911350" cy="615950"/>
          </a:xfrm>
        </p:grpSpPr>
        <p:sp>
          <p:nvSpPr>
            <p:cNvPr id="25615" name="文本框 42"/>
            <p:cNvSpPr txBox="1">
              <a:spLocks noChangeArrowheads="1"/>
            </p:cNvSpPr>
            <p:nvPr/>
          </p:nvSpPr>
          <p:spPr bwMode="auto">
            <a:xfrm>
              <a:off x="2719388" y="4132263"/>
              <a:ext cx="17732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南方谈话</a:t>
              </a:r>
            </a:p>
          </p:txBody>
        </p:sp>
        <p:grpSp>
          <p:nvGrpSpPr>
            <p:cNvPr id="25626" name="Group 102"/>
            <p:cNvGrpSpPr>
              <a:grpSpLocks/>
            </p:cNvGrpSpPr>
            <p:nvPr/>
          </p:nvGrpSpPr>
          <p:grpSpPr bwMode="auto">
            <a:xfrm>
              <a:off x="4019550" y="4140200"/>
              <a:ext cx="611188" cy="608013"/>
              <a:chOff x="3920" y="2540"/>
              <a:chExt cx="385" cy="383"/>
            </a:xfrm>
          </p:grpSpPr>
          <p:cxnSp>
            <p:nvCxnSpPr>
              <p:cNvPr id="2" name="直接连接符 38"/>
              <p:cNvCxnSpPr/>
              <p:nvPr/>
            </p:nvCxnSpPr>
            <p:spPr>
              <a:xfrm>
                <a:off x="3920" y="2713"/>
                <a:ext cx="276" cy="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4193" y="2540"/>
                <a:ext cx="112" cy="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4193" y="2921"/>
                <a:ext cx="112" cy="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4200" y="2551"/>
                <a:ext cx="0" cy="35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组合 51"/>
          <p:cNvGrpSpPr/>
          <p:nvPr/>
        </p:nvGrpSpPr>
        <p:grpSpPr>
          <a:xfrm>
            <a:off x="2719388" y="5062538"/>
            <a:ext cx="4186237" cy="823912"/>
            <a:chOff x="2719388" y="5062538"/>
            <a:chExt cx="4186237" cy="823912"/>
          </a:xfrm>
        </p:grpSpPr>
        <p:sp>
          <p:nvSpPr>
            <p:cNvPr id="25627" name="文本框 42"/>
            <p:cNvSpPr txBox="1">
              <a:spLocks noChangeArrowheads="1"/>
            </p:cNvSpPr>
            <p:nvPr/>
          </p:nvSpPr>
          <p:spPr bwMode="auto">
            <a:xfrm>
              <a:off x="2719388" y="5062538"/>
              <a:ext cx="4186237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提出</a:t>
              </a:r>
              <a:r>
                <a:rPr lang="en-US" altLang="zh-CN" sz="2400" b="1" dirty="0">
                  <a:latin typeface="华文中宋" pitchFamily="2" charset="-122"/>
                  <a:ea typeface="华文中宋" pitchFamily="2" charset="-122"/>
                </a:rPr>
                <a:t>“</a:t>
              </a: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一国两制</a:t>
              </a:r>
              <a:r>
                <a:rPr lang="en-US" altLang="zh-CN" sz="24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的伟大构想</a:t>
              </a:r>
            </a:p>
          </p:txBody>
        </p:sp>
        <p:cxnSp>
          <p:nvCxnSpPr>
            <p:cNvPr id="19" name="直接连接符 38"/>
            <p:cNvCxnSpPr/>
            <p:nvPr/>
          </p:nvCxnSpPr>
          <p:spPr>
            <a:xfrm>
              <a:off x="5262563" y="5472113"/>
              <a:ext cx="485775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29" name="文本框 60"/>
          <p:cNvSpPr txBox="1">
            <a:spLocks noChangeArrowheads="1"/>
          </p:cNvSpPr>
          <p:nvPr/>
        </p:nvSpPr>
        <p:spPr bwMode="auto">
          <a:xfrm>
            <a:off x="3071813" y="5908675"/>
            <a:ext cx="681355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必修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1.2.3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中现代中国史的相关知识</a:t>
            </a:r>
          </a:p>
          <a:p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选修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中马克思、恩格斯、列宁、毛泽东等人物的相关知识</a:t>
            </a:r>
            <a:endParaRPr lang="zh-CN" altLang="en-US" sz="2000" b="1" dirty="0">
              <a:latin typeface="华文中宋" pitchFamily="2" charset="-122"/>
              <a:ea typeface="华文中宋" pitchFamily="2" charset="-122"/>
              <a:sym typeface="+mn-ea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154113" y="5661025"/>
            <a:ext cx="1914525" cy="1200329"/>
            <a:chOff x="1154113" y="5661025"/>
            <a:chExt cx="1914525" cy="1200329"/>
          </a:xfrm>
        </p:grpSpPr>
        <p:sp>
          <p:nvSpPr>
            <p:cNvPr id="25617" name="文本框 57"/>
            <p:cNvSpPr txBox="1">
              <a:spLocks noChangeArrowheads="1"/>
            </p:cNvSpPr>
            <p:nvPr/>
          </p:nvSpPr>
          <p:spPr bwMode="auto">
            <a:xfrm>
              <a:off x="1154113" y="5661025"/>
              <a:ext cx="152241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理论贡献和实践创新精神</a:t>
              </a:r>
            </a:p>
          </p:txBody>
        </p:sp>
        <p:cxnSp>
          <p:nvCxnSpPr>
            <p:cNvPr id="4" name="直接连接符 38"/>
            <p:cNvCxnSpPr/>
            <p:nvPr/>
          </p:nvCxnSpPr>
          <p:spPr>
            <a:xfrm>
              <a:off x="2582863" y="6224588"/>
              <a:ext cx="485775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6" grpId="0" animBg="1"/>
      <p:bldP spid="2562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3"/>
          <p:cNvSpPr txBox="1">
            <a:spLocks noChangeArrowheads="1"/>
          </p:cNvSpPr>
          <p:nvPr/>
        </p:nvSpPr>
        <p:spPr bwMode="auto">
          <a:xfrm>
            <a:off x="325503" y="1702274"/>
            <a:ext cx="615553" cy="429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中国铁路之父詹天佑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971550" y="1733550"/>
            <a:ext cx="374650" cy="426402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6628" name="文本框 23"/>
          <p:cNvSpPr txBox="1">
            <a:spLocks noChangeArrowheads="1"/>
          </p:cNvSpPr>
          <p:nvPr/>
        </p:nvSpPr>
        <p:spPr bwMode="auto">
          <a:xfrm>
            <a:off x="6405563" y="874713"/>
            <a:ext cx="401955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必修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3.3.1“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“睁眼看世界”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”</a:t>
            </a:r>
            <a:endParaRPr lang="zh-CN" altLang="en-US" sz="2000" b="1" dirty="0"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119438" y="1549400"/>
            <a:ext cx="3413125" cy="1157288"/>
            <a:chOff x="3119438" y="1549400"/>
            <a:chExt cx="3413125" cy="1157288"/>
          </a:xfrm>
        </p:grpSpPr>
        <p:sp>
          <p:nvSpPr>
            <p:cNvPr id="26629" name="文本框 24"/>
            <p:cNvSpPr txBox="1">
              <a:spLocks noChangeArrowheads="1"/>
            </p:cNvSpPr>
            <p:nvPr/>
          </p:nvSpPr>
          <p:spPr bwMode="auto">
            <a:xfrm>
              <a:off x="3119438" y="1960563"/>
              <a:ext cx="14430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修建铁路</a:t>
              </a:r>
            </a:p>
          </p:txBody>
        </p:sp>
        <p:sp>
          <p:nvSpPr>
            <p:cNvPr id="26" name="左大括号 25"/>
            <p:cNvSpPr/>
            <p:nvPr/>
          </p:nvSpPr>
          <p:spPr>
            <a:xfrm>
              <a:off x="4546600" y="1760538"/>
              <a:ext cx="204788" cy="82073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26631" name="文本框 26"/>
            <p:cNvSpPr txBox="1">
              <a:spLocks noChangeArrowheads="1"/>
            </p:cNvSpPr>
            <p:nvPr/>
          </p:nvSpPr>
          <p:spPr bwMode="auto">
            <a:xfrm>
              <a:off x="4854575" y="1549400"/>
              <a:ext cx="1420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滦河大桥</a:t>
              </a:r>
            </a:p>
          </p:txBody>
        </p:sp>
        <p:sp>
          <p:nvSpPr>
            <p:cNvPr id="26632" name="文本框 40"/>
            <p:cNvSpPr txBox="1">
              <a:spLocks noChangeArrowheads="1"/>
            </p:cNvSpPr>
            <p:nvPr/>
          </p:nvSpPr>
          <p:spPr bwMode="auto">
            <a:xfrm>
              <a:off x="4848225" y="2249488"/>
              <a:ext cx="16843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京张铁路</a:t>
              </a:r>
            </a:p>
          </p:txBody>
        </p:sp>
      </p:grpSp>
      <p:grpSp>
        <p:nvGrpSpPr>
          <p:cNvPr id="26633" name="组合 44"/>
          <p:cNvGrpSpPr>
            <a:grpSpLocks/>
          </p:cNvGrpSpPr>
          <p:nvPr/>
        </p:nvGrpSpPr>
        <p:grpSpPr bwMode="auto">
          <a:xfrm>
            <a:off x="6927850" y="2887663"/>
            <a:ext cx="3640138" cy="409575"/>
            <a:chOff x="12143" y="4942"/>
            <a:chExt cx="5731" cy="647"/>
          </a:xfrm>
        </p:grpSpPr>
        <p:cxnSp>
          <p:nvCxnSpPr>
            <p:cNvPr id="2" name="直接连接符 45"/>
            <p:cNvCxnSpPr/>
            <p:nvPr/>
          </p:nvCxnSpPr>
          <p:spPr>
            <a:xfrm>
              <a:off x="12143" y="5250"/>
              <a:ext cx="690" cy="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57" name="文本框 46"/>
            <p:cNvSpPr txBox="1">
              <a:spLocks noChangeArrowheads="1"/>
            </p:cNvSpPr>
            <p:nvPr/>
          </p:nvSpPr>
          <p:spPr bwMode="auto">
            <a:xfrm>
              <a:off x="12880" y="4942"/>
              <a:ext cx="4994" cy="64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1.3.2“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武昌起义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26635" name="组合 62"/>
          <p:cNvGrpSpPr>
            <a:grpSpLocks/>
          </p:cNvGrpSpPr>
          <p:nvPr/>
        </p:nvGrpSpPr>
        <p:grpSpPr bwMode="auto">
          <a:xfrm>
            <a:off x="6351588" y="1720850"/>
            <a:ext cx="4210050" cy="941388"/>
            <a:chOff x="12156" y="3622"/>
            <a:chExt cx="5229" cy="1169"/>
          </a:xfrm>
        </p:grpSpPr>
        <p:sp>
          <p:nvSpPr>
            <p:cNvPr id="26650" name="文本框 30"/>
            <p:cNvSpPr txBox="1">
              <a:spLocks noChangeArrowheads="1"/>
            </p:cNvSpPr>
            <p:nvPr/>
          </p:nvSpPr>
          <p:spPr bwMode="auto">
            <a:xfrm>
              <a:off x="12814" y="3912"/>
              <a:ext cx="4571" cy="87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2.4.2“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交通工具的更新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2.5.3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“‘蒸汽’的力量”</a:t>
              </a:r>
            </a:p>
          </p:txBody>
        </p:sp>
        <p:grpSp>
          <p:nvGrpSpPr>
            <p:cNvPr id="26651" name="组合 36"/>
            <p:cNvGrpSpPr>
              <a:grpSpLocks/>
            </p:cNvGrpSpPr>
            <p:nvPr/>
          </p:nvGrpSpPr>
          <p:grpSpPr bwMode="auto">
            <a:xfrm>
              <a:off x="12156" y="3622"/>
              <a:ext cx="586" cy="1047"/>
              <a:chOff x="12929" y="5937"/>
              <a:chExt cx="1439" cy="1194"/>
            </a:xfrm>
          </p:grpSpPr>
          <p:cxnSp>
            <p:nvCxnSpPr>
              <p:cNvPr id="30" name="直接连接符 29"/>
              <p:cNvCxnSpPr/>
              <p:nvPr/>
            </p:nvCxnSpPr>
            <p:spPr>
              <a:xfrm flipV="1">
                <a:off x="13617" y="6524"/>
                <a:ext cx="750" cy="1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12929" y="5937"/>
                <a:ext cx="688" cy="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12929" y="7124"/>
                <a:ext cx="688" cy="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13617" y="5937"/>
                <a:ext cx="0" cy="11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638" name="文本框 24"/>
          <p:cNvSpPr txBox="1">
            <a:spLocks noChangeArrowheads="1"/>
          </p:cNvSpPr>
          <p:nvPr/>
        </p:nvSpPr>
        <p:spPr bwMode="auto">
          <a:xfrm>
            <a:off x="3008313" y="4273550"/>
            <a:ext cx="3449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主持全国铁路技术工作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1384300" y="874713"/>
            <a:ext cx="1679575" cy="4149725"/>
            <a:chOff x="1384300" y="874713"/>
            <a:chExt cx="1679575" cy="4149725"/>
          </a:xfrm>
        </p:grpSpPr>
        <p:sp>
          <p:nvSpPr>
            <p:cNvPr id="26637" name="文本框 24"/>
            <p:cNvSpPr txBox="1">
              <a:spLocks noChangeArrowheads="1"/>
            </p:cNvSpPr>
            <p:nvPr/>
          </p:nvSpPr>
          <p:spPr bwMode="auto">
            <a:xfrm>
              <a:off x="1384300" y="1760538"/>
              <a:ext cx="1443038" cy="192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重要生平事迹及其对铁路事业的重大贡献</a:t>
              </a:r>
            </a:p>
          </p:txBody>
        </p:sp>
        <p:sp>
          <p:nvSpPr>
            <p:cNvPr id="3" name="左大括号 25"/>
            <p:cNvSpPr/>
            <p:nvPr/>
          </p:nvSpPr>
          <p:spPr>
            <a:xfrm>
              <a:off x="2790825" y="874713"/>
              <a:ext cx="273050" cy="414972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373188" y="5583238"/>
            <a:ext cx="1911350" cy="830997"/>
            <a:chOff x="1373188" y="5583238"/>
            <a:chExt cx="1911350" cy="830997"/>
          </a:xfrm>
        </p:grpSpPr>
        <p:sp>
          <p:nvSpPr>
            <p:cNvPr id="26634" name="文本框 57"/>
            <p:cNvSpPr txBox="1">
              <a:spLocks noChangeArrowheads="1"/>
            </p:cNvSpPr>
            <p:nvPr/>
          </p:nvSpPr>
          <p:spPr bwMode="auto">
            <a:xfrm>
              <a:off x="1373188" y="5583238"/>
              <a:ext cx="142557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科学精神爱国情操</a:t>
              </a:r>
            </a:p>
          </p:txBody>
        </p:sp>
        <p:cxnSp>
          <p:nvCxnSpPr>
            <p:cNvPr id="5" name="直接连接符 45"/>
            <p:cNvCxnSpPr/>
            <p:nvPr/>
          </p:nvCxnSpPr>
          <p:spPr>
            <a:xfrm>
              <a:off x="2846388" y="5991225"/>
              <a:ext cx="438150" cy="47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41" name="文本框 46"/>
          <p:cNvSpPr txBox="1">
            <a:spLocks noChangeArrowheads="1"/>
          </p:cNvSpPr>
          <p:nvPr/>
        </p:nvSpPr>
        <p:spPr bwMode="auto">
          <a:xfrm>
            <a:off x="3284538" y="5537200"/>
            <a:ext cx="5441950" cy="1006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必修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1.2“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近代中国维护国家主权的斗争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”</a:t>
            </a:r>
          </a:p>
          <a:p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选修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4.4.1“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为捍卫民主共和而斗争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”</a:t>
            </a:r>
          </a:p>
          <a:p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选修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4.6“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杰出的科学家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”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3063875" y="819150"/>
            <a:ext cx="3292475" cy="457200"/>
            <a:chOff x="3063875" y="819150"/>
            <a:chExt cx="3292475" cy="45720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6018213" y="1071563"/>
              <a:ext cx="338137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42" name="文本框 24"/>
            <p:cNvSpPr txBox="1">
              <a:spLocks noChangeArrowheads="1"/>
            </p:cNvSpPr>
            <p:nvPr/>
          </p:nvSpPr>
          <p:spPr bwMode="auto">
            <a:xfrm>
              <a:off x="3063875" y="819150"/>
              <a:ext cx="3181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留美求学，学业优秀</a:t>
              </a:r>
            </a:p>
          </p:txBody>
        </p:sp>
      </p:grpSp>
      <p:sp>
        <p:nvSpPr>
          <p:cNvPr id="26643" name="文本框 40"/>
          <p:cNvSpPr txBox="1">
            <a:spLocks noChangeArrowheads="1"/>
          </p:cNvSpPr>
          <p:nvPr/>
        </p:nvSpPr>
        <p:spPr bwMode="auto">
          <a:xfrm>
            <a:off x="4799013" y="2854325"/>
            <a:ext cx="211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支持保路运动</a:t>
            </a:r>
          </a:p>
        </p:txBody>
      </p:sp>
      <p:grpSp>
        <p:nvGrpSpPr>
          <p:cNvPr id="26644" name="组合 14"/>
          <p:cNvGrpSpPr>
            <a:grpSpLocks/>
          </p:cNvGrpSpPr>
          <p:nvPr/>
        </p:nvGrpSpPr>
        <p:grpSpPr bwMode="auto">
          <a:xfrm>
            <a:off x="6457950" y="4305302"/>
            <a:ext cx="3339148" cy="400356"/>
            <a:chOff x="12296" y="7289"/>
            <a:chExt cx="5257" cy="632"/>
          </a:xfrm>
        </p:grpSpPr>
        <p:cxnSp>
          <p:nvCxnSpPr>
            <p:cNvPr id="9" name="直接连接符 45"/>
            <p:cNvCxnSpPr/>
            <p:nvPr/>
          </p:nvCxnSpPr>
          <p:spPr>
            <a:xfrm>
              <a:off x="12296" y="7600"/>
              <a:ext cx="690" cy="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49" name="文本框 46"/>
            <p:cNvSpPr txBox="1">
              <a:spLocks noChangeArrowheads="1"/>
            </p:cNvSpPr>
            <p:nvPr/>
          </p:nvSpPr>
          <p:spPr bwMode="auto">
            <a:xfrm>
              <a:off x="12986" y="7289"/>
              <a:ext cx="4567" cy="6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1.2“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辛亥革命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</p:grpSp>
      <p:sp>
        <p:nvSpPr>
          <p:cNvPr id="26645" name="文本框 40"/>
          <p:cNvSpPr txBox="1">
            <a:spLocks noChangeArrowheads="1"/>
          </p:cNvSpPr>
          <p:nvPr/>
        </p:nvSpPr>
        <p:spPr bwMode="auto">
          <a:xfrm>
            <a:off x="4811713" y="3395663"/>
            <a:ext cx="3433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要求收回中国在中东路的驻兵权与管理权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3013075" y="3095625"/>
            <a:ext cx="1711325" cy="765175"/>
            <a:chOff x="3013075" y="3095625"/>
            <a:chExt cx="1711325" cy="765175"/>
          </a:xfrm>
        </p:grpSpPr>
        <p:sp>
          <p:nvSpPr>
            <p:cNvPr id="26636" name="文本框 24"/>
            <p:cNvSpPr txBox="1">
              <a:spLocks noChangeArrowheads="1"/>
            </p:cNvSpPr>
            <p:nvPr/>
          </p:nvSpPr>
          <p:spPr bwMode="auto">
            <a:xfrm>
              <a:off x="3013075" y="3170238"/>
              <a:ext cx="14430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维护路权</a:t>
              </a:r>
            </a:p>
          </p:txBody>
        </p:sp>
        <p:sp>
          <p:nvSpPr>
            <p:cNvPr id="14" name="左大括号 13"/>
            <p:cNvSpPr/>
            <p:nvPr/>
          </p:nvSpPr>
          <p:spPr>
            <a:xfrm>
              <a:off x="4546600" y="3095625"/>
              <a:ext cx="177800" cy="76517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sp>
        <p:nvSpPr>
          <p:cNvPr id="26647" name="文本框 24"/>
          <p:cNvSpPr txBox="1">
            <a:spLocks noChangeArrowheads="1"/>
          </p:cNvSpPr>
          <p:nvPr/>
        </p:nvSpPr>
        <p:spPr bwMode="auto">
          <a:xfrm>
            <a:off x="2979738" y="4829175"/>
            <a:ext cx="5561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主持俄国远东铁路的监管技术工作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38" grpId="0"/>
      <p:bldP spid="26641" grpId="0" animBg="1"/>
      <p:bldP spid="26643" grpId="0"/>
      <p:bldP spid="26645" grpId="0"/>
      <p:bldP spid="2664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文本框 3"/>
          <p:cNvSpPr txBox="1">
            <a:spLocks noChangeArrowheads="1"/>
          </p:cNvSpPr>
          <p:nvPr/>
        </p:nvSpPr>
        <p:spPr bwMode="auto">
          <a:xfrm>
            <a:off x="0" y="1178731"/>
            <a:ext cx="615553" cy="382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近代科学之父牛顿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592138" y="584200"/>
            <a:ext cx="374650" cy="465613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7651" name="文本框 6"/>
          <p:cNvSpPr txBox="1">
            <a:spLocks noChangeArrowheads="1"/>
          </p:cNvSpPr>
          <p:nvPr/>
        </p:nvSpPr>
        <p:spPr bwMode="auto">
          <a:xfrm>
            <a:off x="923925" y="498475"/>
            <a:ext cx="19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成长历程</a:t>
            </a:r>
          </a:p>
        </p:txBody>
      </p:sp>
      <p:grpSp>
        <p:nvGrpSpPr>
          <p:cNvPr id="27652" name="组合 4"/>
          <p:cNvGrpSpPr>
            <a:grpSpLocks/>
          </p:cNvGrpSpPr>
          <p:nvPr/>
        </p:nvGrpSpPr>
        <p:grpSpPr bwMode="auto">
          <a:xfrm>
            <a:off x="2524125" y="560388"/>
            <a:ext cx="5417185" cy="400355"/>
            <a:chOff x="5672" y="1043"/>
            <a:chExt cx="8531" cy="632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5672" y="1321"/>
              <a:ext cx="49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0" name="文本框 23"/>
            <p:cNvSpPr txBox="1">
              <a:spLocks noChangeArrowheads="1"/>
            </p:cNvSpPr>
            <p:nvPr/>
          </p:nvSpPr>
          <p:spPr bwMode="auto">
            <a:xfrm>
              <a:off x="6220" y="1043"/>
              <a:ext cx="7983" cy="6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1.7.1“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英国代议制的确立和完善”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09638" y="1565275"/>
            <a:ext cx="1614487" cy="2660650"/>
            <a:chOff x="909638" y="1565275"/>
            <a:chExt cx="1614487" cy="2660650"/>
          </a:xfrm>
        </p:grpSpPr>
        <p:sp>
          <p:nvSpPr>
            <p:cNvPr id="27653" name="文本框 24"/>
            <p:cNvSpPr txBox="1">
              <a:spLocks noChangeArrowheads="1"/>
            </p:cNvSpPr>
            <p:nvPr/>
          </p:nvSpPr>
          <p:spPr bwMode="auto">
            <a:xfrm>
              <a:off x="909638" y="2676525"/>
              <a:ext cx="14430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科学成就</a:t>
              </a:r>
            </a:p>
          </p:txBody>
        </p:sp>
        <p:sp>
          <p:nvSpPr>
            <p:cNvPr id="26" name="左大括号 25"/>
            <p:cNvSpPr/>
            <p:nvPr/>
          </p:nvSpPr>
          <p:spPr>
            <a:xfrm>
              <a:off x="2352675" y="1565275"/>
              <a:ext cx="171450" cy="266065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sp>
        <p:nvSpPr>
          <p:cNvPr id="27658" name="文本框 57"/>
          <p:cNvSpPr txBox="1">
            <a:spLocks noChangeArrowheads="1"/>
          </p:cNvSpPr>
          <p:nvPr/>
        </p:nvSpPr>
        <p:spPr bwMode="auto">
          <a:xfrm>
            <a:off x="966788" y="4773613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科学精神</a:t>
            </a:r>
          </a:p>
        </p:txBody>
      </p:sp>
      <p:grpSp>
        <p:nvGrpSpPr>
          <p:cNvPr id="27659" name="组合 12"/>
          <p:cNvGrpSpPr>
            <a:grpSpLocks/>
          </p:cNvGrpSpPr>
          <p:nvPr/>
        </p:nvGrpSpPr>
        <p:grpSpPr bwMode="auto">
          <a:xfrm>
            <a:off x="2509838" y="4622800"/>
            <a:ext cx="4749800" cy="708025"/>
            <a:chOff x="4754" y="8063"/>
            <a:chExt cx="7479" cy="1115"/>
          </a:xfrm>
        </p:grpSpPr>
        <p:cxnSp>
          <p:nvCxnSpPr>
            <p:cNvPr id="4" name="直接连接符 16"/>
            <p:cNvCxnSpPr/>
            <p:nvPr/>
          </p:nvCxnSpPr>
          <p:spPr>
            <a:xfrm flipV="1">
              <a:off x="4754" y="8811"/>
              <a:ext cx="687" cy="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8" name="文本框 23"/>
            <p:cNvSpPr txBox="1">
              <a:spLocks noChangeArrowheads="1"/>
            </p:cNvSpPr>
            <p:nvPr/>
          </p:nvSpPr>
          <p:spPr bwMode="auto">
            <a:xfrm>
              <a:off x="5450" y="8063"/>
              <a:ext cx="6783" cy="11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zh-CN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3.7“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近代以来科学技术的辉煌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zh-CN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4.6“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杰出的科学家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509838" y="1463675"/>
            <a:ext cx="6334125" cy="2994025"/>
            <a:chOff x="2509838" y="1463675"/>
            <a:chExt cx="6334125" cy="2994025"/>
          </a:xfrm>
        </p:grpSpPr>
        <p:sp>
          <p:nvSpPr>
            <p:cNvPr id="27655" name="文本框 26"/>
            <p:cNvSpPr txBox="1">
              <a:spLocks noChangeArrowheads="1"/>
            </p:cNvSpPr>
            <p:nvPr/>
          </p:nvSpPr>
          <p:spPr bwMode="auto">
            <a:xfrm>
              <a:off x="2538413" y="1463675"/>
              <a:ext cx="4449762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数学成就：二项式定理</a:t>
              </a:r>
            </a:p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          微积分的初步算法</a:t>
              </a:r>
            </a:p>
          </p:txBody>
        </p:sp>
        <p:sp>
          <p:nvSpPr>
            <p:cNvPr id="27656" name="文本框 40"/>
            <p:cNvSpPr txBox="1">
              <a:spLocks noChangeArrowheads="1"/>
            </p:cNvSpPr>
            <p:nvPr/>
          </p:nvSpPr>
          <p:spPr bwMode="auto">
            <a:xfrm>
              <a:off x="2538413" y="2549525"/>
              <a:ext cx="47942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物理学成就：建立经典力学体系</a:t>
              </a:r>
            </a:p>
          </p:txBody>
        </p:sp>
        <p:sp>
          <p:nvSpPr>
            <p:cNvPr id="27657" name="文本框 42"/>
            <p:cNvSpPr txBox="1">
              <a:spLocks noChangeArrowheads="1"/>
            </p:cNvSpPr>
            <p:nvPr/>
          </p:nvSpPr>
          <p:spPr bwMode="auto">
            <a:xfrm>
              <a:off x="2517775" y="3114675"/>
              <a:ext cx="632618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光学和天文学成就：奠定光谱学基础</a:t>
              </a:r>
            </a:p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                  制成折射、反射望远镜</a:t>
              </a:r>
            </a:p>
          </p:txBody>
        </p:sp>
        <p:sp>
          <p:nvSpPr>
            <p:cNvPr id="27660" name="文本框 40"/>
            <p:cNvSpPr txBox="1">
              <a:spLocks noChangeArrowheads="1"/>
            </p:cNvSpPr>
            <p:nvPr/>
          </p:nvSpPr>
          <p:spPr bwMode="auto">
            <a:xfrm>
              <a:off x="2509838" y="4000500"/>
              <a:ext cx="59293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研究方法成就：实验和</a:t>
              </a:r>
              <a:r>
                <a:rPr lang="en-US" altLang="zh-CN" sz="2400" b="1">
                  <a:latin typeface="华文中宋" pitchFamily="2" charset="-122"/>
                  <a:ea typeface="华文中宋" pitchFamily="2" charset="-122"/>
                </a:rPr>
                <a:t>“</a:t>
              </a: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归纳</a:t>
              </a:r>
              <a:r>
                <a:rPr lang="en-US" altLang="zh-CN" sz="2400" b="1">
                  <a:latin typeface="华文中宋" pitchFamily="2" charset="-122"/>
                  <a:ea typeface="华文中宋" pitchFamily="2" charset="-122"/>
                </a:rPr>
                <a:t>—</a:t>
              </a: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演绎</a:t>
              </a:r>
              <a:r>
                <a:rPr lang="en-US" altLang="zh-CN" sz="2400" b="1">
                  <a:latin typeface="华文中宋" pitchFamily="2" charset="-122"/>
                  <a:ea typeface="华文中宋" pitchFamily="2" charset="-122"/>
                </a:rPr>
                <a:t>”</a:t>
              </a:r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法</a:t>
              </a:r>
            </a:p>
          </p:txBody>
        </p:sp>
      </p:grpSp>
      <p:grpSp>
        <p:nvGrpSpPr>
          <p:cNvPr id="27661" name="组合 11"/>
          <p:cNvGrpSpPr>
            <a:grpSpLocks/>
          </p:cNvGrpSpPr>
          <p:nvPr/>
        </p:nvGrpSpPr>
        <p:grpSpPr bwMode="auto">
          <a:xfrm>
            <a:off x="8274050" y="1962150"/>
            <a:ext cx="3841750" cy="2554288"/>
            <a:chOff x="13475" y="3091"/>
            <a:chExt cx="6050" cy="4023"/>
          </a:xfrm>
        </p:grpSpPr>
        <p:sp>
          <p:nvSpPr>
            <p:cNvPr id="27662" name="文本框 30"/>
            <p:cNvSpPr txBox="1">
              <a:spLocks noChangeArrowheads="1"/>
            </p:cNvSpPr>
            <p:nvPr/>
          </p:nvSpPr>
          <p:spPr bwMode="auto">
            <a:xfrm>
              <a:off x="14148" y="3091"/>
              <a:ext cx="5377" cy="40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2.5.3“‘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蒸汽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’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的力量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3.6.2“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人性的启蒙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3.7.1“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近代物理学的                   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           奠基人和革命者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3.7.2“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追寻生命的起源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3.7.2“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向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‘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距离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’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挑战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3.7.3“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人类文明的引擎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3.8.2“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印象主义绘画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 flipV="1">
              <a:off x="13755" y="5041"/>
              <a:ext cx="393" cy="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3475" y="3164"/>
              <a:ext cx="280" cy="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13475" y="6904"/>
              <a:ext cx="280" cy="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3755" y="3164"/>
              <a:ext cx="0" cy="37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3"/>
          <p:cNvSpPr txBox="1">
            <a:spLocks noChangeArrowheads="1"/>
          </p:cNvSpPr>
          <p:nvPr/>
        </p:nvSpPr>
        <p:spPr bwMode="auto">
          <a:xfrm>
            <a:off x="558078" y="542617"/>
            <a:ext cx="615553" cy="566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世纪的科学伟人爱因斯坦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1370765" y="1822450"/>
            <a:ext cx="374650" cy="359727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28675" name="组合 4"/>
          <p:cNvGrpSpPr>
            <a:grpSpLocks/>
          </p:cNvGrpSpPr>
          <p:nvPr/>
        </p:nvGrpSpPr>
        <p:grpSpPr bwMode="auto">
          <a:xfrm>
            <a:off x="6141202" y="2817813"/>
            <a:ext cx="5556250" cy="1322387"/>
            <a:chOff x="6258" y="653"/>
            <a:chExt cx="8751" cy="2084"/>
          </a:xfrm>
        </p:grpSpPr>
        <p:cxnSp>
          <p:nvCxnSpPr>
            <p:cNvPr id="17" name="直接连接符 16"/>
            <p:cNvCxnSpPr/>
            <p:nvPr/>
          </p:nvCxnSpPr>
          <p:spPr>
            <a:xfrm flipV="1">
              <a:off x="6258" y="1866"/>
              <a:ext cx="595" cy="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6" name="文本框 23"/>
            <p:cNvSpPr txBox="1">
              <a:spLocks noChangeArrowheads="1"/>
            </p:cNvSpPr>
            <p:nvPr/>
          </p:nvSpPr>
          <p:spPr bwMode="auto">
            <a:xfrm>
              <a:off x="6869" y="653"/>
              <a:ext cx="8140" cy="20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3.1.1“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第一次世界大战的爆发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3.2.4“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维护和平的尝试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3.3.7“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第二次世界大战的结束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3.3.8“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世界反法西斯战争胜利的影响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45415" y="812800"/>
            <a:ext cx="2060575" cy="2840038"/>
            <a:chOff x="1745415" y="812800"/>
            <a:chExt cx="2060575" cy="2840038"/>
          </a:xfrm>
        </p:grpSpPr>
        <p:sp>
          <p:nvSpPr>
            <p:cNvPr id="28676" name="文本框 24"/>
            <p:cNvSpPr txBox="1">
              <a:spLocks noChangeArrowheads="1"/>
            </p:cNvSpPr>
            <p:nvPr/>
          </p:nvSpPr>
          <p:spPr bwMode="auto">
            <a:xfrm>
              <a:off x="1745415" y="1822450"/>
              <a:ext cx="184308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主要成就</a:t>
              </a:r>
            </a:p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及重大贡献</a:t>
              </a:r>
            </a:p>
          </p:txBody>
        </p:sp>
        <p:sp>
          <p:nvSpPr>
            <p:cNvPr id="26" name="左大括号 25"/>
            <p:cNvSpPr/>
            <p:nvPr/>
          </p:nvSpPr>
          <p:spPr>
            <a:xfrm>
              <a:off x="3559927" y="812800"/>
              <a:ext cx="246063" cy="2840038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sp>
        <p:nvSpPr>
          <p:cNvPr id="28680" name="文本框 42"/>
          <p:cNvSpPr txBox="1">
            <a:spLocks noChangeArrowheads="1"/>
          </p:cNvSpPr>
          <p:nvPr/>
        </p:nvSpPr>
        <p:spPr bwMode="auto">
          <a:xfrm>
            <a:off x="3879015" y="595313"/>
            <a:ext cx="284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提出光量子假说</a:t>
            </a:r>
          </a:p>
        </p:txBody>
      </p:sp>
      <p:sp>
        <p:nvSpPr>
          <p:cNvPr id="28681" name="文本框 57"/>
          <p:cNvSpPr txBox="1">
            <a:spLocks noChangeArrowheads="1"/>
          </p:cNvSpPr>
          <p:nvPr/>
        </p:nvSpPr>
        <p:spPr bwMode="auto">
          <a:xfrm>
            <a:off x="1831140" y="4964113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华文中宋" pitchFamily="2" charset="-122"/>
                <a:ea typeface="华文中宋" pitchFamily="2" charset="-122"/>
              </a:rPr>
              <a:t>科学精神</a:t>
            </a:r>
          </a:p>
        </p:txBody>
      </p:sp>
      <p:sp>
        <p:nvSpPr>
          <p:cNvPr id="28682" name="文本框 30"/>
          <p:cNvSpPr txBox="1">
            <a:spLocks noChangeArrowheads="1"/>
          </p:cNvSpPr>
          <p:nvPr/>
        </p:nvSpPr>
        <p:spPr bwMode="auto">
          <a:xfrm>
            <a:off x="6769852" y="1470025"/>
            <a:ext cx="4816475" cy="1006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必修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3.7.1“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爱因斯坦的‘时空’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”</a:t>
            </a:r>
          </a:p>
          <a:p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必修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3.7.2“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向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‘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距离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’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挑战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”</a:t>
            </a:r>
          </a:p>
          <a:p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必修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3.8.4“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影视艺术的诞生与发展历程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”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3879015" y="1379538"/>
            <a:ext cx="2854325" cy="1187450"/>
            <a:chOff x="3879015" y="1379538"/>
            <a:chExt cx="2854325" cy="1187450"/>
          </a:xfrm>
        </p:grpSpPr>
        <p:sp>
          <p:nvSpPr>
            <p:cNvPr id="28678" name="文本框 26"/>
            <p:cNvSpPr txBox="1">
              <a:spLocks noChangeArrowheads="1"/>
            </p:cNvSpPr>
            <p:nvPr/>
          </p:nvSpPr>
          <p:spPr bwMode="auto">
            <a:xfrm>
              <a:off x="3879015" y="1379538"/>
              <a:ext cx="27193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创立狭义相对论</a:t>
              </a:r>
            </a:p>
          </p:txBody>
        </p:sp>
        <p:sp>
          <p:nvSpPr>
            <p:cNvPr id="28679" name="文本框 40"/>
            <p:cNvSpPr txBox="1">
              <a:spLocks noChangeArrowheads="1"/>
            </p:cNvSpPr>
            <p:nvPr/>
          </p:nvSpPr>
          <p:spPr bwMode="auto">
            <a:xfrm>
              <a:off x="3879015" y="2109788"/>
              <a:ext cx="2428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创立广义相对论</a:t>
              </a:r>
            </a:p>
          </p:txBody>
        </p:sp>
        <p:grpSp>
          <p:nvGrpSpPr>
            <p:cNvPr id="28683" name="组合 7"/>
            <p:cNvGrpSpPr>
              <a:grpSpLocks/>
            </p:cNvGrpSpPr>
            <p:nvPr/>
          </p:nvGrpSpPr>
          <p:grpSpPr bwMode="auto">
            <a:xfrm>
              <a:off x="6242802" y="1509713"/>
              <a:ext cx="490538" cy="942975"/>
              <a:chOff x="10170" y="4930"/>
              <a:chExt cx="772" cy="1598"/>
            </a:xfrm>
          </p:grpSpPr>
          <p:cxnSp>
            <p:nvCxnSpPr>
              <p:cNvPr id="34" name="直接连接符 33"/>
              <p:cNvCxnSpPr/>
              <p:nvPr/>
            </p:nvCxnSpPr>
            <p:spPr>
              <a:xfrm>
                <a:off x="10170" y="4938"/>
                <a:ext cx="382" cy="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>
                <a:endCxn id="28693" idx="1"/>
              </p:cNvCxnSpPr>
              <p:nvPr/>
            </p:nvCxnSpPr>
            <p:spPr>
              <a:xfrm>
                <a:off x="10550" y="4930"/>
                <a:ext cx="20" cy="157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693" name="Line 36"/>
              <p:cNvSpPr>
                <a:spLocks noChangeShapeType="1"/>
              </p:cNvSpPr>
              <p:nvPr/>
            </p:nvSpPr>
            <p:spPr bwMode="auto">
              <a:xfrm flipV="1">
                <a:off x="10171" y="6504"/>
                <a:ext cx="399" cy="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b="1">
                  <a:latin typeface="华文中宋" pitchFamily="2" charset="-122"/>
                  <a:ea typeface="华文中宋" pitchFamily="2" charset="-122"/>
                </a:endParaRPr>
              </a:p>
            </p:txBody>
          </p:sp>
          <p:cxnSp>
            <p:nvCxnSpPr>
              <p:cNvPr id="2" name="直接连接符 33"/>
              <p:cNvCxnSpPr/>
              <p:nvPr/>
            </p:nvCxnSpPr>
            <p:spPr>
              <a:xfrm>
                <a:off x="10560" y="5678"/>
                <a:ext cx="382" cy="1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684" name="组合 6"/>
          <p:cNvGrpSpPr>
            <a:grpSpLocks/>
          </p:cNvGrpSpPr>
          <p:nvPr/>
        </p:nvGrpSpPr>
        <p:grpSpPr bwMode="auto">
          <a:xfrm>
            <a:off x="6307890" y="642938"/>
            <a:ext cx="4414837" cy="409575"/>
            <a:chOff x="10861" y="3217"/>
            <a:chExt cx="6953" cy="644"/>
          </a:xfrm>
        </p:grpSpPr>
        <p:sp>
          <p:nvSpPr>
            <p:cNvPr id="28689" name="文本框 30"/>
            <p:cNvSpPr txBox="1">
              <a:spLocks noChangeArrowheads="1"/>
            </p:cNvSpPr>
            <p:nvPr/>
          </p:nvSpPr>
          <p:spPr bwMode="auto">
            <a:xfrm>
              <a:off x="11592" y="3217"/>
              <a:ext cx="6223" cy="64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3.7.1“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驱走乌云的太阳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3" name="直接连接符 16"/>
            <p:cNvCxnSpPr/>
            <p:nvPr/>
          </p:nvCxnSpPr>
          <p:spPr>
            <a:xfrm flipV="1">
              <a:off x="10861" y="3539"/>
              <a:ext cx="683" cy="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85" name="文本框 40"/>
          <p:cNvSpPr txBox="1">
            <a:spLocks noChangeArrowheads="1"/>
          </p:cNvSpPr>
          <p:nvPr/>
        </p:nvSpPr>
        <p:spPr bwMode="auto">
          <a:xfrm>
            <a:off x="3850440" y="3209925"/>
            <a:ext cx="2428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为人类和平进步而斗争</a:t>
            </a:r>
          </a:p>
        </p:txBody>
      </p:sp>
      <p:grpSp>
        <p:nvGrpSpPr>
          <p:cNvPr id="28686" name="组合 13"/>
          <p:cNvGrpSpPr>
            <a:grpSpLocks/>
          </p:cNvGrpSpPr>
          <p:nvPr/>
        </p:nvGrpSpPr>
        <p:grpSpPr bwMode="auto">
          <a:xfrm>
            <a:off x="3297990" y="4756150"/>
            <a:ext cx="4749800" cy="708025"/>
            <a:chOff x="4754" y="8063"/>
            <a:chExt cx="7479" cy="1115"/>
          </a:xfrm>
        </p:grpSpPr>
        <p:cxnSp>
          <p:nvCxnSpPr>
            <p:cNvPr id="15" name="直接连接符 16"/>
            <p:cNvCxnSpPr/>
            <p:nvPr/>
          </p:nvCxnSpPr>
          <p:spPr>
            <a:xfrm flipV="1">
              <a:off x="4754" y="8811"/>
              <a:ext cx="687" cy="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8" name="文本框 23"/>
            <p:cNvSpPr txBox="1">
              <a:spLocks noChangeArrowheads="1"/>
            </p:cNvSpPr>
            <p:nvPr/>
          </p:nvSpPr>
          <p:spPr bwMode="auto">
            <a:xfrm>
              <a:off x="5450" y="8063"/>
              <a:ext cx="6783" cy="11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zh-CN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3.7“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近代以来科学技术的辉煌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zh-CN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4.6“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杰出的科学家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  <p:bldP spid="28681" grpId="0"/>
      <p:bldP spid="28682" grpId="0" animBg="1"/>
      <p:bldP spid="286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81888"/>
            <a:ext cx="12192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33.【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加试题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】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古语云：温故知新。重温历史，汲取智慧和力量。阅读材料，回答问题。（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10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分）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材料一  恩格斯曾经指出：“行动的目的是预期的，但是行动实际产生的结果并不是预期的”。秦始皇统一中国以后，将战国时代北边诸国的长城整合为“万里长城”。蜿蜒如带的长城横亘在今天的北中国地区，长城以南，“其人耕稼以食”；大漠之间，“畜牧畋渔以食”。西汉之时，武帝派张骞通西域，史谓“凿空”。从公元前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127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年到公元前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100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年，历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20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余年，沿河西走廊，曾多次大修长城。有意味的是，唐朝是少数没有大规模修筑过长城的王朝之一，有大臣曾建议唐太宗修复长城，太宗曰：“安用劳民”，一笑置之。                                          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b="1" dirty="0" smtClean="0"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                                                          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——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据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《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说中国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》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、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《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历史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》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选修教材等整理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材料二  关于长城，有以下两种认识可供讨论：①一个值得玩味的现象是，长城的线路，几乎与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400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毫米等降水线相重合。②长城的兴与修，取决于实际的社会政治状况。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——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摘自冯天瑜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《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中国文化生成史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》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等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1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）阅读材料一，按照“行动的目的是预期的，但是行动实际产生的结果并不是预期的”思路，分析并概括秦汉修筑长城行动的预期目的及实际产生的结果。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(6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分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)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（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2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）阅读材料二并联系材料一，您更侧重解读哪一种认识？侧重解读①，请结合所学予以阐释说明。侧重解读②，请结合所学，以唐朝为例，从内政外交两个层面分析指出唐太宗对修复长城建议“一笑置之”的理由。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(4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分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)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2192000" cy="35394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(1)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预期目的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: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阻止北方游牧民族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(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匈奴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)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南下侵扰。实际结果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: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保护了内地农业生产和人民生命财产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;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沿着长城西进的轨迹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,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形成了丝绸之路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;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促进了中外经济文化的交流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;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成为中华民族的伟大象征。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(2)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侧重解读①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: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长城地处北部游牧区和农耕区的分界线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;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长城是联结游牧民族和农耕民族经济、文化的重要纽带。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侧重解读②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: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内政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: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贞观之治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,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民族团结政策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;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外交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: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积极友好和开放的对外政策。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3"/>
          <p:cNvSpPr txBox="1">
            <a:spLocks noChangeArrowheads="1"/>
          </p:cNvSpPr>
          <p:nvPr/>
        </p:nvSpPr>
        <p:spPr bwMode="auto">
          <a:xfrm>
            <a:off x="198835" y="1335088"/>
            <a:ext cx="615553" cy="522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CN" altLang="en-US" sz="2800" b="1">
                <a:latin typeface="华文中宋" pitchFamily="2" charset="-122"/>
                <a:ea typeface="华文中宋" pitchFamily="2" charset="-122"/>
              </a:rPr>
              <a:t>大唐盛世的奠基人唐太宗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904875" y="642938"/>
            <a:ext cx="212725" cy="5780087"/>
          </a:xfrm>
          <a:prstGeom prst="leftBrace">
            <a:avLst>
              <a:gd name="adj1" fmla="val 37637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904875" y="1925638"/>
            <a:ext cx="3759200" cy="3827462"/>
            <a:chOff x="904875" y="1925638"/>
            <a:chExt cx="3759200" cy="3827462"/>
          </a:xfrm>
        </p:grpSpPr>
        <p:sp>
          <p:nvSpPr>
            <p:cNvPr id="13317" name="文本框 24"/>
            <p:cNvSpPr txBox="1">
              <a:spLocks noChangeArrowheads="1"/>
            </p:cNvSpPr>
            <p:nvPr/>
          </p:nvSpPr>
          <p:spPr bwMode="auto">
            <a:xfrm>
              <a:off x="904875" y="3152775"/>
              <a:ext cx="37592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“贞观之治”</a:t>
              </a:r>
            </a:p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  的主要表现</a:t>
              </a:r>
            </a:p>
          </p:txBody>
        </p:sp>
        <p:sp>
          <p:nvSpPr>
            <p:cNvPr id="26" name="左大括号 25"/>
            <p:cNvSpPr/>
            <p:nvPr/>
          </p:nvSpPr>
          <p:spPr>
            <a:xfrm>
              <a:off x="2990850" y="1925638"/>
              <a:ext cx="327025" cy="3827462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5" name="组合 44"/>
          <p:cNvGrpSpPr>
            <a:grpSpLocks/>
          </p:cNvGrpSpPr>
          <p:nvPr/>
        </p:nvGrpSpPr>
        <p:grpSpPr bwMode="auto">
          <a:xfrm>
            <a:off x="5845175" y="4252913"/>
            <a:ext cx="4773613" cy="1006475"/>
            <a:chOff x="12423" y="5475"/>
            <a:chExt cx="7518" cy="1584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12423" y="6242"/>
              <a:ext cx="690" cy="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58" name="文本框 46"/>
            <p:cNvSpPr txBox="1">
              <a:spLocks noChangeArrowheads="1"/>
            </p:cNvSpPr>
            <p:nvPr/>
          </p:nvSpPr>
          <p:spPr bwMode="auto">
            <a:xfrm>
              <a:off x="13141" y="5475"/>
              <a:ext cx="6800" cy="15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1.1.4“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清朝的边疆政策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4.1.3“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巩固统一国家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6.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5.3“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布达拉宫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”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、“大昭寺”</a:t>
              </a:r>
            </a:p>
          </p:txBody>
        </p:sp>
      </p:grpSp>
      <p:sp>
        <p:nvSpPr>
          <p:cNvPr id="13321" name="文本框 57"/>
          <p:cNvSpPr txBox="1">
            <a:spLocks noChangeArrowheads="1"/>
          </p:cNvSpPr>
          <p:nvPr/>
        </p:nvSpPr>
        <p:spPr bwMode="auto">
          <a:xfrm>
            <a:off x="1154113" y="5997575"/>
            <a:ext cx="33797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“贞观之治”对中国古代社会发展的重大作用</a:t>
            </a:r>
          </a:p>
        </p:txBody>
      </p:sp>
      <p:grpSp>
        <p:nvGrpSpPr>
          <p:cNvPr id="33" name="组合 32"/>
          <p:cNvGrpSpPr>
            <a:grpSpLocks/>
          </p:cNvGrpSpPr>
          <p:nvPr/>
        </p:nvGrpSpPr>
        <p:grpSpPr bwMode="auto">
          <a:xfrm>
            <a:off x="4506913" y="6064250"/>
            <a:ext cx="5408612" cy="708025"/>
            <a:chOff x="7097" y="9371"/>
            <a:chExt cx="8518" cy="1114"/>
          </a:xfrm>
        </p:grpSpPr>
        <p:cxnSp>
          <p:nvCxnSpPr>
            <p:cNvPr id="55" name="直接连接符 54"/>
            <p:cNvCxnSpPr/>
            <p:nvPr/>
          </p:nvCxnSpPr>
          <p:spPr>
            <a:xfrm flipV="1">
              <a:off x="7097" y="9923"/>
              <a:ext cx="830" cy="1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56" name="文本框 60"/>
            <p:cNvSpPr txBox="1">
              <a:spLocks noChangeArrowheads="1"/>
            </p:cNvSpPr>
            <p:nvPr/>
          </p:nvSpPr>
          <p:spPr bwMode="auto">
            <a:xfrm>
              <a:off x="7951" y="9371"/>
              <a:ext cx="7664" cy="11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3.1.2“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科举制的文化影响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6.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  <a:sym typeface="+mn-ea"/>
                </a:rPr>
                <a:t>5.3 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  <a:sym typeface="+mn-ea"/>
                </a:rPr>
                <a:t>布达拉宫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  <a:sym typeface="+mn-ea"/>
                </a:rPr>
                <a:t>”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  <a:sym typeface="+mn-ea"/>
                </a:rPr>
                <a:t>、“大昭寺”</a:t>
              </a:r>
            </a:p>
          </p:txBody>
        </p:sp>
      </p:grpSp>
      <p:grpSp>
        <p:nvGrpSpPr>
          <p:cNvPr id="14" name="组合 13"/>
          <p:cNvGrpSpPr>
            <a:grpSpLocks/>
          </p:cNvGrpSpPr>
          <p:nvPr/>
        </p:nvGrpSpPr>
        <p:grpSpPr bwMode="auto">
          <a:xfrm>
            <a:off x="4856163" y="1809750"/>
            <a:ext cx="5059362" cy="400050"/>
            <a:chOff x="9747" y="3049"/>
            <a:chExt cx="7967" cy="630"/>
          </a:xfrm>
        </p:grpSpPr>
        <p:cxnSp>
          <p:nvCxnSpPr>
            <p:cNvPr id="65" name="直接连接符 64"/>
            <p:cNvCxnSpPr/>
            <p:nvPr/>
          </p:nvCxnSpPr>
          <p:spPr>
            <a:xfrm>
              <a:off x="9747" y="3364"/>
              <a:ext cx="782" cy="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54" name="文本框 23"/>
            <p:cNvSpPr txBox="1">
              <a:spLocks noChangeArrowheads="1"/>
            </p:cNvSpPr>
            <p:nvPr/>
          </p:nvSpPr>
          <p:spPr bwMode="auto">
            <a:xfrm>
              <a:off x="10530" y="3049"/>
              <a:ext cx="7185" cy="6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1.1.3“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三省六部制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、“科举制”</a:t>
              </a:r>
            </a:p>
          </p:txBody>
        </p:sp>
      </p:grpSp>
      <p:grpSp>
        <p:nvGrpSpPr>
          <p:cNvPr id="34" name="组合 33"/>
          <p:cNvGrpSpPr>
            <a:grpSpLocks/>
          </p:cNvGrpSpPr>
          <p:nvPr/>
        </p:nvGrpSpPr>
        <p:grpSpPr bwMode="auto">
          <a:xfrm>
            <a:off x="5702300" y="2268538"/>
            <a:ext cx="4243388" cy="708025"/>
            <a:chOff x="9521" y="3793"/>
            <a:chExt cx="6681" cy="1114"/>
          </a:xfrm>
        </p:grpSpPr>
        <p:sp>
          <p:nvSpPr>
            <p:cNvPr id="13351" name="文本框 30"/>
            <p:cNvSpPr txBox="1">
              <a:spLocks noChangeArrowheads="1"/>
            </p:cNvSpPr>
            <p:nvPr/>
          </p:nvSpPr>
          <p:spPr bwMode="auto">
            <a:xfrm>
              <a:off x="10400" y="3793"/>
              <a:ext cx="5802" cy="11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2.1.1“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曲辕犁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2.1.2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“唐宋陶瓷业的成就”</a:t>
              </a:r>
            </a:p>
          </p:txBody>
        </p:sp>
        <p:cxnSp>
          <p:nvCxnSpPr>
            <p:cNvPr id="73" name="直接连接符 72"/>
            <p:cNvCxnSpPr/>
            <p:nvPr/>
          </p:nvCxnSpPr>
          <p:spPr>
            <a:xfrm>
              <a:off x="9521" y="4348"/>
              <a:ext cx="690" cy="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组合 31"/>
          <p:cNvGrpSpPr>
            <a:grpSpLocks/>
          </p:cNvGrpSpPr>
          <p:nvPr/>
        </p:nvGrpSpPr>
        <p:grpSpPr bwMode="auto">
          <a:xfrm>
            <a:off x="5041900" y="3505200"/>
            <a:ext cx="6156325" cy="708025"/>
            <a:chOff x="10453" y="5512"/>
            <a:chExt cx="6141" cy="1598"/>
          </a:xfrm>
        </p:grpSpPr>
        <p:sp>
          <p:nvSpPr>
            <p:cNvPr id="13349" name="文本框 46"/>
            <p:cNvSpPr txBox="1">
              <a:spLocks noChangeArrowheads="1"/>
            </p:cNvSpPr>
            <p:nvPr/>
          </p:nvSpPr>
          <p:spPr bwMode="auto">
            <a:xfrm>
              <a:off x="11171" y="5512"/>
              <a:ext cx="5423" cy="15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1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“中国传统文化主流思想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3.2.3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“画中有诗”“诗的经典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”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“唐诗”</a:t>
              </a:r>
              <a:endParaRPr lang="en-US" altLang="zh-CN" sz="2000" b="1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86" name="直接连接符 85"/>
            <p:cNvCxnSpPr/>
            <p:nvPr/>
          </p:nvCxnSpPr>
          <p:spPr>
            <a:xfrm>
              <a:off x="10453" y="6161"/>
              <a:ext cx="690" cy="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50"/>
          <p:cNvGrpSpPr/>
          <p:nvPr/>
        </p:nvGrpSpPr>
        <p:grpSpPr>
          <a:xfrm>
            <a:off x="3255963" y="34925"/>
            <a:ext cx="3549650" cy="1812925"/>
            <a:chOff x="3255963" y="34925"/>
            <a:chExt cx="3549650" cy="1812925"/>
          </a:xfrm>
        </p:grpSpPr>
        <p:sp>
          <p:nvSpPr>
            <p:cNvPr id="13330" name="文本框 12"/>
            <p:cNvSpPr txBox="1">
              <a:spLocks noChangeArrowheads="1"/>
            </p:cNvSpPr>
            <p:nvPr/>
          </p:nvSpPr>
          <p:spPr bwMode="auto">
            <a:xfrm>
              <a:off x="3255963" y="34925"/>
              <a:ext cx="35099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强调</a:t>
              </a:r>
              <a:r>
                <a:rPr lang="en-US" altLang="zh-CN" sz="2400" b="1" dirty="0">
                  <a:latin typeface="华文中宋" pitchFamily="2" charset="-122"/>
                  <a:ea typeface="华文中宋" pitchFamily="2" charset="-122"/>
                </a:rPr>
                <a:t>“</a:t>
              </a: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存百姓</a:t>
              </a:r>
              <a:r>
                <a:rPr lang="en-US" altLang="zh-CN" sz="24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思想</a:t>
              </a:r>
            </a:p>
          </p:txBody>
        </p:sp>
        <p:sp>
          <p:nvSpPr>
            <p:cNvPr id="13331" name="文本框 14"/>
            <p:cNvSpPr txBox="1">
              <a:spLocks noChangeArrowheads="1"/>
            </p:cNvSpPr>
            <p:nvPr/>
          </p:nvSpPr>
          <p:spPr bwMode="auto">
            <a:xfrm>
              <a:off x="3270250" y="963613"/>
              <a:ext cx="27622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实行休养生息政策</a:t>
              </a:r>
            </a:p>
          </p:txBody>
        </p:sp>
        <p:sp>
          <p:nvSpPr>
            <p:cNvPr id="13332" name="文本框 15"/>
            <p:cNvSpPr txBox="1">
              <a:spLocks noChangeArrowheads="1"/>
            </p:cNvSpPr>
            <p:nvPr/>
          </p:nvSpPr>
          <p:spPr bwMode="auto">
            <a:xfrm>
              <a:off x="3255963" y="1390650"/>
              <a:ext cx="34956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慎用刑法，文德治国</a:t>
              </a:r>
            </a:p>
          </p:txBody>
        </p:sp>
        <p:sp>
          <p:nvSpPr>
            <p:cNvPr id="13333" name="文本框 17"/>
            <p:cNvSpPr txBox="1">
              <a:spLocks noChangeArrowheads="1"/>
            </p:cNvSpPr>
            <p:nvPr/>
          </p:nvSpPr>
          <p:spPr bwMode="auto">
            <a:xfrm>
              <a:off x="3255963" y="515938"/>
              <a:ext cx="35496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选贤任能，虚怀纳谏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904875" y="79375"/>
            <a:ext cx="3756025" cy="1704975"/>
            <a:chOff x="904875" y="79375"/>
            <a:chExt cx="3756025" cy="1704975"/>
          </a:xfrm>
        </p:grpSpPr>
        <p:sp>
          <p:nvSpPr>
            <p:cNvPr id="13315" name="文本框 6"/>
            <p:cNvSpPr txBox="1">
              <a:spLocks noChangeArrowheads="1"/>
            </p:cNvSpPr>
            <p:nvPr/>
          </p:nvSpPr>
          <p:spPr bwMode="auto">
            <a:xfrm>
              <a:off x="904875" y="492125"/>
              <a:ext cx="3756025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“贞观之治”</a:t>
              </a:r>
            </a:p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  出现的原因</a:t>
              </a:r>
            </a:p>
          </p:txBody>
        </p:sp>
        <p:sp>
          <p:nvSpPr>
            <p:cNvPr id="20" name="左大括号 19"/>
            <p:cNvSpPr/>
            <p:nvPr/>
          </p:nvSpPr>
          <p:spPr>
            <a:xfrm>
              <a:off x="3028950" y="79375"/>
              <a:ext cx="155575" cy="170497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21" name="组合 20"/>
          <p:cNvGrpSpPr>
            <a:grpSpLocks/>
          </p:cNvGrpSpPr>
          <p:nvPr/>
        </p:nvGrpSpPr>
        <p:grpSpPr bwMode="auto">
          <a:xfrm>
            <a:off x="6327775" y="5357813"/>
            <a:ext cx="5611813" cy="708025"/>
            <a:chOff x="12399" y="5855"/>
            <a:chExt cx="7542" cy="1115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12399" y="6382"/>
              <a:ext cx="691" cy="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48" name="文本框 27"/>
            <p:cNvSpPr txBox="1">
              <a:spLocks noChangeArrowheads="1"/>
            </p:cNvSpPr>
            <p:nvPr/>
          </p:nvSpPr>
          <p:spPr bwMode="auto">
            <a:xfrm>
              <a:off x="13141" y="5855"/>
              <a:ext cx="6800" cy="11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2.3.2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“工作重点的转移”、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对外开放格局的形成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”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661150" y="242888"/>
            <a:ext cx="4951413" cy="1437320"/>
            <a:chOff x="6661150" y="242888"/>
            <a:chExt cx="4951413" cy="1437320"/>
          </a:xfrm>
        </p:grpSpPr>
        <p:grpSp>
          <p:nvGrpSpPr>
            <p:cNvPr id="19" name="组合 61"/>
            <p:cNvGrpSpPr>
              <a:grpSpLocks/>
            </p:cNvGrpSpPr>
            <p:nvPr/>
          </p:nvGrpSpPr>
          <p:grpSpPr bwMode="auto">
            <a:xfrm>
              <a:off x="7326313" y="242888"/>
              <a:ext cx="4286250" cy="1437320"/>
              <a:chOff x="12008" y="608"/>
              <a:chExt cx="6750" cy="2264"/>
            </a:xfrm>
          </p:grpSpPr>
          <p:sp>
            <p:nvSpPr>
              <p:cNvPr id="13359" name="文本框 21"/>
              <p:cNvSpPr txBox="1">
                <a:spLocks noChangeArrowheads="1"/>
              </p:cNvSpPr>
              <p:nvPr/>
            </p:nvSpPr>
            <p:spPr bwMode="auto">
              <a:xfrm>
                <a:off x="12008" y="608"/>
                <a:ext cx="4357" cy="6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必修</a:t>
                </a:r>
                <a:r>
                  <a:rPr lang="en-US" altLang="zh-CN" sz="2000" b="1">
                    <a:latin typeface="华文中宋" pitchFamily="2" charset="-122"/>
                    <a:ea typeface="华文中宋" pitchFamily="2" charset="-122"/>
                  </a:rPr>
                  <a:t>2.1.1“</a:t>
                </a:r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均田制</a:t>
                </a:r>
                <a:r>
                  <a:rPr lang="en-US" altLang="zh-CN" sz="2000" b="1">
                    <a:latin typeface="华文中宋" pitchFamily="2" charset="-122"/>
                    <a:ea typeface="华文中宋" pitchFamily="2" charset="-122"/>
                  </a:rPr>
                  <a:t>”</a:t>
                </a:r>
              </a:p>
            </p:txBody>
          </p:sp>
          <p:sp>
            <p:nvSpPr>
              <p:cNvPr id="13360" name="文本框 23"/>
              <p:cNvSpPr txBox="1">
                <a:spLocks noChangeArrowheads="1"/>
              </p:cNvSpPr>
              <p:nvPr/>
            </p:nvSpPr>
            <p:spPr bwMode="auto">
              <a:xfrm>
                <a:off x="12048" y="1757"/>
                <a:ext cx="6710" cy="111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必修</a:t>
                </a:r>
                <a:r>
                  <a:rPr lang="en-US" altLang="zh-CN" sz="2000" b="1">
                    <a:latin typeface="华文中宋" pitchFamily="2" charset="-122"/>
                    <a:ea typeface="华文中宋" pitchFamily="2" charset="-122"/>
                  </a:rPr>
                  <a:t>1.1.3“</a:t>
                </a:r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君权和相权</a:t>
                </a:r>
                <a:r>
                  <a:rPr lang="en-US" altLang="zh-CN" sz="2000" b="1">
                    <a:latin typeface="华文中宋" pitchFamily="2" charset="-122"/>
                    <a:ea typeface="华文中宋" pitchFamily="2" charset="-122"/>
                  </a:rPr>
                  <a:t>”</a:t>
                </a:r>
                <a:endParaRPr lang="zh-CN" altLang="en-US" sz="2000" b="1">
                  <a:latin typeface="华文中宋" pitchFamily="2" charset="-122"/>
                  <a:ea typeface="华文中宋" pitchFamily="2" charset="-122"/>
                </a:endParaRPr>
              </a:p>
              <a:p>
                <a:r>
                  <a:rPr lang="zh-CN" altLang="en-US" sz="2000" b="1">
                    <a:latin typeface="华文中宋" pitchFamily="2" charset="-122"/>
                    <a:ea typeface="华文中宋" pitchFamily="2" charset="-122"/>
                  </a:rPr>
                  <a:t>         “选官制度的历史变化”</a:t>
                </a:r>
              </a:p>
            </p:txBody>
          </p:sp>
        </p:grpSp>
        <p:grpSp>
          <p:nvGrpSpPr>
            <p:cNvPr id="13336" name="组合 29"/>
            <p:cNvGrpSpPr>
              <a:grpSpLocks/>
            </p:cNvGrpSpPr>
            <p:nvPr/>
          </p:nvGrpSpPr>
          <p:grpSpPr bwMode="auto">
            <a:xfrm>
              <a:off x="6661150" y="357188"/>
              <a:ext cx="623888" cy="1062037"/>
              <a:chOff x="10490" y="923"/>
              <a:chExt cx="983" cy="1672"/>
            </a:xfrm>
          </p:grpSpPr>
          <p:grpSp>
            <p:nvGrpSpPr>
              <p:cNvPr id="13341" name="组合 8"/>
              <p:cNvGrpSpPr>
                <a:grpSpLocks/>
              </p:cNvGrpSpPr>
              <p:nvPr/>
            </p:nvGrpSpPr>
            <p:grpSpPr bwMode="auto">
              <a:xfrm>
                <a:off x="10490" y="923"/>
                <a:ext cx="964" cy="1673"/>
                <a:chOff x="11647" y="6278"/>
                <a:chExt cx="964" cy="1187"/>
              </a:xfrm>
            </p:grpSpPr>
            <p:grpSp>
              <p:nvGrpSpPr>
                <p:cNvPr id="13343" name="组合 2"/>
                <p:cNvGrpSpPr>
                  <a:grpSpLocks/>
                </p:cNvGrpSpPr>
                <p:nvPr/>
              </p:nvGrpSpPr>
              <p:grpSpPr bwMode="auto">
                <a:xfrm>
                  <a:off x="12124" y="6278"/>
                  <a:ext cx="487" cy="1187"/>
                  <a:chOff x="10507" y="1113"/>
                  <a:chExt cx="487" cy="1187"/>
                </a:xfrm>
              </p:grpSpPr>
              <p:cxnSp>
                <p:nvCxnSpPr>
                  <p:cNvPr id="8" name="直接连接符 7"/>
                  <p:cNvCxnSpPr/>
                  <p:nvPr/>
                </p:nvCxnSpPr>
                <p:spPr>
                  <a:xfrm rot="16200000" flipH="1">
                    <a:off x="9971" y="1710"/>
                    <a:ext cx="1154" cy="25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直接连接符 9"/>
                  <p:cNvCxnSpPr/>
                  <p:nvPr/>
                </p:nvCxnSpPr>
                <p:spPr>
                  <a:xfrm flipV="1">
                    <a:off x="10508" y="1113"/>
                    <a:ext cx="485" cy="1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" name="直接连接符 11"/>
                <p:cNvCxnSpPr/>
                <p:nvPr/>
              </p:nvCxnSpPr>
              <p:spPr>
                <a:xfrm flipV="1">
                  <a:off x="11647" y="6886"/>
                  <a:ext cx="478" cy="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直接连接符 28"/>
              <p:cNvCxnSpPr/>
              <p:nvPr/>
            </p:nvCxnSpPr>
            <p:spPr>
              <a:xfrm flipV="1">
                <a:off x="10988" y="2538"/>
                <a:ext cx="485" cy="1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组合 52"/>
          <p:cNvGrpSpPr/>
          <p:nvPr/>
        </p:nvGrpSpPr>
        <p:grpSpPr>
          <a:xfrm>
            <a:off x="3317875" y="1847850"/>
            <a:ext cx="3286125" cy="4027488"/>
            <a:chOff x="3317875" y="1847850"/>
            <a:chExt cx="3286125" cy="4027488"/>
          </a:xfrm>
        </p:grpSpPr>
        <p:sp>
          <p:nvSpPr>
            <p:cNvPr id="13319" name="文本框 26"/>
            <p:cNvSpPr txBox="1">
              <a:spLocks noChangeArrowheads="1"/>
            </p:cNvSpPr>
            <p:nvPr/>
          </p:nvSpPr>
          <p:spPr bwMode="auto">
            <a:xfrm>
              <a:off x="3317875" y="1847850"/>
              <a:ext cx="14938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政治清明</a:t>
              </a:r>
            </a:p>
          </p:txBody>
        </p:sp>
        <p:sp>
          <p:nvSpPr>
            <p:cNvPr id="13323" name="文本框 26"/>
            <p:cNvSpPr txBox="1">
              <a:spLocks noChangeArrowheads="1"/>
            </p:cNvSpPr>
            <p:nvPr/>
          </p:nvSpPr>
          <p:spPr bwMode="auto">
            <a:xfrm>
              <a:off x="3333750" y="2397125"/>
              <a:ext cx="27400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经济恢复和发展</a:t>
              </a:r>
            </a:p>
          </p:txBody>
        </p:sp>
        <p:sp>
          <p:nvSpPr>
            <p:cNvPr id="13324" name="文本框 26"/>
            <p:cNvSpPr txBox="1">
              <a:spLocks noChangeArrowheads="1"/>
            </p:cNvSpPr>
            <p:nvPr/>
          </p:nvSpPr>
          <p:spPr bwMode="auto">
            <a:xfrm>
              <a:off x="3429000" y="3590925"/>
              <a:ext cx="1530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崇儒尊孔</a:t>
              </a:r>
            </a:p>
          </p:txBody>
        </p:sp>
        <p:sp>
          <p:nvSpPr>
            <p:cNvPr id="13325" name="文本框 26"/>
            <p:cNvSpPr txBox="1">
              <a:spLocks noChangeArrowheads="1"/>
            </p:cNvSpPr>
            <p:nvPr/>
          </p:nvSpPr>
          <p:spPr bwMode="auto">
            <a:xfrm>
              <a:off x="3429000" y="5413375"/>
              <a:ext cx="31750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对外开放，兼收并蓄</a:t>
              </a:r>
            </a:p>
          </p:txBody>
        </p:sp>
        <p:sp>
          <p:nvSpPr>
            <p:cNvPr id="13326" name="文本框 26"/>
            <p:cNvSpPr txBox="1">
              <a:spLocks noChangeArrowheads="1"/>
            </p:cNvSpPr>
            <p:nvPr/>
          </p:nvSpPr>
          <p:spPr bwMode="auto">
            <a:xfrm>
              <a:off x="3441700" y="4487863"/>
              <a:ext cx="25241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民族团结和发展</a:t>
              </a:r>
            </a:p>
          </p:txBody>
        </p:sp>
        <p:sp>
          <p:nvSpPr>
            <p:cNvPr id="13337" name="文本框 26"/>
            <p:cNvSpPr txBox="1">
              <a:spLocks noChangeArrowheads="1"/>
            </p:cNvSpPr>
            <p:nvPr/>
          </p:nvSpPr>
          <p:spPr bwMode="auto">
            <a:xfrm>
              <a:off x="3379788" y="2990850"/>
              <a:ext cx="27384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颁行《唐律》</a:t>
              </a:r>
            </a:p>
          </p:txBody>
        </p:sp>
      </p:grpSp>
      <p:grpSp>
        <p:nvGrpSpPr>
          <p:cNvPr id="36" name="组合 35"/>
          <p:cNvGrpSpPr>
            <a:grpSpLocks/>
          </p:cNvGrpSpPr>
          <p:nvPr/>
        </p:nvGrpSpPr>
        <p:grpSpPr bwMode="auto">
          <a:xfrm>
            <a:off x="5353050" y="3048001"/>
            <a:ext cx="5059363" cy="400356"/>
            <a:chOff x="9747" y="3049"/>
            <a:chExt cx="7968" cy="632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9747" y="3362"/>
              <a:ext cx="783" cy="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40" name="文本框 23"/>
            <p:cNvSpPr txBox="1">
              <a:spLocks noChangeArrowheads="1"/>
            </p:cNvSpPr>
            <p:nvPr/>
          </p:nvSpPr>
          <p:spPr bwMode="auto">
            <a:xfrm>
              <a:off x="10530" y="3049"/>
              <a:ext cx="7185" cy="6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1.6.3“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罗马人的法律”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>
            <a:spLocks noChangeAspect="1"/>
          </p:cNvSpPr>
          <p:nvPr/>
        </p:nvSpPr>
        <p:spPr bwMode="auto">
          <a:xfrm>
            <a:off x="218838" y="198011"/>
            <a:ext cx="1168778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材料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　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城市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是由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城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与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市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这两个事物、两个功能要素结合为一的产物。《说文》中载</a:t>
            </a:r>
            <a:r>
              <a:rPr lang="en-US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:“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城</a:t>
            </a:r>
            <a:r>
              <a:rPr lang="en-US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以盛民也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en-US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市</a:t>
            </a:r>
            <a:r>
              <a:rPr lang="en-US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买卖之所也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。中国农业时代的城市以政治行政管理功能为主</a:t>
            </a:r>
            <a:r>
              <a:rPr lang="en-US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城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的分量不仅大于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市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的分量</a:t>
            </a:r>
            <a:r>
              <a:rPr lang="en-US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而且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市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的部分明显从属于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城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的部分。这些传统城市都是以绝对权力为基础</a:t>
            </a:r>
            <a:r>
              <a:rPr lang="en-US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通过强制性贡赋等形式来维持城市运行。</a:t>
            </a:r>
            <a:endParaRPr lang="zh-CN" altLang="zh-CN" sz="3200" b="1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  <a:cs typeface="方正书宋_GBK"/>
            </a:endParaRPr>
          </a:p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en-US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——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摘编自唐茂华《东西方城市化进程差异性比较及借鉴》</a:t>
            </a:r>
            <a:endParaRPr lang="en-US" altLang="zh-CN" sz="3200" b="1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en-US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     </a:t>
            </a:r>
            <a:r>
              <a:rPr lang="zh-CN" altLang="zh-CN" sz="3200" b="1" dirty="0" smtClean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根据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材料</a:t>
            </a:r>
            <a:r>
              <a:rPr lang="en-US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概括中国传统城市中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城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与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市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的关系</a:t>
            </a:r>
            <a:r>
              <a:rPr lang="en-US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并以唐朝以后的史实说明农业时代的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城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与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市</a:t>
            </a:r>
            <a:r>
              <a:rPr lang="zh-CN" altLang="en-US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关系的演变。</a:t>
            </a:r>
            <a:endParaRPr lang="zh-CN" altLang="zh-CN" sz="3200" b="1" dirty="0">
              <a:solidFill>
                <a:srgbClr val="000000"/>
              </a:solidFill>
              <a:latin typeface="华文中宋" pitchFamily="2" charset="-122"/>
              <a:ea typeface="华文中宋" pitchFamily="2" charset="-122"/>
              <a:cs typeface="方正书宋_GBK"/>
            </a:endParaRPr>
          </a:p>
          <a:p>
            <a:pPr>
              <a:tabLst>
                <a:tab pos="1187450" algn="l"/>
                <a:tab pos="2162175" algn="l"/>
                <a:tab pos="3141663" algn="l"/>
                <a:tab pos="4189413" algn="l"/>
              </a:tabLst>
            </a:pP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【答案】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 关系</a:t>
            </a:r>
            <a:r>
              <a:rPr lang="en-US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:“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市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从属于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城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en-US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;“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城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的分量大于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市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。唐朝时</a:t>
            </a:r>
            <a:r>
              <a:rPr lang="en-US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在坊市制度下</a:t>
            </a:r>
            <a:r>
              <a:rPr lang="en-US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,“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城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”“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市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分开</a:t>
            </a:r>
            <a:r>
              <a:rPr lang="en-US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但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城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外出现草市</a:t>
            </a:r>
            <a:r>
              <a:rPr lang="en-US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;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到宋朝</a:t>
            </a:r>
            <a:r>
              <a:rPr lang="en-US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,“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城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”“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市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界限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打破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郊区农村出现市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;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明清时期</a:t>
            </a:r>
            <a:r>
              <a:rPr lang="en-US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市镇出现</a:t>
            </a:r>
            <a:r>
              <a:rPr lang="en-US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,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突破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城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与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“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市</a:t>
            </a: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”</a:t>
            </a:r>
            <a:r>
              <a:rPr lang="zh-CN" altLang="zh-CN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的限制。</a:t>
            </a:r>
            <a:endParaRPr lang="zh-CN" altLang="en-US" sz="32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5GFLSJ63.EPS" descr="id:214751126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7230" y="1023582"/>
            <a:ext cx="9717206" cy="3916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204716"/>
            <a:ext cx="12192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宋体" pitchFamily="2" charset="-122"/>
              </a:rPr>
              <a:t>★ 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唐诗：李杜诗篇万口传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1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、繁荣原因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 ⑴政经基础：国家统一，国力强盛。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 ⑵文化政策：开明开放的文化政策，科举制度的实行，“以诗取仕”的推动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 ⑶交流加强：各民族之间，中外之间的文化交流加强。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2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、总体情况：数量多、内容广、流派多、体裁全。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2300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多诗人，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5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万多首诗歌。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3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、代表人物：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 ⑴盛唐时期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——“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诗仙”李白：浪漫主义诗人。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  ①“行路难”、“多歧路”抒发了他的怀才不遇的愤懑。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  ②“君不见黄河之水天上来”等透射出古典诗歌荡人心魄的浪漫情怀。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⑵由盛转衰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——“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诗圣”杜甫：现实主义诗人。 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  ①“三吏”“三别”笼罩着强烈的忧患意识和鲜明的人道主义色彩。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华文中宋" pitchFamily="2" charset="-122"/>
              <a:ea typeface="华文中宋" pitchFamily="2" charset="-122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  ②七律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《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秋兴八首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》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、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《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登高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》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；五律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《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春望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》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、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《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月夜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》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中宋" pitchFamily="2" charset="-122"/>
                <a:ea typeface="华文中宋" pitchFamily="2" charset="-122"/>
                <a:cs typeface="Times New Roman" pitchFamily="18" charset="0"/>
              </a:rPr>
              <a:t>凝重工整，对仗整，堪为律诗典范。③他被称为“诗圣”，其诗被称为“诗史”。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华文中宋" pitchFamily="2" charset="-122"/>
              <a:ea typeface="华文中宋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1479550" y="633413"/>
            <a:ext cx="2759075" cy="4365625"/>
            <a:chOff x="1479550" y="633413"/>
            <a:chExt cx="2759075" cy="4365625"/>
          </a:xfrm>
        </p:grpSpPr>
        <p:sp>
          <p:nvSpPr>
            <p:cNvPr id="67" name="左大括号 66"/>
            <p:cNvSpPr/>
            <p:nvPr/>
          </p:nvSpPr>
          <p:spPr>
            <a:xfrm>
              <a:off x="3911600" y="633413"/>
              <a:ext cx="327025" cy="4365625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华文中宋" pitchFamily="2" charset="-122"/>
                <a:ea typeface="华文中宋" pitchFamily="2" charset="-122"/>
              </a:endParaRPr>
            </a:p>
          </p:txBody>
        </p:sp>
        <p:sp>
          <p:nvSpPr>
            <p:cNvPr id="14342" name="文本框 57"/>
            <p:cNvSpPr txBox="1">
              <a:spLocks noChangeArrowheads="1"/>
            </p:cNvSpPr>
            <p:nvPr/>
          </p:nvSpPr>
          <p:spPr bwMode="auto">
            <a:xfrm>
              <a:off x="1479550" y="2128838"/>
              <a:ext cx="2413000" cy="1201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latin typeface="华文中宋" pitchFamily="2" charset="-122"/>
                  <a:ea typeface="华文中宋" pitchFamily="2" charset="-122"/>
                </a:rPr>
                <a:t>康熙帝在巩固统一多民族国家中的主要措施</a:t>
              </a:r>
            </a:p>
          </p:txBody>
        </p:sp>
      </p:grpSp>
      <p:sp>
        <p:nvSpPr>
          <p:cNvPr id="14344" name="文本框 3"/>
          <p:cNvSpPr txBox="1">
            <a:spLocks noChangeArrowheads="1"/>
          </p:cNvSpPr>
          <p:nvPr/>
        </p:nvSpPr>
        <p:spPr bwMode="auto">
          <a:xfrm>
            <a:off x="244587" y="109184"/>
            <a:ext cx="615553" cy="662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统一多民族国家的捍卫者康熙帝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1116013" y="2374900"/>
            <a:ext cx="247650" cy="3228975"/>
          </a:xfrm>
          <a:prstGeom prst="leftBrace">
            <a:avLst>
              <a:gd name="adj1" fmla="val 1898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华文中宋" pitchFamily="2" charset="-122"/>
              <a:ea typeface="华文中宋" pitchFamily="2" charset="-122"/>
            </a:endParaRPr>
          </a:p>
        </p:txBody>
      </p:sp>
      <p:grpSp>
        <p:nvGrpSpPr>
          <p:cNvPr id="19" name="组合 61"/>
          <p:cNvGrpSpPr>
            <a:grpSpLocks/>
          </p:cNvGrpSpPr>
          <p:nvPr/>
        </p:nvGrpSpPr>
        <p:grpSpPr bwMode="auto">
          <a:xfrm>
            <a:off x="6573838" y="722313"/>
            <a:ext cx="4357687" cy="708025"/>
            <a:chOff x="10285" y="1308"/>
            <a:chExt cx="6863" cy="1115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10285" y="1865"/>
              <a:ext cx="9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68" name="文本框 23"/>
            <p:cNvSpPr txBox="1">
              <a:spLocks noChangeArrowheads="1"/>
            </p:cNvSpPr>
            <p:nvPr/>
          </p:nvSpPr>
          <p:spPr bwMode="auto">
            <a:xfrm>
              <a:off x="11270" y="1308"/>
              <a:ext cx="5878" cy="11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1.1.4“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军机处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1.2.2“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左宗棠收复新疆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493000" y="2374900"/>
            <a:ext cx="3613150" cy="985838"/>
            <a:chOff x="7493000" y="2374900"/>
            <a:chExt cx="3613150" cy="985838"/>
          </a:xfrm>
        </p:grpSpPr>
        <p:sp>
          <p:nvSpPr>
            <p:cNvPr id="70" name="文本框 46"/>
            <p:cNvSpPr txBox="1">
              <a:spLocks noChangeArrowheads="1"/>
            </p:cNvSpPr>
            <p:nvPr/>
          </p:nvSpPr>
          <p:spPr bwMode="auto">
            <a:xfrm>
              <a:off x="8101013" y="2374900"/>
              <a:ext cx="3005137" cy="7078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6.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5.3“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布达拉宫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6.5.4“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  <a:sym typeface="+mn-ea"/>
                </a:rPr>
                <a:t>明清故宫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  <a:sym typeface="+mn-ea"/>
                </a:rPr>
                <a:t>”</a:t>
              </a:r>
              <a:endParaRPr lang="zh-CN" altLang="en-US" sz="2000" b="1">
                <a:latin typeface="华文中宋" pitchFamily="2" charset="-122"/>
                <a:ea typeface="华文中宋" pitchFamily="2" charset="-122"/>
                <a:sym typeface="+mn-ea"/>
              </a:endParaRPr>
            </a:p>
          </p:txBody>
        </p:sp>
        <p:grpSp>
          <p:nvGrpSpPr>
            <p:cNvPr id="14349" name="组合 36"/>
            <p:cNvGrpSpPr>
              <a:grpSpLocks/>
            </p:cNvGrpSpPr>
            <p:nvPr/>
          </p:nvGrpSpPr>
          <p:grpSpPr bwMode="auto">
            <a:xfrm>
              <a:off x="7913688" y="2695575"/>
              <a:ext cx="187325" cy="665163"/>
              <a:chOff x="13292" y="7356"/>
              <a:chExt cx="713" cy="1191"/>
            </a:xfrm>
          </p:grpSpPr>
          <p:cxnSp>
            <p:nvCxnSpPr>
              <p:cNvPr id="34" name="直接连接符 33"/>
              <p:cNvCxnSpPr/>
              <p:nvPr/>
            </p:nvCxnSpPr>
            <p:spPr>
              <a:xfrm>
                <a:off x="13310" y="7407"/>
                <a:ext cx="683" cy="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13322" y="8536"/>
                <a:ext cx="683" cy="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13292" y="7356"/>
                <a:ext cx="0" cy="11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直接连接符 38"/>
            <p:cNvCxnSpPr/>
            <p:nvPr/>
          </p:nvCxnSpPr>
          <p:spPr>
            <a:xfrm>
              <a:off x="7493000" y="3040063"/>
              <a:ext cx="438150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5632450" y="1593850"/>
            <a:ext cx="4492625" cy="708025"/>
            <a:chOff x="5632450" y="1593850"/>
            <a:chExt cx="4492625" cy="708025"/>
          </a:xfrm>
        </p:grpSpPr>
        <p:sp>
          <p:nvSpPr>
            <p:cNvPr id="66" name="文本框 23"/>
            <p:cNvSpPr txBox="1">
              <a:spLocks noChangeArrowheads="1"/>
            </p:cNvSpPr>
            <p:nvPr/>
          </p:nvSpPr>
          <p:spPr bwMode="auto">
            <a:xfrm>
              <a:off x="6105525" y="1593850"/>
              <a:ext cx="4019550" cy="7080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1.2.2“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台湾人民反割台斗争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  <a:p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1.4.3“</a:t>
              </a:r>
              <a:r>
                <a:rPr lang="zh-CN" altLang="en-US" sz="2000" b="1" dirty="0">
                  <a:latin typeface="华文中宋" pitchFamily="2" charset="-122"/>
                  <a:ea typeface="华文中宋" pitchFamily="2" charset="-122"/>
                </a:rPr>
                <a:t>海峡两岸关系的进展</a:t>
              </a:r>
              <a:r>
                <a:rPr lang="en-US" altLang="zh-CN" sz="2000" b="1" dirty="0">
                  <a:latin typeface="华文中宋" pitchFamily="2" charset="-122"/>
                  <a:ea typeface="华文中宋" pitchFamily="2" charset="-122"/>
                </a:rPr>
                <a:t>”</a:t>
              </a:r>
              <a:endParaRPr lang="zh-CN" altLang="en-US" sz="2000" b="1" dirty="0">
                <a:latin typeface="华文中宋" pitchFamily="2" charset="-122"/>
                <a:ea typeface="华文中宋" pitchFamily="2" charset="-122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5632450" y="1916113"/>
              <a:ext cx="438150" cy="476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文本框 55"/>
          <p:cNvSpPr txBox="1">
            <a:spLocks noChangeArrowheads="1"/>
          </p:cNvSpPr>
          <p:nvPr/>
        </p:nvSpPr>
        <p:spPr bwMode="auto">
          <a:xfrm>
            <a:off x="8102600" y="3163888"/>
            <a:ext cx="3003550" cy="396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latin typeface="华文中宋" pitchFamily="2" charset="-122"/>
                <a:ea typeface="华文中宋" pitchFamily="2" charset="-122"/>
              </a:rPr>
              <a:t>必修</a:t>
            </a:r>
            <a:r>
              <a:rPr lang="en-US" altLang="zh-CN" sz="2000" b="1">
                <a:latin typeface="华文中宋" pitchFamily="2" charset="-122"/>
                <a:ea typeface="华文中宋" pitchFamily="2" charset="-122"/>
              </a:rPr>
              <a:t>1.1.3“</a:t>
            </a:r>
            <a:r>
              <a:rPr lang="zh-CN" altLang="en-US" sz="2000" b="1">
                <a:latin typeface="华文中宋" pitchFamily="2" charset="-122"/>
                <a:ea typeface="华文中宋" pitchFamily="2" charset="-122"/>
              </a:rPr>
              <a:t>行省的设置</a:t>
            </a:r>
            <a:r>
              <a:rPr lang="en-US" altLang="zh-CN" sz="2000" b="1">
                <a:latin typeface="华文中宋" pitchFamily="2" charset="-122"/>
                <a:ea typeface="华文中宋" pitchFamily="2" charset="-122"/>
              </a:rPr>
              <a:t>”</a:t>
            </a:r>
          </a:p>
        </p:txBody>
      </p:sp>
      <p:sp>
        <p:nvSpPr>
          <p:cNvPr id="14353" name="文本框 57"/>
          <p:cNvSpPr txBox="1">
            <a:spLocks noChangeArrowheads="1"/>
          </p:cNvSpPr>
          <p:nvPr/>
        </p:nvSpPr>
        <p:spPr bwMode="auto">
          <a:xfrm>
            <a:off x="1479550" y="5162550"/>
            <a:ext cx="2959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华文中宋" pitchFamily="2" charset="-122"/>
                <a:ea typeface="华文中宋" pitchFamily="2" charset="-122"/>
              </a:rPr>
              <a:t>康熙帝在巩固统一多民族国家中的作用</a:t>
            </a:r>
          </a:p>
        </p:txBody>
      </p:sp>
      <p:grpSp>
        <p:nvGrpSpPr>
          <p:cNvPr id="3" name="组合 2"/>
          <p:cNvGrpSpPr>
            <a:grpSpLocks/>
          </p:cNvGrpSpPr>
          <p:nvPr/>
        </p:nvGrpSpPr>
        <p:grpSpPr bwMode="auto">
          <a:xfrm>
            <a:off x="4438650" y="5262563"/>
            <a:ext cx="5686425" cy="1016000"/>
            <a:chOff x="6971" y="7925"/>
            <a:chExt cx="8954" cy="1599"/>
          </a:xfrm>
        </p:grpSpPr>
        <p:cxnSp>
          <p:nvCxnSpPr>
            <p:cNvPr id="72" name="直接连接符 71"/>
            <p:cNvCxnSpPr/>
            <p:nvPr/>
          </p:nvCxnSpPr>
          <p:spPr>
            <a:xfrm>
              <a:off x="6971" y="8462"/>
              <a:ext cx="9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63" name="文本框 60"/>
            <p:cNvSpPr txBox="1">
              <a:spLocks noChangeArrowheads="1"/>
            </p:cNvSpPr>
            <p:nvPr/>
          </p:nvSpPr>
          <p:spPr bwMode="auto">
            <a:xfrm>
              <a:off x="8044" y="7925"/>
              <a:ext cx="7881" cy="15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1.1.4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“清朝的边疆政策”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1.2“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近代中国维护国家主权的斗争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”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选修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4.1.1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“统一中国的第一个皇帝秦始皇”</a:t>
              </a:r>
              <a:endParaRPr lang="en-US" altLang="zh-CN" sz="2000" b="1">
                <a:latin typeface="华文中宋" pitchFamily="2" charset="-122"/>
                <a:ea typeface="华文中宋" pitchFamily="2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175125" y="323850"/>
            <a:ext cx="3305175" cy="4745772"/>
            <a:chOff x="4175125" y="323850"/>
            <a:chExt cx="3305175" cy="4745772"/>
          </a:xfrm>
        </p:grpSpPr>
        <p:sp>
          <p:nvSpPr>
            <p:cNvPr id="14337" name="文本框 24"/>
            <p:cNvSpPr txBox="1">
              <a:spLocks noChangeArrowheads="1"/>
            </p:cNvSpPr>
            <p:nvPr/>
          </p:nvSpPr>
          <p:spPr bwMode="auto">
            <a:xfrm>
              <a:off x="4175125" y="2817813"/>
              <a:ext cx="33051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加强对蒙藏地区的管理</a:t>
              </a:r>
            </a:p>
          </p:txBody>
        </p:sp>
        <p:sp>
          <p:nvSpPr>
            <p:cNvPr id="14338" name="文本框 24"/>
            <p:cNvSpPr txBox="1">
              <a:spLocks noChangeArrowheads="1"/>
            </p:cNvSpPr>
            <p:nvPr/>
          </p:nvSpPr>
          <p:spPr bwMode="auto">
            <a:xfrm>
              <a:off x="4225925" y="3725863"/>
              <a:ext cx="28194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抗击沙俄侵略</a:t>
              </a:r>
            </a:p>
          </p:txBody>
        </p:sp>
        <p:sp>
          <p:nvSpPr>
            <p:cNvPr id="14339" name="文本框 6"/>
            <p:cNvSpPr txBox="1">
              <a:spLocks noChangeArrowheads="1"/>
            </p:cNvSpPr>
            <p:nvPr/>
          </p:nvSpPr>
          <p:spPr bwMode="auto">
            <a:xfrm>
              <a:off x="4175125" y="873125"/>
              <a:ext cx="265271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平定噶尔丹叛乱</a:t>
              </a:r>
            </a:p>
          </p:txBody>
        </p:sp>
        <p:sp>
          <p:nvSpPr>
            <p:cNvPr id="14346" name="文本框 6"/>
            <p:cNvSpPr txBox="1">
              <a:spLocks noChangeArrowheads="1"/>
            </p:cNvSpPr>
            <p:nvPr/>
          </p:nvSpPr>
          <p:spPr bwMode="auto">
            <a:xfrm>
              <a:off x="4217988" y="323850"/>
              <a:ext cx="257968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平定三藩之乱</a:t>
              </a:r>
            </a:p>
          </p:txBody>
        </p:sp>
        <p:sp>
          <p:nvSpPr>
            <p:cNvPr id="14348" name="文本框 24"/>
            <p:cNvSpPr txBox="1">
              <a:spLocks noChangeArrowheads="1"/>
            </p:cNvSpPr>
            <p:nvPr/>
          </p:nvSpPr>
          <p:spPr bwMode="auto">
            <a:xfrm>
              <a:off x="4270375" y="1693863"/>
              <a:ext cx="144303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统一台湾</a:t>
              </a:r>
            </a:p>
          </p:txBody>
        </p:sp>
        <p:sp>
          <p:nvSpPr>
            <p:cNvPr id="14355" name="文本框 24"/>
            <p:cNvSpPr txBox="1">
              <a:spLocks noChangeArrowheads="1"/>
            </p:cNvSpPr>
            <p:nvPr/>
          </p:nvSpPr>
          <p:spPr bwMode="auto">
            <a:xfrm>
              <a:off x="4238625" y="4238625"/>
              <a:ext cx="28194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latin typeface="华文中宋" pitchFamily="2" charset="-122"/>
                  <a:ea typeface="华文中宋" pitchFamily="2" charset="-122"/>
                </a:rPr>
                <a:t>崇尚儒家文化，尊重各民族文化传统</a:t>
              </a:r>
            </a:p>
          </p:txBody>
        </p:sp>
      </p:grp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6970713" y="4297363"/>
            <a:ext cx="4227512" cy="701675"/>
            <a:chOff x="6971" y="7945"/>
            <a:chExt cx="7175" cy="1104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971" y="8462"/>
              <a:ext cx="98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61" name="文本框 9"/>
            <p:cNvSpPr txBox="1">
              <a:spLocks noChangeArrowheads="1"/>
            </p:cNvSpPr>
            <p:nvPr/>
          </p:nvSpPr>
          <p:spPr bwMode="auto">
            <a:xfrm>
              <a:off x="8044" y="7945"/>
              <a:ext cx="6102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3.1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“中国传统文化主流</a:t>
              </a:r>
            </a:p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         思想”</a:t>
              </a:r>
            </a:p>
          </p:txBody>
        </p:sp>
      </p:grpSp>
      <p:grpSp>
        <p:nvGrpSpPr>
          <p:cNvPr id="11" name="组合 10"/>
          <p:cNvGrpSpPr>
            <a:grpSpLocks/>
          </p:cNvGrpSpPr>
          <p:nvPr/>
        </p:nvGrpSpPr>
        <p:grpSpPr bwMode="auto">
          <a:xfrm>
            <a:off x="6345238" y="3713163"/>
            <a:ext cx="4556125" cy="396875"/>
            <a:chOff x="6971" y="8105"/>
            <a:chExt cx="7175" cy="624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6971" y="8462"/>
              <a:ext cx="98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9" name="文本框 12"/>
            <p:cNvSpPr txBox="1">
              <a:spLocks noChangeArrowheads="1"/>
            </p:cNvSpPr>
            <p:nvPr/>
          </p:nvSpPr>
          <p:spPr bwMode="auto">
            <a:xfrm>
              <a:off x="8044" y="8105"/>
              <a:ext cx="6102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必修</a:t>
              </a:r>
              <a:r>
                <a:rPr lang="en-US" altLang="zh-CN" sz="2000" b="1">
                  <a:latin typeface="华文中宋" pitchFamily="2" charset="-122"/>
                  <a:ea typeface="华文中宋" pitchFamily="2" charset="-122"/>
                </a:rPr>
                <a:t>1.2.2</a:t>
              </a:r>
              <a:r>
                <a:rPr lang="zh-CN" altLang="en-US" sz="2000" b="1">
                  <a:latin typeface="华文中宋" pitchFamily="2" charset="-122"/>
                  <a:ea typeface="华文中宋" pitchFamily="2" charset="-122"/>
                </a:rPr>
                <a:t>“左宗棠收复新疆”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1435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4732</Words>
  <Application>Microsoft Office PowerPoint</Application>
  <PresentationFormat>自定义</PresentationFormat>
  <Paragraphs>533</Paragraphs>
  <Slides>39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</dc:creator>
  <cp:lastModifiedBy>ushop</cp:lastModifiedBy>
  <cp:revision>74</cp:revision>
  <dcterms:created xsi:type="dcterms:W3CDTF">2016-09-07T09:12:00Z</dcterms:created>
  <dcterms:modified xsi:type="dcterms:W3CDTF">2017-10-18T01:34:13Z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2052-10.1.0.5866</vt:lpwstr>
  </property>
</Properties>
</file>