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gif" ContentType="image/gif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70" r:id="rId3"/>
    <p:sldId id="372" r:id="rId4"/>
    <p:sldId id="256" r:id="rId5"/>
    <p:sldId id="287" r:id="rId6"/>
    <p:sldId id="257" r:id="rId7"/>
    <p:sldId id="386" r:id="rId8"/>
    <p:sldId id="392" r:id="rId9"/>
    <p:sldId id="387" r:id="rId10"/>
    <p:sldId id="388" r:id="rId11"/>
    <p:sldId id="390" r:id="rId12"/>
    <p:sldId id="318" r:id="rId13"/>
    <p:sldId id="343" r:id="rId14"/>
    <p:sldId id="433" r:id="rId15"/>
    <p:sldId id="301" r:id="rId16"/>
    <p:sldId id="375" r:id="rId17"/>
    <p:sldId id="395" r:id="rId18"/>
    <p:sldId id="394" r:id="rId19"/>
    <p:sldId id="377" r:id="rId20"/>
    <p:sldId id="418" r:id="rId21"/>
    <p:sldId id="336" r:id="rId22"/>
    <p:sldId id="402" r:id="rId23"/>
    <p:sldId id="401" r:id="rId24"/>
    <p:sldId id="403" r:id="rId25"/>
    <p:sldId id="434" r:id="rId26"/>
    <p:sldId id="405" r:id="rId27"/>
    <p:sldId id="340" r:id="rId28"/>
    <p:sldId id="319" r:id="rId29"/>
    <p:sldId id="337" r:id="rId30"/>
    <p:sldId id="406" r:id="rId31"/>
    <p:sldId id="274" r:id="rId32"/>
    <p:sldId id="275" r:id="rId33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" initials="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320"/>
    <a:srgbClr val="11261A"/>
    <a:srgbClr val="1F1D1B"/>
    <a:srgbClr val="7B8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9"/>
    <p:restoredTop sz="94660"/>
  </p:normalViewPr>
  <p:slideViewPr>
    <p:cSldViewPr showGuides="1">
      <p:cViewPr varScale="1">
        <p:scale>
          <a:sx n="66" d="100"/>
          <a:sy n="66" d="100"/>
        </p:scale>
        <p:origin x="-1482" y="-96"/>
      </p:cViewPr>
      <p:guideLst>
        <p:guide orient="horz" pos="2103"/>
        <p:guide pos="28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grpSp>
        <p:nvGrpSpPr>
          <p:cNvPr id="11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4" name="Freeform 5"/>
            <p:cNvSpPr/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5"/>
            <p:cNvSpPr/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562" y="4821238"/>
            <a:ext cx="26257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0225" y="236538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fld id="{9A0DB2DC-4C9A-4742-B13C-FB6460FD3503}" type="slidenum">
              <a:rPr lang="zh-CN" altLang="en-US" sz="1400" dirty="0">
                <a:solidFill>
                  <a:srgbClr val="A79D99"/>
                </a:solidFill>
              </a:rPr>
            </a:fld>
            <a:endParaRPr lang="zh-CN" altLang="en-US" sz="1400" dirty="0">
              <a:solidFill>
                <a:srgbClr val="A79D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/>
            <a:fld id="{9A0DB2DC-4C9A-4742-B13C-FB6460FD3503}" type="slidenum">
              <a:rPr lang="zh-CN" altLang="en-US" sz="1200" dirty="0">
                <a:solidFill>
                  <a:srgbClr val="A79D99"/>
                </a:solidFill>
              </a:rPr>
            </a:fld>
            <a:endParaRPr lang="zh-CN" altLang="en-US" sz="1200" dirty="0">
              <a:solidFill>
                <a:srgbClr val="A79D99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/>
            <a:fld id="{9A0DB2DC-4C9A-4742-B13C-FB6460FD3503}" type="slidenum">
              <a:rPr lang="zh-CN" altLang="en-US" sz="1200" dirty="0">
                <a:solidFill>
                  <a:srgbClr val="A79D99"/>
                </a:solidFill>
              </a:rPr>
            </a:fld>
            <a:endParaRPr lang="zh-CN" altLang="en-US" sz="1200" dirty="0">
              <a:solidFill>
                <a:srgbClr val="A79D99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/>
            <a:fld id="{9A0DB2DC-4C9A-4742-B13C-FB6460FD3503}" type="slidenum">
              <a:rPr lang="zh-CN" altLang="en-US" sz="1200" dirty="0">
                <a:solidFill>
                  <a:srgbClr val="A79D99"/>
                </a:solidFill>
              </a:rPr>
            </a:fld>
            <a:endParaRPr lang="zh-CN" altLang="en-US" sz="1200" dirty="0">
              <a:solidFill>
                <a:srgbClr val="A79D99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/>
            <a:fld id="{9A0DB2DC-4C9A-4742-B13C-FB6460FD3503}" type="slidenum">
              <a:rPr lang="zh-CN" altLang="en-US" sz="1200" dirty="0">
                <a:solidFill>
                  <a:srgbClr val="A79D99"/>
                </a:solidFill>
              </a:rPr>
            </a:fld>
            <a:endParaRPr lang="zh-CN" altLang="en-US" sz="1200" dirty="0">
              <a:solidFill>
                <a:srgbClr val="A79D99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/>
            <a:fld id="{9A0DB2DC-4C9A-4742-B13C-FB6460FD3503}" type="slidenum">
              <a:rPr lang="zh-CN" altLang="en-US" sz="1200" dirty="0">
                <a:solidFill>
                  <a:srgbClr val="A79D99"/>
                </a:solidFill>
              </a:rPr>
            </a:fld>
            <a:endParaRPr lang="zh-CN" altLang="en-US" sz="1200" dirty="0">
              <a:solidFill>
                <a:srgbClr val="A79D99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7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/>
            <a:fld id="{9A0DB2DC-4C9A-4742-B13C-FB6460FD3503}" type="slidenum">
              <a:rPr lang="zh-CN" altLang="en-US" sz="1200" dirty="0">
                <a:solidFill>
                  <a:srgbClr val="A79D99"/>
                </a:solidFill>
              </a:rPr>
            </a:fld>
            <a:endParaRPr lang="zh-CN" altLang="en-US" sz="1200" dirty="0">
              <a:solidFill>
                <a:srgbClr val="A79D99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7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/>
            <a:fld id="{9A0DB2DC-4C9A-4742-B13C-FB6460FD3503}" type="slidenum">
              <a:rPr lang="zh-CN" altLang="en-US" sz="1200" dirty="0">
                <a:solidFill>
                  <a:srgbClr val="A79D99"/>
                </a:solidFill>
              </a:rPr>
            </a:fld>
            <a:endParaRPr lang="zh-CN" altLang="en-US" sz="1200" dirty="0">
              <a:solidFill>
                <a:srgbClr val="A79D99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/>
            <a:fld id="{9A0DB2DC-4C9A-4742-B13C-FB6460FD3503}" type="slidenum">
              <a:rPr lang="zh-CN" altLang="en-US" sz="1200" dirty="0">
                <a:solidFill>
                  <a:srgbClr val="A79D99"/>
                </a:solidFill>
              </a:rPr>
            </a:fld>
            <a:endParaRPr lang="zh-CN" altLang="en-US" sz="1200" dirty="0">
              <a:solidFill>
                <a:srgbClr val="A79D99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5"/>
          </p:nvPr>
        </p:nvSpPr>
        <p:spPr/>
        <p:txBody>
          <a:bodyPr/>
          <a:p>
            <a:pPr lvl="0"/>
            <a:fld id="{9A0DB2DC-4C9A-4742-B13C-FB6460FD3503}" type="slidenum">
              <a:rPr lang="zh-CN" altLang="en-US" sz="1200" dirty="0">
                <a:solidFill>
                  <a:srgbClr val="A79D99"/>
                </a:solidFill>
              </a:rPr>
            </a:fld>
            <a:endParaRPr lang="zh-CN" altLang="en-US" sz="1200" dirty="0">
              <a:solidFill>
                <a:srgbClr val="A79D99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6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/>
            <a:fld id="{9A0DB2DC-4C9A-4742-B13C-FB6460FD3503}" type="slidenum">
              <a:rPr lang="zh-CN" altLang="en-US" sz="1200" dirty="0">
                <a:solidFill>
                  <a:srgbClr val="A79D99"/>
                </a:solidFill>
              </a:rPr>
            </a:fld>
            <a:endParaRPr lang="zh-CN" altLang="en-US" sz="1200" dirty="0">
              <a:solidFill>
                <a:srgbClr val="A79D99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/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2057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/>
            <a:fld id="{9A0DB2DC-4C9A-4742-B13C-FB6460FD3503}" type="slidenum">
              <a:rPr lang="zh-CN" altLang="en-US" sz="1200" dirty="0">
                <a:solidFill>
                  <a:srgbClr val="A79D99"/>
                </a:solidFill>
              </a:rPr>
            </a:fld>
            <a:endParaRPr lang="zh-CN" altLang="en-US" sz="1200" dirty="0">
              <a:solidFill>
                <a:srgbClr val="A79D99"/>
              </a:solidFill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8453438" y="5715000"/>
            <a:ext cx="242888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562" y="4821238"/>
            <a:ext cx="26257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anose="020F0502020204030204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anose="020F050202020403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hyperlink" Target="http://image.baidu.com/i?tn=baiduimage&amp;ct=201326592&amp;lm=-1&amp;cl=2&amp;word=%B9%D8%CB%B0%BC%B0%C3%B3%D2%D7%D7%DC%D0%AD%B6%A8" TargetMode="External"/><Relationship Id="rId8" Type="http://schemas.openxmlformats.org/officeDocument/2006/relationships/hyperlink" Target="http://mp3.baidu.com/m?tn=baidump3&amp;ct=134217728&amp;lm=-1&amp;word=%B9%D8%CB%B0%BC%B0%C3%B3%D2%D7%D7%DC%D0%AD%B6%A8" TargetMode="External"/><Relationship Id="rId7" Type="http://schemas.openxmlformats.org/officeDocument/2006/relationships/hyperlink" Target="http://zhidao.baidu.com/q?ct=17&amp;pn=0&amp;tn=ikaslist&amp;rn=10&amp;word=%B9%D8%CB%B0%BC%B0%C3%B3%D2%D7%D7%DC%D0%AD%B6%A8" TargetMode="External"/><Relationship Id="rId6" Type="http://schemas.openxmlformats.org/officeDocument/2006/relationships/hyperlink" Target="http://tieba.baidu.com/f?kw=%B9%D8%CB%B0%BC%B0%C3%B3%D2%D7%D7%DC%D0%AD%B6%A8" TargetMode="External"/><Relationship Id="rId5" Type="http://schemas.openxmlformats.org/officeDocument/2006/relationships/hyperlink" Target="http://www.baidu.com/s?cl=3&amp;wd=%B9%D8%CB%B0%BC%B0%C3%B3%D2%D7%D7%DC%D0%AD%B6%A8&amp;t=5" TargetMode="External"/><Relationship Id="rId4" Type="http://schemas.openxmlformats.org/officeDocument/2006/relationships/hyperlink" Target="http://news.baidu.com/ns?cl=2&amp;rn=20&amp;tn=news&amp;word=%B9%D8%CB%B0%BC%B0%C3%B3%D2%D7%D7%DC%D0%AD%B6%A8" TargetMode="External"/><Relationship Id="rId3" Type="http://schemas.openxmlformats.org/officeDocument/2006/relationships/slide" Target="slide1.x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32.wmf"/><Relationship Id="rId2" Type="http://schemas.openxmlformats.org/officeDocument/2006/relationships/image" Target="../media/image23.png"/><Relationship Id="rId19" Type="http://schemas.openxmlformats.org/officeDocument/2006/relationships/image" Target="../media/image31.wmf"/><Relationship Id="rId18" Type="http://schemas.openxmlformats.org/officeDocument/2006/relationships/image" Target="../media/image30.wmf"/><Relationship Id="rId17" Type="http://schemas.openxmlformats.org/officeDocument/2006/relationships/image" Target="../media/image29.wmf"/><Relationship Id="rId16" Type="http://schemas.openxmlformats.org/officeDocument/2006/relationships/image" Target="../media/image28.wmf"/><Relationship Id="rId15" Type="http://schemas.openxmlformats.org/officeDocument/2006/relationships/image" Target="../media/image27.wmf"/><Relationship Id="rId14" Type="http://schemas.openxmlformats.org/officeDocument/2006/relationships/image" Target="../media/image26.wmf"/><Relationship Id="rId13" Type="http://schemas.openxmlformats.org/officeDocument/2006/relationships/image" Target="../media/image25.wmf"/><Relationship Id="rId12" Type="http://schemas.openxmlformats.org/officeDocument/2006/relationships/image" Target="../media/image24.GIF"/><Relationship Id="rId11" Type="http://schemas.openxmlformats.org/officeDocument/2006/relationships/hyperlink" Target="http://www.baidu.com/search/baike_help.html" TargetMode="External"/><Relationship Id="rId10" Type="http://schemas.openxmlformats.org/officeDocument/2006/relationships/hyperlink" Target="http://video.baidu.com/v?ct=301989888&amp;rn=20&amp;pn=0&amp;db=0&amp;s=24&amp;word=%B9%D8%CB%B0%BC%B0%C3%B3%D2%D7%D7%DC%D0%AD%B6%A8" TargetMode="External"/><Relationship Id="rId1" Type="http://schemas.openxmlformats.org/officeDocument/2006/relationships/hyperlink" Target="http://baike.baidu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4.GIF"/><Relationship Id="rId2" Type="http://schemas.openxmlformats.org/officeDocument/2006/relationships/slide" Target="slide14.xml"/><Relationship Id="rId1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1.GIF"/><Relationship Id="rId7" Type="http://schemas.openxmlformats.org/officeDocument/2006/relationships/image" Target="../media/image40.jpeg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png"/><Relationship Id="rId2" Type="http://schemas.openxmlformats.org/officeDocument/2006/relationships/oleObject" Target="../embeddings/oleObject1.bin"/><Relationship Id="rId10" Type="http://schemas.openxmlformats.org/officeDocument/2006/relationships/vmlDrawing" Target="../drawings/vmlDrawing1.vml"/><Relationship Id="rId1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GIF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630" y="758190"/>
            <a:ext cx="4333240" cy="4904740"/>
          </a:xfrm>
          <a:prstGeom prst="rect">
            <a:avLst/>
          </a:prstGeom>
        </p:spPr>
      </p:pic>
      <p:pic>
        <p:nvPicPr>
          <p:cNvPr id="3075" name="Picture 4" descr="ppt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Rectangle 6"/>
          <p:cNvSpPr/>
          <p:nvPr/>
        </p:nvSpPr>
        <p:spPr>
          <a:xfrm>
            <a:off x="500063" y="1285875"/>
            <a:ext cx="4484687" cy="41767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lvl="0" indent="-342900">
              <a:spcBef>
                <a:spcPct val="20000"/>
              </a:spcBef>
              <a:buChar char="•"/>
            </a:pPr>
            <a:r>
              <a:rPr lang="zh-CN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请拿出你的课本、笔，带上你的动力和学习激情，欢迎走进历史课堂。</a:t>
            </a:r>
            <a:endParaRPr lang="zh-CN" altLang="en-US" sz="4400" b="1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lvl="0" indent="-342900">
              <a:spcBef>
                <a:spcPct val="20000"/>
              </a:spcBef>
              <a:buChar char="•"/>
            </a:pPr>
            <a:endParaRPr lang="zh-CN" altLang="en-US" sz="4400" b="1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76" name="Rectangle 5"/>
          <p:cNvSpPr/>
          <p:nvPr/>
        </p:nvSpPr>
        <p:spPr>
          <a:xfrm>
            <a:off x="5219700" y="3644900"/>
            <a:ext cx="3095625" cy="1295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/>
            <a:r>
              <a:rPr lang="zh-CN" altLang="en-US" sz="8000" b="1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1" charset="-122"/>
              </a:rPr>
              <a:t>温馨提示</a:t>
            </a:r>
            <a:endParaRPr lang="zh-CN" altLang="en-US" sz="8000" b="1">
              <a:solidFill>
                <a:srgbClr val="CC0000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矩形 6146"/>
          <p:cNvSpPr/>
          <p:nvPr/>
        </p:nvSpPr>
        <p:spPr>
          <a:xfrm>
            <a:off x="6018213" y="2466975"/>
            <a:ext cx="381000" cy="2667000"/>
          </a:xfrm>
          <a:prstGeom prst="rect">
            <a:avLst/>
          </a:prstGeom>
          <a:pattFill prst="dkUpDiag">
            <a:fgClr>
              <a:srgbClr val="00E5E0"/>
            </a:fgClr>
            <a:bgClr>
              <a:srgbClr val="006A68"/>
            </a:bgClr>
          </a:patt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000000"/>
            </a:prstShdw>
          </a:effectLst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9" name="矩形 6147"/>
          <p:cNvSpPr/>
          <p:nvPr/>
        </p:nvSpPr>
        <p:spPr>
          <a:xfrm>
            <a:off x="6399213" y="1933575"/>
            <a:ext cx="152400" cy="3200400"/>
          </a:xfrm>
          <a:prstGeom prst="rect">
            <a:avLst/>
          </a:prstGeom>
          <a:pattFill prst="dkUpDiag">
            <a:fgClr>
              <a:srgbClr val="00E5E0"/>
            </a:fgClr>
            <a:bgClr>
              <a:srgbClr val="006A68"/>
            </a:bgClr>
          </a:patt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000000"/>
            </a:prstShdw>
          </a:effectLst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0" name="矩形 6148"/>
          <p:cNvSpPr/>
          <p:nvPr/>
        </p:nvSpPr>
        <p:spPr>
          <a:xfrm>
            <a:off x="2665413" y="4829175"/>
            <a:ext cx="1752600" cy="304800"/>
          </a:xfrm>
          <a:prstGeom prst="rect">
            <a:avLst/>
          </a:prstGeom>
          <a:pattFill prst="dkUpDiag">
            <a:fgClr>
              <a:srgbClr val="00E5E0"/>
            </a:fgClr>
            <a:bgClr>
              <a:srgbClr val="006A68"/>
            </a:bgClr>
          </a:patt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000000"/>
            </a:prstShdw>
          </a:effectLst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矩形 6149"/>
          <p:cNvSpPr/>
          <p:nvPr/>
        </p:nvSpPr>
        <p:spPr>
          <a:xfrm>
            <a:off x="4951413" y="4143375"/>
            <a:ext cx="381000" cy="974725"/>
          </a:xfrm>
          <a:prstGeom prst="rect">
            <a:avLst/>
          </a:prstGeom>
          <a:pattFill prst="dkUpDiag">
            <a:fgClr>
              <a:srgbClr val="00E5E0"/>
            </a:fgClr>
            <a:bgClr>
              <a:srgbClr val="006A68"/>
            </a:bgClr>
          </a:patt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000000"/>
            </a:prstShdw>
          </a:effectLst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2" name="矩形 6150"/>
          <p:cNvSpPr/>
          <p:nvPr/>
        </p:nvSpPr>
        <p:spPr>
          <a:xfrm>
            <a:off x="5484813" y="3609975"/>
            <a:ext cx="381000" cy="1524000"/>
          </a:xfrm>
          <a:prstGeom prst="rect">
            <a:avLst/>
          </a:prstGeom>
          <a:pattFill prst="dkUpDiag">
            <a:fgClr>
              <a:srgbClr val="00E5E0"/>
            </a:fgClr>
            <a:bgClr>
              <a:srgbClr val="006A68"/>
            </a:bgClr>
          </a:patt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000000"/>
            </a:prstShdw>
          </a:effectLst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3" name="矩形 6151"/>
          <p:cNvSpPr/>
          <p:nvPr/>
        </p:nvSpPr>
        <p:spPr>
          <a:xfrm>
            <a:off x="4418013" y="4584700"/>
            <a:ext cx="381000" cy="549275"/>
          </a:xfrm>
          <a:prstGeom prst="rect">
            <a:avLst/>
          </a:prstGeom>
          <a:pattFill prst="dkUpDiag">
            <a:fgClr>
              <a:srgbClr val="00E5E0"/>
            </a:fgClr>
            <a:bgClr>
              <a:srgbClr val="006A68"/>
            </a:bgClr>
          </a:patt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000000"/>
            </a:prstShdw>
          </a:effectLst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3" name="矩形 6152"/>
          <p:cNvSpPr/>
          <p:nvPr/>
        </p:nvSpPr>
        <p:spPr>
          <a:xfrm>
            <a:off x="1798638" y="779463"/>
            <a:ext cx="5073650" cy="5191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none" anchor="t">
            <a:spAutoFit/>
          </a:bodyPr>
          <a:p>
            <a:pPr lvl="0" algn="ctr"/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华文隶书" panose="02010800040101010101" charset="-122"/>
              </a:rPr>
              <a:t>英国向中国输入鸦片数量激增表</a:t>
            </a:r>
            <a:endParaRPr lang="zh-CN" altLang="en-US" sz="28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华文隶书" panose="02010800040101010101" charset="-122"/>
            </a:endParaRPr>
          </a:p>
        </p:txBody>
      </p:sp>
      <p:sp>
        <p:nvSpPr>
          <p:cNvPr id="6154" name="文本框 6153"/>
          <p:cNvSpPr txBox="1"/>
          <p:nvPr/>
        </p:nvSpPr>
        <p:spPr>
          <a:xfrm>
            <a:off x="2541588" y="5133975"/>
            <a:ext cx="428625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 wrap="square"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1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1" charset="-122"/>
              </a:rPr>
              <a:t>一七九九年</a:t>
            </a:r>
            <a:endParaRPr lang="zh-CN" altLang="en-US" sz="16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幼圆" panose="02010509060101010101" pitchFamily="1" charset="-122"/>
            </a:endParaRPr>
          </a:p>
        </p:txBody>
      </p:sp>
      <p:sp>
        <p:nvSpPr>
          <p:cNvPr id="6155" name="文本框 6154"/>
          <p:cNvSpPr txBox="1"/>
          <p:nvPr/>
        </p:nvSpPr>
        <p:spPr>
          <a:xfrm>
            <a:off x="4217988" y="5133975"/>
            <a:ext cx="428625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 wrap="square"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1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1" charset="-122"/>
              </a:rPr>
              <a:t>一八二○年</a:t>
            </a:r>
            <a:endParaRPr lang="zh-CN" altLang="en-US" sz="16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幼圆" panose="02010509060101010101" pitchFamily="1" charset="-122"/>
            </a:endParaRPr>
          </a:p>
        </p:txBody>
      </p:sp>
      <p:sp>
        <p:nvSpPr>
          <p:cNvPr id="6156" name="文本框 6155"/>
          <p:cNvSpPr txBox="1"/>
          <p:nvPr/>
        </p:nvSpPr>
        <p:spPr>
          <a:xfrm>
            <a:off x="4494213" y="5133975"/>
            <a:ext cx="428625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 wrap="square"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1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1" charset="-122"/>
              </a:rPr>
              <a:t>一八二四年</a:t>
            </a:r>
            <a:endParaRPr lang="zh-CN" altLang="en-US" sz="16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幼圆" panose="02010509060101010101" pitchFamily="1" charset="-122"/>
            </a:endParaRPr>
          </a:p>
        </p:txBody>
      </p:sp>
      <p:sp>
        <p:nvSpPr>
          <p:cNvPr id="6157" name="文本框 6156"/>
          <p:cNvSpPr txBox="1"/>
          <p:nvPr/>
        </p:nvSpPr>
        <p:spPr>
          <a:xfrm>
            <a:off x="4799013" y="5133975"/>
            <a:ext cx="428625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 wrap="square"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1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1" charset="-122"/>
              </a:rPr>
              <a:t>一八二五年</a:t>
            </a:r>
            <a:endParaRPr lang="zh-CN" altLang="en-US" sz="16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幼圆" panose="02010509060101010101" pitchFamily="1" charset="-122"/>
            </a:endParaRPr>
          </a:p>
        </p:txBody>
      </p:sp>
      <p:sp>
        <p:nvSpPr>
          <p:cNvPr id="9229" name="直接连接符 6157"/>
          <p:cNvSpPr/>
          <p:nvPr/>
        </p:nvSpPr>
        <p:spPr>
          <a:xfrm>
            <a:off x="2665413" y="5133975"/>
            <a:ext cx="3886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9" name="文本框 6158"/>
          <p:cNvSpPr txBox="1"/>
          <p:nvPr/>
        </p:nvSpPr>
        <p:spPr>
          <a:xfrm>
            <a:off x="5103813" y="5133975"/>
            <a:ext cx="428625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 wrap="square"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1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1" charset="-122"/>
              </a:rPr>
              <a:t>一八二九年</a:t>
            </a:r>
            <a:endParaRPr lang="zh-CN" altLang="en-US" sz="16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幼圆" panose="02010509060101010101" pitchFamily="1" charset="-122"/>
            </a:endParaRPr>
          </a:p>
        </p:txBody>
      </p:sp>
      <p:sp>
        <p:nvSpPr>
          <p:cNvPr id="6160" name="文本框 6159"/>
          <p:cNvSpPr txBox="1"/>
          <p:nvPr/>
        </p:nvSpPr>
        <p:spPr>
          <a:xfrm>
            <a:off x="5332413" y="5133975"/>
            <a:ext cx="428625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 wrap="square"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1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1" charset="-122"/>
              </a:rPr>
              <a:t>一八三○年</a:t>
            </a:r>
            <a:endParaRPr lang="zh-CN" altLang="en-US" sz="16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幼圆" panose="02010509060101010101" pitchFamily="1" charset="-122"/>
            </a:endParaRPr>
          </a:p>
        </p:txBody>
      </p:sp>
      <p:sp>
        <p:nvSpPr>
          <p:cNvPr id="6161" name="文本框 6160"/>
          <p:cNvSpPr txBox="1"/>
          <p:nvPr/>
        </p:nvSpPr>
        <p:spPr>
          <a:xfrm>
            <a:off x="5637213" y="5133975"/>
            <a:ext cx="428625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 wrap="square"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1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1" charset="-122"/>
              </a:rPr>
              <a:t>一八三四年</a:t>
            </a:r>
            <a:endParaRPr lang="zh-CN" altLang="en-US" sz="16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幼圆" panose="02010509060101010101" pitchFamily="1" charset="-122"/>
            </a:endParaRPr>
          </a:p>
        </p:txBody>
      </p:sp>
      <p:sp>
        <p:nvSpPr>
          <p:cNvPr id="6162" name="文本框 6161"/>
          <p:cNvSpPr txBox="1"/>
          <p:nvPr/>
        </p:nvSpPr>
        <p:spPr>
          <a:xfrm>
            <a:off x="5865813" y="5133975"/>
            <a:ext cx="428625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 wrap="square"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1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1" charset="-122"/>
              </a:rPr>
              <a:t>一八三五年</a:t>
            </a:r>
            <a:endParaRPr lang="zh-CN" altLang="en-US" sz="16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幼圆" panose="02010509060101010101" pitchFamily="1" charset="-122"/>
            </a:endParaRPr>
          </a:p>
        </p:txBody>
      </p:sp>
      <p:sp>
        <p:nvSpPr>
          <p:cNvPr id="6163" name="文本框 6162"/>
          <p:cNvSpPr txBox="1"/>
          <p:nvPr/>
        </p:nvSpPr>
        <p:spPr>
          <a:xfrm>
            <a:off x="6170613" y="5133975"/>
            <a:ext cx="428625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 wrap="square"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1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1" charset="-122"/>
              </a:rPr>
              <a:t>一八三八年</a:t>
            </a:r>
            <a:endParaRPr lang="zh-CN" altLang="en-US" sz="16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幼圆" panose="02010509060101010101" pitchFamily="1" charset="-122"/>
            </a:endParaRPr>
          </a:p>
        </p:txBody>
      </p:sp>
      <p:sp>
        <p:nvSpPr>
          <p:cNvPr id="6164" name="文本框 6163"/>
          <p:cNvSpPr txBox="1"/>
          <p:nvPr/>
        </p:nvSpPr>
        <p:spPr>
          <a:xfrm>
            <a:off x="6399213" y="5133975"/>
            <a:ext cx="428625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 wrap="square"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1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1" charset="-122"/>
              </a:rPr>
              <a:t>一八三九年</a:t>
            </a:r>
            <a:endParaRPr lang="zh-CN" altLang="en-US" sz="16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幼圆" panose="02010509060101010101" pitchFamily="1" charset="-122"/>
            </a:endParaRPr>
          </a:p>
        </p:txBody>
      </p:sp>
      <p:sp>
        <p:nvSpPr>
          <p:cNvPr id="6165" name="文本框 6164"/>
          <p:cNvSpPr txBox="1"/>
          <p:nvPr/>
        </p:nvSpPr>
        <p:spPr>
          <a:xfrm>
            <a:off x="2027238" y="4391025"/>
            <a:ext cx="1654175" cy="39687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>
            <a:spAutoFit/>
          </a:bodyPr>
          <a:p>
            <a:pPr lvl="0">
              <a:spcBef>
                <a:spcPct val="50000"/>
              </a:spcBef>
            </a:pPr>
            <a:r>
              <a:rPr lang="en-US" altLang="x-none" sz="2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1" charset="-122"/>
              </a:rPr>
              <a:t>4000</a:t>
            </a:r>
            <a:r>
              <a:rPr lang="zh-CN" altLang="en-US" sz="2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1" charset="-122"/>
              </a:rPr>
              <a:t>多箱</a:t>
            </a:r>
            <a:endParaRPr lang="zh-CN" altLang="en-US" sz="20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幼圆" panose="02010509060101010101" pitchFamily="1" charset="-122"/>
            </a:endParaRPr>
          </a:p>
        </p:txBody>
      </p:sp>
      <p:sp>
        <p:nvSpPr>
          <p:cNvPr id="6166" name="矩形 6165"/>
          <p:cNvSpPr/>
          <p:nvPr/>
        </p:nvSpPr>
        <p:spPr>
          <a:xfrm>
            <a:off x="3427413" y="4162425"/>
            <a:ext cx="1357313" cy="39687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>
            <a:spAutoFit/>
          </a:bodyPr>
          <a:p>
            <a:pPr lvl="0"/>
            <a:r>
              <a:rPr lang="en-US" altLang="x-none" sz="2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1" charset="-122"/>
              </a:rPr>
              <a:t>7889</a:t>
            </a:r>
            <a:r>
              <a:rPr lang="zh-CN" altLang="en-US" sz="2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1" charset="-122"/>
              </a:rPr>
              <a:t>箱</a:t>
            </a:r>
            <a:endParaRPr lang="zh-CN" altLang="en-US" sz="20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幼圆" panose="02010509060101010101" pitchFamily="1" charset="-122"/>
            </a:endParaRPr>
          </a:p>
        </p:txBody>
      </p:sp>
      <p:sp>
        <p:nvSpPr>
          <p:cNvPr id="6167" name="矩形 6166"/>
          <p:cNvSpPr/>
          <p:nvPr/>
        </p:nvSpPr>
        <p:spPr>
          <a:xfrm>
            <a:off x="3884613" y="3705225"/>
            <a:ext cx="1495425" cy="39687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>
            <a:spAutoFit/>
          </a:bodyPr>
          <a:p>
            <a:pPr lvl="0"/>
            <a:r>
              <a:rPr lang="en-US" altLang="x-none" sz="2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1" charset="-122"/>
              </a:rPr>
              <a:t>12576</a:t>
            </a:r>
            <a:r>
              <a:rPr lang="zh-CN" altLang="en-US" sz="2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1" charset="-122"/>
              </a:rPr>
              <a:t>箱</a:t>
            </a:r>
            <a:endParaRPr lang="zh-CN" altLang="en-US" sz="20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幼圆" panose="02010509060101010101" pitchFamily="1" charset="-122"/>
            </a:endParaRPr>
          </a:p>
        </p:txBody>
      </p:sp>
      <p:sp>
        <p:nvSpPr>
          <p:cNvPr id="6168" name="矩形 6167"/>
          <p:cNvSpPr/>
          <p:nvPr/>
        </p:nvSpPr>
        <p:spPr>
          <a:xfrm>
            <a:off x="4313238" y="3171825"/>
            <a:ext cx="1495425" cy="39687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>
            <a:spAutoFit/>
          </a:bodyPr>
          <a:p>
            <a:pPr lvl="0"/>
            <a:r>
              <a:rPr lang="en-US" altLang="x-none" sz="2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1" charset="-122"/>
              </a:rPr>
              <a:t>20331</a:t>
            </a:r>
            <a:r>
              <a:rPr lang="zh-CN" altLang="en-US" sz="2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1" charset="-122"/>
              </a:rPr>
              <a:t>箱</a:t>
            </a:r>
            <a:endParaRPr lang="zh-CN" altLang="en-US" sz="20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幼圆" panose="02010509060101010101" pitchFamily="1" charset="-122"/>
            </a:endParaRPr>
          </a:p>
        </p:txBody>
      </p:sp>
      <p:sp>
        <p:nvSpPr>
          <p:cNvPr id="6169" name="矩形 6168"/>
          <p:cNvSpPr/>
          <p:nvPr/>
        </p:nvSpPr>
        <p:spPr>
          <a:xfrm>
            <a:off x="4770438" y="2105025"/>
            <a:ext cx="1495425" cy="39687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>
            <a:spAutoFit/>
          </a:bodyPr>
          <a:p>
            <a:pPr lvl="0"/>
            <a:r>
              <a:rPr lang="en-US" altLang="x-none" sz="2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1" charset="-122"/>
              </a:rPr>
              <a:t>35445</a:t>
            </a:r>
            <a:r>
              <a:rPr lang="zh-CN" altLang="en-US" sz="2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1" charset="-122"/>
              </a:rPr>
              <a:t>箱</a:t>
            </a:r>
            <a:endParaRPr lang="zh-CN" altLang="en-US" sz="20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幼圆" panose="02010509060101010101" pitchFamily="1" charset="-122"/>
            </a:endParaRPr>
          </a:p>
        </p:txBody>
      </p:sp>
      <p:sp>
        <p:nvSpPr>
          <p:cNvPr id="6170" name="矩形 6169"/>
          <p:cNvSpPr/>
          <p:nvPr/>
        </p:nvSpPr>
        <p:spPr>
          <a:xfrm>
            <a:off x="5456238" y="1571625"/>
            <a:ext cx="1495425" cy="39687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>
            <a:spAutoFit/>
          </a:bodyPr>
          <a:p>
            <a:pPr lvl="0"/>
            <a:r>
              <a:rPr lang="en-US" altLang="x-none" sz="2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1" charset="-122"/>
              </a:rPr>
              <a:t>40200</a:t>
            </a:r>
            <a:r>
              <a:rPr lang="zh-CN" altLang="en-US" sz="2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1" charset="-122"/>
              </a:rPr>
              <a:t>箱</a:t>
            </a:r>
            <a:endParaRPr lang="zh-CN" altLang="en-US" sz="20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幼圆" panose="02010509060101010101" pitchFamily="1" charset="-122"/>
            </a:endParaRPr>
          </a:p>
        </p:txBody>
      </p:sp>
      <p:sp>
        <p:nvSpPr>
          <p:cNvPr id="6171" name="直接连接符 6170"/>
          <p:cNvSpPr/>
          <p:nvPr/>
        </p:nvSpPr>
        <p:spPr>
          <a:xfrm flipV="1">
            <a:off x="2665413" y="4600575"/>
            <a:ext cx="1752600" cy="228600"/>
          </a:xfrm>
          <a:prstGeom prst="line">
            <a:avLst/>
          </a:prstGeom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72" name="直接连接符 6171"/>
          <p:cNvSpPr/>
          <p:nvPr/>
        </p:nvSpPr>
        <p:spPr>
          <a:xfrm flipV="1">
            <a:off x="4418013" y="4143375"/>
            <a:ext cx="533400" cy="457200"/>
          </a:xfrm>
          <a:prstGeom prst="line">
            <a:avLst/>
          </a:prstGeom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73" name="直接连接符 6172"/>
          <p:cNvSpPr/>
          <p:nvPr/>
        </p:nvSpPr>
        <p:spPr>
          <a:xfrm flipV="1">
            <a:off x="4951413" y="3609975"/>
            <a:ext cx="533400" cy="533400"/>
          </a:xfrm>
          <a:prstGeom prst="line">
            <a:avLst/>
          </a:prstGeom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74" name="直接连接符 6173"/>
          <p:cNvSpPr/>
          <p:nvPr/>
        </p:nvSpPr>
        <p:spPr>
          <a:xfrm flipV="1">
            <a:off x="5484813" y="2466975"/>
            <a:ext cx="533400" cy="1143000"/>
          </a:xfrm>
          <a:prstGeom prst="line">
            <a:avLst/>
          </a:prstGeom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75" name="直接连接符 6174"/>
          <p:cNvSpPr/>
          <p:nvPr/>
        </p:nvSpPr>
        <p:spPr>
          <a:xfrm flipV="1">
            <a:off x="6018213" y="1933575"/>
            <a:ext cx="381000" cy="533400"/>
          </a:xfrm>
          <a:prstGeom prst="line">
            <a:avLst/>
          </a:prstGeom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47" name="直接连接符 6175"/>
          <p:cNvSpPr/>
          <p:nvPr/>
        </p:nvSpPr>
        <p:spPr>
          <a:xfrm flipH="1">
            <a:off x="1874838" y="1282700"/>
            <a:ext cx="4876800" cy="0"/>
          </a:xfrm>
          <a:prstGeom prst="line">
            <a:avLst/>
          </a:prstGeom>
          <a:ln w="28575" cap="flat" cmpd="sng">
            <a:pattFill prst="narVert">
              <a:fgClr>
                <a:srgbClr val="009999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9" descr="虎门销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275" y="1409700"/>
            <a:ext cx="4924425" cy="5114925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3465513" y="260350"/>
            <a:ext cx="2609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 虎门销烟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1268" name="Picture 30" descr="林则徐"/>
          <p:cNvPicPr>
            <a:picLocks noChangeAspect="1"/>
          </p:cNvPicPr>
          <p:nvPr/>
        </p:nvPicPr>
        <p:blipFill>
          <a:blip r:embed="rId2"/>
          <a:srcRect l="45712" t="89" b="-89"/>
          <a:stretch>
            <a:fillRect/>
          </a:stretch>
        </p:blipFill>
        <p:spPr>
          <a:xfrm>
            <a:off x="5219700" y="1341438"/>
            <a:ext cx="3924300" cy="5183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2" name="Rectangle 10"/>
          <p:cNvSpPr/>
          <p:nvPr/>
        </p:nvSpPr>
        <p:spPr>
          <a:xfrm>
            <a:off x="249873" y="2171700"/>
            <a:ext cx="8839200" cy="3981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>
              <a:buChar char="•"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中国禁烟运动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给了我们一个战争的机会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……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可以使我们终于乘战胜之余威，</a:t>
            </a:r>
            <a:r>
              <a:rPr lang="zh-CN" altLang="en-US" b="1" u="sng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提出我们自己的条件，强迫中国接受。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这种机会也许不会再来，是不可能轻易放过的。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>
              <a:buNone/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---《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安得鲁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·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韩德森致拉本特函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>
              <a:buChar char="•"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“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这是把我们将来和这个帝国（指中国）的商务，安放在稳固而广阔的基础之上的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最有希望的机会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----《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义律致巴麦尊私人机密件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80" name="AutoShape 18"/>
          <p:cNvSpPr/>
          <p:nvPr/>
        </p:nvSpPr>
        <p:spPr>
          <a:xfrm>
            <a:off x="4579620" y="2421890"/>
            <a:ext cx="3427730" cy="2983865"/>
          </a:xfrm>
          <a:prstGeom prst="irregularSeal1">
            <a:avLst/>
          </a:prstGeom>
          <a:solidFill>
            <a:srgbClr val="FFFFFF"/>
          </a:solidFill>
          <a:ln w="889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spcBef>
                <a:spcPct val="50000"/>
              </a:spcBef>
            </a:pP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94375" y="3575050"/>
            <a:ext cx="1508125" cy="5791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zh-CN" altLang="en-US" sz="3200">
                <a:solidFill>
                  <a:schemeClr val="accent3"/>
                </a:solidFill>
                <a:effectLst/>
              </a:rPr>
              <a:t>偶然</a:t>
            </a:r>
            <a:endParaRPr lang="zh-CN" altLang="en-US" sz="3200">
              <a:solidFill>
                <a:schemeClr val="accent3"/>
              </a:solidFill>
              <a:effectLst/>
            </a:endParaRPr>
          </a:p>
        </p:txBody>
      </p:sp>
      <p:pic>
        <p:nvPicPr>
          <p:cNvPr id="20483" name="图片 20482" descr="PE01753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190" y="31115"/>
            <a:ext cx="146685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矩形 20481"/>
          <p:cNvSpPr/>
          <p:nvPr/>
        </p:nvSpPr>
        <p:spPr>
          <a:xfrm>
            <a:off x="2054860" y="440690"/>
            <a:ext cx="224155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0" hangingPunct="0"/>
            <a:r>
              <a:rPr lang="zh-CN" altLang="en-US" sz="5400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史料：</a:t>
            </a:r>
            <a:endParaRPr lang="zh-CN" altLang="en-US" sz="5400">
              <a:solidFill>
                <a:schemeClr val="tx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6" name="Group 8"/>
          <p:cNvGrpSpPr/>
          <p:nvPr/>
        </p:nvGrpSpPr>
        <p:grpSpPr>
          <a:xfrm>
            <a:off x="576311" y="1588332"/>
            <a:ext cx="8105140" cy="2883535"/>
            <a:chOff x="510" y="1154"/>
            <a:chExt cx="4468" cy="1293"/>
          </a:xfrm>
        </p:grpSpPr>
        <p:pic>
          <p:nvPicPr>
            <p:cNvPr id="6147" name="Picture 9" descr="透明卷轴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10" y="1154"/>
              <a:ext cx="4468" cy="12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48" name="Text Box 10"/>
            <p:cNvSpPr txBox="1"/>
            <p:nvPr/>
          </p:nvSpPr>
          <p:spPr>
            <a:xfrm>
              <a:off x="644" y="1425"/>
              <a:ext cx="4128" cy="8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/>
              <a:r>
                <a:rPr lang="zh-CN" altLang="en-US" sz="6000" dirty="0">
                  <a:latin typeface="黑体" panose="02010609060101010101" pitchFamily="49" charset="-122"/>
                  <a:ea typeface="黑体" panose="02010609060101010101" pitchFamily="49" charset="-122"/>
                </a:rPr>
                <a:t>第二幕</a:t>
              </a:r>
              <a:endParaRPr lang="zh-CN" altLang="en-US" sz="6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lvl="0" algn="ctr"/>
              <a:r>
                <a:rPr lang="zh-CN" altLang="en-US" sz="6000" dirty="0">
                  <a:solidFill>
                    <a:srgbClr val="800000"/>
                  </a:solidFill>
                  <a:latin typeface="Calibri" panose="020F0502020204030204" pitchFamily="34" charset="0"/>
                  <a:ea typeface="黑体" panose="02010609060101010101" pitchFamily="49" charset="-122"/>
                </a:rPr>
                <a:t>亲历历史</a:t>
              </a:r>
              <a:endParaRPr lang="zh-CN" altLang="en-US" sz="6000" dirty="0">
                <a:solidFill>
                  <a:srgbClr val="800000"/>
                </a:solidFill>
                <a:latin typeface="Calibri" panose="020F050202020403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4" name="Picture 2" descr="到百科首页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574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5" name="Rectangle 3">
            <a:hlinkClick r:id="rId3" action="ppaction://hlinksldjump"/>
          </p:cNvPr>
          <p:cNvSpPr/>
          <p:nvPr/>
        </p:nvSpPr>
        <p:spPr>
          <a:xfrm>
            <a:off x="2165350" y="0"/>
            <a:ext cx="6934200" cy="4667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lvl="0"/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  <a:hlinkClick r:id="rId4"/>
              </a:rPr>
              <a:t>新闻</a:t>
            </a:r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   </a:t>
            </a:r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  <a:hlinkClick r:id="rId5"/>
              </a:rPr>
              <a:t>网页</a:t>
            </a:r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   </a:t>
            </a:r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  <a:hlinkClick r:id="rId6"/>
              </a:rPr>
              <a:t>贴吧</a:t>
            </a:r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   </a:t>
            </a:r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  <a:hlinkClick r:id="rId7"/>
              </a:rPr>
              <a:t>知道</a:t>
            </a:r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   </a:t>
            </a:r>
            <a:r>
              <a:rPr lang="en-US" altLang="zh-CN" sz="2400" b="1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  <a:hlinkClick r:id="rId8"/>
              </a:rPr>
              <a:t>MP3</a:t>
            </a:r>
            <a:r>
              <a:rPr lang="en-US" altLang="zh-CN" sz="2400" b="1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   </a:t>
            </a:r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  <a:hlinkClick r:id="rId9"/>
              </a:rPr>
              <a:t>图片</a:t>
            </a:r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   </a:t>
            </a:r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  <a:hlinkClick r:id="rId10"/>
              </a:rPr>
              <a:t>视频</a:t>
            </a:r>
            <a:r>
              <a:rPr lang="zh-CN" altLang="en-US" sz="2400" b="1" dirty="0">
                <a:latin typeface="Calibri" panose="020F0502020204030204" pitchFamily="34" charset="0"/>
                <a:ea typeface="宋体" panose="02010600030101010101" pitchFamily="2" charset="-122"/>
              </a:rPr>
              <a:t>   百科</a:t>
            </a:r>
            <a:endParaRPr lang="zh-CN" altLang="en-US" sz="24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36" name="Rectangle 4"/>
          <p:cNvSpPr/>
          <p:nvPr/>
        </p:nvSpPr>
        <p:spPr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37" name="Text Box 5"/>
          <p:cNvSpPr txBox="1"/>
          <p:nvPr/>
        </p:nvSpPr>
        <p:spPr>
          <a:xfrm>
            <a:off x="2143125" y="592138"/>
            <a:ext cx="3581400" cy="36576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b="1" dirty="0">
                <a:latin typeface="Calibri" panose="020F0502020204030204" pitchFamily="34" charset="0"/>
                <a:ea typeface="宋体" panose="02010600030101010101" pitchFamily="2" charset="-122"/>
              </a:rPr>
              <a:t>两次鸦片战争简介</a:t>
            </a:r>
            <a:endParaRPr lang="zh-CN" altLang="en-US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38" name="Rectangle 6"/>
          <p:cNvSpPr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39" name="Rectangle 8"/>
          <p:cNvSpPr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0" name="Rectangle 10"/>
          <p:cNvSpPr/>
          <p:nvPr/>
        </p:nvSpPr>
        <p:spPr>
          <a:xfrm>
            <a:off x="5775325" y="584200"/>
            <a:ext cx="704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/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  <a:hlinkClick r:id="rId11"/>
              </a:rPr>
              <a:t>帮助</a:t>
            </a:r>
            <a:r>
              <a:rPr lang="zh-CN" altLang="en-US" u="sng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endParaRPr lang="zh-CN" altLang="en-US" u="sng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1" name="Rectangle 11"/>
          <p:cNvSpPr/>
          <p:nvPr/>
        </p:nvSpPr>
        <p:spPr>
          <a:xfrm>
            <a:off x="179388" y="1341438"/>
            <a:ext cx="9144000" cy="595312"/>
          </a:xfrm>
          <a:prstGeom prst="rect">
            <a:avLst/>
          </a:prstGeom>
          <a:noFill/>
          <a:ln w="9525">
            <a:noFill/>
          </a:ln>
        </p:spPr>
        <p:txBody>
          <a:bodyPr bIns="0" anchor="ctr">
            <a:spAutoFit/>
          </a:bodyPr>
          <a:p>
            <a:pPr lvl="0"/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百度百科尚未收录词条“两次鸦片战争简介”。</a:t>
            </a:r>
            <a:b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欢迎您来创建，与广大网友分享关于该词条的信息                                              </a:t>
            </a:r>
            <a:r>
              <a:rPr lang="zh-CN" altLang="en-US" b="1" dirty="0">
                <a:latin typeface="Calibri" panose="020F0502020204030204" pitchFamily="34" charset="0"/>
                <a:ea typeface="宋体" panose="02010600030101010101" pitchFamily="2" charset="-122"/>
              </a:rPr>
              <a:t>我来创建</a:t>
            </a:r>
            <a:endParaRPr lang="zh-CN" altLang="en-US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2" name="Rectangle 12"/>
          <p:cNvSpPr/>
          <p:nvPr/>
        </p:nvSpPr>
        <p:spPr>
          <a:xfrm>
            <a:off x="306388" y="1911350"/>
            <a:ext cx="4211637" cy="7010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000" b="1" dirty="0">
                <a:latin typeface="Calibri" panose="020F0502020204030204" pitchFamily="34" charset="0"/>
                <a:ea typeface="宋体" panose="02010600030101010101" pitchFamily="2" charset="-122"/>
              </a:rPr>
              <a:t>词条名称：两次</a:t>
            </a:r>
            <a:r>
              <a:rPr lang="zh-CN" altLang="en-US" b="1" dirty="0">
                <a:latin typeface="Calibri" panose="020F0502020204030204" pitchFamily="34" charset="0"/>
                <a:ea typeface="宋体" panose="02010600030101010101" pitchFamily="2" charset="-122"/>
              </a:rPr>
              <a:t>鸦片战争简介</a:t>
            </a:r>
            <a:endParaRPr lang="zh-CN" altLang="en-US" sz="20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2000" b="1" dirty="0">
                <a:latin typeface="Calibri" panose="020F0502020204030204" pitchFamily="34" charset="0"/>
                <a:ea typeface="宋体" panose="02010600030101010101" pitchFamily="2" charset="-122"/>
              </a:rPr>
              <a:t>详细内容：</a:t>
            </a:r>
            <a:endParaRPr lang="zh-CN" altLang="en-US" sz="20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3" name="Text Box 13"/>
          <p:cNvSpPr txBox="1"/>
          <p:nvPr/>
        </p:nvSpPr>
        <p:spPr>
          <a:xfrm>
            <a:off x="369888" y="2612073"/>
            <a:ext cx="8763000" cy="4089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u="sng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endParaRPr lang="zh-CN" altLang="en-US" u="sng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endParaRPr lang="zh-CN" altLang="en-US" u="sng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endParaRPr lang="zh-CN" altLang="en-US" u="sng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endParaRPr lang="zh-CN" altLang="en-US" u="sng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endParaRPr lang="zh-CN" altLang="en-US" u="sng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endParaRPr lang="zh-CN" altLang="en-US" u="sng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endParaRPr lang="zh-CN" altLang="en-US" u="sng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endParaRPr lang="zh-CN" altLang="en-US" u="sng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endParaRPr lang="zh-CN" altLang="en-US" u="sng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t>                                               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4" name="Text Box 19"/>
          <p:cNvSpPr txBox="1"/>
          <p:nvPr/>
        </p:nvSpPr>
        <p:spPr>
          <a:xfrm>
            <a:off x="467995" y="3200083"/>
            <a:ext cx="1327150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400" b="1" dirty="0">
                <a:latin typeface="Calibri" panose="020F0502020204030204" pitchFamily="34" charset="0"/>
                <a:ea typeface="宋体" panose="02010600030101010101" pitchFamily="2" charset="-122"/>
              </a:rPr>
              <a:t>时间：</a:t>
            </a:r>
            <a:endParaRPr lang="zh-CN" altLang="en-US" sz="24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6" name="Text Box 21"/>
          <p:cNvSpPr txBox="1"/>
          <p:nvPr/>
        </p:nvSpPr>
        <p:spPr>
          <a:xfrm>
            <a:off x="467678" y="3979863"/>
            <a:ext cx="14716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400" b="1" dirty="0">
                <a:latin typeface="Calibri" panose="020F0502020204030204" pitchFamily="34" charset="0"/>
                <a:ea typeface="宋体" panose="02010600030101010101" pitchFamily="2" charset="-122"/>
              </a:rPr>
              <a:t>参与国：</a:t>
            </a:r>
            <a:endParaRPr lang="zh-CN" altLang="en-US" sz="24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7" name="Text Box 22"/>
          <p:cNvSpPr txBox="1"/>
          <p:nvPr/>
        </p:nvSpPr>
        <p:spPr>
          <a:xfrm>
            <a:off x="418783" y="5214938"/>
            <a:ext cx="30972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400" b="1" dirty="0">
                <a:latin typeface="Calibri" panose="020F0502020204030204" pitchFamily="34" charset="0"/>
                <a:ea typeface="宋体" panose="02010600030101010101" pitchFamily="2" charset="-122"/>
              </a:rPr>
              <a:t>战争的结果：</a:t>
            </a:r>
            <a:endParaRPr lang="zh-CN" altLang="en-US" sz="24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048" name="Picture 24" descr="200805050913356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6325" y="1143000"/>
            <a:ext cx="1238250" cy="1238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1" name="Text Box 29"/>
          <p:cNvSpPr txBox="1"/>
          <p:nvPr/>
        </p:nvSpPr>
        <p:spPr>
          <a:xfrm>
            <a:off x="2824163" y="343376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0976" name="Text Box 32"/>
          <p:cNvSpPr txBox="1"/>
          <p:nvPr/>
        </p:nvSpPr>
        <p:spPr>
          <a:xfrm>
            <a:off x="3008313" y="3979863"/>
            <a:ext cx="10668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dist="53882" dir="2699999" algn="ctr" rotWithShape="0">
              <a:srgbClr val="9999FF">
                <a:alpha val="79999"/>
              </a:srgbClr>
            </a:outerShdw>
          </a:effectLst>
        </p:spPr>
        <p:txBody>
          <a:bodyPr>
            <a:spAutoFit/>
          </a:bodyPr>
          <a:p>
            <a:pPr lvl="0" algn="ctr"/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英国</a:t>
            </a:r>
            <a:endParaRPr lang="zh-CN" altLang="en-US" sz="2400" b="1" dirty="0">
              <a:solidFill>
                <a:srgbClr val="0000FF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210977" name="Text Box 33">
            <a:hlinkClick r:id="rId3" action="ppaction://hlinksldjump"/>
          </p:cNvPr>
          <p:cNvSpPr txBox="1"/>
          <p:nvPr/>
        </p:nvSpPr>
        <p:spPr>
          <a:xfrm>
            <a:off x="2388235" y="4958080"/>
            <a:ext cx="2969895" cy="82296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dist="53882" dir="2699999" algn="ctr" rotWithShape="0">
              <a:srgbClr val="9999FF">
                <a:alpha val="79999"/>
              </a:srgbClr>
            </a:outerShdw>
          </a:effectLst>
        </p:spPr>
        <p:txBody>
          <a:bodyPr wrap="square">
            <a:spAutoFit/>
          </a:bodyPr>
          <a:p>
            <a:pPr lvl="0" algn="ctr"/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清朝战败签订</a:t>
            </a:r>
            <a:endParaRPr lang="zh-CN" altLang="en-US" sz="2400" b="1" dirty="0">
              <a:solidFill>
                <a:srgbClr val="0000FF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  <a:p>
            <a:pPr lvl="0" algn="ctr"/>
            <a:r>
              <a:rPr lang="en-US" altLang="zh-CN" sz="24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1842</a:t>
            </a:r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年</a:t>
            </a:r>
            <a:r>
              <a:rPr lang="en-US" altLang="zh-CN" sz="24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《</a:t>
            </a:r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南京条约</a:t>
            </a:r>
            <a:r>
              <a:rPr lang="en-US" altLang="zh-CN" sz="24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》</a:t>
            </a:r>
            <a:endParaRPr lang="zh-CN" altLang="en-US" sz="2400" b="1" dirty="0">
              <a:solidFill>
                <a:srgbClr val="0000FF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Text Box 30"/>
          <p:cNvSpPr txBox="1"/>
          <p:nvPr/>
        </p:nvSpPr>
        <p:spPr>
          <a:xfrm>
            <a:off x="5889308" y="3200400"/>
            <a:ext cx="19050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dist="53882" dir="2699999" algn="ctr" rotWithShape="0">
              <a:srgbClr val="9999FF">
                <a:alpha val="79999"/>
              </a:srgbClr>
            </a:outerShdw>
          </a:effectLst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1856-1860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32"/>
          <p:cNvSpPr txBox="1"/>
          <p:nvPr/>
        </p:nvSpPr>
        <p:spPr>
          <a:xfrm>
            <a:off x="5889625" y="3980180"/>
            <a:ext cx="1772285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dist="53882" dir="2699999" algn="ctr" rotWithShape="0">
              <a:srgbClr val="9999FF">
                <a:alpha val="79999"/>
              </a:srgbClr>
            </a:outerShdw>
          </a:effectLst>
        </p:spPr>
        <p:txBody>
          <a:bodyPr wrap="square">
            <a:spAutoFit/>
          </a:bodyPr>
          <a:p>
            <a:pPr lvl="0" algn="ctr"/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英国、法国</a:t>
            </a:r>
            <a:endParaRPr lang="en-US" altLang="zh-CN" sz="2400" b="1" dirty="0">
              <a:solidFill>
                <a:srgbClr val="0000FF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Text Box 33">
            <a:hlinkClick r:id="rId3" action="ppaction://hlinksldjump"/>
          </p:cNvPr>
          <p:cNvSpPr txBox="1"/>
          <p:nvPr/>
        </p:nvSpPr>
        <p:spPr>
          <a:xfrm>
            <a:off x="5775325" y="4958080"/>
            <a:ext cx="3007360" cy="118872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dist="53882" dir="2699999" algn="ctr" rotWithShape="0">
              <a:srgbClr val="9999FF">
                <a:alpha val="79999"/>
              </a:srgbClr>
            </a:outerShdw>
          </a:effectLst>
        </p:spPr>
        <p:txBody>
          <a:bodyPr wrap="square">
            <a:spAutoFit/>
          </a:bodyPr>
          <a:p>
            <a:pPr lvl="0" algn="ctr"/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清朝战败签订</a:t>
            </a:r>
            <a:endParaRPr lang="zh-CN" altLang="en-US" sz="2400" b="1" dirty="0">
              <a:solidFill>
                <a:srgbClr val="0000FF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  <a:p>
            <a:pPr lvl="0" algn="ctr"/>
            <a:r>
              <a:rPr lang="en-US" altLang="zh-CN" sz="24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1856</a:t>
            </a:r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年</a:t>
            </a:r>
            <a:r>
              <a:rPr lang="en-US" altLang="zh-CN" sz="24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《</a:t>
            </a:r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天津条约</a:t>
            </a:r>
            <a:r>
              <a:rPr lang="en-US" altLang="zh-CN" sz="24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》1860</a:t>
            </a:r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年</a:t>
            </a:r>
            <a:r>
              <a:rPr lang="en-US" altLang="zh-CN" sz="2400" b="1" dirty="0">
                <a:solidFill>
                  <a:srgbClr val="0000FF"/>
                </a:solidFill>
                <a:ea typeface="黑体" panose="02010609060101010101" pitchFamily="49" charset="-122"/>
                <a:sym typeface="+mn-ea"/>
              </a:rPr>
              <a:t>《</a:t>
            </a:r>
            <a:r>
              <a:rPr lang="zh-CN" altLang="en-US" sz="2400" b="1" dirty="0">
                <a:solidFill>
                  <a:srgbClr val="0000FF"/>
                </a:solidFill>
                <a:ea typeface="黑体" panose="02010609060101010101" pitchFamily="49" charset="-122"/>
                <a:sym typeface="+mn-ea"/>
              </a:rPr>
              <a:t>北京条约</a:t>
            </a:r>
            <a:r>
              <a:rPr lang="en-US" altLang="zh-CN" sz="2400" b="1" dirty="0">
                <a:solidFill>
                  <a:srgbClr val="0000FF"/>
                </a:solidFill>
                <a:ea typeface="黑体" panose="02010609060101010101" pitchFamily="49" charset="-122"/>
                <a:sym typeface="+mn-ea"/>
              </a:rPr>
              <a:t>》</a:t>
            </a:r>
            <a:endParaRPr lang="zh-CN" altLang="en-US" sz="2400" b="1" dirty="0">
              <a:solidFill>
                <a:srgbClr val="0000FF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210974" name="Text Box 30"/>
          <p:cNvSpPr txBox="1"/>
          <p:nvPr/>
        </p:nvSpPr>
        <p:spPr>
          <a:xfrm>
            <a:off x="2671763" y="3200400"/>
            <a:ext cx="19050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dist="53882" dir="2699999" algn="ctr" rotWithShape="0">
              <a:srgbClr val="9999FF">
                <a:alpha val="79999"/>
              </a:srgbClr>
            </a:outerShdw>
          </a:effectLst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1840-1842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88235" y="2612390"/>
            <a:ext cx="257175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第一次鸦片战争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24525" y="2612390"/>
            <a:ext cx="26365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第二次鸦片战争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1025" name="DefaultOcx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2051050" y="981075"/>
            <a:ext cx="885825" cy="33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HTMLSubmit1"/>
          <p:cNvPicPr preferRelativeResize="0"/>
          <p:nvPr/>
        </p:nvPicPr>
        <p:blipFill>
          <a:blip r:embed="rId14"/>
          <a:stretch>
            <a:fillRect/>
          </a:stretch>
        </p:blipFill>
        <p:spPr>
          <a:xfrm>
            <a:off x="2987675" y="981075"/>
            <a:ext cx="885825" cy="33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HTMLSubmit21"/>
          <p:cNvPicPr preferRelativeResize="0"/>
          <p:nvPr/>
        </p:nvPicPr>
        <p:blipFill>
          <a:blip r:embed="rId15"/>
          <a:stretch>
            <a:fillRect/>
          </a:stretch>
        </p:blipFill>
        <p:spPr>
          <a:xfrm>
            <a:off x="2987675" y="981075"/>
            <a:ext cx="885825" cy="33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HTMLSubmit22"/>
          <p:cNvPicPr preferRelativeResize="0"/>
          <p:nvPr/>
        </p:nvPicPr>
        <p:blipFill>
          <a:blip r:embed="rId16"/>
          <a:stretch>
            <a:fillRect/>
          </a:stretch>
        </p:blipFill>
        <p:spPr>
          <a:xfrm>
            <a:off x="2051050" y="981075"/>
            <a:ext cx="885825" cy="33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HTMLSubmit23"/>
          <p:cNvPicPr preferRelativeResize="0"/>
          <p:nvPr/>
        </p:nvPicPr>
        <p:blipFill>
          <a:blip r:embed="rId17"/>
          <a:stretch>
            <a:fillRect/>
          </a:stretch>
        </p:blipFill>
        <p:spPr>
          <a:xfrm>
            <a:off x="2987675" y="981075"/>
            <a:ext cx="885825" cy="33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HTMLSubmit24"/>
          <p:cNvPicPr preferRelativeResize="0"/>
          <p:nvPr/>
        </p:nvPicPr>
        <p:blipFill>
          <a:blip r:embed="rId18"/>
          <a:stretch>
            <a:fillRect/>
          </a:stretch>
        </p:blipFill>
        <p:spPr>
          <a:xfrm>
            <a:off x="2051050" y="981075"/>
            <a:ext cx="885825" cy="33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HTMLSubmit25"/>
          <p:cNvPicPr preferRelativeResize="0"/>
          <p:nvPr/>
        </p:nvPicPr>
        <p:blipFill>
          <a:blip r:embed="rId19"/>
          <a:stretch>
            <a:fillRect/>
          </a:stretch>
        </p:blipFill>
        <p:spPr>
          <a:xfrm>
            <a:off x="2987675" y="981075"/>
            <a:ext cx="885825" cy="33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" name="HTMLSubmit26"/>
          <p:cNvPicPr preferRelativeResize="0"/>
          <p:nvPr/>
        </p:nvPicPr>
        <p:blipFill>
          <a:blip r:embed="rId20"/>
          <a:stretch>
            <a:fillRect/>
          </a:stretch>
        </p:blipFill>
        <p:spPr>
          <a:xfrm>
            <a:off x="2051050" y="981075"/>
            <a:ext cx="885825" cy="333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0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74" grpId="0" bldLvl="0" animBg="1"/>
      <p:bldP spid="210976" grpId="0" bldLvl="0" animBg="1"/>
      <p:bldP spid="210977" grpId="0" bldLvl="0" animBg="1"/>
      <p:bldP spid="3" grpId="0" bldLvl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1050" name="Group 154"/>
          <p:cNvGraphicFramePr>
            <a:graphicFrameLocks noGrp="1"/>
          </p:cNvGraphicFramePr>
          <p:nvPr/>
        </p:nvGraphicFramePr>
        <p:xfrm>
          <a:off x="266700" y="2141855"/>
          <a:ext cx="8610600" cy="3304540"/>
        </p:xfrm>
        <a:graphic>
          <a:graphicData uri="http://schemas.openxmlformats.org/drawingml/2006/table">
            <a:tbl>
              <a:tblPr/>
              <a:tblGrid>
                <a:gridCol w="914400"/>
                <a:gridCol w="2133600"/>
                <a:gridCol w="5354320"/>
                <a:gridCol w="20828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条约内容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条约危害和影响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割地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赔款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通商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3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其他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81032" name="Text Box 136"/>
          <p:cNvSpPr txBox="1"/>
          <p:nvPr/>
        </p:nvSpPr>
        <p:spPr>
          <a:xfrm>
            <a:off x="1219200" y="27432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割让香港岛       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1034" name="Text Box 138"/>
          <p:cNvSpPr txBox="1"/>
          <p:nvPr/>
        </p:nvSpPr>
        <p:spPr>
          <a:xfrm>
            <a:off x="1295400" y="3810000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五口通商          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1035" name="Text Box 139"/>
          <p:cNvSpPr txBox="1"/>
          <p:nvPr/>
        </p:nvSpPr>
        <p:spPr>
          <a:xfrm>
            <a:off x="1295400" y="4623435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协定关税        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1036" name="Text Box 140"/>
          <p:cNvSpPr txBox="1"/>
          <p:nvPr/>
        </p:nvSpPr>
        <p:spPr>
          <a:xfrm>
            <a:off x="3505200" y="2743200"/>
            <a:ext cx="2362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破坏领土主权          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1038" name="Text Box 142"/>
          <p:cNvSpPr txBox="1"/>
          <p:nvPr/>
        </p:nvSpPr>
        <p:spPr>
          <a:xfrm>
            <a:off x="3505200" y="3276600"/>
            <a:ext cx="2438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加重人民负担      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1039" name="Text Box 143"/>
          <p:cNvSpPr txBox="1"/>
          <p:nvPr/>
        </p:nvSpPr>
        <p:spPr>
          <a:xfrm>
            <a:off x="3276600" y="3810000"/>
            <a:ext cx="5523865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破坏中国贸易主权 ，自然经济开始解体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中国被迫卷入资本主义 世界市场       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1040" name="Text Box 144"/>
          <p:cNvSpPr txBox="1"/>
          <p:nvPr/>
        </p:nvSpPr>
        <p:spPr>
          <a:xfrm>
            <a:off x="3276600" y="4623435"/>
            <a:ext cx="5288915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破坏中国关税自主权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便利列强对华商品倾销          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前凸带形 1"/>
          <p:cNvSpPr>
            <a:spLocks noChangeArrowheads="1"/>
          </p:cNvSpPr>
          <p:nvPr/>
        </p:nvSpPr>
        <p:spPr bwMode="auto">
          <a:xfrm>
            <a:off x="490220" y="371475"/>
            <a:ext cx="6248400" cy="714375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CCFFCC"/>
          </a:solidFill>
          <a:ln w="25400" algn="ctr">
            <a:solidFill>
              <a:schemeClr val="tx1"/>
            </a:solidFill>
            <a:round/>
          </a:ln>
        </p:spPr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探究活动二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: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鸦片战争影响      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0220" y="1175385"/>
            <a:ext cx="779462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阅读教材，总结南京条约内容，并分析条约内容的危害影响？</a:t>
            </a:r>
            <a:endParaRPr lang="zh-CN" altLang="en-US" sz="2800" b="1"/>
          </a:p>
        </p:txBody>
      </p:sp>
      <p:sp>
        <p:nvSpPr>
          <p:cNvPr id="11292" name="文本框 11291"/>
          <p:cNvSpPr txBox="1"/>
          <p:nvPr/>
        </p:nvSpPr>
        <p:spPr>
          <a:xfrm>
            <a:off x="189230" y="5608320"/>
            <a:ext cx="4271645" cy="100584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lvl="0"/>
            <a:r>
              <a:rPr lang="en-US" altLang="x-none" sz="20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迷你简启体" pitchFamily="1" charset="-122"/>
                <a:ea typeface="迷你简启体" pitchFamily="1" charset="-122"/>
              </a:rPr>
              <a:t>《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迷你简启体" pitchFamily="1" charset="-122"/>
                <a:ea typeface="迷你简启体" pitchFamily="1" charset="-122"/>
              </a:rPr>
              <a:t>附件</a:t>
            </a:r>
            <a:r>
              <a:rPr lang="en-US" altLang="x-none" sz="20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迷你简启体" pitchFamily="1" charset="-122"/>
                <a:ea typeface="迷你简启体" pitchFamily="1" charset="-122"/>
              </a:rPr>
              <a:t>》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迷你简启体" pitchFamily="1" charset="-122"/>
                <a:ea typeface="迷你简启体" pitchFamily="1" charset="-122"/>
              </a:rPr>
              <a:t>中获得领事裁判权</a:t>
            </a:r>
            <a:endParaRPr lang="zh-CN" altLang="en-US" sz="20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迷你简启体" pitchFamily="1" charset="-122"/>
              <a:ea typeface="迷你简启体" pitchFamily="1" charset="-122"/>
            </a:endParaRPr>
          </a:p>
          <a:p>
            <a:pPr lvl="0"/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迷你简启体" pitchFamily="1" charset="-122"/>
                <a:ea typeface="迷你简启体" pitchFamily="1" charset="-122"/>
              </a:rPr>
              <a:t>              片面最惠国待遇</a:t>
            </a:r>
            <a:endParaRPr lang="zh-CN" altLang="en-US" sz="20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迷你简启体" pitchFamily="1" charset="-122"/>
              <a:ea typeface="迷你简启体" pitchFamily="1" charset="-122"/>
            </a:endParaRPr>
          </a:p>
          <a:p>
            <a:pPr lvl="0"/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迷你简启体" pitchFamily="1" charset="-122"/>
                <a:ea typeface="迷你简启体" pitchFamily="1" charset="-122"/>
              </a:rPr>
              <a:t>              租地及居住等特权</a:t>
            </a:r>
            <a:endParaRPr lang="zh-CN" altLang="en-US" sz="20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迷你简启体" pitchFamily="1" charset="-122"/>
              <a:ea typeface="迷你简启体" pitchFamily="1" charset="-122"/>
            </a:endParaRPr>
          </a:p>
        </p:txBody>
      </p:sp>
      <p:sp>
        <p:nvSpPr>
          <p:cNvPr id="4" name="Text Box 138"/>
          <p:cNvSpPr txBox="1"/>
          <p:nvPr/>
        </p:nvSpPr>
        <p:spPr>
          <a:xfrm>
            <a:off x="1153160" y="3291205"/>
            <a:ext cx="2719070" cy="1005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400" b="1" smtClean="0">
                <a:ln>
                  <a:noFill/>
                </a:ln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赔款</a:t>
            </a:r>
            <a:r>
              <a:rPr lang="en-US" altLang="zh-CN" sz="2400" b="1" smtClean="0">
                <a:ln>
                  <a:noFill/>
                </a:ln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2100</a:t>
            </a:r>
            <a:r>
              <a:rPr lang="zh-CN" altLang="en-US" sz="2400" b="1" smtClean="0">
                <a:ln>
                  <a:noFill/>
                </a:ln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万银元</a:t>
            </a: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   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80660" y="5760720"/>
            <a:ext cx="2864485" cy="70104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lvl="0"/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迷你简启体" pitchFamily="1" charset="-122"/>
                <a:ea typeface="迷你简启体" pitchFamily="1" charset="-122"/>
              </a:rPr>
              <a:t>破坏中国司法主权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迷你简启体" pitchFamily="1" charset="-122"/>
              <a:ea typeface="迷你简启体" pitchFamily="1" charset="-122"/>
            </a:endParaRPr>
          </a:p>
          <a:p>
            <a:pPr lvl="0"/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迷你简启体" pitchFamily="1" charset="-122"/>
                <a:ea typeface="迷你简启体" pitchFamily="1" charset="-122"/>
              </a:rPr>
              <a:t>破坏中国贸易主权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迷你简启体" pitchFamily="1" charset="-122"/>
              <a:ea typeface="迷你简启体" pitchFamily="1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4500245" y="5949315"/>
            <a:ext cx="675640" cy="360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32" grpId="0"/>
      <p:bldP spid="81036" grpId="0"/>
      <p:bldP spid="81038" grpId="0"/>
      <p:bldP spid="81034" grpId="0"/>
      <p:bldP spid="81039" grpId="0"/>
      <p:bldP spid="81035" grpId="0"/>
      <p:bldP spid="81040" grpId="0"/>
      <p:bldP spid="5" grpId="0" animBg="1"/>
      <p:bldP spid="11292" grpId="0" animBg="1"/>
      <p:bldP spid="4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矩形 16385"/>
          <p:cNvSpPr/>
          <p:nvPr/>
        </p:nvSpPr>
        <p:spPr>
          <a:xfrm>
            <a:off x="152400" y="0"/>
            <a:ext cx="1447800" cy="144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华文琥珀" panose="02010800040101010101" charset="-122"/>
                <a:ea typeface="华文琥珀" panose="02010800040101010101" charset="-122"/>
              </a:rPr>
              <a:t>影响</a:t>
            </a:r>
            <a:endParaRPr lang="zh-CN" altLang="en-US" sz="36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9459" name="矩形 16386"/>
          <p:cNvSpPr/>
          <p:nvPr/>
        </p:nvSpPr>
        <p:spPr>
          <a:xfrm>
            <a:off x="1835150" y="685800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华文隶书" panose="02010800040101010101" charset="-122"/>
                <a:ea typeface="华文隶书" panose="02010800040101010101" charset="-122"/>
              </a:rPr>
              <a:t>鸦片战争</a:t>
            </a:r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6389" name="文本框 16388"/>
          <p:cNvSpPr txBox="1"/>
          <p:nvPr/>
        </p:nvSpPr>
        <p:spPr>
          <a:xfrm>
            <a:off x="304800" y="3408045"/>
            <a:ext cx="1752600" cy="46037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/>
            </a:outerShdw>
          </a:effectLst>
        </p:spPr>
        <p:txBody>
          <a:bodyPr wrap="square" anchor="t">
            <a:spAutoFit/>
          </a:bodyPr>
          <a:p>
            <a:pPr lvl="0" eaLnBrk="0" hangingPunct="0"/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2.五口通商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16390" name="任意多边形 16389"/>
          <p:cNvSpPr/>
          <p:nvPr/>
        </p:nvSpPr>
        <p:spPr>
          <a:xfrm>
            <a:off x="2224405" y="3466465"/>
            <a:ext cx="509270" cy="401955"/>
          </a:xfrm>
          <a:custGeom>
            <a:avLst/>
            <a:gdLst/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/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6391" name="文本框 16390"/>
          <p:cNvSpPr txBox="1"/>
          <p:nvPr/>
        </p:nvSpPr>
        <p:spPr>
          <a:xfrm>
            <a:off x="2845435" y="2806700"/>
            <a:ext cx="2561590" cy="82296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/>
            </a:outerShdw>
          </a:effectLst>
        </p:spPr>
        <p:txBody>
          <a:bodyPr wrap="square" anchor="t">
            <a:spAutoFit/>
          </a:bodyPr>
          <a:p>
            <a:pPr lvl="0" eaLnBrk="0" hangingPunct="0"/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中国自然经济开始解体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6392" name="文本框 16391"/>
          <p:cNvSpPr txBox="1"/>
          <p:nvPr/>
        </p:nvSpPr>
        <p:spPr>
          <a:xfrm>
            <a:off x="304800" y="1916113"/>
            <a:ext cx="1524000" cy="46672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/>
            </a:outerShdw>
          </a:effectLst>
        </p:spPr>
        <p:txBody>
          <a:bodyPr anchor="t">
            <a:spAutoFit/>
          </a:bodyPr>
          <a:p>
            <a:pPr lvl="0" eaLnBrk="0" hangingPunct="0"/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1.中国的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16393" name="左大括号 16392"/>
          <p:cNvSpPr/>
          <p:nvPr/>
        </p:nvSpPr>
        <p:spPr>
          <a:xfrm>
            <a:off x="1905000" y="16383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/>
            </a:outerShdw>
          </a:effectLst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4" name="文本框 16393"/>
          <p:cNvSpPr txBox="1"/>
          <p:nvPr/>
        </p:nvSpPr>
        <p:spPr>
          <a:xfrm>
            <a:off x="1905000" y="1458913"/>
            <a:ext cx="1600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ea typeface="方正姚体" panose="02010601030101010101" pitchFamily="2" charset="-122"/>
              </a:rPr>
              <a:t>A.</a:t>
            </a:r>
            <a:r>
              <a:rPr lang="zh-CN" altLang="en-US" sz="2000" b="1" dirty="0">
                <a:latin typeface="Times New Roman" panose="02020603050405020304" pitchFamily="18" charset="0"/>
                <a:ea typeface="方正舒体" panose="02010601030101010101" pitchFamily="2" charset="-122"/>
              </a:rPr>
              <a:t>领土主权</a:t>
            </a:r>
            <a:endParaRPr lang="zh-CN" altLang="en-US" sz="2000" b="1" dirty="0">
              <a:latin typeface="Times New Roman" panose="02020603050405020304" pitchFamily="18" charset="0"/>
              <a:ea typeface="方正舒体" panose="02010601030101010101" pitchFamily="2" charset="-122"/>
            </a:endParaRPr>
          </a:p>
        </p:txBody>
      </p:sp>
      <p:sp>
        <p:nvSpPr>
          <p:cNvPr id="16395" name="文本框 16394"/>
          <p:cNvSpPr txBox="1"/>
          <p:nvPr/>
        </p:nvSpPr>
        <p:spPr>
          <a:xfrm>
            <a:off x="1981200" y="1854200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zh-CN" altLang="en-US" sz="2000" b="1" dirty="0">
                <a:latin typeface="Times New Roman" panose="02020603050405020304" pitchFamily="18" charset="0"/>
                <a:ea typeface="方正舒体" panose="02010601030101010101" pitchFamily="2" charset="-122"/>
              </a:rPr>
              <a:t>B.司法主权</a:t>
            </a:r>
            <a:endParaRPr lang="zh-CN" altLang="en-US" sz="2000" b="1" dirty="0">
              <a:latin typeface="Times New Roman" panose="02020603050405020304" pitchFamily="18" charset="0"/>
              <a:ea typeface="方正舒体" panose="02010601030101010101" pitchFamily="2" charset="-122"/>
            </a:endParaRPr>
          </a:p>
        </p:txBody>
      </p:sp>
      <p:sp>
        <p:nvSpPr>
          <p:cNvPr id="16396" name="文本框 16395"/>
          <p:cNvSpPr txBox="1"/>
          <p:nvPr/>
        </p:nvSpPr>
        <p:spPr>
          <a:xfrm>
            <a:off x="1905000" y="2047875"/>
            <a:ext cx="1600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ea typeface="方正姚体" panose="02010601030101010101" pitchFamily="2" charset="-122"/>
              </a:rPr>
              <a:t>C.</a:t>
            </a:r>
            <a:r>
              <a:rPr lang="zh-CN" altLang="en-US" sz="2000" b="1" dirty="0">
                <a:latin typeface="Times New Roman" panose="02020603050405020304" pitchFamily="18" charset="0"/>
                <a:ea typeface="方正舒体" panose="02010601030101010101" pitchFamily="2" charset="-122"/>
              </a:rPr>
              <a:t>关税主权</a:t>
            </a:r>
            <a:endParaRPr lang="zh-CN" altLang="en-US" sz="2000" b="1" dirty="0">
              <a:latin typeface="Times New Roman" panose="02020603050405020304" pitchFamily="18" charset="0"/>
              <a:ea typeface="方正舒体" panose="02010601030101010101" pitchFamily="2" charset="-122"/>
            </a:endParaRPr>
          </a:p>
        </p:txBody>
      </p:sp>
      <p:sp>
        <p:nvSpPr>
          <p:cNvPr id="16397" name="文本框 16396"/>
          <p:cNvSpPr txBox="1"/>
          <p:nvPr/>
        </p:nvSpPr>
        <p:spPr>
          <a:xfrm>
            <a:off x="1905000" y="2324100"/>
            <a:ext cx="1600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ea typeface="方正姚体" panose="02010601030101010101" pitchFamily="2" charset="-122"/>
              </a:rPr>
              <a:t>D.</a:t>
            </a:r>
            <a:r>
              <a:rPr lang="zh-CN" altLang="en-US" sz="2000" b="1" dirty="0">
                <a:latin typeface="Times New Roman" panose="02020603050405020304" pitchFamily="18" charset="0"/>
                <a:ea typeface="方正舒体" panose="02010601030101010101" pitchFamily="2" charset="-122"/>
              </a:rPr>
              <a:t>贸易主权</a:t>
            </a:r>
            <a:endParaRPr lang="zh-CN" altLang="en-US" sz="2000" b="1" dirty="0">
              <a:latin typeface="Times New Roman" panose="02020603050405020304" pitchFamily="18" charset="0"/>
              <a:ea typeface="方正舒体" panose="02010601030101010101" pitchFamily="2" charset="-122"/>
            </a:endParaRPr>
          </a:p>
        </p:txBody>
      </p:sp>
      <p:sp>
        <p:nvSpPr>
          <p:cNvPr id="16398" name="文本框 16397"/>
          <p:cNvSpPr txBox="1"/>
          <p:nvPr/>
        </p:nvSpPr>
        <p:spPr>
          <a:xfrm>
            <a:off x="3810000" y="1916113"/>
            <a:ext cx="1524000" cy="46672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/>
            </a:outerShdw>
          </a:effectLst>
        </p:spPr>
        <p:txBody>
          <a:bodyPr anchor="t">
            <a:spAutoFit/>
          </a:bodyPr>
          <a:p>
            <a:pPr lvl="0" eaLnBrk="0" hangingPunct="0"/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遭到破坏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16399" name="左大括号 16398"/>
          <p:cNvSpPr/>
          <p:nvPr/>
        </p:nvSpPr>
        <p:spPr>
          <a:xfrm flipH="1">
            <a:off x="3429000" y="1714500"/>
            <a:ext cx="152400" cy="838200"/>
          </a:xfrm>
          <a:prstGeom prst="leftBrace">
            <a:avLst>
              <a:gd name="adj1" fmla="val 45782"/>
              <a:gd name="adj2" fmla="val 46588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/>
            </a:outerShdw>
          </a:effectLst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0" name="任意多边形 16399"/>
          <p:cNvSpPr/>
          <p:nvPr/>
        </p:nvSpPr>
        <p:spPr>
          <a:xfrm>
            <a:off x="5407025" y="1936750"/>
            <a:ext cx="533400" cy="485775"/>
          </a:xfrm>
          <a:custGeom>
            <a:avLst/>
            <a:gdLst/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/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6401" name="文本框 16400"/>
          <p:cNvSpPr txBox="1"/>
          <p:nvPr/>
        </p:nvSpPr>
        <p:spPr>
          <a:xfrm>
            <a:off x="5943600" y="1835150"/>
            <a:ext cx="2133600" cy="83185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/>
            </a:outerShdw>
          </a:effectLst>
        </p:spPr>
        <p:txBody>
          <a:bodyPr anchor="t">
            <a:spAutoFit/>
          </a:bodyPr>
          <a:p>
            <a:pPr lvl="0" eaLnBrk="0" hangingPunct="0"/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中国开始沦为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lvl="0" eaLnBrk="0" hangingPunct="0"/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半殖民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地国家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6409" name="文本框 16408"/>
          <p:cNvSpPr txBox="1"/>
          <p:nvPr/>
        </p:nvSpPr>
        <p:spPr>
          <a:xfrm>
            <a:off x="304483" y="4899343"/>
            <a:ext cx="3200400" cy="82613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/>
            </a:outerShdw>
          </a:effectLst>
        </p:spPr>
        <p:txBody>
          <a:bodyPr anchor="t">
            <a:spAutoFit/>
          </a:bodyPr>
          <a:p>
            <a:pPr lvl="0" eaLnBrk="0" hangingPunct="0"/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3.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一些爱国知识分子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pPr lvl="0" eaLnBrk="0" hangingPunct="0"/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    开始睁眼看世界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16410" name="任意多边形 16409"/>
          <p:cNvSpPr/>
          <p:nvPr/>
        </p:nvSpPr>
        <p:spPr>
          <a:xfrm>
            <a:off x="3505200" y="5245735"/>
            <a:ext cx="533400" cy="485775"/>
          </a:xfrm>
          <a:custGeom>
            <a:avLst/>
            <a:gdLst/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/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6411" name="文本框 16410"/>
          <p:cNvSpPr txBox="1"/>
          <p:nvPr/>
        </p:nvSpPr>
        <p:spPr>
          <a:xfrm>
            <a:off x="4038600" y="4899343"/>
            <a:ext cx="3962400" cy="466725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/>
            </a:outerShdw>
          </a:effectLst>
        </p:spPr>
        <p:txBody>
          <a:bodyPr anchor="t">
            <a:spAutoFit/>
          </a:bodyPr>
          <a:p>
            <a:pPr lvl="0" eaLnBrk="0" hangingPunct="0"/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魏源提出“师夷长技以制夷”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6412" name="文本框 16411"/>
          <p:cNvSpPr txBox="1"/>
          <p:nvPr/>
        </p:nvSpPr>
        <p:spPr>
          <a:xfrm>
            <a:off x="4040188" y="5524183"/>
            <a:ext cx="3960812" cy="466725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/>
            </a:outerShdw>
          </a:effectLst>
        </p:spPr>
        <p:txBody>
          <a:bodyPr anchor="t">
            <a:spAutoFit/>
          </a:bodyPr>
          <a:p>
            <a:pPr lvl="0" eaLnBrk="0" hangingPunct="0"/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林则徐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6413" name="文本框 16412"/>
          <p:cNvSpPr txBox="1"/>
          <p:nvPr/>
        </p:nvSpPr>
        <p:spPr>
          <a:xfrm>
            <a:off x="8513445" y="1835150"/>
            <a:ext cx="549275" cy="4151313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p>
            <a:pPr lvl="0"/>
            <a:r>
              <a:rPr lang="zh-CN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中国进入旧民主主义革命时期</a:t>
            </a:r>
            <a:endParaRPr lang="zh-CN" altLang="en-US" sz="2400" b="1" dirty="0">
              <a:solidFill>
                <a:schemeClr val="folHlink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5407025" y="3385185"/>
            <a:ext cx="648335" cy="401955"/>
          </a:xfrm>
          <a:custGeom>
            <a:avLst/>
            <a:gdLst/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/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119495" y="3175000"/>
            <a:ext cx="2133600" cy="82296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/>
            </a:outerShdw>
          </a:effectLst>
        </p:spPr>
        <p:txBody>
          <a:bodyPr anchor="t">
            <a:spAutoFit/>
          </a:bodyPr>
          <a:p>
            <a:pPr lvl="0" eaLnBrk="0" hangingPunct="0"/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中国开始沦为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lvl="0" eaLnBrk="0" hangingPunct="0"/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半封建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国家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44800" y="3701415"/>
            <a:ext cx="2562225" cy="82296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/>
            </a:outerShdw>
          </a:effectLst>
        </p:spPr>
        <p:txBody>
          <a:bodyPr wrap="square" anchor="t">
            <a:spAutoFit/>
          </a:bodyPr>
          <a:p>
            <a:pPr lvl="0" eaLnBrk="0" hangingPunct="0"/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逐渐被卷入资本主义世界市场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ldLvl="0" animBg="1"/>
      <p:bldP spid="16391" grpId="0" bldLvl="0" animBg="1"/>
      <p:bldP spid="16392" grpId="0" bldLvl="0" animBg="1"/>
      <p:bldP spid="16394" grpId="0"/>
      <p:bldP spid="16395" grpId="0"/>
      <p:bldP spid="16396" grpId="0"/>
      <p:bldP spid="16397" grpId="0"/>
      <p:bldP spid="16398" grpId="0" bldLvl="0" animBg="1"/>
      <p:bldP spid="16401" grpId="0" bldLvl="0" animBg="1"/>
      <p:bldP spid="16409" grpId="0" bldLvl="0" animBg="1"/>
      <p:bldP spid="16411" grpId="0" bldLvl="0" animBg="1"/>
      <p:bldP spid="16412" grpId="0" bldLvl="0" animBg="1"/>
      <p:bldP spid="16413" grpId="0" bldLvl="0"/>
      <p:bldP spid="3" grpId="0" bldLvl="0" animBg="1"/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1485" y="1888490"/>
            <a:ext cx="2033905" cy="5791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zh-CN" altLang="en-US" sz="3200">
                <a:solidFill>
                  <a:srgbClr val="FF0000"/>
                </a:solidFill>
                <a:effectLst/>
              </a:rPr>
              <a:t>封建社会</a:t>
            </a:r>
            <a:endParaRPr lang="zh-CN" altLang="en-US" sz="3200">
              <a:solidFill>
                <a:srgbClr val="FF0000"/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23030" y="1152525"/>
            <a:ext cx="2019300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半殖民地</a:t>
            </a:r>
            <a:endParaRPr lang="zh-CN" altLang="en-US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53485" y="2772410"/>
            <a:ext cx="2478405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半封建社会</a:t>
            </a:r>
            <a:endParaRPr lang="zh-CN" altLang="en-US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2745740" y="1854200"/>
            <a:ext cx="1007745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522720" y="1289685"/>
            <a:ext cx="1972310" cy="3962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x-none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----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历史的沉沦</a:t>
            </a:r>
            <a:endParaRPr lang="zh-CN" altLang="en-US" sz="2000"/>
          </a:p>
        </p:txBody>
      </p:sp>
      <p:sp>
        <p:nvSpPr>
          <p:cNvPr id="7" name="文本框 6"/>
          <p:cNvSpPr txBox="1"/>
          <p:nvPr/>
        </p:nvSpPr>
        <p:spPr>
          <a:xfrm>
            <a:off x="6522720" y="2909570"/>
            <a:ext cx="1972310" cy="3962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x-none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----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历史的进步</a:t>
            </a:r>
            <a:endParaRPr lang="zh-CN" altLang="en-US" sz="2000"/>
          </a:p>
        </p:txBody>
      </p:sp>
      <p:sp>
        <p:nvSpPr>
          <p:cNvPr id="8" name="文本框 7"/>
          <p:cNvSpPr txBox="1"/>
          <p:nvPr/>
        </p:nvSpPr>
        <p:spPr>
          <a:xfrm>
            <a:off x="795020" y="348615"/>
            <a:ext cx="3855720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社会性质发生巨变</a:t>
            </a:r>
            <a:endParaRPr lang="zh-CN" altLang="en-US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" name="爆炸形 2 9"/>
          <p:cNvSpPr/>
          <p:nvPr/>
        </p:nvSpPr>
        <p:spPr>
          <a:xfrm>
            <a:off x="4279265" y="3412490"/>
            <a:ext cx="3672840" cy="302641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近代史开端</a:t>
            </a:r>
            <a:endParaRPr lang="zh-CN" altLang="en-US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5" grpId="0" animBg="1"/>
      <p:bldP spid="3" grpId="0"/>
      <p:bldP spid="4" grpId="0"/>
      <p:bldP spid="6" grpId="0"/>
      <p:bldP spid="6" grpId="1"/>
      <p:bldP spid="7" grpId="0"/>
      <p:bldP spid="7" grpId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图片 23553" descr="图片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05" name="Text Box 5">
            <a:hlinkClick r:id="rId2" action="ppaction://hlinksldjump"/>
          </p:cNvPr>
          <p:cNvSpPr txBox="1"/>
          <p:nvPr/>
        </p:nvSpPr>
        <p:spPr>
          <a:xfrm>
            <a:off x="930910" y="1747203"/>
            <a:ext cx="7391400" cy="519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1853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年中国和洪都拉斯英国棉纺织品的消费量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2774" name="表格 32773"/>
          <p:cNvGraphicFramePr/>
          <p:nvPr/>
        </p:nvGraphicFramePr>
        <p:xfrm>
          <a:off x="598170" y="2680018"/>
          <a:ext cx="7848600" cy="1943100"/>
        </p:xfrm>
        <a:graphic>
          <a:graphicData uri="http://schemas.openxmlformats.org/drawingml/2006/table">
            <a:tbl>
              <a:tblPr/>
              <a:tblGrid>
                <a:gridCol w="1811338"/>
                <a:gridCol w="1633220"/>
                <a:gridCol w="2816542"/>
                <a:gridCol w="1587500"/>
              </a:tblGrid>
              <a:tr h="609600"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solidFill>
                            <a:srgbClr val="0033CC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国名</a:t>
                      </a:r>
                      <a:endParaRPr lang="zh-CN" altLang="en-US" sz="2400" b="1" dirty="0">
                        <a:solidFill>
                          <a:srgbClr val="0033CC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solidFill>
                            <a:srgbClr val="0033CC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人口</a:t>
                      </a:r>
                      <a:endParaRPr lang="zh-CN" altLang="en-US" sz="2400" b="1" dirty="0">
                        <a:solidFill>
                          <a:srgbClr val="0033CC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solidFill>
                            <a:srgbClr val="0033CC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棉纺织品消费量</a:t>
                      </a:r>
                      <a:endParaRPr lang="zh-CN" altLang="en-US" sz="2400" b="1" dirty="0">
                        <a:solidFill>
                          <a:srgbClr val="0033CC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5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solidFill>
                            <a:srgbClr val="0033CC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比  例</a:t>
                      </a:r>
                      <a:endParaRPr lang="zh-CN" altLang="en-US" sz="2400" b="1" dirty="0">
                        <a:solidFill>
                          <a:srgbClr val="0033CC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solidFill>
                            <a:srgbClr val="0033CC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中国</a:t>
                      </a:r>
                      <a:endParaRPr lang="zh-CN" altLang="en-US" sz="2400" b="1" dirty="0">
                        <a:solidFill>
                          <a:srgbClr val="0033CC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b="1" dirty="0">
                          <a:solidFill>
                            <a:srgbClr val="CC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3.6</a:t>
                      </a:r>
                      <a:r>
                        <a:rPr lang="zh-CN" altLang="en-US" sz="2400" b="1" dirty="0">
                          <a:solidFill>
                            <a:srgbClr val="CC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亿</a:t>
                      </a:r>
                      <a:endParaRPr lang="zh-CN" altLang="en-US" sz="2400" b="1" dirty="0">
                        <a:solidFill>
                          <a:srgbClr val="CC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5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solidFill>
                            <a:srgbClr val="CC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人均 </a:t>
                      </a:r>
                      <a:r>
                        <a:rPr lang="en-US" altLang="zh-CN" sz="2400" b="1" dirty="0">
                          <a:solidFill>
                            <a:srgbClr val="CC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0.75</a:t>
                      </a:r>
                      <a:r>
                        <a:rPr lang="zh-CN" altLang="en-US" sz="2400" b="1" dirty="0">
                          <a:solidFill>
                            <a:srgbClr val="CC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便士</a:t>
                      </a:r>
                      <a:endParaRPr lang="zh-CN" altLang="en-US" sz="2400" b="1" dirty="0">
                        <a:solidFill>
                          <a:srgbClr val="CC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b="1" dirty="0">
                          <a:solidFill>
                            <a:srgbClr val="0033CC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en-US" altLang="zh-CN" sz="2400" b="1" dirty="0">
                        <a:solidFill>
                          <a:srgbClr val="0033CC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7700"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solidFill>
                            <a:srgbClr val="0033CC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洪都拉斯</a:t>
                      </a:r>
                      <a:endParaRPr lang="zh-CN" altLang="en-US" sz="2400" b="1" dirty="0">
                        <a:solidFill>
                          <a:srgbClr val="0033CC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b="1" dirty="0">
                          <a:solidFill>
                            <a:srgbClr val="0033CC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1.4</a:t>
                      </a:r>
                      <a:r>
                        <a:rPr lang="zh-CN" altLang="en-US" sz="2400" b="1" dirty="0">
                          <a:solidFill>
                            <a:srgbClr val="0033CC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万</a:t>
                      </a:r>
                      <a:endParaRPr lang="zh-CN" altLang="en-US" sz="2400" b="1" dirty="0">
                        <a:solidFill>
                          <a:srgbClr val="0033CC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5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solidFill>
                            <a:srgbClr val="0033CC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人均</a:t>
                      </a:r>
                      <a:r>
                        <a:rPr lang="en-US" altLang="zh-CN" sz="2400" b="1" dirty="0">
                          <a:solidFill>
                            <a:srgbClr val="0033CC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934.5</a:t>
                      </a:r>
                      <a:r>
                        <a:rPr lang="zh-CN" altLang="en-US" sz="2400" b="1" dirty="0">
                          <a:solidFill>
                            <a:srgbClr val="0033CC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便士</a:t>
                      </a:r>
                      <a:endParaRPr lang="zh-CN" altLang="en-US" sz="2400" b="1" dirty="0">
                        <a:solidFill>
                          <a:srgbClr val="0033CC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b="1" dirty="0">
                          <a:solidFill>
                            <a:srgbClr val="0033CC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1246</a:t>
                      </a:r>
                      <a:endParaRPr lang="en-US" altLang="zh-CN" sz="2400" b="1" dirty="0">
                        <a:solidFill>
                          <a:srgbClr val="0033CC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sm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WordArt 2"/>
          <p:cNvSpPr>
            <a:spLocks noTextEdit="1"/>
          </p:cNvSpPr>
          <p:nvPr/>
        </p:nvSpPr>
        <p:spPr>
          <a:xfrm rot="5400000">
            <a:off x="-120650" y="488950"/>
            <a:ext cx="1630363" cy="885825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9900CC"/>
                    </a:gs>
                    <a:gs pos="100000">
                      <a:srgbClr val="00CCFF"/>
                    </a:gs>
                  </a:gsLst>
                  <a:lin ang="0" scaled="1"/>
                  <a:tileRect/>
                </a:gradFill>
                <a:effectLst>
                  <a:outerShdw dist="99190" dir="7788334" algn="ctr" rotWithShape="0">
                    <a:srgbClr val="000080">
                      <a:alpha val="75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幻想</a:t>
            </a:r>
            <a:endParaRPr lang="zh-CN" altLang="en-US" sz="3600">
              <a:gradFill rotWithShape="1">
                <a:gsLst>
                  <a:gs pos="0">
                    <a:srgbClr val="9900CC"/>
                  </a:gs>
                  <a:gs pos="100000">
                    <a:srgbClr val="00CCFF"/>
                  </a:gs>
                </a:gsLst>
                <a:lin ang="0" scaled="1"/>
                <a:tileRect/>
              </a:gradFill>
              <a:effectLst>
                <a:outerShdw dist="99190" dir="7788334" algn="ctr" rotWithShape="0">
                  <a:srgbClr val="000080">
                    <a:alpha val="75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" name="Picture 2" descr="F:\方正文件\yqh\图片\动画图标\动画图片\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255" y="116840"/>
            <a:ext cx="1336675" cy="1517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1506" name="表格 21505"/>
          <p:cNvGraphicFramePr/>
          <p:nvPr/>
        </p:nvGraphicFramePr>
        <p:xfrm>
          <a:off x="252413" y="1277938"/>
          <a:ext cx="8677275" cy="5054600"/>
        </p:xfrm>
        <a:graphic>
          <a:graphicData uri="http://schemas.openxmlformats.org/drawingml/2006/table">
            <a:tbl>
              <a:tblPr/>
              <a:tblGrid>
                <a:gridCol w="614363"/>
                <a:gridCol w="2228850"/>
                <a:gridCol w="2989262"/>
                <a:gridCol w="2844800"/>
              </a:tblGrid>
              <a:tr h="519113">
                <a:tc>
                  <a:txBody>
                    <a:bodyPr/>
                    <a:p>
                      <a:pPr lvl="0">
                        <a:spcBef>
                          <a:spcPct val="20000"/>
                        </a:spcBef>
                        <a:buNone/>
                      </a:pPr>
                      <a:endParaRPr lang="zh-CN" altLang="en-US" sz="2000" b="1" dirty="0">
                        <a:latin typeface="楷体_GB2312"/>
                        <a:ea typeface="楷体_GB231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algn="ctr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6600"/>
                          </a:solidFill>
                          <a:latin typeface="楷体_GB2312"/>
                          <a:ea typeface="楷体_GB2312"/>
                        </a:rPr>
                        <a:t>《</a:t>
                      </a:r>
                      <a:r>
                        <a:rPr lang="zh-CN" altLang="en-US" sz="2800" b="1" dirty="0">
                          <a:solidFill>
                            <a:srgbClr val="006600"/>
                          </a:solidFill>
                          <a:latin typeface="楷体_GB2312"/>
                          <a:ea typeface="楷体_GB2312"/>
                        </a:rPr>
                        <a:t>南京条约</a:t>
                      </a:r>
                      <a:r>
                        <a:rPr lang="en-US" altLang="zh-CN" sz="2800" b="1" dirty="0">
                          <a:solidFill>
                            <a:srgbClr val="006600"/>
                          </a:solidFill>
                          <a:latin typeface="楷体_GB2312"/>
                          <a:ea typeface="楷体_GB2312"/>
                        </a:rPr>
                        <a:t>》</a:t>
                      </a:r>
                      <a:endParaRPr lang="en-US" altLang="zh-CN" sz="2800" b="1" dirty="0">
                        <a:solidFill>
                          <a:srgbClr val="006600"/>
                        </a:solidFill>
                        <a:latin typeface="楷体_GB2312"/>
                        <a:ea typeface="楷体_GB231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algn="ctr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FF"/>
                          </a:solidFill>
                          <a:latin typeface="楷体_GB2312"/>
                          <a:ea typeface="楷体_GB2312"/>
                        </a:rPr>
                        <a:t>《</a:t>
                      </a:r>
                      <a:r>
                        <a:rPr lang="zh-CN" altLang="en-US" sz="2800" b="1" dirty="0">
                          <a:solidFill>
                            <a:srgbClr val="0000FF"/>
                          </a:solidFill>
                          <a:latin typeface="楷体_GB2312"/>
                          <a:ea typeface="楷体_GB2312"/>
                        </a:rPr>
                        <a:t>天津条约</a:t>
                      </a:r>
                      <a:r>
                        <a:rPr lang="en-US" altLang="zh-CN" sz="2800" b="1" dirty="0">
                          <a:solidFill>
                            <a:srgbClr val="0000FF"/>
                          </a:solidFill>
                          <a:latin typeface="楷体_GB2312"/>
                          <a:ea typeface="楷体_GB2312"/>
                        </a:rPr>
                        <a:t>》</a:t>
                      </a:r>
                      <a:endParaRPr lang="en-US" altLang="zh-CN" sz="2800" b="1" dirty="0">
                        <a:solidFill>
                          <a:srgbClr val="0000FF"/>
                        </a:solidFill>
                        <a:latin typeface="楷体_GB2312"/>
                        <a:ea typeface="楷体_GB231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algn="ctr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FF"/>
                          </a:solidFill>
                          <a:latin typeface="楷体_GB2312"/>
                          <a:ea typeface="楷体_GB2312"/>
                        </a:rPr>
                        <a:t>《</a:t>
                      </a:r>
                      <a:r>
                        <a:rPr lang="zh-CN" altLang="en-US" sz="2800" b="1" dirty="0">
                          <a:solidFill>
                            <a:srgbClr val="0000FF"/>
                          </a:solidFill>
                          <a:latin typeface="楷体_GB2312"/>
                          <a:ea typeface="楷体_GB2312"/>
                        </a:rPr>
                        <a:t>北京条约</a:t>
                      </a:r>
                      <a:r>
                        <a:rPr lang="en-US" altLang="zh-CN" sz="2800" b="1" dirty="0">
                          <a:solidFill>
                            <a:srgbClr val="0000FF"/>
                          </a:solidFill>
                          <a:latin typeface="楷体_GB2312"/>
                          <a:ea typeface="楷体_GB2312"/>
                        </a:rPr>
                        <a:t>》</a:t>
                      </a:r>
                      <a:endParaRPr lang="en-US" altLang="zh-CN" sz="2800" b="1" dirty="0">
                        <a:solidFill>
                          <a:srgbClr val="0000FF"/>
                        </a:solidFill>
                        <a:latin typeface="楷体_GB2312"/>
                        <a:ea typeface="楷体_GB231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p>
                      <a:pPr lvl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楷体_GB2312"/>
                          <a:ea typeface="楷体_GB2312"/>
                        </a:rPr>
                        <a:t>割地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楷体_GB2312"/>
                        <a:ea typeface="楷体_GB231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>
                        <a:spcBef>
                          <a:spcPct val="20000"/>
                        </a:spcBef>
                        <a:buNone/>
                      </a:pPr>
                      <a:endParaRPr lang="zh-CN" altLang="en-US" sz="2000" b="1" dirty="0">
                        <a:latin typeface="楷体_GB2312"/>
                        <a:ea typeface="楷体_GB231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>
                        <a:spcBef>
                          <a:spcPct val="20000"/>
                        </a:spcBef>
                        <a:buNone/>
                      </a:pPr>
                      <a:endParaRPr lang="zh-CN" altLang="en-US" sz="2000" b="1" dirty="0">
                        <a:latin typeface="楷体_GB2312"/>
                        <a:ea typeface="楷体_GB231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>
                        <a:spcBef>
                          <a:spcPct val="20000"/>
                        </a:spcBef>
                        <a:buNone/>
                      </a:pPr>
                      <a:endParaRPr lang="zh-CN" altLang="en-US" sz="2000" b="1" dirty="0">
                        <a:latin typeface="楷体_GB2312"/>
                        <a:ea typeface="楷体_GB231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p>
                      <a:pPr lvl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楷体_GB2312"/>
                          <a:ea typeface="楷体_GB2312"/>
                        </a:rPr>
                        <a:t>赔款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楷体_GB2312"/>
                        <a:ea typeface="楷体_GB231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>
                        <a:spcBef>
                          <a:spcPct val="20000"/>
                        </a:spcBef>
                        <a:buNone/>
                      </a:pPr>
                      <a:endParaRPr lang="zh-CN" altLang="en-US" sz="2400" b="1" dirty="0">
                        <a:latin typeface="楷体_GB2312"/>
                        <a:ea typeface="楷体_GB231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>
                        <a:spcBef>
                          <a:spcPct val="20000"/>
                        </a:spcBef>
                        <a:buNone/>
                      </a:pPr>
                      <a:endParaRPr lang="zh-CN" altLang="en-US" sz="2400" b="1" dirty="0">
                        <a:latin typeface="楷体_GB2312"/>
                        <a:ea typeface="楷体_GB231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>
                        <a:spcBef>
                          <a:spcPct val="50000"/>
                        </a:spcBef>
                        <a:buNone/>
                      </a:pPr>
                      <a:endParaRPr lang="zh-CN" altLang="en-US" sz="2400" b="1" dirty="0">
                        <a:latin typeface="楷体_GB2312"/>
                        <a:ea typeface="楷体_GB2312"/>
                      </a:endParaRPr>
                    </a:p>
                    <a:p>
                      <a:pPr lvl="0">
                        <a:spcBef>
                          <a:spcPct val="20000"/>
                        </a:spcBef>
                        <a:buNone/>
                      </a:pPr>
                      <a:endParaRPr lang="zh-CN" altLang="en-US" sz="2400" b="1" dirty="0">
                        <a:latin typeface="楷体_GB2312"/>
                        <a:ea typeface="楷体_GB231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2">
                <a:tc>
                  <a:txBody>
                    <a:bodyPr/>
                    <a:p>
                      <a:pPr lvl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楷体_GB2312"/>
                          <a:ea typeface="楷体_GB2312"/>
                        </a:rPr>
                        <a:t>开埠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楷体_GB2312"/>
                        <a:ea typeface="楷体_GB231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>
                        <a:spcBef>
                          <a:spcPct val="20000"/>
                        </a:spcBef>
                        <a:buNone/>
                      </a:pPr>
                      <a:endParaRPr lang="zh-CN" altLang="en-US" sz="2000" b="1" dirty="0">
                        <a:latin typeface="楷体_GB2312"/>
                        <a:ea typeface="楷体_GB231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>
                        <a:spcBef>
                          <a:spcPct val="20000"/>
                        </a:spcBef>
                        <a:buNone/>
                      </a:pPr>
                      <a:endParaRPr lang="zh-CN" altLang="en-US" sz="2000" b="1" dirty="0">
                        <a:latin typeface="楷体_GB2312"/>
                        <a:ea typeface="楷体_GB231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>
                        <a:spcBef>
                          <a:spcPct val="50000"/>
                        </a:spcBef>
                        <a:buNone/>
                      </a:pPr>
                      <a:endParaRPr lang="zh-CN" altLang="en-US" sz="2000" b="1" dirty="0">
                        <a:latin typeface="楷体_GB2312"/>
                        <a:ea typeface="楷体_GB2312"/>
                      </a:endParaRPr>
                    </a:p>
                    <a:p>
                      <a:pPr lvl="0">
                        <a:spcBef>
                          <a:spcPct val="20000"/>
                        </a:spcBef>
                        <a:buNone/>
                      </a:pPr>
                      <a:endParaRPr lang="zh-CN" altLang="en-US" sz="2000" b="1" dirty="0">
                        <a:latin typeface="楷体_GB2312"/>
                        <a:ea typeface="楷体_GB231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3900">
                <a:tc>
                  <a:txBody>
                    <a:bodyPr/>
                    <a:p>
                      <a:pPr lvl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楷体_GB2312"/>
                          <a:ea typeface="楷体_GB2312"/>
                        </a:rPr>
                        <a:t>其他权益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楷体_GB2312"/>
                        <a:ea typeface="楷体_GB231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>
                        <a:spcBef>
                          <a:spcPct val="50000"/>
                        </a:spcBef>
                        <a:buNone/>
                      </a:pPr>
                      <a:r>
                        <a:rPr lang="zh-CN" altLang="en-US" sz="2400" b="1" dirty="0">
                          <a:latin typeface="楷体_GB2312"/>
                          <a:ea typeface="楷体_GB2312"/>
                        </a:rPr>
                        <a:t>中国海关收取英商进出口货物关税由双方协定</a:t>
                      </a:r>
                      <a:endParaRPr lang="zh-CN" altLang="en-US" sz="2400" b="1" dirty="0">
                        <a:latin typeface="楷体_GB2312"/>
                        <a:ea typeface="楷体_GB2312"/>
                      </a:endParaRPr>
                    </a:p>
                    <a:p>
                      <a:pPr lvl="0">
                        <a:spcBef>
                          <a:spcPct val="20000"/>
                        </a:spcBef>
                        <a:buNone/>
                      </a:pPr>
                      <a:endParaRPr lang="zh-CN" altLang="en-US" sz="2400" b="1" dirty="0">
                        <a:latin typeface="楷体_GB2312"/>
                        <a:ea typeface="楷体_GB231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>
                        <a:spcBef>
                          <a:spcPct val="20000"/>
                        </a:spcBef>
                        <a:buNone/>
                      </a:pPr>
                      <a:endParaRPr lang="zh-CN" altLang="en-US" sz="2000" b="1" dirty="0">
                        <a:latin typeface="Arial" panose="020B0604020202020204" pitchFamily="34" charset="0"/>
                        <a:ea typeface="楷体_GB2312"/>
                      </a:endParaRPr>
                    </a:p>
                    <a:p>
                      <a:pPr lvl="0">
                        <a:spcBef>
                          <a:spcPct val="20000"/>
                        </a:spcBef>
                        <a:buNone/>
                      </a:pPr>
                      <a:endParaRPr lang="zh-CN" altLang="en-US" sz="2000" dirty="0">
                        <a:latin typeface="Arial" panose="020B0604020202020204" pitchFamily="34" charset="0"/>
                        <a:ea typeface="楷体_GB2312"/>
                      </a:endParaRPr>
                    </a:p>
                    <a:p>
                      <a:pPr lvl="0">
                        <a:spcBef>
                          <a:spcPct val="20000"/>
                        </a:spcBef>
                        <a:buNone/>
                      </a:pPr>
                      <a:endParaRPr lang="zh-CN" altLang="en-US" sz="2000" b="1" dirty="0">
                        <a:latin typeface="楷体_GB2312"/>
                        <a:ea typeface="楷体_GB231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 dirty="0">
                          <a:latin typeface="楷体_GB2312"/>
                          <a:ea typeface="楷体_GB2312"/>
                        </a:rPr>
                        <a:t>准许英国招募华工出国</a:t>
                      </a:r>
                      <a:r>
                        <a:rPr lang="zh-CN" altLang="en-US" sz="2000" b="1" dirty="0">
                          <a:latin typeface="楷体_GB2312"/>
                          <a:ea typeface="楷体_GB2312"/>
                        </a:rPr>
                        <a:t> </a:t>
                      </a:r>
                      <a:endParaRPr lang="zh-CN" altLang="en-US" sz="2000" b="1" dirty="0">
                        <a:latin typeface="楷体_GB2312"/>
                        <a:ea typeface="楷体_GB231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8" name="Text Box 35"/>
          <p:cNvSpPr txBox="1"/>
          <p:nvPr/>
        </p:nvSpPr>
        <p:spPr>
          <a:xfrm>
            <a:off x="5435600" y="0"/>
            <a:ext cx="208915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endParaRPr lang="zh-CN" altLang="en-US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539" name="Text Box 36"/>
          <p:cNvSpPr txBox="1"/>
          <p:nvPr/>
        </p:nvSpPr>
        <p:spPr>
          <a:xfrm>
            <a:off x="844550" y="1971675"/>
            <a:ext cx="23399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400" dirty="0">
                <a:latin typeface="Calibri" panose="020F0502020204030204" pitchFamily="34" charset="0"/>
                <a:ea typeface="楷体_GB2312"/>
              </a:rPr>
              <a:t>割香港岛给英国</a:t>
            </a:r>
            <a:endParaRPr lang="zh-CN" altLang="en-US" sz="2400" dirty="0">
              <a:latin typeface="Calibri" panose="020F0502020204030204" pitchFamily="34" charset="0"/>
              <a:ea typeface="楷体_GB2312"/>
            </a:endParaRPr>
          </a:p>
        </p:txBody>
      </p:sp>
      <p:sp>
        <p:nvSpPr>
          <p:cNvPr id="21540" name="Text Box 37"/>
          <p:cNvSpPr txBox="1"/>
          <p:nvPr/>
        </p:nvSpPr>
        <p:spPr>
          <a:xfrm>
            <a:off x="6010275" y="1125538"/>
            <a:ext cx="3133725" cy="1309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endParaRPr lang="zh-CN" altLang="en-US" sz="2400" dirty="0">
              <a:latin typeface="Calibri" panose="020F0502020204030204" pitchFamily="34" charset="0"/>
              <a:ea typeface="楷体_GB2312"/>
            </a:endParaRPr>
          </a:p>
          <a:p>
            <a:pPr lvl="0"/>
            <a:endParaRPr lang="zh-CN" altLang="en-US" sz="2000" dirty="0">
              <a:latin typeface="Calibri" panose="020F0502020204030204" pitchFamily="34" charset="0"/>
              <a:ea typeface="楷体_GB2312"/>
            </a:endParaRPr>
          </a:p>
          <a:p>
            <a:pPr lvl="0">
              <a:spcBef>
                <a:spcPct val="50000"/>
              </a:spcBef>
            </a:pPr>
            <a:endParaRPr lang="zh-CN" altLang="en-US" sz="2400" dirty="0">
              <a:latin typeface="Calibri" panose="020F0502020204030204" pitchFamily="34" charset="0"/>
              <a:ea typeface="楷体_GB2312"/>
            </a:endParaRPr>
          </a:p>
        </p:txBody>
      </p:sp>
      <p:sp>
        <p:nvSpPr>
          <p:cNvPr id="21541" name="Text Box 38"/>
          <p:cNvSpPr txBox="1"/>
          <p:nvPr/>
        </p:nvSpPr>
        <p:spPr>
          <a:xfrm>
            <a:off x="987425" y="3619500"/>
            <a:ext cx="20526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20000"/>
              </a:spcBef>
            </a:pPr>
            <a:r>
              <a:rPr lang="zh-CN" altLang="en-US" sz="2400" dirty="0">
                <a:latin typeface="Calibri" panose="020F0502020204030204" pitchFamily="34" charset="0"/>
                <a:ea typeface="楷体_GB2312"/>
              </a:rPr>
              <a:t>五口通商</a:t>
            </a:r>
            <a:endParaRPr lang="zh-CN" altLang="en-US" sz="2400" dirty="0">
              <a:latin typeface="Calibri" panose="020F0502020204030204" pitchFamily="34" charset="0"/>
              <a:ea typeface="楷体_GB2312"/>
            </a:endParaRPr>
          </a:p>
        </p:txBody>
      </p:sp>
      <p:sp>
        <p:nvSpPr>
          <p:cNvPr id="21542" name="Text Box 39"/>
          <p:cNvSpPr txBox="1"/>
          <p:nvPr/>
        </p:nvSpPr>
        <p:spPr>
          <a:xfrm>
            <a:off x="3582988" y="3675063"/>
            <a:ext cx="2016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400" dirty="0">
                <a:latin typeface="Calibri" panose="020F0502020204030204" pitchFamily="34" charset="0"/>
                <a:ea typeface="楷体_GB2312"/>
              </a:rPr>
              <a:t>十口通商</a:t>
            </a:r>
            <a:endParaRPr lang="zh-CN" altLang="en-US" sz="2400" dirty="0">
              <a:latin typeface="Calibri" panose="020F0502020204030204" pitchFamily="34" charset="0"/>
              <a:ea typeface="楷体_GB2312"/>
            </a:endParaRPr>
          </a:p>
        </p:txBody>
      </p:sp>
      <p:sp>
        <p:nvSpPr>
          <p:cNvPr id="21543" name="Text Box 40"/>
          <p:cNvSpPr txBox="1"/>
          <p:nvPr/>
        </p:nvSpPr>
        <p:spPr>
          <a:xfrm>
            <a:off x="6224588" y="3668713"/>
            <a:ext cx="24479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400" dirty="0">
                <a:latin typeface="Calibri" panose="020F0502020204030204" pitchFamily="34" charset="0"/>
                <a:ea typeface="楷体_GB2312"/>
              </a:rPr>
              <a:t>增开天津为商埠</a:t>
            </a:r>
            <a:endParaRPr lang="zh-CN" altLang="en-US" sz="2400" dirty="0">
              <a:latin typeface="Calibri" panose="020F0502020204030204" pitchFamily="34" charset="0"/>
              <a:ea typeface="楷体_GB2312"/>
            </a:endParaRPr>
          </a:p>
        </p:txBody>
      </p:sp>
      <p:sp>
        <p:nvSpPr>
          <p:cNvPr id="21544" name="Text Box 41"/>
          <p:cNvSpPr txBox="1"/>
          <p:nvPr/>
        </p:nvSpPr>
        <p:spPr>
          <a:xfrm>
            <a:off x="3132138" y="4365625"/>
            <a:ext cx="295275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400" b="1" dirty="0">
                <a:latin typeface="Calibri" panose="020F0502020204030204" pitchFamily="34" charset="0"/>
                <a:ea typeface="楷体_GB2312"/>
              </a:rPr>
              <a:t>外国公使进驻北京。允许外国人至内地游历、经商、传教；外国军舰和商船可在长江各口岸通航</a:t>
            </a:r>
            <a:endParaRPr lang="zh-CN" altLang="en-US" sz="2400" b="1" dirty="0">
              <a:latin typeface="Calibri" panose="020F0502020204030204" pitchFamily="34" charset="0"/>
              <a:ea typeface="楷体_GB2312"/>
            </a:endParaRPr>
          </a:p>
        </p:txBody>
      </p:sp>
      <p:sp>
        <p:nvSpPr>
          <p:cNvPr id="21545" name="Text Box 43"/>
          <p:cNvSpPr txBox="1"/>
          <p:nvPr/>
        </p:nvSpPr>
        <p:spPr>
          <a:xfrm>
            <a:off x="809625" y="2797175"/>
            <a:ext cx="2322513" cy="460375"/>
          </a:xfrm>
          <a:prstGeom prst="rect">
            <a:avLst/>
          </a:prstGeom>
          <a:noFill/>
          <a:ln w="88900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400" dirty="0">
                <a:latin typeface="楷体_GB2312"/>
                <a:ea typeface="楷体_GB2312"/>
              </a:rPr>
              <a:t>赔款</a:t>
            </a:r>
            <a:r>
              <a:rPr lang="en-US" altLang="zh-CN" sz="2400" dirty="0">
                <a:latin typeface="楷体_GB2312"/>
                <a:ea typeface="楷体_GB2312"/>
              </a:rPr>
              <a:t>2100</a:t>
            </a:r>
            <a:r>
              <a:rPr lang="zh-CN" altLang="en-US" sz="2400" dirty="0">
                <a:latin typeface="楷体_GB2312"/>
                <a:ea typeface="楷体_GB2312"/>
              </a:rPr>
              <a:t>万银元</a:t>
            </a:r>
            <a:endParaRPr lang="zh-CN" altLang="en-US" sz="2400" dirty="0">
              <a:latin typeface="楷体_GB2312"/>
              <a:ea typeface="楷体_GB2312"/>
            </a:endParaRPr>
          </a:p>
        </p:txBody>
      </p:sp>
      <p:sp>
        <p:nvSpPr>
          <p:cNvPr id="21546" name="Text Box 44"/>
          <p:cNvSpPr txBox="1"/>
          <p:nvPr/>
        </p:nvSpPr>
        <p:spPr>
          <a:xfrm>
            <a:off x="3079750" y="2617788"/>
            <a:ext cx="3024188" cy="822325"/>
          </a:xfrm>
          <a:prstGeom prst="rect">
            <a:avLst/>
          </a:prstGeom>
          <a:noFill/>
          <a:ln w="88900">
            <a:noFill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zh-CN" altLang="en-US" sz="2400" dirty="0">
                <a:latin typeface="楷体_GB2312"/>
                <a:ea typeface="楷体_GB2312"/>
              </a:rPr>
              <a:t>赔给英国</a:t>
            </a:r>
            <a:r>
              <a:rPr lang="en-US" altLang="zh-CN" sz="2400" dirty="0">
                <a:latin typeface="楷体_GB2312"/>
                <a:ea typeface="楷体_GB2312"/>
              </a:rPr>
              <a:t>400</a:t>
            </a:r>
            <a:r>
              <a:rPr lang="zh-CN" altLang="en-US" sz="2400" dirty="0">
                <a:latin typeface="楷体_GB2312"/>
                <a:ea typeface="楷体_GB2312"/>
              </a:rPr>
              <a:t>万两、法国</a:t>
            </a:r>
            <a:r>
              <a:rPr lang="en-US" altLang="zh-CN" sz="2400" dirty="0">
                <a:latin typeface="楷体_GB2312"/>
                <a:ea typeface="楷体_GB2312"/>
              </a:rPr>
              <a:t>200</a:t>
            </a:r>
            <a:r>
              <a:rPr lang="zh-CN" altLang="en-US" sz="2400" dirty="0">
                <a:latin typeface="楷体_GB2312"/>
                <a:ea typeface="楷体_GB2312"/>
              </a:rPr>
              <a:t>万两白银</a:t>
            </a:r>
            <a:endParaRPr lang="zh-CN" altLang="en-US" sz="2400" dirty="0">
              <a:latin typeface="楷体_GB2312"/>
              <a:ea typeface="楷体_GB2312"/>
            </a:endParaRPr>
          </a:p>
        </p:txBody>
      </p:sp>
      <p:sp>
        <p:nvSpPr>
          <p:cNvPr id="21547" name="Text Box 45"/>
          <p:cNvSpPr txBox="1"/>
          <p:nvPr/>
        </p:nvSpPr>
        <p:spPr>
          <a:xfrm>
            <a:off x="6084888" y="1789113"/>
            <a:ext cx="2771775" cy="822325"/>
          </a:xfrm>
          <a:prstGeom prst="rect">
            <a:avLst/>
          </a:prstGeom>
          <a:noFill/>
          <a:ln w="88900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楷体_GB2312"/>
              </a:rPr>
              <a:t>割九龙司地方一区给英国</a:t>
            </a:r>
            <a:endParaRPr lang="zh-CN" altLang="en-US" sz="2400" dirty="0"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21548" name="Text Box 46"/>
          <p:cNvSpPr txBox="1"/>
          <p:nvPr/>
        </p:nvSpPr>
        <p:spPr>
          <a:xfrm>
            <a:off x="6045200" y="2640013"/>
            <a:ext cx="3062288" cy="822325"/>
          </a:xfrm>
          <a:prstGeom prst="rect">
            <a:avLst/>
          </a:prstGeom>
          <a:noFill/>
          <a:ln w="88900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400" dirty="0">
                <a:latin typeface="楷体_GB2312"/>
                <a:ea typeface="楷体_GB2312"/>
              </a:rPr>
              <a:t>对英、法两国赔款各增至</a:t>
            </a:r>
            <a:r>
              <a:rPr lang="en-US" altLang="zh-CN" sz="2400" dirty="0">
                <a:latin typeface="楷体_GB2312"/>
                <a:ea typeface="楷体_GB2312"/>
              </a:rPr>
              <a:t>800</a:t>
            </a:r>
            <a:r>
              <a:rPr lang="zh-CN" altLang="en-US" sz="2400" dirty="0">
                <a:latin typeface="楷体_GB2312"/>
                <a:ea typeface="楷体_GB2312"/>
              </a:rPr>
              <a:t>万两白银</a:t>
            </a:r>
            <a:endParaRPr lang="zh-CN" altLang="en-US" sz="2400" dirty="0">
              <a:latin typeface="楷体_GB2312"/>
              <a:ea typeface="楷体_GB2312"/>
            </a:endParaRPr>
          </a:p>
        </p:txBody>
      </p:sp>
      <p:sp>
        <p:nvSpPr>
          <p:cNvPr id="3" name="前凸带形 2"/>
          <p:cNvSpPr>
            <a:spLocks noChangeArrowheads="1"/>
          </p:cNvSpPr>
          <p:nvPr/>
        </p:nvSpPr>
        <p:spPr bwMode="auto">
          <a:xfrm>
            <a:off x="305435" y="222885"/>
            <a:ext cx="7359015" cy="714375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CCFFCC"/>
          </a:solidFill>
          <a:ln w="25400" algn="ctr">
            <a:solidFill>
              <a:schemeClr val="tx1"/>
            </a:solidFill>
            <a:round/>
          </a:ln>
        </p:spPr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探究活动三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: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第二次鸦片战争      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2" name="WordArt 46"/>
          <p:cNvSpPr>
            <a:spLocks noTextEdit="1"/>
          </p:cNvSpPr>
          <p:nvPr/>
        </p:nvSpPr>
        <p:spPr>
          <a:xfrm>
            <a:off x="1385888" y="2198688"/>
            <a:ext cx="6553200" cy="32623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rgbClr val="FF66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主权领土进一步沦丧</a:t>
            </a:r>
            <a:endParaRPr lang="zh-CN" altLang="en-US" sz="3600" b="1">
              <a:solidFill>
                <a:srgbClr val="FF66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600" b="1">
                <a:solidFill>
                  <a:srgbClr val="FF66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半殖民地半封建化程度进一步加深</a:t>
            </a:r>
            <a:endParaRPr lang="zh-CN" altLang="en-US" sz="3600" b="1">
              <a:solidFill>
                <a:srgbClr val="FF66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3c49a794db246ba89e22ab1d4f954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605" y="158115"/>
            <a:ext cx="5779770" cy="65417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255" y="660400"/>
            <a:ext cx="4507230" cy="4662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0" name="Group 3"/>
          <p:cNvGrpSpPr/>
          <p:nvPr/>
        </p:nvGrpSpPr>
        <p:grpSpPr>
          <a:xfrm>
            <a:off x="4384675" y="354013"/>
            <a:ext cx="4759325" cy="6503987"/>
            <a:chOff x="2472" y="28"/>
            <a:chExt cx="3220" cy="4213"/>
          </a:xfrm>
        </p:grpSpPr>
        <p:pic>
          <p:nvPicPr>
            <p:cNvPr id="22535" name="Picture 4" descr="tu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72" y="51"/>
              <a:ext cx="3220" cy="41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6" name="Oval 5"/>
            <p:cNvSpPr/>
            <p:nvPr/>
          </p:nvSpPr>
          <p:spPr>
            <a:xfrm>
              <a:off x="4807" y="731"/>
              <a:ext cx="46" cy="45"/>
            </a:xfrm>
            <a:prstGeom prst="ellipse">
              <a:avLst/>
            </a:prstGeom>
            <a:solidFill>
              <a:srgbClr val="00FF00"/>
            </a:solidFill>
            <a:ln w="63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944" y="187"/>
              <a:ext cx="46" cy="45"/>
            </a:xfrm>
            <a:prstGeom prst="ellipse">
              <a:avLst/>
            </a:prstGeom>
            <a:solidFill>
              <a:srgbClr val="00FF00"/>
            </a:solidFill>
            <a:ln w="6350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38" name="Oval 7"/>
            <p:cNvSpPr/>
            <p:nvPr/>
          </p:nvSpPr>
          <p:spPr>
            <a:xfrm>
              <a:off x="4468" y="1752"/>
              <a:ext cx="46" cy="45"/>
            </a:xfrm>
            <a:prstGeom prst="ellipse">
              <a:avLst/>
            </a:prstGeom>
            <a:solidFill>
              <a:srgbClr val="00FF00"/>
            </a:solidFill>
            <a:ln w="63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39" name="Oval 8"/>
            <p:cNvSpPr/>
            <p:nvPr/>
          </p:nvSpPr>
          <p:spPr>
            <a:xfrm>
              <a:off x="4558" y="1797"/>
              <a:ext cx="46" cy="45"/>
            </a:xfrm>
            <a:prstGeom prst="ellipse">
              <a:avLst/>
            </a:prstGeom>
            <a:solidFill>
              <a:srgbClr val="00FF00"/>
            </a:solidFill>
            <a:ln w="63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40" name="Oval 9"/>
            <p:cNvSpPr/>
            <p:nvPr/>
          </p:nvSpPr>
          <p:spPr>
            <a:xfrm>
              <a:off x="3537" y="2070"/>
              <a:ext cx="46" cy="45"/>
            </a:xfrm>
            <a:prstGeom prst="ellipse">
              <a:avLst/>
            </a:prstGeom>
            <a:solidFill>
              <a:srgbClr val="00FF00"/>
            </a:solidFill>
            <a:ln w="63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41" name="Oval 10"/>
            <p:cNvSpPr/>
            <p:nvPr/>
          </p:nvSpPr>
          <p:spPr>
            <a:xfrm>
              <a:off x="3877" y="2296"/>
              <a:ext cx="46" cy="45"/>
            </a:xfrm>
            <a:prstGeom prst="ellipse">
              <a:avLst/>
            </a:prstGeom>
            <a:solidFill>
              <a:srgbClr val="00FF00"/>
            </a:solidFill>
            <a:ln w="63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42" name="Oval 11"/>
            <p:cNvSpPr/>
            <p:nvPr/>
          </p:nvSpPr>
          <p:spPr>
            <a:xfrm>
              <a:off x="3946" y="3475"/>
              <a:ext cx="46" cy="45"/>
            </a:xfrm>
            <a:prstGeom prst="ellipse">
              <a:avLst/>
            </a:prstGeom>
            <a:solidFill>
              <a:srgbClr val="00FF00"/>
            </a:solidFill>
            <a:ln w="63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43" name="Oval 12"/>
            <p:cNvSpPr/>
            <p:nvPr/>
          </p:nvSpPr>
          <p:spPr>
            <a:xfrm>
              <a:off x="5057" y="3158"/>
              <a:ext cx="46" cy="45"/>
            </a:xfrm>
            <a:prstGeom prst="ellipse">
              <a:avLst/>
            </a:prstGeom>
            <a:solidFill>
              <a:srgbClr val="00FF00"/>
            </a:solidFill>
            <a:ln w="63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44" name="Oval 13"/>
            <p:cNvSpPr/>
            <p:nvPr/>
          </p:nvSpPr>
          <p:spPr>
            <a:xfrm>
              <a:off x="4830" y="3543"/>
              <a:ext cx="46" cy="45"/>
            </a:xfrm>
            <a:prstGeom prst="ellipse">
              <a:avLst/>
            </a:prstGeom>
            <a:solidFill>
              <a:srgbClr val="00FF00"/>
            </a:solidFill>
            <a:ln w="63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45" name="Oval 14"/>
            <p:cNvSpPr/>
            <p:nvPr/>
          </p:nvSpPr>
          <p:spPr>
            <a:xfrm>
              <a:off x="2540" y="4156"/>
              <a:ext cx="46" cy="45"/>
            </a:xfrm>
            <a:prstGeom prst="ellipse">
              <a:avLst/>
            </a:prstGeom>
            <a:solidFill>
              <a:srgbClr val="00FF00"/>
            </a:solidFill>
            <a:ln w="63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46" name="Text Box 15"/>
            <p:cNvSpPr txBox="1"/>
            <p:nvPr/>
          </p:nvSpPr>
          <p:spPr>
            <a:xfrm>
              <a:off x="5022" y="28"/>
              <a:ext cx="539" cy="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>
              <a:spAutoFit/>
            </a:bodyPr>
            <a:p>
              <a:pPr lvl="0"/>
              <a:r>
                <a:rPr lang="zh-CN" altLang="en-US" sz="2400" b="1" u="sng" dirty="0">
                  <a:solidFill>
                    <a:srgbClr val="000000"/>
                  </a:solidFill>
                  <a:latin typeface="Calibri" panose="020F0502020204030204" pitchFamily="34" charset="0"/>
                  <a:ea typeface="黑体" panose="02010609060101010101" pitchFamily="49" charset="-122"/>
                </a:rPr>
                <a:t>营口</a:t>
              </a:r>
              <a:endParaRPr lang="zh-CN" altLang="en-US" sz="2400" b="1" u="sng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47" name="Text Box 16"/>
            <p:cNvSpPr txBox="1"/>
            <p:nvPr/>
          </p:nvSpPr>
          <p:spPr>
            <a:xfrm>
              <a:off x="4513" y="665"/>
              <a:ext cx="539" cy="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>
              <a:spAutoFit/>
            </a:bodyPr>
            <a:p>
              <a:pPr lvl="0"/>
              <a:r>
                <a:rPr lang="zh-CN" altLang="en-US" sz="2400" b="1" u="sng" dirty="0">
                  <a:solidFill>
                    <a:srgbClr val="000000"/>
                  </a:solidFill>
                  <a:latin typeface="Calibri" panose="020F0502020204030204" pitchFamily="34" charset="0"/>
                  <a:ea typeface="黑体" panose="02010609060101010101" pitchFamily="49" charset="-122"/>
                </a:rPr>
                <a:t>烟台</a:t>
              </a:r>
              <a:endParaRPr lang="zh-CN" altLang="en-US" sz="2400" b="1" u="sng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48" name="Text Box 17"/>
            <p:cNvSpPr txBox="1"/>
            <p:nvPr/>
          </p:nvSpPr>
          <p:spPr>
            <a:xfrm>
              <a:off x="4082" y="1482"/>
              <a:ext cx="539" cy="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>
              <a:spAutoFit/>
            </a:bodyPr>
            <a:p>
              <a:pPr lvl="0"/>
              <a:r>
                <a:rPr lang="zh-CN" altLang="en-US" sz="2400" b="1" u="sng" dirty="0">
                  <a:solidFill>
                    <a:srgbClr val="000000"/>
                  </a:solidFill>
                  <a:latin typeface="Calibri" panose="020F0502020204030204" pitchFamily="34" charset="0"/>
                  <a:ea typeface="黑体" panose="02010609060101010101" pitchFamily="49" charset="-122"/>
                </a:rPr>
                <a:t>南京</a:t>
              </a:r>
              <a:endParaRPr lang="zh-CN" altLang="en-US" sz="2400" b="1" u="sng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49" name="Text Box 18"/>
            <p:cNvSpPr txBox="1"/>
            <p:nvPr/>
          </p:nvSpPr>
          <p:spPr>
            <a:xfrm>
              <a:off x="4500" y="1777"/>
              <a:ext cx="539" cy="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>
              <a:spAutoFit/>
            </a:bodyPr>
            <a:p>
              <a:pPr lvl="0"/>
              <a:r>
                <a:rPr lang="zh-CN" altLang="en-US" sz="2400" b="1" u="sng" dirty="0">
                  <a:solidFill>
                    <a:srgbClr val="000000"/>
                  </a:solidFill>
                  <a:latin typeface="Calibri" panose="020F0502020204030204" pitchFamily="34" charset="0"/>
                  <a:ea typeface="黑体" panose="02010609060101010101" pitchFamily="49" charset="-122"/>
                </a:rPr>
                <a:t>镇江</a:t>
              </a:r>
              <a:endParaRPr lang="zh-CN" altLang="en-US" sz="2400" b="1" u="sng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50" name="Text Box 19"/>
            <p:cNvSpPr txBox="1"/>
            <p:nvPr/>
          </p:nvSpPr>
          <p:spPr>
            <a:xfrm>
              <a:off x="3198" y="1799"/>
              <a:ext cx="539" cy="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>
              <a:spAutoFit/>
            </a:bodyPr>
            <a:p>
              <a:pPr lvl="0"/>
              <a:r>
                <a:rPr lang="zh-CN" altLang="en-US" sz="2400" b="1" u="sng" dirty="0">
                  <a:solidFill>
                    <a:srgbClr val="000000"/>
                  </a:solidFill>
                  <a:latin typeface="Calibri" panose="020F0502020204030204" pitchFamily="34" charset="0"/>
                  <a:ea typeface="黑体" panose="02010609060101010101" pitchFamily="49" charset="-122"/>
                </a:rPr>
                <a:t>汉口</a:t>
              </a:r>
              <a:endParaRPr lang="zh-CN" altLang="en-US" sz="2400" b="1" u="sng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51" name="Text Box 20"/>
            <p:cNvSpPr txBox="1"/>
            <p:nvPr/>
          </p:nvSpPr>
          <p:spPr>
            <a:xfrm>
              <a:off x="3911" y="2094"/>
              <a:ext cx="539" cy="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>
              <a:spAutoFit/>
            </a:bodyPr>
            <a:p>
              <a:pPr lvl="0"/>
              <a:r>
                <a:rPr lang="zh-CN" altLang="en-US" sz="2400" b="1" u="sng" dirty="0">
                  <a:solidFill>
                    <a:srgbClr val="000000"/>
                  </a:solidFill>
                  <a:latin typeface="Calibri" panose="020F0502020204030204" pitchFamily="34" charset="0"/>
                  <a:ea typeface="黑体" panose="02010609060101010101" pitchFamily="49" charset="-122"/>
                </a:rPr>
                <a:t>九江</a:t>
              </a:r>
              <a:endParaRPr lang="zh-CN" altLang="en-US" sz="2400" b="1" u="sng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52" name="Text Box 21"/>
            <p:cNvSpPr txBox="1"/>
            <p:nvPr/>
          </p:nvSpPr>
          <p:spPr>
            <a:xfrm>
              <a:off x="3684" y="3226"/>
              <a:ext cx="540" cy="35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>
              <a:spAutoFit/>
            </a:bodyPr>
            <a:p>
              <a:pPr lvl="0"/>
              <a:r>
                <a:rPr lang="zh-CN" altLang="en-US" sz="2400" b="1" u="sng" dirty="0">
                  <a:solidFill>
                    <a:srgbClr val="000000"/>
                  </a:solidFill>
                  <a:latin typeface="Calibri" panose="020F0502020204030204" pitchFamily="34" charset="0"/>
                  <a:ea typeface="黑体" panose="02010609060101010101" pitchFamily="49" charset="-122"/>
                </a:rPr>
                <a:t>汕头</a:t>
              </a:r>
              <a:endParaRPr lang="zh-CN" altLang="en-US" sz="2400" b="1" u="sng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53" name="Text Box 22"/>
            <p:cNvSpPr txBox="1"/>
            <p:nvPr/>
          </p:nvSpPr>
          <p:spPr>
            <a:xfrm>
              <a:off x="2508" y="3865"/>
              <a:ext cx="539" cy="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>
              <a:spAutoFit/>
            </a:bodyPr>
            <a:p>
              <a:pPr lvl="0"/>
              <a:r>
                <a:rPr lang="zh-CN" altLang="en-US" sz="2400" b="1" u="sng" dirty="0">
                  <a:solidFill>
                    <a:srgbClr val="000000"/>
                  </a:solidFill>
                  <a:latin typeface="Calibri" panose="020F0502020204030204" pitchFamily="34" charset="0"/>
                  <a:ea typeface="黑体" panose="02010609060101010101" pitchFamily="49" charset="-122"/>
                </a:rPr>
                <a:t>琼州</a:t>
              </a:r>
              <a:endParaRPr lang="zh-CN" altLang="en-US" sz="2400" b="1" u="sng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54" name="Text Box 23"/>
            <p:cNvSpPr txBox="1"/>
            <p:nvPr/>
          </p:nvSpPr>
          <p:spPr>
            <a:xfrm>
              <a:off x="4735" y="3146"/>
              <a:ext cx="470" cy="30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>
              <a:spAutoFit/>
            </a:bodyPr>
            <a:p>
              <a:pPr lvl="0"/>
              <a:r>
                <a:rPr lang="zh-CN" altLang="en-US" sz="2000" b="1" u="sng" dirty="0">
                  <a:solidFill>
                    <a:srgbClr val="000000"/>
                  </a:solidFill>
                  <a:latin typeface="Calibri" panose="020F0502020204030204" pitchFamily="34" charset="0"/>
                  <a:ea typeface="黑体" panose="02010609060101010101" pitchFamily="49" charset="-122"/>
                </a:rPr>
                <a:t>淡水</a:t>
              </a:r>
              <a:endParaRPr lang="zh-CN" altLang="en-US" sz="2000" b="1" u="sng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55" name="Text Box 24"/>
            <p:cNvSpPr txBox="1"/>
            <p:nvPr/>
          </p:nvSpPr>
          <p:spPr>
            <a:xfrm>
              <a:off x="4831" y="3419"/>
              <a:ext cx="470" cy="30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>
              <a:spAutoFit/>
            </a:bodyPr>
            <a:p>
              <a:pPr lvl="0"/>
              <a:r>
                <a:rPr lang="zh-CN" altLang="en-US" sz="2000" b="1" u="sng" dirty="0">
                  <a:solidFill>
                    <a:srgbClr val="000000"/>
                  </a:solidFill>
                  <a:latin typeface="Calibri" panose="020F0502020204030204" pitchFamily="34" charset="0"/>
                  <a:ea typeface="黑体" panose="02010609060101010101" pitchFamily="49" charset="-122"/>
                </a:rPr>
                <a:t>台湾</a:t>
              </a:r>
              <a:endParaRPr lang="zh-CN" altLang="en-US" sz="2000" b="1" u="sng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4105" y="346"/>
              <a:ext cx="46" cy="45"/>
            </a:xfrm>
            <a:prstGeom prst="ellipse">
              <a:avLst/>
            </a:prstGeom>
            <a:solidFill>
              <a:srgbClr val="00FF00"/>
            </a:solidFill>
            <a:ln w="6350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57" name="Text Box 26"/>
            <p:cNvSpPr txBox="1"/>
            <p:nvPr/>
          </p:nvSpPr>
          <p:spPr>
            <a:xfrm>
              <a:off x="4115" y="165"/>
              <a:ext cx="539" cy="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>
              <a:spAutoFit/>
            </a:bodyPr>
            <a:p>
              <a:pPr lvl="0"/>
              <a:r>
                <a:rPr lang="zh-CN" altLang="en-US" sz="2400" b="1" u="sng" dirty="0">
                  <a:solidFill>
                    <a:srgbClr val="000000"/>
                  </a:solidFill>
                  <a:latin typeface="Calibri" panose="020F0502020204030204" pitchFamily="34" charset="0"/>
                  <a:ea typeface="黑体" panose="02010609060101010101" pitchFamily="49" charset="-122"/>
                </a:rPr>
                <a:t>天津</a:t>
              </a:r>
              <a:endParaRPr lang="zh-CN" altLang="en-US" sz="2400" b="1" u="sng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4944" y="2251"/>
              <a:ext cx="46" cy="4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59" name="Text Box 28"/>
            <p:cNvSpPr txBox="1"/>
            <p:nvPr/>
          </p:nvSpPr>
          <p:spPr>
            <a:xfrm>
              <a:off x="4999" y="2103"/>
              <a:ext cx="608" cy="3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/>
              <a:r>
                <a:rPr lang="zh-CN" altLang="en-US" sz="2800" b="1" u="sng" dirty="0">
                  <a:solidFill>
                    <a:srgbClr val="FF3300"/>
                  </a:solidFill>
                  <a:latin typeface="Calibri" panose="020F0502020204030204" pitchFamily="34" charset="0"/>
                  <a:ea typeface="黑体" panose="02010609060101010101" pitchFamily="49" charset="-122"/>
                </a:rPr>
                <a:t>宁波</a:t>
              </a:r>
              <a:endParaRPr lang="zh-CN" altLang="en-US" sz="2800" b="1" u="sng" dirty="0">
                <a:solidFill>
                  <a:srgbClr val="FF3300"/>
                </a:solidFill>
                <a:latin typeface="Calibri" panose="020F050202020403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4876" y="1820"/>
              <a:ext cx="23" cy="4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61" name="Text Box 30"/>
            <p:cNvSpPr txBox="1"/>
            <p:nvPr/>
          </p:nvSpPr>
          <p:spPr>
            <a:xfrm>
              <a:off x="4931" y="1628"/>
              <a:ext cx="566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/>
              <a:r>
                <a:rPr lang="zh-CN" altLang="en-US" sz="2800" b="1" u="sng" dirty="0">
                  <a:solidFill>
                    <a:srgbClr val="FF3300"/>
                  </a:solidFill>
                  <a:latin typeface="Calibri" panose="020F0502020204030204" pitchFamily="34" charset="0"/>
                  <a:ea typeface="黑体" panose="02010609060101010101" pitchFamily="49" charset="-122"/>
                </a:rPr>
                <a:t>上海</a:t>
              </a:r>
              <a:endParaRPr lang="zh-CN" altLang="en-US" sz="2800" b="1" u="sng" dirty="0">
                <a:solidFill>
                  <a:srgbClr val="FF3300"/>
                </a:solidFill>
                <a:latin typeface="Calibri" panose="020F050202020403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4536" y="2931"/>
              <a:ext cx="46" cy="4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4218" y="3294"/>
              <a:ext cx="46" cy="4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3175" y="3453"/>
              <a:ext cx="46" cy="4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65" name="Text Box 34"/>
            <p:cNvSpPr txBox="1"/>
            <p:nvPr/>
          </p:nvSpPr>
          <p:spPr>
            <a:xfrm>
              <a:off x="4591" y="2694"/>
              <a:ext cx="608" cy="3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/>
              <a:r>
                <a:rPr lang="zh-CN" altLang="en-US" sz="2800" b="1" u="sng" dirty="0">
                  <a:solidFill>
                    <a:srgbClr val="FF3300"/>
                  </a:solidFill>
                  <a:latin typeface="Calibri" panose="020F0502020204030204" pitchFamily="34" charset="0"/>
                  <a:ea typeface="黑体" panose="02010609060101010101" pitchFamily="49" charset="-122"/>
                </a:rPr>
                <a:t>福州</a:t>
              </a:r>
              <a:endParaRPr lang="zh-CN" altLang="en-US" sz="2800" b="1" u="sng" dirty="0">
                <a:solidFill>
                  <a:srgbClr val="FF3300"/>
                </a:solidFill>
                <a:latin typeface="Calibri" panose="020F050202020403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66" name="Text Box 35"/>
            <p:cNvSpPr txBox="1"/>
            <p:nvPr/>
          </p:nvSpPr>
          <p:spPr>
            <a:xfrm>
              <a:off x="4205" y="3194"/>
              <a:ext cx="608" cy="3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/>
              <a:r>
                <a:rPr lang="zh-CN" altLang="en-US" sz="2800" b="1" u="sng" dirty="0">
                  <a:solidFill>
                    <a:srgbClr val="FF3300"/>
                  </a:solidFill>
                  <a:latin typeface="Calibri" panose="020F0502020204030204" pitchFamily="34" charset="0"/>
                  <a:ea typeface="黑体" panose="02010609060101010101" pitchFamily="49" charset="-122"/>
                </a:rPr>
                <a:t>厦门</a:t>
              </a:r>
              <a:endParaRPr lang="zh-CN" altLang="en-US" sz="2800" b="1" u="sng" dirty="0">
                <a:solidFill>
                  <a:srgbClr val="FF3300"/>
                </a:solidFill>
                <a:latin typeface="Calibri" panose="020F050202020403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67" name="Text Box 36"/>
            <p:cNvSpPr txBox="1"/>
            <p:nvPr/>
          </p:nvSpPr>
          <p:spPr>
            <a:xfrm>
              <a:off x="3132" y="3144"/>
              <a:ext cx="608" cy="3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/>
              <a:r>
                <a:rPr lang="zh-CN" altLang="en-US" sz="2800" b="1" u="sng" dirty="0">
                  <a:solidFill>
                    <a:srgbClr val="FF3300"/>
                  </a:solidFill>
                  <a:latin typeface="Calibri" panose="020F0502020204030204" pitchFamily="34" charset="0"/>
                  <a:ea typeface="黑体" panose="02010609060101010101" pitchFamily="49" charset="-122"/>
                </a:rPr>
                <a:t>广州</a:t>
              </a:r>
              <a:endParaRPr lang="zh-CN" altLang="en-US" sz="2800" b="1" u="sng" dirty="0">
                <a:solidFill>
                  <a:srgbClr val="FF3300"/>
                </a:solidFill>
                <a:latin typeface="Calibri" panose="020F0502020204030204" pitchFamily="34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22568" name="Object 37"/>
            <p:cNvGraphicFramePr>
              <a:graphicFrameLocks noChangeAspect="1"/>
            </p:cNvGraphicFramePr>
            <p:nvPr/>
          </p:nvGraphicFramePr>
          <p:xfrm>
            <a:off x="3969" y="822"/>
            <a:ext cx="346" cy="6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2" imgW="1943100" imgH="3695700" progId="Photoshop.Image.7">
                    <p:embed/>
                  </p:oleObj>
                </mc:Choice>
                <mc:Fallback>
                  <p:oleObj name="" r:id="rId2" imgW="1943100" imgH="3695700" progId="Photoshop.Image.7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969" y="822"/>
                          <a:ext cx="346" cy="65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569" name="Picture 38" descr="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1" y="2296"/>
              <a:ext cx="363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70" name="Picture 39" descr="使馆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" y="300"/>
              <a:ext cx="361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71" name="Picture 40" descr="1 拷贝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6" y="1616"/>
              <a:ext cx="340" cy="5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72" name="Picture 41" descr="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21" y="119"/>
              <a:ext cx="613" cy="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73" name="Picture 42" descr="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21" y="527"/>
              <a:ext cx="613" cy="38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6" name="Rectangle 43"/>
          <p:cNvSpPr/>
          <p:nvPr/>
        </p:nvSpPr>
        <p:spPr>
          <a:xfrm>
            <a:off x="218440" y="2139633"/>
            <a:ext cx="4086225" cy="304641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ctr">
            <a:spAutoFit/>
          </a:bodyPr>
          <a:p>
            <a:pPr lvl="0"/>
            <a:r>
              <a:rPr lang="zh-CN" altLang="en-US" sz="3200" b="1" dirty="0">
                <a:latin typeface="Calibri" panose="020F0502020204030204" pitchFamily="34" charset="0"/>
                <a:ea typeface="宋体" panose="02010600030101010101" pitchFamily="2" charset="-122"/>
              </a:rPr>
              <a:t>布局：从东南沿海到沿海再到内地 ，从南方扩展北方。</a:t>
            </a:r>
            <a:endParaRPr lang="zh-CN" altLang="en-US" sz="32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200" b="1" dirty="0">
                <a:latin typeface="Calibri" panose="020F0502020204030204" pitchFamily="34" charset="0"/>
                <a:ea typeface="宋体" panose="02010600030101010101" pitchFamily="2" charset="-122"/>
              </a:rPr>
              <a:t>特点：都在沿海和沿江地区，并临近清的政治中心。</a:t>
            </a:r>
            <a:endParaRPr lang="zh-CN" altLang="en-US" sz="32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Rectangle 42"/>
          <p:cNvSpPr/>
          <p:nvPr/>
        </p:nvSpPr>
        <p:spPr>
          <a:xfrm>
            <a:off x="160655" y="599440"/>
            <a:ext cx="4086225" cy="2065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35000"/>
              </a:lnSpc>
              <a:buFont typeface="Times New Roman" panose="02020603050405020304" pitchFamily="18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(1)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观察右图，比较两次鸦片战争，总结通商口岸的布局和特点？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lnSpc>
                <a:spcPct val="135000"/>
              </a:lnSpc>
              <a:buFont typeface="Times New Roman" panose="02020603050405020304" pitchFamily="18" charset="0"/>
              <a:buNone/>
            </a:pP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534" name="Picture 17" descr="WW_0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925" y="49213"/>
            <a:ext cx="1152525" cy="717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42"/>
          <p:cNvSpPr/>
          <p:nvPr/>
        </p:nvSpPr>
        <p:spPr>
          <a:xfrm>
            <a:off x="160655" y="5186045"/>
            <a:ext cx="4086225" cy="1571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35000"/>
              </a:lnSpc>
              <a:buFont typeface="Times New Roman" panose="02020603050405020304" pitchFamily="18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(2)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结合史实分析第二次鸦片战争为什么是鸦片战争的继续和扩大？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8674" name="表格 28673"/>
          <p:cNvGraphicFramePr/>
          <p:nvPr/>
        </p:nvGraphicFramePr>
        <p:xfrm>
          <a:off x="360680" y="880745"/>
          <a:ext cx="8672830" cy="5650230"/>
        </p:xfrm>
        <a:graphic>
          <a:graphicData uri="http://schemas.openxmlformats.org/drawingml/2006/table">
            <a:tbl>
              <a:tblPr/>
              <a:tblGrid>
                <a:gridCol w="690880"/>
                <a:gridCol w="1557655"/>
                <a:gridCol w="3122295"/>
                <a:gridCol w="3302000"/>
              </a:tblGrid>
              <a:tr h="685165">
                <a:tc gridSpan="2"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 hMerge="1">
                  <a:tcPr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FF3399"/>
                          </a:solidFill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鸦片战争</a:t>
                      </a:r>
                      <a:endParaRPr lang="zh-CN" altLang="en-US" sz="2400" b="1">
                        <a:solidFill>
                          <a:srgbClr val="FF3399"/>
                        </a:solidFill>
                        <a:latin typeface="黑体" panose="020106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FF3399"/>
                          </a:solidFill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第二次鸦片战争</a:t>
                      </a:r>
                      <a:endParaRPr lang="zh-CN" altLang="en-US" sz="2400" b="1">
                        <a:solidFill>
                          <a:srgbClr val="FF3399"/>
                        </a:solidFill>
                        <a:latin typeface="黑体" panose="020106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563245">
                <a:tc gridSpan="2"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chemeClr val="folHlink"/>
                          </a:solidFill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战争原因</a:t>
                      </a:r>
                      <a:endParaRPr lang="zh-CN" altLang="en-US" sz="2400" b="1">
                        <a:solidFill>
                          <a:schemeClr val="folHlink"/>
                        </a:solidFill>
                        <a:latin typeface="黑体" panose="020106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 hMerge="1">
                  <a:tcPr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>
                        <a:solidFill>
                          <a:srgbClr val="FF0066"/>
                        </a:solidFill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 hMerge="1">
                  <a:tcPr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47370">
                <a:tc gridSpan="2"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chemeClr val="folHlink"/>
                          </a:solidFill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战争性质</a:t>
                      </a:r>
                      <a:endParaRPr lang="zh-CN" altLang="en-US" sz="2400" b="1">
                        <a:solidFill>
                          <a:schemeClr val="folHlink"/>
                        </a:solidFill>
                        <a:latin typeface="黑体" panose="020106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 hMerge="1">
                  <a:tcPr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>
                        <a:solidFill>
                          <a:srgbClr val="FF0066"/>
                        </a:solidFill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 hMerge="1">
                  <a:tcPr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63575">
                <a:tc rowSpan="2"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chemeClr val="folHlink"/>
                          </a:solidFill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战争过程</a:t>
                      </a:r>
                      <a:endParaRPr lang="zh-CN" altLang="en-US" sz="2400" b="1">
                        <a:solidFill>
                          <a:schemeClr val="folHlink"/>
                        </a:solidFill>
                        <a:latin typeface="黑体" panose="020106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vert="eaVert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0033CC"/>
                          </a:solidFill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侵略国家</a:t>
                      </a:r>
                      <a:endParaRPr lang="zh-CN" altLang="en-US" sz="2400" b="1">
                        <a:solidFill>
                          <a:srgbClr val="0033CC"/>
                        </a:solidFill>
                        <a:latin typeface="黑体" panose="020106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>
                        <a:solidFill>
                          <a:srgbClr val="CC3300"/>
                        </a:solidFill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>
                        <a:solidFill>
                          <a:srgbClr val="CC3300"/>
                        </a:solidFill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804545">
                <a:tc vMerge="1">
                  <a:tcPr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0033CC"/>
                          </a:solidFill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侵略时间</a:t>
                      </a:r>
                      <a:endParaRPr lang="zh-CN" altLang="en-US" sz="2400" b="1">
                        <a:solidFill>
                          <a:srgbClr val="0033CC"/>
                        </a:solidFill>
                        <a:latin typeface="黑体" panose="020106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>
                        <a:solidFill>
                          <a:srgbClr val="CC33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>
                        <a:solidFill>
                          <a:srgbClr val="CC33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972185">
                <a:tc rowSpan="2"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chemeClr val="folHlink"/>
                          </a:solidFill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战争危害和影响</a:t>
                      </a:r>
                      <a:endParaRPr lang="zh-CN" altLang="en-US" sz="2400" b="1">
                        <a:solidFill>
                          <a:schemeClr val="folHlink"/>
                        </a:solidFill>
                        <a:latin typeface="黑体" panose="020106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vert="eaVert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0033CC"/>
                          </a:solidFill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开放口岸</a:t>
                      </a:r>
                      <a:endParaRPr lang="zh-CN" altLang="en-US" sz="2400" b="1">
                        <a:solidFill>
                          <a:srgbClr val="0033CC"/>
                        </a:solidFill>
                        <a:latin typeface="黑体" panose="020106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br>
                        <a:rPr lang="en-US" altLang="zh-CN" sz="2400" b="1">
                          <a:solidFill>
                            <a:srgbClr val="CC33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endParaRPr lang="zh-CN" altLang="en-US" sz="2400" b="1">
                        <a:solidFill>
                          <a:srgbClr val="CC33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CC33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CC33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</a:t>
                      </a:r>
                      <a:endParaRPr lang="en-US" altLang="x-none" sz="2400" b="1" dirty="0">
                        <a:solidFill>
                          <a:srgbClr val="CC33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1414145">
                <a:tc vMerge="1">
                  <a:tcPr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0033CC"/>
                          </a:solidFill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社会性质</a:t>
                      </a:r>
                      <a:endParaRPr lang="zh-CN" altLang="en-US" sz="2400" b="1">
                        <a:solidFill>
                          <a:srgbClr val="0033CC"/>
                        </a:solidFill>
                        <a:latin typeface="黑体" panose="020106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>
                        <a:solidFill>
                          <a:srgbClr val="CC3300"/>
                        </a:solidFill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>
                        <a:solidFill>
                          <a:srgbClr val="CC3300"/>
                        </a:solidFill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8713" name="文本框 28712"/>
          <p:cNvSpPr txBox="1"/>
          <p:nvPr/>
        </p:nvSpPr>
        <p:spPr>
          <a:xfrm>
            <a:off x="0" y="1219200"/>
            <a:ext cx="611188" cy="6858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lvl="0">
              <a:spcBef>
                <a:spcPct val="50000"/>
              </a:spcBef>
            </a:pP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714" name="文本框 28713"/>
          <p:cNvSpPr txBox="1"/>
          <p:nvPr/>
        </p:nvSpPr>
        <p:spPr>
          <a:xfrm>
            <a:off x="152400" y="1371600"/>
            <a:ext cx="458788" cy="6096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lvl="0"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715" name="文本框 28714"/>
          <p:cNvSpPr txBox="1"/>
          <p:nvPr/>
        </p:nvSpPr>
        <p:spPr>
          <a:xfrm>
            <a:off x="2719705" y="1630680"/>
            <a:ext cx="3222625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/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为了打开中国的市场</a:t>
            </a:r>
            <a:endParaRPr lang="zh-CN" altLang="en-US" sz="24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716" name="文本框 28715"/>
          <p:cNvSpPr txBox="1"/>
          <p:nvPr/>
        </p:nvSpPr>
        <p:spPr>
          <a:xfrm>
            <a:off x="2666365" y="2254885"/>
            <a:ext cx="2840355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/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非正义的侵略战争</a:t>
            </a:r>
            <a:endParaRPr lang="zh-CN" altLang="en-US" sz="24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718" name="文本框 28717"/>
          <p:cNvSpPr txBox="1"/>
          <p:nvPr/>
        </p:nvSpPr>
        <p:spPr>
          <a:xfrm>
            <a:off x="3240088" y="2878773"/>
            <a:ext cx="16922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英国</a:t>
            </a:r>
            <a:endParaRPr lang="zh-CN" altLang="en-US" sz="2400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719" name="文本框 28718"/>
          <p:cNvSpPr txBox="1"/>
          <p:nvPr/>
        </p:nvSpPr>
        <p:spPr>
          <a:xfrm>
            <a:off x="5859780" y="2800350"/>
            <a:ext cx="29527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英法主谋（美俄帮凶）</a:t>
            </a:r>
            <a:endParaRPr lang="zh-CN" altLang="en-US" sz="2400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720" name="文本框 28719"/>
          <p:cNvSpPr txBox="1"/>
          <p:nvPr/>
        </p:nvSpPr>
        <p:spPr>
          <a:xfrm>
            <a:off x="3240405" y="3553778"/>
            <a:ext cx="21812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1840-1842</a:t>
            </a:r>
            <a:endParaRPr lang="zh-CN" altLang="en-US" sz="2400" b="1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721" name="文本框 28720"/>
          <p:cNvSpPr txBox="1"/>
          <p:nvPr/>
        </p:nvSpPr>
        <p:spPr>
          <a:xfrm>
            <a:off x="6049010" y="3554095"/>
            <a:ext cx="19653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1856—1860</a:t>
            </a:r>
            <a:endParaRPr lang="zh-CN" altLang="en-US" sz="2400" b="1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722" name="文本框 28721"/>
          <p:cNvSpPr txBox="1"/>
          <p:nvPr/>
        </p:nvSpPr>
        <p:spPr>
          <a:xfrm>
            <a:off x="3371215" y="4432618"/>
            <a:ext cx="21113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开五口</a:t>
            </a:r>
            <a:endParaRPr lang="zh-CN" altLang="en-US" sz="2400" b="1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723" name="文本框 28722"/>
          <p:cNvSpPr txBox="1"/>
          <p:nvPr/>
        </p:nvSpPr>
        <p:spPr>
          <a:xfrm>
            <a:off x="5810885" y="4307840"/>
            <a:ext cx="2732088" cy="822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增开十一口，势力深入中国内地</a:t>
            </a:r>
            <a:endParaRPr lang="zh-CN" altLang="en-US" sz="2400" b="1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724" name="文本框 28723"/>
          <p:cNvSpPr txBox="1"/>
          <p:nvPr/>
        </p:nvSpPr>
        <p:spPr>
          <a:xfrm>
            <a:off x="2951480" y="5375593"/>
            <a:ext cx="2378075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开始沦为半殖民地的社会</a:t>
            </a:r>
            <a:endParaRPr lang="zh-CN" altLang="en-US" sz="2400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725" name="文本框 28724"/>
          <p:cNvSpPr txBox="1"/>
          <p:nvPr/>
        </p:nvSpPr>
        <p:spPr>
          <a:xfrm>
            <a:off x="5926773" y="5375593"/>
            <a:ext cx="2817812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半殖民地化的程度进一步加深</a:t>
            </a:r>
            <a:endParaRPr lang="zh-CN" altLang="en-US" sz="2400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10885" y="1630680"/>
            <a:ext cx="3222625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/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为了打开中国的市场</a:t>
            </a:r>
            <a:endParaRPr lang="zh-CN" altLang="en-US" sz="24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10885" y="2254885"/>
            <a:ext cx="2840355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/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非正义的侵略战争</a:t>
            </a:r>
            <a:endParaRPr lang="zh-CN" altLang="en-US" sz="24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5723890" y="1588135"/>
            <a:ext cx="12700" cy="1409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720080" y="929640"/>
            <a:ext cx="3810" cy="5812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5" grpId="0" bldLvl="0"/>
      <p:bldP spid="28716" grpId="0" bldLvl="0"/>
      <p:bldP spid="28718" grpId="0" bldLvl="0"/>
      <p:bldP spid="28719" grpId="0" bldLvl="0"/>
      <p:bldP spid="28720" grpId="0" bldLvl="0"/>
      <p:bldP spid="28721" grpId="0" bldLvl="0"/>
      <p:bldP spid="28722" grpId="0" bldLvl="0"/>
      <p:bldP spid="28725" grpId="0" bldLvl="0"/>
      <p:bldP spid="2" grpId="0" bldLvl="0"/>
      <p:bldP spid="4" grpId="0" bldLvl="0"/>
      <p:bldP spid="28724" grpId="0"/>
      <p:bldP spid="287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8674" name="表格 28673"/>
          <p:cNvGraphicFramePr/>
          <p:nvPr/>
        </p:nvGraphicFramePr>
        <p:xfrm>
          <a:off x="360680" y="916940"/>
          <a:ext cx="8672830" cy="5774690"/>
        </p:xfrm>
        <a:graphic>
          <a:graphicData uri="http://schemas.openxmlformats.org/drawingml/2006/table">
            <a:tbl>
              <a:tblPr/>
              <a:tblGrid>
                <a:gridCol w="690880"/>
                <a:gridCol w="1706245"/>
                <a:gridCol w="2973705"/>
                <a:gridCol w="3302000"/>
              </a:tblGrid>
              <a:tr h="687070">
                <a:tc gridSpan="2"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 hMerge="1">
                  <a:tcPr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FF3399"/>
                          </a:solidFill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鸦片战争</a:t>
                      </a:r>
                      <a:endParaRPr lang="zh-CN" altLang="en-US" sz="2400" b="1">
                        <a:solidFill>
                          <a:srgbClr val="FF3399"/>
                        </a:solidFill>
                        <a:latin typeface="黑体" panose="020106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FF3399"/>
                          </a:solidFill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第二次鸦片战争</a:t>
                      </a:r>
                      <a:endParaRPr lang="zh-CN" altLang="en-US" sz="2400" b="1">
                        <a:solidFill>
                          <a:srgbClr val="FF3399"/>
                        </a:solidFill>
                        <a:latin typeface="黑体" panose="020106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728980">
                <a:tc gridSpan="2"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chemeClr val="folHlink"/>
                          </a:solidFill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战争原因</a:t>
                      </a:r>
                      <a:endParaRPr lang="zh-CN" altLang="en-US" sz="2400" b="1">
                        <a:solidFill>
                          <a:schemeClr val="folHlink"/>
                        </a:solidFill>
                        <a:latin typeface="黑体" panose="020106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 hMerge="1">
                  <a:tcPr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>
                        <a:solidFill>
                          <a:srgbClr val="FF0066"/>
                        </a:solidFill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 hMerge="1">
                  <a:tcPr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63575">
                <a:tc gridSpan="2"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chemeClr val="folHlink"/>
                          </a:solidFill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战争性质</a:t>
                      </a:r>
                      <a:endParaRPr lang="zh-CN" altLang="en-US" sz="2400" b="1">
                        <a:solidFill>
                          <a:schemeClr val="folHlink"/>
                        </a:solidFill>
                        <a:latin typeface="黑体" panose="020106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 hMerge="1">
                  <a:tcPr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>
                        <a:solidFill>
                          <a:srgbClr val="FF0066"/>
                        </a:solidFill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 hMerge="1">
                  <a:tcPr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65480">
                <a:tc rowSpan="2"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chemeClr val="folHlink"/>
                          </a:solidFill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战争过程</a:t>
                      </a:r>
                      <a:endParaRPr lang="zh-CN" altLang="en-US" sz="2400" b="1">
                        <a:solidFill>
                          <a:schemeClr val="folHlink"/>
                        </a:solidFill>
                        <a:latin typeface="黑体" panose="020106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vert="eaVert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0033CC"/>
                          </a:solidFill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侵略国家</a:t>
                      </a:r>
                      <a:endParaRPr lang="zh-CN" altLang="en-US" sz="2400" b="1">
                        <a:solidFill>
                          <a:srgbClr val="0033CC"/>
                        </a:solidFill>
                        <a:latin typeface="黑体" panose="020106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>
                        <a:solidFill>
                          <a:srgbClr val="CC3300"/>
                        </a:solidFill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>
                        <a:solidFill>
                          <a:srgbClr val="CC3300"/>
                        </a:solidFill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802640">
                <a:tc vMerge="1">
                  <a:tcPr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0033CC"/>
                          </a:solidFill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侵略时间</a:t>
                      </a:r>
                      <a:endParaRPr lang="zh-CN" altLang="en-US" sz="2400" b="1">
                        <a:solidFill>
                          <a:srgbClr val="0033CC"/>
                        </a:solidFill>
                        <a:latin typeface="黑体" panose="020106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>
                        <a:solidFill>
                          <a:srgbClr val="CC33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>
                        <a:solidFill>
                          <a:srgbClr val="CC33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974725">
                <a:tc rowSpan="2"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chemeClr val="folHlink"/>
                          </a:solidFill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战争危害和影响</a:t>
                      </a:r>
                      <a:endParaRPr lang="zh-CN" altLang="en-US" sz="2400" b="1">
                        <a:solidFill>
                          <a:schemeClr val="folHlink"/>
                        </a:solidFill>
                        <a:latin typeface="黑体" panose="020106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vert="eaVert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0033CC"/>
                          </a:solidFill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开放口岸</a:t>
                      </a:r>
                      <a:endParaRPr lang="zh-CN" altLang="en-US" sz="2400" b="1">
                        <a:solidFill>
                          <a:srgbClr val="0033CC"/>
                        </a:solidFill>
                        <a:latin typeface="黑体" panose="020106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br>
                        <a:rPr lang="en-US" altLang="zh-CN" sz="2400" b="1">
                          <a:solidFill>
                            <a:srgbClr val="CC33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endParaRPr lang="zh-CN" altLang="en-US" sz="2400" b="1">
                        <a:solidFill>
                          <a:srgbClr val="CC33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CC33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CC33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</a:t>
                      </a:r>
                      <a:endParaRPr lang="en-US" altLang="x-none" sz="2400" b="1" dirty="0">
                        <a:solidFill>
                          <a:srgbClr val="CC33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1252220">
                <a:tc vMerge="1">
                  <a:tcPr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0033CC"/>
                          </a:solidFill>
                          <a:latin typeface="黑体" panose="02010609060101010101" pitchFamily="49" charset="-122"/>
                          <a:ea typeface="宋体" panose="02010600030101010101" pitchFamily="2" charset="-122"/>
                        </a:rPr>
                        <a:t>社会性质</a:t>
                      </a:r>
                      <a:endParaRPr lang="zh-CN" altLang="en-US" sz="2400" b="1">
                        <a:solidFill>
                          <a:srgbClr val="0033CC"/>
                        </a:solidFill>
                        <a:latin typeface="黑体" panose="020106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>
                        <a:solidFill>
                          <a:srgbClr val="CC3300"/>
                        </a:solidFill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lvl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幼圆" panose="02010509060101010101" pitchFamily="1" charset="-122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>
                        <a:solidFill>
                          <a:srgbClr val="CC3300"/>
                        </a:solidFill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8713" name="文本框 28712"/>
          <p:cNvSpPr txBox="1"/>
          <p:nvPr/>
        </p:nvSpPr>
        <p:spPr>
          <a:xfrm>
            <a:off x="0" y="1219200"/>
            <a:ext cx="611188" cy="6858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lvl="0">
              <a:spcBef>
                <a:spcPct val="50000"/>
              </a:spcBef>
            </a:pP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714" name="文本框 28713"/>
          <p:cNvSpPr txBox="1"/>
          <p:nvPr/>
        </p:nvSpPr>
        <p:spPr>
          <a:xfrm>
            <a:off x="152400" y="1371600"/>
            <a:ext cx="458788" cy="6096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lvl="0"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715" name="文本框 28714"/>
          <p:cNvSpPr txBox="1"/>
          <p:nvPr/>
        </p:nvSpPr>
        <p:spPr>
          <a:xfrm>
            <a:off x="2917190" y="1750060"/>
            <a:ext cx="44656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都是为了打开中国的市场</a:t>
            </a:r>
            <a:endParaRPr lang="zh-CN" altLang="en-US" sz="24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716" name="文本框 28715"/>
          <p:cNvSpPr txBox="1"/>
          <p:nvPr/>
        </p:nvSpPr>
        <p:spPr>
          <a:xfrm>
            <a:off x="3111500" y="2453323"/>
            <a:ext cx="39354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都是非正义的侵略战争</a:t>
            </a:r>
            <a:endParaRPr lang="zh-CN" altLang="en-US" sz="24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717" name="文本框 28716"/>
          <p:cNvSpPr txBox="1"/>
          <p:nvPr/>
        </p:nvSpPr>
        <p:spPr>
          <a:xfrm>
            <a:off x="4500563" y="1557338"/>
            <a:ext cx="2471737" cy="1004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6000" dirty="0">
                <a:latin typeface="Arial" panose="020B0604020202020204" pitchFamily="34" charset="0"/>
                <a:ea typeface="华文隶书" panose="02010800040101010101" charset="-122"/>
              </a:rPr>
              <a:t>继续</a:t>
            </a:r>
            <a:endParaRPr lang="zh-CN" altLang="en-US" sz="6000" dirty="0">
              <a:latin typeface="Arial" panose="020B0604020202020204" pitchFamily="34" charset="0"/>
              <a:ea typeface="华文隶书" panose="02010800040101010101" charset="-122"/>
            </a:endParaRPr>
          </a:p>
        </p:txBody>
      </p:sp>
      <p:sp>
        <p:nvSpPr>
          <p:cNvPr id="28718" name="文本框 28717"/>
          <p:cNvSpPr txBox="1"/>
          <p:nvPr/>
        </p:nvSpPr>
        <p:spPr>
          <a:xfrm>
            <a:off x="3240088" y="3059748"/>
            <a:ext cx="16922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英国</a:t>
            </a:r>
            <a:endParaRPr lang="zh-CN" altLang="en-US" sz="2400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719" name="文本框 28718"/>
          <p:cNvSpPr txBox="1"/>
          <p:nvPr/>
        </p:nvSpPr>
        <p:spPr>
          <a:xfrm>
            <a:off x="5859780" y="3060065"/>
            <a:ext cx="29527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英法主谋（美俄帮凶）</a:t>
            </a:r>
            <a:endParaRPr lang="zh-CN" altLang="en-US" sz="2400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720" name="文本框 28719"/>
          <p:cNvSpPr txBox="1"/>
          <p:nvPr/>
        </p:nvSpPr>
        <p:spPr>
          <a:xfrm>
            <a:off x="3240405" y="3850323"/>
            <a:ext cx="21812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1840-1842</a:t>
            </a:r>
            <a:endParaRPr lang="zh-CN" altLang="en-US" sz="2400" b="1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721" name="文本框 28720"/>
          <p:cNvSpPr txBox="1"/>
          <p:nvPr/>
        </p:nvSpPr>
        <p:spPr>
          <a:xfrm>
            <a:off x="6040755" y="3850640"/>
            <a:ext cx="19653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1856—1860</a:t>
            </a:r>
            <a:endParaRPr lang="zh-CN" altLang="en-US" sz="2400" b="1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722" name="文本框 28721"/>
          <p:cNvSpPr txBox="1"/>
          <p:nvPr/>
        </p:nvSpPr>
        <p:spPr>
          <a:xfrm>
            <a:off x="3111500" y="4663123"/>
            <a:ext cx="21113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开五口</a:t>
            </a:r>
            <a:endParaRPr lang="zh-CN" altLang="en-US" sz="2400" b="1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723" name="文本框 28722"/>
          <p:cNvSpPr txBox="1"/>
          <p:nvPr/>
        </p:nvSpPr>
        <p:spPr>
          <a:xfrm>
            <a:off x="5800725" y="4518025"/>
            <a:ext cx="2732088" cy="1188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增开十一口</a:t>
            </a:r>
            <a:r>
              <a:rPr lang="zh-CN" altLang="en-US" sz="2400" b="1" dirty="0">
                <a:solidFill>
                  <a:srgbClr val="CC3300"/>
                </a:solidFill>
                <a:latin typeface="宋体" panose="02010600030101010101" pitchFamily="2" charset="-122"/>
                <a:sym typeface="+mn-ea"/>
              </a:rPr>
              <a:t>势力深入中国内地</a:t>
            </a:r>
            <a:endParaRPr lang="zh-CN" altLang="en-US" sz="2400" b="1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endParaRPr lang="zh-CN" altLang="en-US" sz="2400" b="1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724" name="文本框 28723"/>
          <p:cNvSpPr txBox="1"/>
          <p:nvPr/>
        </p:nvSpPr>
        <p:spPr>
          <a:xfrm>
            <a:off x="2844800" y="5589588"/>
            <a:ext cx="2378075" cy="822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开始沦为半殖民</a:t>
            </a:r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  <a:sym typeface="+mn-ea"/>
              </a:rPr>
              <a:t>地</a:t>
            </a:r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半封建的社会</a:t>
            </a:r>
            <a:endParaRPr lang="zh-CN" altLang="en-US" sz="2400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725" name="文本框 28724"/>
          <p:cNvSpPr txBox="1"/>
          <p:nvPr/>
        </p:nvSpPr>
        <p:spPr>
          <a:xfrm>
            <a:off x="5859463" y="5589588"/>
            <a:ext cx="2817812" cy="822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半殖民地半封建化程度进一步加深</a:t>
            </a:r>
            <a:endParaRPr lang="zh-CN" altLang="en-US" sz="2400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726" name="文本框 28725"/>
          <p:cNvSpPr txBox="1"/>
          <p:nvPr/>
        </p:nvSpPr>
        <p:spPr>
          <a:xfrm>
            <a:off x="4308158" y="4015105"/>
            <a:ext cx="2663825" cy="1189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7200" dirty="0">
                <a:latin typeface="Arial" panose="020B0604020202020204" pitchFamily="34" charset="0"/>
                <a:ea typeface="华文隶书" panose="02010800040101010101" charset="-122"/>
              </a:rPr>
              <a:t>扩大</a:t>
            </a:r>
            <a:endParaRPr lang="zh-CN" altLang="en-US" sz="7200" dirty="0">
              <a:latin typeface="Arial" panose="020B0604020202020204" pitchFamily="34" charset="0"/>
              <a:ea typeface="华文隶书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87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7" grpId="0" bldLvl="0"/>
      <p:bldP spid="28726" grpId="0" bldLvl="0"/>
      <p:bldP spid="287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2274" name="文本框 182273"/>
          <p:cNvSpPr txBox="1"/>
          <p:nvPr/>
        </p:nvSpPr>
        <p:spPr>
          <a:xfrm>
            <a:off x="3733800" y="457200"/>
            <a:ext cx="700088" cy="30480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 lvl="0" algn="ctr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权力机构的变化</a:t>
            </a:r>
            <a:endParaRPr lang="zh-CN" altLang="en-US" sz="3200" b="1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2275" name="文本框 182274"/>
          <p:cNvSpPr txBox="1"/>
          <p:nvPr/>
        </p:nvSpPr>
        <p:spPr>
          <a:xfrm>
            <a:off x="4648200" y="685800"/>
            <a:ext cx="1828800" cy="974725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accent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总理衙门的设置</a:t>
            </a:r>
            <a:endParaRPr lang="zh-CN" altLang="en-US" sz="2800" b="1">
              <a:solidFill>
                <a:schemeClr val="accent2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82276" name="文本框 182275"/>
          <p:cNvSpPr txBox="1"/>
          <p:nvPr/>
        </p:nvSpPr>
        <p:spPr>
          <a:xfrm>
            <a:off x="4724400" y="2286000"/>
            <a:ext cx="1828800" cy="974725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accent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总税务司的设置</a:t>
            </a:r>
            <a:endParaRPr lang="zh-CN" altLang="en-US" sz="2800" b="1">
              <a:solidFill>
                <a:schemeClr val="accent2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82277" name="文本框 182276"/>
          <p:cNvSpPr txBox="1"/>
          <p:nvPr/>
        </p:nvSpPr>
        <p:spPr>
          <a:xfrm>
            <a:off x="381000" y="685800"/>
            <a:ext cx="846138" cy="5524500"/>
          </a:xfrm>
          <a:prstGeom prst="rect">
            <a:avLst/>
          </a:prstGeom>
          <a:solidFill>
            <a:srgbClr val="FFFFFF"/>
          </a:solidFill>
          <a:ln w="571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 lvl="0" algn="ctr" eaLnBrk="0" hangingPunc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第二次鸦片战争的失败</a:t>
            </a:r>
            <a:endParaRPr lang="zh-CN" altLang="en-US" sz="3600" b="1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2278" name="图片 182277" descr="00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200" y="1828800"/>
            <a:ext cx="4572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2279" name="文本框 182278"/>
          <p:cNvSpPr txBox="1"/>
          <p:nvPr/>
        </p:nvSpPr>
        <p:spPr>
          <a:xfrm>
            <a:off x="4724400" y="5257800"/>
            <a:ext cx="2057400" cy="974725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accent2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设新式学堂培养人才</a:t>
            </a:r>
            <a:endParaRPr lang="zh-CN" altLang="en-US" sz="2800" b="1">
              <a:solidFill>
                <a:schemeClr val="accent2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pic>
        <p:nvPicPr>
          <p:cNvPr id="182280" name="图片 182279" descr="00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0" y="3352800"/>
            <a:ext cx="8382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2281" name="文本框 182280"/>
          <p:cNvSpPr txBox="1"/>
          <p:nvPr/>
        </p:nvSpPr>
        <p:spPr>
          <a:xfrm>
            <a:off x="7848600" y="762000"/>
            <a:ext cx="790575" cy="5486400"/>
          </a:xfrm>
          <a:prstGeom prst="rect">
            <a:avLst/>
          </a:prstGeom>
          <a:solidFill>
            <a:srgbClr val="FFFFFF"/>
          </a:solidFill>
          <a:ln w="57150" cap="flat" cmpd="sng">
            <a:solidFill>
              <a:srgbClr val="FF4949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 lvl="0" algn="ctr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中国现代化运动开始起步</a:t>
            </a:r>
            <a:endParaRPr lang="zh-CN" altLang="en-US" sz="3600" b="1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82282" name="矩形 182281"/>
          <p:cNvSpPr/>
          <p:nvPr/>
        </p:nvSpPr>
        <p:spPr>
          <a:xfrm>
            <a:off x="3733800" y="4038600"/>
            <a:ext cx="690563" cy="2362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 lvl="0" algn="ctr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洋务运动</a:t>
            </a:r>
            <a:endParaRPr lang="zh-CN" altLang="en-US" sz="3200" b="1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2283" name="图片 182282" descr="00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3048000"/>
            <a:ext cx="6858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2284" name="矩形 182283"/>
          <p:cNvSpPr/>
          <p:nvPr/>
        </p:nvSpPr>
        <p:spPr>
          <a:xfrm>
            <a:off x="2209800" y="1524000"/>
            <a:ext cx="739775" cy="388620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 lvl="0" algn="ctr" eaLnBrk="0" hangingPunc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清政府被迫应对变局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2285" name="图片 182284" descr="00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200" y="4648200"/>
            <a:ext cx="4572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2286" name="文本框 182285"/>
          <p:cNvSpPr txBox="1"/>
          <p:nvPr/>
        </p:nvSpPr>
        <p:spPr>
          <a:xfrm>
            <a:off x="4724400" y="4114800"/>
            <a:ext cx="2057400" cy="974725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accent2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兴办近代军事民用工业</a:t>
            </a:r>
            <a:endParaRPr lang="zh-CN" altLang="en-US" sz="2800" b="1">
              <a:solidFill>
                <a:schemeClr val="accent2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8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bldLvl="0" animBg="1"/>
      <p:bldP spid="182275" grpId="0" bldLvl="0" animBg="1"/>
      <p:bldP spid="182276" grpId="0" bldLvl="0" animBg="1"/>
      <p:bldP spid="182277" grpId="0" bldLvl="0" animBg="1"/>
      <p:bldP spid="182279" grpId="0" bldLvl="0" animBg="1"/>
      <p:bldP spid="182281" grpId="0" bldLvl="0" animBg="1"/>
      <p:bldP spid="182282" grpId="0" bldLvl="0" animBg="1"/>
      <p:bldP spid="182284" grpId="0" bldLvl="0" animBg="1"/>
      <p:bldP spid="18228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6" name="Group 8"/>
          <p:cNvGrpSpPr/>
          <p:nvPr/>
        </p:nvGrpSpPr>
        <p:grpSpPr>
          <a:xfrm>
            <a:off x="576311" y="1588332"/>
            <a:ext cx="8105140" cy="2883535"/>
            <a:chOff x="510" y="1154"/>
            <a:chExt cx="4468" cy="1293"/>
          </a:xfrm>
        </p:grpSpPr>
        <p:pic>
          <p:nvPicPr>
            <p:cNvPr id="6147" name="Picture 9" descr="透明卷轴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10" y="1154"/>
              <a:ext cx="4468" cy="12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48" name="Text Box 10"/>
            <p:cNvSpPr txBox="1"/>
            <p:nvPr/>
          </p:nvSpPr>
          <p:spPr>
            <a:xfrm>
              <a:off x="644" y="1425"/>
              <a:ext cx="4128" cy="8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/>
              <a:r>
                <a:rPr lang="zh-CN" altLang="en-US" sz="6000" dirty="0">
                  <a:latin typeface="黑体" panose="02010609060101010101" pitchFamily="49" charset="-122"/>
                  <a:ea typeface="黑体" panose="02010609060101010101" pitchFamily="49" charset="-122"/>
                </a:rPr>
                <a:t>第三幕</a:t>
              </a:r>
              <a:endParaRPr lang="zh-CN" altLang="en-US" sz="6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lvl="0" algn="ctr"/>
              <a:r>
                <a:rPr lang="zh-CN" altLang="en-US" sz="6000" dirty="0">
                  <a:solidFill>
                    <a:srgbClr val="800000"/>
                  </a:solidFill>
                  <a:latin typeface="Calibri" panose="020F0502020204030204" pitchFamily="34" charset="0"/>
                  <a:ea typeface="黑体" panose="02010609060101010101" pitchFamily="49" charset="-122"/>
                </a:rPr>
                <a:t>感悟历史</a:t>
              </a:r>
              <a:endParaRPr lang="zh-CN" altLang="en-US" sz="6000" dirty="0">
                <a:solidFill>
                  <a:srgbClr val="800000"/>
                </a:solidFill>
                <a:latin typeface="Calibri" panose="020F050202020403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31474" name="Group 50"/>
          <p:cNvGraphicFramePr>
            <a:graphicFrameLocks noGrp="1"/>
          </p:cNvGraphicFramePr>
          <p:nvPr/>
        </p:nvGraphicFramePr>
        <p:xfrm>
          <a:off x="525463" y="1268413"/>
          <a:ext cx="8424863" cy="5114925"/>
        </p:xfrm>
        <a:graphic>
          <a:graphicData uri="http://schemas.openxmlformats.org/drawingml/2006/table">
            <a:tbl>
              <a:tblPr/>
              <a:tblGrid>
                <a:gridCol w="1152525"/>
                <a:gridCol w="3625850"/>
                <a:gridCol w="3646487"/>
              </a:tblGrid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英  国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中  国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69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政治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03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经济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军事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68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外交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77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综合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1457" name="Rectangle 33"/>
          <p:cNvSpPr/>
          <p:nvPr/>
        </p:nvSpPr>
        <p:spPr>
          <a:xfrm>
            <a:off x="5259388" y="2233613"/>
            <a:ext cx="3816350" cy="43338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lvl="0">
              <a:lnSpc>
                <a:spcPct val="8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封建君主专制制度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1458" name="Rectangle 34"/>
          <p:cNvSpPr/>
          <p:nvPr/>
        </p:nvSpPr>
        <p:spPr>
          <a:xfrm>
            <a:off x="1619250" y="2205038"/>
            <a:ext cx="3492500" cy="43338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lvl="0" algn="ctr">
              <a:lnSpc>
                <a:spcPct val="80000"/>
              </a:lnSpc>
            </a:pPr>
            <a:r>
              <a:rPr lang="zh-CN" altLang="en-US" sz="28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资本主义君主立宪制</a:t>
            </a:r>
            <a:endParaRPr lang="zh-CN" altLang="en-US" sz="28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1459" name="Rectangle 35"/>
          <p:cNvSpPr/>
          <p:nvPr/>
        </p:nvSpPr>
        <p:spPr>
          <a:xfrm>
            <a:off x="5410200" y="3051175"/>
            <a:ext cx="2949575" cy="77470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lvl="0" algn="ctr">
              <a:lnSpc>
                <a:spcPct val="8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自给自足自然经济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1460" name="Rectangle 36"/>
          <p:cNvSpPr/>
          <p:nvPr/>
        </p:nvSpPr>
        <p:spPr>
          <a:xfrm>
            <a:off x="1547813" y="3009900"/>
            <a:ext cx="3633787" cy="77470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lvl="0" algn="ctr">
              <a:lnSpc>
                <a:spcPct val="80000"/>
              </a:lnSpc>
            </a:pPr>
            <a:r>
              <a:rPr lang="zh-CN" altLang="en-US" sz="28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完成工业革命资本主义经济</a:t>
            </a:r>
            <a:endParaRPr lang="zh-CN" altLang="en-US" sz="28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1461" name="Rectangle 37"/>
          <p:cNvSpPr/>
          <p:nvPr/>
        </p:nvSpPr>
        <p:spPr>
          <a:xfrm>
            <a:off x="5259388" y="4000500"/>
            <a:ext cx="3960812" cy="47625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lvl="0">
              <a:lnSpc>
                <a:spcPct val="9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装备落后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1462" name="Rectangle 38"/>
          <p:cNvSpPr/>
          <p:nvPr/>
        </p:nvSpPr>
        <p:spPr>
          <a:xfrm>
            <a:off x="2438400" y="3962400"/>
            <a:ext cx="1981200" cy="56197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lvl="0">
              <a:lnSpc>
                <a:spcPct val="110000"/>
              </a:lnSpc>
            </a:pPr>
            <a:r>
              <a:rPr lang="zh-CN" altLang="en-US" sz="28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船坚炮利</a:t>
            </a:r>
            <a:endParaRPr lang="zh-CN" altLang="en-US" sz="28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1463" name="Rectangle 39"/>
          <p:cNvSpPr/>
          <p:nvPr/>
        </p:nvSpPr>
        <p:spPr>
          <a:xfrm>
            <a:off x="5278438" y="4763770"/>
            <a:ext cx="3673475" cy="56197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lvl="0">
              <a:lnSpc>
                <a:spcPct val="11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闭关锁国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1464" name="Rectangle 40"/>
          <p:cNvSpPr/>
          <p:nvPr/>
        </p:nvSpPr>
        <p:spPr>
          <a:xfrm>
            <a:off x="2438400" y="4895850"/>
            <a:ext cx="1981200" cy="56197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lvl="0">
              <a:lnSpc>
                <a:spcPct val="110000"/>
              </a:lnSpc>
            </a:pPr>
            <a:r>
              <a:rPr lang="zh-CN" altLang="en-US" sz="28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殖民扩张</a:t>
            </a:r>
            <a:endParaRPr lang="zh-CN" altLang="en-US" sz="28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1465" name="Rectangle 41"/>
          <p:cNvSpPr/>
          <p:nvPr/>
        </p:nvSpPr>
        <p:spPr>
          <a:xfrm>
            <a:off x="5278438" y="5805488"/>
            <a:ext cx="3636962" cy="519112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lvl="0"/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封建统治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危机四伏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1466" name="Rectangle 42"/>
          <p:cNvSpPr/>
          <p:nvPr/>
        </p:nvSpPr>
        <p:spPr>
          <a:xfrm>
            <a:off x="1600200" y="5805488"/>
            <a:ext cx="3352800" cy="519112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lvl="0"/>
            <a:r>
              <a:rPr lang="zh-CN" altLang="en-US" sz="28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资本主义迅速崛起</a:t>
            </a:r>
            <a:endParaRPr lang="zh-CN" altLang="en-US" sz="28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5" name="Rectangle 4"/>
          <p:cNvSpPr/>
          <p:nvPr/>
        </p:nvSpPr>
        <p:spPr>
          <a:xfrm>
            <a:off x="657225" y="156210"/>
            <a:ext cx="8151495" cy="621030"/>
          </a:xfrm>
          <a:prstGeom prst="rect">
            <a:avLst/>
          </a:prstGeom>
          <a:solidFill>
            <a:srgbClr val="A50021"/>
          </a:solidFill>
          <a:ln w="952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</a:rPr>
              <a:t>一思：中国为何会在战争中失败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31467" name="Group 43"/>
          <p:cNvGrpSpPr/>
          <p:nvPr/>
        </p:nvGrpSpPr>
        <p:grpSpPr>
          <a:xfrm>
            <a:off x="2590800" y="2286000"/>
            <a:ext cx="1524000" cy="3962400"/>
            <a:chOff x="1584" y="1200"/>
            <a:chExt cx="960" cy="2496"/>
          </a:xfrm>
        </p:grpSpPr>
        <p:sp>
          <p:nvSpPr>
            <p:cNvPr id="14383" name="WordArt 44"/>
            <p:cNvSpPr>
              <a:spLocks noTextEdit="1"/>
            </p:cNvSpPr>
            <p:nvPr/>
          </p:nvSpPr>
          <p:spPr>
            <a:xfrm rot="5400000">
              <a:off x="552" y="2232"/>
              <a:ext cx="2496" cy="432"/>
            </a:xfrm>
            <a:prstGeom prst="rect">
              <a:avLst/>
            </a:prstGeom>
          </p:spPr>
          <p:txBody>
            <a:bodyPr vert="eaVert"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 b="1" i="1">
                  <a:ln w="9525" cap="flat" cmpd="sng">
                    <a:solidFill>
                      <a:srgbClr val="8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effectLst>
                    <a:outerShdw dist="35921" dir="2699999" algn="ctr" rotWithShape="0">
                      <a:srgbClr val="B2B2B2">
                        <a:alpha val="79999"/>
                      </a:srgbClr>
                    </a:outerShdw>
                  </a:effectLst>
                  <a:latin typeface="+mn-ea"/>
                  <a:ea typeface="+mn-ea"/>
                </a:rPr>
                <a:t>先进的工业文明</a:t>
              </a:r>
              <a:endParaRPr lang="zh-CN" altLang="en-US" sz="3600" b="1" i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B2B2B2">
                      <a:alpha val="79999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384" name="AutoShape 45"/>
            <p:cNvSpPr/>
            <p:nvPr/>
          </p:nvSpPr>
          <p:spPr>
            <a:xfrm>
              <a:off x="2112" y="1248"/>
              <a:ext cx="432" cy="2400"/>
            </a:xfrm>
            <a:prstGeom prst="upArrow">
              <a:avLst>
                <a:gd name="adj1" fmla="val 50000"/>
                <a:gd name="adj2" fmla="val 138888"/>
              </a:avLst>
            </a:prstGeom>
            <a:solidFill>
              <a:srgbClr val="CC0000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p>
              <a:pPr lvl="0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31470" name="Group 46"/>
          <p:cNvGrpSpPr/>
          <p:nvPr/>
        </p:nvGrpSpPr>
        <p:grpSpPr>
          <a:xfrm>
            <a:off x="6318250" y="2286000"/>
            <a:ext cx="1524000" cy="3962400"/>
            <a:chOff x="4080" y="1200"/>
            <a:chExt cx="960" cy="2496"/>
          </a:xfrm>
        </p:grpSpPr>
        <p:sp>
          <p:nvSpPr>
            <p:cNvPr id="14381" name="WordArt 47"/>
            <p:cNvSpPr>
              <a:spLocks noTextEdit="1"/>
            </p:cNvSpPr>
            <p:nvPr/>
          </p:nvSpPr>
          <p:spPr>
            <a:xfrm rot="5400000">
              <a:off x="3048" y="2232"/>
              <a:ext cx="2496" cy="432"/>
            </a:xfrm>
            <a:prstGeom prst="rect">
              <a:avLst/>
            </a:prstGeom>
          </p:spPr>
          <p:txBody>
            <a:bodyPr vert="eaVert"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 b="1" i="1">
                  <a:ln w="9525" cap="flat" cmpd="sng">
                    <a:solidFill>
                      <a:srgbClr val="660033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66"/>
                  </a:solidFill>
                  <a:effectLst>
                    <a:outerShdw dist="35921" dir="2699999" algn="ctr" rotWithShape="0">
                      <a:srgbClr val="B2B2B2">
                        <a:alpha val="79999"/>
                      </a:srgbClr>
                    </a:outerShdw>
                  </a:effectLst>
                  <a:latin typeface="+mn-ea"/>
                  <a:ea typeface="+mn-ea"/>
                </a:rPr>
                <a:t>落后的农业文明</a:t>
              </a:r>
              <a:endParaRPr lang="zh-CN" altLang="en-US" sz="3600" b="1" i="1">
                <a:ln w="9525" cap="flat" cmpd="sng">
                  <a:solidFill>
                    <a:srgbClr val="66003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66"/>
                </a:solidFill>
                <a:effectLst>
                  <a:outerShdw dist="35921" dir="2699999" algn="ctr" rotWithShape="0">
                    <a:srgbClr val="B2B2B2">
                      <a:alpha val="79999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382" name="AutoShape 48"/>
            <p:cNvSpPr/>
            <p:nvPr/>
          </p:nvSpPr>
          <p:spPr>
            <a:xfrm>
              <a:off x="4608" y="1248"/>
              <a:ext cx="432" cy="2352"/>
            </a:xfrm>
            <a:prstGeom prst="downArrow">
              <a:avLst>
                <a:gd name="adj1" fmla="val 50000"/>
                <a:gd name="adj2" fmla="val 136111"/>
              </a:avLst>
            </a:prstGeom>
            <a:solidFill>
              <a:srgbClr val="000066"/>
            </a:solidFill>
            <a:ln w="9525" cap="flat" cmpd="sng">
              <a:solidFill>
                <a:srgbClr val="CC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p>
              <a:pPr lvl="0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2535" name="爆炸形 2 22534"/>
          <p:cNvSpPr/>
          <p:nvPr/>
        </p:nvSpPr>
        <p:spPr>
          <a:xfrm>
            <a:off x="936625" y="1268413"/>
            <a:ext cx="8283575" cy="5257800"/>
          </a:xfrm>
          <a:prstGeom prst="irregularSeal2">
            <a:avLst/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2536" name="文本框 22535"/>
          <p:cNvSpPr txBox="1"/>
          <p:nvPr/>
        </p:nvSpPr>
        <p:spPr>
          <a:xfrm>
            <a:off x="3556318" y="3368675"/>
            <a:ext cx="4351337" cy="914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pPr lvl="0"/>
            <a:r>
              <a:rPr lang="zh-CN" altLang="en-US" sz="5400" dirty="0">
                <a:solidFill>
                  <a:schemeClr val="bg1"/>
                </a:solidFill>
                <a:latin typeface="+mn-ea"/>
                <a:ea typeface="+mn-ea"/>
              </a:rPr>
              <a:t>必然性</a:t>
            </a:r>
            <a:endParaRPr lang="zh-CN" altLang="en-US" sz="5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25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bldLvl="0"/>
      <p:bldP spid="22536" grpId="1" bldLvl="0"/>
      <p:bldP spid="231458" grpId="0"/>
      <p:bldP spid="231457" grpId="0"/>
      <p:bldP spid="231460" grpId="0"/>
      <p:bldP spid="231459" grpId="0"/>
      <p:bldP spid="231462" grpId="0"/>
      <p:bldP spid="231461" grpId="0"/>
      <p:bldP spid="231464" grpId="0"/>
      <p:bldP spid="231463" grpId="0"/>
      <p:bldP spid="231466" grpId="0"/>
      <p:bldP spid="2314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5" name="Rectangle 4"/>
          <p:cNvSpPr/>
          <p:nvPr/>
        </p:nvSpPr>
        <p:spPr>
          <a:xfrm>
            <a:off x="846138" y="0"/>
            <a:ext cx="7451725" cy="620713"/>
          </a:xfrm>
          <a:prstGeom prst="rect">
            <a:avLst/>
          </a:prstGeom>
          <a:solidFill>
            <a:srgbClr val="A50021"/>
          </a:solidFill>
          <a:ln w="952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</a:rPr>
              <a:t>二思：为什么要挨打？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TextBox 6"/>
          <p:cNvSpPr txBox="1"/>
          <p:nvPr/>
        </p:nvSpPr>
        <p:spPr>
          <a:xfrm>
            <a:off x="539433" y="1233170"/>
            <a:ext cx="8064500" cy="3505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/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对于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南京条约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的条款，在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今天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看来是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绝对不平等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的卖国条约。如割地，协定关税、领事裁判权等。清朝朝野上下都予以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/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     ；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而对于中英文书平等往来等在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今天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看来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绝对平等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的条款，清朝君臣惶恐不安，表现的         。 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/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en-US" altLang="zh-CN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920750" y="5127625"/>
            <a:ext cx="7451725" cy="620713"/>
          </a:xfrm>
          <a:prstGeom prst="rect">
            <a:avLst/>
          </a:prstGeom>
          <a:solidFill>
            <a:srgbClr val="A50021"/>
          </a:solidFill>
          <a:ln w="952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charset="-122"/>
              </a:rPr>
              <a:t>我们还很落后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新宋体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00555" y="3686810"/>
            <a:ext cx="216344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70C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誓死不从</a:t>
            </a:r>
            <a:endParaRPr lang="zh-CN" altLang="en-US" sz="3200" b="1">
              <a:solidFill>
                <a:srgbClr val="0070C0"/>
              </a:solidFill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5955" y="2757170"/>
            <a:ext cx="103568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70C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认可</a:t>
            </a:r>
            <a:endParaRPr lang="zh-CN" altLang="en-US" sz="3200" b="1">
              <a:solidFill>
                <a:srgbClr val="0070C0"/>
              </a:solidFill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Box 2"/>
          <p:cNvSpPr txBox="1"/>
          <p:nvPr/>
        </p:nvSpPr>
        <p:spPr>
          <a:xfrm>
            <a:off x="377825" y="1125538"/>
            <a:ext cx="8066088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上层：鸦片战争失败后，魏源曾在其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海国图志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中发出“师夷长技”的呐喊，但仅是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昙花一现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，他的著作根本无人问津。清廷官员依旧文恬武嬉，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大有“雨过忘雷”之势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；清政府并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未深究战败原因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，每派人出国考察，也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没进行任何改革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；就连美国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主动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要求提供制船造炮技术，也被婉言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拒绝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了。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民众：广东一张民间布告：“除你们的船是坚固的，炮火是猛烈的，火箭是强大的以外，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你们还有什么其他本领吗？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699" name="Rectangle 5"/>
          <p:cNvSpPr/>
          <p:nvPr/>
        </p:nvSpPr>
        <p:spPr>
          <a:xfrm>
            <a:off x="801688" y="0"/>
            <a:ext cx="7451725" cy="620713"/>
          </a:xfrm>
          <a:prstGeom prst="rect">
            <a:avLst/>
          </a:prstGeom>
          <a:solidFill>
            <a:srgbClr val="A50021"/>
          </a:solidFill>
          <a:ln w="952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</a:rPr>
              <a:t>三思：挨打后觉醒了吗？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755775" y="4529138"/>
            <a:ext cx="5192713" cy="2122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33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政府腐败、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领导集团意识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缺失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民众普遍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麻木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7" name="Rectangle 3"/>
          <p:cNvSpPr/>
          <p:nvPr/>
        </p:nvSpPr>
        <p:spPr>
          <a:xfrm>
            <a:off x="2012950" y="1088390"/>
            <a:ext cx="4949825" cy="640080"/>
          </a:xfrm>
          <a:prstGeom prst="rect">
            <a:avLst/>
          </a:prstGeom>
          <a:noFill/>
          <a:ln w="57150" cap="flat" cmpd="thickThin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lvl="0"/>
            <a:r>
              <a:rPr lang="zh-CN" altLang="en-US" sz="3600" b="1" dirty="0">
                <a:solidFill>
                  <a:srgbClr val="000066"/>
                </a:solidFill>
                <a:latin typeface="Arial Unicode MS" panose="020B0604020202020204" pitchFamily="34" charset="-122"/>
                <a:ea typeface="黑体" panose="02010609060101010101" pitchFamily="49" charset="-122"/>
              </a:rPr>
              <a:t>保持制度的先进性</a:t>
            </a:r>
            <a:endParaRPr lang="zh-CN" altLang="en-US" sz="3600" b="1" dirty="0">
              <a:solidFill>
                <a:srgbClr val="000066"/>
              </a:solidFill>
              <a:latin typeface="Arial Unicode MS" panose="020B0604020202020204" pitchFamily="34" charset="-122"/>
              <a:ea typeface="黑体" panose="02010609060101010101" pitchFamily="49" charset="-122"/>
            </a:endParaRPr>
          </a:p>
        </p:txBody>
      </p:sp>
      <p:sp>
        <p:nvSpPr>
          <p:cNvPr id="31748" name="Rectangle 5"/>
          <p:cNvSpPr/>
          <p:nvPr/>
        </p:nvSpPr>
        <p:spPr>
          <a:xfrm>
            <a:off x="2676525" y="0"/>
            <a:ext cx="3725863" cy="620713"/>
          </a:xfrm>
          <a:prstGeom prst="rect">
            <a:avLst/>
          </a:prstGeom>
          <a:solidFill>
            <a:srgbClr val="A50021"/>
          </a:solidFill>
          <a:ln w="952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</a:rPr>
              <a:t>反思后的启示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793" y="2635568"/>
            <a:ext cx="7129462" cy="647700"/>
          </a:xfrm>
          <a:prstGeom prst="rect">
            <a:avLst/>
          </a:prstGeom>
          <a:noFill/>
          <a:ln w="57150" cap="flat" cmpd="thickThin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/>
            <a:r>
              <a:rPr lang="zh-CN" altLang="en-US" sz="3600" b="1" dirty="0">
                <a:solidFill>
                  <a:srgbClr val="000066"/>
                </a:solidFill>
                <a:latin typeface="Arial Unicode MS" panose="020B0604020202020204" pitchFamily="34" charset="-122"/>
                <a:ea typeface="黑体" panose="02010609060101010101" pitchFamily="49" charset="-122"/>
              </a:rPr>
              <a:t>谨记历史；改革开放；振兴中华</a:t>
            </a:r>
            <a:endParaRPr lang="zh-CN" altLang="en-US" sz="3600" b="1" dirty="0">
              <a:solidFill>
                <a:srgbClr val="000066"/>
              </a:solidFill>
              <a:latin typeface="Arial Unicode MS" panose="020B0604020202020204" pitchFamily="34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1747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图片 358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1588"/>
            <a:ext cx="9142412" cy="6884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/>
          <p:nvPr/>
        </p:nvSpPr>
        <p:spPr>
          <a:xfrm>
            <a:off x="1006475" y="1773238"/>
            <a:ext cx="8137525" cy="259238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楷体_GB2312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795338" y="4941888"/>
            <a:ext cx="8348662" cy="156845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dash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66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课程标准：</a:t>
            </a:r>
            <a:r>
              <a:rPr lang="zh-CN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列举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两次鸦片战争</a:t>
            </a:r>
            <a:r>
              <a:rPr lang="zh-CN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西方列强的侵华史实，概述中国军民反抗外来侵略斗争的事迹，体会中华民族英勇不屈的斗争精神。</a:t>
            </a:r>
            <a:endParaRPr lang="zh-CN" altLang="en-US" sz="3200" b="1" dirty="0">
              <a:solidFill>
                <a:srgbClr val="660066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124" name="WordArt 2"/>
          <p:cNvSpPr>
            <a:spLocks noTextEdit="1"/>
          </p:cNvSpPr>
          <p:nvPr/>
        </p:nvSpPr>
        <p:spPr>
          <a:xfrm>
            <a:off x="1187450" y="2205038"/>
            <a:ext cx="7435850" cy="1979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TopLeft">
                <a:rot lat="0" lon="0" rev="0"/>
              </a:camera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p>
            <a:pPr algn="ctr"/>
            <a:r>
              <a:rPr lang="zh-CN" altLang="en-US" sz="8800" b="1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鸦片战争</a:t>
            </a:r>
            <a:endParaRPr lang="zh-CN" altLang="en-US" sz="8800" b="1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5" name="TextBox 13"/>
          <p:cNvSpPr txBox="1"/>
          <p:nvPr/>
        </p:nvSpPr>
        <p:spPr>
          <a:xfrm>
            <a:off x="795338" y="1127125"/>
            <a:ext cx="8348662" cy="64611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3600" b="1" dirty="0">
                <a:latin typeface="Calibri" panose="020F0502020204030204" pitchFamily="34" charset="0"/>
                <a:ea typeface="宋体" panose="02010600030101010101" pitchFamily="2" charset="-122"/>
              </a:rPr>
              <a:t>第四单元   内忧外患与中华民族的奋起</a:t>
            </a:r>
            <a:endParaRPr lang="zh-CN" altLang="en-US" sz="36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5"/>
          <p:cNvSpPr/>
          <p:nvPr/>
        </p:nvSpPr>
        <p:spPr>
          <a:xfrm>
            <a:off x="228600" y="1295400"/>
            <a:ext cx="8465820" cy="946150"/>
          </a:xfrm>
          <a:prstGeom prst="rect">
            <a:avLst/>
          </a:prstGeom>
          <a:noFill/>
          <a:ln w="22225">
            <a:noFill/>
          </a:ln>
        </p:spPr>
        <p:txBody>
          <a:bodyPr wrap="none" lIns="90000" tIns="46800" rIns="90000" bIns="46800" anchor="ctr">
            <a:spAutoFit/>
          </a:bodyPr>
          <a:p>
            <a:pPr lvl="0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．（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2016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上海单科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·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19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）以下图表反映了五口通商各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口岸的关税收入变化，其中口岸甲是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4819" name="Picture 4" descr="中学历史教学园地（www.zxls.com）——全国文章总量、访问量最大的历史教学网站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2438400"/>
            <a:ext cx="5334000" cy="267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Rectangle 6"/>
          <p:cNvSpPr/>
          <p:nvPr/>
        </p:nvSpPr>
        <p:spPr>
          <a:xfrm>
            <a:off x="762000" y="5334000"/>
            <a:ext cx="6623050" cy="946150"/>
          </a:xfrm>
          <a:prstGeom prst="rect">
            <a:avLst/>
          </a:prstGeom>
          <a:noFill/>
          <a:ln w="22225">
            <a:noFill/>
          </a:ln>
        </p:spPr>
        <p:txBody>
          <a:bodyPr wrap="none" lIns="90000" tIns="46800" rIns="90000" bIns="4680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0">
              <a:spcBef>
                <a:spcPct val="0"/>
              </a:spcBef>
              <a:buNone/>
              <a:tabLst>
                <a:tab pos="2628900" algn="l"/>
              </a:tabLst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．宁波　      　 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．广州　       　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0">
              <a:spcBef>
                <a:spcPct val="0"/>
              </a:spcBef>
              <a:buNone/>
              <a:tabLst>
                <a:tab pos="2628900" algn="l"/>
              </a:tabLst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．上海　　     　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．福州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1" name="WordArt 7"/>
          <p:cNvSpPr>
            <a:spLocks noTextEdit="1"/>
          </p:cNvSpPr>
          <p:nvPr/>
        </p:nvSpPr>
        <p:spPr>
          <a:xfrm>
            <a:off x="381000" y="228600"/>
            <a:ext cx="23622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C9FCB">
                        <a:alpha val="100000"/>
                      </a:srgbClr>
                    </a:gs>
                    <a:gs pos="13000">
                      <a:srgbClr val="F8B049">
                        <a:alpha val="100000"/>
                      </a:srgbClr>
                    </a:gs>
                    <a:gs pos="21001">
                      <a:srgbClr val="F8B049">
                        <a:alpha val="100000"/>
                      </a:srgbClr>
                    </a:gs>
                    <a:gs pos="63000">
                      <a:srgbClr val="FEE7F2">
                        <a:alpha val="100000"/>
                      </a:srgbClr>
                    </a:gs>
                    <a:gs pos="67000">
                      <a:srgbClr val="F952A0">
                        <a:alpha val="100000"/>
                      </a:srgbClr>
                    </a:gs>
                    <a:gs pos="69000">
                      <a:srgbClr val="C50849">
                        <a:alpha val="100000"/>
                      </a:srgbClr>
                    </a:gs>
                    <a:gs pos="82001">
                      <a:srgbClr val="B43E85">
                        <a:alpha val="100000"/>
                      </a:srgbClr>
                    </a:gs>
                    <a:gs pos="100000">
                      <a:srgbClr val="F8B049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sy="50000" kx="-2591412" algn="bl" rotWithShape="0">
                    <a:srgbClr val="868686">
                      <a:alpha val="50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走近高考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C9FCB">
                      <a:alpha val="100000"/>
                    </a:srgbClr>
                  </a:gs>
                  <a:gs pos="13000">
                    <a:srgbClr val="F8B049">
                      <a:alpha val="100000"/>
                    </a:srgbClr>
                  </a:gs>
                  <a:gs pos="21001">
                    <a:srgbClr val="F8B049">
                      <a:alpha val="100000"/>
                    </a:srgbClr>
                  </a:gs>
                  <a:gs pos="63000">
                    <a:srgbClr val="FEE7F2">
                      <a:alpha val="100000"/>
                    </a:srgbClr>
                  </a:gs>
                  <a:gs pos="67000">
                    <a:srgbClr val="F952A0">
                      <a:alpha val="100000"/>
                    </a:srgbClr>
                  </a:gs>
                  <a:gs pos="69000">
                    <a:srgbClr val="C50849">
                      <a:alpha val="100000"/>
                    </a:srgbClr>
                  </a:gs>
                  <a:gs pos="82001">
                    <a:srgbClr val="B43E85">
                      <a:alpha val="100000"/>
                    </a:srgbClr>
                  </a:gs>
                  <a:gs pos="100000">
                    <a:srgbClr val="F8B049">
                      <a:alpha val="100000"/>
                    </a:srgbClr>
                  </a:gs>
                </a:gsLst>
                <a:lin ang="5400000" scaled="1"/>
                <a:tileRect/>
              </a:gradFill>
              <a:effectLst>
                <a:outerShdw sy="50000" kx="-2591412" algn="bl" rotWithShape="0">
                  <a:srgbClr val="868686">
                    <a:alpha val="50000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AutoShape 8"/>
          <p:cNvSpPr/>
          <p:nvPr/>
        </p:nvSpPr>
        <p:spPr>
          <a:xfrm>
            <a:off x="685800" y="5791200"/>
            <a:ext cx="533400" cy="609600"/>
          </a:xfrm>
          <a:custGeom>
            <a:avLst/>
            <a:gdLst>
              <a:gd name="txL" fmla="*/ 3163 w 21600"/>
              <a:gd name="txT" fmla="*/ 3163 h 21600"/>
              <a:gd name="txR" fmla="*/ 18437 w 21600"/>
              <a:gd name="txB" fmla="*/ 18437 h 21600"/>
            </a:gdLst>
            <a:ahLst/>
            <a:cxnLst>
              <a:cxn ang="0">
                <a:pos x="266700" y="0"/>
              </a:cxn>
              <a:cxn ang="0">
                <a:pos x="78109" y="89267"/>
              </a:cxn>
              <a:cxn ang="0">
                <a:pos x="0" y="304800"/>
              </a:cxn>
              <a:cxn ang="0">
                <a:pos x="78109" y="520333"/>
              </a:cxn>
              <a:cxn ang="0">
                <a:pos x="266700" y="609600"/>
              </a:cxn>
              <a:cxn ang="0">
                <a:pos x="455291" y="520333"/>
              </a:cxn>
              <a:cxn ang="0">
                <a:pos x="533400" y="304800"/>
              </a:cxn>
              <a:cxn ang="0">
                <a:pos x="455291" y="89267"/>
              </a:cxn>
            </a:cxnLst>
            <a:rect l="txL" t="txT" r="txR" b="tx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CC99">
              <a:alpha val="100000"/>
            </a:srgbClr>
          </a:solidFill>
          <a:ln w="22225" cap="flat" cmpd="sng">
            <a:solidFill>
              <a:srgbClr val="FF00FF">
                <a:alpha val="100000"/>
              </a:srgbClr>
            </a:solidFill>
            <a:prstDash val="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WordArt 4"/>
          <p:cNvSpPr>
            <a:spLocks noTextEdit="1"/>
          </p:cNvSpPr>
          <p:nvPr/>
        </p:nvSpPr>
        <p:spPr>
          <a:xfrm>
            <a:off x="381000" y="228600"/>
            <a:ext cx="23622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C9FCB">
                        <a:alpha val="100000"/>
                      </a:srgbClr>
                    </a:gs>
                    <a:gs pos="13000">
                      <a:srgbClr val="F8B049">
                        <a:alpha val="100000"/>
                      </a:srgbClr>
                    </a:gs>
                    <a:gs pos="21001">
                      <a:srgbClr val="F8B049">
                        <a:alpha val="100000"/>
                      </a:srgbClr>
                    </a:gs>
                    <a:gs pos="63000">
                      <a:srgbClr val="FEE7F2">
                        <a:alpha val="100000"/>
                      </a:srgbClr>
                    </a:gs>
                    <a:gs pos="67000">
                      <a:srgbClr val="F952A0">
                        <a:alpha val="100000"/>
                      </a:srgbClr>
                    </a:gs>
                    <a:gs pos="69000">
                      <a:srgbClr val="C50849">
                        <a:alpha val="100000"/>
                      </a:srgbClr>
                    </a:gs>
                    <a:gs pos="82001">
                      <a:srgbClr val="B43E85">
                        <a:alpha val="100000"/>
                      </a:srgbClr>
                    </a:gs>
                    <a:gs pos="100000">
                      <a:srgbClr val="F8B049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sy="50000" kx="-2591412" algn="bl" rotWithShape="0">
                    <a:srgbClr val="868686">
                      <a:alpha val="50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走近高考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C9FCB">
                      <a:alpha val="100000"/>
                    </a:srgbClr>
                  </a:gs>
                  <a:gs pos="13000">
                    <a:srgbClr val="F8B049">
                      <a:alpha val="100000"/>
                    </a:srgbClr>
                  </a:gs>
                  <a:gs pos="21001">
                    <a:srgbClr val="F8B049">
                      <a:alpha val="100000"/>
                    </a:srgbClr>
                  </a:gs>
                  <a:gs pos="63000">
                    <a:srgbClr val="FEE7F2">
                      <a:alpha val="100000"/>
                    </a:srgbClr>
                  </a:gs>
                  <a:gs pos="67000">
                    <a:srgbClr val="F952A0">
                      <a:alpha val="100000"/>
                    </a:srgbClr>
                  </a:gs>
                  <a:gs pos="69000">
                    <a:srgbClr val="C50849">
                      <a:alpha val="100000"/>
                    </a:srgbClr>
                  </a:gs>
                  <a:gs pos="82001">
                    <a:srgbClr val="B43E85">
                      <a:alpha val="100000"/>
                    </a:srgbClr>
                  </a:gs>
                  <a:gs pos="100000">
                    <a:srgbClr val="F8B049">
                      <a:alpha val="100000"/>
                    </a:srgbClr>
                  </a:gs>
                </a:gsLst>
                <a:lin ang="5400000" scaled="1"/>
                <a:tileRect/>
              </a:gradFill>
              <a:effectLst>
                <a:outerShdw sy="50000" kx="-2591412" algn="bl" rotWithShape="0">
                  <a:srgbClr val="868686">
                    <a:alpha val="50000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5843" name="Rectangle 5"/>
          <p:cNvSpPr/>
          <p:nvPr/>
        </p:nvSpPr>
        <p:spPr>
          <a:xfrm>
            <a:off x="304800" y="1220153"/>
            <a:ext cx="8534400" cy="4014470"/>
          </a:xfrm>
          <a:prstGeom prst="rect">
            <a:avLst/>
          </a:prstGeom>
          <a:noFill/>
          <a:ln w="22225">
            <a:noFill/>
          </a:ln>
        </p:spPr>
        <p:txBody>
          <a:bodyPr lIns="90000" tIns="46800" rIns="90000" bIns="4680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0">
              <a:lnSpc>
                <a:spcPct val="115000"/>
              </a:lnSpc>
              <a:spcBef>
                <a:spcPct val="0"/>
              </a:spcBef>
              <a:buNone/>
              <a:tabLst>
                <a:tab pos="2628900" algn="l"/>
              </a:tabLst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．（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2016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·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山东文综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·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中国历史与西方历史的会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0">
              <a:lnSpc>
                <a:spcPct val="115000"/>
              </a:lnSpc>
              <a:spcBef>
                <a:spcPct val="0"/>
              </a:spcBef>
              <a:buNone/>
              <a:tabLst>
                <a:tab pos="2628900" algn="l"/>
              </a:tabLst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合结束了中国的闭关自守，使它越来越多地介入世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0">
              <a:lnSpc>
                <a:spcPct val="115000"/>
              </a:lnSpc>
              <a:spcBef>
                <a:spcPct val="0"/>
              </a:spcBef>
              <a:buNone/>
              <a:tabLst>
                <a:tab pos="2628900" algn="l"/>
              </a:tabLst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界事务，乃至于到今天，在中国或西方发生的事情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0">
              <a:lnSpc>
                <a:spcPct val="115000"/>
              </a:lnSpc>
              <a:spcBef>
                <a:spcPct val="0"/>
              </a:spcBef>
              <a:buNone/>
              <a:tabLst>
                <a:tab pos="2628900" algn="l"/>
              </a:tabLst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都会即时产生相互的影响。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这强调的是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0">
              <a:lnSpc>
                <a:spcPct val="115000"/>
              </a:lnSpc>
              <a:spcBef>
                <a:spcPct val="0"/>
              </a:spcBef>
              <a:buNone/>
              <a:tabLst>
                <a:tab pos="2628900" algn="l"/>
              </a:tabLst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．中国近代历史发展中西方的主导性 	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0">
              <a:lnSpc>
                <a:spcPct val="115000"/>
              </a:lnSpc>
              <a:spcBef>
                <a:spcPct val="0"/>
              </a:spcBef>
              <a:buNone/>
              <a:tabLst>
                <a:tab pos="2628900" algn="l"/>
              </a:tabLst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．近代中国和世界的碰撞与融合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0">
              <a:lnSpc>
                <a:spcPct val="115000"/>
              </a:lnSpc>
              <a:spcBef>
                <a:spcPct val="0"/>
              </a:spcBef>
              <a:buNone/>
              <a:tabLst>
                <a:tab pos="2628900" algn="l"/>
              </a:tabLst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．中国按照西方模式向近代社会演变 	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0">
              <a:lnSpc>
                <a:spcPct val="115000"/>
              </a:lnSpc>
              <a:spcBef>
                <a:spcPct val="0"/>
              </a:spcBef>
              <a:buNone/>
              <a:tabLst>
                <a:tab pos="2628900" algn="l"/>
              </a:tabLst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．中国近代史是西学东渐的过程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AutoShape 7"/>
          <p:cNvSpPr/>
          <p:nvPr/>
        </p:nvSpPr>
        <p:spPr>
          <a:xfrm>
            <a:off x="228600" y="3733800"/>
            <a:ext cx="533400" cy="609600"/>
          </a:xfrm>
          <a:custGeom>
            <a:avLst/>
            <a:gdLst>
              <a:gd name="txL" fmla="*/ 3163 w 21600"/>
              <a:gd name="txT" fmla="*/ 3163 h 21600"/>
              <a:gd name="txR" fmla="*/ 18437 w 21600"/>
              <a:gd name="txB" fmla="*/ 18437 h 21600"/>
            </a:gdLst>
            <a:ahLst/>
            <a:cxnLst>
              <a:cxn ang="0">
                <a:pos x="266700" y="0"/>
              </a:cxn>
              <a:cxn ang="0">
                <a:pos x="78109" y="89267"/>
              </a:cxn>
              <a:cxn ang="0">
                <a:pos x="0" y="304800"/>
              </a:cxn>
              <a:cxn ang="0">
                <a:pos x="78109" y="520333"/>
              </a:cxn>
              <a:cxn ang="0">
                <a:pos x="266700" y="609600"/>
              </a:cxn>
              <a:cxn ang="0">
                <a:pos x="455291" y="520333"/>
              </a:cxn>
              <a:cxn ang="0">
                <a:pos x="533400" y="304800"/>
              </a:cxn>
              <a:cxn ang="0">
                <a:pos x="455291" y="89267"/>
              </a:cxn>
            </a:cxnLst>
            <a:rect l="txL" t="txT" r="txR" b="tx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CC99">
              <a:alpha val="100000"/>
            </a:srgbClr>
          </a:solidFill>
          <a:ln w="22225" cap="flat" cmpd="sng">
            <a:solidFill>
              <a:srgbClr val="FF00FF">
                <a:alpha val="100000"/>
              </a:srgbClr>
            </a:solidFill>
            <a:prstDash val="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6" name="Group 8"/>
          <p:cNvGrpSpPr/>
          <p:nvPr/>
        </p:nvGrpSpPr>
        <p:grpSpPr>
          <a:xfrm>
            <a:off x="576311" y="1588332"/>
            <a:ext cx="8105140" cy="2883535"/>
            <a:chOff x="510" y="1154"/>
            <a:chExt cx="4468" cy="1293"/>
          </a:xfrm>
        </p:grpSpPr>
        <p:pic>
          <p:nvPicPr>
            <p:cNvPr id="6147" name="Picture 9" descr="透明卷轴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10" y="1154"/>
              <a:ext cx="4468" cy="12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48" name="Text Box 10"/>
            <p:cNvSpPr txBox="1"/>
            <p:nvPr/>
          </p:nvSpPr>
          <p:spPr>
            <a:xfrm>
              <a:off x="644" y="1425"/>
              <a:ext cx="4128" cy="8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/>
              <a:r>
                <a:rPr lang="zh-CN" altLang="en-US" sz="6000" dirty="0">
                  <a:latin typeface="黑体" panose="02010609060101010101" pitchFamily="49" charset="-122"/>
                  <a:ea typeface="黑体" panose="02010609060101010101" pitchFamily="49" charset="-122"/>
                </a:rPr>
                <a:t>第一幕</a:t>
              </a:r>
              <a:endParaRPr lang="zh-CN" altLang="en-US" sz="6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lvl="0" algn="ctr"/>
              <a:r>
                <a:rPr lang="zh-CN" altLang="en-US" sz="6000" dirty="0">
                  <a:solidFill>
                    <a:srgbClr val="800000"/>
                  </a:solidFill>
                  <a:latin typeface="Calibri" panose="020F0502020204030204" pitchFamily="34" charset="0"/>
                  <a:ea typeface="黑体" panose="02010609060101010101" pitchFamily="49" charset="-122"/>
                </a:rPr>
                <a:t>重现历史</a:t>
              </a:r>
              <a:endParaRPr lang="zh-CN" altLang="en-US" sz="6000" dirty="0">
                <a:solidFill>
                  <a:srgbClr val="800000"/>
                </a:solidFill>
                <a:latin typeface="Calibri" panose="020F050202020403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16025" y="1266825"/>
            <a:ext cx="7235825" cy="5133975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500" b="1" i="0" u="none" strike="noStrike" kern="1200" cap="none" spc="0" normalizeH="0" baseline="0" noProof="0">
              <a:ln w="12700">
                <a:solidFill>
                  <a:schemeClr val="tx2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16025" y="201613"/>
            <a:ext cx="6189663" cy="949325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2" name="Picture 5" descr="911526527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223320"/>
            </a:solidFill>
          </a:ln>
        </p:spPr>
      </p:pic>
      <p:sp>
        <p:nvSpPr>
          <p:cNvPr id="6" name="Freeform 6"/>
          <p:cNvSpPr/>
          <p:nvPr/>
        </p:nvSpPr>
        <p:spPr>
          <a:xfrm>
            <a:off x="250825" y="2276475"/>
            <a:ext cx="5834063" cy="3816350"/>
          </a:xfrm>
          <a:custGeom>
            <a:avLst/>
            <a:gdLst/>
            <a:ahLst/>
            <a:cxnLst>
              <a:cxn ang="0">
                <a:pos x="568520" y="79555"/>
              </a:cxn>
              <a:cxn ang="0">
                <a:pos x="451736" y="287533"/>
              </a:cxn>
              <a:cxn ang="0">
                <a:pos x="370885" y="870555"/>
              </a:cxn>
              <a:cxn ang="0">
                <a:pos x="189934" y="1053531"/>
              </a:cxn>
              <a:cxn ang="0">
                <a:pos x="46200" y="1372886"/>
              </a:cxn>
              <a:cxn ang="0">
                <a:pos x="109084" y="2100243"/>
              </a:cxn>
              <a:cxn ang="0">
                <a:pos x="316985" y="2259352"/>
              </a:cxn>
              <a:cxn ang="0">
                <a:pos x="496653" y="2330951"/>
              </a:cxn>
              <a:cxn ang="0">
                <a:pos x="776421" y="2419598"/>
              </a:cxn>
              <a:cxn ang="0">
                <a:pos x="1056189" y="2730997"/>
              </a:cxn>
              <a:cxn ang="0">
                <a:pos x="1217890" y="3025350"/>
              </a:cxn>
              <a:cxn ang="0">
                <a:pos x="1352640" y="3401529"/>
              </a:cxn>
              <a:cxn ang="0">
                <a:pos x="1425791" y="3520861"/>
              </a:cxn>
              <a:cxn ang="0">
                <a:pos x="1605458" y="3736795"/>
              </a:cxn>
              <a:cxn ang="0">
                <a:pos x="1686309" y="3808395"/>
              </a:cxn>
              <a:cxn ang="0">
                <a:pos x="2218895" y="3776573"/>
              </a:cxn>
              <a:cxn ang="0">
                <a:pos x="2398562" y="3592460"/>
              </a:cxn>
              <a:cxn ang="0">
                <a:pos x="2669347" y="3265150"/>
              </a:cxn>
              <a:cxn ang="0">
                <a:pos x="2732231" y="2977617"/>
              </a:cxn>
              <a:cxn ang="0">
                <a:pos x="2804098" y="2698039"/>
              </a:cxn>
              <a:cxn ang="0">
                <a:pos x="2886231" y="2578707"/>
              </a:cxn>
              <a:cxn ang="0">
                <a:pos x="3128783" y="2435509"/>
              </a:cxn>
              <a:cxn ang="0">
                <a:pos x="3291767" y="2299129"/>
              </a:cxn>
              <a:cxn ang="0">
                <a:pos x="3570251" y="2163886"/>
              </a:cxn>
              <a:cxn ang="0">
                <a:pos x="3912903" y="2291174"/>
              </a:cxn>
              <a:cxn ang="0">
                <a:pos x="4355655" y="2354818"/>
              </a:cxn>
              <a:cxn ang="0">
                <a:pos x="4652107" y="2211619"/>
              </a:cxn>
              <a:cxn ang="0">
                <a:pos x="4743224" y="2059329"/>
              </a:cxn>
              <a:cxn ang="0">
                <a:pos x="4788141" y="2084332"/>
              </a:cxn>
              <a:cxn ang="0">
                <a:pos x="4967809" y="1979774"/>
              </a:cxn>
              <a:cxn ang="0">
                <a:pos x="5211643" y="1852487"/>
              </a:cxn>
              <a:cxn ang="0">
                <a:pos x="5455478" y="1947952"/>
              </a:cxn>
              <a:cxn ang="0">
                <a:pos x="5715996" y="1955908"/>
              </a:cxn>
              <a:cxn ang="0">
                <a:pos x="5798129" y="1644508"/>
              </a:cxn>
              <a:cxn ang="0">
                <a:pos x="5778879" y="1445622"/>
              </a:cxn>
              <a:cxn ang="0">
                <a:pos x="5751929" y="1404708"/>
              </a:cxn>
              <a:cxn ang="0">
                <a:pos x="5715996" y="1341064"/>
              </a:cxn>
            </a:cxnLst>
            <a:pathLst>
              <a:path w="4546" h="3358">
                <a:moveTo>
                  <a:pt x="507" y="0"/>
                </a:moveTo>
                <a:cubicBezTo>
                  <a:pt x="467" y="13"/>
                  <a:pt x="466" y="38"/>
                  <a:pt x="443" y="70"/>
                </a:cubicBezTo>
                <a:cubicBezTo>
                  <a:pt x="403" y="124"/>
                  <a:pt x="426" y="76"/>
                  <a:pt x="401" y="120"/>
                </a:cubicBezTo>
                <a:cubicBezTo>
                  <a:pt x="377" y="161"/>
                  <a:pt x="367" y="208"/>
                  <a:pt x="352" y="253"/>
                </a:cubicBezTo>
                <a:cubicBezTo>
                  <a:pt x="349" y="309"/>
                  <a:pt x="341" y="366"/>
                  <a:pt x="338" y="422"/>
                </a:cubicBezTo>
                <a:cubicBezTo>
                  <a:pt x="330" y="592"/>
                  <a:pt x="367" y="654"/>
                  <a:pt x="289" y="766"/>
                </a:cubicBezTo>
                <a:cubicBezTo>
                  <a:pt x="262" y="804"/>
                  <a:pt x="245" y="855"/>
                  <a:pt x="198" y="871"/>
                </a:cubicBezTo>
                <a:cubicBezTo>
                  <a:pt x="170" y="897"/>
                  <a:pt x="185" y="899"/>
                  <a:pt x="148" y="927"/>
                </a:cubicBezTo>
                <a:cubicBezTo>
                  <a:pt x="134" y="956"/>
                  <a:pt x="126" y="973"/>
                  <a:pt x="99" y="991"/>
                </a:cubicBezTo>
                <a:cubicBezTo>
                  <a:pt x="47" y="1069"/>
                  <a:pt x="64" y="1123"/>
                  <a:pt x="36" y="1208"/>
                </a:cubicBezTo>
                <a:cubicBezTo>
                  <a:pt x="14" y="1342"/>
                  <a:pt x="0" y="1486"/>
                  <a:pt x="43" y="1616"/>
                </a:cubicBezTo>
                <a:cubicBezTo>
                  <a:pt x="48" y="1688"/>
                  <a:pt x="42" y="1784"/>
                  <a:pt x="85" y="1848"/>
                </a:cubicBezTo>
                <a:cubicBezTo>
                  <a:pt x="98" y="1900"/>
                  <a:pt x="115" y="1921"/>
                  <a:pt x="169" y="1939"/>
                </a:cubicBezTo>
                <a:cubicBezTo>
                  <a:pt x="194" y="1964"/>
                  <a:pt x="212" y="1979"/>
                  <a:pt x="247" y="1988"/>
                </a:cubicBezTo>
                <a:cubicBezTo>
                  <a:pt x="289" y="2016"/>
                  <a:pt x="260" y="1999"/>
                  <a:pt x="338" y="2030"/>
                </a:cubicBezTo>
                <a:cubicBezTo>
                  <a:pt x="354" y="2037"/>
                  <a:pt x="371" y="2042"/>
                  <a:pt x="387" y="2051"/>
                </a:cubicBezTo>
                <a:cubicBezTo>
                  <a:pt x="402" y="2059"/>
                  <a:pt x="413" y="2076"/>
                  <a:pt x="429" y="2079"/>
                </a:cubicBezTo>
                <a:cubicBezTo>
                  <a:pt x="487" y="2091"/>
                  <a:pt x="548" y="2110"/>
                  <a:pt x="605" y="2129"/>
                </a:cubicBezTo>
                <a:cubicBezTo>
                  <a:pt x="664" y="2188"/>
                  <a:pt x="708" y="2260"/>
                  <a:pt x="766" y="2318"/>
                </a:cubicBezTo>
                <a:cubicBezTo>
                  <a:pt x="777" y="2356"/>
                  <a:pt x="803" y="2370"/>
                  <a:pt x="823" y="2403"/>
                </a:cubicBezTo>
                <a:cubicBezTo>
                  <a:pt x="854" y="2453"/>
                  <a:pt x="874" y="2511"/>
                  <a:pt x="900" y="2564"/>
                </a:cubicBezTo>
                <a:cubicBezTo>
                  <a:pt x="916" y="2597"/>
                  <a:pt x="937" y="2627"/>
                  <a:pt x="949" y="2662"/>
                </a:cubicBezTo>
                <a:cubicBezTo>
                  <a:pt x="955" y="2717"/>
                  <a:pt x="965" y="2770"/>
                  <a:pt x="1005" y="2810"/>
                </a:cubicBezTo>
                <a:cubicBezTo>
                  <a:pt x="1013" y="2874"/>
                  <a:pt x="1034" y="2932"/>
                  <a:pt x="1054" y="2993"/>
                </a:cubicBezTo>
                <a:cubicBezTo>
                  <a:pt x="1059" y="3009"/>
                  <a:pt x="1056" y="3027"/>
                  <a:pt x="1062" y="3042"/>
                </a:cubicBezTo>
                <a:cubicBezTo>
                  <a:pt x="1070" y="3063"/>
                  <a:pt x="1098" y="3081"/>
                  <a:pt x="1111" y="3098"/>
                </a:cubicBezTo>
                <a:cubicBezTo>
                  <a:pt x="1147" y="3145"/>
                  <a:pt x="1102" y="3111"/>
                  <a:pt x="1146" y="3140"/>
                </a:cubicBezTo>
                <a:cubicBezTo>
                  <a:pt x="1172" y="3193"/>
                  <a:pt x="1212" y="3244"/>
                  <a:pt x="1251" y="3288"/>
                </a:cubicBezTo>
                <a:cubicBezTo>
                  <a:pt x="1264" y="3303"/>
                  <a:pt x="1279" y="3316"/>
                  <a:pt x="1293" y="3330"/>
                </a:cubicBezTo>
                <a:cubicBezTo>
                  <a:pt x="1300" y="3337"/>
                  <a:pt x="1304" y="3350"/>
                  <a:pt x="1314" y="3351"/>
                </a:cubicBezTo>
                <a:cubicBezTo>
                  <a:pt x="1345" y="3353"/>
                  <a:pt x="1375" y="3356"/>
                  <a:pt x="1406" y="3358"/>
                </a:cubicBezTo>
                <a:cubicBezTo>
                  <a:pt x="1516" y="3354"/>
                  <a:pt x="1624" y="3358"/>
                  <a:pt x="1729" y="3323"/>
                </a:cubicBezTo>
                <a:cubicBezTo>
                  <a:pt x="1746" y="3289"/>
                  <a:pt x="1774" y="3266"/>
                  <a:pt x="1806" y="3245"/>
                </a:cubicBezTo>
                <a:cubicBezTo>
                  <a:pt x="1826" y="3185"/>
                  <a:pt x="1829" y="3201"/>
                  <a:pt x="1869" y="3161"/>
                </a:cubicBezTo>
                <a:cubicBezTo>
                  <a:pt x="1896" y="3134"/>
                  <a:pt x="1922" y="3100"/>
                  <a:pt x="1947" y="3070"/>
                </a:cubicBezTo>
                <a:cubicBezTo>
                  <a:pt x="1998" y="3009"/>
                  <a:pt x="2036" y="2939"/>
                  <a:pt x="2080" y="2873"/>
                </a:cubicBezTo>
                <a:cubicBezTo>
                  <a:pt x="2086" y="2847"/>
                  <a:pt x="2095" y="2822"/>
                  <a:pt x="2101" y="2796"/>
                </a:cubicBezTo>
                <a:cubicBezTo>
                  <a:pt x="2105" y="2727"/>
                  <a:pt x="2100" y="2678"/>
                  <a:pt x="2129" y="2620"/>
                </a:cubicBezTo>
                <a:cubicBezTo>
                  <a:pt x="2136" y="2553"/>
                  <a:pt x="2129" y="2448"/>
                  <a:pt x="2178" y="2395"/>
                </a:cubicBezTo>
                <a:cubicBezTo>
                  <a:pt x="2180" y="2388"/>
                  <a:pt x="2181" y="2380"/>
                  <a:pt x="2185" y="2374"/>
                </a:cubicBezTo>
                <a:cubicBezTo>
                  <a:pt x="2195" y="2361"/>
                  <a:pt x="2221" y="2339"/>
                  <a:pt x="2221" y="2339"/>
                </a:cubicBezTo>
                <a:cubicBezTo>
                  <a:pt x="2225" y="2326"/>
                  <a:pt x="2244" y="2278"/>
                  <a:pt x="2249" y="2269"/>
                </a:cubicBezTo>
                <a:cubicBezTo>
                  <a:pt x="2267" y="2238"/>
                  <a:pt x="2333" y="2194"/>
                  <a:pt x="2368" y="2185"/>
                </a:cubicBezTo>
                <a:cubicBezTo>
                  <a:pt x="2419" y="2151"/>
                  <a:pt x="2395" y="2165"/>
                  <a:pt x="2438" y="2143"/>
                </a:cubicBezTo>
                <a:cubicBezTo>
                  <a:pt x="2463" y="2104"/>
                  <a:pt x="2478" y="2089"/>
                  <a:pt x="2516" y="2065"/>
                </a:cubicBezTo>
                <a:cubicBezTo>
                  <a:pt x="2558" y="2001"/>
                  <a:pt x="2489" y="2099"/>
                  <a:pt x="2565" y="2023"/>
                </a:cubicBezTo>
                <a:cubicBezTo>
                  <a:pt x="2602" y="1986"/>
                  <a:pt x="2537" y="2014"/>
                  <a:pt x="2593" y="1995"/>
                </a:cubicBezTo>
                <a:cubicBezTo>
                  <a:pt x="2660" y="1945"/>
                  <a:pt x="2705" y="1930"/>
                  <a:pt x="2782" y="1904"/>
                </a:cubicBezTo>
                <a:cubicBezTo>
                  <a:pt x="2848" y="1906"/>
                  <a:pt x="2914" y="1903"/>
                  <a:pt x="2979" y="1911"/>
                </a:cubicBezTo>
                <a:cubicBezTo>
                  <a:pt x="3005" y="1914"/>
                  <a:pt x="3035" y="1991"/>
                  <a:pt x="3049" y="2016"/>
                </a:cubicBezTo>
                <a:cubicBezTo>
                  <a:pt x="3075" y="2061"/>
                  <a:pt x="3114" y="2081"/>
                  <a:pt x="3162" y="2093"/>
                </a:cubicBezTo>
                <a:cubicBezTo>
                  <a:pt x="3259" y="2089"/>
                  <a:pt x="3309" y="2084"/>
                  <a:pt x="3394" y="2072"/>
                </a:cubicBezTo>
                <a:cubicBezTo>
                  <a:pt x="3431" y="2060"/>
                  <a:pt x="3469" y="2049"/>
                  <a:pt x="3506" y="2037"/>
                </a:cubicBezTo>
                <a:cubicBezTo>
                  <a:pt x="3534" y="1994"/>
                  <a:pt x="3585" y="1976"/>
                  <a:pt x="3625" y="1946"/>
                </a:cubicBezTo>
                <a:cubicBezTo>
                  <a:pt x="3636" y="1912"/>
                  <a:pt x="3641" y="1890"/>
                  <a:pt x="3661" y="1862"/>
                </a:cubicBezTo>
                <a:cubicBezTo>
                  <a:pt x="3677" y="1812"/>
                  <a:pt x="3661" y="1824"/>
                  <a:pt x="3696" y="1812"/>
                </a:cubicBezTo>
                <a:cubicBezTo>
                  <a:pt x="3703" y="1814"/>
                  <a:pt x="3711" y="1815"/>
                  <a:pt x="3717" y="1819"/>
                </a:cubicBezTo>
                <a:cubicBezTo>
                  <a:pt x="3723" y="1823"/>
                  <a:pt x="3725" y="1831"/>
                  <a:pt x="3731" y="1834"/>
                </a:cubicBezTo>
                <a:cubicBezTo>
                  <a:pt x="3760" y="1849"/>
                  <a:pt x="3790" y="1850"/>
                  <a:pt x="3822" y="1855"/>
                </a:cubicBezTo>
                <a:cubicBezTo>
                  <a:pt x="3871" y="1839"/>
                  <a:pt x="3835" y="1778"/>
                  <a:pt x="3871" y="1742"/>
                </a:cubicBezTo>
                <a:cubicBezTo>
                  <a:pt x="3901" y="1712"/>
                  <a:pt x="3953" y="1712"/>
                  <a:pt x="3991" y="1707"/>
                </a:cubicBezTo>
                <a:cubicBezTo>
                  <a:pt x="4020" y="1678"/>
                  <a:pt x="4024" y="1655"/>
                  <a:pt x="4061" y="1630"/>
                </a:cubicBezTo>
                <a:cubicBezTo>
                  <a:pt x="4092" y="1633"/>
                  <a:pt x="4126" y="1627"/>
                  <a:pt x="4152" y="1644"/>
                </a:cubicBezTo>
                <a:cubicBezTo>
                  <a:pt x="4185" y="1666"/>
                  <a:pt x="4213" y="1701"/>
                  <a:pt x="4251" y="1714"/>
                </a:cubicBezTo>
                <a:cubicBezTo>
                  <a:pt x="4268" y="1739"/>
                  <a:pt x="4282" y="1740"/>
                  <a:pt x="4307" y="1756"/>
                </a:cubicBezTo>
                <a:cubicBezTo>
                  <a:pt x="4403" y="1748"/>
                  <a:pt x="4384" y="1744"/>
                  <a:pt x="4454" y="1721"/>
                </a:cubicBezTo>
                <a:cubicBezTo>
                  <a:pt x="4464" y="1691"/>
                  <a:pt x="4465" y="1660"/>
                  <a:pt x="4475" y="1630"/>
                </a:cubicBezTo>
                <a:cubicBezTo>
                  <a:pt x="4481" y="1513"/>
                  <a:pt x="4457" y="1506"/>
                  <a:pt x="4518" y="1447"/>
                </a:cubicBezTo>
                <a:cubicBezTo>
                  <a:pt x="4535" y="1397"/>
                  <a:pt x="4524" y="1417"/>
                  <a:pt x="4546" y="1384"/>
                </a:cubicBezTo>
                <a:cubicBezTo>
                  <a:pt x="4541" y="1342"/>
                  <a:pt x="4535" y="1302"/>
                  <a:pt x="4503" y="1272"/>
                </a:cubicBezTo>
                <a:cubicBezTo>
                  <a:pt x="4501" y="1265"/>
                  <a:pt x="4500" y="1257"/>
                  <a:pt x="4496" y="1251"/>
                </a:cubicBezTo>
                <a:cubicBezTo>
                  <a:pt x="4493" y="1245"/>
                  <a:pt x="4483" y="1243"/>
                  <a:pt x="4482" y="1236"/>
                </a:cubicBezTo>
                <a:cubicBezTo>
                  <a:pt x="4479" y="1219"/>
                  <a:pt x="4492" y="1203"/>
                  <a:pt x="4496" y="1187"/>
                </a:cubicBezTo>
                <a:cubicBezTo>
                  <a:pt x="4474" y="1172"/>
                  <a:pt x="4479" y="1168"/>
                  <a:pt x="4454" y="1180"/>
                </a:cubicBezTo>
                <a:cubicBezTo>
                  <a:pt x="4446" y="1184"/>
                  <a:pt x="4433" y="1194"/>
                  <a:pt x="4433" y="1194"/>
                </a:cubicBezTo>
              </a:path>
            </a:pathLst>
          </a:custGeom>
          <a:noFill/>
          <a:ln w="5715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7" name="Picture 7" descr="47088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455" y="2426335"/>
            <a:ext cx="2000885" cy="1212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c99953eca082ca6979f055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" y="1490980"/>
            <a:ext cx="1368425" cy="935038"/>
          </a:xfrm>
          <a:prstGeom prst="rect">
            <a:avLst/>
          </a:prstGeom>
          <a:noFill/>
          <a:ln w="9525">
            <a:solidFill>
              <a:srgbClr val="11261A"/>
            </a:solidFill>
          </a:ln>
        </p:spPr>
      </p:pic>
      <p:pic>
        <p:nvPicPr>
          <p:cNvPr id="7177" name="Picture 11" descr="q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200" y="885825"/>
            <a:ext cx="1447800" cy="86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11" descr="q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888" y="885825"/>
            <a:ext cx="1447800" cy="860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67" name="矩形 143366"/>
          <p:cNvSpPr/>
          <p:nvPr/>
        </p:nvSpPr>
        <p:spPr>
          <a:xfrm rot="19717584">
            <a:off x="4467225" y="4293870"/>
            <a:ext cx="4264025" cy="1155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 b="1" spc="800">
                <a:ln w="158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sy="50000" kx="2115830" algn="bl" rotWithShape="0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你想过吗?</a:t>
            </a:r>
            <a:endParaRPr lang="zh-CN" altLang="en-US" sz="4000" b="1" spc="800">
              <a:ln w="158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sy="50000" kx="2115830" algn="bl" rotWithShape="0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5625" y="965835"/>
            <a:ext cx="8062595" cy="1143000"/>
          </a:xfrm>
        </p:spPr>
        <p:txBody>
          <a:bodyPr/>
          <a:p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根据图片并结合所学知识，回忆鸦片战争之前中英状况如何？</a:t>
            </a:r>
            <a:endParaRPr lang="zh-CN" altLang="en-US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前凸带形 12"/>
          <p:cNvSpPr>
            <a:spLocks noChangeArrowheads="1"/>
          </p:cNvSpPr>
          <p:nvPr/>
        </p:nvSpPr>
        <p:spPr bwMode="auto">
          <a:xfrm>
            <a:off x="391160" y="165100"/>
            <a:ext cx="3657600" cy="685800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CCFFCC"/>
          </a:solidFill>
          <a:ln w="25400" algn="ctr">
            <a:solidFill>
              <a:schemeClr val="tx1"/>
            </a:solidFill>
            <a:round/>
          </a:ln>
        </p:spPr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探究活动一            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4108" name="Picture 9" descr="牛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235" y="2108835"/>
            <a:ext cx="3804920" cy="2109470"/>
          </a:xfrm>
          <a:prstGeom prst="rect">
            <a:avLst/>
          </a:prstGeom>
          <a:noFill/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06" name="Picture 7" descr="耕种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930" y="2063750"/>
            <a:ext cx="4032250" cy="2199640"/>
          </a:xfrm>
          <a:prstGeom prst="rect">
            <a:avLst/>
          </a:prstGeom>
          <a:noFill/>
          <a:ln w="5715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661" name="图片 27660" descr="清军士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25" y="4308475"/>
            <a:ext cx="3859530" cy="2375535"/>
          </a:xfrm>
          <a:prstGeom prst="rect">
            <a:avLst/>
          </a:prstGeom>
          <a:noFill/>
          <a:ln w="508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650" name="图片 27649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930" y="4308475"/>
            <a:ext cx="4032250" cy="2381250"/>
          </a:xfrm>
          <a:prstGeom prst="rect">
            <a:avLst/>
          </a:prstGeom>
          <a:noFill/>
          <a:ln w="508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31474" name="Group 50"/>
          <p:cNvGraphicFramePr>
            <a:graphicFrameLocks noGrp="1"/>
          </p:cNvGraphicFramePr>
          <p:nvPr/>
        </p:nvGraphicFramePr>
        <p:xfrm>
          <a:off x="525463" y="1268413"/>
          <a:ext cx="8424863" cy="5114925"/>
        </p:xfrm>
        <a:graphic>
          <a:graphicData uri="http://schemas.openxmlformats.org/drawingml/2006/table">
            <a:tbl>
              <a:tblPr/>
              <a:tblGrid>
                <a:gridCol w="1152525"/>
                <a:gridCol w="3625850"/>
                <a:gridCol w="3646487"/>
              </a:tblGrid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英  国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中  国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69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政治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03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经济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军事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68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外交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77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综合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1457" name="Rectangle 33"/>
          <p:cNvSpPr/>
          <p:nvPr/>
        </p:nvSpPr>
        <p:spPr>
          <a:xfrm>
            <a:off x="5259388" y="2233613"/>
            <a:ext cx="3816350" cy="43338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lvl="0">
              <a:lnSpc>
                <a:spcPct val="8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封建君主专制制度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1458" name="Rectangle 34"/>
          <p:cNvSpPr/>
          <p:nvPr/>
        </p:nvSpPr>
        <p:spPr>
          <a:xfrm>
            <a:off x="1619250" y="2205038"/>
            <a:ext cx="3492500" cy="43338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lvl="0" algn="ctr">
              <a:lnSpc>
                <a:spcPct val="80000"/>
              </a:lnSpc>
            </a:pPr>
            <a:r>
              <a:rPr lang="zh-CN" altLang="en-US" sz="28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资本主义君主立宪制</a:t>
            </a:r>
            <a:endParaRPr lang="zh-CN" altLang="en-US" sz="28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1459" name="Rectangle 35"/>
          <p:cNvSpPr/>
          <p:nvPr/>
        </p:nvSpPr>
        <p:spPr>
          <a:xfrm>
            <a:off x="5410200" y="3051175"/>
            <a:ext cx="2949575" cy="77470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lvl="0" algn="ctr">
              <a:lnSpc>
                <a:spcPct val="8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自给自足自然经济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1460" name="Rectangle 36"/>
          <p:cNvSpPr/>
          <p:nvPr/>
        </p:nvSpPr>
        <p:spPr>
          <a:xfrm>
            <a:off x="1547813" y="3009900"/>
            <a:ext cx="3633787" cy="77470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lvl="0" algn="ctr">
              <a:lnSpc>
                <a:spcPct val="80000"/>
              </a:lnSpc>
            </a:pPr>
            <a:r>
              <a:rPr lang="zh-CN" altLang="en-US" sz="28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完成工业革命资本主义经济</a:t>
            </a:r>
            <a:endParaRPr lang="zh-CN" altLang="en-US" sz="28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1461" name="Rectangle 37"/>
          <p:cNvSpPr/>
          <p:nvPr/>
        </p:nvSpPr>
        <p:spPr>
          <a:xfrm>
            <a:off x="5259388" y="4000500"/>
            <a:ext cx="3960812" cy="47625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lvl="0">
              <a:lnSpc>
                <a:spcPct val="9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装备落后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1462" name="Rectangle 38"/>
          <p:cNvSpPr/>
          <p:nvPr/>
        </p:nvSpPr>
        <p:spPr>
          <a:xfrm>
            <a:off x="2438400" y="3962400"/>
            <a:ext cx="1981200" cy="56197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lvl="0">
              <a:lnSpc>
                <a:spcPct val="110000"/>
              </a:lnSpc>
            </a:pPr>
            <a:r>
              <a:rPr lang="zh-CN" altLang="en-US" sz="28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船坚炮利</a:t>
            </a:r>
            <a:endParaRPr lang="zh-CN" altLang="en-US" sz="28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1463" name="Rectangle 39"/>
          <p:cNvSpPr/>
          <p:nvPr/>
        </p:nvSpPr>
        <p:spPr>
          <a:xfrm>
            <a:off x="5243513" y="4762500"/>
            <a:ext cx="3673475" cy="56197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lvl="0">
              <a:lnSpc>
                <a:spcPct val="11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闭关锁国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1464" name="Rectangle 40"/>
          <p:cNvSpPr/>
          <p:nvPr/>
        </p:nvSpPr>
        <p:spPr>
          <a:xfrm>
            <a:off x="2438400" y="4895850"/>
            <a:ext cx="1981200" cy="56197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lvl="0">
              <a:lnSpc>
                <a:spcPct val="110000"/>
              </a:lnSpc>
            </a:pPr>
            <a:r>
              <a:rPr lang="zh-CN" altLang="en-US" sz="28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殖民扩张</a:t>
            </a:r>
            <a:endParaRPr lang="zh-CN" altLang="en-US" sz="28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1465" name="Rectangle 41"/>
          <p:cNvSpPr/>
          <p:nvPr/>
        </p:nvSpPr>
        <p:spPr>
          <a:xfrm>
            <a:off x="5278438" y="5805488"/>
            <a:ext cx="3636962" cy="519112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lvl="0"/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封建统治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危机四伏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1466" name="Rectangle 42"/>
          <p:cNvSpPr/>
          <p:nvPr/>
        </p:nvSpPr>
        <p:spPr>
          <a:xfrm>
            <a:off x="1600200" y="5805488"/>
            <a:ext cx="3352800" cy="519112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lvl="0"/>
            <a:r>
              <a:rPr lang="zh-CN" altLang="en-US" sz="28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资本主义迅速崛起</a:t>
            </a:r>
            <a:endParaRPr lang="zh-CN" altLang="en-US" sz="28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1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1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1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1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58" grpId="1"/>
      <p:bldP spid="231460" grpId="1"/>
      <p:bldP spid="231462" grpId="1"/>
      <p:bldP spid="231464" grpId="1"/>
      <p:bldP spid="231466" grpId="0"/>
      <p:bldP spid="2314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8" descr="1277279506cHUqugQ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4652963"/>
            <a:ext cx="2160587" cy="173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2" descr="102138557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990600"/>
            <a:ext cx="7632700" cy="5759450"/>
          </a:xfrm>
          <a:prstGeom prst="rect">
            <a:avLst/>
          </a:prstGeom>
          <a:noFill/>
          <a:ln w="28575" cap="flat" cmpd="sng">
            <a:solidFill>
              <a:srgbClr val="0033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4" name="Picture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2816225"/>
            <a:ext cx="360363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38" y="3500438"/>
            <a:ext cx="360362" cy="36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5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25" y="5553075"/>
            <a:ext cx="360363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6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313" y="4041775"/>
            <a:ext cx="360362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7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3644900"/>
            <a:ext cx="360363" cy="36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9" name="Line 9"/>
          <p:cNvSpPr/>
          <p:nvPr/>
        </p:nvSpPr>
        <p:spPr>
          <a:xfrm flipV="1">
            <a:off x="3167063" y="3141663"/>
            <a:ext cx="684212" cy="15446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70" name="Line 10"/>
          <p:cNvSpPr/>
          <p:nvPr/>
        </p:nvSpPr>
        <p:spPr>
          <a:xfrm flipV="1">
            <a:off x="3203575" y="3897313"/>
            <a:ext cx="1012825" cy="762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71" name="Line 11"/>
          <p:cNvSpPr/>
          <p:nvPr/>
        </p:nvSpPr>
        <p:spPr>
          <a:xfrm flipV="1">
            <a:off x="3203575" y="3789363"/>
            <a:ext cx="1655763" cy="863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72" name="Line 12"/>
          <p:cNvSpPr/>
          <p:nvPr/>
        </p:nvSpPr>
        <p:spPr>
          <a:xfrm flipV="1">
            <a:off x="3203575" y="4221163"/>
            <a:ext cx="1873250" cy="431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73" name="Line 13"/>
          <p:cNvSpPr/>
          <p:nvPr/>
        </p:nvSpPr>
        <p:spPr>
          <a:xfrm>
            <a:off x="3203575" y="4689475"/>
            <a:ext cx="2519363" cy="9715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74" name="Text Box 14"/>
          <p:cNvSpPr txBox="1"/>
          <p:nvPr/>
        </p:nvSpPr>
        <p:spPr>
          <a:xfrm>
            <a:off x="827088" y="333375"/>
            <a:ext cx="5113337" cy="466725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2400" dirty="0">
                <a:latin typeface="Calibri" panose="020F0502020204030204" pitchFamily="34" charset="0"/>
                <a:ea typeface="隶书" panose="02010509060101010101" pitchFamily="49" charset="-122"/>
              </a:rPr>
              <a:t>19</a:t>
            </a:r>
            <a:r>
              <a:rPr lang="zh-CN" altLang="en-US" sz="2400" dirty="0">
                <a:latin typeface="Calibri" panose="020F0502020204030204" pitchFamily="34" charset="0"/>
                <a:ea typeface="隶书" panose="02010509060101010101" pitchFamily="49" charset="-122"/>
              </a:rPr>
              <a:t>世纪前夕英国的东方殖民体系</a:t>
            </a:r>
            <a:endParaRPr lang="zh-CN" altLang="en-US" sz="2400" dirty="0">
              <a:latin typeface="Calibri" panose="020F0502020204030204" pitchFamily="34" charset="0"/>
              <a:ea typeface="隶书" panose="02010509060101010101" pitchFamily="49" charset="-122"/>
            </a:endParaRPr>
          </a:p>
        </p:txBody>
      </p:sp>
      <p:sp>
        <p:nvSpPr>
          <p:cNvPr id="227343" name="Line 15"/>
          <p:cNvSpPr/>
          <p:nvPr/>
        </p:nvSpPr>
        <p:spPr>
          <a:xfrm flipV="1">
            <a:off x="3167063" y="2924175"/>
            <a:ext cx="2376487" cy="1738313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227344" name="Picture 16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675" y="2636838"/>
            <a:ext cx="360363" cy="3603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7345" name="Group 17"/>
          <p:cNvGrpSpPr/>
          <p:nvPr/>
        </p:nvGrpSpPr>
        <p:grpSpPr>
          <a:xfrm>
            <a:off x="5327650" y="2528888"/>
            <a:ext cx="2736850" cy="2268537"/>
            <a:chOff x="3356" y="2137"/>
            <a:chExt cx="1724" cy="1429"/>
          </a:xfrm>
        </p:grpSpPr>
        <p:sp>
          <p:nvSpPr>
            <p:cNvPr id="15380" name="AutoShape 18"/>
            <p:cNvSpPr/>
            <p:nvPr/>
          </p:nvSpPr>
          <p:spPr>
            <a:xfrm>
              <a:off x="3356" y="2137"/>
              <a:ext cx="1724" cy="1429"/>
            </a:xfrm>
            <a:prstGeom prst="irregularSeal1">
              <a:avLst/>
            </a:prstGeom>
            <a:solidFill>
              <a:srgbClr val="FFFFFF"/>
            </a:solidFill>
            <a:ln w="889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spcBef>
                  <a:spcPct val="50000"/>
                </a:spcBef>
              </a:pPr>
              <a:endPara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pic>
          <p:nvPicPr>
            <p:cNvPr id="15381" name="Picture 19" descr="必然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1" y="2682"/>
              <a:ext cx="600" cy="3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378" name="WordArt 25"/>
          <p:cNvSpPr>
            <a:spLocks noTextEdit="1"/>
          </p:cNvSpPr>
          <p:nvPr/>
        </p:nvSpPr>
        <p:spPr>
          <a:xfrm>
            <a:off x="4716463" y="1628775"/>
            <a:ext cx="1511300" cy="7000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扩张</a:t>
            </a:r>
            <a:endParaRPr lang="zh-CN" altLang="en-US" sz="36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2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22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Group 11"/>
          <p:cNvGrpSpPr/>
          <p:nvPr/>
        </p:nvGrpSpPr>
        <p:grpSpPr>
          <a:xfrm>
            <a:off x="0" y="0"/>
            <a:ext cx="9144000" cy="685800"/>
            <a:chOff x="0" y="0"/>
            <a:chExt cx="5760" cy="432"/>
          </a:xfrm>
        </p:grpSpPr>
        <p:cxnSp>
          <p:nvCxnSpPr>
            <p:cNvPr id="9244" name="直接连接符 5"/>
            <p:cNvCxnSpPr/>
            <p:nvPr/>
          </p:nvCxnSpPr>
          <p:spPr>
            <a:xfrm flipV="1">
              <a:off x="0" y="384"/>
              <a:ext cx="5760" cy="48"/>
            </a:xfrm>
            <a:prstGeom prst="line">
              <a:avLst/>
            </a:prstGeom>
            <a:ln w="38100" cap="flat" cmpd="sng">
              <a:solidFill>
                <a:srgbClr val="009900"/>
              </a:solidFill>
              <a:prstDash val="solid"/>
              <a:headEnd type="none" w="med" len="med"/>
              <a:tailEnd type="none" w="med" len="med"/>
            </a:ln>
          </p:spPr>
        </p:cxnSp>
        <p:pic>
          <p:nvPicPr>
            <p:cNvPr id="9245" name="Picture 9" descr="1049187_103526045_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" cy="395"/>
            </a:xfrm>
            <a:prstGeom prst="rect">
              <a:avLst/>
            </a:prstGeom>
            <a:noFill/>
            <a:ln w="9525">
              <a:noFill/>
            </a:ln>
          </p:spPr>
        </p:pic>
      </p:grpSp>
      <p:graphicFrame>
        <p:nvGraphicFramePr>
          <p:cNvPr id="5168" name="Group 48"/>
          <p:cNvGraphicFramePr>
            <a:graphicFrameLocks noGrp="1"/>
          </p:cNvGraphicFramePr>
          <p:nvPr/>
        </p:nvGraphicFramePr>
        <p:xfrm>
          <a:off x="266700" y="2423160"/>
          <a:ext cx="8610600" cy="2011363"/>
        </p:xfrm>
        <a:graphic>
          <a:graphicData uri="http://schemas.openxmlformats.org/drawingml/2006/table">
            <a:tbl>
              <a:tblPr/>
              <a:tblGrid>
                <a:gridCol w="2654300"/>
                <a:gridCol w="2894013"/>
                <a:gridCol w="3062287"/>
              </a:tblGrid>
              <a:tr h="67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年份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商品输出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入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输出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入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金额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1781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－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1790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中国输英茶叶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9600(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万银元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1781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－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1793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英国输华货物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1600(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万银元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63" name="Text Box 43"/>
          <p:cNvSpPr txBox="1"/>
          <p:nvPr/>
        </p:nvSpPr>
        <p:spPr>
          <a:xfrm>
            <a:off x="2642235" y="1842135"/>
            <a:ext cx="419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世纪末中英贸易对比表     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89" name="Rectangle 69"/>
          <p:cNvSpPr/>
          <p:nvPr/>
        </p:nvSpPr>
        <p:spPr>
          <a:xfrm>
            <a:off x="5325745" y="31623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 eaLnBrk="1" hangingPunct="1"/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出超    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90" name="Rectangle 70"/>
          <p:cNvSpPr/>
          <p:nvPr/>
        </p:nvSpPr>
        <p:spPr>
          <a:xfrm>
            <a:off x="5408295" y="3901440"/>
            <a:ext cx="990600" cy="533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 eaLnBrk="1" hangingPunct="1"/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入超    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19" name="矩形 8218"/>
          <p:cNvSpPr/>
          <p:nvPr/>
        </p:nvSpPr>
        <p:spPr>
          <a:xfrm>
            <a:off x="1149985" y="4759960"/>
            <a:ext cx="8509635" cy="944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上图在正常中英贸易中，中国处于什么地位？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造成什么样的结果？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3" grpId="0"/>
      <p:bldP spid="8219" grpId="0"/>
      <p:bldP spid="5189" grpId="0" animBg="1"/>
      <p:bldP spid="519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热">
  <a:themeElements>
    <a:clrScheme name="热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热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TM01859868[[fn=热]]</Template>
  <TotalTime>0</TotalTime>
  <Words>3155</Words>
  <Application>WPS 演示</Application>
  <PresentationFormat>全屏显示(4:3)</PresentationFormat>
  <Paragraphs>611</Paragraphs>
  <Slides>31</Slides>
  <Notes>0</Notes>
  <HiddenSlides>0</HiddenSlides>
  <MMClips>2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6" baseType="lpstr">
      <vt:lpstr>Arial</vt:lpstr>
      <vt:lpstr>宋体</vt:lpstr>
      <vt:lpstr>Wingdings</vt:lpstr>
      <vt:lpstr>Calibri</vt:lpstr>
      <vt:lpstr>Times New Roman</vt:lpstr>
      <vt:lpstr>黑体</vt:lpstr>
      <vt:lpstr>楷体_GB2312</vt:lpstr>
      <vt:lpstr>楷体_GB2312</vt:lpstr>
      <vt:lpstr>华文行楷</vt:lpstr>
      <vt:lpstr>华文新魏</vt:lpstr>
      <vt:lpstr>隶书</vt:lpstr>
      <vt:lpstr>Verdana</vt:lpstr>
      <vt:lpstr>华文隶书</vt:lpstr>
      <vt:lpstr>幼圆</vt:lpstr>
      <vt:lpstr>新宋体</vt:lpstr>
      <vt:lpstr>微软雅黑</vt:lpstr>
      <vt:lpstr>迷你简启体</vt:lpstr>
      <vt:lpstr>华文琥珀</vt:lpstr>
      <vt:lpstr>方正姚体</vt:lpstr>
      <vt:lpstr>方正舒体</vt:lpstr>
      <vt:lpstr>华文仿宋</vt:lpstr>
      <vt:lpstr>Arial Unicode MS</vt:lpstr>
      <vt:lpstr>华文中宋</vt:lpstr>
      <vt:lpstr>热</vt:lpstr>
      <vt:lpstr>Photoshop.Image.7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根据图片结合所学知识，回忆鸦片战争之前中英状况如何？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鸦片战争</dc:title>
  <dc:creator>lianxiang</dc:creator>
  <cp:lastModifiedBy>Administrator</cp:lastModifiedBy>
  <cp:revision>152</cp:revision>
  <dcterms:created xsi:type="dcterms:W3CDTF">2017-10-18T11:28:00Z</dcterms:created>
  <dcterms:modified xsi:type="dcterms:W3CDTF">2017-10-22T08:58:26Z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2052-10.1.0.6156</vt:lpwstr>
  </property>
</Properties>
</file>