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av" ContentType="audio/x-wav"/>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sldIdLst>
    <p:sldId id="303" r:id="rId4"/>
    <p:sldId id="503" r:id="rId5"/>
    <p:sldId id="502" r:id="rId6"/>
    <p:sldId id="357" r:id="rId7"/>
    <p:sldId id="506" r:id="rId8"/>
    <p:sldId id="505" r:id="rId9"/>
    <p:sldId id="507" r:id="rId10"/>
    <p:sldId id="409" r:id="rId11"/>
    <p:sldId id="508" r:id="rId12"/>
    <p:sldId id="422" r:id="rId13"/>
    <p:sldId id="480" r:id="rId14"/>
    <p:sldId id="509" r:id="rId15"/>
    <p:sldId id="614" r:id="rId16"/>
    <p:sldId id="460" r:id="rId17"/>
    <p:sldId id="443" r:id="rId18"/>
    <p:sldId id="461" r:id="rId19"/>
    <p:sldId id="599" r:id="rId20"/>
    <p:sldId id="633" r:id="rId21"/>
    <p:sldId id="514" r:id="rId22"/>
    <p:sldId id="515" r:id="rId23"/>
    <p:sldId id="516" r:id="rId24"/>
    <p:sldId id="517" r:id="rId25"/>
    <p:sldId id="518" r:id="rId26"/>
    <p:sldId id="519" r:id="rId27"/>
    <p:sldId id="520" r:id="rId28"/>
    <p:sldId id="521" r:id="rId29"/>
    <p:sldId id="446" r:id="rId30"/>
    <p:sldId id="447" r:id="rId31"/>
    <p:sldId id="497" r:id="rId32"/>
    <p:sldId id="499" r:id="rId33"/>
    <p:sldId id="500" r:id="rId34"/>
    <p:sldId id="501" r:id="rId3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990099"/>
    <a:srgbClr val="660066"/>
    <a:srgbClr val="0000FF"/>
    <a:srgbClr val="FF0000"/>
    <a:srgbClr val="113555"/>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5" d="100"/>
          <a:sy n="75" d="100"/>
        </p:scale>
        <p:origin x="-366" y="-90"/>
      </p:cViewPr>
      <p:guideLst>
        <p:guide orient="horz" pos="2159"/>
        <p:guide pos="283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Tree>
  </p:cSld>
  <p:clrMapOvr>
    <a:masterClrMapping/>
  </p:clrMapOvr>
  <p:transition>
    <p:randomBa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6280"/>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randomBa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randomBa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4648200" y="1600200"/>
            <a:ext cx="4038600" cy="21859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4648200" y="3938588"/>
            <a:ext cx="4038600" cy="21875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日期占位符 5"/>
          <p:cNvSpPr>
            <a:spLocks noGrp="1"/>
          </p:cNvSpPr>
          <p:nvPr>
            <p:ph type="dt" sz="half" idx="10"/>
          </p:nvPr>
        </p:nvSpPr>
        <p:spPr>
          <a:xfrm>
            <a:off x="457200" y="6245225"/>
            <a:ext cx="2133600" cy="476250"/>
          </a:xfrm>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6"/>
          <p:cNvSpPr>
            <a:spLocks noGrp="1"/>
          </p:cNvSpPr>
          <p:nvPr>
            <p:ph type="ftr" sz="quarter" idx="11"/>
          </p:nvPr>
        </p:nvSpPr>
        <p:spPr>
          <a:xfrm>
            <a:off x="3124200" y="6245225"/>
            <a:ext cx="2895600" cy="476250"/>
          </a:xfrm>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灯片编号占位符 7"/>
          <p:cNvSpPr>
            <a:spLocks noGrp="1"/>
          </p:cNvSpPr>
          <p:nvPr>
            <p:ph type="sldNum" sz="quarter" idx="12"/>
          </p:nvPr>
        </p:nvSpPr>
        <p:spPr>
          <a:xfrm>
            <a:off x="6553200" y="6245225"/>
            <a:ext cx="2133600" cy="476250"/>
          </a:xfrm>
        </p:spPr>
        <p:txBody>
          <a:bodyPr/>
          <a:p>
            <a:pPr lvl="0" algn="r" eaLnBrk="1" hangingPunct="1"/>
            <a:fld id="{9A0DB2DC-4C9A-4742-B13C-FB6460FD3503}" type="slidenum">
              <a:rPr lang="en-US" altLang="zh-CN" sz="1400" dirty="0"/>
            </a:fld>
            <a:endParaRPr lang="en-US" altLang="zh-CN" sz="1400" dirty="0"/>
          </a:p>
        </p:txBody>
      </p:sp>
    </p:spTree>
  </p:cSld>
  <p:clrMapOvr>
    <a:masterClrMapping/>
  </p:clrMapOvr>
  <p:transition>
    <p:randomBa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p>
        </p:txBody>
      </p:sp>
      <p:sp>
        <p:nvSpPr>
          <p:cNvPr id="8" name="页脚占位符 7"/>
          <p:cNvSpPr>
            <a:spLocks noGrp="1"/>
          </p:cNvSpPr>
          <p:nvPr>
            <p:ph type="ftr" sz="quarter" idx="11"/>
          </p:nvPr>
        </p:nvSpPr>
        <p:spPr/>
        <p:txBody>
          <a:bodyPr/>
          <a:lstStyle/>
          <a:p>
            <a:pPr lvl="0"/>
            <a:endParaRPr lang="zh-CN" altLang="en-US" dirty="0"/>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p>
        </p:txBody>
      </p:sp>
      <p:sp>
        <p:nvSpPr>
          <p:cNvPr id="3" name="页脚占位符 2"/>
          <p:cNvSpPr>
            <a:spLocks noGrp="1"/>
          </p:cNvSpPr>
          <p:nvPr>
            <p:ph type="ftr" sz="quarter" idx="11"/>
          </p:nvPr>
        </p:nvSpPr>
        <p:spPr/>
        <p:txBody>
          <a:bodyPr/>
          <a:lstStyle/>
          <a:p>
            <a:pPr lvl="0"/>
            <a:endParaRPr lang="zh-CN" altLang="en-US" dirty="0"/>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6280"/>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randomBa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a:prstGeom prst="rect">
            <a:avLst/>
          </a:prstGeo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Tree>
  </p:cSld>
  <p:clrMapOvr>
    <a:masterClrMapping/>
  </p:clrMapOvr>
  <p:transition>
    <p:randomBa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a:prstGeom prst="rect">
            <a:avLst/>
          </a:prstGeo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a:prstGeom prst="rect">
            <a:avLst/>
          </a:prstGeo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r>
              <a:rPr lang="zh-CN" altLang="en-US" smtClean="0"/>
              <a:t>单击此处编辑母版标题样式</a:t>
            </a:r>
            <a:endParaRPr lang="zh-CN" altLang="en-US"/>
          </a:p>
        </p:txBody>
      </p:sp>
    </p:spTree>
  </p:cSld>
  <p:clrMapOvr>
    <a:masterClrMapping/>
  </p:clrMapOvr>
  <p:transition>
    <p:randomBa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randomBa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a:prstGeom prst="rect">
            <a:avLst/>
          </a:prstGeo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Tree>
  </p:cSld>
  <p:clrMapOvr>
    <a:masterClrMapping/>
  </p:clrMapOvr>
  <p:transition>
    <p:randomBa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a:prstGeom prst="rect">
            <a:avLst/>
          </a:prstGeo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a:prstGeom prst="rect">
            <a:avLst/>
          </a:prstGeo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Tree>
  </p:cSld>
  <p:clrMapOvr>
    <a:masterClrMapping/>
  </p:clrMapOvr>
  <p:transition>
    <p:randomBa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4" Type="http://schemas.openxmlformats.org/officeDocument/2006/relationships/theme" Target="../theme/theme2.xml"/><Relationship Id="rId13" Type="http://schemas.openxmlformats.org/officeDocument/2006/relationships/image" Target="../media/image2.png"/><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p:sp>
        <p:nvSpPr>
          <p:cNvPr id="1026" name="文本框 1025"/>
          <p:cNvSpPr txBox="1"/>
          <p:nvPr userDrawn="1"/>
        </p:nvSpPr>
        <p:spPr>
          <a:xfrm>
            <a:off x="0" y="0"/>
            <a:ext cx="9144000" cy="579438"/>
          </a:xfrm>
          <a:prstGeom prst="rect">
            <a:avLst/>
          </a:prstGeom>
          <a:gradFill rotWithShape="1">
            <a:gsLst>
              <a:gs pos="0">
                <a:srgbClr val="990099"/>
              </a:gs>
              <a:gs pos="100000">
                <a:schemeClr val="bg1">
                  <a:alpha val="0"/>
                </a:schemeClr>
              </a:gs>
            </a:gsLst>
            <a:lin ang="5400000" scaled="1"/>
            <a:tileRect/>
          </a:gradFill>
          <a:ln w="9525">
            <a:noFill/>
          </a:ln>
        </p:spPr>
        <p:txBody>
          <a:bodyPr>
            <a:spAutoFit/>
          </a:bodyPr>
          <a:p>
            <a:pPr lvl="0">
              <a:spcBef>
                <a:spcPct val="50000"/>
              </a:spcBef>
            </a:pPr>
            <a:endParaRPr lang="zh-CN" altLang="en-US" sz="3200" u="none" dirty="0">
              <a:latin typeface="Arial" panose="020B0604020202020204" pitchFamily="34" charset="0"/>
              <a:ea typeface="宋体" panose="02010600030101010101" pitchFamily="2" charset="-122"/>
            </a:endParaRPr>
          </a:p>
        </p:txBody>
      </p:sp>
      <p:sp>
        <p:nvSpPr>
          <p:cNvPr id="1027" name="直接连接符 1026"/>
          <p:cNvSpPr/>
          <p:nvPr userDrawn="1"/>
        </p:nvSpPr>
        <p:spPr>
          <a:xfrm>
            <a:off x="0" y="549275"/>
            <a:ext cx="9144000" cy="0"/>
          </a:xfrm>
          <a:prstGeom prst="line">
            <a:avLst/>
          </a:prstGeom>
          <a:ln w="15875" cap="flat" cmpd="sng">
            <a:solidFill>
              <a:srgbClr val="FF0000"/>
            </a:solidFill>
            <a:prstDash val="dash"/>
            <a:headEnd type="none" w="med" len="med"/>
            <a:tailEnd type="none" w="med" len="med"/>
          </a:ln>
        </p:spPr>
      </p:sp>
      <p:sp>
        <p:nvSpPr>
          <p:cNvPr id="1028" name="文本框 1027"/>
          <p:cNvSpPr txBox="1"/>
          <p:nvPr userDrawn="1"/>
        </p:nvSpPr>
        <p:spPr>
          <a:xfrm>
            <a:off x="6013450" y="260350"/>
            <a:ext cx="3095625" cy="304800"/>
          </a:xfrm>
          <a:prstGeom prst="rect">
            <a:avLst/>
          </a:prstGeom>
          <a:noFill/>
          <a:ln w="9525">
            <a:noFill/>
          </a:ln>
        </p:spPr>
        <p:txBody>
          <a:bodyPr>
            <a:spAutoFit/>
          </a:bodyPr>
          <a:p>
            <a:pPr lvl="0">
              <a:spcBef>
                <a:spcPct val="50000"/>
              </a:spcBef>
            </a:pPr>
            <a:r>
              <a:rPr lang="zh-CN" altLang="en-US" sz="1400" b="1" u="none" dirty="0">
                <a:effectLst>
                  <a:outerShdw blurRad="38100" dist="38100" dir="2700000">
                    <a:srgbClr val="C0C0C0"/>
                  </a:outerShdw>
                </a:effectLst>
                <a:latin typeface="Arial" panose="020B0604020202020204" pitchFamily="34" charset="0"/>
                <a:ea typeface="楷体_GB2312" panose="02010609030101010101" pitchFamily="49" charset="-122"/>
              </a:rPr>
              <a:t>——近代西方民主政治的确立与发展</a:t>
            </a:r>
            <a:endParaRPr lang="zh-CN" altLang="en-US" sz="1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p:txBody>
      </p:sp>
      <p:pic>
        <p:nvPicPr>
          <p:cNvPr id="1029" name="图片 1028"/>
          <p:cNvPicPr>
            <a:picLocks noChangeAspect="1"/>
          </p:cNvPicPr>
          <p:nvPr userDrawn="1"/>
        </p:nvPicPr>
        <p:blipFill>
          <a:blip r:embed="rId13"/>
          <a:stretch>
            <a:fillRect/>
          </a:stretch>
        </p:blipFill>
        <p:spPr>
          <a:xfrm>
            <a:off x="7651750" y="5735638"/>
            <a:ext cx="1492250" cy="1122362"/>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randomBar/>
  </p:transition>
  <p:hf sldNum="0" hdr="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None/>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None/>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None/>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None/>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2050" name="标题 2049"/>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2051" name="文本占位符 2050"/>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2052" name="日期占位符 2051"/>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dirty="0"/>
          </a:p>
        </p:txBody>
      </p:sp>
      <p:sp>
        <p:nvSpPr>
          <p:cNvPr id="2053" name="页脚占位符 2052"/>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dirty="0"/>
          </a:p>
        </p:txBody>
      </p:sp>
      <p:sp>
        <p:nvSpPr>
          <p:cNvPr id="2054" name="灯片编号占位符 2053"/>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dirty="0"/>
            </a:fld>
            <a:endParaRPr lang="zh-CN" altLang="en-US"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p:zoom/>
  </p:transition>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sng"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12.xml"/><Relationship Id="rId4" Type="http://schemas.openxmlformats.org/officeDocument/2006/relationships/image" Target="../media/image7.emf"/><Relationship Id="rId3" Type="http://schemas.openxmlformats.org/officeDocument/2006/relationships/oleObject" Target="../embeddings/oleObject2.bin"/><Relationship Id="rId2" Type="http://schemas.openxmlformats.org/officeDocument/2006/relationships/image" Target="../media/image6.emf"/><Relationship Id="rId1"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png"/><Relationship Id="rId1" Type="http://schemas.openxmlformats.org/officeDocument/2006/relationships/slide" Target="sl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 Target="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5"/>
          <p:cNvSpPr>
            <a:spLocks noRot="1"/>
          </p:cNvSpPr>
          <p:nvPr/>
        </p:nvSpPr>
        <p:spPr>
          <a:xfrm>
            <a:off x="323850" y="2925763"/>
            <a:ext cx="8208963" cy="719137"/>
          </a:xfrm>
          <a:prstGeom prst="rect">
            <a:avLst/>
          </a:prstGeom>
          <a:noFill/>
          <a:ln w="9525">
            <a:noFill/>
          </a:ln>
        </p:spPr>
        <p:txBody>
          <a:bodyPr anchor="ctr"/>
          <a:p>
            <a:pPr algn="ctr"/>
            <a:r>
              <a:rPr lang="zh-CN" altLang="en-US" sz="3200" b="1" u="none" dirty="0">
                <a:solidFill>
                  <a:srgbClr val="0000FF"/>
                </a:solidFill>
                <a:latin typeface="楷体_GB2312" panose="02010609030101010101" pitchFamily="49" charset="-122"/>
                <a:ea typeface="楷体_GB2312" panose="02010609030101010101" pitchFamily="49" charset="-122"/>
              </a:rPr>
              <a:t>三、</a:t>
            </a:r>
            <a:r>
              <a:rPr lang="zh-CN" altLang="en-US" sz="3200" b="1" u="none" dirty="0">
                <a:solidFill>
                  <a:srgbClr val="0000FF"/>
                </a:solidFill>
                <a:latin typeface="楷体_GB2312" panose="02010609030101010101" pitchFamily="49" charset="-122"/>
                <a:ea typeface="楷体_GB2312" panose="02010609030101010101" pitchFamily="49" charset="-122"/>
                <a:sym typeface="Arial" panose="020B0604020202020204" pitchFamily="34" charset="0"/>
              </a:rPr>
              <a:t>民主政治的扩展</a:t>
            </a:r>
            <a:endParaRPr lang="zh-CN" altLang="en-US" sz="3200" b="1" u="none" dirty="0">
              <a:solidFill>
                <a:srgbClr val="0000FF"/>
              </a:solidFill>
              <a:latin typeface="楷体_GB2312" panose="02010609030101010101" pitchFamily="49" charset="-122"/>
              <a:ea typeface="楷体_GB2312" panose="02010609030101010101" pitchFamily="49" charset="-122"/>
              <a:sym typeface="Arial" panose="020B0604020202020204" pitchFamily="34" charset="0"/>
            </a:endParaRPr>
          </a:p>
        </p:txBody>
      </p:sp>
      <p:sp>
        <p:nvSpPr>
          <p:cNvPr id="4099" name="文本框 4098"/>
          <p:cNvSpPr txBox="1"/>
          <p:nvPr/>
        </p:nvSpPr>
        <p:spPr>
          <a:xfrm>
            <a:off x="250825" y="1196975"/>
            <a:ext cx="7848600" cy="579438"/>
          </a:xfrm>
          <a:prstGeom prst="rect">
            <a:avLst/>
          </a:prstGeom>
          <a:noFill/>
          <a:ln w="9525">
            <a:noFill/>
          </a:ln>
        </p:spPr>
        <p:txBody>
          <a:bodyPr>
            <a:spAutoFit/>
          </a:bodyPr>
          <a:p>
            <a:pPr algn="ctr">
              <a:spcBef>
                <a:spcPct val="50000"/>
              </a:spcBef>
            </a:pPr>
            <a:r>
              <a:rPr lang="zh-CN" altLang="en-US" sz="32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专题七  近代西方民主政治的确立与发展</a:t>
            </a:r>
            <a:endParaRPr lang="zh-CN" altLang="en-US" sz="32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pic>
        <p:nvPicPr>
          <p:cNvPr id="4100" name="图片 4099" descr="fr-flag"/>
          <p:cNvPicPr>
            <a:picLocks noChangeAspect="1"/>
          </p:cNvPicPr>
          <p:nvPr/>
        </p:nvPicPr>
        <p:blipFill>
          <a:blip r:embed="rId1"/>
          <a:stretch>
            <a:fillRect/>
          </a:stretch>
        </p:blipFill>
        <p:spPr>
          <a:xfrm>
            <a:off x="466725" y="3713163"/>
            <a:ext cx="3822700" cy="1803400"/>
          </a:xfrm>
          <a:prstGeom prst="rect">
            <a:avLst/>
          </a:prstGeom>
          <a:noFill/>
          <a:ln w="9525">
            <a:noFill/>
          </a:ln>
        </p:spPr>
      </p:pic>
      <p:pic>
        <p:nvPicPr>
          <p:cNvPr id="4101" name="图片 4100" descr="deguo"/>
          <p:cNvPicPr>
            <a:picLocks noChangeAspect="1"/>
          </p:cNvPicPr>
          <p:nvPr/>
        </p:nvPicPr>
        <p:blipFill>
          <a:blip r:embed="rId2"/>
          <a:stretch>
            <a:fillRect/>
          </a:stretch>
        </p:blipFill>
        <p:spPr>
          <a:xfrm>
            <a:off x="4883150" y="3711575"/>
            <a:ext cx="3781425" cy="1804988"/>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文本框 13313"/>
          <p:cNvSpPr txBox="1"/>
          <p:nvPr/>
        </p:nvSpPr>
        <p:spPr>
          <a:xfrm>
            <a:off x="468313" y="765175"/>
            <a:ext cx="3887787" cy="639763"/>
          </a:xfrm>
          <a:prstGeom prst="rect">
            <a:avLst/>
          </a:prstGeom>
          <a:noFill/>
          <a:ln w="9525">
            <a:noFill/>
          </a:ln>
        </p:spPr>
        <p:txBody>
          <a:bodyPr wrap="square">
            <a:spAutoFit/>
          </a:bodyPr>
          <a:p>
            <a:r>
              <a:rPr lang="zh-CN" altLang="en-US" sz="36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2、宪法的内容</a:t>
            </a:r>
            <a:endParaRPr lang="zh-CN" altLang="en-US" sz="36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13315" name="文本框 13314"/>
          <p:cNvSpPr txBox="1"/>
          <p:nvPr/>
        </p:nvSpPr>
        <p:spPr>
          <a:xfrm rot="-10800000" flipV="1">
            <a:off x="179388" y="2636838"/>
            <a:ext cx="1800225" cy="1554162"/>
          </a:xfrm>
          <a:prstGeom prst="rect">
            <a:avLst/>
          </a:prstGeom>
          <a:noFill/>
          <a:ln w="9525">
            <a:noFill/>
          </a:ln>
        </p:spPr>
        <p:txBody>
          <a:bodyPr wrap="square">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①行政权归于总统</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13316" name="文本框 13315"/>
          <p:cNvSpPr txBox="1"/>
          <p:nvPr/>
        </p:nvSpPr>
        <p:spPr>
          <a:xfrm>
            <a:off x="2484438" y="1484313"/>
            <a:ext cx="5730875" cy="1066800"/>
          </a:xfrm>
          <a:prstGeom prst="rect">
            <a:avLst/>
          </a:prstGeom>
          <a:noFill/>
          <a:ln w="9525">
            <a:noFill/>
          </a:ln>
        </p:spPr>
        <p:txBody>
          <a:bodyPr>
            <a:spAutoFit/>
          </a:bodyPr>
          <a:p>
            <a:r>
              <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总统由参议院和众议院联席会议选出，任期七年</a:t>
            </a:r>
            <a:endPar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13317" name="左大括号 13316"/>
          <p:cNvSpPr/>
          <p:nvPr/>
        </p:nvSpPr>
        <p:spPr>
          <a:xfrm>
            <a:off x="1979613" y="1989138"/>
            <a:ext cx="144462" cy="2736850"/>
          </a:xfrm>
          <a:prstGeom prst="leftBrace">
            <a:avLst>
              <a:gd name="adj1" fmla="val 157876"/>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13318" name="文本框 13317"/>
          <p:cNvSpPr txBox="1"/>
          <p:nvPr/>
        </p:nvSpPr>
        <p:spPr>
          <a:xfrm>
            <a:off x="2339975" y="2708275"/>
            <a:ext cx="6337300" cy="1066800"/>
          </a:xfrm>
          <a:prstGeom prst="rect">
            <a:avLst/>
          </a:prstGeom>
          <a:noFill/>
          <a:ln w="9525">
            <a:noFill/>
          </a:ln>
        </p:spPr>
        <p:txBody>
          <a:bodyPr wrap="square">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国家元首、军队统帅，有权任命文武官员，缔结条约，实行大赦等</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3319" name="文本框 13318"/>
          <p:cNvSpPr txBox="1"/>
          <p:nvPr/>
        </p:nvSpPr>
        <p:spPr>
          <a:xfrm>
            <a:off x="2555875" y="3789363"/>
            <a:ext cx="5749925" cy="579437"/>
          </a:xfrm>
          <a:prstGeom prst="rect">
            <a:avLst/>
          </a:prstGeom>
          <a:noFill/>
          <a:ln w="9525">
            <a:noFill/>
          </a:ln>
        </p:spPr>
        <p:txBody>
          <a:bodyPr>
            <a:spAutoFit/>
          </a:bodyPr>
          <a:p>
            <a:r>
              <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经众议院同意有权任命内阁</a:t>
            </a:r>
            <a:endPar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3320" name="文本框 13319"/>
          <p:cNvSpPr txBox="1"/>
          <p:nvPr/>
        </p:nvSpPr>
        <p:spPr>
          <a:xfrm>
            <a:off x="2484438" y="4508500"/>
            <a:ext cx="5619750" cy="579438"/>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经参议院同意有权解散众议院</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 calcmode="lin" valueType="num">
                                      <p:cBhvr>
                                        <p:cTn id="7" dur="1" fill="hold"/>
                                        <p:tgtEl>
                                          <p:spTgt spid="13315"/>
                                        </p:tgtEl>
                                      </p:cBhvr>
                                    </p:anim>
                                  </p:childTnLst>
                                </p:cTn>
                              </p:par>
                              <p:par>
                                <p:cTn id="8" presetID="24" presetClass="entr" presetSubtype="0" fill="hold" nodeType="withEffect">
                                  <p:stCondLst>
                                    <p:cond delay="0"/>
                                  </p:stCondLst>
                                  <p:childTnLst>
                                    <p:set>
                                      <p:cBhvr>
                                        <p:cTn id="9" dur="1" fill="hold">
                                          <p:stCondLst>
                                            <p:cond delay="0"/>
                                          </p:stCondLst>
                                        </p:cTn>
                                        <p:tgtEl>
                                          <p:spTgt spid="13317"/>
                                        </p:tgtEl>
                                        <p:attrNameLst>
                                          <p:attrName>style.visibility</p:attrName>
                                        </p:attrNameLst>
                                      </p:cBhvr>
                                      <p:to>
                                        <p:strVal val="visible"/>
                                      </p:to>
                                    </p:set>
                                    <p:anim calcmode="lin" valueType="num">
                                      <p:cBhvr>
                                        <p:cTn id="10" dur="1" fill="hold"/>
                                        <p:tgtEl>
                                          <p:spTgt spid="13317"/>
                                        </p:tgtEl>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13316"/>
                                        </p:tgtEl>
                                        <p:attrNameLst>
                                          <p:attrName>style.visibility</p:attrName>
                                        </p:attrNameLst>
                                      </p:cBhvr>
                                      <p:to>
                                        <p:strVal val="visible"/>
                                      </p:to>
                                    </p:set>
                                    <p:anim calcmode="lin" valueType="num">
                                      <p:cBhvr>
                                        <p:cTn id="15" dur="1" fill="hold"/>
                                        <p:tgtEl>
                                          <p:spTgt spid="13316"/>
                                        </p:tgtEl>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3318"/>
                                        </p:tgtEl>
                                        <p:attrNameLst>
                                          <p:attrName>style.visibility</p:attrName>
                                        </p:attrNameLst>
                                      </p:cBhvr>
                                      <p:to>
                                        <p:strVal val="visible"/>
                                      </p:to>
                                    </p:set>
                                    <p:anim calcmode="lin" valueType="num">
                                      <p:cBhvr>
                                        <p:cTn id="20" dur="1" fill="hold"/>
                                        <p:tgtEl>
                                          <p:spTgt spid="13318"/>
                                        </p:tgtEl>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13319"/>
                                        </p:tgtEl>
                                        <p:attrNameLst>
                                          <p:attrName>style.visibility</p:attrName>
                                        </p:attrNameLst>
                                      </p:cBhvr>
                                      <p:to>
                                        <p:strVal val="visible"/>
                                      </p:to>
                                    </p:set>
                                    <p:anim calcmode="lin" valueType="num">
                                      <p:cBhvr>
                                        <p:cTn id="25" dur="1" fill="hold"/>
                                        <p:tgtEl>
                                          <p:spTgt spid="13319"/>
                                        </p:tgtEl>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grpId="0" nodeType="clickEffect">
                                  <p:stCondLst>
                                    <p:cond delay="0"/>
                                  </p:stCondLst>
                                  <p:childTnLst>
                                    <p:set>
                                      <p:cBhvr>
                                        <p:cTn id="29" dur="1" fill="hold">
                                          <p:stCondLst>
                                            <p:cond delay="0"/>
                                          </p:stCondLst>
                                        </p:cTn>
                                        <p:tgtEl>
                                          <p:spTgt spid="13320"/>
                                        </p:tgtEl>
                                        <p:attrNameLst>
                                          <p:attrName>style.visibility</p:attrName>
                                        </p:attrNameLst>
                                      </p:cBhvr>
                                      <p:to>
                                        <p:strVal val="visible"/>
                                      </p:to>
                                    </p:set>
                                    <p:anim calcmode="lin" valueType="num">
                                      <p:cBhvr>
                                        <p:cTn id="30" dur="1" fill="hold"/>
                                        <p:tgtEl>
                                          <p:spTgt spid="13320"/>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ldLvl="0"/>
      <p:bldP spid="13316" grpId="0" bldLvl="0"/>
      <p:bldP spid="13318" grpId="0" bldLvl="0"/>
      <p:bldP spid="13319" grpId="0" bldLvl="0"/>
      <p:bldP spid="13320" grpId="0" bldLvl="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文本框 14337"/>
          <p:cNvSpPr txBox="1"/>
          <p:nvPr/>
        </p:nvSpPr>
        <p:spPr>
          <a:xfrm>
            <a:off x="34925" y="404813"/>
            <a:ext cx="8353425" cy="1066800"/>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②立法权属于议会</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r>
              <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（参议院和众议院组成）</a:t>
            </a:r>
            <a:endParaRPr lang="zh-CN" altLang="en-US" sz="32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39" name="左大括号 14338"/>
          <p:cNvSpPr/>
          <p:nvPr/>
        </p:nvSpPr>
        <p:spPr>
          <a:xfrm>
            <a:off x="252413" y="2206625"/>
            <a:ext cx="144462" cy="1727200"/>
          </a:xfrm>
          <a:prstGeom prst="leftBrace">
            <a:avLst>
              <a:gd name="adj1" fmla="val 99634"/>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14340" name="文本框 14339"/>
          <p:cNvSpPr txBox="1"/>
          <p:nvPr/>
        </p:nvSpPr>
        <p:spPr>
          <a:xfrm>
            <a:off x="468313" y="1917700"/>
            <a:ext cx="1820862" cy="577850"/>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参议院</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14341" name="文本框 14340"/>
          <p:cNvSpPr txBox="1"/>
          <p:nvPr/>
        </p:nvSpPr>
        <p:spPr>
          <a:xfrm>
            <a:off x="323850" y="3644900"/>
            <a:ext cx="1820863" cy="579438"/>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众议院</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14342" name="左大括号 14341"/>
          <p:cNvSpPr/>
          <p:nvPr/>
        </p:nvSpPr>
        <p:spPr>
          <a:xfrm>
            <a:off x="2124075" y="1917700"/>
            <a:ext cx="144463" cy="863600"/>
          </a:xfrm>
          <a:prstGeom prst="leftBrace">
            <a:avLst>
              <a:gd name="adj1" fmla="val 49816"/>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14343" name="左大括号 14342"/>
          <p:cNvSpPr/>
          <p:nvPr/>
        </p:nvSpPr>
        <p:spPr>
          <a:xfrm>
            <a:off x="1835150" y="3465513"/>
            <a:ext cx="144463" cy="863600"/>
          </a:xfrm>
          <a:prstGeom prst="leftBrace">
            <a:avLst>
              <a:gd name="adj1" fmla="val 49816"/>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14344" name="文本框 14343"/>
          <p:cNvSpPr txBox="1"/>
          <p:nvPr/>
        </p:nvSpPr>
        <p:spPr>
          <a:xfrm>
            <a:off x="2628900" y="1701800"/>
            <a:ext cx="6335713" cy="577850"/>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参议员由地方参议会代表间接选出</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45" name="文本框 14344"/>
          <p:cNvSpPr txBox="1"/>
          <p:nvPr/>
        </p:nvSpPr>
        <p:spPr>
          <a:xfrm>
            <a:off x="2628900" y="2349500"/>
            <a:ext cx="6264275" cy="579438"/>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有权否决众议院的决议案</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46" name="文本框 14345"/>
          <p:cNvSpPr txBox="1"/>
          <p:nvPr/>
        </p:nvSpPr>
        <p:spPr>
          <a:xfrm>
            <a:off x="1906588" y="3321050"/>
            <a:ext cx="6410325" cy="579438"/>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众议院议员由成年男子直接选出</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47" name="文本框 14346"/>
          <p:cNvSpPr txBox="1"/>
          <p:nvPr/>
        </p:nvSpPr>
        <p:spPr>
          <a:xfrm>
            <a:off x="1908175" y="4010025"/>
            <a:ext cx="6840538" cy="1066800"/>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众议院可以提出并通过法案，但受到总统和参议院的控制</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48" name="文本框 14347"/>
          <p:cNvSpPr txBox="1"/>
          <p:nvPr/>
        </p:nvSpPr>
        <p:spPr>
          <a:xfrm>
            <a:off x="539750" y="5048250"/>
            <a:ext cx="1439863" cy="579438"/>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③内阁：</a:t>
            </a:r>
            <a:endParaRPr lang="zh-CN" altLang="en-US" sz="3200" b="1" u="sng"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14349" name="文本框 14348"/>
          <p:cNvSpPr txBox="1"/>
          <p:nvPr/>
        </p:nvSpPr>
        <p:spPr>
          <a:xfrm>
            <a:off x="1698625" y="5059363"/>
            <a:ext cx="4746625" cy="579437"/>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要对</a:t>
            </a:r>
            <a:r>
              <a:rPr lang="zh-CN" altLang="en-US" sz="3200" b="1" u="sng" dirty="0">
                <a:solidFill>
                  <a:srgbClr val="000000"/>
                </a:solidFill>
                <a:latin typeface="Arial" panose="020B0604020202020204" pitchFamily="34" charset="0"/>
                <a:ea typeface="楷体_GB2312" panose="02010609030101010101" pitchFamily="49" charset="-122"/>
                <a:sym typeface="Arial" panose="020B0604020202020204" pitchFamily="34" charset="0"/>
              </a:rPr>
              <a:t>              </a:t>
            </a:r>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负责</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14350" name="矩形 14349"/>
          <p:cNvSpPr/>
          <p:nvPr/>
        </p:nvSpPr>
        <p:spPr>
          <a:xfrm>
            <a:off x="2411413" y="4987925"/>
            <a:ext cx="1401762" cy="579438"/>
          </a:xfrm>
          <a:prstGeom prst="rect">
            <a:avLst/>
          </a:prstGeom>
          <a:noFill/>
          <a:ln w="9525">
            <a:noFill/>
          </a:ln>
        </p:spPr>
        <p:txBody>
          <a:bodyPr wrap="none" anchor="t">
            <a:spAutoFit/>
          </a:bodyPr>
          <a:p>
            <a:r>
              <a:rPr lang="zh-CN" altLang="en-US" sz="3200" b="1" u="none" dirty="0">
                <a:solidFill>
                  <a:srgbClr val="FF0000"/>
                </a:solidFill>
                <a:effectLst>
                  <a:outerShdw blurRad="38100" dist="38100" dir="2700000">
                    <a:srgbClr val="C0C0C0"/>
                  </a:outerShdw>
                </a:effectLst>
                <a:latin typeface="宋体" panose="02010600030101010101" pitchFamily="2" charset="-122"/>
                <a:ea typeface="楷体_GB2312" panose="02010609030101010101" pitchFamily="49" charset="-122"/>
              </a:rPr>
              <a:t>参议院</a:t>
            </a:r>
            <a:endParaRPr lang="zh-CN" altLang="en-US" sz="3200" b="1" u="none" dirty="0">
              <a:solidFill>
                <a:srgbClr val="FF0000"/>
              </a:solidFill>
              <a:effectLst>
                <a:outerShdw blurRad="38100" dist="38100" dir="2700000">
                  <a:srgbClr val="C0C0C0"/>
                </a:outerShdw>
              </a:effectLst>
              <a:latin typeface="宋体" panose="02010600030101010101" pitchFamily="2" charset="-122"/>
              <a:ea typeface="楷体_GB2312" panose="02010609030101010101" pitchFamily="49"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anim calcmode="lin" valueType="num">
                                      <p:cBhvr>
                                        <p:cTn id="7" dur="1" fill="hold"/>
                                        <p:tgtEl>
                                          <p:spTgt spid="14339"/>
                                        </p:tgtEl>
                                      </p:cBhvr>
                                    </p:anim>
                                  </p:childTnLst>
                                </p:cTn>
                              </p:par>
                              <p:par>
                                <p:cTn id="8" presetID="24" presetClass="entr" presetSubtype="0" fill="hold" grpId="0" nodeType="withEffect">
                                  <p:stCondLst>
                                    <p:cond delay="0"/>
                                  </p:stCondLst>
                                  <p:childTnLst>
                                    <p:set>
                                      <p:cBhvr>
                                        <p:cTn id="9" dur="1" fill="hold">
                                          <p:stCondLst>
                                            <p:cond delay="0"/>
                                          </p:stCondLst>
                                        </p:cTn>
                                        <p:tgtEl>
                                          <p:spTgt spid="14338"/>
                                        </p:tgtEl>
                                        <p:attrNameLst>
                                          <p:attrName>style.visibility</p:attrName>
                                        </p:attrNameLst>
                                      </p:cBhvr>
                                      <p:to>
                                        <p:strVal val="visible"/>
                                      </p:to>
                                    </p:set>
                                    <p:anim calcmode="lin" valueType="num">
                                      <p:cBhvr>
                                        <p:cTn id="10" dur="1" fill="hold"/>
                                        <p:tgtEl>
                                          <p:spTgt spid="14338"/>
                                        </p:tgtEl>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anim calcmode="lin" valueType="num">
                                      <p:cBhvr>
                                        <p:cTn id="15" dur="1" fill="hold"/>
                                        <p:tgtEl>
                                          <p:spTgt spid="14342"/>
                                        </p:tgtEl>
                                      </p:cBhvr>
                                    </p:anim>
                                  </p:childTnLst>
                                </p:cTn>
                              </p:par>
                              <p:par>
                                <p:cTn id="16" presetID="24" presetClass="entr" presetSubtype="0" fill="hold" grpId="0" nodeType="withEffect">
                                  <p:stCondLst>
                                    <p:cond delay="0"/>
                                  </p:stCondLst>
                                  <p:childTnLst>
                                    <p:set>
                                      <p:cBhvr>
                                        <p:cTn id="17" dur="1" fill="hold">
                                          <p:stCondLst>
                                            <p:cond delay="0"/>
                                          </p:stCondLst>
                                        </p:cTn>
                                        <p:tgtEl>
                                          <p:spTgt spid="14340"/>
                                        </p:tgtEl>
                                        <p:attrNameLst>
                                          <p:attrName>style.visibility</p:attrName>
                                        </p:attrNameLst>
                                      </p:cBhvr>
                                      <p:to>
                                        <p:strVal val="visible"/>
                                      </p:to>
                                    </p:set>
                                    <p:anim calcmode="lin" valueType="num">
                                      <p:cBhvr>
                                        <p:cTn id="18" dur="1" fill="hold"/>
                                        <p:tgtEl>
                                          <p:spTgt spid="14340"/>
                                        </p:tgtEl>
                                      </p:cBhvr>
                                    </p:anim>
                                  </p:childTnLst>
                                </p:cTn>
                              </p:par>
                              <p:par>
                                <p:cTn id="19" presetID="24"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anim calcmode="lin" valueType="num">
                                      <p:cBhvr>
                                        <p:cTn id="21" dur="1" fill="hold"/>
                                        <p:tgtEl>
                                          <p:spTgt spid="14343"/>
                                        </p:tgtEl>
                                      </p:cBhvr>
                                    </p:anim>
                                  </p:childTnLst>
                                </p:cTn>
                              </p:par>
                              <p:par>
                                <p:cTn id="22" presetID="24" presetClass="entr" presetSubtype="0" fill="hold" grpId="0" nodeType="withEffect">
                                  <p:stCondLst>
                                    <p:cond delay="0"/>
                                  </p:stCondLst>
                                  <p:childTnLst>
                                    <p:set>
                                      <p:cBhvr>
                                        <p:cTn id="23" dur="1" fill="hold">
                                          <p:stCondLst>
                                            <p:cond delay="0"/>
                                          </p:stCondLst>
                                        </p:cTn>
                                        <p:tgtEl>
                                          <p:spTgt spid="14341"/>
                                        </p:tgtEl>
                                        <p:attrNameLst>
                                          <p:attrName>style.visibility</p:attrName>
                                        </p:attrNameLst>
                                      </p:cBhvr>
                                      <p:to>
                                        <p:strVal val="visible"/>
                                      </p:to>
                                    </p:set>
                                    <p:anim calcmode="lin" valueType="num">
                                      <p:cBhvr>
                                        <p:cTn id="24" dur="1" fill="hold"/>
                                        <p:tgtEl>
                                          <p:spTgt spid="14341"/>
                                        </p:tgtEl>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14344"/>
                                        </p:tgtEl>
                                        <p:attrNameLst>
                                          <p:attrName>style.visibility</p:attrName>
                                        </p:attrNameLst>
                                      </p:cBhvr>
                                      <p:to>
                                        <p:strVal val="visible"/>
                                      </p:to>
                                    </p:set>
                                    <p:anim calcmode="lin" valueType="num">
                                      <p:cBhvr>
                                        <p:cTn id="29" dur="1" fill="hold"/>
                                        <p:tgtEl>
                                          <p:spTgt spid="14344"/>
                                        </p:tgtEl>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14345"/>
                                        </p:tgtEl>
                                        <p:attrNameLst>
                                          <p:attrName>style.visibility</p:attrName>
                                        </p:attrNameLst>
                                      </p:cBhvr>
                                      <p:to>
                                        <p:strVal val="visible"/>
                                      </p:to>
                                    </p:set>
                                    <p:anim calcmode="lin" valueType="num">
                                      <p:cBhvr>
                                        <p:cTn id="34" dur="1" fill="hold"/>
                                        <p:tgtEl>
                                          <p:spTgt spid="14345"/>
                                        </p:tgtEl>
                                      </p:cBhvr>
                                    </p:anim>
                                  </p:childTnLst>
                                </p:cTn>
                              </p:par>
                            </p:childTnLst>
                          </p:cTn>
                        </p:par>
                      </p:childTnLst>
                    </p:cTn>
                  </p:par>
                  <p:par>
                    <p:cTn id="35" fill="hold">
                      <p:stCondLst>
                        <p:cond delay="indefinite"/>
                      </p:stCondLst>
                      <p:childTnLst>
                        <p:par>
                          <p:cTn id="36" fill="hold">
                            <p:stCondLst>
                              <p:cond delay="0"/>
                            </p:stCondLst>
                            <p:childTnLst>
                              <p:par>
                                <p:cTn id="37" presetID="24" presetClass="entr" presetSubtype="0" fill="hold" grpId="0" nodeType="clickEffect">
                                  <p:stCondLst>
                                    <p:cond delay="0"/>
                                  </p:stCondLst>
                                  <p:childTnLst>
                                    <p:set>
                                      <p:cBhvr>
                                        <p:cTn id="38" dur="1" fill="hold">
                                          <p:stCondLst>
                                            <p:cond delay="0"/>
                                          </p:stCondLst>
                                        </p:cTn>
                                        <p:tgtEl>
                                          <p:spTgt spid="14346"/>
                                        </p:tgtEl>
                                        <p:attrNameLst>
                                          <p:attrName>style.visibility</p:attrName>
                                        </p:attrNameLst>
                                      </p:cBhvr>
                                      <p:to>
                                        <p:strVal val="visible"/>
                                      </p:to>
                                    </p:set>
                                    <p:anim calcmode="lin" valueType="num">
                                      <p:cBhvr>
                                        <p:cTn id="39" dur="1" fill="hold"/>
                                        <p:tgtEl>
                                          <p:spTgt spid="14346"/>
                                        </p:tgtEl>
                                      </p:cBhvr>
                                    </p:anim>
                                  </p:childTnLst>
                                </p:cTn>
                              </p:par>
                            </p:childTnLst>
                          </p:cTn>
                        </p:par>
                      </p:childTnLst>
                    </p:cTn>
                  </p:par>
                  <p:par>
                    <p:cTn id="40" fill="hold">
                      <p:stCondLst>
                        <p:cond delay="indefinite"/>
                      </p:stCondLst>
                      <p:childTnLst>
                        <p:par>
                          <p:cTn id="41" fill="hold">
                            <p:stCondLst>
                              <p:cond delay="0"/>
                            </p:stCondLst>
                            <p:childTnLst>
                              <p:par>
                                <p:cTn id="42" presetID="24" presetClass="entr" presetSubtype="0" fill="hold" grpId="0" nodeType="clickEffect">
                                  <p:stCondLst>
                                    <p:cond delay="0"/>
                                  </p:stCondLst>
                                  <p:childTnLst>
                                    <p:set>
                                      <p:cBhvr>
                                        <p:cTn id="43" dur="1" fill="hold">
                                          <p:stCondLst>
                                            <p:cond delay="0"/>
                                          </p:stCondLst>
                                        </p:cTn>
                                        <p:tgtEl>
                                          <p:spTgt spid="14347"/>
                                        </p:tgtEl>
                                        <p:attrNameLst>
                                          <p:attrName>style.visibility</p:attrName>
                                        </p:attrNameLst>
                                      </p:cBhvr>
                                      <p:to>
                                        <p:strVal val="visible"/>
                                      </p:to>
                                    </p:set>
                                    <p:anim calcmode="lin" valueType="num">
                                      <p:cBhvr>
                                        <p:cTn id="44" dur="1" fill="hold"/>
                                        <p:tgtEl>
                                          <p:spTgt spid="14347"/>
                                        </p:tgtEl>
                                      </p:cBhvr>
                                    </p:anim>
                                  </p:childTnLst>
                                </p:cTn>
                              </p:par>
                            </p:childTnLst>
                          </p:cTn>
                        </p:par>
                      </p:childTnLst>
                    </p:cTn>
                  </p:par>
                  <p:par>
                    <p:cTn id="45" fill="hold">
                      <p:stCondLst>
                        <p:cond delay="indefinite"/>
                      </p:stCondLst>
                      <p:childTnLst>
                        <p:par>
                          <p:cTn id="46" fill="hold">
                            <p:stCondLst>
                              <p:cond delay="0"/>
                            </p:stCondLst>
                            <p:childTnLst>
                              <p:par>
                                <p:cTn id="47" presetID="24" presetClass="entr" presetSubtype="0" fill="hold" grpId="0" nodeType="clickEffect">
                                  <p:stCondLst>
                                    <p:cond delay="0"/>
                                  </p:stCondLst>
                                  <p:childTnLst>
                                    <p:set>
                                      <p:cBhvr>
                                        <p:cTn id="48" dur="1" fill="hold">
                                          <p:stCondLst>
                                            <p:cond delay="0"/>
                                          </p:stCondLst>
                                        </p:cTn>
                                        <p:tgtEl>
                                          <p:spTgt spid="14348"/>
                                        </p:tgtEl>
                                        <p:attrNameLst>
                                          <p:attrName>style.visibility</p:attrName>
                                        </p:attrNameLst>
                                      </p:cBhvr>
                                      <p:to>
                                        <p:strVal val="visible"/>
                                      </p:to>
                                    </p:set>
                                    <p:anim calcmode="lin" valueType="num">
                                      <p:cBhvr>
                                        <p:cTn id="49" dur="1" fill="hold"/>
                                        <p:tgtEl>
                                          <p:spTgt spid="14348"/>
                                        </p:tgtEl>
                                      </p:cBhvr>
                                    </p:anim>
                                  </p:childTnLst>
                                </p:cTn>
                              </p:par>
                              <p:par>
                                <p:cTn id="50" presetID="24" presetClass="entr" presetSubtype="0" fill="hold" grpId="0" nodeType="withEffect">
                                  <p:stCondLst>
                                    <p:cond delay="0"/>
                                  </p:stCondLst>
                                  <p:childTnLst>
                                    <p:set>
                                      <p:cBhvr>
                                        <p:cTn id="51" dur="1" fill="hold">
                                          <p:stCondLst>
                                            <p:cond delay="0"/>
                                          </p:stCondLst>
                                        </p:cTn>
                                        <p:tgtEl>
                                          <p:spTgt spid="14349"/>
                                        </p:tgtEl>
                                        <p:attrNameLst>
                                          <p:attrName>style.visibility</p:attrName>
                                        </p:attrNameLst>
                                      </p:cBhvr>
                                      <p:to>
                                        <p:strVal val="visible"/>
                                      </p:to>
                                    </p:set>
                                    <p:anim calcmode="lin" valueType="num">
                                      <p:cBhvr>
                                        <p:cTn id="52" dur="1" fill="hold"/>
                                        <p:tgtEl>
                                          <p:spTgt spid="14349"/>
                                        </p:tgtEl>
                                      </p:cBhvr>
                                    </p:anim>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4350"/>
                                        </p:tgtEl>
                                        <p:attrNameLst>
                                          <p:attrName>style.visibility</p:attrName>
                                        </p:attrNameLst>
                                      </p:cBhvr>
                                      <p:to>
                                        <p:strVal val="visible"/>
                                      </p:to>
                                    </p:set>
                                    <p:anim calcmode="lin" valueType="num">
                                      <p:cBhvr>
                                        <p:cTn id="57" dur="500" fill="hold"/>
                                        <p:tgtEl>
                                          <p:spTgt spid="14350"/>
                                        </p:tgtEl>
                                        <p:attrNameLst>
                                          <p:attrName>ppt_w</p:attrName>
                                        </p:attrNameLst>
                                      </p:cBhvr>
                                      <p:tavLst>
                                        <p:tav tm="0">
                                          <p:val>
                                            <p:fltVal val="0.000000"/>
                                          </p:val>
                                        </p:tav>
                                        <p:tav tm="100000">
                                          <p:val>
                                            <p:strVal val="#ppt_w"/>
                                          </p:val>
                                        </p:tav>
                                      </p:tavLst>
                                    </p:anim>
                                    <p:anim calcmode="lin" valueType="num">
                                      <p:cBhvr>
                                        <p:cTn id="58" dur="500" fill="hold"/>
                                        <p:tgtEl>
                                          <p:spTgt spid="14350"/>
                                        </p:tgtEl>
                                        <p:attrNameLst>
                                          <p:attrName>ppt_h</p:attrName>
                                        </p:attrNameLst>
                                      </p:cBhvr>
                                      <p:tavLst>
                                        <p:tav tm="0">
                                          <p:val>
                                            <p:fltVal val="0.000000"/>
                                          </p:val>
                                        </p:tav>
                                        <p:tav tm="100000">
                                          <p:val>
                                            <p:strVal val="#ppt_h"/>
                                          </p:val>
                                        </p:tav>
                                      </p:tavLst>
                                    </p:anim>
                                    <p:animEffect transition="in" filter="fade">
                                      <p:cBhvr>
                                        <p:cTn id="59" dur="500"/>
                                        <p:tgtEl>
                                          <p:spTgt spid="14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ldLvl="0"/>
      <p:bldP spid="14340" grpId="0" bldLvl="0"/>
      <p:bldP spid="14341" grpId="0" bldLvl="0"/>
      <p:bldP spid="14344" grpId="0" bldLvl="0"/>
      <p:bldP spid="14345" grpId="0" bldLvl="0"/>
      <p:bldP spid="14346" grpId="0" bldLvl="0"/>
      <p:bldP spid="14347" grpId="0" bldLvl="0"/>
      <p:bldP spid="14348" grpId="0" bldLvl="0"/>
      <p:bldP spid="14349" grpId="0" bldLvl="0"/>
      <p:bldP spid="14350" grpId="0" bldLvl="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5361"/>
          <p:cNvSpPr/>
          <p:nvPr>
            <p:ph type="title"/>
          </p:nvPr>
        </p:nvSpPr>
        <p:spPr>
          <a:noFill/>
          <a:ln>
            <a:noFill/>
          </a:ln>
        </p:spPr>
        <p:txBody>
          <a:bodyPr anchor="ctr"/>
          <a:p>
            <a:endParaRPr lang="zh-CN" altLang="en-US" dirty="0"/>
          </a:p>
        </p:txBody>
      </p:sp>
      <p:sp>
        <p:nvSpPr>
          <p:cNvPr id="15363" name="文本框 15362"/>
          <p:cNvSpPr txBox="1"/>
          <p:nvPr/>
        </p:nvSpPr>
        <p:spPr>
          <a:xfrm>
            <a:off x="180975" y="2133600"/>
            <a:ext cx="3455988" cy="577850"/>
          </a:xfrm>
          <a:prstGeom prst="rect">
            <a:avLst/>
          </a:prstGeom>
          <a:noFill/>
          <a:ln w="9525">
            <a:noFill/>
          </a:ln>
        </p:spPr>
        <p:txBody>
          <a:bodyPr>
            <a:spAutoFit/>
          </a:bodyPr>
          <a:p>
            <a:r>
              <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④补充规定：</a:t>
            </a:r>
            <a:endParaRPr lang="zh-CN" altLang="en-US" sz="32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15364" name="文本框 15363"/>
          <p:cNvSpPr txBox="1"/>
          <p:nvPr/>
        </p:nvSpPr>
        <p:spPr>
          <a:xfrm>
            <a:off x="1698625" y="3552825"/>
            <a:ext cx="7194550" cy="1555750"/>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国歌：《马赛曲》</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国庆：（1789年）7月14日</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a:p>
            <a:r>
              <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“政府的共和国形式”和总统当选条件</a:t>
            </a:r>
            <a:endParaRPr lang="zh-CN" altLang="en-US" sz="32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1" fill="hold"/>
                                        <p:tgtEl>
                                          <p:spTgt spid="1536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ldLvl="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4"/>
          <p:cNvSpPr/>
          <p:nvPr/>
        </p:nvSpPr>
        <p:spPr>
          <a:xfrm>
            <a:off x="914400" y="2057400"/>
            <a:ext cx="1447800" cy="6096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2291" name="Rectangle 5"/>
          <p:cNvSpPr/>
          <p:nvPr/>
        </p:nvSpPr>
        <p:spPr>
          <a:xfrm>
            <a:off x="1143000" y="2133600"/>
            <a:ext cx="796925"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总统</a:t>
            </a:r>
            <a:endParaRPr lang="zh-CN" altLang="en-US" sz="2400" b="1" dirty="0">
              <a:latin typeface="Arial" panose="020B0604020202020204" pitchFamily="34" charset="0"/>
              <a:ea typeface="宋体" panose="02010600030101010101" pitchFamily="2" charset="-122"/>
            </a:endParaRPr>
          </a:p>
        </p:txBody>
      </p:sp>
      <p:sp>
        <p:nvSpPr>
          <p:cNvPr id="12292" name="Rectangle 6"/>
          <p:cNvSpPr/>
          <p:nvPr/>
        </p:nvSpPr>
        <p:spPr>
          <a:xfrm>
            <a:off x="838200" y="4572000"/>
            <a:ext cx="1447800" cy="6096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2293" name="Rectangle 7"/>
          <p:cNvSpPr/>
          <p:nvPr/>
        </p:nvSpPr>
        <p:spPr>
          <a:xfrm>
            <a:off x="1143000" y="4648200"/>
            <a:ext cx="796925"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内阁</a:t>
            </a:r>
            <a:endParaRPr lang="zh-CN" altLang="en-US" sz="2400" b="1" dirty="0">
              <a:latin typeface="Arial" panose="020B0604020202020204" pitchFamily="34" charset="0"/>
              <a:ea typeface="宋体" panose="02010600030101010101" pitchFamily="2" charset="-122"/>
            </a:endParaRPr>
          </a:p>
        </p:txBody>
      </p:sp>
      <p:sp>
        <p:nvSpPr>
          <p:cNvPr id="12294" name="Oval 8"/>
          <p:cNvSpPr/>
          <p:nvPr/>
        </p:nvSpPr>
        <p:spPr>
          <a:xfrm>
            <a:off x="5715000" y="1905000"/>
            <a:ext cx="1295400" cy="8382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2295" name="Rectangle 9"/>
          <p:cNvSpPr/>
          <p:nvPr/>
        </p:nvSpPr>
        <p:spPr>
          <a:xfrm>
            <a:off x="5943600" y="2057400"/>
            <a:ext cx="796925"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议会</a:t>
            </a:r>
            <a:endParaRPr lang="zh-CN" altLang="en-US" sz="2400" b="1" dirty="0">
              <a:latin typeface="Arial" panose="020B0604020202020204" pitchFamily="34" charset="0"/>
              <a:ea typeface="宋体" panose="02010600030101010101" pitchFamily="2" charset="-122"/>
            </a:endParaRPr>
          </a:p>
        </p:txBody>
      </p:sp>
      <p:sp>
        <p:nvSpPr>
          <p:cNvPr id="12296" name="Line 10"/>
          <p:cNvSpPr/>
          <p:nvPr/>
        </p:nvSpPr>
        <p:spPr>
          <a:xfrm flipH="1">
            <a:off x="5334000" y="2819400"/>
            <a:ext cx="685800" cy="1447800"/>
          </a:xfrm>
          <a:prstGeom prst="line">
            <a:avLst/>
          </a:prstGeom>
          <a:ln w="9525" cap="flat" cmpd="sng">
            <a:solidFill>
              <a:schemeClr val="tx1"/>
            </a:solidFill>
            <a:prstDash val="solid"/>
            <a:headEnd type="none" w="med" len="med"/>
            <a:tailEnd type="triangle" w="med" len="med"/>
          </a:ln>
        </p:spPr>
      </p:sp>
      <p:sp>
        <p:nvSpPr>
          <p:cNvPr id="12297" name="Line 11"/>
          <p:cNvSpPr/>
          <p:nvPr/>
        </p:nvSpPr>
        <p:spPr>
          <a:xfrm>
            <a:off x="6781800" y="2819400"/>
            <a:ext cx="609600" cy="1524000"/>
          </a:xfrm>
          <a:prstGeom prst="line">
            <a:avLst/>
          </a:prstGeom>
          <a:ln w="9525" cap="flat" cmpd="sng">
            <a:solidFill>
              <a:schemeClr val="tx1"/>
            </a:solidFill>
            <a:prstDash val="solid"/>
            <a:headEnd type="none" w="med" len="med"/>
            <a:tailEnd type="triangle" w="med" len="med"/>
          </a:ln>
        </p:spPr>
      </p:sp>
      <p:sp>
        <p:nvSpPr>
          <p:cNvPr id="12298" name="Oval 12"/>
          <p:cNvSpPr/>
          <p:nvPr/>
        </p:nvSpPr>
        <p:spPr>
          <a:xfrm>
            <a:off x="4572000" y="4495800"/>
            <a:ext cx="1219200" cy="9144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2299" name="Rectangle 13"/>
          <p:cNvSpPr/>
          <p:nvPr/>
        </p:nvSpPr>
        <p:spPr>
          <a:xfrm>
            <a:off x="4648200" y="4724400"/>
            <a:ext cx="1103313"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参议院</a:t>
            </a:r>
            <a:endParaRPr lang="zh-CN" altLang="en-US" sz="2400" b="1" dirty="0">
              <a:latin typeface="Arial" panose="020B0604020202020204" pitchFamily="34" charset="0"/>
              <a:ea typeface="宋体" panose="02010600030101010101" pitchFamily="2" charset="-122"/>
            </a:endParaRPr>
          </a:p>
        </p:txBody>
      </p:sp>
      <p:sp>
        <p:nvSpPr>
          <p:cNvPr id="12300" name="Oval 14"/>
          <p:cNvSpPr/>
          <p:nvPr/>
        </p:nvSpPr>
        <p:spPr>
          <a:xfrm>
            <a:off x="6858000" y="4495800"/>
            <a:ext cx="1219200" cy="9144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2301" name="Rectangle 15"/>
          <p:cNvSpPr/>
          <p:nvPr/>
        </p:nvSpPr>
        <p:spPr>
          <a:xfrm>
            <a:off x="6934200" y="4724400"/>
            <a:ext cx="1103313"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众议院</a:t>
            </a:r>
            <a:endParaRPr lang="zh-CN" altLang="en-US" sz="2400" b="1" dirty="0">
              <a:latin typeface="Arial" panose="020B0604020202020204" pitchFamily="34" charset="0"/>
              <a:ea typeface="宋体" panose="02010600030101010101" pitchFamily="2" charset="-122"/>
            </a:endParaRPr>
          </a:p>
        </p:txBody>
      </p:sp>
      <p:sp>
        <p:nvSpPr>
          <p:cNvPr id="12302" name="Line 16"/>
          <p:cNvSpPr/>
          <p:nvPr/>
        </p:nvSpPr>
        <p:spPr>
          <a:xfrm flipH="1">
            <a:off x="2438400" y="2362200"/>
            <a:ext cx="3200400" cy="0"/>
          </a:xfrm>
          <a:prstGeom prst="line">
            <a:avLst/>
          </a:prstGeom>
          <a:ln w="9525" cap="flat" cmpd="sng">
            <a:solidFill>
              <a:schemeClr val="tx1"/>
            </a:solidFill>
            <a:prstDash val="solid"/>
            <a:headEnd type="none" w="med" len="med"/>
            <a:tailEnd type="triangle" w="med" len="med"/>
          </a:ln>
        </p:spPr>
      </p:sp>
      <p:sp>
        <p:nvSpPr>
          <p:cNvPr id="12303" name="Rectangle 17"/>
          <p:cNvSpPr/>
          <p:nvPr/>
        </p:nvSpPr>
        <p:spPr>
          <a:xfrm>
            <a:off x="3276600" y="1828800"/>
            <a:ext cx="1409700"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选举产生</a:t>
            </a:r>
            <a:endParaRPr lang="zh-CN" altLang="en-US" sz="2400" b="1" dirty="0">
              <a:latin typeface="Arial" panose="020B0604020202020204" pitchFamily="34" charset="0"/>
              <a:ea typeface="宋体" panose="02010600030101010101" pitchFamily="2" charset="-122"/>
            </a:endParaRPr>
          </a:p>
        </p:txBody>
      </p:sp>
      <p:sp>
        <p:nvSpPr>
          <p:cNvPr id="12304" name="Line 18"/>
          <p:cNvSpPr/>
          <p:nvPr/>
        </p:nvSpPr>
        <p:spPr>
          <a:xfrm>
            <a:off x="1524000" y="2743200"/>
            <a:ext cx="0" cy="1676400"/>
          </a:xfrm>
          <a:prstGeom prst="line">
            <a:avLst/>
          </a:prstGeom>
          <a:ln w="9525" cap="flat" cmpd="sng">
            <a:solidFill>
              <a:schemeClr val="tx1"/>
            </a:solidFill>
            <a:prstDash val="solid"/>
            <a:headEnd type="none" w="med" len="med"/>
            <a:tailEnd type="triangle" w="med" len="med"/>
          </a:ln>
        </p:spPr>
      </p:sp>
      <p:sp>
        <p:nvSpPr>
          <p:cNvPr id="12305" name="Text Box 19"/>
          <p:cNvSpPr txBox="1"/>
          <p:nvPr/>
        </p:nvSpPr>
        <p:spPr>
          <a:xfrm>
            <a:off x="914400" y="3124200"/>
            <a:ext cx="549275" cy="1219200"/>
          </a:xfrm>
          <a:prstGeom prst="rect">
            <a:avLst/>
          </a:prstGeom>
          <a:noFill/>
          <a:ln w="9525">
            <a:noFill/>
          </a:ln>
        </p:spPr>
        <p:txBody>
          <a:bodyPr vert="eaVert">
            <a:spAutoFit/>
          </a:bodyPr>
          <a:p>
            <a:pPr>
              <a:spcBef>
                <a:spcPct val="50000"/>
              </a:spcBef>
            </a:pPr>
            <a:r>
              <a:rPr lang="zh-CN" altLang="en-US" sz="2400" b="1" dirty="0">
                <a:latin typeface="Arial" panose="020B0604020202020204" pitchFamily="34" charset="0"/>
                <a:ea typeface="宋体" panose="02010600030101010101" pitchFamily="2" charset="-122"/>
              </a:rPr>
              <a:t>任命</a:t>
            </a:r>
            <a:endParaRPr lang="zh-CN" altLang="en-US" sz="2400" b="1" dirty="0">
              <a:latin typeface="Arial" panose="020B0604020202020204" pitchFamily="34" charset="0"/>
              <a:ea typeface="宋体" panose="02010600030101010101" pitchFamily="2" charset="-122"/>
            </a:endParaRPr>
          </a:p>
        </p:txBody>
      </p:sp>
      <p:sp>
        <p:nvSpPr>
          <p:cNvPr id="12306" name="Line 20"/>
          <p:cNvSpPr/>
          <p:nvPr/>
        </p:nvSpPr>
        <p:spPr>
          <a:xfrm>
            <a:off x="2514600" y="4953000"/>
            <a:ext cx="1905000" cy="0"/>
          </a:xfrm>
          <a:prstGeom prst="line">
            <a:avLst/>
          </a:prstGeom>
          <a:ln w="9525" cap="flat" cmpd="sng">
            <a:solidFill>
              <a:schemeClr val="tx1"/>
            </a:solidFill>
            <a:prstDash val="solid"/>
            <a:headEnd type="none" w="med" len="med"/>
            <a:tailEnd type="triangle" w="med" len="med"/>
          </a:ln>
        </p:spPr>
      </p:sp>
      <p:sp>
        <p:nvSpPr>
          <p:cNvPr id="12307" name="Rectangle 21"/>
          <p:cNvSpPr/>
          <p:nvPr/>
        </p:nvSpPr>
        <p:spPr>
          <a:xfrm>
            <a:off x="2895600" y="4343400"/>
            <a:ext cx="796925"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负责</a:t>
            </a:r>
            <a:endParaRPr lang="zh-CN" altLang="en-US" sz="2400" b="1" dirty="0">
              <a:latin typeface="Arial" panose="020B0604020202020204" pitchFamily="34" charset="0"/>
              <a:ea typeface="宋体" panose="02010600030101010101" pitchFamily="2" charset="-122"/>
            </a:endParaRPr>
          </a:p>
        </p:txBody>
      </p:sp>
      <p:sp>
        <p:nvSpPr>
          <p:cNvPr id="12308" name="Line 22"/>
          <p:cNvSpPr/>
          <p:nvPr/>
        </p:nvSpPr>
        <p:spPr>
          <a:xfrm>
            <a:off x="5867400" y="4953000"/>
            <a:ext cx="990600" cy="0"/>
          </a:xfrm>
          <a:prstGeom prst="line">
            <a:avLst/>
          </a:prstGeom>
          <a:ln w="9525" cap="flat" cmpd="sng">
            <a:solidFill>
              <a:schemeClr val="tx1"/>
            </a:solidFill>
            <a:prstDash val="solid"/>
            <a:headEnd type="none" w="med" len="med"/>
            <a:tailEnd type="triangle" w="med" len="med"/>
          </a:ln>
        </p:spPr>
      </p:sp>
      <p:sp>
        <p:nvSpPr>
          <p:cNvPr id="12309" name="Rectangle 23"/>
          <p:cNvSpPr/>
          <p:nvPr/>
        </p:nvSpPr>
        <p:spPr>
          <a:xfrm>
            <a:off x="5867400" y="4419600"/>
            <a:ext cx="796925" cy="457200"/>
          </a:xfrm>
          <a:prstGeom prst="rect">
            <a:avLst/>
          </a:prstGeom>
          <a:noFill/>
          <a:ln w="9525">
            <a:noFill/>
          </a:ln>
        </p:spPr>
        <p:txBody>
          <a:bodyPr wrap="none">
            <a:spAutoFit/>
          </a:bodyPr>
          <a:p>
            <a:r>
              <a:rPr lang="zh-CN" altLang="en-US" sz="2400" b="1" dirty="0">
                <a:latin typeface="Arial" panose="020B0604020202020204" pitchFamily="34" charset="0"/>
                <a:ea typeface="宋体" panose="02010600030101010101" pitchFamily="2" charset="-122"/>
              </a:rPr>
              <a:t>否决</a:t>
            </a:r>
            <a:endParaRPr lang="zh-CN" altLang="en-US" sz="2400" b="1" dirty="0">
              <a:latin typeface="Arial" panose="020B0604020202020204" pitchFamily="34" charset="0"/>
              <a:ea typeface="宋体" panose="02010600030101010101" pitchFamily="2" charset="-122"/>
            </a:endParaRPr>
          </a:p>
        </p:txBody>
      </p:sp>
      <p:sp>
        <p:nvSpPr>
          <p:cNvPr id="12310" name="Line 26"/>
          <p:cNvSpPr/>
          <p:nvPr/>
        </p:nvSpPr>
        <p:spPr>
          <a:xfrm flipV="1">
            <a:off x="8610600" y="1295400"/>
            <a:ext cx="0" cy="3657600"/>
          </a:xfrm>
          <a:prstGeom prst="line">
            <a:avLst/>
          </a:prstGeom>
          <a:ln w="9525" cap="flat" cmpd="sng">
            <a:solidFill>
              <a:schemeClr val="tx1"/>
            </a:solidFill>
            <a:prstDash val="solid"/>
            <a:headEnd type="none" w="med" len="med"/>
            <a:tailEnd type="none" w="med" len="med"/>
          </a:ln>
        </p:spPr>
      </p:sp>
      <p:sp>
        <p:nvSpPr>
          <p:cNvPr id="12311" name="Line 27"/>
          <p:cNvSpPr/>
          <p:nvPr/>
        </p:nvSpPr>
        <p:spPr>
          <a:xfrm flipH="1">
            <a:off x="1447800" y="1295400"/>
            <a:ext cx="7162800" cy="0"/>
          </a:xfrm>
          <a:prstGeom prst="line">
            <a:avLst/>
          </a:prstGeom>
          <a:ln w="9525" cap="flat" cmpd="sng">
            <a:solidFill>
              <a:schemeClr val="tx1"/>
            </a:solidFill>
            <a:prstDash val="solid"/>
            <a:headEnd type="none" w="med" len="med"/>
            <a:tailEnd type="none" w="med" len="med"/>
          </a:ln>
        </p:spPr>
      </p:sp>
      <p:sp>
        <p:nvSpPr>
          <p:cNvPr id="12312" name="Line 29"/>
          <p:cNvSpPr/>
          <p:nvPr/>
        </p:nvSpPr>
        <p:spPr>
          <a:xfrm>
            <a:off x="1447800" y="1295400"/>
            <a:ext cx="0" cy="685800"/>
          </a:xfrm>
          <a:prstGeom prst="line">
            <a:avLst/>
          </a:prstGeom>
          <a:ln w="9525" cap="flat" cmpd="sng">
            <a:solidFill>
              <a:schemeClr val="tx1"/>
            </a:solidFill>
            <a:prstDash val="solid"/>
            <a:headEnd type="none" w="med" len="med"/>
            <a:tailEnd type="none" w="med" len="med"/>
          </a:ln>
        </p:spPr>
      </p:sp>
      <p:sp>
        <p:nvSpPr>
          <p:cNvPr id="12313" name="Line 30"/>
          <p:cNvSpPr/>
          <p:nvPr/>
        </p:nvSpPr>
        <p:spPr>
          <a:xfrm flipH="1">
            <a:off x="8077200" y="4953000"/>
            <a:ext cx="533400" cy="0"/>
          </a:xfrm>
          <a:prstGeom prst="line">
            <a:avLst/>
          </a:prstGeom>
          <a:ln w="9525" cap="flat" cmpd="sng">
            <a:solidFill>
              <a:schemeClr val="tx1"/>
            </a:solidFill>
            <a:prstDash val="solid"/>
            <a:headEnd type="none" w="med" len="med"/>
            <a:tailEnd type="triangle" w="med" len="med"/>
          </a:ln>
        </p:spPr>
      </p:sp>
      <p:sp>
        <p:nvSpPr>
          <p:cNvPr id="12314" name="Text Box 31"/>
          <p:cNvSpPr txBox="1"/>
          <p:nvPr/>
        </p:nvSpPr>
        <p:spPr>
          <a:xfrm>
            <a:off x="8077200" y="1752600"/>
            <a:ext cx="549275" cy="2895600"/>
          </a:xfrm>
          <a:prstGeom prst="rect">
            <a:avLst/>
          </a:prstGeom>
          <a:noFill/>
          <a:ln w="9525">
            <a:noFill/>
          </a:ln>
        </p:spPr>
        <p:txBody>
          <a:bodyPr vert="eaVert">
            <a:spAutoFit/>
          </a:bodyPr>
          <a:p>
            <a:pPr>
              <a:spcBef>
                <a:spcPct val="50000"/>
              </a:spcBef>
            </a:pPr>
            <a:r>
              <a:rPr lang="zh-CN" altLang="en-US" sz="2400" b="1" dirty="0">
                <a:latin typeface="Arial" panose="020B0604020202020204" pitchFamily="34" charset="0"/>
                <a:ea typeface="宋体" panose="02010600030101010101" pitchFamily="2" charset="-122"/>
              </a:rPr>
              <a:t>经参议院同意否决</a:t>
            </a:r>
            <a:endParaRPr lang="zh-CN" altLang="en-US" sz="2400" b="1" dirty="0">
              <a:latin typeface="Arial" panose="020B0604020202020204" pitchFamily="34" charset="0"/>
              <a:ea typeface="宋体" panose="02010600030101010101" pitchFamily="2" charset="-122"/>
            </a:endParaRPr>
          </a:p>
        </p:txBody>
      </p:sp>
      <p:sp>
        <p:nvSpPr>
          <p:cNvPr id="12315" name="Rectangle 32"/>
          <p:cNvSpPr/>
          <p:nvPr/>
        </p:nvSpPr>
        <p:spPr>
          <a:xfrm>
            <a:off x="1905000" y="381000"/>
            <a:ext cx="6072188" cy="457200"/>
          </a:xfrm>
          <a:prstGeom prst="rect">
            <a:avLst/>
          </a:prstGeom>
          <a:noFill/>
          <a:ln w="9525">
            <a:noFill/>
          </a:ln>
        </p:spPr>
        <p:txBody>
          <a:bodyPr wrap="none">
            <a:spAutoFit/>
          </a:bodyPr>
          <a:p>
            <a:r>
              <a:rPr lang="en-US" altLang="zh-CN" sz="2400" b="1" dirty="0">
                <a:solidFill>
                  <a:srgbClr val="FF0000"/>
                </a:solidFill>
                <a:latin typeface="Arial" panose="020B0604020202020204" pitchFamily="34" charset="0"/>
                <a:ea typeface="宋体" panose="02010600030101010101" pitchFamily="2" charset="-122"/>
              </a:rPr>
              <a:t>1875</a:t>
            </a:r>
            <a:r>
              <a:rPr lang="zh-CN" altLang="en-US" sz="2400" b="1" dirty="0">
                <a:solidFill>
                  <a:srgbClr val="FF0000"/>
                </a:solidFill>
                <a:latin typeface="Arial" panose="020B0604020202020204" pitchFamily="34" charset="0"/>
                <a:ea typeface="宋体" panose="02010600030101010101" pitchFamily="2" charset="-122"/>
              </a:rPr>
              <a:t>年宪法中法国中央政府权力建构示意图</a:t>
            </a:r>
            <a:endParaRPr lang="zh-CN" altLang="en-US" sz="2400" b="1" dirty="0">
              <a:solidFill>
                <a:srgbClr val="FF0000"/>
              </a:solidFill>
              <a:latin typeface="Arial" panose="020B0604020202020204" pitchFamily="34" charset="0"/>
              <a:ea typeface="宋体" panose="02010600030101010101" pitchFamily="2" charset="-122"/>
            </a:endParaRPr>
          </a:p>
        </p:txBody>
      </p:sp>
      <p:sp>
        <p:nvSpPr>
          <p:cNvPr id="12316" name="Text Box 33"/>
          <p:cNvSpPr txBox="1"/>
          <p:nvPr/>
        </p:nvSpPr>
        <p:spPr>
          <a:xfrm>
            <a:off x="381000" y="1981200"/>
            <a:ext cx="549275" cy="2286000"/>
          </a:xfrm>
          <a:prstGeom prst="rect">
            <a:avLst/>
          </a:prstGeom>
          <a:noFill/>
          <a:ln w="9525">
            <a:noFill/>
          </a:ln>
        </p:spPr>
        <p:txBody>
          <a:bodyPr vert="eaVert">
            <a:spAutoFit/>
          </a:bodyPr>
          <a:p>
            <a:pPr>
              <a:spcBef>
                <a:spcPct val="50000"/>
              </a:spcBef>
            </a:pPr>
            <a:r>
              <a:rPr lang="zh-CN" altLang="en-US" sz="2400" b="1" dirty="0">
                <a:solidFill>
                  <a:srgbClr val="0000FF"/>
                </a:solidFill>
                <a:latin typeface="Arial" panose="020B0604020202020204" pitchFamily="34" charset="0"/>
                <a:ea typeface="宋体" panose="02010600030101010101" pitchFamily="2" charset="-122"/>
              </a:rPr>
              <a:t>（行政权）</a:t>
            </a:r>
            <a:endParaRPr lang="zh-CN" altLang="en-US" sz="2400" b="1" dirty="0">
              <a:solidFill>
                <a:srgbClr val="0000FF"/>
              </a:solidFill>
              <a:latin typeface="Arial" panose="020B0604020202020204" pitchFamily="34" charset="0"/>
              <a:ea typeface="宋体" panose="02010600030101010101" pitchFamily="2" charset="-122"/>
            </a:endParaRPr>
          </a:p>
        </p:txBody>
      </p:sp>
      <p:sp>
        <p:nvSpPr>
          <p:cNvPr id="12317" name="Text Box 34"/>
          <p:cNvSpPr txBox="1"/>
          <p:nvPr/>
        </p:nvSpPr>
        <p:spPr>
          <a:xfrm>
            <a:off x="7010400" y="1905000"/>
            <a:ext cx="549275" cy="2286000"/>
          </a:xfrm>
          <a:prstGeom prst="rect">
            <a:avLst/>
          </a:prstGeom>
          <a:noFill/>
          <a:ln w="9525">
            <a:noFill/>
          </a:ln>
        </p:spPr>
        <p:txBody>
          <a:bodyPr vert="eaVert">
            <a:spAutoFit/>
          </a:bodyPr>
          <a:p>
            <a:pPr>
              <a:spcBef>
                <a:spcPct val="50000"/>
              </a:spcBef>
            </a:pPr>
            <a:r>
              <a:rPr lang="zh-CN" altLang="en-US" sz="2400" b="1" dirty="0">
                <a:solidFill>
                  <a:srgbClr val="0000FF"/>
                </a:solidFill>
                <a:latin typeface="Arial" panose="020B0604020202020204" pitchFamily="34" charset="0"/>
                <a:ea typeface="宋体" panose="02010600030101010101" pitchFamily="2" charset="-122"/>
              </a:rPr>
              <a:t>（立法权）</a:t>
            </a:r>
            <a:endParaRPr lang="zh-CN" altLang="en-US" sz="2400" b="1" dirty="0">
              <a:solidFill>
                <a:srgbClr val="0000FF"/>
              </a:solidFill>
              <a:latin typeface="Arial" panose="020B0604020202020204" pitchFamily="34" charset="0"/>
              <a:ea typeface="宋体" panose="02010600030101010101" pitchFamily="2" charset="-122"/>
            </a:endParaRPr>
          </a:p>
        </p:txBody>
      </p:sp>
      <p:sp>
        <p:nvSpPr>
          <p:cNvPr id="31781" name="Rectangle 9"/>
          <p:cNvSpPr/>
          <p:nvPr/>
        </p:nvSpPr>
        <p:spPr>
          <a:xfrm>
            <a:off x="762000" y="5486400"/>
            <a:ext cx="5992813" cy="457200"/>
          </a:xfrm>
          <a:prstGeom prst="rect">
            <a:avLst/>
          </a:prstGeom>
          <a:noFill/>
          <a:ln w="9525">
            <a:noFill/>
          </a:ln>
        </p:spPr>
        <p:txBody>
          <a:bodyPr wrap="none">
            <a:spAutoFit/>
          </a:bodyPr>
          <a:p>
            <a:r>
              <a:rPr lang="en-US" altLang="zh-CN" b="1" dirty="0">
                <a:latin typeface="Arial" panose="020B0604020202020204" pitchFamily="34" charset="0"/>
                <a:ea typeface="宋体" panose="02010600030101010101" pitchFamily="2" charset="-122"/>
              </a:rPr>
              <a:t>▲ </a:t>
            </a:r>
            <a:r>
              <a:rPr lang="zh-CN" altLang="en-US" sz="2400" b="1" dirty="0">
                <a:latin typeface="Arial" panose="020B0604020202020204" pitchFamily="34" charset="0"/>
                <a:ea typeface="宋体" panose="02010600030101010101" pitchFamily="2" charset="-122"/>
              </a:rPr>
              <a:t>两个权力中心：总统和参议院。为什么？</a:t>
            </a:r>
            <a:endParaRPr lang="zh-CN" altLang="en-US" sz="2400" b="1" dirty="0">
              <a:latin typeface="Arial" panose="020B0604020202020204" pitchFamily="34" charset="0"/>
              <a:ea typeface="宋体" panose="02010600030101010101" pitchFamily="2" charset="-122"/>
            </a:endParaRPr>
          </a:p>
        </p:txBody>
      </p:sp>
      <p:sp>
        <p:nvSpPr>
          <p:cNvPr id="31782" name="Rectangle 38"/>
          <p:cNvSpPr/>
          <p:nvPr/>
        </p:nvSpPr>
        <p:spPr>
          <a:xfrm>
            <a:off x="2286000" y="5943600"/>
            <a:ext cx="3860800" cy="457200"/>
          </a:xfrm>
          <a:prstGeom prst="rect">
            <a:avLst/>
          </a:prstGeom>
          <a:noFill/>
          <a:ln w="9525">
            <a:noFill/>
          </a:ln>
        </p:spPr>
        <p:txBody>
          <a:bodyPr wrap="none">
            <a:spAutoFit/>
          </a:bodyPr>
          <a:p>
            <a:r>
              <a:rPr lang="zh-CN" altLang="en-US" sz="2400" b="1" dirty="0">
                <a:solidFill>
                  <a:srgbClr val="FF0000"/>
                </a:solidFill>
                <a:latin typeface="Arial" panose="020B0604020202020204" pitchFamily="34" charset="0"/>
                <a:ea typeface="宋体" panose="02010600030101010101" pitchFamily="2" charset="-122"/>
              </a:rPr>
              <a:t>共和派和保皇派妥协的产物</a:t>
            </a:r>
            <a:endParaRPr lang="zh-CN" altLang="en-US" sz="2400" b="1" dirty="0">
              <a:solidFill>
                <a:srgbClr val="FF0000"/>
              </a:solidFill>
              <a:latin typeface="Arial" panose="020B0604020202020204" pitchFamily="34" charset="0"/>
              <a:ea typeface="宋体" panose="02010600030101010101" pitchFamily="2" charset="-122"/>
            </a:endParaRPr>
          </a:p>
        </p:txBody>
      </p:sp>
      <p:graphicFrame>
        <p:nvGraphicFramePr>
          <p:cNvPr id="31785" name="Object 41">
            <a:hlinkClick r:id="" action="ppaction://ole?verb="/>
          </p:cNvPr>
          <p:cNvGraphicFramePr>
            <a:graphicFrameLocks noChangeAspect="1"/>
          </p:cNvGraphicFramePr>
          <p:nvPr>
            <p:ph sz="quarter" idx="2"/>
          </p:nvPr>
        </p:nvGraphicFramePr>
        <p:xfrm>
          <a:off x="7239000" y="5875338"/>
          <a:ext cx="762000" cy="571500"/>
        </p:xfrm>
        <a:graphic>
          <a:graphicData uri="http://schemas.openxmlformats.org/presentationml/2006/ole">
            <mc:AlternateContent xmlns:mc="http://schemas.openxmlformats.org/markup-compatibility/2006">
              <mc:Choice xmlns:v="urn:schemas-microsoft-com:vml" Requires="v">
                <p:oleObj spid="_x0000_s3080" name="" r:id="rId1" imgW="1546860" imgH="1162685" progId="PowerPoint.Show.8">
                  <p:embed/>
                </p:oleObj>
              </mc:Choice>
              <mc:Fallback>
                <p:oleObj name="" r:id="rId1" imgW="1546860" imgH="1162685" progId="PowerPoint.Show.8">
                  <p:embed/>
                  <p:pic>
                    <p:nvPicPr>
                      <p:cNvPr id="0" name="图片 3079"/>
                      <p:cNvPicPr/>
                      <p:nvPr/>
                    </p:nvPicPr>
                    <p:blipFill>
                      <a:blip r:embed="rId2"/>
                      <a:srcRect/>
                      <a:stretch>
                        <a:fillRect/>
                      </a:stretch>
                    </p:blipFill>
                    <p:spPr>
                      <a:xfrm>
                        <a:off x="7239000" y="5875338"/>
                        <a:ext cx="762000" cy="571500"/>
                      </a:xfrm>
                      <a:prstGeom prst="rect">
                        <a:avLst/>
                      </a:prstGeom>
                      <a:noFill/>
                      <a:ln>
                        <a:solidFill>
                          <a:schemeClr val="tx1">
                            <a:alpha val="100000"/>
                          </a:schemeClr>
                        </a:solidFill>
                        <a:miter lim="800000"/>
                        <a:headEnd/>
                        <a:tailEnd/>
                      </a:ln>
                    </p:spPr>
                  </p:pic>
                </p:oleObj>
              </mc:Fallback>
            </mc:AlternateContent>
          </a:graphicData>
        </a:graphic>
      </p:graphicFrame>
      <p:graphicFrame>
        <p:nvGraphicFramePr>
          <p:cNvPr id="31788" name="Object 44">
            <a:hlinkClick r:id="" action="ppaction://ole?verb="/>
          </p:cNvPr>
          <p:cNvGraphicFramePr>
            <a:graphicFrameLocks noChangeAspect="1"/>
          </p:cNvGraphicFramePr>
          <p:nvPr>
            <p:ph sz="quarter" idx="3"/>
          </p:nvPr>
        </p:nvGraphicFramePr>
        <p:xfrm>
          <a:off x="8153400" y="5867400"/>
          <a:ext cx="609600" cy="533400"/>
        </p:xfrm>
        <a:graphic>
          <a:graphicData uri="http://schemas.openxmlformats.org/presentationml/2006/ole">
            <mc:AlternateContent xmlns:mc="http://schemas.openxmlformats.org/markup-compatibility/2006">
              <mc:Choice xmlns:v="urn:schemas-microsoft-com:vml" Requires="v">
                <p:oleObj spid="_x0000_s3081" name="" r:id="rId3" imgW="812800" imgH="609600" progId="PowerPoint.Show.8">
                  <p:embed/>
                </p:oleObj>
              </mc:Choice>
              <mc:Fallback>
                <p:oleObj name="" r:id="rId3" imgW="812800" imgH="609600" progId="PowerPoint.Show.8">
                  <p:embed/>
                  <p:pic>
                    <p:nvPicPr>
                      <p:cNvPr id="0" name="图片 3080"/>
                      <p:cNvPicPr/>
                      <p:nvPr/>
                    </p:nvPicPr>
                    <p:blipFill>
                      <a:blip r:embed="rId4"/>
                      <a:srcRect/>
                      <a:stretch>
                        <a:fillRect/>
                      </a:stretch>
                    </p:blipFill>
                    <p:spPr>
                      <a:xfrm>
                        <a:off x="8153400" y="5867400"/>
                        <a:ext cx="609600" cy="533400"/>
                      </a:xfrm>
                      <a:prstGeom prst="rect">
                        <a:avLst/>
                      </a:prstGeom>
                      <a:noFill/>
                      <a:ln>
                        <a:solidFill>
                          <a:schemeClr val="tx1">
                            <a:alpha val="100000"/>
                          </a:schemeClr>
                        </a:solidFill>
                        <a:miter lim="800000"/>
                        <a:headEnd/>
                        <a:tailEnd/>
                      </a:ln>
                    </p:spPr>
                  </p:pic>
                </p:oleObj>
              </mc:Fallback>
            </mc:AlternateContent>
          </a:graphicData>
        </a:graphic>
      </p:graphicFrame>
      <p:sp>
        <p:nvSpPr>
          <p:cNvPr id="2" name="内容占位符 1"/>
          <p:cNvSpPr/>
          <p:nvPr>
            <p:ph sz="half" idx="1"/>
          </p:nvPr>
        </p:nvSpPr>
        <p:spPr/>
        <p:txBody>
          <a:bodyPr/>
          <a:p>
            <a:endParaRPr lang="zh-CN" altLang="en-US"/>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31782"/>
                                        </p:tgtEl>
                                        <p:attrNameLst>
                                          <p:attrName>style.visibility</p:attrName>
                                        </p:attrNameLst>
                                      </p:cBhvr>
                                      <p:to>
                                        <p:strVal val="visible"/>
                                      </p:to>
                                    </p:set>
                                    <p:animEffect transition="in" filter="box(in)">
                                      <p:cBhvr>
                                        <p:cTn id="11" dur="500"/>
                                        <p:tgtEl>
                                          <p:spTgt spid="3178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178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1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81" grpId="0"/>
      <p:bldP spid="3178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文本框 17409"/>
          <p:cNvSpPr txBox="1"/>
          <p:nvPr/>
        </p:nvSpPr>
        <p:spPr>
          <a:xfrm>
            <a:off x="190500" y="673100"/>
            <a:ext cx="8702675" cy="4794250"/>
          </a:xfrm>
          <a:prstGeom prst="rect">
            <a:avLst/>
          </a:prstGeom>
          <a:noFill/>
          <a:ln w="9525" cap="flat" cmpd="sng">
            <a:solidFill>
              <a:srgbClr val="00FF00"/>
            </a:solidFill>
            <a:prstDash val="solid"/>
            <a:miter/>
            <a:headEnd type="none" w="med" len="med"/>
            <a:tailEnd type="none" w="med" len="med"/>
          </a:ln>
        </p:spPr>
        <p:txBody>
          <a:bodyPr>
            <a:spAutoFit/>
          </a:bodyPr>
          <a:p>
            <a:pPr algn="r"/>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资料链接：</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这部宪法是共和派与保皇派之间相互斗争相互妥协的产物。对共和派而言，虽然宪法未对国家政治体制做出明确规定，但既然宪法承认了“共和国总统”这一职衔，那么也就意味着承认共和国本身；而对保皇派来说，由于宪法赋予总统极大的权力，参议员又间接选举产生（期中75名终生议员），因而这样一部宪法同样也适合君主制。一旦保皇派得势，</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只要将宪法略加修改，总统可以变为国王</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，参议员可以变成贵族院</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宋体" panose="02010600030101010101" pitchFamily="2" charset="-122"/>
              </a:rPr>
              <a:t>……恰恰是这样一部临时宪法，竟然通用了65年之久，成为迄今法国历史上寿命最长的宪法。</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宋体" panose="02010600030101010101" pitchFamily="2" charset="-122"/>
            </a:endParaRPr>
          </a:p>
          <a:p>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宋体" panose="02010600030101010101" pitchFamily="2" charset="-122"/>
              </a:rPr>
              <a:t>                          ——吕一民《法国通史》</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宋体" panose="02010600030101010101" pitchFamily="2" charset="-122"/>
            </a:endParaRPr>
          </a:p>
        </p:txBody>
      </p:sp>
    </p:spTree>
  </p:cSld>
  <p:clrMapOvr>
    <a:masterClrMapping/>
  </p:clrMapOvr>
  <p:transition>
    <p:randomBa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文本框 16385"/>
          <p:cNvSpPr txBox="1"/>
          <p:nvPr/>
        </p:nvSpPr>
        <p:spPr>
          <a:xfrm>
            <a:off x="323850" y="1123950"/>
            <a:ext cx="2879725"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（2）宪法的评价</a:t>
            </a:r>
            <a:endParaRPr lang="zh-CN" altLang="en-US" b="1" u="none" dirty="0">
              <a:solidFill>
                <a:srgbClr val="0000CC"/>
              </a:solidFill>
              <a:latin typeface="Arial" panose="020B0604020202020204" pitchFamily="34" charset="0"/>
              <a:ea typeface="宋体" panose="02010600030101010101" pitchFamily="2" charset="-122"/>
            </a:endParaRPr>
          </a:p>
        </p:txBody>
      </p:sp>
      <p:sp>
        <p:nvSpPr>
          <p:cNvPr id="16387" name="文本框 16386"/>
          <p:cNvSpPr txBox="1"/>
          <p:nvPr/>
        </p:nvSpPr>
        <p:spPr>
          <a:xfrm>
            <a:off x="323850" y="2492375"/>
            <a:ext cx="8496300" cy="2225675"/>
          </a:xfrm>
          <a:prstGeom prst="rect">
            <a:avLst/>
          </a:prstGeom>
          <a:noFill/>
          <a:ln w="9525">
            <a:noFill/>
          </a:ln>
        </p:spPr>
        <p:txBody>
          <a:bodyPr>
            <a:spAutoFit/>
          </a:bodyPr>
          <a:p>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    ①从法律上阻断了保皇派复辟帝制的道路，最终确立了共和政体；</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    ②是工业革命完成后的必然结果，为工业资产阶级提供了分享政权的机会，促进了法国工业资本主义的发展。</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16388" name="文本框 16387"/>
          <p:cNvSpPr txBox="1"/>
          <p:nvPr/>
        </p:nvSpPr>
        <p:spPr>
          <a:xfrm>
            <a:off x="395288" y="1844675"/>
            <a:ext cx="1511300" cy="3382963"/>
          </a:xfrm>
          <a:prstGeom prst="rect">
            <a:avLst/>
          </a:prstGeom>
          <a:noFill/>
          <a:ln w="9525">
            <a:noFill/>
          </a:ln>
        </p:spPr>
        <p:txBody>
          <a:bodyPr>
            <a:spAutoFit/>
          </a:bodyPr>
          <a:p>
            <a:r>
              <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rPr>
              <a:t>进步性:</a:t>
            </a:r>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a:p>
            <a:r>
              <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rPr>
              <a:t>局限性:</a:t>
            </a:r>
            <a:endParaRPr lang="zh-CN" altLang="en-US" sz="2400" b="1" u="none" dirty="0">
              <a:solidFill>
                <a:schemeClr val="hlink"/>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16389" name="文本框 16388"/>
          <p:cNvSpPr txBox="1"/>
          <p:nvPr/>
        </p:nvSpPr>
        <p:spPr>
          <a:xfrm>
            <a:off x="395288" y="5283200"/>
            <a:ext cx="8497887" cy="944563"/>
          </a:xfrm>
          <a:prstGeom prst="rect">
            <a:avLst/>
          </a:prstGeom>
          <a:noFill/>
          <a:ln w="9525">
            <a:noFill/>
          </a:ln>
        </p:spPr>
        <p:txBody>
          <a:bodyPr>
            <a:spAutoFit/>
          </a:bodyPr>
          <a:p>
            <a:pPr>
              <a:spcBef>
                <a:spcPct val="50000"/>
              </a:spcBef>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它是保皇派和资产阶级共和派相妥协的产物，法国的共和政体并没有得到巩固。</a:t>
            </a:r>
            <a:endParaRPr lang="zh-CN" altLang="en-US" sz="2800" b="1" u="none" dirty="0">
              <a:latin typeface="Arial" panose="020B0604020202020204" pitchFamily="34" charset="0"/>
              <a:ea typeface="宋体" panose="0201060003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p:cTn id="7" dur="500" fill="hold"/>
                                        <p:tgtEl>
                                          <p:spTgt spid="16386"/>
                                        </p:tgtEl>
                                        <p:attrNameLst>
                                          <p:attrName>ppt_w</p:attrName>
                                        </p:attrNameLst>
                                      </p:cBhvr>
                                      <p:tavLst>
                                        <p:tav tm="0">
                                          <p:val>
                                            <p:fltVal val="0.000000"/>
                                          </p:val>
                                        </p:tav>
                                        <p:tav tm="100000">
                                          <p:val>
                                            <p:strVal val="#ppt_w"/>
                                          </p:val>
                                        </p:tav>
                                      </p:tavLst>
                                    </p:anim>
                                    <p:anim calcmode="lin" valueType="num">
                                      <p:cBhvr>
                                        <p:cTn id="8" dur="500" fill="hold"/>
                                        <p:tgtEl>
                                          <p:spTgt spid="16386"/>
                                        </p:tgtEl>
                                        <p:attrNameLst>
                                          <p:attrName>ppt_h</p:attrName>
                                        </p:attrNameLst>
                                      </p:cBhvr>
                                      <p:tavLst>
                                        <p:tav tm="0">
                                          <p:val>
                                            <p:fltVal val="0.000000"/>
                                          </p:val>
                                        </p:tav>
                                        <p:tav tm="100000">
                                          <p:val>
                                            <p:strVal val="#ppt_h"/>
                                          </p:val>
                                        </p:tav>
                                      </p:tavLst>
                                    </p:anim>
                                    <p:animEffect transition="in" filter="fade">
                                      <p:cBhvr>
                                        <p:cTn id="9" dur="500"/>
                                        <p:tgtEl>
                                          <p:spTgt spid="16386"/>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16388"/>
                                        </p:tgtEl>
                                        <p:attrNameLst>
                                          <p:attrName>style.visibility</p:attrName>
                                        </p:attrNameLst>
                                      </p:cBhvr>
                                      <p:to>
                                        <p:strVal val="visible"/>
                                      </p:to>
                                    </p:set>
                                    <p:anim calcmode="lin" valueType="num">
                                      <p:cBhvr>
                                        <p:cTn id="14" dur="1" fill="hold"/>
                                        <p:tgtEl>
                                          <p:spTgt spid="16388"/>
                                        </p:tgtEl>
                                      </p:cBhvr>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16387"/>
                                        </p:tgtEl>
                                        <p:attrNameLst>
                                          <p:attrName>style.visibility</p:attrName>
                                        </p:attrNameLst>
                                      </p:cBhvr>
                                      <p:to>
                                        <p:strVal val="visible"/>
                                      </p:to>
                                    </p:set>
                                    <p:anim calcmode="lin" valueType="num">
                                      <p:cBhvr>
                                        <p:cTn id="19" dur="1" fill="hold"/>
                                        <p:tgtEl>
                                          <p:spTgt spid="16387"/>
                                        </p:tgtEl>
                                      </p:cBhvr>
                                    </p:anim>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16389"/>
                                        </p:tgtEl>
                                        <p:attrNameLst>
                                          <p:attrName>style.visibility</p:attrName>
                                        </p:attrNameLst>
                                      </p:cBhvr>
                                      <p:to>
                                        <p:strVal val="visible"/>
                                      </p:to>
                                    </p:set>
                                    <p:anim calcmode="lin" valueType="num">
                                      <p:cBhvr>
                                        <p:cTn id="24" dur="500" fill="hold"/>
                                        <p:tgtEl>
                                          <p:spTgt spid="16389"/>
                                        </p:tgtEl>
                                        <p:attrNameLst>
                                          <p:attrName>ppt_w</p:attrName>
                                        </p:attrNameLst>
                                      </p:cBhvr>
                                      <p:tavLst>
                                        <p:tav tm="0">
                                          <p:val>
                                            <p:fltVal val="0.000000"/>
                                          </p:val>
                                        </p:tav>
                                        <p:tav tm="100000">
                                          <p:val>
                                            <p:strVal val="#ppt_w"/>
                                          </p:val>
                                        </p:tav>
                                      </p:tavLst>
                                    </p:anim>
                                    <p:anim calcmode="lin" valueType="num">
                                      <p:cBhvr>
                                        <p:cTn id="25" dur="500" fill="hold"/>
                                        <p:tgtEl>
                                          <p:spTgt spid="16389"/>
                                        </p:tgtEl>
                                        <p:attrNameLst>
                                          <p:attrName>ppt_h</p:attrName>
                                        </p:attrNameLst>
                                      </p:cBhvr>
                                      <p:tavLst>
                                        <p:tav tm="0">
                                          <p:val>
                                            <p:fltVal val="0.000000"/>
                                          </p:val>
                                        </p:tav>
                                        <p:tav tm="100000">
                                          <p:val>
                                            <p:strVal val="#ppt_h"/>
                                          </p:val>
                                        </p:tav>
                                      </p:tavLst>
                                    </p:anim>
                                    <p:animEffect transition="in" filter="fade">
                                      <p:cBhvr>
                                        <p:cTn id="26"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ldLvl="0"/>
      <p:bldP spid="16387" grpId="0" bldLvl="0"/>
      <p:bldP spid="16388" grpId="0" bldLvl="0"/>
      <p:bldP spid="16389" grpId="0" bldLvl="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文本框 18433"/>
          <p:cNvSpPr txBox="1"/>
          <p:nvPr/>
        </p:nvSpPr>
        <p:spPr>
          <a:xfrm>
            <a:off x="34925" y="117475"/>
            <a:ext cx="8713788" cy="6699250"/>
          </a:xfrm>
          <a:prstGeom prst="rect">
            <a:avLst/>
          </a:prstGeom>
          <a:noFill/>
          <a:ln w="9525" cap="flat" cmpd="sng">
            <a:solidFill>
              <a:srgbClr val="00FF00"/>
            </a:solidFill>
            <a:prstDash val="solid"/>
            <a:miter/>
            <a:headEnd type="none" w="med" len="med"/>
            <a:tailEnd type="none" w="med" len="med"/>
          </a:ln>
        </p:spPr>
        <p:txBody>
          <a:bodyPr wrap="square">
            <a:spAutoFit/>
          </a:bodyPr>
          <a:p>
            <a:pPr>
              <a:lnSpc>
                <a:spcPct val="129000"/>
              </a:lnSpc>
            </a:pPr>
            <a:r>
              <a:rPr lang="zh-CN" altLang="en-US" sz="28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典例1：</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一票赢得的法兰西第三共和国被有的人称为不光彩的、从窗潜入的共和国,还有人预言它会很快倒塌,但是它却出乎意料地发展了70多年之久。其主要原因是（ ）                    </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A.法国不断地对外扩张      B.实行铁血政策的结果</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C.它适应了经济发展的要求 D.责任内阁制的高效运转</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8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rPr>
              <a:t>典例2：</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1875年法兰西第三共和国宪法规定“立法权由众议院和参议院两院行使。参议院由间接选举产生,众议院用普选方式选出。……行政权由总统和内阁掌握。”此规定体现的特点不包括  (      )</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pPr>
              <a:lnSpc>
                <a:spcPct val="129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A.体现了三权分立的原则    B.实行代议制民主</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pPr>
              <a:lnSpc>
                <a:spcPct val="129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C.议会是国家最高立法机关  D.内阁对总统负责</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Tree>
  </p:cSld>
  <p:clrMapOvr>
    <a:masterClrMapping/>
  </p:clrMapOvr>
  <p:transition>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文本框 19457"/>
          <p:cNvSpPr txBox="1"/>
          <p:nvPr/>
        </p:nvSpPr>
        <p:spPr>
          <a:xfrm>
            <a:off x="176213" y="712788"/>
            <a:ext cx="8859837" cy="5232400"/>
          </a:xfrm>
          <a:prstGeom prst="rect">
            <a:avLst/>
          </a:prstGeom>
          <a:noFill/>
          <a:ln w="9525" cap="flat" cmpd="sng">
            <a:solidFill>
              <a:srgbClr val="00FF00"/>
            </a:solidFill>
            <a:prstDash val="solid"/>
            <a:miter/>
            <a:headEnd type="none" w="med" len="med"/>
            <a:tailEnd type="none" w="med" len="med"/>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7.《法兰西第三共和国宪法》规定:“总统有权召开两院的特别会议。在会议的闭会时期,如果每院有绝对多数要求开会,总统也必须召集两院。”这说明    (     )</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A.总统控制议会            B.总统权大,议会权小</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C.总统的权力受议会限制    D.行政权高于立法权</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8.近代法国产生了12部宪法,1789～1875年的近90年内,法国平均每7年更换一部宪法。这样频繁地更换宪法在各国中实属罕见,其内在的社会根源在于       (    )</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A.启蒙思想的影响不断深入</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B.封建残余势力的复辟导致政治危机</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C.封建残余势力和共和派斗争激烈,走向共和的历程非常艰难</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29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D.外国势力的干涉打断其民主化进程</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19459" name="直接连接符 19458"/>
          <p:cNvSpPr/>
          <p:nvPr/>
        </p:nvSpPr>
        <p:spPr>
          <a:xfrm>
            <a:off x="252413" y="2565400"/>
            <a:ext cx="3529012" cy="0"/>
          </a:xfrm>
          <a:prstGeom prst="line">
            <a:avLst/>
          </a:prstGeom>
          <a:ln w="9525" cap="flat" cmpd="sng">
            <a:solidFill>
              <a:srgbClr val="FF0000"/>
            </a:solidFill>
            <a:prstDash val="solid"/>
            <a:headEnd type="none" w="med" len="med"/>
            <a:tailEnd type="none" w="med" len="med"/>
          </a:ln>
        </p:spPr>
      </p:sp>
      <p:sp>
        <p:nvSpPr>
          <p:cNvPr id="19460" name="直接连接符 19459"/>
          <p:cNvSpPr/>
          <p:nvPr/>
        </p:nvSpPr>
        <p:spPr>
          <a:xfrm>
            <a:off x="250825" y="5445125"/>
            <a:ext cx="8210550" cy="1588"/>
          </a:xfrm>
          <a:prstGeom prst="line">
            <a:avLst/>
          </a:prstGeom>
          <a:ln w="9525" cap="flat" cmpd="sng">
            <a:solidFill>
              <a:srgbClr val="FF0000"/>
            </a:solidFill>
            <a:prstDash val="solid"/>
            <a:headEnd type="none" w="med" len="med"/>
            <a:tailEnd type="none" w="med" len="med"/>
          </a:ln>
        </p:spPr>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strips(downLeft)">
                                      <p:cBhvr>
                                        <p:cTn id="7" dur="500"/>
                                        <p:tgtEl>
                                          <p:spTgt spid="1945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19460"/>
                                        </p:tgtEl>
                                        <p:attrNameLst>
                                          <p:attrName>style.visibility</p:attrName>
                                        </p:attrNameLst>
                                      </p:cBhvr>
                                      <p:to>
                                        <p:strVal val="visible"/>
                                      </p:to>
                                    </p:set>
                                    <p:animEffect transition="in" filter="strips(downLeft)">
                                      <p:cBhvr>
                                        <p:cTn id="12"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内容占位符 2"/>
          <p:cNvSpPr>
            <a:spLocks noGrp="1"/>
          </p:cNvSpPr>
          <p:nvPr>
            <p:ph idx="1"/>
          </p:nvPr>
        </p:nvSpPr>
        <p:spPr/>
        <p:txBody>
          <a:bodyPr vert="horz" wrap="square" lIns="91440" tIns="45720" rIns="91440" bIns="45720" anchor="t"/>
          <a:p>
            <a:pPr>
              <a:buNone/>
            </a:pPr>
            <a:r>
              <a:rPr lang="en-US" altLang="zh-CN" sz="2800" b="1" dirty="0">
                <a:latin typeface="黑体" panose="02010600030101010101" pitchFamily="2" charset="-122"/>
                <a:ea typeface="黑体" panose="02010600030101010101" pitchFamily="2" charset="-122"/>
              </a:rPr>
              <a:t>1</a:t>
            </a:r>
            <a:r>
              <a:rPr lang="zh-CN" altLang="en-US" sz="2800" b="1" dirty="0">
                <a:latin typeface="黑体" panose="02010600030101010101" pitchFamily="2" charset="-122"/>
                <a:ea typeface="黑体" panose="02010600030101010101" pitchFamily="2" charset="-122"/>
              </a:rPr>
              <a:t>、从</a:t>
            </a:r>
            <a:r>
              <a:rPr lang="en-US" altLang="zh-CN" sz="2800" b="1" dirty="0">
                <a:latin typeface="黑体" panose="02010600030101010101" pitchFamily="2" charset="-122"/>
                <a:ea typeface="黑体" panose="02010600030101010101" pitchFamily="2" charset="-122"/>
              </a:rPr>
              <a:t>1870</a:t>
            </a:r>
            <a:r>
              <a:rPr lang="zh-CN" altLang="en-US" sz="2800" b="1" dirty="0">
                <a:latin typeface="黑体" panose="02010600030101010101" pitchFamily="2" charset="-122"/>
                <a:ea typeface="黑体" panose="02010600030101010101" pitchFamily="2" charset="-122"/>
              </a:rPr>
              <a:t>年到</a:t>
            </a:r>
            <a:r>
              <a:rPr lang="en-US" altLang="zh-CN" sz="2800" b="1" dirty="0">
                <a:latin typeface="黑体" panose="02010600030101010101" pitchFamily="2" charset="-122"/>
                <a:ea typeface="黑体" panose="02010600030101010101" pitchFamily="2" charset="-122"/>
              </a:rPr>
              <a:t>1940</a:t>
            </a:r>
            <a:r>
              <a:rPr lang="zh-CN" altLang="en-US" sz="2800" b="1" dirty="0">
                <a:latin typeface="黑体" panose="02010600030101010101" pitchFamily="2" charset="-122"/>
                <a:ea typeface="黑体" panose="02010600030101010101" pitchFamily="2" charset="-122"/>
              </a:rPr>
              <a:t>年，法兰西第三共和国一共更换了</a:t>
            </a:r>
            <a:r>
              <a:rPr lang="en-US" altLang="zh-CN" sz="2800" b="1" dirty="0">
                <a:latin typeface="黑体" panose="02010600030101010101" pitchFamily="2" charset="-122"/>
                <a:ea typeface="黑体" panose="02010600030101010101" pitchFamily="2" charset="-122"/>
              </a:rPr>
              <a:t>108</a:t>
            </a:r>
            <a:r>
              <a:rPr lang="zh-CN" altLang="en-US" sz="2800" b="1" dirty="0">
                <a:latin typeface="黑体" panose="02010600030101010101" pitchFamily="2" charset="-122"/>
                <a:ea typeface="黑体" panose="02010600030101010101" pitchFamily="2" charset="-122"/>
              </a:rPr>
              <a:t>届内阁，每届内阁平均存在时间约为</a:t>
            </a:r>
            <a:r>
              <a:rPr lang="en-US" altLang="zh-CN" sz="2800" b="1" dirty="0">
                <a:latin typeface="黑体" panose="02010600030101010101" pitchFamily="2" charset="-122"/>
                <a:ea typeface="黑体" panose="02010600030101010101" pitchFamily="2" charset="-122"/>
              </a:rPr>
              <a:t>8</a:t>
            </a:r>
            <a:r>
              <a:rPr lang="zh-CN" altLang="en-US" sz="2800" b="1" dirty="0">
                <a:latin typeface="黑体" panose="02010600030101010101" pitchFamily="2" charset="-122"/>
                <a:ea typeface="黑体" panose="02010600030101010101" pitchFamily="2" charset="-122"/>
              </a:rPr>
              <a:t>个月。造成内阁频繁变动的原因在于（        ）</a:t>
            </a:r>
            <a:endParaRPr lang="en-US" altLang="zh-CN" sz="2800" b="1" dirty="0">
              <a:latin typeface="黑体" panose="02010600030101010101" pitchFamily="2" charset="-122"/>
              <a:ea typeface="黑体" panose="02010600030101010101" pitchFamily="2" charset="-122"/>
            </a:endParaRPr>
          </a:p>
          <a:p>
            <a:pPr>
              <a:buNone/>
            </a:pPr>
            <a:r>
              <a:rPr lang="en-US" altLang="zh-CN" sz="2800" b="1" dirty="0">
                <a:latin typeface="黑体" panose="02010600030101010101" pitchFamily="2" charset="-122"/>
                <a:ea typeface="黑体" panose="02010600030101010101" pitchFamily="2" charset="-122"/>
              </a:rPr>
              <a:t>  A</a:t>
            </a:r>
            <a:r>
              <a:rPr lang="zh-CN" altLang="en-US" sz="2800" b="1" dirty="0">
                <a:latin typeface="黑体" panose="02010600030101010101" pitchFamily="2" charset="-122"/>
                <a:ea typeface="黑体" panose="02010600030101010101" pitchFamily="2" charset="-122"/>
              </a:rPr>
              <a:t>、内阁对议会没有形成权力制衡</a:t>
            </a:r>
            <a:endParaRPr lang="en-US" altLang="zh-CN" sz="2800" b="1" dirty="0">
              <a:latin typeface="黑体" panose="02010600030101010101" pitchFamily="2" charset="-122"/>
              <a:ea typeface="黑体" panose="02010600030101010101" pitchFamily="2" charset="-122"/>
            </a:endParaRPr>
          </a:p>
          <a:p>
            <a:pPr>
              <a:buNone/>
            </a:pPr>
            <a:r>
              <a:rPr lang="en-US" altLang="zh-CN" sz="2800" b="1" dirty="0">
                <a:latin typeface="黑体" panose="02010600030101010101" pitchFamily="2" charset="-122"/>
                <a:ea typeface="黑体" panose="02010600030101010101" pitchFamily="2" charset="-122"/>
              </a:rPr>
              <a:t>  B</a:t>
            </a:r>
            <a:r>
              <a:rPr lang="zh-CN" altLang="en-US" sz="2800" b="1" dirty="0">
                <a:latin typeface="黑体" panose="02010600030101010101" pitchFamily="2" charset="-122"/>
                <a:ea typeface="黑体" panose="02010600030101010101" pitchFamily="2" charset="-122"/>
              </a:rPr>
              <a:t>、总统职权不完全受宪法制约</a:t>
            </a:r>
            <a:endParaRPr lang="en-US" altLang="zh-CN" sz="2800" b="1" dirty="0">
              <a:latin typeface="黑体" panose="02010600030101010101" pitchFamily="2" charset="-122"/>
              <a:ea typeface="黑体" panose="02010600030101010101" pitchFamily="2" charset="-122"/>
            </a:endParaRPr>
          </a:p>
          <a:p>
            <a:pPr>
              <a:buNone/>
            </a:pPr>
            <a:r>
              <a:rPr lang="en-US" altLang="zh-CN" sz="2800" b="1" dirty="0">
                <a:latin typeface="黑体" panose="02010600030101010101" pitchFamily="2" charset="-122"/>
                <a:ea typeface="黑体" panose="02010600030101010101" pitchFamily="2" charset="-122"/>
              </a:rPr>
              <a:t>  C</a:t>
            </a:r>
            <a:r>
              <a:rPr lang="zh-CN" altLang="en-US" sz="2800" b="1" dirty="0">
                <a:latin typeface="黑体" panose="02010600030101010101" pitchFamily="2" charset="-122"/>
                <a:ea typeface="黑体" panose="02010600030101010101" pitchFamily="2" charset="-122"/>
              </a:rPr>
              <a:t>、 两大政党轮流组阁</a:t>
            </a:r>
            <a:endParaRPr lang="en-US" altLang="zh-CN" sz="2800" b="1" dirty="0">
              <a:latin typeface="黑体" panose="02010600030101010101" pitchFamily="2" charset="-122"/>
              <a:ea typeface="黑体" panose="02010600030101010101" pitchFamily="2" charset="-122"/>
            </a:endParaRPr>
          </a:p>
          <a:p>
            <a:pPr>
              <a:buNone/>
            </a:pPr>
            <a:r>
              <a:rPr lang="en-US" altLang="zh-CN" sz="2800" b="1" dirty="0">
                <a:latin typeface="黑体" panose="02010600030101010101" pitchFamily="2" charset="-122"/>
                <a:ea typeface="黑体" panose="02010600030101010101" pitchFamily="2" charset="-122"/>
              </a:rPr>
              <a:t>  D</a:t>
            </a:r>
            <a:r>
              <a:rPr lang="zh-CN" altLang="en-US" sz="2800" b="1" dirty="0">
                <a:latin typeface="黑体" panose="02010600030101010101" pitchFamily="2" charset="-122"/>
                <a:ea typeface="黑体" panose="02010600030101010101" pitchFamily="2" charset="-122"/>
              </a:rPr>
              <a:t>、立法与行政权力合一</a:t>
            </a:r>
            <a:endParaRPr lang="zh-CN" altLang="en-US" sz="2800" b="1" dirty="0">
              <a:latin typeface="黑体" panose="02010600030101010101" pitchFamily="2" charset="-122"/>
              <a:ea typeface="黑体" panose="02010600030101010101" pitchFamily="2" charset="-122"/>
            </a:endParaRPr>
          </a:p>
        </p:txBody>
      </p:sp>
      <p:sp>
        <p:nvSpPr>
          <p:cNvPr id="5" name="矩形 4"/>
          <p:cNvSpPr/>
          <p:nvPr/>
        </p:nvSpPr>
        <p:spPr>
          <a:xfrm>
            <a:off x="2000250" y="381000"/>
            <a:ext cx="185738" cy="923925"/>
          </a:xfrm>
          <a:prstGeom prst="rect">
            <a:avLst/>
          </a:prstGeom>
          <a:noFill/>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5400" b="1" i="0" u="none" strike="noStrike" kern="1200" cap="none" spc="0" normalizeH="0" baseline="0" noProof="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uLnTx/>
              <a:uFillTx/>
              <a:latin typeface="Arial" panose="020B0604020202020204" pitchFamily="34" charset="0"/>
              <a:ea typeface="宋体" panose="02010600030101010101" pitchFamily="2" charset="-122"/>
              <a:cs typeface="+mn-cs"/>
            </a:endParaRPr>
          </a:p>
        </p:txBody>
      </p:sp>
      <p:sp>
        <p:nvSpPr>
          <p:cNvPr id="6" name="矩形 5"/>
          <p:cNvSpPr/>
          <p:nvPr/>
        </p:nvSpPr>
        <p:spPr>
          <a:xfrm>
            <a:off x="6553200" y="2514600"/>
            <a:ext cx="1143000" cy="1200329"/>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7200" b="1" i="0" u="none" strike="noStrike" kern="1200" cap="none" spc="0" normalizeH="0" baseline="0" noProof="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uLnTx/>
                <a:uFillTx/>
                <a:latin typeface="Arial" panose="020B0604020202020204" pitchFamily="34" charset="0"/>
                <a:ea typeface="宋体" panose="02010600030101010101" pitchFamily="2" charset="-122"/>
                <a:cs typeface="+mn-cs"/>
              </a:rPr>
              <a:t>A</a:t>
            </a:r>
            <a:endParaRPr kumimoji="0" lang="zh-CN" altLang="en-US" sz="7200" b="1" i="0" u="none" strike="noStrike" kern="1200" cap="none" spc="0" normalizeH="0" baseline="0" noProof="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标题 20481"/>
          <p:cNvSpPr/>
          <p:nvPr>
            <p:ph type="title"/>
          </p:nvPr>
        </p:nvSpPr>
        <p:spPr>
          <a:noFill/>
          <a:ln>
            <a:noFill/>
          </a:ln>
        </p:spPr>
        <p:txBody>
          <a:bodyPr anchor="ctr"/>
          <a:p>
            <a:endParaRPr lang="zh-CN" altLang="en-US" dirty="0"/>
          </a:p>
        </p:txBody>
      </p:sp>
      <p:sp>
        <p:nvSpPr>
          <p:cNvPr id="20483" name="文本占位符 20482"/>
          <p:cNvSpPr/>
          <p:nvPr>
            <p:ph type="body" idx="1"/>
          </p:nvPr>
        </p:nvSpPr>
        <p:spPr>
          <a:xfrm>
            <a:off x="34925" y="1600200"/>
            <a:ext cx="9074150" cy="4525963"/>
          </a:xfrm>
          <a:noFill/>
          <a:ln>
            <a:noFill/>
          </a:ln>
        </p:spPr>
        <p:txBody>
          <a:bodyPr/>
          <a:p>
            <a:pPr algn="ctr"/>
            <a:r>
              <a:rPr lang="zh-CN" altLang="en-US" sz="5400" dirty="0">
                <a:solidFill>
                  <a:srgbClr val="FF0000"/>
                </a:solidFill>
              </a:rPr>
              <a:t>脆弱的德国民主</a:t>
            </a:r>
            <a:endParaRPr lang="zh-CN" altLang="en-US" sz="5400" dirty="0">
              <a:solidFill>
                <a:srgbClr val="FF0000"/>
              </a:solidFill>
            </a:endParaRPr>
          </a:p>
          <a:p>
            <a:pPr algn="ctr"/>
            <a:r>
              <a:rPr lang="zh-CN" altLang="en-US" sz="5400" dirty="0">
                <a:solidFill>
                  <a:srgbClr val="FF0000"/>
                </a:solidFill>
              </a:rPr>
              <a:t>——德国君主立宪制的确立</a:t>
            </a:r>
            <a:endParaRPr lang="zh-CN" altLang="en-US" sz="5400" dirty="0">
              <a:solidFill>
                <a:srgbClr val="FF0000"/>
              </a:solidFill>
            </a:endParaRPr>
          </a:p>
        </p:txBody>
      </p:sp>
    </p:spTree>
  </p:cSld>
  <p:clrMapOvr>
    <a:masterClrMapping/>
  </p:clrMapOvr>
  <p:transition>
    <p:randomBa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5121"/>
          <p:cNvSpPr/>
          <p:nvPr>
            <p:ph type="title"/>
          </p:nvPr>
        </p:nvSpPr>
        <p:spPr>
          <a:noFill/>
          <a:ln>
            <a:noFill/>
          </a:ln>
        </p:spPr>
        <p:txBody>
          <a:bodyPr anchor="ctr"/>
          <a:p>
            <a:r>
              <a:rPr lang="zh-CN" altLang="en-US" sz="4000" dirty="0"/>
              <a:t>一、震荡中的法国</a:t>
            </a:r>
            <a:br>
              <a:rPr lang="zh-CN" altLang="en-US" sz="4000" dirty="0"/>
            </a:br>
            <a:r>
              <a:rPr lang="zh-CN" altLang="en-US" sz="4000" dirty="0"/>
              <a:t>——法兰西第三共和国成立的背景</a:t>
            </a:r>
            <a:endParaRPr lang="zh-CN" altLang="en-US" sz="4000" dirty="0"/>
          </a:p>
        </p:txBody>
      </p:sp>
      <p:sp>
        <p:nvSpPr>
          <p:cNvPr id="5123" name="文本占位符 5122"/>
          <p:cNvSpPr/>
          <p:nvPr>
            <p:ph type="body" idx="1"/>
          </p:nvPr>
        </p:nvSpPr>
        <p:spPr>
          <a:noFill/>
          <a:ln>
            <a:noFill/>
          </a:ln>
        </p:spPr>
        <p:txBody>
          <a:bodyPr/>
          <a:p>
            <a:r>
              <a:rPr lang="zh-CN" altLang="en-US" dirty="0"/>
              <a:t>1、法国大革命后，法国政权更迭频繁、政局长期动荡。</a:t>
            </a:r>
            <a:endParaRPr lang="zh-CN" altLang="en-US" dirty="0"/>
          </a:p>
        </p:txBody>
      </p:sp>
    </p:spTree>
  </p:cSld>
  <p:clrMapOvr>
    <a:masterClrMapping/>
  </p:clrMapOvr>
  <p:transition>
    <p:randomBa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文本框 21505"/>
          <p:cNvSpPr txBox="1"/>
          <p:nvPr/>
        </p:nvSpPr>
        <p:spPr>
          <a:xfrm>
            <a:off x="179388" y="117475"/>
            <a:ext cx="8318500" cy="517525"/>
          </a:xfrm>
          <a:prstGeom prst="rect">
            <a:avLst/>
          </a:prstGeom>
          <a:noFill/>
          <a:ln w="9525">
            <a:noFill/>
          </a:ln>
        </p:spPr>
        <p:txBody>
          <a:bodyPr>
            <a:spAutoFit/>
          </a:bodyPr>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二、德意志帝国君主立宪制的确立</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1507" name="文本框 21506"/>
          <p:cNvSpPr txBox="1"/>
          <p:nvPr/>
        </p:nvSpPr>
        <p:spPr>
          <a:xfrm>
            <a:off x="323850" y="765175"/>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1、前提：</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1508" name="文本框 21507"/>
          <p:cNvSpPr txBox="1"/>
          <p:nvPr/>
        </p:nvSpPr>
        <p:spPr>
          <a:xfrm>
            <a:off x="1763713" y="692150"/>
            <a:ext cx="4260850"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德国的统一</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1509" name="文本框 21508"/>
          <p:cNvSpPr txBox="1"/>
          <p:nvPr/>
        </p:nvSpPr>
        <p:spPr>
          <a:xfrm>
            <a:off x="395288" y="1196975"/>
            <a:ext cx="1871662"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（1）原因：</a:t>
            </a:r>
            <a:endPar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1510" name="文本框 21509"/>
          <p:cNvSpPr txBox="1"/>
          <p:nvPr/>
        </p:nvSpPr>
        <p:spPr>
          <a:xfrm>
            <a:off x="107950" y="1485900"/>
            <a:ext cx="8785225" cy="5219700"/>
          </a:xfrm>
          <a:prstGeom prst="rect">
            <a:avLst/>
          </a:prstGeom>
          <a:noFill/>
          <a:ln w="9525" cap="flat" cmpd="sng">
            <a:solidFill>
              <a:srgbClr val="00FF00"/>
            </a:solidFill>
            <a:prstDash val="solid"/>
            <a:miter/>
            <a:headEnd type="none" w="med" len="med"/>
            <a:tailEnd type="none" w="med" len="med"/>
          </a:ln>
        </p:spPr>
        <p:txBody>
          <a:bodyPr>
            <a:spAutoFit/>
          </a:bodyPr>
          <a:p>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19世纪五、六十年代，德意志资本主义经济已得到迅速发展……19世纪七十年代德国是第二次工业革命的发源地之一……各邦</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关卡林立、税目繁多</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，有自己的工商业法令，各邦自行铸造货币，度量衡也极</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不统一</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，甚至一邦之内的货币和度量衡就有两三种之多。每走几里路就从这个邦走到了那个邦，便要受检查，便要纳税，还要遭受税吏的敲诈勒索。资本家</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不能随意利用</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国内各邦的自然资源、自由劳动力……</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迫切要求追逐国际市场</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，而国家的分裂使德国资产阶级在国外市场竞争中</a:t>
            </a:r>
            <a:r>
              <a:rPr lang="zh-CN" altLang="en-US" sz="28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缺少强大的国家力量的保护</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。在国际市场上必须使用其他国家的货币和度量衡；英法等国商人在国外可以得到本国驻外使馆的保护，必要时还有军舰来保护他们。</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p:cTn id="7" dur="1" fill="hold"/>
                                        <p:tgtEl>
                                          <p:spTgt spid="21508"/>
                                        </p:tgtEl>
                                      </p:cBhvr>
                                    </p:anim>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1509"/>
                                        </p:tgtEl>
                                        <p:attrNameLst>
                                          <p:attrName>style.visibility</p:attrName>
                                        </p:attrNameLst>
                                      </p:cBhvr>
                                      <p:to>
                                        <p:strVal val="visible"/>
                                      </p:to>
                                    </p:set>
                                    <p:anim calcmode="lin" valueType="num">
                                      <p:cBhvr>
                                        <p:cTn id="12" dur="500" fill="hold"/>
                                        <p:tgtEl>
                                          <p:spTgt spid="21509"/>
                                        </p:tgtEl>
                                        <p:attrNameLst>
                                          <p:attrName>ppt_w</p:attrName>
                                        </p:attrNameLst>
                                      </p:cBhvr>
                                      <p:tavLst>
                                        <p:tav tm="0">
                                          <p:val>
                                            <p:fltVal val="0.000000"/>
                                          </p:val>
                                        </p:tav>
                                        <p:tav tm="100000">
                                          <p:val>
                                            <p:strVal val="#ppt_w"/>
                                          </p:val>
                                        </p:tav>
                                      </p:tavLst>
                                    </p:anim>
                                    <p:anim calcmode="lin" valueType="num">
                                      <p:cBhvr>
                                        <p:cTn id="13" dur="500" fill="hold"/>
                                        <p:tgtEl>
                                          <p:spTgt spid="21509"/>
                                        </p:tgtEl>
                                        <p:attrNameLst>
                                          <p:attrName>ppt_h</p:attrName>
                                        </p:attrNameLst>
                                      </p:cBhvr>
                                      <p:tavLst>
                                        <p:tav tm="0">
                                          <p:val>
                                            <p:fltVal val="0.000000"/>
                                          </p:val>
                                        </p:tav>
                                        <p:tav tm="100000">
                                          <p:val>
                                            <p:strVal val="#ppt_h"/>
                                          </p:val>
                                        </p:tav>
                                      </p:tavLst>
                                    </p:anim>
                                    <p:animEffect transition="in" filter="fade">
                                      <p:cBhvr>
                                        <p:cTn id="14" dur="500"/>
                                        <p:tgtEl>
                                          <p:spTgt spid="21509"/>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21510"/>
                                        </p:tgtEl>
                                        <p:attrNameLst>
                                          <p:attrName>style.visibility</p:attrName>
                                        </p:attrNameLst>
                                      </p:cBhvr>
                                      <p:to>
                                        <p:strVal val="visible"/>
                                      </p:to>
                                    </p:set>
                                    <p:anim calcmode="lin" valueType="num">
                                      <p:cBhvr>
                                        <p:cTn id="17" dur="500" fill="hold"/>
                                        <p:tgtEl>
                                          <p:spTgt spid="21510"/>
                                        </p:tgtEl>
                                        <p:attrNameLst>
                                          <p:attrName>ppt_w</p:attrName>
                                        </p:attrNameLst>
                                      </p:cBhvr>
                                      <p:tavLst>
                                        <p:tav tm="0">
                                          <p:val>
                                            <p:fltVal val="0.000000"/>
                                          </p:val>
                                        </p:tav>
                                        <p:tav tm="100000">
                                          <p:val>
                                            <p:strVal val="#ppt_w"/>
                                          </p:val>
                                        </p:tav>
                                      </p:tavLst>
                                    </p:anim>
                                    <p:anim calcmode="lin" valueType="num">
                                      <p:cBhvr>
                                        <p:cTn id="18" dur="500" fill="hold"/>
                                        <p:tgtEl>
                                          <p:spTgt spid="21510"/>
                                        </p:tgtEl>
                                        <p:attrNameLst>
                                          <p:attrName>ppt_h</p:attrName>
                                        </p:attrNameLst>
                                      </p:cBhvr>
                                      <p:tavLst>
                                        <p:tav tm="0">
                                          <p:val>
                                            <p:fltVal val="0.000000"/>
                                          </p:val>
                                        </p:tav>
                                        <p:tav tm="100000">
                                          <p:val>
                                            <p:strVal val="#ppt_h"/>
                                          </p:val>
                                        </p:tav>
                                      </p:tavLst>
                                    </p:anim>
                                    <p:animEffect transition="in" filter="fade">
                                      <p:cBhvr>
                                        <p:cTn id="19" dur="5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ldLvl="0"/>
      <p:bldP spid="21509" grpId="0" bldLvl="0"/>
      <p:bldP spid="21510"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标题 22529"/>
          <p:cNvSpPr/>
          <p:nvPr>
            <p:ph type="title"/>
          </p:nvPr>
        </p:nvSpPr>
        <p:spPr>
          <a:noFill/>
          <a:ln>
            <a:noFill/>
          </a:ln>
        </p:spPr>
        <p:txBody>
          <a:bodyPr anchor="ctr"/>
          <a:p>
            <a:endParaRPr lang="zh-CN" altLang="en-US" dirty="0"/>
          </a:p>
        </p:txBody>
      </p:sp>
      <p:sp>
        <p:nvSpPr>
          <p:cNvPr id="22531" name="文本占位符 22530"/>
          <p:cNvSpPr/>
          <p:nvPr>
            <p:ph type="body" idx="1"/>
          </p:nvPr>
        </p:nvSpPr>
        <p:spPr>
          <a:xfrm>
            <a:off x="395288" y="3213100"/>
            <a:ext cx="8229600" cy="2736850"/>
          </a:xfrm>
          <a:noFill/>
          <a:ln>
            <a:noFill/>
          </a:ln>
        </p:spPr>
        <p:txBody>
          <a:bodyPr/>
          <a:p>
            <a:r>
              <a:rPr lang="zh-CN" altLang="en-US" b="1" dirty="0">
                <a:effectLst>
                  <a:outerShdw blurRad="38100" dist="38100" dir="2700000">
                    <a:srgbClr val="C0C0C0"/>
                  </a:outerShdw>
                </a:effectLst>
                <a:latin typeface="楷体_GB2312" panose="02010609030101010101" pitchFamily="49" charset="-122"/>
                <a:ea typeface="楷体_GB2312" panose="02010609030101010101" pitchFamily="49" charset="-122"/>
              </a:rPr>
              <a:t>在资产阶级软弱的情况下，出现了经济和军事实力强大的普鲁士邦国。在其“铁血宰相”卑斯麦的领导下，普鲁士通过王朝战争完成了德国的统一大业。</a:t>
            </a:r>
            <a:endParaRPr lang="zh-CN" altLang="en-US" b="1"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endParaRPr lang="zh-CN" altLang="en-US" b="1"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2532" name="文本框 22531"/>
          <p:cNvSpPr txBox="1"/>
          <p:nvPr/>
        </p:nvSpPr>
        <p:spPr>
          <a:xfrm>
            <a:off x="396875" y="1196975"/>
            <a:ext cx="8135938" cy="1554163"/>
          </a:xfrm>
          <a:prstGeom prst="rect">
            <a:avLst/>
          </a:prstGeom>
          <a:noFill/>
          <a:ln w="9525">
            <a:noFill/>
          </a:ln>
        </p:spPr>
        <p:txBody>
          <a:bodyPr>
            <a:spAutoFit/>
          </a:bodyPr>
          <a:p>
            <a:r>
              <a:rPr lang="zh-CN" altLang="en-US" sz="32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原因：国家四分五裂的状况严重阻碍德意志资本主义进一步发展，统一成为历史发展的必然趋势。</a:t>
            </a:r>
            <a:endParaRPr lang="zh-CN" altLang="en-US" sz="3200" b="1" u="sng"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1">
                                            <p:txEl>
                                              <p:charRg st="0" end="68"/>
                                            </p:txEl>
                                          </p:spTgt>
                                        </p:tgtEl>
                                        <p:attrNameLst>
                                          <p:attrName>style.visibility</p:attrName>
                                        </p:attrNameLst>
                                      </p:cBhvr>
                                      <p:to>
                                        <p:strVal val="visible"/>
                                      </p:to>
                                    </p:set>
                                    <p:animEffect transition="in" filter="blinds(horizontal)">
                                      <p:cBhvr>
                                        <p:cTn id="7" dur="500"/>
                                        <p:tgtEl>
                                          <p:spTgt spid="22531">
                                            <p:txEl>
                                              <p:charRg st="0" end="6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文本框 23553"/>
          <p:cNvSpPr txBox="1"/>
          <p:nvPr/>
        </p:nvSpPr>
        <p:spPr>
          <a:xfrm>
            <a:off x="285750" y="620713"/>
            <a:ext cx="8318500" cy="517525"/>
          </a:xfrm>
          <a:prstGeom prst="rect">
            <a:avLst/>
          </a:prstGeom>
          <a:noFill/>
          <a:ln w="9525">
            <a:noFill/>
          </a:ln>
        </p:spPr>
        <p:txBody>
          <a:bodyPr>
            <a:spAutoFit/>
          </a:bodyPr>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二、德意志帝国君主立宪制的确立</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3555" name="文本框 23554"/>
          <p:cNvSpPr txBox="1"/>
          <p:nvPr/>
        </p:nvSpPr>
        <p:spPr>
          <a:xfrm>
            <a:off x="539750" y="1150938"/>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1、前提：</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3556" name="文本框 23555"/>
          <p:cNvSpPr txBox="1"/>
          <p:nvPr/>
        </p:nvSpPr>
        <p:spPr>
          <a:xfrm>
            <a:off x="1763713" y="1152525"/>
            <a:ext cx="4260850"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德国的统一</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57" name="文本框 23556"/>
          <p:cNvSpPr txBox="1"/>
          <p:nvPr/>
        </p:nvSpPr>
        <p:spPr>
          <a:xfrm>
            <a:off x="325438" y="1628775"/>
            <a:ext cx="1871662"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（1）原因：</a:t>
            </a:r>
            <a:endPar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58" name="文本框 23557"/>
          <p:cNvSpPr txBox="1"/>
          <p:nvPr/>
        </p:nvSpPr>
        <p:spPr>
          <a:xfrm>
            <a:off x="323850" y="3213100"/>
            <a:ext cx="1870075"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（2）领导：</a:t>
            </a:r>
            <a:endPar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59" name="文本框 23558"/>
          <p:cNvSpPr txBox="1"/>
          <p:nvPr/>
        </p:nvSpPr>
        <p:spPr>
          <a:xfrm>
            <a:off x="1835150" y="3213100"/>
            <a:ext cx="1985963"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俾斯麦</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60" name="文本框 23559"/>
          <p:cNvSpPr txBox="1"/>
          <p:nvPr/>
        </p:nvSpPr>
        <p:spPr>
          <a:xfrm>
            <a:off x="323850" y="3692525"/>
            <a:ext cx="1870075"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（3）方式：</a:t>
            </a:r>
            <a:endPar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61" name="文本框 23560"/>
          <p:cNvSpPr txBox="1"/>
          <p:nvPr/>
        </p:nvSpPr>
        <p:spPr>
          <a:xfrm>
            <a:off x="1811338" y="3717925"/>
            <a:ext cx="7008812"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实行“铁血政策”通过</a:t>
            </a:r>
            <a:r>
              <a:rPr lang="zh-CN" altLang="en-US" sz="2400" b="1" u="sng"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王朝战争自上而下进行统一</a:t>
            </a:r>
            <a:endParaRPr lang="en-US" altLang="x-none" sz="2400" b="1" u="sng"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3562" name="文本框 23561"/>
          <p:cNvSpPr txBox="1"/>
          <p:nvPr/>
        </p:nvSpPr>
        <p:spPr>
          <a:xfrm>
            <a:off x="468313" y="4365625"/>
            <a:ext cx="4103687" cy="1554163"/>
          </a:xfrm>
          <a:prstGeom prst="rect">
            <a:avLst/>
          </a:prstGeom>
          <a:noFill/>
          <a:ln w="9525">
            <a:noFill/>
          </a:ln>
        </p:spPr>
        <p:txBody>
          <a:bodyPr>
            <a:spAutoFit/>
          </a:bodyPr>
          <a:p>
            <a:r>
              <a:rPr lang="zh-CN" altLang="en-US" sz="24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1864年，联合奥地利击败丹麦，1866年普奥战争击败奥地利，1870年普法战争击败法国</a:t>
            </a:r>
            <a:endParaRPr lang="zh-CN" altLang="en-US" sz="24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3563" name="文本框 23562"/>
          <p:cNvSpPr txBox="1"/>
          <p:nvPr/>
        </p:nvSpPr>
        <p:spPr>
          <a:xfrm>
            <a:off x="539750" y="2060575"/>
            <a:ext cx="8424863" cy="1066800"/>
          </a:xfrm>
          <a:prstGeom prst="rect">
            <a:avLst/>
          </a:prstGeom>
          <a:noFill/>
          <a:ln w="9525">
            <a:noFill/>
          </a:ln>
        </p:spPr>
        <p:txBody>
          <a:bodyPr>
            <a:spAutoFit/>
          </a:bodyPr>
          <a:p>
            <a:r>
              <a:rPr lang="zh-CN" altLang="en-US" sz="32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国家四分五裂的状况严重阻碍德意志资本主义进一步发展，统一成为历史发展的必然趋势。</a:t>
            </a:r>
            <a:endParaRPr lang="zh-CN" altLang="en-US" sz="3200" b="1" u="sng"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3564" name="线形标注 1 23563"/>
          <p:cNvSpPr/>
          <p:nvPr/>
        </p:nvSpPr>
        <p:spPr>
          <a:xfrm>
            <a:off x="4860925" y="4292600"/>
            <a:ext cx="4283075" cy="1873250"/>
          </a:xfrm>
          <a:prstGeom prst="borderCallout1">
            <a:avLst>
              <a:gd name="adj1" fmla="val 6106"/>
              <a:gd name="adj2" fmla="val -1778"/>
              <a:gd name="adj3" fmla="val 38532"/>
              <a:gd name="adj4" fmla="val -11264"/>
            </a:avLst>
          </a:prstGeom>
          <a:solidFill>
            <a:schemeClr val="bg1"/>
          </a:solidFill>
          <a:ln w="9525" cap="flat" cmpd="sng">
            <a:solidFill>
              <a:schemeClr val="tx1"/>
            </a:solidFill>
            <a:prstDash val="solid"/>
            <a:miter/>
            <a:headEnd type="none" w="med" len="med"/>
            <a:tailEnd type="none" w="med" len="med"/>
          </a:ln>
        </p:spPr>
        <p:txBody>
          <a:bodyPr/>
          <a:p>
            <a:pPr algn="ctr"/>
            <a:r>
              <a:rPr lang="zh-CN" altLang="en-US" sz="2800" b="1" u="none" dirty="0">
                <a:solidFill>
                  <a:srgbClr val="0000FF"/>
                </a:solidFill>
                <a:latin typeface="Arial" panose="020B0604020202020204" pitchFamily="34" charset="0"/>
                <a:ea typeface="宋体" panose="02010600030101010101" pitchFamily="2" charset="-122"/>
              </a:rPr>
              <a:t>容克贵族的利益和势力得到了巩固，军国主义传统保存下来，弱小的资产阶级屈从于容克贵族</a:t>
            </a:r>
            <a:endParaRPr lang="zh-CN" altLang="en-US" sz="2800" b="1" u="none" dirty="0">
              <a:solidFill>
                <a:srgbClr val="0000FF"/>
              </a:solidFill>
              <a:latin typeface="Arial" panose="020B0604020202020204" pitchFamily="34" charset="0"/>
              <a:ea typeface="宋体" panose="0201060003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3558"/>
                                        </p:tgtEl>
                                        <p:attrNameLst>
                                          <p:attrName>style.visibility</p:attrName>
                                        </p:attrNameLst>
                                      </p:cBhvr>
                                      <p:to>
                                        <p:strVal val="visible"/>
                                      </p:to>
                                    </p:set>
                                    <p:anim calcmode="lin" valueType="num">
                                      <p:cBhvr>
                                        <p:cTn id="7" dur="1" fill="hold"/>
                                        <p:tgtEl>
                                          <p:spTgt spid="23558"/>
                                        </p:tgtEl>
                                      </p:cBhvr>
                                    </p:anim>
                                  </p:childTnLst>
                                </p:cTn>
                              </p:par>
                              <p:par>
                                <p:cTn id="8" presetID="24" presetClass="entr" presetSubtype="0" fill="hold" grpId="0" nodeType="withEffect">
                                  <p:stCondLst>
                                    <p:cond delay="0"/>
                                  </p:stCondLst>
                                  <p:childTnLst>
                                    <p:set>
                                      <p:cBhvr>
                                        <p:cTn id="9" dur="1" fill="hold">
                                          <p:stCondLst>
                                            <p:cond delay="0"/>
                                          </p:stCondLst>
                                        </p:cTn>
                                        <p:tgtEl>
                                          <p:spTgt spid="23560"/>
                                        </p:tgtEl>
                                        <p:attrNameLst>
                                          <p:attrName>style.visibility</p:attrName>
                                        </p:attrNameLst>
                                      </p:cBhvr>
                                      <p:to>
                                        <p:strVal val="visible"/>
                                      </p:to>
                                    </p:set>
                                    <p:anim calcmode="lin" valueType="num">
                                      <p:cBhvr>
                                        <p:cTn id="10" dur="1" fill="hold"/>
                                        <p:tgtEl>
                                          <p:spTgt spid="23560"/>
                                        </p:tgtEl>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23559"/>
                                        </p:tgtEl>
                                        <p:attrNameLst>
                                          <p:attrName>style.visibility</p:attrName>
                                        </p:attrNameLst>
                                      </p:cBhvr>
                                      <p:to>
                                        <p:strVal val="visible"/>
                                      </p:to>
                                    </p:set>
                                    <p:anim calcmode="lin" valueType="num">
                                      <p:cBhvr>
                                        <p:cTn id="15" dur="1" fill="hold"/>
                                        <p:tgtEl>
                                          <p:spTgt spid="23559"/>
                                        </p:tgtEl>
                                      </p:cBhvr>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23561"/>
                                        </p:tgtEl>
                                        <p:attrNameLst>
                                          <p:attrName>style.visibility</p:attrName>
                                        </p:attrNameLst>
                                      </p:cBhvr>
                                      <p:to>
                                        <p:strVal val="visible"/>
                                      </p:to>
                                    </p:set>
                                    <p:anim calcmode="lin" valueType="num">
                                      <p:cBhvr>
                                        <p:cTn id="20" dur="500" fill="hold"/>
                                        <p:tgtEl>
                                          <p:spTgt spid="23561"/>
                                        </p:tgtEl>
                                        <p:attrNameLst>
                                          <p:attrName>ppt_w</p:attrName>
                                        </p:attrNameLst>
                                      </p:cBhvr>
                                      <p:tavLst>
                                        <p:tav tm="0">
                                          <p:val>
                                            <p:fltVal val="0.000000"/>
                                          </p:val>
                                        </p:tav>
                                        <p:tav tm="100000">
                                          <p:val>
                                            <p:strVal val="#ppt_w"/>
                                          </p:val>
                                        </p:tav>
                                      </p:tavLst>
                                    </p:anim>
                                    <p:anim calcmode="lin" valueType="num">
                                      <p:cBhvr>
                                        <p:cTn id="21" dur="500" fill="hold"/>
                                        <p:tgtEl>
                                          <p:spTgt spid="23561"/>
                                        </p:tgtEl>
                                        <p:attrNameLst>
                                          <p:attrName>ppt_h</p:attrName>
                                        </p:attrNameLst>
                                      </p:cBhvr>
                                      <p:tavLst>
                                        <p:tav tm="0">
                                          <p:val>
                                            <p:fltVal val="0.000000"/>
                                          </p:val>
                                        </p:tav>
                                        <p:tav tm="100000">
                                          <p:val>
                                            <p:strVal val="#ppt_h"/>
                                          </p:val>
                                        </p:tav>
                                      </p:tavLst>
                                    </p:anim>
                                    <p:animEffect transition="in" filter="fade">
                                      <p:cBhvr>
                                        <p:cTn id="22" dur="500"/>
                                        <p:tgtEl>
                                          <p:spTgt spid="23561"/>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23562"/>
                                        </p:tgtEl>
                                        <p:attrNameLst>
                                          <p:attrName>style.visibility</p:attrName>
                                        </p:attrNameLst>
                                      </p:cBhvr>
                                      <p:to>
                                        <p:strVal val="visible"/>
                                      </p:to>
                                    </p:set>
                                    <p:anim calcmode="lin" valueType="num">
                                      <p:cBhvr>
                                        <p:cTn id="25" dur="500" fill="hold"/>
                                        <p:tgtEl>
                                          <p:spTgt spid="23562"/>
                                        </p:tgtEl>
                                        <p:attrNameLst>
                                          <p:attrName>ppt_w</p:attrName>
                                        </p:attrNameLst>
                                      </p:cBhvr>
                                      <p:tavLst>
                                        <p:tav tm="0">
                                          <p:val>
                                            <p:fltVal val="0.000000"/>
                                          </p:val>
                                        </p:tav>
                                        <p:tav tm="100000">
                                          <p:val>
                                            <p:strVal val="#ppt_w"/>
                                          </p:val>
                                        </p:tav>
                                      </p:tavLst>
                                    </p:anim>
                                    <p:anim calcmode="lin" valueType="num">
                                      <p:cBhvr>
                                        <p:cTn id="26" dur="500" fill="hold"/>
                                        <p:tgtEl>
                                          <p:spTgt spid="23562"/>
                                        </p:tgtEl>
                                        <p:attrNameLst>
                                          <p:attrName>ppt_h</p:attrName>
                                        </p:attrNameLst>
                                      </p:cBhvr>
                                      <p:tavLst>
                                        <p:tav tm="0">
                                          <p:val>
                                            <p:fltVal val="0.000000"/>
                                          </p:val>
                                        </p:tav>
                                        <p:tav tm="100000">
                                          <p:val>
                                            <p:strVal val="#ppt_h"/>
                                          </p:val>
                                        </p:tav>
                                      </p:tavLst>
                                    </p:anim>
                                    <p:animEffect transition="in" filter="fade">
                                      <p:cBhvr>
                                        <p:cTn id="27" dur="500"/>
                                        <p:tgtEl>
                                          <p:spTgt spid="2356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3564"/>
                                        </p:tgtEl>
                                        <p:attrNameLst>
                                          <p:attrName>style.visibility</p:attrName>
                                        </p:attrNameLst>
                                      </p:cBhvr>
                                      <p:to>
                                        <p:strVal val="visible"/>
                                      </p:to>
                                    </p:set>
                                    <p:animEffect transition="in" filter="box(in)">
                                      <p:cBhvr>
                                        <p:cTn id="32" dur="500"/>
                                        <p:tgtEl>
                                          <p:spTgt spid="23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bldLvl="0"/>
      <p:bldP spid="23559" grpId="0" bldLvl="0"/>
      <p:bldP spid="23560" grpId="0" bldLvl="0"/>
      <p:bldP spid="23561" grpId="0" bldLvl="0"/>
      <p:bldP spid="23562" grpId="0" bldLvl="0"/>
      <p:bldP spid="2356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文本框 24577"/>
          <p:cNvSpPr txBox="1"/>
          <p:nvPr/>
        </p:nvSpPr>
        <p:spPr>
          <a:xfrm>
            <a:off x="539750" y="692150"/>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2、标志：</a:t>
            </a:r>
            <a:endParaRPr lang="zh-CN" altLang="en-US" u="none" dirty="0">
              <a:latin typeface="Arial" panose="020B0604020202020204" pitchFamily="34" charset="0"/>
              <a:ea typeface="宋体" panose="02010600030101010101" pitchFamily="2" charset="-122"/>
            </a:endParaRPr>
          </a:p>
        </p:txBody>
      </p:sp>
      <p:sp>
        <p:nvSpPr>
          <p:cNvPr id="24579" name="文本框 24578"/>
          <p:cNvSpPr txBox="1"/>
          <p:nvPr/>
        </p:nvSpPr>
        <p:spPr>
          <a:xfrm>
            <a:off x="1763713" y="692150"/>
            <a:ext cx="5184775" cy="457200"/>
          </a:xfrm>
          <a:prstGeom prst="rect">
            <a:avLst/>
          </a:prstGeom>
          <a:noFill/>
          <a:ln w="9525">
            <a:noFill/>
          </a:ln>
        </p:spPr>
        <p:txBody>
          <a:bodyPr>
            <a:spAutoFit/>
          </a:bodyPr>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1871年《德意志帝国宪法》的颁布</a:t>
            </a:r>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24580" name="文本框 24579"/>
          <p:cNvSpPr txBox="1"/>
          <p:nvPr/>
        </p:nvSpPr>
        <p:spPr>
          <a:xfrm>
            <a:off x="1044575" y="1268413"/>
            <a:ext cx="2879725" cy="519112"/>
          </a:xfrm>
          <a:prstGeom prst="rect">
            <a:avLst/>
          </a:prstGeom>
          <a:noFill/>
          <a:ln w="9525">
            <a:noFill/>
          </a:ln>
        </p:spPr>
        <p:txBody>
          <a:bodyPr>
            <a:spAutoFit/>
          </a:bodyPr>
          <a:p>
            <a:r>
              <a:rPr lang="zh-CN" altLang="en-US" sz="28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（1）宪法的内容</a:t>
            </a:r>
            <a:endParaRPr lang="zh-CN" altLang="en-US" sz="28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4581" name="文本框 24580"/>
          <p:cNvSpPr txBox="1"/>
          <p:nvPr/>
        </p:nvSpPr>
        <p:spPr>
          <a:xfrm rot="-10800000" flipV="1">
            <a:off x="1116013" y="1866900"/>
            <a:ext cx="5256212" cy="579438"/>
          </a:xfrm>
          <a:prstGeom prst="rect">
            <a:avLst/>
          </a:prstGeom>
          <a:noFill/>
          <a:ln w="9525">
            <a:noFill/>
          </a:ln>
        </p:spPr>
        <p:txBody>
          <a:bodyPr>
            <a:spAutoFit/>
          </a:bodyPr>
          <a:p>
            <a:r>
              <a:rPr lang="zh-CN" altLang="en-US" sz="3200" b="1" u="none" dirty="0">
                <a:solidFill>
                  <a:srgbClr val="FF0000"/>
                </a:solidFill>
                <a:latin typeface="Arial" panose="020B0604020202020204" pitchFamily="34" charset="0"/>
                <a:ea typeface="楷体_GB2312" panose="02010609030101010101" pitchFamily="49" charset="-122"/>
                <a:sym typeface="Arial" panose="020B0604020202020204" pitchFamily="34" charset="0"/>
              </a:rPr>
              <a:t>①实现联 邦制</a:t>
            </a:r>
            <a:endParaRPr lang="zh-CN" altLang="en-US" sz="3200" b="1" u="none" dirty="0">
              <a:solidFill>
                <a:srgbClr val="FF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24582" name="文本框 24581"/>
          <p:cNvSpPr txBox="1"/>
          <p:nvPr/>
        </p:nvSpPr>
        <p:spPr>
          <a:xfrm rot="-10800000" flipV="1">
            <a:off x="828675" y="2597150"/>
            <a:ext cx="7127875" cy="1371600"/>
          </a:xfrm>
          <a:prstGeom prst="rect">
            <a:avLst/>
          </a:prstGeom>
          <a:noFill/>
          <a:ln w="9525">
            <a:noFill/>
          </a:ln>
        </p:spPr>
        <p:txBody>
          <a:bodyPr>
            <a:spAutoFit/>
          </a:bodyPr>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  </a:t>
            </a:r>
            <a:r>
              <a:rPr lang="zh-CN" altLang="en-US" sz="28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宪法规定德意志帝国是一个联邦制国家，帝国政府掌握了军事、外交等大权，各邦则保留了一些自治权。</a:t>
            </a:r>
            <a:endParaRPr lang="zh-CN" altLang="en-US" sz="2800" u="none" dirty="0">
              <a:latin typeface="Arial" panose="020B0604020202020204" pitchFamily="34" charset="0"/>
              <a:ea typeface="宋体" panose="0201060003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4582"/>
                                        </p:tgtEl>
                                        <p:attrNameLst>
                                          <p:attrName>style.visibility</p:attrName>
                                        </p:attrNameLst>
                                      </p:cBhvr>
                                      <p:to>
                                        <p:strVal val="visible"/>
                                      </p:to>
                                    </p:set>
                                    <p:anim calcmode="lin" valueType="num">
                                      <p:cBhvr>
                                        <p:cTn id="7" dur="1" fill="hold"/>
                                        <p:tgtEl>
                                          <p:spTgt spid="24582"/>
                                        </p:tgtEl>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24582"/>
                                        </p:tgtEl>
                                        <p:attrNameLst>
                                          <p:attrName>style.visibility</p:attrName>
                                        </p:attrNameLst>
                                      </p:cBhvr>
                                      <p:to>
                                        <p:strVal val="visible"/>
                                      </p:to>
                                    </p:set>
                                    <p:animEffect transition="in" filter="blinds(horizontal)">
                                      <p:cBhvr>
                                        <p:cTn id="12" dur="500"/>
                                        <p:tgtEl>
                                          <p:spTgt spid="2458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81"/>
                                        </p:tgtEl>
                                        <p:attrNameLst>
                                          <p:attrName>style.visibility</p:attrName>
                                        </p:attrNameLst>
                                      </p:cBhvr>
                                      <p:to>
                                        <p:strVal val="visible"/>
                                      </p:to>
                                    </p:set>
                                    <p:animEffect transition="in" filter="blinds(horizontal)">
                                      <p:cBhvr>
                                        <p:cTn id="17" dur="5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ldLvl="0"/>
      <p:bldP spid="24582" grpId="1" bldLvl="0"/>
      <p:bldP spid="24581" grpId="0" bldLvl="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文本框 25601"/>
          <p:cNvSpPr txBox="1"/>
          <p:nvPr/>
        </p:nvSpPr>
        <p:spPr>
          <a:xfrm>
            <a:off x="1588" y="2924175"/>
            <a:ext cx="898525" cy="1920875"/>
          </a:xfrm>
          <a:prstGeom prst="rect">
            <a:avLst/>
          </a:prstGeom>
          <a:noFill/>
          <a:ln w="9525">
            <a:noFill/>
          </a:ln>
        </p:spPr>
        <p:txBody>
          <a:bodyPr>
            <a:spAutoFit/>
          </a:bodyPr>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②确定君主立宪政体</a:t>
            </a:r>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25603" name="左大括号 25602"/>
          <p:cNvSpPr/>
          <p:nvPr/>
        </p:nvSpPr>
        <p:spPr>
          <a:xfrm>
            <a:off x="1044575" y="908050"/>
            <a:ext cx="287338" cy="4751388"/>
          </a:xfrm>
          <a:prstGeom prst="leftBrace">
            <a:avLst>
              <a:gd name="adj1" fmla="val 137799"/>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25604" name="文本框 25603"/>
          <p:cNvSpPr txBox="1"/>
          <p:nvPr/>
        </p:nvSpPr>
        <p:spPr>
          <a:xfrm>
            <a:off x="1476375" y="1052513"/>
            <a:ext cx="720725" cy="4846637"/>
          </a:xfrm>
          <a:prstGeom prst="rect">
            <a:avLst/>
          </a:prstGeom>
          <a:noFill/>
          <a:ln w="9525">
            <a:noFill/>
          </a:ln>
        </p:spPr>
        <p:txBody>
          <a:bodyPr>
            <a:spAutoFit/>
          </a:bodyPr>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①皇帝</a:t>
            </a:r>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②宰相</a:t>
            </a:r>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a:p>
            <a:r>
              <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rPr>
              <a:t>③议会</a:t>
            </a:r>
            <a:endParaRPr lang="zh-CN" altLang="en-US" sz="2400" b="1" u="none" dirty="0">
              <a:solidFill>
                <a:srgbClr val="000000"/>
              </a:solidFill>
              <a:latin typeface="Arial" panose="020B0604020202020204" pitchFamily="34" charset="0"/>
              <a:ea typeface="楷体_GB2312" panose="02010609030101010101" pitchFamily="49" charset="-122"/>
              <a:sym typeface="Arial" panose="020B0604020202020204" pitchFamily="34" charset="0"/>
            </a:endParaRPr>
          </a:p>
        </p:txBody>
      </p:sp>
      <p:sp>
        <p:nvSpPr>
          <p:cNvPr id="25605" name="文本框 25604"/>
          <p:cNvSpPr txBox="1"/>
          <p:nvPr/>
        </p:nvSpPr>
        <p:spPr>
          <a:xfrm>
            <a:off x="2343150" y="908050"/>
            <a:ext cx="5976938" cy="1371600"/>
          </a:xfrm>
          <a:prstGeom prst="rect">
            <a:avLst/>
          </a:prstGeom>
          <a:noFill/>
          <a:ln w="9525">
            <a:noFill/>
          </a:ln>
        </p:spPr>
        <p:txBody>
          <a:bodyPr>
            <a:spAutoFit/>
          </a:bodyPr>
          <a:p>
            <a:r>
              <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rPr>
              <a:t>德意志帝国的皇帝是国家元首,拥有任命官吏、创制法律、统率军队、决定帝国对外政策以及主宰议会等大权;</a:t>
            </a:r>
            <a:endParaRPr lang="zh-CN" altLang="en-US" sz="2800" u="none" dirty="0">
              <a:latin typeface="Arial" panose="020B0604020202020204" pitchFamily="34" charset="0"/>
              <a:ea typeface="宋体" panose="02010600030101010101" pitchFamily="2" charset="-122"/>
            </a:endParaRPr>
          </a:p>
        </p:txBody>
      </p:sp>
      <p:sp>
        <p:nvSpPr>
          <p:cNvPr id="25606" name="文本框 25605"/>
          <p:cNvSpPr txBox="1"/>
          <p:nvPr/>
        </p:nvSpPr>
        <p:spPr>
          <a:xfrm>
            <a:off x="2051050" y="2636838"/>
            <a:ext cx="7058025" cy="1371600"/>
          </a:xfrm>
          <a:prstGeom prst="rect">
            <a:avLst/>
          </a:prstGeom>
          <a:noFill/>
          <a:ln w="9525">
            <a:noFill/>
          </a:ln>
        </p:spPr>
        <p:txBody>
          <a:bodyPr>
            <a:spAutoFit/>
          </a:bodyPr>
          <a:p>
            <a:r>
              <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rPr>
              <a:t>宰相只对皇帝负责,在内阁中拥有绝对权力，</a:t>
            </a:r>
            <a:r>
              <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宰相主持内阁工作，是政府首脑，</a:t>
            </a:r>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由皇帝任命而不是议会选举产生，任期由皇帝决定。</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25607" name="文本框 25606"/>
          <p:cNvSpPr txBox="1"/>
          <p:nvPr/>
        </p:nvSpPr>
        <p:spPr>
          <a:xfrm>
            <a:off x="2268538" y="4581525"/>
            <a:ext cx="6551612" cy="2225675"/>
          </a:xfrm>
          <a:prstGeom prst="rect">
            <a:avLst/>
          </a:prstGeom>
          <a:noFill/>
          <a:ln w="9525">
            <a:noFill/>
          </a:ln>
        </p:spPr>
        <p:txBody>
          <a:bodyPr>
            <a:spAutoFit/>
          </a:bodyPr>
          <a:p>
            <a:r>
              <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a.议会由联邦议会和帝国议会组成，是立法机构；b.联邦议会权力巨大，代表由各邦君主任命；c.帝国议会由成年男子选举产生，作用很小，</a:t>
            </a:r>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它通过的法案必须得到联邦议会和皇帝的批准才能生效。</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25608" name="左大括号 25607"/>
          <p:cNvSpPr/>
          <p:nvPr/>
        </p:nvSpPr>
        <p:spPr>
          <a:xfrm>
            <a:off x="2127250" y="981075"/>
            <a:ext cx="144463" cy="681038"/>
          </a:xfrm>
          <a:prstGeom prst="leftBrace">
            <a:avLst>
              <a:gd name="adj1" fmla="val 39285"/>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25609" name="左大括号 25608"/>
          <p:cNvSpPr/>
          <p:nvPr/>
        </p:nvSpPr>
        <p:spPr>
          <a:xfrm>
            <a:off x="1979613" y="2852738"/>
            <a:ext cx="76200" cy="1689100"/>
          </a:xfrm>
          <a:prstGeom prst="leftBrace">
            <a:avLst>
              <a:gd name="adj1" fmla="val 184722"/>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25610" name="左大括号 25609"/>
          <p:cNvSpPr/>
          <p:nvPr/>
        </p:nvSpPr>
        <p:spPr>
          <a:xfrm>
            <a:off x="2052638" y="5084763"/>
            <a:ext cx="76200" cy="1296987"/>
          </a:xfrm>
          <a:prstGeom prst="leftBrace">
            <a:avLst>
              <a:gd name="adj1" fmla="val 141840"/>
              <a:gd name="adj2" fmla="val 50000"/>
            </a:avLst>
          </a:prstGeom>
          <a:noFill/>
          <a:ln w="9525" cap="flat" cmpd="sng">
            <a:solidFill>
              <a:schemeClr val="tx1"/>
            </a:solidFill>
            <a:prstDash val="solid"/>
            <a:headEnd type="none" w="med" len="med"/>
            <a:tailEnd type="none" w="med" len="med"/>
          </a:ln>
        </p:spPr>
        <p:txBody>
          <a:bodyPr/>
          <a:p>
            <a:endParaRPr lang="zh-CN" altLang="en-US"/>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p:cTn id="7" dur="1" fill="hold"/>
                                        <p:tgtEl>
                                          <p:spTgt spid="25605"/>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 calcmode="lin" valueType="num">
                                      <p:cBhvr>
                                        <p:cTn id="12" dur="1" fill="hold"/>
                                        <p:tgtEl>
                                          <p:spTgt spid="25606"/>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5607"/>
                                        </p:tgtEl>
                                        <p:attrNameLst>
                                          <p:attrName>style.visibility</p:attrName>
                                        </p:attrNameLst>
                                      </p:cBhvr>
                                      <p:to>
                                        <p:strVal val="visible"/>
                                      </p:to>
                                    </p:set>
                                    <p:anim calcmode="lin" valueType="num">
                                      <p:cBhvr>
                                        <p:cTn id="17" dur="1" fill="hold"/>
                                        <p:tgtEl>
                                          <p:spTgt spid="25607"/>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bldLvl="0"/>
      <p:bldP spid="25606" grpId="0" bldLvl="0"/>
      <p:bldP spid="25607" grpId="0" bldLvl="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文本框 26625"/>
          <p:cNvSpPr txBox="1"/>
          <p:nvPr/>
        </p:nvSpPr>
        <p:spPr>
          <a:xfrm>
            <a:off x="828675" y="3644900"/>
            <a:ext cx="8210550" cy="2935288"/>
          </a:xfrm>
          <a:prstGeom prst="rect">
            <a:avLst/>
          </a:prstGeom>
          <a:noFill/>
          <a:ln w="9525" cap="flat" cmpd="sng">
            <a:solidFill>
              <a:srgbClr val="00FF00"/>
            </a:solidFill>
            <a:prstDash val="solid"/>
            <a:miter/>
            <a:headEnd type="none" w="med" len="med"/>
            <a:tailEnd type="none" w="med" len="med"/>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德国，特别是普鲁士，是一个倒立着的金字塔。牢牢埋在地里的塔尖是普鲁士士兵头盔上的尖铁，一切都是由它托着。                              ——威廉·李卜克内西</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solidFill>
                  <a:srgbClr val="FF0000"/>
                </a:solidFill>
                <a:effectLst>
                  <a:outerShdw blurRad="38100" dist="38100" dir="2700000">
                    <a:srgbClr val="C0C0C0"/>
                  </a:outerShdw>
                </a:effectLst>
                <a:latin typeface="楷体_GB2312" panose="02010609030101010101" pitchFamily="49" charset="-122"/>
                <a:ea typeface="楷体_GB2312" panose="02010609030101010101" pitchFamily="49" charset="-122"/>
              </a:rPr>
              <a:t>    </a:t>
            </a: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德意志帝国是“</a:t>
            </a:r>
            <a:r>
              <a:rPr lang="zh-CN" altLang="en-US" sz="2400" b="1" u="none" dirty="0">
                <a:solidFill>
                  <a:srgbClr val="FF0066"/>
                </a:solidFill>
                <a:effectLst>
                  <a:outerShdw blurRad="38100" dist="38100" dir="2700000">
                    <a:srgbClr val="C0C0C0"/>
                  </a:outerShdw>
                </a:effectLst>
                <a:latin typeface="楷体_GB2312" panose="02010609030101010101" pitchFamily="49" charset="-122"/>
                <a:ea typeface="楷体_GB2312" panose="02010609030101010101" pitchFamily="49" charset="-122"/>
                <a:hlinkClick r:id="rId1" action="ppaction://hlinksldjump"/>
              </a:rPr>
              <a:t>一个以议会形式粉饰门面、混杂着封建主义残余</a:t>
            </a:r>
            <a:r>
              <a:rPr lang="zh-CN" altLang="en-US" sz="2400" b="1" u="none" dirty="0">
                <a:solidFill>
                  <a:schemeClr val="hlink"/>
                </a:solidFill>
                <a:effectLst>
                  <a:outerShdw blurRad="38100" dist="38100" dir="2700000">
                    <a:srgbClr val="C0C0C0"/>
                  </a:outerShdw>
                </a:effectLst>
                <a:latin typeface="楷体_GB2312" panose="02010609030101010101" pitchFamily="49" charset="-122"/>
                <a:ea typeface="楷体_GB2312" panose="02010609030101010101" pitchFamily="49" charset="-122"/>
              </a:rPr>
              <a:t>、</a:t>
            </a: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已经受到资产阶级影响、按官僚制度组织起来、并以警察来保卫的、</a:t>
            </a: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hlinkClick r:id="rId1" action="ppaction://hlinksldjump"/>
              </a:rPr>
              <a:t>军事专制制度</a:t>
            </a: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的国家。”</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                                   ——马克思</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a:p>
            <a:endParaRPr lang="zh-CN" altLang="en-US" b="1" u="none" dirty="0">
              <a:latin typeface="Arial" panose="020B0604020202020204" pitchFamily="34" charset="0"/>
              <a:ea typeface="宋体" panose="02010600030101010101" pitchFamily="2" charset="-122"/>
            </a:endParaRPr>
          </a:p>
        </p:txBody>
      </p:sp>
      <p:pic>
        <p:nvPicPr>
          <p:cNvPr id="26627" name="内容占位符 26626" descr="D16"/>
          <p:cNvPicPr>
            <a:picLocks noChangeAspect="1"/>
          </p:cNvPicPr>
          <p:nvPr>
            <p:ph idx="1"/>
          </p:nvPr>
        </p:nvPicPr>
        <p:blipFill>
          <a:blip r:embed="rId2"/>
          <a:stretch>
            <a:fillRect/>
          </a:stretch>
        </p:blipFill>
        <p:spPr>
          <a:xfrm>
            <a:off x="-30162" y="-95250"/>
            <a:ext cx="4292600" cy="3740150"/>
          </a:xfrm>
          <a:prstGeom prst="rect">
            <a:avLst/>
          </a:prstGeom>
          <a:noFill/>
          <a:ln w="9525">
            <a:noFill/>
          </a:ln>
        </p:spPr>
      </p:pic>
    </p:spTree>
  </p:cSld>
  <p:clrMapOvr>
    <a:masterClrMapping/>
  </p:clrMapOvr>
  <p:transition>
    <p:randomBa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文本框 27649"/>
          <p:cNvSpPr txBox="1"/>
          <p:nvPr/>
        </p:nvSpPr>
        <p:spPr>
          <a:xfrm>
            <a:off x="323850" y="117475"/>
            <a:ext cx="2879725" cy="457200"/>
          </a:xfrm>
          <a:prstGeom prst="rect">
            <a:avLst/>
          </a:prstGeom>
          <a:noFill/>
          <a:ln w="9525">
            <a:noFill/>
          </a:ln>
        </p:spPr>
        <p:txBody>
          <a:bodyPr>
            <a:spAutoFit/>
          </a:bodyPr>
          <a:p>
            <a:r>
              <a:rPr lang="zh-CN" altLang="en-US" sz="2400" b="1" u="none" dirty="0">
                <a:solidFill>
                  <a:srgbClr val="800080"/>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（2）宪法的评价：</a:t>
            </a:r>
            <a:endParaRPr lang="zh-CN" altLang="en-US" b="1" u="none" dirty="0">
              <a:solidFill>
                <a:srgbClr val="0000CC"/>
              </a:solidFill>
              <a:latin typeface="Arial" panose="020B0604020202020204" pitchFamily="34" charset="0"/>
              <a:ea typeface="宋体" panose="02010600030101010101" pitchFamily="2" charset="-122"/>
            </a:endParaRPr>
          </a:p>
        </p:txBody>
      </p:sp>
      <p:sp>
        <p:nvSpPr>
          <p:cNvPr id="27651" name="文本框 27650"/>
          <p:cNvSpPr txBox="1"/>
          <p:nvPr/>
        </p:nvSpPr>
        <p:spPr>
          <a:xfrm>
            <a:off x="252413" y="549275"/>
            <a:ext cx="8785225" cy="2530475"/>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国家性质:</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德意志帝国是容克贵族和资产阶级联合专政的资产阶级性质的君主立宪国家。</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局限:</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a:t>
            </a: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民主立宪是虚,君主专制是实,容克贵族占主导，资产阶级则次之，</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27652" name="文本框 27651"/>
          <p:cNvSpPr txBox="1"/>
          <p:nvPr/>
        </p:nvSpPr>
        <p:spPr>
          <a:xfrm>
            <a:off x="539750" y="3284538"/>
            <a:ext cx="8135938" cy="1066800"/>
          </a:xfrm>
          <a:prstGeom prst="rect">
            <a:avLst/>
          </a:prstGeom>
          <a:noFill/>
          <a:ln w="9525">
            <a:noFill/>
          </a:ln>
        </p:spPr>
        <p:txBody>
          <a:bodyPr>
            <a:spAutoFit/>
          </a:bodyPr>
          <a:p>
            <a:pPr>
              <a:spcBef>
                <a:spcPct val="50000"/>
              </a:spcBef>
            </a:pPr>
            <a:r>
              <a:rPr lang="zh-CN" altLang="en-US" sz="3200" b="1" u="none" dirty="0">
                <a:solidFill>
                  <a:srgbClr val="FF0000"/>
                </a:solidFill>
                <a:effectLst>
                  <a:outerShdw blurRad="38100" dist="38100" dir="2700000">
                    <a:srgbClr val="C0C0C0"/>
                  </a:outerShdw>
                </a:effectLst>
                <a:latin typeface="华文新魏" panose="02010800040101010101" pitchFamily="2" charset="-122"/>
                <a:ea typeface="华文新魏" panose="02010800040101010101" pitchFamily="2" charset="-122"/>
              </a:rPr>
              <a:t>没有触动原有的统治阶级，保留了浓厚的封建残余和军国主义色彩</a:t>
            </a:r>
            <a:endParaRPr lang="zh-CN" altLang="en-US" sz="3200" b="1" u="none" dirty="0">
              <a:solidFill>
                <a:srgbClr val="FF0000"/>
              </a:solidFill>
              <a:effectLst>
                <a:outerShdw blurRad="38100" dist="38100" dir="2700000">
                  <a:srgbClr val="C0C0C0"/>
                </a:outerShdw>
              </a:effectLst>
              <a:latin typeface="华文新魏" panose="02010800040101010101" pitchFamily="2" charset="-122"/>
              <a:ea typeface="华文新魏" panose="02010800040101010101" pitchFamily="2" charset="-122"/>
            </a:endParaRPr>
          </a:p>
        </p:txBody>
      </p:sp>
      <p:sp>
        <p:nvSpPr>
          <p:cNvPr id="27653" name="文本框 27652"/>
          <p:cNvSpPr txBox="1"/>
          <p:nvPr/>
        </p:nvSpPr>
        <p:spPr>
          <a:xfrm>
            <a:off x="468313" y="4581525"/>
            <a:ext cx="8310562" cy="1798638"/>
          </a:xfrm>
          <a:prstGeom prst="rect">
            <a:avLst/>
          </a:prstGeom>
          <a:noFill/>
          <a:ln w="9525">
            <a:noFill/>
          </a:ln>
        </p:spPr>
        <p:txBody>
          <a:bodyPr>
            <a:spAutoFit/>
          </a:bodyPr>
          <a:p>
            <a:r>
              <a:rPr lang="zh-CN" altLang="en-US" sz="2800" b="1" u="none" dirty="0">
                <a:solidFill>
                  <a:srgbClr val="0000FF"/>
                </a:solidFill>
                <a:effectLst>
                  <a:outerShdw blurRad="38100" dist="38100" dir="2700000">
                    <a:srgbClr val="C0C0C0"/>
                  </a:outerShdw>
                </a:effectLst>
                <a:latin typeface="Arial" panose="020B0604020202020204" pitchFamily="34" charset="0"/>
                <a:ea typeface="宋体" panose="02010600030101010101" pitchFamily="2" charset="-122"/>
                <a:sym typeface="Arial" panose="020B0604020202020204" pitchFamily="34" charset="0"/>
              </a:rPr>
              <a:t>积极:</a:t>
            </a:r>
            <a:endParaRPr lang="zh-CN" altLang="en-US" sz="2800" b="1" u="none" dirty="0">
              <a:solidFill>
                <a:srgbClr val="0000FF"/>
              </a:solidFill>
              <a:effectLst>
                <a:outerShdw blurRad="38100" dist="38100" dir="2700000">
                  <a:srgbClr val="C0C0C0"/>
                </a:outerShdw>
              </a:effectLst>
              <a:latin typeface="Arial" panose="020B0604020202020204" pitchFamily="34" charset="0"/>
              <a:ea typeface="宋体" panose="02010600030101010101" pitchFamily="2" charset="-122"/>
              <a:sym typeface="Arial" panose="020B0604020202020204" pitchFamily="34" charset="0"/>
            </a:endParaRPr>
          </a:p>
          <a:p>
            <a:r>
              <a:rPr lang="zh-CN" altLang="en-US" sz="2800" b="1" u="none" dirty="0">
                <a:effectLst>
                  <a:outerShdw blurRad="38100" dist="38100" dir="2700000">
                    <a:srgbClr val="C0C0C0"/>
                  </a:outerShdw>
                </a:effectLst>
                <a:latin typeface="Arial" panose="020B0604020202020204" pitchFamily="34" charset="0"/>
                <a:ea typeface="宋体" panose="02010600030101010101" pitchFamily="2" charset="-122"/>
                <a:sym typeface="Arial" panose="020B0604020202020204" pitchFamily="34" charset="0"/>
              </a:rPr>
              <a:t>    帝国的成立及宪法的颁布,有着重要的进步意义，是德国迈入资本主义时期的标志,从此，德国资本主义经济得到十分迅速的发展。</a:t>
            </a:r>
            <a:endParaRPr lang="zh-CN" altLang="en-US" sz="2800" u="sng" dirty="0">
              <a:latin typeface="Arial" panose="020B0604020202020204" pitchFamily="34" charset="0"/>
              <a:ea typeface="宋体" panose="0201060003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7651">
                                            <p:txEl>
                                              <p:charRg st="7" end="46"/>
                                            </p:txEl>
                                          </p:spTgt>
                                        </p:tgtEl>
                                        <p:attrNameLst>
                                          <p:attrName>style.visibility</p:attrName>
                                        </p:attrNameLst>
                                      </p:cBhvr>
                                      <p:to>
                                        <p:strVal val="visible"/>
                                      </p:to>
                                    </p:set>
                                    <p:anim calcmode="lin" valueType="num">
                                      <p:cBhvr>
                                        <p:cTn id="7" dur="1" fill="hold"/>
                                        <p:tgtEl>
                                          <p:spTgt spid="27651">
                                            <p:txEl>
                                              <p:charRg st="7" end="46"/>
                                            </p:txEl>
                                          </p:spTgt>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27651">
                                            <p:txEl>
                                              <p:charRg st="51" end="86"/>
                                            </p:txEl>
                                          </p:spTgt>
                                        </p:tgtEl>
                                        <p:attrNameLst>
                                          <p:attrName>style.visibility</p:attrName>
                                        </p:attrNameLst>
                                      </p:cBhvr>
                                      <p:to>
                                        <p:strVal val="visible"/>
                                      </p:to>
                                    </p:set>
                                    <p:anim calcmode="lin" valueType="num">
                                      <p:cBhvr>
                                        <p:cTn id="12" dur="1" fill="hold"/>
                                        <p:tgtEl>
                                          <p:spTgt spid="27651">
                                            <p:txEl>
                                              <p:charRg st="51" end="86"/>
                                            </p:txEl>
                                          </p:spTgt>
                                        </p:tgtEl>
                                      </p:cBhvr>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7652"/>
                                        </p:tgtEl>
                                        <p:attrNameLst>
                                          <p:attrName>style.visibility</p:attrName>
                                        </p:attrNameLst>
                                      </p:cBhvr>
                                      <p:to>
                                        <p:strVal val="visible"/>
                                      </p:to>
                                    </p:set>
                                    <p:anim calcmode="lin" valueType="num">
                                      <p:cBhvr>
                                        <p:cTn id="17" dur="500" fill="hold"/>
                                        <p:tgtEl>
                                          <p:spTgt spid="27652"/>
                                        </p:tgtEl>
                                        <p:attrNameLst>
                                          <p:attrName>ppt_w</p:attrName>
                                        </p:attrNameLst>
                                      </p:cBhvr>
                                      <p:tavLst>
                                        <p:tav tm="0">
                                          <p:val>
                                            <p:fltVal val="0.000000"/>
                                          </p:val>
                                        </p:tav>
                                        <p:tav tm="100000">
                                          <p:val>
                                            <p:strVal val="#ppt_w"/>
                                          </p:val>
                                        </p:tav>
                                      </p:tavLst>
                                    </p:anim>
                                    <p:anim calcmode="lin" valueType="num">
                                      <p:cBhvr>
                                        <p:cTn id="18" dur="500" fill="hold"/>
                                        <p:tgtEl>
                                          <p:spTgt spid="27652"/>
                                        </p:tgtEl>
                                        <p:attrNameLst>
                                          <p:attrName>ppt_h</p:attrName>
                                        </p:attrNameLst>
                                      </p:cBhvr>
                                      <p:tavLst>
                                        <p:tav tm="0">
                                          <p:val>
                                            <p:fltVal val="0.000000"/>
                                          </p:val>
                                        </p:tav>
                                        <p:tav tm="100000">
                                          <p:val>
                                            <p:strVal val="#ppt_h"/>
                                          </p:val>
                                        </p:tav>
                                      </p:tavLst>
                                    </p:anim>
                                    <p:animEffect transition="in" filter="fade">
                                      <p:cBhvr>
                                        <p:cTn id="19" dur="500"/>
                                        <p:tgtEl>
                                          <p:spTgt spid="27652"/>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27653"/>
                                        </p:tgtEl>
                                        <p:attrNameLst>
                                          <p:attrName>style.visibility</p:attrName>
                                        </p:attrNameLst>
                                      </p:cBhvr>
                                      <p:to>
                                        <p:strVal val="visible"/>
                                      </p:to>
                                    </p:set>
                                    <p:animEffect transition="in" filter="box(in)">
                                      <p:cBhvr>
                                        <p:cTn id="24" dur="5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bldLvl="0"/>
      <p:bldP spid="2765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文本框 28673"/>
          <p:cNvSpPr txBox="1"/>
          <p:nvPr/>
        </p:nvSpPr>
        <p:spPr>
          <a:xfrm>
            <a:off x="285750" y="620713"/>
            <a:ext cx="8318500" cy="517525"/>
          </a:xfrm>
          <a:prstGeom prst="rect">
            <a:avLst/>
          </a:prstGeom>
          <a:noFill/>
          <a:ln w="9525">
            <a:noFill/>
          </a:ln>
        </p:spPr>
        <p:txBody>
          <a:bodyPr>
            <a:spAutoFit/>
          </a:bodyPr>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三、欧美资产阶级代议制</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8675" name="文本框 28674"/>
          <p:cNvSpPr txBox="1"/>
          <p:nvPr/>
        </p:nvSpPr>
        <p:spPr>
          <a:xfrm>
            <a:off x="539750" y="1150938"/>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1、含义：</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8676" name="文本框 28675"/>
          <p:cNvSpPr txBox="1"/>
          <p:nvPr/>
        </p:nvSpPr>
        <p:spPr>
          <a:xfrm>
            <a:off x="539750" y="1603375"/>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2、确立：</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8677" name="文本框 28676"/>
          <p:cNvSpPr txBox="1"/>
          <p:nvPr/>
        </p:nvSpPr>
        <p:spPr>
          <a:xfrm>
            <a:off x="903288" y="2060575"/>
            <a:ext cx="7845425" cy="822325"/>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        </a:t>
            </a:r>
            <a:r>
              <a:rPr lang="zh-CN" altLang="en-US" sz="2400" b="1" u="sng" dirty="0">
                <a:effectLst>
                  <a:outerShdw blurRad="38100" dist="38100" dir="2700000">
                    <a:srgbClr val="C0C0C0"/>
                  </a:outerShdw>
                </a:effectLst>
                <a:latin typeface="Arial" panose="020B0604020202020204" pitchFamily="34" charset="0"/>
                <a:ea typeface="楷体_GB2312" panose="02010609030101010101" pitchFamily="49" charset="-122"/>
              </a:rPr>
              <a:t>十九世纪七十年代</a:t>
            </a:r>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，通过</a:t>
            </a:r>
            <a:r>
              <a:rPr lang="zh-CN" altLang="en-US" sz="2400" b="1" u="sng"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革命战争</a:t>
            </a:r>
            <a:r>
              <a:rPr lang="zh-CN" altLang="en-US" sz="2400" b="1" u="sng"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或者</a:t>
            </a:r>
            <a:r>
              <a:rPr lang="zh-CN" altLang="en-US" sz="2400" b="1" u="sng"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和平改革</a:t>
            </a:r>
            <a:r>
              <a:rPr lang="zh-CN" altLang="en-US" sz="2400" b="1" u="sng" dirty="0">
                <a:ln/>
                <a:solidFill>
                  <a:schemeClr val="tx1"/>
                </a:solidFill>
                <a:effectLst>
                  <a:outerShdw blurRad="38100" dist="19050" dir="2700000" algn="tl" rotWithShape="0">
                    <a:schemeClr val="dk1">
                      <a:alpha val="40000"/>
                    </a:schemeClr>
                  </a:outerShdw>
                </a:effectLst>
                <a:latin typeface="Arial" panose="020B0604020202020204" pitchFamily="34" charset="0"/>
                <a:ea typeface="楷体_GB2312" panose="02010609030101010101" pitchFamily="49" charset="-122"/>
              </a:rPr>
              <a:t>制</a:t>
            </a:r>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定了宪法，设立了议会，资产阶级代议制度得以确立。</a:t>
            </a:r>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8678" name="文本框 28677"/>
          <p:cNvSpPr txBox="1"/>
          <p:nvPr/>
        </p:nvSpPr>
        <p:spPr>
          <a:xfrm>
            <a:off x="539750" y="2898775"/>
            <a:ext cx="2303463"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3、</a:t>
            </a:r>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主要特征</a:t>
            </a:r>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8679" name="文本框 28678"/>
          <p:cNvSpPr txBox="1"/>
          <p:nvPr/>
        </p:nvSpPr>
        <p:spPr>
          <a:xfrm>
            <a:off x="2428875" y="2924175"/>
            <a:ext cx="2790825"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选举和议会立法</a:t>
            </a:r>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p:txBody>
      </p:sp>
      <p:sp>
        <p:nvSpPr>
          <p:cNvPr id="28680" name="文本框 28679"/>
          <p:cNvSpPr txBox="1"/>
          <p:nvPr/>
        </p:nvSpPr>
        <p:spPr>
          <a:xfrm>
            <a:off x="539750" y="3835400"/>
            <a:ext cx="2952750"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4、多样性的表现</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8681" name="文本框 28680"/>
          <p:cNvSpPr txBox="1"/>
          <p:nvPr/>
        </p:nvSpPr>
        <p:spPr>
          <a:xfrm>
            <a:off x="2987675" y="3359150"/>
            <a:ext cx="4537075" cy="210185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英国：君主立宪制</a:t>
            </a:r>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美国：总统共和制</a:t>
            </a:r>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德国：</a:t>
            </a:r>
            <a:r>
              <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rPr>
              <a:t>君主立宪制</a:t>
            </a:r>
            <a:endPar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endParaRPr>
          </a:p>
          <a:p>
            <a:endPar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endParaRPr>
          </a:p>
          <a:p>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法国：</a:t>
            </a:r>
            <a:r>
              <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rPr>
              <a:t>总统共和制</a:t>
            </a:r>
            <a:endPar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endParaRPr>
          </a:p>
          <a:p>
            <a:endParaRPr lang="zh-CN" altLang="en-US" b="1" u="none" dirty="0">
              <a:effectLst>
                <a:outerShdw blurRad="38100" dist="38100" dir="2700000">
                  <a:srgbClr val="C0C0C0"/>
                </a:outerShdw>
              </a:effectLst>
              <a:latin typeface="Arial" panose="020B0604020202020204" pitchFamily="34" charset="0"/>
              <a:ea typeface="宋体" panose="02010600030101010101" pitchFamily="2" charset="-122"/>
            </a:endParaRPr>
          </a:p>
        </p:txBody>
      </p:sp>
      <p:sp>
        <p:nvSpPr>
          <p:cNvPr id="28682" name="左大括号 28681"/>
          <p:cNvSpPr/>
          <p:nvPr/>
        </p:nvSpPr>
        <p:spPr>
          <a:xfrm>
            <a:off x="2987675" y="3502025"/>
            <a:ext cx="76200" cy="1511300"/>
          </a:xfrm>
          <a:prstGeom prst="leftBrace">
            <a:avLst>
              <a:gd name="adj1" fmla="val 165277"/>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28683" name="文本框 28682"/>
          <p:cNvSpPr txBox="1"/>
          <p:nvPr/>
        </p:nvSpPr>
        <p:spPr>
          <a:xfrm>
            <a:off x="395288" y="5086350"/>
            <a:ext cx="8210550" cy="946150"/>
          </a:xfrm>
          <a:prstGeom prst="rect">
            <a:avLst/>
          </a:prstGeom>
          <a:noFill/>
          <a:ln w="9525">
            <a:noFill/>
          </a:ln>
        </p:spPr>
        <p:txBody>
          <a:bodyPr/>
          <a:p>
            <a:r>
              <a:rPr lang="zh-CN" altLang="en-US" sz="3200" b="1" u="none" dirty="0">
                <a:solidFill>
                  <a:srgbClr val="FF0000"/>
                </a:solidFill>
                <a:effectLst>
                  <a:outerShdw blurRad="38100" dist="38100" dir="2700000">
                    <a:srgbClr val="C0C0C0"/>
                  </a:outerShdw>
                </a:effectLst>
                <a:latin typeface="Arial" panose="020B0604020202020204" pitchFamily="34" charset="0"/>
                <a:ea typeface="华文新魏" panose="02010800040101010101" pitchFamily="2" charset="-122"/>
              </a:rPr>
              <a:t>思考：</a:t>
            </a:r>
            <a:r>
              <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rPr>
              <a:t>代议制呈现出多样性的主要原因是什么？</a:t>
            </a:r>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4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28684" name="文本框 28683"/>
          <p:cNvSpPr txBox="1"/>
          <p:nvPr/>
        </p:nvSpPr>
        <p:spPr>
          <a:xfrm>
            <a:off x="2628900" y="5661025"/>
            <a:ext cx="2136775" cy="581025"/>
          </a:xfrm>
          <a:prstGeom prst="rect">
            <a:avLst/>
          </a:prstGeom>
          <a:noFill/>
          <a:ln w="9525">
            <a:noFill/>
          </a:ln>
        </p:spPr>
        <p:txBody>
          <a:bodyPr>
            <a:spAutoFit/>
          </a:bodyPr>
          <a:p>
            <a:pPr algn="ctr"/>
            <a:r>
              <a:rPr lang="zh-CN" altLang="en-US" sz="3200" b="1" u="none" dirty="0">
                <a:solidFill>
                  <a:srgbClr val="990099"/>
                </a:solidFill>
                <a:effectLst>
                  <a:outerShdw blurRad="38100" dist="38100" dir="2700000">
                    <a:srgbClr val="C0C0C0"/>
                  </a:outerShdw>
                </a:effectLst>
                <a:latin typeface="Arial" panose="020B0604020202020204" pitchFamily="34" charset="0"/>
                <a:ea typeface="华文新魏" panose="02010800040101010101" pitchFamily="2" charset="-122"/>
              </a:rPr>
              <a:t>国情</a:t>
            </a:r>
            <a:endParaRPr lang="zh-CN" altLang="en-US" sz="3200" b="1" u="none" dirty="0">
              <a:solidFill>
                <a:srgbClr val="990099"/>
              </a:solidFill>
              <a:effectLst>
                <a:outerShdw blurRad="38100" dist="38100" dir="2700000">
                  <a:srgbClr val="C0C0C0"/>
                </a:outerShdw>
              </a:effectLst>
              <a:latin typeface="Arial" panose="020B0604020202020204" pitchFamily="34" charset="0"/>
              <a:ea typeface="华文新魏" panose="0201080004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p:cTn id="7" dur="1" fill="hold"/>
                                        <p:tgtEl>
                                          <p:spTgt spid="28675"/>
                                        </p:tgtEl>
                                      </p:cBhvr>
                                    </p:anim>
                                  </p:childTnLst>
                                </p:cTn>
                              </p:par>
                              <p:par>
                                <p:cTn id="8" presetID="24" presetClass="entr" presetSubtype="0" fill="hold" grpId="0" nodeType="withEffect">
                                  <p:stCondLst>
                                    <p:cond delay="0"/>
                                  </p:stCondLst>
                                  <p:childTnLst>
                                    <p:set>
                                      <p:cBhvr>
                                        <p:cTn id="9" dur="1" fill="hold">
                                          <p:stCondLst>
                                            <p:cond delay="0"/>
                                          </p:stCondLst>
                                        </p:cTn>
                                        <p:tgtEl>
                                          <p:spTgt spid="28676"/>
                                        </p:tgtEl>
                                        <p:attrNameLst>
                                          <p:attrName>style.visibility</p:attrName>
                                        </p:attrNameLst>
                                      </p:cBhvr>
                                      <p:to>
                                        <p:strVal val="visible"/>
                                      </p:to>
                                    </p:set>
                                    <p:anim calcmode="lin" valueType="num">
                                      <p:cBhvr>
                                        <p:cTn id="10" dur="1" fill="hold"/>
                                        <p:tgtEl>
                                          <p:spTgt spid="28676"/>
                                        </p:tgtEl>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28677"/>
                                        </p:tgtEl>
                                        <p:attrNameLst>
                                          <p:attrName>style.visibility</p:attrName>
                                        </p:attrNameLst>
                                      </p:cBhvr>
                                      <p:to>
                                        <p:strVal val="visible"/>
                                      </p:to>
                                    </p:set>
                                    <p:anim calcmode="lin" valueType="num">
                                      <p:cBhvr>
                                        <p:cTn id="15" dur="1" fill="hold"/>
                                        <p:tgtEl>
                                          <p:spTgt spid="28677"/>
                                        </p:tgtEl>
                                      </p:cBhvr>
                                    </p:anim>
                                  </p:childTnLst>
                                </p:cTn>
                              </p:par>
                              <p:par>
                                <p:cTn id="16" presetID="24" presetClass="entr" presetSubtype="0" fill="hold" grpId="0" nodeType="withEffect">
                                  <p:stCondLst>
                                    <p:cond delay="0"/>
                                  </p:stCondLst>
                                  <p:childTnLst>
                                    <p:set>
                                      <p:cBhvr>
                                        <p:cTn id="17" dur="1" fill="hold">
                                          <p:stCondLst>
                                            <p:cond delay="0"/>
                                          </p:stCondLst>
                                        </p:cTn>
                                        <p:tgtEl>
                                          <p:spTgt spid="28678"/>
                                        </p:tgtEl>
                                        <p:attrNameLst>
                                          <p:attrName>style.visibility</p:attrName>
                                        </p:attrNameLst>
                                      </p:cBhvr>
                                      <p:to>
                                        <p:strVal val="visible"/>
                                      </p:to>
                                    </p:set>
                                    <p:anim calcmode="lin" valueType="num">
                                      <p:cBhvr>
                                        <p:cTn id="18" dur="1" fill="hold"/>
                                        <p:tgtEl>
                                          <p:spTgt spid="28678"/>
                                        </p:tgtEl>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0"/>
                                          </p:stCondLst>
                                        </p:cTn>
                                        <p:tgtEl>
                                          <p:spTgt spid="28679"/>
                                        </p:tgtEl>
                                        <p:attrNameLst>
                                          <p:attrName>style.visibility</p:attrName>
                                        </p:attrNameLst>
                                      </p:cBhvr>
                                      <p:to>
                                        <p:strVal val="visible"/>
                                      </p:to>
                                    </p:set>
                                    <p:anim calcmode="lin" valueType="num">
                                      <p:cBhvr>
                                        <p:cTn id="23" dur="1" fill="hold"/>
                                        <p:tgtEl>
                                          <p:spTgt spid="28679"/>
                                        </p:tgtEl>
                                      </p:cBhvr>
                                    </p:anim>
                                  </p:childTnLst>
                                </p:cTn>
                              </p:par>
                              <p:par>
                                <p:cTn id="24" presetID="24" presetClass="entr" presetSubtype="0" fill="hold" grpId="0" nodeType="withEffect">
                                  <p:stCondLst>
                                    <p:cond delay="0"/>
                                  </p:stCondLst>
                                  <p:childTnLst>
                                    <p:set>
                                      <p:cBhvr>
                                        <p:cTn id="25" dur="1" fill="hold">
                                          <p:stCondLst>
                                            <p:cond delay="0"/>
                                          </p:stCondLst>
                                        </p:cTn>
                                        <p:tgtEl>
                                          <p:spTgt spid="28680"/>
                                        </p:tgtEl>
                                        <p:attrNameLst>
                                          <p:attrName>style.visibility</p:attrName>
                                        </p:attrNameLst>
                                      </p:cBhvr>
                                      <p:to>
                                        <p:strVal val="visible"/>
                                      </p:to>
                                    </p:set>
                                    <p:anim calcmode="lin" valueType="num">
                                      <p:cBhvr>
                                        <p:cTn id="26" dur="1" fill="hold"/>
                                        <p:tgtEl>
                                          <p:spTgt spid="28680"/>
                                        </p:tgtEl>
                                      </p:cBhvr>
                                    </p:anim>
                                  </p:childTnLst>
                                </p:cTn>
                              </p:par>
                              <p:par>
                                <p:cTn id="27" presetID="24" presetClass="entr" presetSubtype="0" fill="hold" nodeType="withEffect">
                                  <p:stCondLst>
                                    <p:cond delay="0"/>
                                  </p:stCondLst>
                                  <p:childTnLst>
                                    <p:set>
                                      <p:cBhvr>
                                        <p:cTn id="28" dur="1" fill="hold">
                                          <p:stCondLst>
                                            <p:cond delay="0"/>
                                          </p:stCondLst>
                                        </p:cTn>
                                        <p:tgtEl>
                                          <p:spTgt spid="28682"/>
                                        </p:tgtEl>
                                        <p:attrNameLst>
                                          <p:attrName>style.visibility</p:attrName>
                                        </p:attrNameLst>
                                      </p:cBhvr>
                                      <p:to>
                                        <p:strVal val="visible"/>
                                      </p:to>
                                    </p:set>
                                    <p:anim calcmode="lin" valueType="num">
                                      <p:cBhvr>
                                        <p:cTn id="29" dur="1" fill="hold"/>
                                        <p:tgtEl>
                                          <p:spTgt spid="28682"/>
                                        </p:tgtEl>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28681"/>
                                        </p:tgtEl>
                                        <p:attrNameLst>
                                          <p:attrName>style.visibility</p:attrName>
                                        </p:attrNameLst>
                                      </p:cBhvr>
                                      <p:to>
                                        <p:strVal val="visible"/>
                                      </p:to>
                                    </p:set>
                                    <p:anim calcmode="lin" valueType="num">
                                      <p:cBhvr>
                                        <p:cTn id="34" dur="1" fill="hold"/>
                                        <p:tgtEl>
                                          <p:spTgt spid="28681"/>
                                        </p:tgtEl>
                                      </p:cBhvr>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8683"/>
                                        </p:tgtEl>
                                        <p:attrNameLst>
                                          <p:attrName>style.visibility</p:attrName>
                                        </p:attrNameLst>
                                      </p:cBhvr>
                                      <p:to>
                                        <p:strVal val="visible"/>
                                      </p:to>
                                    </p:set>
                                    <p:anim calcmode="lin" valueType="num">
                                      <p:cBhvr additive="base">
                                        <p:cTn id="39" dur="500" fill="hold"/>
                                        <p:tgtEl>
                                          <p:spTgt spid="28683"/>
                                        </p:tgtEl>
                                        <p:attrNameLst>
                                          <p:attrName>ppt_x</p:attrName>
                                        </p:attrNameLst>
                                      </p:cBhvr>
                                      <p:tavLst>
                                        <p:tav tm="0">
                                          <p:val>
                                            <p:strVal val="#ppt_x"/>
                                          </p:val>
                                        </p:tav>
                                        <p:tav tm="100000">
                                          <p:val>
                                            <p:strVal val="#ppt_x"/>
                                          </p:val>
                                        </p:tav>
                                      </p:tavLst>
                                    </p:anim>
                                    <p:anim calcmode="lin" valueType="num">
                                      <p:cBhvr additive="base">
                                        <p:cTn id="40" dur="500" fill="hold"/>
                                        <p:tgtEl>
                                          <p:spTgt spid="2868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28684"/>
                                        </p:tgtEl>
                                        <p:attrNameLst>
                                          <p:attrName>style.visibility</p:attrName>
                                        </p:attrNameLst>
                                      </p:cBhvr>
                                      <p:to>
                                        <p:strVal val="visible"/>
                                      </p:to>
                                    </p:set>
                                    <p:anim calcmode="lin" valueType="num">
                                      <p:cBhvr>
                                        <p:cTn id="45" dur="1" fill="hold"/>
                                        <p:tgtEl>
                                          <p:spTgt spid="2868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ldLvl="0"/>
      <p:bldP spid="28676" grpId="0" bldLvl="0"/>
      <p:bldP spid="28677" grpId="0" bldLvl="0"/>
      <p:bldP spid="28678" grpId="0" bldLvl="0"/>
      <p:bldP spid="28679" grpId="0" bldLvl="0"/>
      <p:bldP spid="28680" grpId="0" bldLvl="0"/>
      <p:bldP spid="28681" grpId="0" bldLvl="0"/>
      <p:bldP spid="28683" grpId="0" bldLvl="0"/>
      <p:bldP spid="28684" grpId="0" bldLvl="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文本框 29697"/>
          <p:cNvSpPr txBox="1"/>
          <p:nvPr/>
        </p:nvSpPr>
        <p:spPr>
          <a:xfrm>
            <a:off x="323850" y="117475"/>
            <a:ext cx="1652588"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5、评价：</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9699" name="文本框 29698"/>
          <p:cNvSpPr txBox="1"/>
          <p:nvPr/>
        </p:nvSpPr>
        <p:spPr>
          <a:xfrm>
            <a:off x="539750" y="692150"/>
            <a:ext cx="1441450" cy="457200"/>
          </a:xfrm>
          <a:prstGeom prst="rect">
            <a:avLst/>
          </a:prstGeom>
          <a:noFill/>
          <a:ln w="9525">
            <a:noFill/>
          </a:ln>
        </p:spPr>
        <p:txBody>
          <a:bodyPr>
            <a:spAutoFit/>
          </a:bodyPr>
          <a:p>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rPr>
              <a:t>①进步性</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9700" name="文本框 29699"/>
          <p:cNvSpPr txBox="1"/>
          <p:nvPr/>
        </p:nvSpPr>
        <p:spPr>
          <a:xfrm>
            <a:off x="107950" y="1125538"/>
            <a:ext cx="8928100" cy="2751137"/>
          </a:xfrm>
          <a:prstGeom prst="rect">
            <a:avLst/>
          </a:prstGeom>
          <a:noFill/>
          <a:ln w="9525">
            <a:noFill/>
          </a:ln>
        </p:spPr>
        <p:txBody>
          <a:bodyPr>
            <a:spAutoFit/>
          </a:bodyPr>
          <a:p>
            <a:pPr>
              <a:lnSpc>
                <a:spcPct val="104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a.使欧洲启蒙运动的民主思潮由理论付诸实践，从政治体制上对 君主专制政治予以否定和替代,成为资产阶级民主政治大厦的顶梁之柱。</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04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b.调节和缓和了社会矛盾，稳定了主要资本主义国家的统治秩序。</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pPr>
              <a:lnSpc>
                <a:spcPct val="104000"/>
              </a:lnSpc>
            </a:pPr>
            <a:r>
              <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c.扩展到亚洲及世界其他地区,产生了广泛的影响。</a:t>
            </a:r>
            <a:endParaRPr lang="zh-CN" altLang="en-US" sz="2800" b="1" u="none" dirty="0">
              <a:latin typeface="Arial" panose="020B0604020202020204" pitchFamily="34" charset="0"/>
              <a:ea typeface="宋体" panose="02010600030101010101" pitchFamily="2" charset="-122"/>
            </a:endParaRPr>
          </a:p>
        </p:txBody>
      </p:sp>
      <p:sp>
        <p:nvSpPr>
          <p:cNvPr id="29701" name="文本框 29700"/>
          <p:cNvSpPr txBox="1"/>
          <p:nvPr/>
        </p:nvSpPr>
        <p:spPr>
          <a:xfrm>
            <a:off x="684213" y="4005263"/>
            <a:ext cx="1441450" cy="457200"/>
          </a:xfrm>
          <a:prstGeom prst="rect">
            <a:avLst/>
          </a:prstGeom>
          <a:noFill/>
          <a:ln w="9525">
            <a:noFill/>
          </a:ln>
        </p:spPr>
        <p:txBody>
          <a:bodyPr>
            <a:spAutoFit/>
          </a:bodyPr>
          <a:p>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Wingdings" panose="05000000000000000000" pitchFamily="2" charset="2"/>
              </a:rPr>
              <a:t></a:t>
            </a:r>
            <a:r>
              <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rPr>
              <a:t>局限性</a:t>
            </a:r>
            <a:endParaRPr lang="zh-CN" altLang="en-US" sz="2400" b="1" u="none" dirty="0">
              <a:solidFill>
                <a:srgbClr val="0000FF"/>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29702" name="文本框 29701"/>
          <p:cNvSpPr txBox="1"/>
          <p:nvPr/>
        </p:nvSpPr>
        <p:spPr>
          <a:xfrm>
            <a:off x="107950" y="4652963"/>
            <a:ext cx="8785225" cy="746125"/>
          </a:xfrm>
          <a:prstGeom prst="rect">
            <a:avLst/>
          </a:prstGeom>
          <a:noFill/>
          <a:ln w="9525">
            <a:noFill/>
          </a:ln>
        </p:spPr>
        <p:txBody>
          <a:bodyPr>
            <a:spAutoFit/>
          </a:bodyPr>
          <a:p>
            <a:pPr>
              <a:lnSpc>
                <a:spcPct val="104000"/>
              </a:lnSpc>
            </a:pPr>
            <a:r>
              <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   维护的是资产阶级内部的民主,并且在欧美部分国家尚未成熟。</a:t>
            </a:r>
            <a:endParaRPr lang="zh-CN" altLang="en-US" sz="24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a:p>
            <a:endParaRPr lang="zh-CN" altLang="en-US" b="1" u="none" dirty="0">
              <a:latin typeface="Arial" panose="020B0604020202020204" pitchFamily="34" charset="0"/>
              <a:ea typeface="宋体" panose="02010600030101010101" pitchFamily="2"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9700">
                                            <p:txEl>
                                              <p:charRg st="0" end="67"/>
                                            </p:txEl>
                                          </p:spTgt>
                                        </p:tgtEl>
                                        <p:attrNameLst>
                                          <p:attrName>style.visibility</p:attrName>
                                        </p:attrNameLst>
                                      </p:cBhvr>
                                      <p:to>
                                        <p:strVal val="visible"/>
                                      </p:to>
                                    </p:set>
                                    <p:anim calcmode="lin" valueType="num">
                                      <p:cBhvr>
                                        <p:cTn id="7" dur="1" fill="hold"/>
                                        <p:tgtEl>
                                          <p:spTgt spid="29700">
                                            <p:txEl>
                                              <p:charRg st="0" end="67"/>
                                            </p:txEl>
                                          </p:spTgt>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29700">
                                            <p:txEl>
                                              <p:charRg st="67" end="102"/>
                                            </p:txEl>
                                          </p:spTgt>
                                        </p:tgtEl>
                                        <p:attrNameLst>
                                          <p:attrName>style.visibility</p:attrName>
                                        </p:attrNameLst>
                                      </p:cBhvr>
                                      <p:to>
                                        <p:strVal val="visible"/>
                                      </p:to>
                                    </p:set>
                                    <p:anim calcmode="lin" valueType="num">
                                      <p:cBhvr>
                                        <p:cTn id="12" dur="1" fill="hold"/>
                                        <p:tgtEl>
                                          <p:spTgt spid="29700">
                                            <p:txEl>
                                              <p:charRg st="67" end="102"/>
                                            </p:txEl>
                                          </p:spTgt>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29700">
                                            <p:txEl>
                                              <p:charRg st="102" end="131"/>
                                            </p:txEl>
                                          </p:spTgt>
                                        </p:tgtEl>
                                        <p:attrNameLst>
                                          <p:attrName>style.visibility</p:attrName>
                                        </p:attrNameLst>
                                      </p:cBhvr>
                                      <p:to>
                                        <p:strVal val="visible"/>
                                      </p:to>
                                    </p:set>
                                    <p:anim calcmode="lin" valueType="num">
                                      <p:cBhvr>
                                        <p:cTn id="17" dur="1" fill="hold"/>
                                        <p:tgtEl>
                                          <p:spTgt spid="29700">
                                            <p:txEl>
                                              <p:charRg st="102" end="131"/>
                                            </p:txEl>
                                          </p:spTgt>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29702">
                                            <p:txEl>
                                              <p:charRg st="0" end="32"/>
                                            </p:txEl>
                                          </p:spTgt>
                                        </p:tgtEl>
                                        <p:attrNameLst>
                                          <p:attrName>style.visibility</p:attrName>
                                        </p:attrNameLst>
                                      </p:cBhvr>
                                      <p:to>
                                        <p:strVal val="visible"/>
                                      </p:to>
                                    </p:set>
                                    <p:anim calcmode="lin" valueType="num">
                                      <p:cBhvr>
                                        <p:cTn id="22" dur="1" fill="hold"/>
                                        <p:tgtEl>
                                          <p:spTgt spid="29702">
                                            <p:txEl>
                                              <p:charRg st="0" end="32"/>
                                            </p:txEl>
                                          </p:spTgt>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aphicFrame>
        <p:nvGraphicFramePr>
          <p:cNvPr id="30722" name="内容占位符 30721"/>
          <p:cNvGraphicFramePr/>
          <p:nvPr>
            <p:ph sz="half" idx="1"/>
          </p:nvPr>
        </p:nvGraphicFramePr>
        <p:xfrm>
          <a:off x="34925" y="-19050"/>
          <a:ext cx="8929688" cy="3775075"/>
        </p:xfrm>
        <a:graphic>
          <a:graphicData uri="http://schemas.openxmlformats.org/drawingml/2006/table">
            <a:tbl>
              <a:tblPr/>
              <a:tblGrid>
                <a:gridCol w="2308225"/>
                <a:gridCol w="1263650"/>
                <a:gridCol w="1785938"/>
                <a:gridCol w="1785937"/>
                <a:gridCol w="1785938"/>
              </a:tblGrid>
              <a:tr h="5175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英国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德国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美国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法国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0700">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国家元首</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元首产生方式</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元首权力</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911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政府首脑</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1182687">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议会与行政机构的关系</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graphicFrame>
        <p:nvGraphicFramePr>
          <p:cNvPr id="30768" name="内容占位符 30767"/>
          <p:cNvGraphicFramePr/>
          <p:nvPr>
            <p:ph sz="half" idx="2"/>
          </p:nvPr>
        </p:nvGraphicFramePr>
        <p:xfrm>
          <a:off x="0" y="3789363"/>
          <a:ext cx="8929688" cy="3121025"/>
        </p:xfrm>
        <a:graphic>
          <a:graphicData uri="http://schemas.openxmlformats.org/drawingml/2006/table">
            <a:tbl>
              <a:tblPr/>
              <a:tblGrid>
                <a:gridCol w="2305050"/>
                <a:gridCol w="1230313"/>
                <a:gridCol w="1798637"/>
                <a:gridCol w="1797050"/>
                <a:gridCol w="1798638"/>
              </a:tblGrid>
              <a:tr h="52546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dirty="0">
                          <a:latin typeface="华文中宋" panose="02010600040101010101" pitchFamily="2" charset="-122"/>
                          <a:ea typeface="华文中宋" panose="02010600040101010101" pitchFamily="2" charset="-122"/>
                        </a:rPr>
                        <a:t>政体</a:t>
                      </a:r>
                      <a:r>
                        <a:rPr lang="en-US" altLang="x-none" sz="2400" b="1" dirty="0">
                          <a:latin typeface="华文中宋" panose="02010600040101010101" pitchFamily="2" charset="-122"/>
                          <a:ea typeface="华文中宋" panose="02010600040101010101" pitchFamily="2" charset="-122"/>
                        </a:rPr>
                        <a:t>(</a:t>
                      </a:r>
                      <a:r>
                        <a:rPr lang="zh-CN" altLang="en-US" sz="2400" b="1" dirty="0">
                          <a:latin typeface="华文中宋" panose="02010600040101010101" pitchFamily="2" charset="-122"/>
                          <a:ea typeface="华文中宋" panose="02010600040101010101" pitchFamily="2" charset="-122"/>
                        </a:rPr>
                        <a:t>国家制度</a:t>
                      </a:r>
                      <a:r>
                        <a:rPr lang="en-US" altLang="x-none" sz="2400" b="1" dirty="0">
                          <a:latin typeface="华文中宋" panose="02010600040101010101" pitchFamily="2" charset="-122"/>
                          <a:ea typeface="华文中宋" panose="02010600040101010101" pitchFamily="2" charset="-122"/>
                        </a:rPr>
                        <a:t>)</a:t>
                      </a:r>
                      <a:endParaRPr lang="en-US" altLang="x-none" sz="2400" b="1" dirty="0">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9112">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行政权</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立法权</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0700">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权力中心</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911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特点</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9112">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华文中宋" panose="02010600040101010101" pitchFamily="2" charset="-122"/>
                          <a:ea typeface="华文中宋" panose="02010600040101010101" pitchFamily="2" charset="-122"/>
                        </a:rPr>
                        <a:t>相同点</a:t>
                      </a:r>
                      <a:endParaRPr lang="zh-CN" altLang="en-US" sz="2400"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gridSpan="4">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r>
            </a:tbl>
          </a:graphicData>
        </a:graphic>
      </p:graphicFrame>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6145"/>
          <p:cNvSpPr/>
          <p:nvPr>
            <p:ph type="title"/>
          </p:nvPr>
        </p:nvSpPr>
        <p:spPr>
          <a:noFill/>
          <a:ln>
            <a:noFill/>
          </a:ln>
        </p:spPr>
        <p:txBody>
          <a:bodyPr anchor="ctr"/>
          <a:p>
            <a:r>
              <a:rPr lang="zh-CN" altLang="en-US" dirty="0"/>
              <a:t>知识补充</a:t>
            </a:r>
            <a:endParaRPr lang="zh-CN" altLang="en-US" dirty="0"/>
          </a:p>
        </p:txBody>
      </p:sp>
      <p:sp>
        <p:nvSpPr>
          <p:cNvPr id="6147" name="文本占位符 6146"/>
          <p:cNvSpPr/>
          <p:nvPr>
            <p:ph type="body" idx="1"/>
          </p:nvPr>
        </p:nvSpPr>
        <p:spPr>
          <a:noFill/>
          <a:ln>
            <a:noFill/>
          </a:ln>
        </p:spPr>
        <p:txBody>
          <a:bodyPr/>
          <a:p>
            <a:r>
              <a:rPr lang="zh-CN" altLang="en-US" dirty="0"/>
              <a:t>1、18世纪的法国是典型的封建君主专制的国家，封建势力强大。</a:t>
            </a:r>
            <a:endParaRPr lang="zh-CN" altLang="en-US" dirty="0"/>
          </a:p>
          <a:p>
            <a:r>
              <a:rPr lang="zh-CN" altLang="en-US" dirty="0"/>
              <a:t>2、工业革命的扩展使资本主义经济缓慢发展，资产阶级力量逐步壮大。</a:t>
            </a:r>
            <a:endParaRPr lang="zh-CN" altLang="en-US" dirty="0"/>
          </a:p>
          <a:p>
            <a:r>
              <a:rPr lang="zh-CN" altLang="en-US" dirty="0"/>
              <a:t>3、</a:t>
            </a:r>
            <a:r>
              <a:rPr lang="zh-CN" altLang="en-US" b="1" dirty="0">
                <a:latin typeface="楷体_GB2312" panose="02010609030101010101" pitchFamily="49" charset="-122"/>
                <a:ea typeface="楷体_GB2312" panose="02010609030101010101" pitchFamily="49" charset="-122"/>
              </a:rPr>
              <a:t>受启蒙运动、英国资产阶级革命和北美独立战争的影响，法国于1789年7月4日进行了资产阶级大革命。之后政局一直动荡不安。</a:t>
            </a:r>
            <a:endParaRPr lang="zh-CN" altLang="en-US" b="1" dirty="0">
              <a:latin typeface="楷体_GB2312" panose="02010609030101010101" pitchFamily="49" charset="-122"/>
              <a:ea typeface="楷体_GB2312" panose="02010609030101010101" pitchFamily="49" charset="-122"/>
            </a:endParaRPr>
          </a:p>
          <a:p>
            <a:endParaRPr lang="zh-CN" altLang="en-US" b="1" dirty="0">
              <a:latin typeface="楷体_GB2312" panose="02010609030101010101" pitchFamily="49" charset="-122"/>
              <a:ea typeface="楷体_GB2312" panose="02010609030101010101" pitchFamily="49"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7">
                                            <p:txEl>
                                              <p:charRg st="0" end="31"/>
                                            </p:txEl>
                                          </p:spTgt>
                                        </p:tgtEl>
                                        <p:attrNameLst>
                                          <p:attrName>style.visibility</p:attrName>
                                        </p:attrNameLst>
                                      </p:cBhvr>
                                      <p:to>
                                        <p:strVal val="visible"/>
                                      </p:to>
                                    </p:set>
                                    <p:animEffect transition="in" filter="blinds(horizontal)">
                                      <p:cBhvr>
                                        <p:cTn id="7" dur="500"/>
                                        <p:tgtEl>
                                          <p:spTgt spid="6147">
                                            <p:txEl>
                                              <p:charRg st="0" end="3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7">
                                            <p:txEl>
                                              <p:charRg st="31" end="64"/>
                                            </p:txEl>
                                          </p:spTgt>
                                        </p:tgtEl>
                                        <p:attrNameLst>
                                          <p:attrName>style.visibility</p:attrName>
                                        </p:attrNameLst>
                                      </p:cBhvr>
                                      <p:to>
                                        <p:strVal val="visible"/>
                                      </p:to>
                                    </p:set>
                                    <p:animEffect transition="in" filter="blinds(horizontal)">
                                      <p:cBhvr>
                                        <p:cTn id="12" dur="500"/>
                                        <p:tgtEl>
                                          <p:spTgt spid="6147">
                                            <p:txEl>
                                              <p:charRg st="31" end="6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47">
                                            <p:txEl>
                                              <p:charRg st="64" end="126"/>
                                            </p:txEl>
                                          </p:spTgt>
                                        </p:tgtEl>
                                        <p:attrNameLst>
                                          <p:attrName>style.visibility</p:attrName>
                                        </p:attrNameLst>
                                      </p:cBhvr>
                                      <p:to>
                                        <p:strVal val="visible"/>
                                      </p:to>
                                    </p:set>
                                    <p:animEffect transition="in" filter="blinds(horizontal)">
                                      <p:cBhvr>
                                        <p:cTn id="17" dur="500"/>
                                        <p:tgtEl>
                                          <p:spTgt spid="6147">
                                            <p:txEl>
                                              <p:charRg st="64" end="1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aphicFrame>
        <p:nvGraphicFramePr>
          <p:cNvPr id="31746" name="内容占位符 31745"/>
          <p:cNvGraphicFramePr/>
          <p:nvPr>
            <p:ph/>
          </p:nvPr>
        </p:nvGraphicFramePr>
        <p:xfrm>
          <a:off x="457200" y="273050"/>
          <a:ext cx="8229600" cy="5591175"/>
        </p:xfrm>
        <a:graphic>
          <a:graphicData uri="http://schemas.openxmlformats.org/drawingml/2006/table">
            <a:tbl>
              <a:tblPr/>
              <a:tblGrid>
                <a:gridCol w="1658938"/>
                <a:gridCol w="1633537"/>
                <a:gridCol w="1644650"/>
                <a:gridCol w="1646238"/>
                <a:gridCol w="1646237"/>
              </a:tblGrid>
              <a:tr h="83661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英国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德国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美国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法国</a:t>
                      </a: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38200">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国家元首</a:t>
                      </a: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44562">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元首产生方式</a:t>
                      </a: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6517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元首权力</a:t>
                      </a: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350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政府首脑</a:t>
                      </a: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1371600">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latin typeface="华文中宋" panose="02010600040101010101" pitchFamily="2" charset="-122"/>
                          <a:ea typeface="华文中宋" panose="02010600040101010101" pitchFamily="2" charset="-122"/>
                        </a:rPr>
                        <a:t>议会与行政机构的关系</a:t>
                      </a:r>
                      <a:endParaRPr lang="zh-CN" altLang="en-US" b="1">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gridSpan="4">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r>
            </a:tbl>
          </a:graphicData>
        </a:graphic>
      </p:graphicFrame>
      <p:sp>
        <p:nvSpPr>
          <p:cNvPr id="31789" name="矩形 31788"/>
          <p:cNvSpPr/>
          <p:nvPr/>
        </p:nvSpPr>
        <p:spPr>
          <a:xfrm>
            <a:off x="2362200" y="1981200"/>
            <a:ext cx="1346200" cy="94456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世袭</a:t>
            </a:r>
            <a:endParaRPr lang="zh-CN" altLang="en-US" sz="2800" b="1" u="none" dirty="0">
              <a:latin typeface="华文中宋" panose="02010600040101010101" pitchFamily="2" charset="-122"/>
              <a:ea typeface="华文中宋" panose="02010600040101010101" pitchFamily="2" charset="-122"/>
            </a:endParaRPr>
          </a:p>
          <a:p>
            <a:r>
              <a:rPr lang="zh-CN" altLang="en-US" sz="2800" b="1" u="none" dirty="0">
                <a:latin typeface="华文中宋" panose="02010600040101010101" pitchFamily="2" charset="-122"/>
                <a:ea typeface="华文中宋" panose="02010600040101010101" pitchFamily="2" charset="-122"/>
              </a:rPr>
              <a:t>终身制</a:t>
            </a:r>
            <a:endParaRPr lang="zh-CN" altLang="en-US" sz="2800" b="1" u="none" dirty="0">
              <a:latin typeface="华文中宋" panose="02010600040101010101" pitchFamily="2" charset="-122"/>
              <a:ea typeface="华文中宋" panose="02010600040101010101" pitchFamily="2" charset="-122"/>
            </a:endParaRPr>
          </a:p>
        </p:txBody>
      </p:sp>
      <p:sp>
        <p:nvSpPr>
          <p:cNvPr id="31790" name="矩形 31789"/>
          <p:cNvSpPr/>
          <p:nvPr/>
        </p:nvSpPr>
        <p:spPr>
          <a:xfrm>
            <a:off x="5724525" y="1917700"/>
            <a:ext cx="1249363" cy="1028700"/>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选举</a:t>
            </a:r>
            <a:endParaRPr lang="zh-CN" altLang="en-US" sz="2800" b="1" u="none" dirty="0">
              <a:latin typeface="华文中宋" panose="02010600040101010101" pitchFamily="2" charset="-122"/>
              <a:ea typeface="华文中宋" panose="02010600040101010101" pitchFamily="2" charset="-122"/>
            </a:endParaRPr>
          </a:p>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有任期</a:t>
            </a:r>
            <a:endParaRPr lang="zh-CN" altLang="en-US" sz="2800" b="1" u="none" dirty="0">
              <a:latin typeface="华文中宋" panose="02010600040101010101" pitchFamily="2" charset="-122"/>
              <a:ea typeface="华文中宋" panose="02010600040101010101" pitchFamily="2" charset="-122"/>
            </a:endParaRPr>
          </a:p>
        </p:txBody>
      </p:sp>
      <p:sp>
        <p:nvSpPr>
          <p:cNvPr id="31791" name="矩形 31790"/>
          <p:cNvSpPr/>
          <p:nvPr/>
        </p:nvSpPr>
        <p:spPr>
          <a:xfrm>
            <a:off x="7010400" y="2995613"/>
            <a:ext cx="1249363" cy="519112"/>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有实权</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792" name="矩形 31791"/>
          <p:cNvSpPr/>
          <p:nvPr/>
        </p:nvSpPr>
        <p:spPr>
          <a:xfrm>
            <a:off x="5364163" y="2933700"/>
            <a:ext cx="1397000" cy="517525"/>
          </a:xfrm>
          <a:prstGeom prst="rect">
            <a:avLst/>
          </a:prstGeom>
          <a:noFill/>
          <a:ln w="9525">
            <a:noFill/>
          </a:ln>
        </p:spPr>
        <p:txBody>
          <a:bodyPr>
            <a:spAutoFit/>
          </a:bodyPr>
          <a:p>
            <a:r>
              <a:rPr lang="zh-CN" altLang="en-US" sz="2800" b="1" u="none" dirty="0">
                <a:latin typeface="Arial" panose="020B0604020202020204" pitchFamily="34" charset="0"/>
                <a:ea typeface="华文中宋" panose="02010600040101010101" pitchFamily="2" charset="-122"/>
              </a:rPr>
              <a:t>有实权</a:t>
            </a:r>
            <a:endParaRPr lang="zh-CN" altLang="en-US" sz="2800" b="1" u="none" dirty="0">
              <a:latin typeface="Arial" panose="020B0604020202020204" pitchFamily="34" charset="0"/>
              <a:ea typeface="华文中宋" panose="02010600040101010101" pitchFamily="2" charset="-122"/>
            </a:endParaRPr>
          </a:p>
        </p:txBody>
      </p:sp>
      <p:sp>
        <p:nvSpPr>
          <p:cNvPr id="31793" name="矩形 31792"/>
          <p:cNvSpPr/>
          <p:nvPr/>
        </p:nvSpPr>
        <p:spPr>
          <a:xfrm>
            <a:off x="2057400" y="2895600"/>
            <a:ext cx="1577975" cy="51911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无实权</a:t>
            </a:r>
            <a:endParaRPr lang="zh-CN" altLang="en-US" sz="2800" b="1" u="none" dirty="0">
              <a:latin typeface="华文中宋" panose="02010600040101010101" pitchFamily="2" charset="-122"/>
              <a:ea typeface="华文中宋" panose="02010600040101010101" pitchFamily="2" charset="-122"/>
            </a:endParaRPr>
          </a:p>
        </p:txBody>
      </p:sp>
      <p:sp>
        <p:nvSpPr>
          <p:cNvPr id="31794" name="矩形 31793"/>
          <p:cNvSpPr/>
          <p:nvPr/>
        </p:nvSpPr>
        <p:spPr>
          <a:xfrm>
            <a:off x="3963988" y="2895600"/>
            <a:ext cx="1400175" cy="519113"/>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有实权</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795" name="矩形 31794"/>
          <p:cNvSpPr/>
          <p:nvPr/>
        </p:nvSpPr>
        <p:spPr>
          <a:xfrm>
            <a:off x="2439988" y="3733800"/>
            <a:ext cx="1484312" cy="517525"/>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首相</a:t>
            </a:r>
            <a:endParaRPr lang="zh-CN" altLang="en-US" sz="2800" b="1" u="none" dirty="0">
              <a:latin typeface="华文中宋" panose="02010600040101010101" pitchFamily="2" charset="-122"/>
              <a:ea typeface="华文中宋" panose="02010600040101010101" pitchFamily="2" charset="-122"/>
            </a:endParaRPr>
          </a:p>
        </p:txBody>
      </p:sp>
      <p:sp>
        <p:nvSpPr>
          <p:cNvPr id="31796" name="矩形 31795"/>
          <p:cNvSpPr/>
          <p:nvPr/>
        </p:nvSpPr>
        <p:spPr>
          <a:xfrm>
            <a:off x="3779838" y="3789363"/>
            <a:ext cx="1981200" cy="519112"/>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首相</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797" name="矩形 31796"/>
          <p:cNvSpPr/>
          <p:nvPr/>
        </p:nvSpPr>
        <p:spPr>
          <a:xfrm>
            <a:off x="5764213" y="3733800"/>
            <a:ext cx="935037" cy="51911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总统</a:t>
            </a:r>
            <a:endParaRPr lang="zh-CN" altLang="en-US" sz="2800" b="1" u="none" dirty="0">
              <a:latin typeface="华文中宋" panose="02010600040101010101" pitchFamily="2" charset="-122"/>
              <a:ea typeface="华文中宋" panose="02010600040101010101" pitchFamily="2" charset="-122"/>
            </a:endParaRPr>
          </a:p>
        </p:txBody>
      </p:sp>
      <p:sp>
        <p:nvSpPr>
          <p:cNvPr id="31798" name="矩形 31797"/>
          <p:cNvSpPr/>
          <p:nvPr/>
        </p:nvSpPr>
        <p:spPr>
          <a:xfrm>
            <a:off x="7315200" y="3810000"/>
            <a:ext cx="1828800" cy="517525"/>
          </a:xfrm>
          <a:prstGeom prst="rect">
            <a:avLst/>
          </a:prstGeom>
          <a:noFill/>
          <a:ln w="9525">
            <a:noFill/>
          </a:ln>
        </p:spPr>
        <p:txBody>
          <a:bodyPr>
            <a:spAutoFit/>
          </a:bodyPr>
          <a:p>
            <a:r>
              <a:rPr lang="zh-CN" altLang="en-US" sz="2800" b="1" u="none" dirty="0">
                <a:solidFill>
                  <a:srgbClr val="660066"/>
                </a:solidFill>
                <a:latin typeface="华文中宋" panose="02010600040101010101" pitchFamily="2" charset="-122"/>
                <a:ea typeface="华文中宋" panose="02010600040101010101" pitchFamily="2" charset="-122"/>
              </a:rPr>
              <a:t>内阁部长</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799" name="矩形 31798"/>
          <p:cNvSpPr/>
          <p:nvPr/>
        </p:nvSpPr>
        <p:spPr>
          <a:xfrm>
            <a:off x="1979613" y="4654550"/>
            <a:ext cx="1728787" cy="822325"/>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400" b="1" u="none" dirty="0">
                <a:latin typeface="华文中宋" panose="02010600040101010101" pitchFamily="2" charset="-122"/>
                <a:ea typeface="华文中宋" panose="02010600040101010101" pitchFamily="2" charset="-122"/>
              </a:rPr>
              <a:t>内阁和首相对议会负责</a:t>
            </a:r>
            <a:endParaRPr lang="zh-CN" altLang="en-US" sz="2400" b="1" u="none" dirty="0">
              <a:latin typeface="华文中宋" panose="02010600040101010101" pitchFamily="2" charset="-122"/>
              <a:ea typeface="华文中宋" panose="02010600040101010101" pitchFamily="2" charset="-122"/>
            </a:endParaRPr>
          </a:p>
        </p:txBody>
      </p:sp>
      <p:sp>
        <p:nvSpPr>
          <p:cNvPr id="31800" name="矩形 31799"/>
          <p:cNvSpPr/>
          <p:nvPr/>
        </p:nvSpPr>
        <p:spPr>
          <a:xfrm>
            <a:off x="3722688" y="4600575"/>
            <a:ext cx="1741487" cy="1371600"/>
          </a:xfrm>
          <a:prstGeom prst="rect">
            <a:avLst/>
          </a:prstGeom>
          <a:noFill/>
          <a:ln w="9525">
            <a:noFill/>
          </a:ln>
        </p:spPr>
        <p:txBody>
          <a:bodyPr>
            <a:spAutoFit/>
          </a:bodyPr>
          <a:p>
            <a:r>
              <a:rPr lang="zh-CN" altLang="en-US" sz="2800" b="1" u="none" dirty="0">
                <a:solidFill>
                  <a:srgbClr val="660066"/>
                </a:solidFill>
                <a:latin typeface="Arial" panose="020B0604020202020204" pitchFamily="34" charset="0"/>
                <a:ea typeface="华文中宋" panose="02010600040101010101" pitchFamily="2" charset="-122"/>
              </a:rPr>
              <a:t>内阁和首相对皇帝负责</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801" name="矩形 31800"/>
          <p:cNvSpPr/>
          <p:nvPr/>
        </p:nvSpPr>
        <p:spPr>
          <a:xfrm>
            <a:off x="5400675" y="4418013"/>
            <a:ext cx="1609725" cy="944562"/>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相互监督和制约</a:t>
            </a:r>
            <a:endParaRPr lang="zh-CN" altLang="en-US" sz="2800" b="1" u="none" dirty="0">
              <a:latin typeface="华文中宋" panose="02010600040101010101" pitchFamily="2" charset="-122"/>
              <a:ea typeface="华文中宋" panose="02010600040101010101" pitchFamily="2" charset="-122"/>
            </a:endParaRPr>
          </a:p>
        </p:txBody>
      </p:sp>
      <p:sp>
        <p:nvSpPr>
          <p:cNvPr id="31802" name="矩形 31801"/>
          <p:cNvSpPr/>
          <p:nvPr/>
        </p:nvSpPr>
        <p:spPr>
          <a:xfrm>
            <a:off x="7181850" y="4432300"/>
            <a:ext cx="1428750" cy="1371600"/>
          </a:xfrm>
          <a:prstGeom prst="rect">
            <a:avLst/>
          </a:prstGeom>
          <a:noFill/>
          <a:ln w="9525">
            <a:noFill/>
          </a:ln>
        </p:spPr>
        <p:txBody>
          <a:bodyPr>
            <a:spAutoFit/>
          </a:bodyPr>
          <a:p>
            <a:r>
              <a:rPr lang="zh-CN" altLang="en-US" sz="2800" b="1" u="none" dirty="0">
                <a:solidFill>
                  <a:srgbClr val="660066"/>
                </a:solidFill>
                <a:latin typeface="华文中宋" panose="02010600040101010101" pitchFamily="2" charset="-122"/>
                <a:ea typeface="华文中宋" panose="02010600040101010101" pitchFamily="2" charset="-122"/>
              </a:rPr>
              <a:t>内阁向参议院负责</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803" name="矩形 31802"/>
          <p:cNvSpPr/>
          <p:nvPr/>
        </p:nvSpPr>
        <p:spPr>
          <a:xfrm>
            <a:off x="2139950" y="1312863"/>
            <a:ext cx="1981200" cy="519112"/>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皇帝(君主)</a:t>
            </a:r>
            <a:endParaRPr lang="zh-CN" altLang="en-US" sz="2800" b="1" u="none" dirty="0">
              <a:latin typeface="华文中宋" panose="02010600040101010101" pitchFamily="2" charset="-122"/>
              <a:ea typeface="华文中宋" panose="02010600040101010101" pitchFamily="2" charset="-122"/>
            </a:endParaRPr>
          </a:p>
        </p:txBody>
      </p:sp>
      <p:sp>
        <p:nvSpPr>
          <p:cNvPr id="31804" name="矩形 31803"/>
          <p:cNvSpPr/>
          <p:nvPr/>
        </p:nvSpPr>
        <p:spPr>
          <a:xfrm>
            <a:off x="3768725" y="1312863"/>
            <a:ext cx="1981200" cy="519112"/>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皇帝</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805" name="矩形 31804"/>
          <p:cNvSpPr/>
          <p:nvPr/>
        </p:nvSpPr>
        <p:spPr>
          <a:xfrm>
            <a:off x="7524750" y="1412875"/>
            <a:ext cx="895350" cy="519113"/>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总统</a:t>
            </a:r>
            <a:endParaRPr lang="zh-CN" altLang="en-US" sz="2800" b="1" u="none" dirty="0">
              <a:solidFill>
                <a:srgbClr val="660066"/>
              </a:solidFill>
              <a:latin typeface="华文中宋" panose="02010600040101010101" pitchFamily="2" charset="-122"/>
              <a:ea typeface="华文中宋" panose="02010600040101010101" pitchFamily="2" charset="-122"/>
            </a:endParaRPr>
          </a:p>
        </p:txBody>
      </p:sp>
      <p:sp>
        <p:nvSpPr>
          <p:cNvPr id="31806" name="矩形 31805"/>
          <p:cNvSpPr/>
          <p:nvPr/>
        </p:nvSpPr>
        <p:spPr>
          <a:xfrm>
            <a:off x="3825875" y="1997075"/>
            <a:ext cx="1344613" cy="946150"/>
          </a:xfrm>
          <a:prstGeom prst="rect">
            <a:avLst/>
          </a:prstGeom>
          <a:noFill/>
          <a:ln w="9525">
            <a:noFill/>
          </a:ln>
        </p:spPr>
        <p:txBody>
          <a:bodyPr>
            <a:spAutoFit/>
          </a:bodyPr>
          <a:p>
            <a:r>
              <a:rPr lang="zh-CN" altLang="en-US" sz="2800" b="1" u="none" dirty="0">
                <a:solidFill>
                  <a:srgbClr val="660066"/>
                </a:solidFill>
                <a:latin typeface="华文中宋" panose="02010600040101010101" pitchFamily="2" charset="-122"/>
                <a:ea typeface="华文中宋" panose="02010600040101010101" pitchFamily="2" charset="-122"/>
              </a:rPr>
              <a:t>世袭</a:t>
            </a:r>
            <a:endParaRPr lang="zh-CN" altLang="en-US" sz="2800" b="1" u="none" dirty="0">
              <a:solidFill>
                <a:srgbClr val="660066"/>
              </a:solidFill>
              <a:latin typeface="华文中宋" panose="02010600040101010101" pitchFamily="2" charset="-122"/>
              <a:ea typeface="华文中宋" panose="02010600040101010101" pitchFamily="2" charset="-122"/>
            </a:endParaRPr>
          </a:p>
          <a:p>
            <a:r>
              <a:rPr lang="zh-CN" altLang="en-US" sz="2800" b="1" u="none" dirty="0">
                <a:solidFill>
                  <a:srgbClr val="660066"/>
                </a:solidFill>
                <a:latin typeface="华文中宋" panose="02010600040101010101" pitchFamily="2" charset="-122"/>
                <a:ea typeface="华文中宋" panose="02010600040101010101" pitchFamily="2" charset="-122"/>
              </a:rPr>
              <a:t>终身制</a:t>
            </a:r>
            <a:endParaRPr lang="zh-CN" altLang="en-US" u="none" dirty="0">
              <a:solidFill>
                <a:srgbClr val="660066"/>
              </a:solidFill>
              <a:latin typeface="Arial" panose="020B0604020202020204" pitchFamily="34" charset="0"/>
              <a:ea typeface="宋体" panose="02010600030101010101" pitchFamily="2" charset="-122"/>
            </a:endParaRPr>
          </a:p>
        </p:txBody>
      </p:sp>
      <p:sp>
        <p:nvSpPr>
          <p:cNvPr id="31807" name="矩形 31806"/>
          <p:cNvSpPr/>
          <p:nvPr/>
        </p:nvSpPr>
        <p:spPr>
          <a:xfrm>
            <a:off x="7137400" y="1951038"/>
            <a:ext cx="1249363" cy="1030287"/>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选举</a:t>
            </a:r>
            <a:endParaRPr lang="zh-CN" altLang="en-US" sz="2800" b="1" u="none" dirty="0">
              <a:solidFill>
                <a:srgbClr val="660066"/>
              </a:solidFill>
              <a:latin typeface="华文中宋" panose="02010600040101010101" pitchFamily="2" charset="-122"/>
              <a:ea typeface="华文中宋" panose="02010600040101010101" pitchFamily="2" charset="-122"/>
            </a:endParaRPr>
          </a:p>
          <a:p>
            <a:pPr>
              <a:spcBef>
                <a:spcPct val="20000"/>
              </a:spcBef>
              <a:buClr>
                <a:schemeClr val="accent1"/>
              </a:buClr>
              <a:buFont typeface="Wingdings" panose="05000000000000000000" pitchFamily="2" charset="2"/>
            </a:pPr>
            <a:r>
              <a:rPr lang="zh-CN" altLang="en-US" sz="2800" b="1" u="none" dirty="0">
                <a:solidFill>
                  <a:srgbClr val="660066"/>
                </a:solidFill>
                <a:latin typeface="华文中宋" panose="02010600040101010101" pitchFamily="2" charset="-122"/>
                <a:ea typeface="华文中宋" panose="02010600040101010101" pitchFamily="2" charset="-122"/>
              </a:rPr>
              <a:t>有任期</a:t>
            </a:r>
            <a:endParaRPr lang="zh-CN" altLang="en-US" u="none" dirty="0">
              <a:solidFill>
                <a:srgbClr val="660066"/>
              </a:solidFill>
              <a:latin typeface="Arial" panose="020B0604020202020204" pitchFamily="34" charset="0"/>
              <a:ea typeface="宋体" panose="02010600030101010101" pitchFamily="2" charset="-122"/>
            </a:endParaRPr>
          </a:p>
        </p:txBody>
      </p:sp>
      <p:sp>
        <p:nvSpPr>
          <p:cNvPr id="31808" name="矩形 31807"/>
          <p:cNvSpPr/>
          <p:nvPr/>
        </p:nvSpPr>
        <p:spPr>
          <a:xfrm>
            <a:off x="5827713" y="1311275"/>
            <a:ext cx="895350" cy="520700"/>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总统</a:t>
            </a:r>
            <a:endParaRPr lang="zh-CN" altLang="en-US" sz="2800" b="1" u="none" dirty="0">
              <a:latin typeface="华文中宋" panose="02010600040101010101" pitchFamily="2" charset="-122"/>
              <a:ea typeface="华文中宋" panose="02010600040101010101" pitchFamily="2" charset="-122"/>
            </a:endParaRP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aphicFrame>
        <p:nvGraphicFramePr>
          <p:cNvPr id="32770" name="内容占位符 32769"/>
          <p:cNvGraphicFramePr/>
          <p:nvPr>
            <p:ph/>
          </p:nvPr>
        </p:nvGraphicFramePr>
        <p:xfrm>
          <a:off x="457200" y="273050"/>
          <a:ext cx="8229600" cy="6138863"/>
        </p:xfrm>
        <a:graphic>
          <a:graphicData uri="http://schemas.openxmlformats.org/drawingml/2006/table">
            <a:tbl>
              <a:tblPr/>
              <a:tblGrid>
                <a:gridCol w="1658938"/>
                <a:gridCol w="1633537"/>
                <a:gridCol w="1644650"/>
                <a:gridCol w="1646238"/>
                <a:gridCol w="1646237"/>
              </a:tblGrid>
              <a:tr h="83661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英国</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德国</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美国</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法国</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57262">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dirty="0">
                          <a:solidFill>
                            <a:srgbClr val="0000FF"/>
                          </a:solidFill>
                          <a:latin typeface="华文中宋" panose="02010600040101010101" pitchFamily="2" charset="-122"/>
                          <a:ea typeface="华文中宋" panose="02010600040101010101" pitchFamily="2" charset="-122"/>
                        </a:rPr>
                        <a:t>  政体</a:t>
                      </a:r>
                      <a:endParaRPr lang="zh-CN" altLang="en-US" b="1" dirty="0">
                        <a:solidFill>
                          <a:srgbClr val="0000FF"/>
                        </a:solidFill>
                        <a:latin typeface="华文中宋" panose="02010600040101010101" pitchFamily="2" charset="-122"/>
                        <a:ea typeface="华文中宋" panose="02010600040101010101" pitchFamily="2" charset="-122"/>
                      </a:endParaRPr>
                    </a:p>
                    <a:p>
                      <a:pPr marL="0" lvl="0" indent="0">
                        <a:buNone/>
                      </a:pPr>
                      <a:r>
                        <a:rPr lang="en-US" altLang="x-none" sz="2400" b="1" dirty="0">
                          <a:solidFill>
                            <a:srgbClr val="0000FF"/>
                          </a:solidFill>
                          <a:latin typeface="华文中宋" panose="02010600040101010101" pitchFamily="2" charset="-122"/>
                          <a:ea typeface="华文中宋" panose="02010600040101010101" pitchFamily="2" charset="-122"/>
                        </a:rPr>
                        <a:t>(</a:t>
                      </a:r>
                      <a:r>
                        <a:rPr lang="zh-CN" altLang="en-US" sz="2400" b="1" dirty="0">
                          <a:solidFill>
                            <a:srgbClr val="0000FF"/>
                          </a:solidFill>
                          <a:latin typeface="华文中宋" panose="02010600040101010101" pitchFamily="2" charset="-122"/>
                          <a:ea typeface="华文中宋" panose="02010600040101010101" pitchFamily="2" charset="-122"/>
                        </a:rPr>
                        <a:t>国家制度</a:t>
                      </a:r>
                      <a:r>
                        <a:rPr lang="en-US" altLang="x-none" sz="2400" b="1" dirty="0">
                          <a:solidFill>
                            <a:srgbClr val="0000FF"/>
                          </a:solidFill>
                          <a:latin typeface="华文中宋" panose="02010600040101010101" pitchFamily="2" charset="-122"/>
                          <a:ea typeface="华文中宋" panose="02010600040101010101" pitchFamily="2" charset="-122"/>
                        </a:rPr>
                        <a:t>)</a:t>
                      </a:r>
                      <a:endParaRPr lang="en-US" altLang="x-none" sz="2400" b="1" dirty="0">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gridSpan="2">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cPr>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gridSpan="2">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cPr>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r>
              <a:tr h="838200">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行政权</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3661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立法权</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63587">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权力中心</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35025">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特点</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1071563">
                <a:tc>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a:solidFill>
                            <a:srgbClr val="0000FF"/>
                          </a:solidFill>
                          <a:latin typeface="华文中宋" panose="02010600040101010101" pitchFamily="2" charset="-122"/>
                          <a:ea typeface="华文中宋" panose="02010600040101010101" pitchFamily="2" charset="-122"/>
                        </a:rPr>
                        <a:t>相同点</a:t>
                      </a: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gridSpan="4">
                  <a:txBody>
                    <a:bodyPr wrap="square"/>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b="1">
                        <a:solidFill>
                          <a:srgbClr val="0000FF"/>
                        </a:solidFill>
                        <a:latin typeface="华文中宋" panose="02010600040101010101" pitchFamily="2" charset="-122"/>
                        <a:ea typeface="华文中宋" panose="0201060004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c hMerge="1">
                  <a:tcPr>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tcPr>
                </a:tc>
              </a:tr>
            </a:tbl>
          </a:graphicData>
        </a:graphic>
      </p:graphicFrame>
      <p:sp>
        <p:nvSpPr>
          <p:cNvPr id="32817" name="矩形 32816"/>
          <p:cNvSpPr/>
          <p:nvPr/>
        </p:nvSpPr>
        <p:spPr>
          <a:xfrm>
            <a:off x="2667000" y="1243013"/>
            <a:ext cx="1962150" cy="519112"/>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君主立宪制</a:t>
            </a:r>
            <a:endParaRPr lang="zh-CN" altLang="en-US" sz="2800" b="1" u="none" dirty="0">
              <a:latin typeface="华文中宋" panose="02010600040101010101" pitchFamily="2" charset="-122"/>
              <a:ea typeface="华文中宋" panose="02010600040101010101" pitchFamily="2" charset="-122"/>
            </a:endParaRPr>
          </a:p>
        </p:txBody>
      </p:sp>
      <p:sp>
        <p:nvSpPr>
          <p:cNvPr id="32818" name="矩形 32817"/>
          <p:cNvSpPr/>
          <p:nvPr/>
        </p:nvSpPr>
        <p:spPr>
          <a:xfrm>
            <a:off x="2362200" y="1981200"/>
            <a:ext cx="1117600" cy="94456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首相</a:t>
            </a:r>
            <a:endParaRPr lang="zh-CN" altLang="en-US" sz="2800" b="1" u="none" dirty="0">
              <a:latin typeface="华文中宋" panose="02010600040101010101" pitchFamily="2" charset="-122"/>
              <a:ea typeface="华文中宋" panose="02010600040101010101" pitchFamily="2" charset="-122"/>
            </a:endParaRPr>
          </a:p>
          <a:p>
            <a:endParaRPr lang="zh-CN" altLang="en-US" sz="2800" b="1" u="none" dirty="0">
              <a:latin typeface="华文中宋" panose="02010600040101010101" pitchFamily="2" charset="-122"/>
              <a:ea typeface="华文中宋" panose="02010600040101010101" pitchFamily="2" charset="-122"/>
            </a:endParaRPr>
          </a:p>
        </p:txBody>
      </p:sp>
      <p:sp>
        <p:nvSpPr>
          <p:cNvPr id="32819" name="矩形 32818"/>
          <p:cNvSpPr/>
          <p:nvPr/>
        </p:nvSpPr>
        <p:spPr>
          <a:xfrm>
            <a:off x="3962400" y="1993900"/>
            <a:ext cx="998538" cy="946150"/>
          </a:xfrm>
          <a:prstGeom prst="rect">
            <a:avLst/>
          </a:prstGeom>
          <a:noFill/>
          <a:ln w="9525">
            <a:noFill/>
          </a:ln>
        </p:spPr>
        <p:txBody>
          <a:bodyPr>
            <a:spAutoFit/>
          </a:bodyPr>
          <a:p>
            <a:r>
              <a:rPr lang="zh-CN" altLang="en-US" sz="2800" b="1" u="none" dirty="0">
                <a:solidFill>
                  <a:srgbClr val="0000FF"/>
                </a:solidFill>
                <a:latin typeface="华文中宋" panose="02010600040101010101" pitchFamily="2" charset="-122"/>
                <a:ea typeface="华文中宋" panose="02010600040101010101" pitchFamily="2" charset="-122"/>
              </a:rPr>
              <a:t>皇帝</a:t>
            </a:r>
            <a:endParaRPr lang="zh-CN" altLang="en-US" sz="2800" b="1" u="none" dirty="0">
              <a:solidFill>
                <a:srgbClr val="0000FF"/>
              </a:solidFill>
              <a:latin typeface="华文中宋" panose="02010600040101010101" pitchFamily="2" charset="-122"/>
              <a:ea typeface="华文中宋" panose="02010600040101010101" pitchFamily="2" charset="-122"/>
            </a:endParaRPr>
          </a:p>
          <a:p>
            <a:r>
              <a:rPr lang="zh-CN" altLang="en-US" sz="2800" b="1" u="none" dirty="0">
                <a:solidFill>
                  <a:srgbClr val="0000FF"/>
                </a:solidFill>
                <a:latin typeface="华文中宋" panose="02010600040101010101" pitchFamily="2" charset="-122"/>
                <a:ea typeface="华文中宋" panose="02010600040101010101" pitchFamily="2" charset="-122"/>
              </a:rPr>
              <a:t>宰相</a:t>
            </a:r>
            <a:endParaRPr lang="zh-CN" altLang="en-US" sz="2800" b="1" u="none" dirty="0">
              <a:solidFill>
                <a:srgbClr val="0000FF"/>
              </a:solidFill>
              <a:latin typeface="华文中宋" panose="02010600040101010101" pitchFamily="2" charset="-122"/>
              <a:ea typeface="华文中宋" panose="02010600040101010101" pitchFamily="2" charset="-122"/>
            </a:endParaRPr>
          </a:p>
        </p:txBody>
      </p:sp>
      <p:sp>
        <p:nvSpPr>
          <p:cNvPr id="32820" name="矩形 32819"/>
          <p:cNvSpPr/>
          <p:nvPr/>
        </p:nvSpPr>
        <p:spPr>
          <a:xfrm>
            <a:off x="6172200" y="1295400"/>
            <a:ext cx="2971800" cy="51911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民主共和制</a:t>
            </a:r>
            <a:endParaRPr lang="zh-CN" altLang="en-US" sz="2800" b="1" u="none" dirty="0">
              <a:latin typeface="华文中宋" panose="02010600040101010101" pitchFamily="2" charset="-122"/>
              <a:ea typeface="华文中宋" panose="02010600040101010101" pitchFamily="2" charset="-122"/>
            </a:endParaRPr>
          </a:p>
        </p:txBody>
      </p:sp>
      <p:sp>
        <p:nvSpPr>
          <p:cNvPr id="32821" name="矩形 32820"/>
          <p:cNvSpPr/>
          <p:nvPr/>
        </p:nvSpPr>
        <p:spPr>
          <a:xfrm>
            <a:off x="5791200" y="2081213"/>
            <a:ext cx="895350" cy="519112"/>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总统</a:t>
            </a:r>
            <a:endParaRPr lang="zh-CN" altLang="en-US" sz="2800" b="1" u="none" dirty="0">
              <a:latin typeface="华文中宋" panose="02010600040101010101" pitchFamily="2" charset="-122"/>
              <a:ea typeface="华文中宋" panose="02010600040101010101" pitchFamily="2" charset="-122"/>
            </a:endParaRPr>
          </a:p>
        </p:txBody>
      </p:sp>
      <p:sp>
        <p:nvSpPr>
          <p:cNvPr id="32822" name="矩形 32821"/>
          <p:cNvSpPr/>
          <p:nvPr/>
        </p:nvSpPr>
        <p:spPr>
          <a:xfrm>
            <a:off x="7445375" y="1993900"/>
            <a:ext cx="1330325" cy="946150"/>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总统</a:t>
            </a:r>
            <a:endParaRPr lang="zh-CN" altLang="en-US" sz="2800" b="1" u="none" dirty="0">
              <a:latin typeface="华文中宋" panose="02010600040101010101" pitchFamily="2" charset="-122"/>
              <a:ea typeface="华文中宋" panose="02010600040101010101" pitchFamily="2" charset="-122"/>
            </a:endParaRPr>
          </a:p>
          <a:p>
            <a:r>
              <a:rPr lang="zh-CN" altLang="en-US" sz="2800" b="1" u="none" dirty="0">
                <a:latin typeface="华文中宋" panose="02010600040101010101" pitchFamily="2" charset="-122"/>
                <a:ea typeface="华文中宋" panose="02010600040101010101" pitchFamily="2" charset="-122"/>
              </a:rPr>
              <a:t>内阁</a:t>
            </a:r>
            <a:endParaRPr lang="zh-CN" altLang="en-US" sz="2800" b="1" u="none" dirty="0">
              <a:latin typeface="华文中宋" panose="02010600040101010101" pitchFamily="2" charset="-122"/>
              <a:ea typeface="华文中宋" panose="02010600040101010101" pitchFamily="2" charset="-122"/>
            </a:endParaRPr>
          </a:p>
        </p:txBody>
      </p:sp>
      <p:sp>
        <p:nvSpPr>
          <p:cNvPr id="32823" name="矩形 32822"/>
          <p:cNvSpPr/>
          <p:nvPr/>
        </p:nvSpPr>
        <p:spPr>
          <a:xfrm>
            <a:off x="7010400" y="2995613"/>
            <a:ext cx="1606550" cy="519112"/>
          </a:xfrm>
          <a:prstGeom prst="rect">
            <a:avLst/>
          </a:prstGeom>
          <a:noFill/>
          <a:ln w="9525">
            <a:noFill/>
          </a:ln>
        </p:spPr>
        <p:txBody>
          <a:bodyPr wrap="none" anchor="t">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国民议会</a:t>
            </a:r>
            <a:endParaRPr lang="zh-CN" altLang="en-US" sz="2800" b="1" u="none" dirty="0">
              <a:latin typeface="华文中宋" panose="02010600040101010101" pitchFamily="2" charset="-122"/>
              <a:ea typeface="华文中宋" panose="02010600040101010101" pitchFamily="2" charset="-122"/>
            </a:endParaRPr>
          </a:p>
        </p:txBody>
      </p:sp>
      <p:sp>
        <p:nvSpPr>
          <p:cNvPr id="32824" name="矩形 32823"/>
          <p:cNvSpPr/>
          <p:nvPr/>
        </p:nvSpPr>
        <p:spPr>
          <a:xfrm>
            <a:off x="5789613" y="2932113"/>
            <a:ext cx="971550" cy="519112"/>
          </a:xfrm>
          <a:prstGeom prst="rect">
            <a:avLst/>
          </a:prstGeom>
          <a:noFill/>
          <a:ln w="9525">
            <a:noFill/>
          </a:ln>
        </p:spPr>
        <p:txBody>
          <a:bodyPr>
            <a:spAutoFit/>
          </a:bodyPr>
          <a:p>
            <a:r>
              <a:rPr lang="zh-CN" altLang="en-US" sz="2800" b="1" u="none" dirty="0">
                <a:latin typeface="Arial" panose="020B0604020202020204" pitchFamily="34" charset="0"/>
                <a:ea typeface="华文中宋" panose="02010600040101010101" pitchFamily="2" charset="-122"/>
              </a:rPr>
              <a:t>国会</a:t>
            </a:r>
            <a:endParaRPr lang="zh-CN" altLang="en-US" sz="2800" b="1" u="none" dirty="0">
              <a:latin typeface="Arial" panose="020B0604020202020204" pitchFamily="34" charset="0"/>
              <a:ea typeface="华文中宋" panose="02010600040101010101" pitchFamily="2" charset="-122"/>
            </a:endParaRPr>
          </a:p>
        </p:txBody>
      </p:sp>
      <p:sp>
        <p:nvSpPr>
          <p:cNvPr id="32825" name="矩形 32824"/>
          <p:cNvSpPr/>
          <p:nvPr/>
        </p:nvSpPr>
        <p:spPr>
          <a:xfrm>
            <a:off x="2057400" y="2895600"/>
            <a:ext cx="2209800" cy="517525"/>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议会</a:t>
            </a:r>
            <a:endParaRPr lang="zh-CN" altLang="en-US" sz="2800" b="1" u="none" dirty="0">
              <a:latin typeface="华文中宋" panose="02010600040101010101" pitchFamily="2" charset="-122"/>
              <a:ea typeface="华文中宋" panose="02010600040101010101" pitchFamily="2" charset="-122"/>
            </a:endParaRPr>
          </a:p>
        </p:txBody>
      </p:sp>
      <p:sp>
        <p:nvSpPr>
          <p:cNvPr id="32826" name="矩形 32825"/>
          <p:cNvSpPr/>
          <p:nvPr/>
        </p:nvSpPr>
        <p:spPr>
          <a:xfrm>
            <a:off x="3962400" y="2895600"/>
            <a:ext cx="2895600" cy="519113"/>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solidFill>
                  <a:srgbClr val="0000FF"/>
                </a:solidFill>
                <a:latin typeface="华文中宋" panose="02010600040101010101" pitchFamily="2" charset="-122"/>
                <a:ea typeface="华文中宋" panose="02010600040101010101" pitchFamily="2" charset="-122"/>
              </a:rPr>
              <a:t>议会</a:t>
            </a:r>
            <a:endParaRPr lang="zh-CN" altLang="en-US" sz="2800" b="1" u="none" dirty="0">
              <a:solidFill>
                <a:srgbClr val="0000FF"/>
              </a:solidFill>
              <a:latin typeface="华文中宋" panose="02010600040101010101" pitchFamily="2" charset="-122"/>
              <a:ea typeface="华文中宋" panose="02010600040101010101" pitchFamily="2" charset="-122"/>
            </a:endParaRPr>
          </a:p>
        </p:txBody>
      </p:sp>
      <p:sp>
        <p:nvSpPr>
          <p:cNvPr id="32827" name="矩形 32826"/>
          <p:cNvSpPr/>
          <p:nvPr/>
        </p:nvSpPr>
        <p:spPr>
          <a:xfrm>
            <a:off x="2438400" y="3733800"/>
            <a:ext cx="1828800" cy="519113"/>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议会</a:t>
            </a:r>
            <a:endParaRPr lang="zh-CN" altLang="en-US" sz="2800" b="1" u="none" dirty="0">
              <a:latin typeface="华文中宋" panose="02010600040101010101" pitchFamily="2" charset="-122"/>
              <a:ea typeface="华文中宋" panose="02010600040101010101" pitchFamily="2" charset="-122"/>
            </a:endParaRPr>
          </a:p>
        </p:txBody>
      </p:sp>
      <p:sp>
        <p:nvSpPr>
          <p:cNvPr id="32828" name="矩形 32827"/>
          <p:cNvSpPr/>
          <p:nvPr/>
        </p:nvSpPr>
        <p:spPr>
          <a:xfrm>
            <a:off x="4038600" y="3733800"/>
            <a:ext cx="1981200" cy="519113"/>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solidFill>
                  <a:srgbClr val="0000FF"/>
                </a:solidFill>
                <a:latin typeface="华文中宋" panose="02010600040101010101" pitchFamily="2" charset="-122"/>
                <a:ea typeface="华文中宋" panose="02010600040101010101" pitchFamily="2" charset="-122"/>
              </a:rPr>
              <a:t>皇帝</a:t>
            </a:r>
            <a:endParaRPr lang="zh-CN" altLang="en-US" sz="2800" b="1" u="none" dirty="0">
              <a:solidFill>
                <a:srgbClr val="0000FF"/>
              </a:solidFill>
              <a:latin typeface="华文中宋" panose="02010600040101010101" pitchFamily="2" charset="-122"/>
              <a:ea typeface="华文中宋" panose="02010600040101010101" pitchFamily="2" charset="-122"/>
            </a:endParaRPr>
          </a:p>
        </p:txBody>
      </p:sp>
      <p:sp>
        <p:nvSpPr>
          <p:cNvPr id="32829" name="矩形 32828"/>
          <p:cNvSpPr/>
          <p:nvPr/>
        </p:nvSpPr>
        <p:spPr>
          <a:xfrm>
            <a:off x="5764213" y="3733800"/>
            <a:ext cx="935037" cy="519113"/>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总统</a:t>
            </a:r>
            <a:endParaRPr lang="zh-CN" altLang="en-US" sz="2800" b="1" u="none" dirty="0">
              <a:latin typeface="华文中宋" panose="02010600040101010101" pitchFamily="2" charset="-122"/>
              <a:ea typeface="华文中宋" panose="02010600040101010101" pitchFamily="2" charset="-122"/>
            </a:endParaRPr>
          </a:p>
        </p:txBody>
      </p:sp>
      <p:sp>
        <p:nvSpPr>
          <p:cNvPr id="32830" name="矩形 32829"/>
          <p:cNvSpPr/>
          <p:nvPr/>
        </p:nvSpPr>
        <p:spPr>
          <a:xfrm>
            <a:off x="7315200" y="3810000"/>
            <a:ext cx="1362075" cy="517525"/>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议会</a:t>
            </a:r>
            <a:endParaRPr lang="zh-CN" altLang="en-US" sz="2800" b="1" u="none" dirty="0">
              <a:latin typeface="华文中宋" panose="02010600040101010101" pitchFamily="2" charset="-122"/>
              <a:ea typeface="华文中宋" panose="02010600040101010101" pitchFamily="2" charset="-122"/>
            </a:endParaRPr>
          </a:p>
        </p:txBody>
      </p:sp>
      <p:sp>
        <p:nvSpPr>
          <p:cNvPr id="32831" name="矩形 32830"/>
          <p:cNvSpPr/>
          <p:nvPr/>
        </p:nvSpPr>
        <p:spPr>
          <a:xfrm>
            <a:off x="2057400" y="4419600"/>
            <a:ext cx="2209800" cy="895350"/>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400" b="1" u="none" dirty="0">
                <a:latin typeface="华文中宋" panose="02010600040101010101" pitchFamily="2" charset="-122"/>
                <a:ea typeface="华文中宋" panose="02010600040101010101" pitchFamily="2" charset="-122"/>
              </a:rPr>
              <a:t>君主虚位</a:t>
            </a:r>
            <a:endParaRPr lang="zh-CN" altLang="en-US" sz="2400" b="1" u="none" dirty="0">
              <a:latin typeface="华文中宋" panose="02010600040101010101" pitchFamily="2" charset="-122"/>
              <a:ea typeface="华文中宋" panose="02010600040101010101" pitchFamily="2" charset="-122"/>
            </a:endParaRPr>
          </a:p>
          <a:p>
            <a:pPr>
              <a:spcBef>
                <a:spcPct val="20000"/>
              </a:spcBef>
              <a:buClr>
                <a:schemeClr val="accent1"/>
              </a:buClr>
              <a:buFont typeface="Wingdings" panose="05000000000000000000" pitchFamily="2" charset="2"/>
            </a:pPr>
            <a:r>
              <a:rPr lang="zh-CN" altLang="en-US" sz="2400" b="1" u="none" dirty="0">
                <a:latin typeface="华文中宋" panose="02010600040101010101" pitchFamily="2" charset="-122"/>
                <a:ea typeface="华文中宋" panose="02010600040101010101" pitchFamily="2" charset="-122"/>
              </a:rPr>
              <a:t>议会至上</a:t>
            </a:r>
            <a:endParaRPr lang="zh-CN" altLang="en-US" sz="2400" b="1" u="none" dirty="0">
              <a:latin typeface="华文中宋" panose="02010600040101010101" pitchFamily="2" charset="-122"/>
              <a:ea typeface="华文中宋" panose="02010600040101010101" pitchFamily="2" charset="-122"/>
            </a:endParaRPr>
          </a:p>
        </p:txBody>
      </p:sp>
      <p:sp>
        <p:nvSpPr>
          <p:cNvPr id="32832" name="矩形 32831"/>
          <p:cNvSpPr/>
          <p:nvPr/>
        </p:nvSpPr>
        <p:spPr>
          <a:xfrm>
            <a:off x="3635375" y="4508500"/>
            <a:ext cx="1741488" cy="946150"/>
          </a:xfrm>
          <a:prstGeom prst="rect">
            <a:avLst/>
          </a:prstGeom>
          <a:noFill/>
          <a:ln w="9525">
            <a:noFill/>
          </a:ln>
        </p:spPr>
        <p:txBody>
          <a:bodyPr>
            <a:spAutoFit/>
          </a:bodyPr>
          <a:p>
            <a:r>
              <a:rPr lang="zh-CN" altLang="en-US" sz="2800" b="1" u="none" dirty="0">
                <a:solidFill>
                  <a:srgbClr val="0000FF"/>
                </a:solidFill>
                <a:latin typeface="Arial" panose="020B0604020202020204" pitchFamily="34" charset="0"/>
                <a:ea typeface="华文中宋" panose="02010600040101010101" pitchFamily="2" charset="-122"/>
              </a:rPr>
              <a:t>军事封建色彩浓厚</a:t>
            </a:r>
            <a:endParaRPr lang="zh-CN" altLang="en-US" sz="2800" b="1" u="none" dirty="0">
              <a:solidFill>
                <a:srgbClr val="0000FF"/>
              </a:solidFill>
              <a:latin typeface="华文中宋" panose="02010600040101010101" pitchFamily="2" charset="-122"/>
              <a:ea typeface="华文中宋" panose="02010600040101010101" pitchFamily="2" charset="-122"/>
            </a:endParaRPr>
          </a:p>
        </p:txBody>
      </p:sp>
      <p:sp>
        <p:nvSpPr>
          <p:cNvPr id="32833" name="矩形 32832"/>
          <p:cNvSpPr/>
          <p:nvPr/>
        </p:nvSpPr>
        <p:spPr>
          <a:xfrm>
            <a:off x="5364163" y="4652963"/>
            <a:ext cx="1609725" cy="519112"/>
          </a:xfrm>
          <a:prstGeom prst="rect">
            <a:avLst/>
          </a:prstGeom>
          <a:noFill/>
          <a:ln w="9525">
            <a:noFill/>
          </a:ln>
        </p:spPr>
        <p:txBody>
          <a:bodyPr>
            <a:spAutoFit/>
          </a:bodyPr>
          <a:p>
            <a:pPr>
              <a:spcBef>
                <a:spcPct val="20000"/>
              </a:spcBef>
              <a:buClr>
                <a:schemeClr val="accent1"/>
              </a:buClr>
              <a:buFont typeface="Wingdings" panose="05000000000000000000" pitchFamily="2" charset="2"/>
            </a:pPr>
            <a:r>
              <a:rPr lang="zh-CN" altLang="en-US" sz="2800" b="1" u="none" dirty="0">
                <a:latin typeface="华文中宋" panose="02010600040101010101" pitchFamily="2" charset="-122"/>
                <a:ea typeface="华文中宋" panose="02010600040101010101" pitchFamily="2" charset="-122"/>
              </a:rPr>
              <a:t>三权分立</a:t>
            </a:r>
            <a:endParaRPr lang="zh-CN" altLang="en-US" sz="2800" b="1" u="none" dirty="0">
              <a:latin typeface="华文中宋" panose="02010600040101010101" pitchFamily="2" charset="-122"/>
              <a:ea typeface="华文中宋" panose="02010600040101010101" pitchFamily="2" charset="-122"/>
            </a:endParaRPr>
          </a:p>
        </p:txBody>
      </p:sp>
      <p:sp>
        <p:nvSpPr>
          <p:cNvPr id="32834" name="矩形 32833"/>
          <p:cNvSpPr/>
          <p:nvPr/>
        </p:nvSpPr>
        <p:spPr>
          <a:xfrm>
            <a:off x="7181850" y="4432300"/>
            <a:ext cx="1428750" cy="946150"/>
          </a:xfrm>
          <a:prstGeom prst="rect">
            <a:avLst/>
          </a:prstGeom>
          <a:noFill/>
          <a:ln w="9525">
            <a:noFill/>
          </a:ln>
        </p:spPr>
        <p:txBody>
          <a:bodyPr>
            <a:spAutoFit/>
          </a:bodyPr>
          <a:p>
            <a:r>
              <a:rPr lang="zh-CN" altLang="en-US" sz="2800" b="1" u="none" dirty="0">
                <a:latin typeface="华文中宋" panose="02010600040101010101" pitchFamily="2" charset="-122"/>
                <a:ea typeface="华文中宋" panose="02010600040101010101" pitchFamily="2" charset="-122"/>
              </a:rPr>
              <a:t>议会共和制</a:t>
            </a:r>
            <a:endParaRPr lang="zh-CN" altLang="en-US" sz="2800" b="1" u="none" dirty="0">
              <a:latin typeface="华文中宋" panose="02010600040101010101" pitchFamily="2" charset="-122"/>
              <a:ea typeface="华文中宋" panose="02010600040101010101" pitchFamily="2" charset="-122"/>
            </a:endParaRP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标题 33793"/>
          <p:cNvSpPr>
            <a:spLocks noGrp="1"/>
          </p:cNvSpPr>
          <p:nvPr>
            <p:ph type="title"/>
          </p:nvPr>
        </p:nvSpPr>
        <p:spPr/>
        <p:txBody>
          <a:bodyPr anchor="ctr"/>
          <a:p>
            <a:endParaRPr lang="zh-CN" altLang="en-US" dirty="0"/>
          </a:p>
        </p:txBody>
      </p:sp>
      <p:sp>
        <p:nvSpPr>
          <p:cNvPr id="33795" name="文本占位符 33794"/>
          <p:cNvSpPr>
            <a:spLocks noGrp="1"/>
          </p:cNvSpPr>
          <p:nvPr>
            <p:ph type="body" idx="1"/>
          </p:nvPr>
        </p:nvSpPr>
        <p:spPr/>
        <p:txBody>
          <a:bodyPr/>
          <a:p>
            <a:endParaRPr lang="zh-CN" altLang="en-US" dirty="0"/>
          </a:p>
        </p:txBody>
      </p:sp>
      <p:sp>
        <p:nvSpPr>
          <p:cNvPr id="33796" name="矩形 33795"/>
          <p:cNvSpPr/>
          <p:nvPr/>
        </p:nvSpPr>
        <p:spPr>
          <a:xfrm>
            <a:off x="917575" y="2133600"/>
            <a:ext cx="6558280" cy="3107690"/>
          </a:xfrm>
          <a:prstGeom prst="rect">
            <a:avLst/>
          </a:prstGeom>
          <a:noFill/>
          <a:ln w="9525">
            <a:noFill/>
          </a:ln>
        </p:spPr>
        <p:txBody>
          <a:bodyPr wrap="square">
            <a:spAutoFit/>
          </a:bodyPr>
          <a:p>
            <a:r>
              <a:rPr lang="zh-CN" altLang="en-US" sz="2800" b="1" u="none" dirty="0">
                <a:latin typeface="华文中宋" panose="02010600040101010101" pitchFamily="2" charset="-122"/>
                <a:ea typeface="华文中宋" panose="02010600040101010101" pitchFamily="2" charset="-122"/>
              </a:rPr>
              <a:t>1.都有形式上代表民意的议会</a:t>
            </a:r>
            <a:endParaRPr lang="zh-CN" altLang="en-US" sz="2800" b="1" u="none" dirty="0">
              <a:latin typeface="华文中宋" panose="02010600040101010101" pitchFamily="2" charset="-122"/>
              <a:ea typeface="华文中宋" panose="02010600040101010101" pitchFamily="2" charset="-122"/>
            </a:endParaRPr>
          </a:p>
          <a:p>
            <a:r>
              <a:rPr lang="zh-CN" altLang="en-US" sz="2800" b="1" u="none" dirty="0">
                <a:latin typeface="华文中宋" panose="02010600040101010101" pitchFamily="2" charset="-122"/>
                <a:ea typeface="华文中宋" panose="02010600040101010101" pitchFamily="2" charset="-122"/>
              </a:rPr>
              <a:t>2.都是属于代议制民主</a:t>
            </a:r>
            <a:endParaRPr lang="zh-CN" altLang="en-US" sz="2800" b="1" u="none" dirty="0">
              <a:latin typeface="华文中宋" panose="02010600040101010101" pitchFamily="2" charset="-122"/>
              <a:ea typeface="华文中宋" panose="02010600040101010101" pitchFamily="2" charset="-122"/>
            </a:endParaRPr>
          </a:p>
          <a:p>
            <a:r>
              <a:rPr lang="zh-CN" altLang="en-US" sz="2800" b="1" u="none" dirty="0">
                <a:latin typeface="华文中宋" panose="02010600040101010101" pitchFamily="2" charset="-122"/>
                <a:ea typeface="华文中宋" panose="02010600040101010101" pitchFamily="2" charset="-122"/>
              </a:rPr>
              <a:t>3.都体现分权和权力制衡的原则</a:t>
            </a:r>
            <a:endParaRPr lang="zh-CN" altLang="en-US" sz="2800" b="1" u="none" dirty="0">
              <a:latin typeface="华文中宋" panose="02010600040101010101" pitchFamily="2" charset="-122"/>
              <a:ea typeface="华文中宋" panose="02010600040101010101" pitchFamily="2" charset="-122"/>
            </a:endParaRPr>
          </a:p>
          <a:p>
            <a:r>
              <a:rPr lang="zh-CN" altLang="en-US" sz="2800" b="1" u="none" dirty="0">
                <a:latin typeface="华文中宋" panose="02010600040101010101" pitchFamily="2" charset="-122"/>
                <a:ea typeface="华文中宋" panose="02010600040101010101" pitchFamily="2" charset="-122"/>
              </a:rPr>
              <a:t>4.各国政体的建立都促进了本国的发展。</a:t>
            </a:r>
            <a:endParaRPr lang="zh-CN" altLang="en-US" sz="2800" b="1" u="none" dirty="0">
              <a:latin typeface="华文中宋" panose="02010600040101010101" pitchFamily="2" charset="-122"/>
              <a:ea typeface="华文中宋" panose="02010600040101010101" pitchFamily="2" charset="-122"/>
            </a:endParaRPr>
          </a:p>
          <a:p>
            <a:r>
              <a:rPr lang="en-US" altLang="zh-CN" sz="2800" b="1" u="none" dirty="0">
                <a:latin typeface="华文中宋" panose="02010600040101010101" pitchFamily="2" charset="-122"/>
                <a:ea typeface="华文中宋" panose="02010600040101010101" pitchFamily="2" charset="-122"/>
              </a:rPr>
              <a:t>5</a:t>
            </a:r>
            <a:r>
              <a:rPr lang="zh-CN" altLang="en-US" sz="2800" b="1" u="none" dirty="0">
                <a:latin typeface="华文中宋" panose="02010600040101010101" pitchFamily="2" charset="-122"/>
                <a:ea typeface="华文中宋" panose="02010600040101010101" pitchFamily="2" charset="-122"/>
              </a:rPr>
              <a:t>、确立的基础都是资本主义经济的发展和资产阶级力量的壮大。</a:t>
            </a:r>
            <a:endParaRPr lang="zh-CN" altLang="en-US" sz="2800" b="1" u="none" dirty="0">
              <a:latin typeface="华文中宋" panose="02010600040101010101" pitchFamily="2" charset="-122"/>
              <a:ea typeface="华文中宋" panose="02010600040101010101" pitchFamily="2" charset="-122"/>
            </a:endParaRPr>
          </a:p>
          <a:p>
            <a:r>
              <a:rPr lang="en-US" altLang="zh-CN" sz="2800" b="1" u="none" dirty="0">
                <a:latin typeface="华文中宋" panose="02010600040101010101" pitchFamily="2" charset="-122"/>
                <a:ea typeface="华文中宋" panose="02010600040101010101" pitchFamily="2" charset="-122"/>
              </a:rPr>
              <a:t>6</a:t>
            </a:r>
            <a:r>
              <a:rPr lang="zh-CN" altLang="en-US" sz="2800" b="1" u="none" dirty="0">
                <a:latin typeface="华文中宋" panose="02010600040101010101" pitchFamily="2" charset="-122"/>
                <a:ea typeface="华文中宋" panose="02010600040101010101" pitchFamily="2" charset="-122"/>
              </a:rPr>
              <a:t>、都以启蒙思想为指导。</a:t>
            </a:r>
            <a:endParaRPr lang="zh-CN" altLang="en-US" sz="2800" b="1" u="none" dirty="0">
              <a:latin typeface="华文中宋" panose="02010600040101010101" pitchFamily="2" charset="-122"/>
              <a:ea typeface="华文中宋" panose="02010600040101010101" pitchFamily="2" charset="-122"/>
            </a:endParaRP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7170" name="组合 7169"/>
          <p:cNvGrpSpPr/>
          <p:nvPr/>
        </p:nvGrpSpPr>
        <p:grpSpPr>
          <a:xfrm>
            <a:off x="827088" y="336550"/>
            <a:ext cx="2232025" cy="1512888"/>
            <a:chOff x="0" y="0"/>
            <a:chExt cx="3514" cy="2382"/>
          </a:xfrm>
        </p:grpSpPr>
        <p:sp>
          <p:nvSpPr>
            <p:cNvPr id="7171" name="爆炸形 2 7170"/>
            <p:cNvSpPr/>
            <p:nvPr/>
          </p:nvSpPr>
          <p:spPr>
            <a:xfrm>
              <a:off x="0" y="0"/>
              <a:ext cx="3515" cy="2383"/>
            </a:xfrm>
            <a:prstGeom prst="irregularSeal2">
              <a:avLst/>
            </a:prstGeom>
            <a:solidFill>
              <a:schemeClr val="accent1"/>
            </a:solidFill>
            <a:ln w="9525" cap="flat" cmpd="sng">
              <a:solidFill>
                <a:schemeClr val="tx1"/>
              </a:solidFill>
              <a:prstDash val="solid"/>
              <a:miter/>
              <a:headEnd type="none" w="med" len="med"/>
              <a:tailEnd type="none" w="med" len="med"/>
            </a:ln>
          </p:spPr>
          <p:txBody>
            <a:bodyPr/>
            <a:p>
              <a:endParaRPr lang="zh-CN" altLang="en-US"/>
            </a:p>
          </p:txBody>
        </p:sp>
        <p:sp>
          <p:nvSpPr>
            <p:cNvPr id="7172" name="文本框 7171"/>
            <p:cNvSpPr txBox="1"/>
            <p:nvPr/>
          </p:nvSpPr>
          <p:spPr>
            <a:xfrm>
              <a:off x="565" y="565"/>
              <a:ext cx="2494" cy="1200"/>
            </a:xfrm>
            <a:prstGeom prst="rect">
              <a:avLst/>
            </a:prstGeom>
            <a:noFill/>
            <a:ln w="9525">
              <a:noFill/>
            </a:ln>
          </p:spPr>
          <p:txBody>
            <a:bodyPr>
              <a:spAutoFit/>
            </a:bodyPr>
            <a:p>
              <a:r>
                <a:rPr lang="zh-CN" altLang="en-US" sz="2200" b="1" u="none" dirty="0">
                  <a:latin typeface="楷体_GB2312" panose="02010609030101010101" pitchFamily="49" charset="-122"/>
                  <a:ea typeface="楷体_GB2312" panose="02010609030101010101" pitchFamily="49" charset="-122"/>
                </a:rPr>
                <a:t>法国大革命爆发</a:t>
              </a:r>
              <a:r>
                <a:rPr lang="en-US" altLang="x-none" sz="2200" b="1" u="none" dirty="0">
                  <a:latin typeface="楷体_GB2312" panose="02010609030101010101" pitchFamily="49" charset="-122"/>
                  <a:ea typeface="楷体_GB2312" panose="02010609030101010101" pitchFamily="49" charset="-122"/>
                </a:rPr>
                <a:t>1789</a:t>
              </a:r>
              <a:endParaRPr lang="en-US" altLang="x-none" sz="2200" b="1" u="none" dirty="0">
                <a:latin typeface="楷体_GB2312" panose="02010609030101010101" pitchFamily="49" charset="-122"/>
                <a:ea typeface="楷体_GB2312" panose="02010609030101010101" pitchFamily="49" charset="-122"/>
              </a:endParaRPr>
            </a:p>
          </p:txBody>
        </p:sp>
      </p:grpSp>
      <p:grpSp>
        <p:nvGrpSpPr>
          <p:cNvPr id="7173" name="组合 7172"/>
          <p:cNvGrpSpPr/>
          <p:nvPr/>
        </p:nvGrpSpPr>
        <p:grpSpPr>
          <a:xfrm>
            <a:off x="3095625" y="552450"/>
            <a:ext cx="3025775" cy="1039813"/>
            <a:chOff x="0" y="0"/>
            <a:chExt cx="1907" cy="655"/>
          </a:xfrm>
        </p:grpSpPr>
        <p:sp>
          <p:nvSpPr>
            <p:cNvPr id="7174" name="矩形 7173"/>
            <p:cNvSpPr/>
            <p:nvPr/>
          </p:nvSpPr>
          <p:spPr>
            <a:xfrm>
              <a:off x="499" y="0"/>
              <a:ext cx="1408" cy="655"/>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法兰西第一共和国</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1792</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1804</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75" name="燕尾形箭头 7174"/>
            <p:cNvSpPr/>
            <p:nvPr/>
          </p:nvSpPr>
          <p:spPr>
            <a:xfrm>
              <a:off x="0" y="247"/>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76" name="组合 7175"/>
          <p:cNvGrpSpPr/>
          <p:nvPr/>
        </p:nvGrpSpPr>
        <p:grpSpPr>
          <a:xfrm>
            <a:off x="6191250" y="623888"/>
            <a:ext cx="2819400" cy="1042987"/>
            <a:chOff x="0" y="0"/>
            <a:chExt cx="1777" cy="657"/>
          </a:xfrm>
        </p:grpSpPr>
        <p:sp>
          <p:nvSpPr>
            <p:cNvPr id="7177" name="矩形 7176"/>
            <p:cNvSpPr/>
            <p:nvPr/>
          </p:nvSpPr>
          <p:spPr>
            <a:xfrm>
              <a:off x="499" y="0"/>
              <a:ext cx="1278" cy="657"/>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法兰西第一帝国</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1804</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1814</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78" name="燕尾形箭头 7177"/>
            <p:cNvSpPr/>
            <p:nvPr/>
          </p:nvSpPr>
          <p:spPr>
            <a:xfrm>
              <a:off x="0" y="249"/>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79" name="组合 7178"/>
          <p:cNvGrpSpPr/>
          <p:nvPr/>
        </p:nvGrpSpPr>
        <p:grpSpPr>
          <a:xfrm>
            <a:off x="7054850" y="1704975"/>
            <a:ext cx="1793875" cy="1511300"/>
            <a:chOff x="0" y="0"/>
            <a:chExt cx="1130" cy="1139"/>
          </a:xfrm>
        </p:grpSpPr>
        <p:sp>
          <p:nvSpPr>
            <p:cNvPr id="7180" name="矩形 7179"/>
            <p:cNvSpPr/>
            <p:nvPr/>
          </p:nvSpPr>
          <p:spPr>
            <a:xfrm>
              <a:off x="0" y="480"/>
              <a:ext cx="1130" cy="659"/>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波旁王朝复辟</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1815</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1830</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81" name="燕尾形箭头 7180"/>
            <p:cNvSpPr/>
            <p:nvPr/>
          </p:nvSpPr>
          <p:spPr>
            <a:xfrm rot="5400000">
              <a:off x="309" y="164"/>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82" name="组合 7181"/>
          <p:cNvGrpSpPr/>
          <p:nvPr/>
        </p:nvGrpSpPr>
        <p:grpSpPr>
          <a:xfrm>
            <a:off x="4210050" y="2354263"/>
            <a:ext cx="2844800" cy="936625"/>
            <a:chOff x="0" y="0"/>
            <a:chExt cx="1792" cy="659"/>
          </a:xfrm>
        </p:grpSpPr>
        <p:sp>
          <p:nvSpPr>
            <p:cNvPr id="7183" name="矩形 7182"/>
            <p:cNvSpPr/>
            <p:nvPr/>
          </p:nvSpPr>
          <p:spPr>
            <a:xfrm>
              <a:off x="0" y="0"/>
              <a:ext cx="1280" cy="659"/>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rPr>
                <a:t>七月王朝</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rPr>
                <a:t>1830</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rPr>
                <a:t>1848</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
          <p:nvSpPr>
            <p:cNvPr id="7184" name="燕尾形箭头 7183"/>
            <p:cNvSpPr/>
            <p:nvPr/>
          </p:nvSpPr>
          <p:spPr>
            <a:xfrm flipH="1">
              <a:off x="1317" y="243"/>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85" name="组合 7184"/>
          <p:cNvGrpSpPr/>
          <p:nvPr/>
        </p:nvGrpSpPr>
        <p:grpSpPr>
          <a:xfrm>
            <a:off x="3022600" y="3937000"/>
            <a:ext cx="3022600" cy="936625"/>
            <a:chOff x="0" y="0"/>
            <a:chExt cx="1905" cy="654"/>
          </a:xfrm>
        </p:grpSpPr>
        <p:sp>
          <p:nvSpPr>
            <p:cNvPr id="7186" name="矩形 7185"/>
            <p:cNvSpPr/>
            <p:nvPr/>
          </p:nvSpPr>
          <p:spPr>
            <a:xfrm>
              <a:off x="497" y="0"/>
              <a:ext cx="1408" cy="654"/>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法兰西第三共和国</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1870</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建立</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87" name="燕尾形箭头 7186"/>
            <p:cNvSpPr/>
            <p:nvPr/>
          </p:nvSpPr>
          <p:spPr>
            <a:xfrm>
              <a:off x="0" y="246"/>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88" name="组合 7187"/>
          <p:cNvGrpSpPr/>
          <p:nvPr/>
        </p:nvGrpSpPr>
        <p:grpSpPr>
          <a:xfrm>
            <a:off x="1079500" y="2279650"/>
            <a:ext cx="3057525" cy="1009650"/>
            <a:chOff x="0" y="0"/>
            <a:chExt cx="1926" cy="696"/>
          </a:xfrm>
        </p:grpSpPr>
        <p:sp>
          <p:nvSpPr>
            <p:cNvPr id="7189" name="矩形 7188"/>
            <p:cNvSpPr/>
            <p:nvPr/>
          </p:nvSpPr>
          <p:spPr>
            <a:xfrm>
              <a:off x="0" y="0"/>
              <a:ext cx="1416" cy="696"/>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法兰西第二共和国</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1848</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1852</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90" name="燕尾形箭头 7189"/>
            <p:cNvSpPr/>
            <p:nvPr/>
          </p:nvSpPr>
          <p:spPr>
            <a:xfrm flipH="1">
              <a:off x="1451" y="242"/>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grpSp>
        <p:nvGrpSpPr>
          <p:cNvPr id="7191" name="组合 7190"/>
          <p:cNvGrpSpPr/>
          <p:nvPr/>
        </p:nvGrpSpPr>
        <p:grpSpPr>
          <a:xfrm>
            <a:off x="1006475" y="3360738"/>
            <a:ext cx="2044700" cy="1511300"/>
            <a:chOff x="0" y="0"/>
            <a:chExt cx="1289" cy="1138"/>
          </a:xfrm>
        </p:grpSpPr>
        <p:sp>
          <p:nvSpPr>
            <p:cNvPr id="7192" name="矩形 7191"/>
            <p:cNvSpPr/>
            <p:nvPr/>
          </p:nvSpPr>
          <p:spPr>
            <a:xfrm>
              <a:off x="0" y="479"/>
              <a:ext cx="1289" cy="659"/>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法兰西第二帝国</a:t>
              </a:r>
              <a:endPar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a:p>
              <a:pPr algn="ct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1852</a:t>
              </a:r>
              <a:r>
                <a:rPr lang="zh-CN" altLang="en-US"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a:t>
              </a:r>
              <a:r>
                <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rPr>
                <a:t>1870</a:t>
              </a:r>
              <a:endParaRPr lang="en-US" altLang="x-none" sz="2200" b="1" u="none" dirty="0">
                <a:effectLst>
                  <a:outerShdw blurRad="38100" dist="38100" dir="2700000">
                    <a:srgbClr val="FFFFFF"/>
                  </a:outerShdw>
                </a:effectLst>
                <a:latin typeface="楷体_GB2312" panose="02010609030101010101" pitchFamily="49" charset="-122"/>
                <a:ea typeface="楷体_GB2312" panose="02010609030101010101" pitchFamily="49" charset="-122"/>
              </a:endParaRPr>
            </a:p>
          </p:txBody>
        </p:sp>
        <p:sp>
          <p:nvSpPr>
            <p:cNvPr id="7193" name="燕尾形箭头 7192"/>
            <p:cNvSpPr/>
            <p:nvPr/>
          </p:nvSpPr>
          <p:spPr>
            <a:xfrm rot="5400000">
              <a:off x="385" y="164"/>
              <a:ext cx="475" cy="146"/>
            </a:xfrm>
            <a:prstGeom prst="notchedRightArrow">
              <a:avLst>
                <a:gd name="adj1" fmla="val 50000"/>
                <a:gd name="adj2" fmla="val 81335"/>
              </a:avLst>
            </a:prstGeom>
            <a:solidFill>
              <a:schemeClr val="tx2"/>
            </a:solidFill>
            <a:ln w="9525" cap="flat" cmpd="sng">
              <a:solidFill>
                <a:schemeClr val="tx1"/>
              </a:solidFill>
              <a:prstDash val="solid"/>
              <a:miter/>
              <a:headEnd type="none" w="med" len="med"/>
              <a:tailEnd type="none" w="med" len="med"/>
            </a:ln>
          </p:spPr>
          <p:txBody>
            <a:bodyPr/>
            <a:p>
              <a:endParaRPr lang="zh-CN" altLang="en-US"/>
            </a:p>
          </p:txBody>
        </p:sp>
      </p:grpSp>
      <p:sp>
        <p:nvSpPr>
          <p:cNvPr id="7194" name="文本框 7193"/>
          <p:cNvSpPr txBox="1"/>
          <p:nvPr/>
        </p:nvSpPr>
        <p:spPr>
          <a:xfrm>
            <a:off x="755650" y="5518150"/>
            <a:ext cx="7650163" cy="944563"/>
          </a:xfrm>
          <a:prstGeom prst="rect">
            <a:avLst/>
          </a:prstGeom>
          <a:noFill/>
          <a:ln w="9525">
            <a:noFill/>
          </a:ln>
        </p:spPr>
        <p:txBody>
          <a:bodyPr wrap="none">
            <a:spAutoFit/>
          </a:bodyPr>
          <a:p>
            <a:r>
              <a:rPr lang="zh-CN" altLang="en-US" sz="2800" b="1" u="none" dirty="0">
                <a:latin typeface="仿宋_GB2312" panose="02010609030101010101" pitchFamily="49" charset="-122"/>
                <a:ea typeface="仿宋_GB2312" panose="02010609030101010101" pitchFamily="49" charset="-122"/>
              </a:rPr>
              <a:t>1、大革命后，法国政局动荡不安，党派林立，</a:t>
            </a:r>
            <a:endParaRPr lang="zh-CN" altLang="en-US" sz="2800" b="1" u="none" dirty="0">
              <a:latin typeface="仿宋_GB2312" panose="02010609030101010101" pitchFamily="49" charset="-122"/>
              <a:ea typeface="仿宋_GB2312" panose="02010609030101010101" pitchFamily="49" charset="-122"/>
            </a:endParaRPr>
          </a:p>
          <a:p>
            <a:r>
              <a:rPr lang="zh-CN" altLang="en-US" sz="2800" b="1" u="none" dirty="0">
                <a:latin typeface="仿宋_GB2312" panose="02010609030101010101" pitchFamily="49" charset="-122"/>
                <a:ea typeface="仿宋_GB2312" panose="02010609030101010101" pitchFamily="49" charset="-122"/>
              </a:rPr>
              <a:t>执政者更换频繁，政治运动和人民斗争此起彼伏</a:t>
            </a:r>
            <a:endParaRPr lang="zh-CN" altLang="en-US" sz="2800" b="1" u="none" dirty="0">
              <a:latin typeface="仿宋_GB2312" panose="02010609030101010101" pitchFamily="49" charset="-122"/>
              <a:ea typeface="仿宋_GB2312" panose="02010609030101010101" pitchFamily="49" charset="-122"/>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 fill="hold"/>
                                        <p:tgtEl>
                                          <p:spTgt spid="7170"/>
                                        </p:tgtEl>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dissolve">
                                      <p:cBhvr>
                                        <p:cTn id="12" dur="500"/>
                                        <p:tgtEl>
                                          <p:spTgt spid="717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176"/>
                                        </p:tgtEl>
                                        <p:attrNameLst>
                                          <p:attrName>style.visibility</p:attrName>
                                        </p:attrNameLst>
                                      </p:cBhvr>
                                      <p:to>
                                        <p:strVal val="visible"/>
                                      </p:to>
                                    </p:set>
                                    <p:animEffect transition="in" filter="dissolve">
                                      <p:cBhvr>
                                        <p:cTn id="17" dur="500"/>
                                        <p:tgtEl>
                                          <p:spTgt spid="717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179"/>
                                        </p:tgtEl>
                                        <p:attrNameLst>
                                          <p:attrName>style.visibility</p:attrName>
                                        </p:attrNameLst>
                                      </p:cBhvr>
                                      <p:to>
                                        <p:strVal val="visible"/>
                                      </p:to>
                                    </p:set>
                                    <p:animEffect transition="in" filter="checkerboard(across)">
                                      <p:cBhvr>
                                        <p:cTn id="22" dur="500"/>
                                        <p:tgtEl>
                                          <p:spTgt spid="717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182"/>
                                        </p:tgtEl>
                                        <p:attrNameLst>
                                          <p:attrName>style.visibility</p:attrName>
                                        </p:attrNameLst>
                                      </p:cBhvr>
                                      <p:to>
                                        <p:strVal val="visible"/>
                                      </p:to>
                                    </p:set>
                                    <p:animEffect transition="in" filter="dissolve">
                                      <p:cBhvr>
                                        <p:cTn id="27" dur="500"/>
                                        <p:tgtEl>
                                          <p:spTgt spid="718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7188"/>
                                        </p:tgtEl>
                                        <p:attrNameLst>
                                          <p:attrName>style.visibility</p:attrName>
                                        </p:attrNameLst>
                                      </p:cBhvr>
                                      <p:to>
                                        <p:strVal val="visible"/>
                                      </p:to>
                                    </p:set>
                                    <p:animEffect transition="in" filter="dissolve">
                                      <p:cBhvr>
                                        <p:cTn id="32" dur="500"/>
                                        <p:tgtEl>
                                          <p:spTgt spid="718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7191"/>
                                        </p:tgtEl>
                                        <p:attrNameLst>
                                          <p:attrName>style.visibility</p:attrName>
                                        </p:attrNameLst>
                                      </p:cBhvr>
                                      <p:to>
                                        <p:strVal val="visible"/>
                                      </p:to>
                                    </p:set>
                                    <p:animEffect transition="in" filter="dissolve">
                                      <p:cBhvr>
                                        <p:cTn id="37" dur="500"/>
                                        <p:tgtEl>
                                          <p:spTgt spid="719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7185"/>
                                        </p:tgtEl>
                                        <p:attrNameLst>
                                          <p:attrName>style.visibility</p:attrName>
                                        </p:attrNameLst>
                                      </p:cBhvr>
                                      <p:to>
                                        <p:strVal val="visible"/>
                                      </p:to>
                                    </p:set>
                                    <p:animEffect transition="in" filter="dissolve">
                                      <p:cBhvr>
                                        <p:cTn id="42" dur="500"/>
                                        <p:tgtEl>
                                          <p:spTgt spid="718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194"/>
                                        </p:tgtEl>
                                        <p:attrNameLst>
                                          <p:attrName>style.visibility</p:attrName>
                                        </p:attrNameLst>
                                      </p:cBhvr>
                                      <p:to>
                                        <p:strVal val="visible"/>
                                      </p:to>
                                    </p:set>
                                    <p:animEffect transition="in" filter="blinds(horizontal)">
                                      <p:cBhvr>
                                        <p:cTn id="47" dur="500"/>
                                        <p:tgtEl>
                                          <p:spTgt spid="7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4" grpId="0" bldLvl="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194" name="图片 8193" descr="14ce36d3d539b60061793a04e950352ac75cb7c9"/>
          <p:cNvPicPr>
            <a:picLocks noChangeAspect="1"/>
          </p:cNvPicPr>
          <p:nvPr/>
        </p:nvPicPr>
        <p:blipFill>
          <a:blip r:embed="rId1"/>
          <a:stretch>
            <a:fillRect/>
          </a:stretch>
        </p:blipFill>
        <p:spPr>
          <a:xfrm>
            <a:off x="684213" y="765175"/>
            <a:ext cx="6959600" cy="3816350"/>
          </a:xfrm>
          <a:prstGeom prst="rect">
            <a:avLst/>
          </a:prstGeom>
          <a:noFill/>
          <a:ln w="9525">
            <a:noFill/>
          </a:ln>
        </p:spPr>
      </p:pic>
      <p:sp>
        <p:nvSpPr>
          <p:cNvPr id="8195" name="文本框 8194"/>
          <p:cNvSpPr txBox="1"/>
          <p:nvPr/>
        </p:nvSpPr>
        <p:spPr>
          <a:xfrm>
            <a:off x="228600" y="304800"/>
            <a:ext cx="4054475" cy="557213"/>
          </a:xfrm>
          <a:prstGeom prst="rect">
            <a:avLst/>
          </a:prstGeom>
          <a:noFill/>
          <a:ln w="38100" cap="flat" cmpd="sng">
            <a:solidFill>
              <a:schemeClr val="bg1"/>
            </a:solidFill>
            <a:prstDash val="solid"/>
            <a:miter/>
            <a:headEnd type="none" w="med" len="med"/>
            <a:tailEnd type="none" w="med" len="med"/>
          </a:ln>
        </p:spPr>
        <p:txBody>
          <a:bodyPr>
            <a:spAutoFit/>
          </a:bodyPr>
          <a:p>
            <a:r>
              <a:rPr lang="zh-CN" altLang="en-US" sz="2800" b="1" u="none" dirty="0">
                <a:solidFill>
                  <a:schemeClr val="bg1"/>
                </a:solidFill>
                <a:latin typeface="Arial" panose="020B0604020202020204" pitchFamily="34" charset="0"/>
                <a:ea typeface="宋体" panose="02010600030101010101" pitchFamily="2" charset="-122"/>
              </a:rPr>
              <a:t> </a:t>
            </a:r>
            <a:r>
              <a:rPr lang="en-US" altLang="x-none" sz="2800" b="1" u="none" dirty="0">
                <a:latin typeface="Arial" panose="020B0604020202020204" pitchFamily="34" charset="0"/>
                <a:ea typeface="宋体" panose="02010600030101010101" pitchFamily="2" charset="-122"/>
              </a:rPr>
              <a:t>1870</a:t>
            </a:r>
            <a:r>
              <a:rPr lang="zh-CN" altLang="en-US" sz="2800" b="1" u="none" dirty="0">
                <a:latin typeface="Arial" panose="020B0604020202020204" pitchFamily="34" charset="0"/>
                <a:ea typeface="宋体" panose="02010600030101010101" pitchFamily="2" charset="-122"/>
              </a:rPr>
              <a:t>年普法战争</a:t>
            </a:r>
            <a:endParaRPr lang="zh-CN" altLang="en-US" sz="2800" b="1" u="none" dirty="0">
              <a:latin typeface="Arial" panose="020B0604020202020204" pitchFamily="34" charset="0"/>
              <a:ea typeface="宋体" panose="02010600030101010101" pitchFamily="2" charset="-122"/>
            </a:endParaRPr>
          </a:p>
        </p:txBody>
      </p:sp>
      <p:sp>
        <p:nvSpPr>
          <p:cNvPr id="8198" name="文本框 8197"/>
          <p:cNvSpPr txBox="1"/>
          <p:nvPr/>
        </p:nvSpPr>
        <p:spPr>
          <a:xfrm>
            <a:off x="-34925" y="4724400"/>
            <a:ext cx="9371013" cy="396875"/>
          </a:xfrm>
          <a:prstGeom prst="rect">
            <a:avLst/>
          </a:prstGeom>
          <a:noFill/>
          <a:ln w="9525">
            <a:noFill/>
          </a:ln>
        </p:spPr>
        <p:txBody>
          <a:bodyPr>
            <a:spAutoFit/>
          </a:bodyPr>
          <a:p>
            <a:r>
              <a:rPr lang="en-US" altLang="x-none" sz="2000" b="1" u="none" dirty="0">
                <a:solidFill>
                  <a:srgbClr val="FF0000"/>
                </a:solidFill>
                <a:latin typeface="Arial" panose="020B0604020202020204" pitchFamily="34" charset="0"/>
                <a:ea typeface="宋体" panose="02010600030101010101" pitchFamily="2" charset="-122"/>
              </a:rPr>
              <a:t>1870</a:t>
            </a:r>
            <a:r>
              <a:rPr lang="zh-CN" altLang="en-US" sz="2000" b="1" u="none" dirty="0">
                <a:solidFill>
                  <a:srgbClr val="FF0000"/>
                </a:solidFill>
                <a:latin typeface="Arial" panose="020B0604020202020204" pitchFamily="34" charset="0"/>
                <a:ea typeface="宋体" panose="02010600030101010101" pitchFamily="2" charset="-122"/>
              </a:rPr>
              <a:t>年</a:t>
            </a:r>
            <a:r>
              <a:rPr lang="en-US" altLang="x-none" sz="2000" b="1" u="none" dirty="0">
                <a:solidFill>
                  <a:srgbClr val="FF0000"/>
                </a:solidFill>
                <a:latin typeface="Arial" panose="020B0604020202020204" pitchFamily="34" charset="0"/>
                <a:ea typeface="宋体" panose="02010600030101010101" pitchFamily="2" charset="-122"/>
              </a:rPr>
              <a:t>9</a:t>
            </a:r>
            <a:r>
              <a:rPr lang="zh-CN" altLang="en-US" sz="2000" b="1" u="none" dirty="0">
                <a:solidFill>
                  <a:srgbClr val="FF0000"/>
                </a:solidFill>
                <a:latin typeface="Arial" panose="020B0604020202020204" pitchFamily="34" charset="0"/>
                <a:ea typeface="宋体" panose="02010600030101010101" pitchFamily="2" charset="-122"/>
              </a:rPr>
              <a:t>月</a:t>
            </a:r>
            <a:r>
              <a:rPr lang="en-US" altLang="x-none" sz="2000" b="1" u="none" dirty="0">
                <a:solidFill>
                  <a:srgbClr val="FF0000"/>
                </a:solidFill>
                <a:latin typeface="Arial" panose="020B0604020202020204" pitchFamily="34" charset="0"/>
                <a:ea typeface="宋体" panose="02010600030101010101" pitchFamily="2" charset="-122"/>
              </a:rPr>
              <a:t>2</a:t>
            </a:r>
            <a:r>
              <a:rPr lang="zh-CN" altLang="en-US" sz="2000" b="1" u="none" dirty="0">
                <a:solidFill>
                  <a:srgbClr val="FF0000"/>
                </a:solidFill>
                <a:latin typeface="Arial" panose="020B0604020202020204" pitchFamily="34" charset="0"/>
                <a:ea typeface="宋体" panose="02010600030101010101" pitchFamily="2" charset="-122"/>
              </a:rPr>
              <a:t>日，拿破仑三世率领近十万名法军在色当投降，法兰西第二帝国覆灭</a:t>
            </a:r>
            <a:endParaRPr lang="zh-CN" altLang="en-US" sz="2000" b="1" u="none" dirty="0">
              <a:solidFill>
                <a:srgbClr val="FF0000"/>
              </a:solidFill>
              <a:latin typeface="Arial" panose="020B0604020202020204" pitchFamily="34" charset="0"/>
              <a:ea typeface="宋体" panose="02010600030101010101" pitchFamily="2" charset="-122"/>
            </a:endParaRPr>
          </a:p>
        </p:txBody>
      </p:sp>
      <p:sp>
        <p:nvSpPr>
          <p:cNvPr id="8199" name="矩形 8198"/>
          <p:cNvSpPr/>
          <p:nvPr/>
        </p:nvSpPr>
        <p:spPr>
          <a:xfrm>
            <a:off x="468313" y="5060950"/>
            <a:ext cx="8539162" cy="519113"/>
          </a:xfrm>
          <a:prstGeom prst="rect">
            <a:avLst/>
          </a:prstGeom>
          <a:noFill/>
          <a:ln w="9525">
            <a:noFill/>
          </a:ln>
        </p:spPr>
        <p:txBody>
          <a:bodyPr wrap="none" anchor="ctr">
            <a:spAutoFit/>
          </a:bodyPr>
          <a:p>
            <a:r>
              <a:rPr lang="zh-CN" altLang="en-US" sz="2800" b="1" u="none" dirty="0">
                <a:latin typeface="宋体" panose="02010600030101010101" pitchFamily="2" charset="-122"/>
                <a:ea typeface="宋体" panose="02010600030101010101" pitchFamily="2" charset="-122"/>
              </a:rPr>
              <a:t>2、在普法战争中获胜的德军还占领着法国近20个省。</a:t>
            </a:r>
            <a:endParaRPr lang="zh-CN" altLang="en-US" sz="2800" b="1" u="none" dirty="0">
              <a:latin typeface="宋体" panose="02010600030101010101" pitchFamily="2" charset="-122"/>
              <a:ea typeface="宋体" panose="02010600030101010101" pitchFamily="2" charset="-122"/>
            </a:endParaRPr>
          </a:p>
        </p:txBody>
      </p:sp>
      <p:sp>
        <p:nvSpPr>
          <p:cNvPr id="8200" name="矩形 8199"/>
          <p:cNvSpPr/>
          <p:nvPr/>
        </p:nvSpPr>
        <p:spPr>
          <a:xfrm>
            <a:off x="468313" y="5564188"/>
            <a:ext cx="6049962" cy="519112"/>
          </a:xfrm>
          <a:prstGeom prst="rect">
            <a:avLst/>
          </a:prstGeom>
          <a:noFill/>
          <a:ln w="9525">
            <a:noFill/>
          </a:ln>
        </p:spPr>
        <p:txBody>
          <a:bodyPr wrap="none" anchor="ctr">
            <a:spAutoFit/>
          </a:bodyPr>
          <a:p>
            <a:r>
              <a:rPr lang="zh-CN" altLang="en-US" sz="2800" b="1" u="none" dirty="0">
                <a:latin typeface="宋体" panose="02010600030101010101" pitchFamily="2" charset="-122"/>
                <a:ea typeface="宋体" panose="02010600030101010101" pitchFamily="2" charset="-122"/>
              </a:rPr>
              <a:t>3、一些大城市的人民还掌握着武装。</a:t>
            </a:r>
            <a:endParaRPr lang="zh-CN" altLang="en-US" sz="2800" b="1" u="none" dirty="0">
              <a:latin typeface="宋体" panose="02010600030101010101" pitchFamily="2" charset="-122"/>
              <a:ea typeface="宋体" panose="02010600030101010101" pitchFamily="2" charset="-122"/>
            </a:endParaRPr>
          </a:p>
        </p:txBody>
      </p:sp>
      <p:sp>
        <p:nvSpPr>
          <p:cNvPr id="1025" name="矩形 1024"/>
          <p:cNvSpPr>
            <a:spLocks noChangeAspect="1"/>
          </p:cNvSpPr>
          <p:nvPr/>
        </p:nvSpPr>
        <p:spPr>
          <a:xfrm>
            <a:off x="0" y="0"/>
            <a:ext cx="914400" cy="914400"/>
          </a:xfrm>
          <a:prstGeom prst="rect">
            <a:avLst/>
          </a:prstGeom>
          <a:noFill/>
          <a:ln w="9525">
            <a:noFill/>
          </a:ln>
        </p:spPr>
      </p:sp>
      <p:sp>
        <p:nvSpPr>
          <p:cNvPr id="1026" name="矩形 1025"/>
          <p:cNvSpPr>
            <a:spLocks noChangeAspect="1"/>
          </p:cNvSpPr>
          <p:nvPr/>
        </p:nvSpPr>
        <p:spPr>
          <a:xfrm>
            <a:off x="0" y="0"/>
            <a:ext cx="914400" cy="914400"/>
          </a:xfrm>
          <a:prstGeom prst="rect">
            <a:avLst/>
          </a:prstGeom>
          <a:noFill/>
          <a:ln w="9525">
            <a:noFill/>
          </a:ln>
        </p:spPr>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00"/>
                                        </p:tgtEl>
                                        <p:attrNameLst>
                                          <p:attrName>style.visibility</p:attrName>
                                        </p:attrNameLst>
                                      </p:cBhvr>
                                      <p:to>
                                        <p:strVal val="visible"/>
                                      </p:to>
                                    </p:set>
                                    <p:anim calcmode="lin" valueType="num">
                                      <p:cBhvr additive="base">
                                        <p:cTn id="13" dur="500" fill="hold"/>
                                        <p:tgtEl>
                                          <p:spTgt spid="8200"/>
                                        </p:tgtEl>
                                        <p:attrNameLst>
                                          <p:attrName>ppt_x</p:attrName>
                                        </p:attrNameLst>
                                      </p:cBhvr>
                                      <p:tavLst>
                                        <p:tav tm="0">
                                          <p:val>
                                            <p:strVal val="#ppt_x"/>
                                          </p:val>
                                        </p:tav>
                                        <p:tav tm="100000">
                                          <p:val>
                                            <p:strVal val="#ppt_x"/>
                                          </p:val>
                                        </p:tav>
                                      </p:tavLst>
                                    </p:anim>
                                    <p:anim calcmode="lin" valueType="num">
                                      <p:cBhvr additive="base">
                                        <p:cTn id="14"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P spid="820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Line 2"/>
          <p:cNvSpPr/>
          <p:nvPr/>
        </p:nvSpPr>
        <p:spPr>
          <a:xfrm>
            <a:off x="1187450" y="6454775"/>
            <a:ext cx="6985000" cy="0"/>
          </a:xfrm>
          <a:prstGeom prst="line">
            <a:avLst/>
          </a:prstGeom>
          <a:ln w="28575" cap="flat" cmpd="sng">
            <a:solidFill>
              <a:schemeClr val="tx1"/>
            </a:solidFill>
            <a:prstDash val="solid"/>
            <a:headEnd type="none" w="med" len="med"/>
            <a:tailEnd type="triangle" w="med" len="med"/>
          </a:ln>
        </p:spPr>
      </p:sp>
      <p:sp>
        <p:nvSpPr>
          <p:cNvPr id="9219" name="Line 3"/>
          <p:cNvSpPr/>
          <p:nvPr/>
        </p:nvSpPr>
        <p:spPr>
          <a:xfrm flipV="1">
            <a:off x="1187450" y="1917700"/>
            <a:ext cx="0" cy="4537075"/>
          </a:xfrm>
          <a:prstGeom prst="line">
            <a:avLst/>
          </a:prstGeom>
          <a:ln w="38100" cap="flat" cmpd="sng">
            <a:solidFill>
              <a:schemeClr val="tx1"/>
            </a:solidFill>
            <a:prstDash val="solid"/>
            <a:headEnd type="none" w="med" len="med"/>
            <a:tailEnd type="triangle" w="med" len="med"/>
          </a:ln>
        </p:spPr>
      </p:sp>
      <p:sp>
        <p:nvSpPr>
          <p:cNvPr id="9220" name="AutoShape 4"/>
          <p:cNvSpPr/>
          <p:nvPr/>
        </p:nvSpPr>
        <p:spPr>
          <a:xfrm>
            <a:off x="1116013" y="5713413"/>
            <a:ext cx="96837" cy="96837"/>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1" name="AutoShape 5"/>
          <p:cNvSpPr/>
          <p:nvPr/>
        </p:nvSpPr>
        <p:spPr>
          <a:xfrm>
            <a:off x="1162050" y="4464050"/>
            <a:ext cx="96838" cy="96838"/>
          </a:xfrm>
          <a:prstGeom prst="flowChartConnector">
            <a:avLst/>
          </a:prstGeom>
          <a:solidFill>
            <a:schemeClr val="tx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2" name="AutoShape 6"/>
          <p:cNvSpPr/>
          <p:nvPr/>
        </p:nvSpPr>
        <p:spPr>
          <a:xfrm>
            <a:off x="1116013" y="2854325"/>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3" name="AutoShape 7"/>
          <p:cNvSpPr/>
          <p:nvPr/>
        </p:nvSpPr>
        <p:spPr>
          <a:xfrm flipH="1" flipV="1">
            <a:off x="1187450" y="2662238"/>
            <a:ext cx="71438" cy="69850"/>
          </a:xfrm>
          <a:prstGeom prst="flowChartConnector">
            <a:avLst/>
          </a:prstGeom>
          <a:solidFill>
            <a:schemeClr val="accent1"/>
          </a:solidFill>
          <a:ln w="9525" cap="flat" cmpd="sng">
            <a:solidFill>
              <a:schemeClr val="tx1"/>
            </a:solidFill>
            <a:prstDash val="solid"/>
            <a:headEnd type="none" w="med" len="med"/>
            <a:tailEnd type="none" w="med" len="med"/>
          </a:ln>
        </p:spPr>
        <p:txBody>
          <a:bodyPr rot="10800000" wrap="none" anchor="ctr"/>
          <a:p>
            <a:endParaRPr lang="zh-CN" altLang="en-US" u="none" dirty="0">
              <a:latin typeface="Arial" panose="020B0604020202020204" pitchFamily="34" charset="0"/>
              <a:ea typeface="宋体" panose="02010600030101010101" pitchFamily="2" charset="-122"/>
            </a:endParaRPr>
          </a:p>
        </p:txBody>
      </p:sp>
      <p:sp>
        <p:nvSpPr>
          <p:cNvPr id="9224" name="AutoShape 8"/>
          <p:cNvSpPr/>
          <p:nvPr/>
        </p:nvSpPr>
        <p:spPr>
          <a:xfrm>
            <a:off x="1763713"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5" name="AutoShape 9"/>
          <p:cNvSpPr/>
          <p:nvPr/>
        </p:nvSpPr>
        <p:spPr>
          <a:xfrm>
            <a:off x="2411413"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6" name="AutoShape 10"/>
          <p:cNvSpPr/>
          <p:nvPr/>
        </p:nvSpPr>
        <p:spPr>
          <a:xfrm>
            <a:off x="3132138"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7" name="AutoShape 11"/>
          <p:cNvSpPr/>
          <p:nvPr/>
        </p:nvSpPr>
        <p:spPr>
          <a:xfrm>
            <a:off x="3779838"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8" name="AutoShape 12"/>
          <p:cNvSpPr/>
          <p:nvPr/>
        </p:nvSpPr>
        <p:spPr>
          <a:xfrm>
            <a:off x="4500563"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29" name="AutoShape 13"/>
          <p:cNvSpPr/>
          <p:nvPr/>
        </p:nvSpPr>
        <p:spPr>
          <a:xfrm>
            <a:off x="5148263"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30" name="AutoShape 14"/>
          <p:cNvSpPr/>
          <p:nvPr/>
        </p:nvSpPr>
        <p:spPr>
          <a:xfrm>
            <a:off x="5867400" y="6381750"/>
            <a:ext cx="96838"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31" name="AutoShape 15"/>
          <p:cNvSpPr/>
          <p:nvPr/>
        </p:nvSpPr>
        <p:spPr>
          <a:xfrm>
            <a:off x="6516688" y="6381750"/>
            <a:ext cx="96837"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32" name="AutoShape 16"/>
          <p:cNvSpPr/>
          <p:nvPr/>
        </p:nvSpPr>
        <p:spPr>
          <a:xfrm>
            <a:off x="7235825" y="6357938"/>
            <a:ext cx="96838" cy="96837"/>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33" name="Text Box 17"/>
          <p:cNvSpPr txBox="1"/>
          <p:nvPr/>
        </p:nvSpPr>
        <p:spPr>
          <a:xfrm>
            <a:off x="179388" y="5661025"/>
            <a:ext cx="900112" cy="457200"/>
          </a:xfrm>
          <a:prstGeom prst="rect">
            <a:avLst/>
          </a:prstGeom>
          <a:noFill/>
          <a:ln w="9525">
            <a:noFill/>
          </a:ln>
        </p:spPr>
        <p:txBody>
          <a:bodyPr>
            <a:spAutoFit/>
          </a:bodyPr>
          <a:p>
            <a:pPr>
              <a:spcBef>
                <a:spcPct val="50000"/>
              </a:spcBef>
            </a:pPr>
            <a:r>
              <a:rPr lang="zh-CN" altLang="en-US" sz="2400" b="1" u="none" dirty="0">
                <a:solidFill>
                  <a:srgbClr val="FF0000"/>
                </a:solidFill>
                <a:latin typeface="Times New Roman" panose="02020603050405020304" pitchFamily="18" charset="0"/>
                <a:ea typeface="百度综艺简体" charset="-122"/>
              </a:rPr>
              <a:t>帝制</a:t>
            </a:r>
            <a:endParaRPr lang="zh-CN" altLang="en-US" sz="2400" b="1" u="none" dirty="0">
              <a:solidFill>
                <a:srgbClr val="FF0000"/>
              </a:solidFill>
              <a:latin typeface="Times New Roman" panose="02020603050405020304" pitchFamily="18" charset="0"/>
              <a:ea typeface="百度综艺简体" charset="-122"/>
            </a:endParaRPr>
          </a:p>
        </p:txBody>
      </p:sp>
      <p:sp>
        <p:nvSpPr>
          <p:cNvPr id="9234" name="Text Box 19"/>
          <p:cNvSpPr txBox="1"/>
          <p:nvPr/>
        </p:nvSpPr>
        <p:spPr>
          <a:xfrm>
            <a:off x="179388" y="2349500"/>
            <a:ext cx="1330325" cy="457200"/>
          </a:xfrm>
          <a:prstGeom prst="rect">
            <a:avLst/>
          </a:prstGeom>
          <a:noFill/>
          <a:ln w="9525">
            <a:noFill/>
          </a:ln>
        </p:spPr>
        <p:txBody>
          <a:bodyPr>
            <a:spAutoFit/>
          </a:bodyPr>
          <a:p>
            <a:pPr>
              <a:spcBef>
                <a:spcPct val="50000"/>
              </a:spcBef>
            </a:pPr>
            <a:r>
              <a:rPr lang="zh-CN" altLang="en-US" sz="2400" b="1" u="none" dirty="0">
                <a:solidFill>
                  <a:srgbClr val="FF0000"/>
                </a:solidFill>
                <a:latin typeface="Times New Roman" panose="02020603050405020304" pitchFamily="18" charset="0"/>
                <a:ea typeface="百度综艺简体" charset="-122"/>
              </a:rPr>
              <a:t>共和制</a:t>
            </a:r>
            <a:endParaRPr lang="zh-CN" altLang="en-US" sz="2400" b="1" u="none" dirty="0">
              <a:solidFill>
                <a:srgbClr val="FF0000"/>
              </a:solidFill>
              <a:latin typeface="Times New Roman" panose="02020603050405020304" pitchFamily="18" charset="0"/>
              <a:ea typeface="百度综艺简体" charset="-122"/>
            </a:endParaRPr>
          </a:p>
        </p:txBody>
      </p:sp>
      <p:sp>
        <p:nvSpPr>
          <p:cNvPr id="9235" name="Text Box 21"/>
          <p:cNvSpPr txBox="1"/>
          <p:nvPr/>
        </p:nvSpPr>
        <p:spPr>
          <a:xfrm>
            <a:off x="179388" y="1846263"/>
            <a:ext cx="1143000" cy="366712"/>
          </a:xfrm>
          <a:prstGeom prst="rect">
            <a:avLst/>
          </a:prstGeom>
          <a:noFill/>
          <a:ln w="9525">
            <a:noFill/>
          </a:ln>
        </p:spPr>
        <p:txBody>
          <a:bodyPr>
            <a:spAutoFit/>
          </a:bodyPr>
          <a:p>
            <a:pPr algn="ctr">
              <a:spcBef>
                <a:spcPct val="50000"/>
              </a:spcBef>
            </a:pPr>
            <a:r>
              <a:rPr lang="zh-CN" altLang="en-US" u="none" dirty="0">
                <a:solidFill>
                  <a:schemeClr val="tx2"/>
                </a:solidFill>
                <a:latin typeface="Times New Roman" panose="02020603050405020304" pitchFamily="18" charset="0"/>
                <a:ea typeface="隶书" panose="02010509060101010101" pitchFamily="1" charset="-122"/>
              </a:rPr>
              <a:t>政体</a:t>
            </a:r>
            <a:endParaRPr lang="zh-CN" altLang="en-US" u="none" dirty="0">
              <a:solidFill>
                <a:schemeClr val="tx2"/>
              </a:solidFill>
              <a:latin typeface="Times New Roman" panose="02020603050405020304" pitchFamily="18" charset="0"/>
              <a:ea typeface="隶书" panose="02010509060101010101" pitchFamily="1" charset="-122"/>
            </a:endParaRPr>
          </a:p>
        </p:txBody>
      </p:sp>
      <p:sp>
        <p:nvSpPr>
          <p:cNvPr id="9236" name="Text Box 22"/>
          <p:cNvSpPr txBox="1"/>
          <p:nvPr/>
        </p:nvSpPr>
        <p:spPr>
          <a:xfrm>
            <a:off x="7380288" y="6165850"/>
            <a:ext cx="1258887" cy="366713"/>
          </a:xfrm>
          <a:prstGeom prst="rect">
            <a:avLst/>
          </a:prstGeom>
          <a:noFill/>
          <a:ln w="9525">
            <a:noFill/>
          </a:ln>
        </p:spPr>
        <p:txBody>
          <a:bodyPr>
            <a:spAutoFit/>
          </a:bodyPr>
          <a:p>
            <a:pPr algn="ctr">
              <a:spcBef>
                <a:spcPct val="50000"/>
              </a:spcBef>
            </a:pPr>
            <a:r>
              <a:rPr lang="zh-CN" altLang="en-US" u="none" dirty="0">
                <a:solidFill>
                  <a:schemeClr val="tx2"/>
                </a:solidFill>
                <a:latin typeface="Times New Roman" panose="02020603050405020304" pitchFamily="18" charset="0"/>
                <a:ea typeface="黑体" panose="02010600030101010101" pitchFamily="2" charset="-122"/>
              </a:rPr>
              <a:t>时间</a:t>
            </a:r>
            <a:endParaRPr lang="zh-CN" altLang="en-US" u="none" dirty="0">
              <a:solidFill>
                <a:schemeClr val="tx2"/>
              </a:solidFill>
              <a:latin typeface="Times New Roman" panose="02020603050405020304" pitchFamily="18" charset="0"/>
              <a:ea typeface="黑体" panose="02010600030101010101" pitchFamily="2" charset="-122"/>
            </a:endParaRPr>
          </a:p>
        </p:txBody>
      </p:sp>
      <p:sp>
        <p:nvSpPr>
          <p:cNvPr id="9237" name="Text Box 23"/>
          <p:cNvSpPr txBox="1"/>
          <p:nvPr/>
        </p:nvSpPr>
        <p:spPr>
          <a:xfrm>
            <a:off x="1476375" y="6381750"/>
            <a:ext cx="720725"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1788</a:t>
            </a:r>
            <a:endParaRPr lang="en-US" altLang="x-none" sz="1600" u="none" dirty="0">
              <a:latin typeface="Times New Roman" panose="02020603050405020304" pitchFamily="18" charset="0"/>
              <a:ea typeface="宋体" panose="02010600030101010101" pitchFamily="2" charset="-122"/>
            </a:endParaRPr>
          </a:p>
        </p:txBody>
      </p:sp>
      <p:sp>
        <p:nvSpPr>
          <p:cNvPr id="9238" name="Text Box 24"/>
          <p:cNvSpPr txBox="1"/>
          <p:nvPr/>
        </p:nvSpPr>
        <p:spPr>
          <a:xfrm>
            <a:off x="2130425" y="6381750"/>
            <a:ext cx="1001713" cy="366713"/>
          </a:xfrm>
          <a:prstGeom prst="rect">
            <a:avLst/>
          </a:prstGeom>
          <a:noFill/>
          <a:ln w="9525">
            <a:noFill/>
          </a:ln>
        </p:spPr>
        <p:txBody>
          <a:bodyPr>
            <a:spAutoFit/>
          </a:bodyPr>
          <a:p>
            <a:pPr>
              <a:spcBef>
                <a:spcPct val="50000"/>
              </a:spcBef>
            </a:pPr>
            <a:r>
              <a:rPr lang="en-US" altLang="x-none" b="1" u="none" dirty="0">
                <a:solidFill>
                  <a:srgbClr val="FF0000"/>
                </a:solidFill>
                <a:latin typeface="黑体" panose="02010600030101010101" pitchFamily="2" charset="-122"/>
                <a:ea typeface="黑体" panose="02010600030101010101" pitchFamily="2" charset="-122"/>
              </a:rPr>
              <a:t>1789</a:t>
            </a:r>
            <a:endParaRPr lang="en-US" altLang="x-none" b="1" u="none" dirty="0">
              <a:solidFill>
                <a:srgbClr val="FF0000"/>
              </a:solidFill>
              <a:latin typeface="黑体" panose="02010600030101010101" pitchFamily="2" charset="-122"/>
              <a:ea typeface="黑体" panose="02010600030101010101" pitchFamily="2" charset="-122"/>
            </a:endParaRPr>
          </a:p>
        </p:txBody>
      </p:sp>
      <p:sp>
        <p:nvSpPr>
          <p:cNvPr id="9239" name="Text Box 25"/>
          <p:cNvSpPr txBox="1"/>
          <p:nvPr/>
        </p:nvSpPr>
        <p:spPr>
          <a:xfrm>
            <a:off x="2916238" y="6378575"/>
            <a:ext cx="792162"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1792</a:t>
            </a:r>
            <a:endParaRPr lang="en-US" altLang="x-none" sz="1600" u="none" dirty="0">
              <a:latin typeface="Times New Roman" panose="02020603050405020304" pitchFamily="18" charset="0"/>
              <a:ea typeface="宋体" panose="02010600030101010101" pitchFamily="2" charset="-122"/>
            </a:endParaRPr>
          </a:p>
        </p:txBody>
      </p:sp>
      <p:sp>
        <p:nvSpPr>
          <p:cNvPr id="9240" name="Text Box 26"/>
          <p:cNvSpPr txBox="1"/>
          <p:nvPr/>
        </p:nvSpPr>
        <p:spPr>
          <a:xfrm>
            <a:off x="3492500" y="6378575"/>
            <a:ext cx="647700"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1804</a:t>
            </a:r>
            <a:endParaRPr lang="en-US" altLang="x-none" sz="1600" u="none" dirty="0">
              <a:latin typeface="Times New Roman" panose="02020603050405020304" pitchFamily="18" charset="0"/>
              <a:ea typeface="宋体" panose="02010600030101010101" pitchFamily="2" charset="-122"/>
            </a:endParaRPr>
          </a:p>
        </p:txBody>
      </p:sp>
      <p:sp>
        <p:nvSpPr>
          <p:cNvPr id="9241" name="Text Box 27"/>
          <p:cNvSpPr txBox="1"/>
          <p:nvPr/>
        </p:nvSpPr>
        <p:spPr>
          <a:xfrm>
            <a:off x="4211638" y="6381750"/>
            <a:ext cx="863600"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1815</a:t>
            </a:r>
            <a:endParaRPr lang="en-US" altLang="x-none" sz="1600" u="none" dirty="0">
              <a:latin typeface="Times New Roman" panose="02020603050405020304" pitchFamily="18" charset="0"/>
              <a:ea typeface="宋体" panose="02010600030101010101" pitchFamily="2" charset="-122"/>
            </a:endParaRPr>
          </a:p>
        </p:txBody>
      </p:sp>
      <p:sp>
        <p:nvSpPr>
          <p:cNvPr id="9242" name="Text Box 28"/>
          <p:cNvSpPr txBox="1"/>
          <p:nvPr/>
        </p:nvSpPr>
        <p:spPr>
          <a:xfrm>
            <a:off x="4859338" y="6378575"/>
            <a:ext cx="863600"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1830</a:t>
            </a:r>
            <a:endParaRPr lang="en-US" altLang="x-none" sz="1600" u="none" dirty="0">
              <a:latin typeface="Times New Roman" panose="02020603050405020304" pitchFamily="18" charset="0"/>
              <a:ea typeface="宋体" panose="02010600030101010101" pitchFamily="2" charset="-122"/>
            </a:endParaRPr>
          </a:p>
        </p:txBody>
      </p:sp>
      <p:sp>
        <p:nvSpPr>
          <p:cNvPr id="9243" name="Text Box 29"/>
          <p:cNvSpPr txBox="1"/>
          <p:nvPr/>
        </p:nvSpPr>
        <p:spPr>
          <a:xfrm>
            <a:off x="5580063" y="6381750"/>
            <a:ext cx="936625" cy="336550"/>
          </a:xfrm>
          <a:prstGeom prst="rect">
            <a:avLst/>
          </a:prstGeom>
          <a:noFill/>
          <a:ln w="9525">
            <a:noFill/>
          </a:ln>
        </p:spPr>
        <p:txBody>
          <a:bodyPr>
            <a:spAutoFit/>
          </a:bodyPr>
          <a:p>
            <a:pPr>
              <a:spcBef>
                <a:spcPct val="50000"/>
              </a:spcBef>
            </a:pPr>
            <a:r>
              <a:rPr lang="en-US" altLang="x-none" sz="1600" u="none" dirty="0">
                <a:latin typeface="Times New Roman" panose="02020603050405020304" pitchFamily="18" charset="0"/>
                <a:ea typeface="宋体" panose="02010600030101010101" pitchFamily="2" charset="-122"/>
              </a:rPr>
              <a:t>1848</a:t>
            </a:r>
            <a:endParaRPr lang="en-US" altLang="x-none" sz="1600" u="none" dirty="0">
              <a:latin typeface="Times New Roman" panose="02020603050405020304" pitchFamily="18" charset="0"/>
              <a:ea typeface="宋体" panose="02010600030101010101" pitchFamily="2" charset="-122"/>
            </a:endParaRPr>
          </a:p>
        </p:txBody>
      </p:sp>
      <p:sp>
        <p:nvSpPr>
          <p:cNvPr id="9244" name="Text Box 30"/>
          <p:cNvSpPr txBox="1"/>
          <p:nvPr/>
        </p:nvSpPr>
        <p:spPr>
          <a:xfrm>
            <a:off x="6227763" y="6381750"/>
            <a:ext cx="590550" cy="336550"/>
          </a:xfrm>
          <a:prstGeom prst="rect">
            <a:avLst/>
          </a:prstGeom>
          <a:noFill/>
          <a:ln w="9525">
            <a:noFill/>
          </a:ln>
        </p:spPr>
        <p:txBody>
          <a:bodyPr wrap="none">
            <a:spAutoFit/>
          </a:bodyPr>
          <a:p>
            <a:r>
              <a:rPr lang="en-US" altLang="x-none" sz="1600" u="none" dirty="0">
                <a:latin typeface="Times New Roman" panose="02020603050405020304" pitchFamily="18" charset="0"/>
                <a:ea typeface="宋体" panose="02010600030101010101" pitchFamily="2" charset="-122"/>
              </a:rPr>
              <a:t>1852</a:t>
            </a:r>
            <a:endParaRPr lang="en-US" altLang="x-none" sz="1600" u="none" dirty="0">
              <a:latin typeface="Times New Roman" panose="02020603050405020304" pitchFamily="18" charset="0"/>
              <a:ea typeface="宋体" panose="02010600030101010101" pitchFamily="2" charset="-122"/>
            </a:endParaRPr>
          </a:p>
        </p:txBody>
      </p:sp>
      <p:sp>
        <p:nvSpPr>
          <p:cNvPr id="9245" name="Text Box 31"/>
          <p:cNvSpPr txBox="1"/>
          <p:nvPr/>
        </p:nvSpPr>
        <p:spPr>
          <a:xfrm>
            <a:off x="6948488" y="6375400"/>
            <a:ext cx="792162" cy="366713"/>
          </a:xfrm>
          <a:prstGeom prst="rect">
            <a:avLst/>
          </a:prstGeom>
          <a:noFill/>
          <a:ln w="9525">
            <a:noFill/>
          </a:ln>
        </p:spPr>
        <p:txBody>
          <a:bodyPr>
            <a:spAutoFit/>
          </a:bodyPr>
          <a:p>
            <a:pPr>
              <a:spcBef>
                <a:spcPct val="50000"/>
              </a:spcBef>
            </a:pPr>
            <a:r>
              <a:rPr lang="en-US" altLang="x-none" b="1" u="none" dirty="0">
                <a:solidFill>
                  <a:srgbClr val="FF0000"/>
                </a:solidFill>
                <a:latin typeface="黑体" panose="02010600030101010101" pitchFamily="2" charset="-122"/>
                <a:ea typeface="黑体" panose="02010600030101010101" pitchFamily="2" charset="-122"/>
              </a:rPr>
              <a:t>1870</a:t>
            </a:r>
            <a:endParaRPr lang="en-US" altLang="x-none" b="1" u="none" dirty="0">
              <a:solidFill>
                <a:srgbClr val="FF0000"/>
              </a:solidFill>
              <a:latin typeface="黑体" panose="02010600030101010101" pitchFamily="2" charset="-122"/>
              <a:ea typeface="黑体" panose="02010600030101010101" pitchFamily="2" charset="-122"/>
            </a:endParaRPr>
          </a:p>
        </p:txBody>
      </p:sp>
      <p:sp>
        <p:nvSpPr>
          <p:cNvPr id="9246" name="AutoShape 32"/>
          <p:cNvSpPr/>
          <p:nvPr/>
        </p:nvSpPr>
        <p:spPr>
          <a:xfrm>
            <a:off x="2268538" y="4125913"/>
            <a:ext cx="96837" cy="96837"/>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47" name="AutoShape 33"/>
          <p:cNvSpPr/>
          <p:nvPr/>
        </p:nvSpPr>
        <p:spPr>
          <a:xfrm>
            <a:off x="3059113" y="2468563"/>
            <a:ext cx="96837" cy="96837"/>
          </a:xfrm>
          <a:prstGeom prst="flowChartConnector">
            <a:avLst/>
          </a:prstGeom>
          <a:solidFill>
            <a:srgbClr val="FF0000"/>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48" name="AutoShape 34"/>
          <p:cNvSpPr/>
          <p:nvPr/>
        </p:nvSpPr>
        <p:spPr>
          <a:xfrm>
            <a:off x="3611563" y="4365625"/>
            <a:ext cx="96837" cy="96838"/>
          </a:xfrm>
          <a:prstGeom prst="flowChartConnector">
            <a:avLst/>
          </a:prstGeom>
          <a:solidFill>
            <a:srgbClr val="000000"/>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49" name="AutoShape 35"/>
          <p:cNvSpPr/>
          <p:nvPr/>
        </p:nvSpPr>
        <p:spPr>
          <a:xfrm>
            <a:off x="4787900" y="5734050"/>
            <a:ext cx="96838" cy="96838"/>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50" name="AutoShape 36"/>
          <p:cNvSpPr/>
          <p:nvPr/>
        </p:nvSpPr>
        <p:spPr>
          <a:xfrm>
            <a:off x="5148263" y="3862388"/>
            <a:ext cx="96837" cy="96837"/>
          </a:xfrm>
          <a:prstGeom prst="flowChartConnector">
            <a:avLst/>
          </a:prstGeom>
          <a:solidFill>
            <a:schemeClr val="accent1"/>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51" name="AutoShape 37"/>
          <p:cNvSpPr/>
          <p:nvPr/>
        </p:nvSpPr>
        <p:spPr>
          <a:xfrm>
            <a:off x="5651500" y="2493963"/>
            <a:ext cx="96838" cy="96837"/>
          </a:xfrm>
          <a:prstGeom prst="flowChartConnector">
            <a:avLst/>
          </a:prstGeom>
          <a:solidFill>
            <a:srgbClr val="FF0000"/>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52" name="AutoShape 38"/>
          <p:cNvSpPr/>
          <p:nvPr/>
        </p:nvSpPr>
        <p:spPr>
          <a:xfrm>
            <a:off x="6804025" y="4870450"/>
            <a:ext cx="96838" cy="96838"/>
          </a:xfrm>
          <a:prstGeom prst="flowChartConnector">
            <a:avLst/>
          </a:prstGeom>
          <a:solidFill>
            <a:srgbClr val="000000"/>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53" name="AutoShape 39"/>
          <p:cNvSpPr/>
          <p:nvPr/>
        </p:nvSpPr>
        <p:spPr>
          <a:xfrm>
            <a:off x="7524750" y="2422525"/>
            <a:ext cx="96838" cy="96838"/>
          </a:xfrm>
          <a:prstGeom prst="flowChartConnector">
            <a:avLst/>
          </a:prstGeom>
          <a:solidFill>
            <a:srgbClr val="FF0000"/>
          </a:solidFill>
          <a:ln w="9525" cap="flat" cmpd="sng">
            <a:solidFill>
              <a:schemeClr val="tx1"/>
            </a:solidFill>
            <a:prstDash val="solid"/>
            <a:headEnd type="none" w="med" len="med"/>
            <a:tailEnd type="none" w="med" len="med"/>
          </a:ln>
        </p:spPr>
        <p:txBody>
          <a:bodyPr wrap="none" anchor="ctr"/>
          <a:p>
            <a:endParaRPr lang="zh-CN" altLang="en-US" u="none" dirty="0">
              <a:latin typeface="Arial" panose="020B0604020202020204" pitchFamily="34" charset="0"/>
              <a:ea typeface="宋体" panose="02010600030101010101" pitchFamily="2" charset="-122"/>
            </a:endParaRPr>
          </a:p>
        </p:txBody>
      </p:sp>
      <p:sp>
        <p:nvSpPr>
          <p:cNvPr id="9254" name="AutoShape 48"/>
          <p:cNvSpPr/>
          <p:nvPr/>
        </p:nvSpPr>
        <p:spPr>
          <a:xfrm>
            <a:off x="6804025" y="1557338"/>
            <a:ext cx="358775" cy="358775"/>
          </a:xfrm>
          <a:custGeom>
            <a:avLst/>
            <a:gdLst>
              <a:gd name="txL" fmla="*/ 266870 w 863600"/>
              <a:gd name="txT" fmla="*/ 330474 h 865188"/>
              <a:gd name="txR" fmla="*/ 596730 w 863600"/>
              <a:gd name="txB" fmla="*/ 660940 h 865188"/>
            </a:gdLst>
            <a:ahLst/>
            <a:cxnLst>
              <a:cxn ang="17694720">
                <a:pos x="431800" y="0"/>
              </a:cxn>
              <a:cxn ang="11796480">
                <a:pos x="1" y="330471"/>
              </a:cxn>
              <a:cxn ang="5898240">
                <a:pos x="164933" y="865185"/>
              </a:cxn>
              <a:cxn ang="5898240">
                <a:pos x="698667" y="865185"/>
              </a:cxn>
              <a:cxn ang="0">
                <a:pos x="863599" y="330471"/>
              </a:cxn>
            </a:cxnLst>
            <a:rect l="txL" t="txT" r="txR" b="txB"/>
            <a:pathLst>
              <a:path w="863600" h="865188">
                <a:moveTo>
                  <a:pt x="1" y="330471"/>
                </a:moveTo>
                <a:lnTo>
                  <a:pt x="329868" y="330474"/>
                </a:lnTo>
                <a:lnTo>
                  <a:pt x="431800" y="0"/>
                </a:lnTo>
                <a:lnTo>
                  <a:pt x="533732" y="330474"/>
                </a:lnTo>
                <a:lnTo>
                  <a:pt x="863599" y="330471"/>
                </a:lnTo>
                <a:lnTo>
                  <a:pt x="596730" y="534713"/>
                </a:lnTo>
                <a:lnTo>
                  <a:pt x="698667" y="865185"/>
                </a:lnTo>
                <a:lnTo>
                  <a:pt x="431800" y="660940"/>
                </a:lnTo>
                <a:lnTo>
                  <a:pt x="164933" y="865185"/>
                </a:lnTo>
                <a:lnTo>
                  <a:pt x="266870" y="534713"/>
                </a:lnTo>
                <a:close/>
              </a:path>
            </a:pathLst>
          </a:custGeom>
          <a:solidFill>
            <a:srgbClr val="FF0000">
              <a:alpha val="100000"/>
            </a:srgbClr>
          </a:solidFill>
          <a:ln w="9525" cap="flat" cmpd="sng">
            <a:solidFill>
              <a:schemeClr val="tx1"/>
            </a:solidFill>
            <a:prstDash val="solid"/>
            <a:headEnd type="none" w="med" len="med"/>
            <a:tailEnd type="none" w="med" len="med"/>
          </a:ln>
        </p:spPr>
        <p:txBody>
          <a:bodyPr/>
          <a:p>
            <a:endParaRPr lang="zh-CN" altLang="en-US"/>
          </a:p>
        </p:txBody>
      </p:sp>
      <p:sp>
        <p:nvSpPr>
          <p:cNvPr id="9255" name="Text Box 50"/>
          <p:cNvSpPr txBox="1"/>
          <p:nvPr/>
        </p:nvSpPr>
        <p:spPr>
          <a:xfrm>
            <a:off x="1258888" y="3573463"/>
            <a:ext cx="2133600" cy="506412"/>
          </a:xfrm>
          <a:prstGeom prst="rect">
            <a:avLst/>
          </a:prstGeom>
          <a:noFill/>
          <a:ln w="9525">
            <a:noFill/>
          </a:ln>
        </p:spPr>
        <p:txBody>
          <a:bodyPr>
            <a:spAutoFit/>
          </a:bodyPr>
          <a:p>
            <a:pPr>
              <a:lnSpc>
                <a:spcPct val="60000"/>
              </a:lnSpc>
              <a:spcBef>
                <a:spcPct val="50000"/>
              </a:spcBef>
            </a:pPr>
            <a:r>
              <a:rPr lang="en-US" altLang="x-none" sz="1600" b="1" u="none" dirty="0">
                <a:solidFill>
                  <a:srgbClr val="FF0000"/>
                </a:solidFill>
                <a:latin typeface="Arial" panose="020B0604020202020204" pitchFamily="34" charset="0"/>
                <a:ea typeface="宋体" panose="02010600030101010101" pitchFamily="2" charset="-122"/>
              </a:rPr>
              <a:t>1789</a:t>
            </a:r>
            <a:r>
              <a:rPr lang="zh-CN" altLang="en-US" sz="1600" b="1" u="none" dirty="0">
                <a:latin typeface="Arial" panose="020B0604020202020204" pitchFamily="34" charset="0"/>
                <a:ea typeface="宋体" panose="02010600030101010101" pitchFamily="2" charset="-122"/>
              </a:rPr>
              <a:t>大革命爆发</a:t>
            </a:r>
            <a:endParaRPr lang="zh-CN" altLang="en-US" sz="1600" b="1" u="none" dirty="0">
              <a:latin typeface="Arial" panose="020B0604020202020204" pitchFamily="34" charset="0"/>
              <a:ea typeface="宋体" panose="02010600030101010101" pitchFamily="2" charset="-122"/>
            </a:endParaRPr>
          </a:p>
          <a:p>
            <a:pPr>
              <a:lnSpc>
                <a:spcPct val="60000"/>
              </a:lnSpc>
              <a:spcBef>
                <a:spcPct val="50000"/>
              </a:spcBef>
            </a:pPr>
            <a:r>
              <a:rPr lang="zh-CN" altLang="en-US" sz="1600" b="1" u="none" dirty="0">
                <a:solidFill>
                  <a:srgbClr val="3333FF"/>
                </a:solidFill>
                <a:latin typeface="Arial" panose="020B0604020202020204" pitchFamily="34" charset="0"/>
                <a:ea typeface="宋体" panose="02010600030101010101" pitchFamily="2" charset="-122"/>
              </a:rPr>
              <a:t>推翻波旁王朝</a:t>
            </a:r>
            <a:endParaRPr lang="zh-CN" altLang="en-US" sz="1600" b="1" u="none" dirty="0">
              <a:solidFill>
                <a:srgbClr val="3333FF"/>
              </a:solidFill>
              <a:latin typeface="Arial" panose="020B0604020202020204" pitchFamily="34" charset="0"/>
              <a:ea typeface="宋体" panose="02010600030101010101" pitchFamily="2" charset="-122"/>
            </a:endParaRPr>
          </a:p>
        </p:txBody>
      </p:sp>
      <p:sp>
        <p:nvSpPr>
          <p:cNvPr id="9256" name="Text Box 51"/>
          <p:cNvSpPr txBox="1"/>
          <p:nvPr/>
        </p:nvSpPr>
        <p:spPr>
          <a:xfrm>
            <a:off x="1763713" y="2133600"/>
            <a:ext cx="2736850"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黑体" panose="02010600030101010101" pitchFamily="2" charset="-122"/>
              </a:rPr>
              <a:t>第一共和国</a:t>
            </a:r>
            <a:endParaRPr lang="zh-CN" altLang="en-US" sz="1600" u="none" dirty="0">
              <a:solidFill>
                <a:schemeClr val="tx2"/>
              </a:solidFill>
              <a:latin typeface="Times New Roman" panose="02020603050405020304" pitchFamily="18" charset="0"/>
              <a:ea typeface="黑体" panose="02010600030101010101" pitchFamily="2" charset="-122"/>
            </a:endParaRPr>
          </a:p>
        </p:txBody>
      </p:sp>
      <p:sp>
        <p:nvSpPr>
          <p:cNvPr id="9257" name="Text Box 52"/>
          <p:cNvSpPr txBox="1"/>
          <p:nvPr/>
        </p:nvSpPr>
        <p:spPr>
          <a:xfrm>
            <a:off x="2771775" y="4006850"/>
            <a:ext cx="2305050"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宋体" panose="02010600030101010101" pitchFamily="2" charset="-122"/>
              </a:rPr>
              <a:t>第一帝国</a:t>
            </a:r>
            <a:endParaRPr lang="zh-CN" altLang="en-US" sz="1600" u="none" dirty="0">
              <a:solidFill>
                <a:schemeClr val="tx2"/>
              </a:solidFill>
              <a:latin typeface="Times New Roman" panose="02020603050405020304" pitchFamily="18" charset="0"/>
              <a:ea typeface="宋体" panose="02010600030101010101" pitchFamily="2" charset="-122"/>
            </a:endParaRPr>
          </a:p>
        </p:txBody>
      </p:sp>
      <p:sp>
        <p:nvSpPr>
          <p:cNvPr id="9258" name="Text Box 53"/>
          <p:cNvSpPr txBox="1"/>
          <p:nvPr/>
        </p:nvSpPr>
        <p:spPr>
          <a:xfrm>
            <a:off x="6588125" y="4510088"/>
            <a:ext cx="2089150"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宋体" panose="02010600030101010101" pitchFamily="2" charset="-122"/>
              </a:rPr>
              <a:t>第二帝国</a:t>
            </a:r>
            <a:endParaRPr lang="zh-CN" altLang="en-US" sz="1600" u="none" dirty="0">
              <a:solidFill>
                <a:schemeClr val="tx2"/>
              </a:solidFill>
              <a:latin typeface="Times New Roman" panose="02020603050405020304" pitchFamily="18" charset="0"/>
              <a:ea typeface="宋体" panose="02010600030101010101" pitchFamily="2" charset="-122"/>
            </a:endParaRPr>
          </a:p>
        </p:txBody>
      </p:sp>
      <p:sp>
        <p:nvSpPr>
          <p:cNvPr id="9259" name="Text Box 54"/>
          <p:cNvSpPr txBox="1"/>
          <p:nvPr/>
        </p:nvSpPr>
        <p:spPr>
          <a:xfrm>
            <a:off x="4356100" y="2133600"/>
            <a:ext cx="2663825"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黑体" panose="02010600030101010101" pitchFamily="2" charset="-122"/>
              </a:rPr>
              <a:t>第二共和国</a:t>
            </a:r>
            <a:endParaRPr lang="zh-CN" altLang="en-US" sz="1600" u="none" dirty="0">
              <a:solidFill>
                <a:schemeClr val="tx2"/>
              </a:solidFill>
              <a:latin typeface="Times New Roman" panose="02020603050405020304" pitchFamily="18" charset="0"/>
              <a:ea typeface="黑体" panose="02010600030101010101" pitchFamily="2" charset="-122"/>
            </a:endParaRPr>
          </a:p>
        </p:txBody>
      </p:sp>
      <p:sp>
        <p:nvSpPr>
          <p:cNvPr id="9260" name="Text Box 55"/>
          <p:cNvSpPr txBox="1"/>
          <p:nvPr/>
        </p:nvSpPr>
        <p:spPr>
          <a:xfrm>
            <a:off x="6477000" y="2133600"/>
            <a:ext cx="2667000"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黑体" panose="02010600030101010101" pitchFamily="2" charset="-122"/>
              </a:rPr>
              <a:t>第三共和国</a:t>
            </a:r>
            <a:endParaRPr lang="zh-CN" altLang="en-US" sz="1600" u="none" dirty="0">
              <a:solidFill>
                <a:schemeClr val="tx2"/>
              </a:solidFill>
              <a:latin typeface="Times New Roman" panose="02020603050405020304" pitchFamily="18" charset="0"/>
              <a:ea typeface="黑体" panose="02010600030101010101" pitchFamily="2" charset="-122"/>
            </a:endParaRPr>
          </a:p>
        </p:txBody>
      </p:sp>
      <p:sp>
        <p:nvSpPr>
          <p:cNvPr id="9261" name="Rectangle 58"/>
          <p:cNvSpPr/>
          <p:nvPr/>
        </p:nvSpPr>
        <p:spPr>
          <a:xfrm>
            <a:off x="3059113" y="3790950"/>
            <a:ext cx="1838325" cy="336550"/>
          </a:xfrm>
          <a:prstGeom prst="rect">
            <a:avLst/>
          </a:prstGeom>
          <a:noFill/>
          <a:ln w="9525">
            <a:noFill/>
          </a:ln>
        </p:spPr>
        <p:txBody>
          <a:bodyPr>
            <a:spAutoFit/>
          </a:bodyPr>
          <a:p>
            <a:pPr algn="ctr"/>
            <a:r>
              <a:rPr lang="zh-CN" altLang="en-US" sz="1600" b="1" u="none" dirty="0">
                <a:latin typeface="宋体" panose="02010600030101010101" pitchFamily="2" charset="-122"/>
                <a:ea typeface="宋体" panose="02010600030101010101" pitchFamily="2" charset="-122"/>
              </a:rPr>
              <a:t>（</a:t>
            </a:r>
            <a:r>
              <a:rPr lang="en-US" altLang="x-none" sz="1600" b="1" u="none" dirty="0">
                <a:latin typeface="宋体" panose="02010600030101010101" pitchFamily="2" charset="-122"/>
                <a:ea typeface="宋体" panose="02010600030101010101" pitchFamily="2" charset="-122"/>
              </a:rPr>
              <a:t>1804-1814</a:t>
            </a:r>
            <a:r>
              <a:rPr lang="zh-CN" altLang="en-US" sz="1600" b="1" u="none" dirty="0">
                <a:latin typeface="宋体" panose="02010600030101010101" pitchFamily="2" charset="-122"/>
                <a:ea typeface="宋体" panose="02010600030101010101" pitchFamily="2" charset="-122"/>
              </a:rPr>
              <a:t>）</a:t>
            </a:r>
            <a:endParaRPr lang="zh-CN" altLang="en-US" sz="1600" b="1" u="none" dirty="0">
              <a:latin typeface="宋体" panose="02010600030101010101" pitchFamily="2" charset="-122"/>
              <a:ea typeface="宋体" panose="02010600030101010101" pitchFamily="2" charset="-122"/>
            </a:endParaRPr>
          </a:p>
        </p:txBody>
      </p:sp>
      <p:sp>
        <p:nvSpPr>
          <p:cNvPr id="9262" name="Rectangle 59"/>
          <p:cNvSpPr/>
          <p:nvPr/>
        </p:nvSpPr>
        <p:spPr>
          <a:xfrm>
            <a:off x="4500563" y="5878513"/>
            <a:ext cx="1838325" cy="336550"/>
          </a:xfrm>
          <a:prstGeom prst="rect">
            <a:avLst/>
          </a:prstGeom>
          <a:noFill/>
          <a:ln w="9525">
            <a:noFill/>
          </a:ln>
        </p:spPr>
        <p:txBody>
          <a:bodyPr>
            <a:spAutoFit/>
          </a:bodyPr>
          <a:p>
            <a:pPr algn="ctr"/>
            <a:r>
              <a:rPr lang="zh-CN" altLang="en-US" sz="1600" b="1" u="none" dirty="0">
                <a:latin typeface="宋体" panose="02010600030101010101" pitchFamily="2" charset="-122"/>
                <a:ea typeface="宋体" panose="02010600030101010101" pitchFamily="2" charset="-122"/>
              </a:rPr>
              <a:t>（</a:t>
            </a:r>
            <a:r>
              <a:rPr lang="en-US" altLang="x-none" sz="1600" b="1" u="none" dirty="0">
                <a:latin typeface="宋体" panose="02010600030101010101" pitchFamily="2" charset="-122"/>
                <a:ea typeface="宋体" panose="02010600030101010101" pitchFamily="2" charset="-122"/>
              </a:rPr>
              <a:t>1815-1830</a:t>
            </a:r>
            <a:r>
              <a:rPr lang="zh-CN" altLang="en-US" sz="1600" b="1" u="none" dirty="0">
                <a:latin typeface="宋体" panose="02010600030101010101" pitchFamily="2" charset="-122"/>
                <a:ea typeface="宋体" panose="02010600030101010101" pitchFamily="2" charset="-122"/>
              </a:rPr>
              <a:t>）</a:t>
            </a:r>
            <a:endParaRPr lang="zh-CN" altLang="en-US" sz="1600" b="1" u="none" dirty="0">
              <a:latin typeface="宋体" panose="02010600030101010101" pitchFamily="2" charset="-122"/>
              <a:ea typeface="宋体" panose="02010600030101010101" pitchFamily="2" charset="-122"/>
            </a:endParaRPr>
          </a:p>
        </p:txBody>
      </p:sp>
      <p:sp>
        <p:nvSpPr>
          <p:cNvPr id="9263" name="Rectangle 60"/>
          <p:cNvSpPr/>
          <p:nvPr/>
        </p:nvSpPr>
        <p:spPr>
          <a:xfrm>
            <a:off x="4859338" y="5591175"/>
            <a:ext cx="1441450"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宋体" panose="02010600030101010101" pitchFamily="2" charset="-122"/>
              </a:rPr>
              <a:t>波旁王朝复辟</a:t>
            </a:r>
            <a:endParaRPr lang="zh-CN" altLang="en-US" sz="1600" u="none" dirty="0">
              <a:solidFill>
                <a:schemeClr val="tx2"/>
              </a:solidFill>
              <a:latin typeface="Times New Roman" panose="02020603050405020304" pitchFamily="18" charset="0"/>
              <a:ea typeface="宋体" panose="02010600030101010101" pitchFamily="2" charset="-122"/>
            </a:endParaRPr>
          </a:p>
        </p:txBody>
      </p:sp>
      <p:sp>
        <p:nvSpPr>
          <p:cNvPr id="9264" name="Rectangle 61"/>
          <p:cNvSpPr/>
          <p:nvPr/>
        </p:nvSpPr>
        <p:spPr>
          <a:xfrm>
            <a:off x="4067175" y="3430588"/>
            <a:ext cx="2233613" cy="336550"/>
          </a:xfrm>
          <a:prstGeom prst="rect">
            <a:avLst/>
          </a:prstGeom>
          <a:noFill/>
          <a:ln w="9525">
            <a:noFill/>
          </a:ln>
        </p:spPr>
        <p:txBody>
          <a:bodyPr>
            <a:spAutoFit/>
          </a:bodyPr>
          <a:p>
            <a:pPr algn="ctr">
              <a:spcBef>
                <a:spcPct val="50000"/>
              </a:spcBef>
            </a:pPr>
            <a:r>
              <a:rPr lang="zh-CN" altLang="en-US" sz="1600" u="none" dirty="0">
                <a:solidFill>
                  <a:schemeClr val="tx2"/>
                </a:solidFill>
                <a:latin typeface="Times New Roman" panose="02020603050405020304" pitchFamily="18" charset="0"/>
                <a:ea typeface="宋体" panose="02010600030101010101" pitchFamily="2" charset="-122"/>
              </a:rPr>
              <a:t>七月王朝</a:t>
            </a:r>
            <a:endParaRPr lang="zh-CN" altLang="en-US" sz="1600" u="none" dirty="0">
              <a:solidFill>
                <a:schemeClr val="tx2"/>
              </a:solidFill>
              <a:latin typeface="Times New Roman" panose="02020603050405020304" pitchFamily="18" charset="0"/>
              <a:ea typeface="宋体" panose="02010600030101010101" pitchFamily="2" charset="-122"/>
            </a:endParaRPr>
          </a:p>
        </p:txBody>
      </p:sp>
      <p:sp>
        <p:nvSpPr>
          <p:cNvPr id="9265" name="Rectangle 62"/>
          <p:cNvSpPr/>
          <p:nvPr/>
        </p:nvSpPr>
        <p:spPr>
          <a:xfrm>
            <a:off x="4284663" y="3286125"/>
            <a:ext cx="1798637" cy="336550"/>
          </a:xfrm>
          <a:prstGeom prst="rect">
            <a:avLst/>
          </a:prstGeom>
          <a:noFill/>
          <a:ln w="9525">
            <a:noFill/>
          </a:ln>
        </p:spPr>
        <p:txBody>
          <a:bodyPr>
            <a:spAutoFit/>
          </a:bodyPr>
          <a:p>
            <a:pPr algn="ctr"/>
            <a:r>
              <a:rPr lang="zh-CN" altLang="en-US" sz="1600" b="1" u="none" dirty="0">
                <a:latin typeface="宋体" panose="02010600030101010101" pitchFamily="2" charset="-122"/>
                <a:ea typeface="宋体" panose="02010600030101010101" pitchFamily="2" charset="-122"/>
              </a:rPr>
              <a:t>（</a:t>
            </a:r>
            <a:r>
              <a:rPr lang="en-US" altLang="x-none" sz="1600" b="1" u="none" dirty="0">
                <a:latin typeface="宋体" panose="02010600030101010101" pitchFamily="2" charset="-122"/>
                <a:ea typeface="宋体" panose="02010600030101010101" pitchFamily="2" charset="-122"/>
              </a:rPr>
              <a:t>1830-1848</a:t>
            </a:r>
            <a:r>
              <a:rPr lang="zh-CN" altLang="en-US" sz="1600" b="1" u="none" dirty="0">
                <a:latin typeface="宋体" panose="02010600030101010101" pitchFamily="2" charset="-122"/>
                <a:ea typeface="宋体" panose="02010600030101010101" pitchFamily="2" charset="-122"/>
              </a:rPr>
              <a:t>）</a:t>
            </a:r>
            <a:endParaRPr lang="zh-CN" altLang="en-US" sz="1600" b="1" u="none" dirty="0">
              <a:latin typeface="宋体" panose="02010600030101010101" pitchFamily="2" charset="-122"/>
              <a:ea typeface="宋体" panose="02010600030101010101" pitchFamily="2" charset="-122"/>
            </a:endParaRPr>
          </a:p>
        </p:txBody>
      </p:sp>
      <p:sp>
        <p:nvSpPr>
          <p:cNvPr id="9266" name="Rectangle 63"/>
          <p:cNvSpPr/>
          <p:nvPr/>
        </p:nvSpPr>
        <p:spPr>
          <a:xfrm>
            <a:off x="4284663" y="1846263"/>
            <a:ext cx="2663825" cy="336550"/>
          </a:xfrm>
          <a:prstGeom prst="rect">
            <a:avLst/>
          </a:prstGeom>
          <a:noFill/>
          <a:ln w="9525">
            <a:noFill/>
          </a:ln>
        </p:spPr>
        <p:txBody>
          <a:bodyPr>
            <a:spAutoFit/>
          </a:bodyPr>
          <a:p>
            <a:pPr algn="ctr"/>
            <a:r>
              <a:rPr lang="en-US" altLang="x-none" sz="1600" u="none" dirty="0">
                <a:solidFill>
                  <a:srgbClr val="FF3300"/>
                </a:solidFill>
                <a:latin typeface="宋体" panose="02010600030101010101" pitchFamily="2" charset="-122"/>
                <a:ea typeface="宋体" panose="02010600030101010101" pitchFamily="2" charset="-122"/>
              </a:rPr>
              <a:t>(1848-1852)</a:t>
            </a:r>
            <a:endParaRPr lang="en-US" altLang="x-none" sz="1600" u="none" dirty="0">
              <a:solidFill>
                <a:srgbClr val="FF3300"/>
              </a:solidFill>
              <a:latin typeface="宋体" panose="02010600030101010101" pitchFamily="2" charset="-122"/>
              <a:ea typeface="宋体" panose="02010600030101010101" pitchFamily="2" charset="-122"/>
            </a:endParaRPr>
          </a:p>
        </p:txBody>
      </p:sp>
      <p:sp>
        <p:nvSpPr>
          <p:cNvPr id="9267" name="Rectangle 64"/>
          <p:cNvSpPr/>
          <p:nvPr/>
        </p:nvSpPr>
        <p:spPr>
          <a:xfrm>
            <a:off x="6804025" y="4799013"/>
            <a:ext cx="1793875" cy="336550"/>
          </a:xfrm>
          <a:prstGeom prst="rect">
            <a:avLst/>
          </a:prstGeom>
          <a:noFill/>
          <a:ln w="9525">
            <a:noFill/>
          </a:ln>
        </p:spPr>
        <p:txBody>
          <a:bodyPr>
            <a:spAutoFit/>
          </a:bodyPr>
          <a:p>
            <a:pPr algn="ctr"/>
            <a:r>
              <a:rPr lang="zh-CN" altLang="en-US" sz="1600" b="1" u="none" dirty="0">
                <a:latin typeface="宋体" panose="02010600030101010101" pitchFamily="2" charset="-122"/>
                <a:ea typeface="宋体" panose="02010600030101010101" pitchFamily="2" charset="-122"/>
              </a:rPr>
              <a:t>（</a:t>
            </a:r>
            <a:r>
              <a:rPr lang="en-US" altLang="x-none" sz="1600" b="1" u="none" dirty="0">
                <a:latin typeface="宋体" panose="02010600030101010101" pitchFamily="2" charset="-122"/>
                <a:ea typeface="宋体" panose="02010600030101010101" pitchFamily="2" charset="-122"/>
              </a:rPr>
              <a:t>1852-1870</a:t>
            </a:r>
            <a:r>
              <a:rPr lang="zh-CN" altLang="en-US" sz="1600" b="1" u="none" dirty="0">
                <a:latin typeface="宋体" panose="02010600030101010101" pitchFamily="2" charset="-122"/>
                <a:ea typeface="宋体" panose="02010600030101010101" pitchFamily="2" charset="-122"/>
              </a:rPr>
              <a:t>）</a:t>
            </a:r>
            <a:endParaRPr lang="zh-CN" altLang="en-US" sz="1600" b="1" u="none" dirty="0">
              <a:latin typeface="宋体" panose="02010600030101010101" pitchFamily="2" charset="-122"/>
              <a:ea typeface="宋体" panose="02010600030101010101" pitchFamily="2" charset="-122"/>
            </a:endParaRPr>
          </a:p>
        </p:txBody>
      </p:sp>
      <p:sp>
        <p:nvSpPr>
          <p:cNvPr id="9268" name="Rectangle 65"/>
          <p:cNvSpPr/>
          <p:nvPr/>
        </p:nvSpPr>
        <p:spPr>
          <a:xfrm>
            <a:off x="6477000" y="1846263"/>
            <a:ext cx="2667000" cy="336550"/>
          </a:xfrm>
          <a:prstGeom prst="rect">
            <a:avLst/>
          </a:prstGeom>
          <a:noFill/>
          <a:ln w="9525">
            <a:noFill/>
          </a:ln>
        </p:spPr>
        <p:txBody>
          <a:bodyPr>
            <a:spAutoFit/>
          </a:bodyPr>
          <a:p>
            <a:pPr algn="ctr"/>
            <a:r>
              <a:rPr lang="en-US" altLang="x-none" sz="1600" u="none" dirty="0">
                <a:solidFill>
                  <a:srgbClr val="FF3300"/>
                </a:solidFill>
                <a:latin typeface="宋体" panose="02010600030101010101" pitchFamily="2" charset="-122"/>
                <a:ea typeface="宋体" panose="02010600030101010101" pitchFamily="2" charset="-122"/>
              </a:rPr>
              <a:t>(1870-1940)</a:t>
            </a:r>
            <a:endParaRPr lang="en-US" altLang="x-none" sz="1600" u="none" dirty="0">
              <a:solidFill>
                <a:srgbClr val="FF3300"/>
              </a:solidFill>
              <a:latin typeface="宋体" panose="02010600030101010101" pitchFamily="2" charset="-122"/>
              <a:ea typeface="宋体" panose="02010600030101010101" pitchFamily="2" charset="-122"/>
            </a:endParaRPr>
          </a:p>
        </p:txBody>
      </p:sp>
      <p:sp>
        <p:nvSpPr>
          <p:cNvPr id="9269" name="任意多边形 9268"/>
          <p:cNvSpPr/>
          <p:nvPr/>
        </p:nvSpPr>
        <p:spPr>
          <a:xfrm>
            <a:off x="1908175" y="2286000"/>
            <a:ext cx="5616575" cy="4429125"/>
          </a:xfrm>
          <a:custGeom>
            <a:avLst/>
            <a:gdLst/>
            <a:ahLst/>
            <a:cxnLst/>
            <a:pathLst>
              <a:path w="3538" h="2790">
                <a:moveTo>
                  <a:pt x="0" y="2646"/>
                </a:moveTo>
                <a:cubicBezTo>
                  <a:pt x="113" y="2010"/>
                  <a:pt x="227" y="1375"/>
                  <a:pt x="363" y="967"/>
                </a:cubicBezTo>
                <a:cubicBezTo>
                  <a:pt x="499" y="559"/>
                  <a:pt x="673" y="52"/>
                  <a:pt x="817" y="196"/>
                </a:cubicBezTo>
                <a:cubicBezTo>
                  <a:pt x="961" y="340"/>
                  <a:pt x="1074" y="1421"/>
                  <a:pt x="1225" y="1829"/>
                </a:cubicBezTo>
                <a:cubicBezTo>
                  <a:pt x="1376" y="2237"/>
                  <a:pt x="1580" y="2790"/>
                  <a:pt x="1724" y="2646"/>
                </a:cubicBezTo>
                <a:cubicBezTo>
                  <a:pt x="1868" y="2502"/>
                  <a:pt x="1966" y="1383"/>
                  <a:pt x="2087" y="967"/>
                </a:cubicBezTo>
                <a:cubicBezTo>
                  <a:pt x="2208" y="551"/>
                  <a:pt x="2299" y="0"/>
                  <a:pt x="2450" y="151"/>
                </a:cubicBezTo>
                <a:cubicBezTo>
                  <a:pt x="2601" y="302"/>
                  <a:pt x="2813" y="1874"/>
                  <a:pt x="2994" y="1874"/>
                </a:cubicBezTo>
                <a:cubicBezTo>
                  <a:pt x="3175" y="1874"/>
                  <a:pt x="3447" y="438"/>
                  <a:pt x="3538" y="151"/>
                </a:cubicBezTo>
              </a:path>
            </a:pathLst>
          </a:custGeom>
          <a:noFill/>
          <a:ln w="38100" cap="flat" cmpd="sng">
            <a:solidFill>
              <a:schemeClr val="tx1"/>
            </a:solidFill>
            <a:prstDash val="solid"/>
            <a:headEnd type="none" w="med" len="med"/>
            <a:tailEnd type="none" w="med" len="med"/>
          </a:ln>
        </p:spPr>
        <p:txBody>
          <a:bodyPr/>
          <a:p>
            <a:endParaRPr lang="zh-CN" altLang="en-US"/>
          </a:p>
        </p:txBody>
      </p:sp>
      <p:sp>
        <p:nvSpPr>
          <p:cNvPr id="9270" name="AutoShape 49"/>
          <p:cNvSpPr/>
          <p:nvPr/>
        </p:nvSpPr>
        <p:spPr>
          <a:xfrm>
            <a:off x="2051050" y="4078288"/>
            <a:ext cx="144463" cy="217487"/>
          </a:xfrm>
          <a:prstGeom prst="star4">
            <a:avLst>
              <a:gd name="adj" fmla="val 12500"/>
            </a:avLst>
          </a:prstGeom>
          <a:solidFill>
            <a:srgbClr val="FF0000"/>
          </a:solidFill>
          <a:ln w="9525" cap="flat" cmpd="sng">
            <a:solidFill>
              <a:srgbClr val="FF3399"/>
            </a:solidFill>
            <a:prstDash val="solid"/>
            <a:miter/>
            <a:headEnd type="none" w="med" len="med"/>
            <a:tailEnd type="none" w="med" len="med"/>
          </a:ln>
        </p:spPr>
        <p:txBody>
          <a:bodyPr wrap="none" anchor="ctr"/>
          <a:p>
            <a:pPr algn="ctr"/>
            <a:endParaRPr lang="zh-CN" altLang="en-US" u="none" dirty="0">
              <a:solidFill>
                <a:srgbClr val="FF6600"/>
              </a:solidFill>
              <a:latin typeface="Arial" panose="020B0604020202020204" pitchFamily="34" charset="0"/>
              <a:ea typeface="宋体" panose="02010600030101010101" pitchFamily="2" charset="-122"/>
            </a:endParaRPr>
          </a:p>
        </p:txBody>
      </p:sp>
      <p:sp>
        <p:nvSpPr>
          <p:cNvPr id="9271" name="文本框 9270">
            <a:hlinkClick r:id="rId1" action="ppaction://hlinksldjump"/>
          </p:cNvPr>
          <p:cNvSpPr txBox="1"/>
          <p:nvPr/>
        </p:nvSpPr>
        <p:spPr>
          <a:xfrm>
            <a:off x="7164388" y="1485900"/>
            <a:ext cx="1368425" cy="396875"/>
          </a:xfrm>
          <a:prstGeom prst="rect">
            <a:avLst/>
          </a:prstGeom>
          <a:solidFill>
            <a:srgbClr val="FFFF99"/>
          </a:solidFill>
          <a:ln w="9525">
            <a:noFill/>
          </a:ln>
          <a:effectLst>
            <a:outerShdw dist="107763" dir="2699999" algn="ctr" rotWithShape="0">
              <a:schemeClr val="bg2">
                <a:alpha val="50000"/>
              </a:schemeClr>
            </a:outerShdw>
          </a:effectLst>
        </p:spPr>
        <p:txBody>
          <a:bodyPr>
            <a:spAutoFit/>
          </a:bodyPr>
          <a:p>
            <a:pPr algn="ctr">
              <a:spcBef>
                <a:spcPct val="50000"/>
              </a:spcBef>
            </a:pPr>
            <a:r>
              <a:rPr lang="zh-CN" altLang="en-US" sz="2000" b="1" u="none" dirty="0">
                <a:solidFill>
                  <a:srgbClr val="FF0000"/>
                </a:solidFill>
                <a:latin typeface="Arial" panose="020B0604020202020204" pitchFamily="34" charset="0"/>
                <a:ea typeface="宋体" panose="02010600030101010101" pitchFamily="2" charset="-122"/>
              </a:rPr>
              <a:t>一票共和</a:t>
            </a:r>
            <a:endParaRPr lang="zh-CN" altLang="en-US" sz="2000" u="none" dirty="0">
              <a:solidFill>
                <a:srgbClr val="FF0000"/>
              </a:solidFill>
              <a:latin typeface="Arial" panose="020B0604020202020204" pitchFamily="34" charset="0"/>
              <a:ea typeface="宋体" panose="02010600030101010101" pitchFamily="2" charset="-122"/>
            </a:endParaRPr>
          </a:p>
        </p:txBody>
      </p:sp>
      <p:sp>
        <p:nvSpPr>
          <p:cNvPr id="9272" name="矩形 9271"/>
          <p:cNvSpPr/>
          <p:nvPr/>
        </p:nvSpPr>
        <p:spPr>
          <a:xfrm>
            <a:off x="2555875" y="1846263"/>
            <a:ext cx="1301750" cy="336550"/>
          </a:xfrm>
          <a:prstGeom prst="rect">
            <a:avLst/>
          </a:prstGeom>
          <a:noFill/>
          <a:ln w="9525">
            <a:noFill/>
          </a:ln>
        </p:spPr>
        <p:txBody>
          <a:bodyPr wrap="none" anchor="t">
            <a:spAutoFit/>
          </a:bodyPr>
          <a:p>
            <a:r>
              <a:rPr lang="en-US" altLang="x-none" sz="1600" u="none" dirty="0">
                <a:solidFill>
                  <a:srgbClr val="FF3300"/>
                </a:solidFill>
                <a:latin typeface="宋体" panose="02010600030101010101" pitchFamily="2" charset="-122"/>
                <a:ea typeface="宋体" panose="02010600030101010101" pitchFamily="2" charset="-122"/>
              </a:rPr>
              <a:t>(1792-1804)</a:t>
            </a:r>
            <a:endParaRPr lang="en-US" altLang="x-none" sz="1600" u="none" dirty="0">
              <a:solidFill>
                <a:srgbClr val="FF3300"/>
              </a:solidFill>
              <a:latin typeface="宋体" panose="02010600030101010101" pitchFamily="2" charset="-122"/>
              <a:ea typeface="宋体" panose="02010600030101010101" pitchFamily="2" charset="-122"/>
            </a:endParaRPr>
          </a:p>
        </p:txBody>
      </p:sp>
      <p:sp>
        <p:nvSpPr>
          <p:cNvPr id="9273" name="文本框 9272"/>
          <p:cNvSpPr txBox="1"/>
          <p:nvPr/>
        </p:nvSpPr>
        <p:spPr>
          <a:xfrm>
            <a:off x="1116013" y="855663"/>
            <a:ext cx="7172960" cy="521970"/>
          </a:xfrm>
          <a:prstGeom prst="rect">
            <a:avLst/>
          </a:prstGeom>
          <a:noFill/>
          <a:ln w="9525">
            <a:noFill/>
          </a:ln>
        </p:spPr>
        <p:txBody>
          <a:bodyPr wrap="none">
            <a:spAutoFit/>
          </a:bodyPr>
          <a:p>
            <a:r>
              <a:rPr lang="zh-CN" altLang="en-US" sz="2800" b="1" u="sng" dirty="0">
                <a:latin typeface="Arial" panose="020B0604020202020204" pitchFamily="34" charset="0"/>
                <a:ea typeface="宋体" panose="02010600030101010101" pitchFamily="2" charset="-122"/>
              </a:rPr>
              <a:t>2、各党派围绕共和与帝制进行了长期的斗争</a:t>
            </a:r>
            <a:endParaRPr lang="zh-CN" altLang="en-US" sz="2800" b="1" u="sng" dirty="0">
              <a:latin typeface="Arial" panose="020B0604020202020204" pitchFamily="34" charset="0"/>
              <a:ea typeface="宋体" panose="02010600030101010101" pitchFamily="2" charset="-122"/>
            </a:endParaRPr>
          </a:p>
        </p:txBody>
      </p:sp>
    </p:spTree>
  </p:cSld>
  <p:clrMapOvr>
    <a:masterClrMapping/>
  </p:clrMapOvr>
  <p:transition spd="med">
    <p:cover dir="r"/>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269"/>
                                        </p:tgtEl>
                                        <p:attrNameLst>
                                          <p:attrName>style.visibility</p:attrName>
                                        </p:attrNameLst>
                                      </p:cBhvr>
                                      <p:to>
                                        <p:strVal val="visible"/>
                                      </p:to>
                                    </p:set>
                                    <p:animEffect transition="in" filter="wipe(left)">
                                      <p:cBhvr>
                                        <p:cTn id="7" dur="3000"/>
                                        <p:tgtEl>
                                          <p:spTgt spid="9269"/>
                                        </p:tgtEl>
                                      </p:cBhvr>
                                    </p:animEffect>
                                  </p:childTnLst>
                                </p:cTn>
                              </p:par>
                            </p:childTnLst>
                          </p:cTn>
                        </p:par>
                        <p:par>
                          <p:cTn id="8" fill="hold">
                            <p:stCondLst>
                              <p:cond delay="3000"/>
                            </p:stCondLst>
                            <p:childTnLst>
                              <p:par>
                                <p:cTn id="9" presetID="22" presetClass="entr" presetSubtype="4" fill="hold" grpId="0" nodeType="afterEffect">
                                  <p:stCondLst>
                                    <p:cond delay="0"/>
                                  </p:stCondLst>
                                  <p:childTnLst>
                                    <p:set>
                                      <p:cBhvr>
                                        <p:cTn id="10" dur="1" fill="hold">
                                          <p:stCondLst>
                                            <p:cond delay="0"/>
                                          </p:stCondLst>
                                        </p:cTn>
                                        <p:tgtEl>
                                          <p:spTgt spid="9255"/>
                                        </p:tgtEl>
                                        <p:attrNameLst>
                                          <p:attrName>style.visibility</p:attrName>
                                        </p:attrNameLst>
                                      </p:cBhvr>
                                      <p:to>
                                        <p:strVal val="visible"/>
                                      </p:to>
                                    </p:set>
                                    <p:animEffect transition="in" filter="wipe(down)">
                                      <p:cBhvr>
                                        <p:cTn id="11" dur="500"/>
                                        <p:tgtEl>
                                          <p:spTgt spid="9255"/>
                                        </p:tgtEl>
                                      </p:cBhvr>
                                    </p:animEffect>
                                  </p:childTnLst>
                                </p:cTn>
                              </p:par>
                            </p:childTnLst>
                          </p:cTn>
                        </p:par>
                        <p:par>
                          <p:cTn id="12" fill="hold">
                            <p:stCondLst>
                              <p:cond delay="3500"/>
                            </p:stCondLst>
                            <p:childTnLst>
                              <p:par>
                                <p:cTn id="13" presetID="3" presetClass="entr" presetSubtype="10" fill="hold" grpId="0" nodeType="afterEffect">
                                  <p:stCondLst>
                                    <p:cond delay="0"/>
                                  </p:stCondLst>
                                  <p:childTnLst>
                                    <p:set>
                                      <p:cBhvr>
                                        <p:cTn id="14" dur="1" fill="hold">
                                          <p:stCondLst>
                                            <p:cond delay="0"/>
                                          </p:stCondLst>
                                        </p:cTn>
                                        <p:tgtEl>
                                          <p:spTgt spid="9256"/>
                                        </p:tgtEl>
                                        <p:attrNameLst>
                                          <p:attrName>style.visibility</p:attrName>
                                        </p:attrNameLst>
                                      </p:cBhvr>
                                      <p:to>
                                        <p:strVal val="visible"/>
                                      </p:to>
                                    </p:set>
                                    <p:animEffect transition="in" filter="blinds(horizontal)">
                                      <p:cBhvr>
                                        <p:cTn id="15" dur="500"/>
                                        <p:tgtEl>
                                          <p:spTgt spid="9256"/>
                                        </p:tgtEl>
                                      </p:cBhvr>
                                    </p:animEffect>
                                  </p:childTnLst>
                                </p:cTn>
                              </p:par>
                            </p:childTnLst>
                          </p:cTn>
                        </p:par>
                        <p:par>
                          <p:cTn id="16" fill="hold">
                            <p:stCondLst>
                              <p:cond delay="4000"/>
                            </p:stCondLst>
                            <p:childTnLst>
                              <p:par>
                                <p:cTn id="17" presetID="3" presetClass="entr" presetSubtype="10" fill="hold" grpId="0" nodeType="afterEffect">
                                  <p:stCondLst>
                                    <p:cond delay="0"/>
                                  </p:stCondLst>
                                  <p:childTnLst>
                                    <p:set>
                                      <p:cBhvr>
                                        <p:cTn id="18" dur="1" fill="hold">
                                          <p:stCondLst>
                                            <p:cond delay="0"/>
                                          </p:stCondLst>
                                        </p:cTn>
                                        <p:tgtEl>
                                          <p:spTgt spid="9257"/>
                                        </p:tgtEl>
                                        <p:attrNameLst>
                                          <p:attrName>style.visibility</p:attrName>
                                        </p:attrNameLst>
                                      </p:cBhvr>
                                      <p:to>
                                        <p:strVal val="visible"/>
                                      </p:to>
                                    </p:set>
                                    <p:animEffect transition="in" filter="blinds(horizontal)">
                                      <p:cBhvr>
                                        <p:cTn id="19" dur="500"/>
                                        <p:tgtEl>
                                          <p:spTgt spid="9257"/>
                                        </p:tgtEl>
                                      </p:cBhvr>
                                    </p:animEffect>
                                  </p:childTnLst>
                                </p:cTn>
                              </p:par>
                            </p:childTnLst>
                          </p:cTn>
                        </p:par>
                        <p:par>
                          <p:cTn id="20" fill="hold">
                            <p:stCondLst>
                              <p:cond delay="4500"/>
                            </p:stCondLst>
                            <p:childTnLst>
                              <p:par>
                                <p:cTn id="21" presetID="3" presetClass="entr" presetSubtype="10" fill="hold" grpId="0" nodeType="afterEffect">
                                  <p:stCondLst>
                                    <p:cond delay="0"/>
                                  </p:stCondLst>
                                  <p:childTnLst>
                                    <p:set>
                                      <p:cBhvr>
                                        <p:cTn id="22" dur="1" fill="hold">
                                          <p:stCondLst>
                                            <p:cond delay="0"/>
                                          </p:stCondLst>
                                        </p:cTn>
                                        <p:tgtEl>
                                          <p:spTgt spid="9263"/>
                                        </p:tgtEl>
                                        <p:attrNameLst>
                                          <p:attrName>style.visibility</p:attrName>
                                        </p:attrNameLst>
                                      </p:cBhvr>
                                      <p:to>
                                        <p:strVal val="visible"/>
                                      </p:to>
                                    </p:set>
                                    <p:animEffect transition="in" filter="blinds(horizontal)">
                                      <p:cBhvr>
                                        <p:cTn id="23" dur="500"/>
                                        <p:tgtEl>
                                          <p:spTgt spid="9263"/>
                                        </p:tgtEl>
                                      </p:cBhvr>
                                    </p:animEffect>
                                  </p:childTnLst>
                                </p:cTn>
                              </p:par>
                            </p:childTnLst>
                          </p:cTn>
                        </p:par>
                        <p:par>
                          <p:cTn id="24" fill="hold">
                            <p:stCondLst>
                              <p:cond delay="5000"/>
                            </p:stCondLst>
                            <p:childTnLst>
                              <p:par>
                                <p:cTn id="25" presetID="3" presetClass="entr" presetSubtype="10" fill="hold" grpId="0" nodeType="afterEffect">
                                  <p:stCondLst>
                                    <p:cond delay="0"/>
                                  </p:stCondLst>
                                  <p:childTnLst>
                                    <p:set>
                                      <p:cBhvr>
                                        <p:cTn id="26" dur="1" fill="hold">
                                          <p:stCondLst>
                                            <p:cond delay="0"/>
                                          </p:stCondLst>
                                        </p:cTn>
                                        <p:tgtEl>
                                          <p:spTgt spid="9264"/>
                                        </p:tgtEl>
                                        <p:attrNameLst>
                                          <p:attrName>style.visibility</p:attrName>
                                        </p:attrNameLst>
                                      </p:cBhvr>
                                      <p:to>
                                        <p:strVal val="visible"/>
                                      </p:to>
                                    </p:set>
                                    <p:animEffect transition="in" filter="blinds(horizontal)">
                                      <p:cBhvr>
                                        <p:cTn id="27" dur="500"/>
                                        <p:tgtEl>
                                          <p:spTgt spid="9264"/>
                                        </p:tgtEl>
                                      </p:cBhvr>
                                    </p:animEffect>
                                  </p:childTnLst>
                                </p:cTn>
                              </p:par>
                            </p:childTnLst>
                          </p:cTn>
                        </p:par>
                        <p:par>
                          <p:cTn id="28" fill="hold">
                            <p:stCondLst>
                              <p:cond delay="5500"/>
                            </p:stCondLst>
                            <p:childTnLst>
                              <p:par>
                                <p:cTn id="29" presetID="3" presetClass="entr" presetSubtype="10" fill="hold" grpId="0" nodeType="afterEffect">
                                  <p:stCondLst>
                                    <p:cond delay="0"/>
                                  </p:stCondLst>
                                  <p:childTnLst>
                                    <p:set>
                                      <p:cBhvr>
                                        <p:cTn id="30" dur="1" fill="hold">
                                          <p:stCondLst>
                                            <p:cond delay="0"/>
                                          </p:stCondLst>
                                        </p:cTn>
                                        <p:tgtEl>
                                          <p:spTgt spid="9259"/>
                                        </p:tgtEl>
                                        <p:attrNameLst>
                                          <p:attrName>style.visibility</p:attrName>
                                        </p:attrNameLst>
                                      </p:cBhvr>
                                      <p:to>
                                        <p:strVal val="visible"/>
                                      </p:to>
                                    </p:set>
                                    <p:animEffect transition="in" filter="blinds(horizontal)">
                                      <p:cBhvr>
                                        <p:cTn id="31" dur="500"/>
                                        <p:tgtEl>
                                          <p:spTgt spid="9259"/>
                                        </p:tgtEl>
                                      </p:cBhvr>
                                    </p:animEffect>
                                  </p:childTnLst>
                                </p:cTn>
                              </p:par>
                            </p:childTnLst>
                          </p:cTn>
                        </p:par>
                        <p:par>
                          <p:cTn id="32" fill="hold">
                            <p:stCondLst>
                              <p:cond delay="6000"/>
                            </p:stCondLst>
                            <p:childTnLst>
                              <p:par>
                                <p:cTn id="33" presetID="3" presetClass="entr" presetSubtype="10" fill="hold" grpId="0" nodeType="afterEffect">
                                  <p:stCondLst>
                                    <p:cond delay="0"/>
                                  </p:stCondLst>
                                  <p:childTnLst>
                                    <p:set>
                                      <p:cBhvr>
                                        <p:cTn id="34" dur="1" fill="hold">
                                          <p:stCondLst>
                                            <p:cond delay="0"/>
                                          </p:stCondLst>
                                        </p:cTn>
                                        <p:tgtEl>
                                          <p:spTgt spid="9258"/>
                                        </p:tgtEl>
                                        <p:attrNameLst>
                                          <p:attrName>style.visibility</p:attrName>
                                        </p:attrNameLst>
                                      </p:cBhvr>
                                      <p:to>
                                        <p:strVal val="visible"/>
                                      </p:to>
                                    </p:set>
                                    <p:animEffect transition="in" filter="blinds(horizontal)">
                                      <p:cBhvr>
                                        <p:cTn id="35" dur="500"/>
                                        <p:tgtEl>
                                          <p:spTgt spid="9258"/>
                                        </p:tgtEl>
                                      </p:cBhvr>
                                    </p:animEffect>
                                  </p:childTnLst>
                                </p:cTn>
                              </p:par>
                            </p:childTnLst>
                          </p:cTn>
                        </p:par>
                        <p:par>
                          <p:cTn id="36" fill="hold">
                            <p:stCondLst>
                              <p:cond delay="6500"/>
                            </p:stCondLst>
                            <p:childTnLst>
                              <p:par>
                                <p:cTn id="37" presetID="3" presetClass="entr" presetSubtype="10" fill="hold" grpId="0" nodeType="afterEffect">
                                  <p:stCondLst>
                                    <p:cond delay="0"/>
                                  </p:stCondLst>
                                  <p:childTnLst>
                                    <p:set>
                                      <p:cBhvr>
                                        <p:cTn id="38" dur="1" fill="hold">
                                          <p:stCondLst>
                                            <p:cond delay="0"/>
                                          </p:stCondLst>
                                        </p:cTn>
                                        <p:tgtEl>
                                          <p:spTgt spid="9260"/>
                                        </p:tgtEl>
                                        <p:attrNameLst>
                                          <p:attrName>style.visibility</p:attrName>
                                        </p:attrNameLst>
                                      </p:cBhvr>
                                      <p:to>
                                        <p:strVal val="visible"/>
                                      </p:to>
                                    </p:set>
                                    <p:animEffect transition="in" filter="blinds(horizontal)">
                                      <p:cBhvr>
                                        <p:cTn id="39" dur="500"/>
                                        <p:tgtEl>
                                          <p:spTgt spid="9260"/>
                                        </p:tgtEl>
                                      </p:cBhvr>
                                    </p:animEffect>
                                  </p:childTnLst>
                                </p:cTn>
                              </p:par>
                            </p:childTnLst>
                          </p:cTn>
                        </p:par>
                      </p:childTnLst>
                    </p:cTn>
                  </p:par>
                  <p:par>
                    <p:cTn id="40" fill="hold">
                      <p:stCondLst>
                        <p:cond delay="indefinite"/>
                      </p:stCondLst>
                      <p:childTnLst>
                        <p:par>
                          <p:cTn id="41" fill="hold">
                            <p:stCondLst>
                              <p:cond delay="0"/>
                            </p:stCondLst>
                            <p:childTnLst>
                              <p:par>
                                <p:cTn id="42" presetID="23" presetClass="entr" presetSubtype="32" fill="hold" grpId="0" nodeType="clickEffect">
                                  <p:stCondLst>
                                    <p:cond delay="0"/>
                                  </p:stCondLst>
                                  <p:childTnLst>
                                    <p:set>
                                      <p:cBhvr>
                                        <p:cTn id="43" dur="1" fill="hold">
                                          <p:stCondLst>
                                            <p:cond delay="0"/>
                                          </p:stCondLst>
                                        </p:cTn>
                                        <p:tgtEl>
                                          <p:spTgt spid="9271"/>
                                        </p:tgtEl>
                                        <p:attrNameLst>
                                          <p:attrName>style.visibility</p:attrName>
                                        </p:attrNameLst>
                                      </p:cBhvr>
                                      <p:to>
                                        <p:strVal val="visible"/>
                                      </p:to>
                                    </p:set>
                                    <p:anim calcmode="lin" valueType="num">
                                      <p:cBhvr>
                                        <p:cTn id="44" dur="2000" fill="hold"/>
                                        <p:tgtEl>
                                          <p:spTgt spid="9271"/>
                                        </p:tgtEl>
                                        <p:attrNameLst>
                                          <p:attrName>ppt_w</p:attrName>
                                        </p:attrNameLst>
                                      </p:cBhvr>
                                      <p:tavLst>
                                        <p:tav tm="0">
                                          <p:val>
                                            <p:strVal val="4*#ppt_w"/>
                                          </p:val>
                                        </p:tav>
                                        <p:tav tm="100000">
                                          <p:val>
                                            <p:strVal val="#ppt_w"/>
                                          </p:val>
                                        </p:tav>
                                      </p:tavLst>
                                    </p:anim>
                                    <p:anim calcmode="lin" valueType="num">
                                      <p:cBhvr>
                                        <p:cTn id="45" dur="2000" fill="hold"/>
                                        <p:tgtEl>
                                          <p:spTgt spid="9271"/>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42"/>
                                            </p:cond>
                                          </p:stCondLst>
                                          <p:endCondLst>
                                            <p:cond evt="onStopAudio" delay="0">
                                              <p:tgtEl>
                                                <p:sldTgt/>
                                              </p:tgtEl>
                                            </p:cond>
                                          </p:endCondLst>
                                        </p:cTn>
                                        <p:tgtEl>
                                          <p:sndTgt r:embed="rId3"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5" grpId="0"/>
      <p:bldP spid="9256" grpId="0"/>
      <p:bldP spid="9257" grpId="0"/>
      <p:bldP spid="9258" grpId="0"/>
      <p:bldP spid="9259" grpId="0"/>
      <p:bldP spid="9260" grpId="0"/>
      <p:bldP spid="9263" grpId="0"/>
      <p:bldP spid="9264" grpId="0"/>
      <p:bldP spid="9271"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0241"/>
          <p:cNvSpPr/>
          <p:nvPr>
            <p:ph type="title"/>
          </p:nvPr>
        </p:nvSpPr>
        <p:spPr>
          <a:noFill/>
          <a:ln>
            <a:noFill/>
          </a:ln>
        </p:spPr>
        <p:txBody>
          <a:bodyPr anchor="ctr"/>
          <a:p>
            <a:endParaRPr lang="zh-CN" altLang="en-US" dirty="0"/>
          </a:p>
        </p:txBody>
      </p:sp>
      <p:sp>
        <p:nvSpPr>
          <p:cNvPr id="10243" name="文本占位符 10242"/>
          <p:cNvSpPr/>
          <p:nvPr>
            <p:ph type="body" idx="1"/>
          </p:nvPr>
        </p:nvSpPr>
        <p:spPr>
          <a:noFill/>
          <a:ln>
            <a:noFill/>
          </a:ln>
        </p:spPr>
        <p:txBody>
          <a:bodyPr/>
          <a:p>
            <a:r>
              <a:rPr lang="zh-CN" altLang="en-US" dirty="0"/>
              <a:t>梯也尔执政</a:t>
            </a:r>
            <a:endParaRPr lang="zh-CN" altLang="en-US" dirty="0"/>
          </a:p>
          <a:p>
            <a:r>
              <a:rPr lang="zh-CN" altLang="en-US" dirty="0"/>
              <a:t>麦克马洪计划</a:t>
            </a:r>
            <a:endParaRPr lang="zh-CN" altLang="en-US" dirty="0"/>
          </a:p>
        </p:txBody>
      </p:sp>
      <p:sp>
        <p:nvSpPr>
          <p:cNvPr id="10244" name="文本框 10243"/>
          <p:cNvSpPr txBox="1"/>
          <p:nvPr/>
        </p:nvSpPr>
        <p:spPr>
          <a:xfrm>
            <a:off x="617538" y="3246438"/>
            <a:ext cx="5954712" cy="519112"/>
          </a:xfrm>
          <a:prstGeom prst="rect">
            <a:avLst/>
          </a:prstGeom>
          <a:noFill/>
          <a:ln w="9525">
            <a:noFill/>
          </a:ln>
        </p:spPr>
        <p:txBody>
          <a:bodyPr wrap="none">
            <a:spAutoFit/>
          </a:bodyPr>
          <a:p>
            <a:r>
              <a:rPr lang="zh-CN" altLang="en-US" sz="2800" b="1" u="none" dirty="0">
                <a:latin typeface="Arial" panose="020B0604020202020204" pitchFamily="34" charset="0"/>
                <a:ea typeface="宋体" panose="02010600030101010101" pitchFamily="2" charset="-122"/>
              </a:rPr>
              <a:t>1875年新宪法通过，共和政体确立。</a:t>
            </a:r>
            <a:endParaRPr lang="zh-CN" altLang="en-US" sz="2800" b="1" u="sng" dirty="0">
              <a:latin typeface="Arial" panose="020B0604020202020204" pitchFamily="34" charset="0"/>
              <a:ea typeface="宋体" panose="02010600030101010101" pitchFamily="2" charset="-122"/>
            </a:endParaRPr>
          </a:p>
        </p:txBody>
      </p:sp>
    </p:spTree>
  </p:cSld>
  <p:clrMapOvr>
    <a:masterClrMapping/>
  </p:clrMapOvr>
  <p:transition>
    <p:randomBa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文本框 11265"/>
          <p:cNvSpPr txBox="1"/>
          <p:nvPr/>
        </p:nvSpPr>
        <p:spPr>
          <a:xfrm>
            <a:off x="466408" y="1077913"/>
            <a:ext cx="8210550" cy="1014412"/>
          </a:xfrm>
          <a:prstGeom prst="rect">
            <a:avLst/>
          </a:prstGeom>
          <a:noFill/>
          <a:ln w="9525">
            <a:noFill/>
          </a:ln>
        </p:spPr>
        <p:txBody>
          <a:bodyPr/>
          <a:p>
            <a:r>
              <a:rPr lang="zh-CN" altLang="en-US" sz="2800" b="1" u="none" dirty="0">
                <a:solidFill>
                  <a:srgbClr val="FF0000"/>
                </a:solidFill>
                <a:effectLst>
                  <a:outerShdw blurRad="38100" dist="38100" dir="2700000">
                    <a:srgbClr val="C0C0C0"/>
                  </a:outerShdw>
                </a:effectLst>
                <a:latin typeface="Arial" panose="020B0604020202020204" pitchFamily="34" charset="0"/>
                <a:ea typeface="华文新魏" panose="02010800040101010101" pitchFamily="2" charset="-122"/>
              </a:rPr>
              <a:t>思考：</a:t>
            </a:r>
            <a:r>
              <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rPr>
              <a:t>为什么法国共和制的确立经过了漫长曲折的过程？</a:t>
            </a:r>
            <a:endPar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a:p>
            <a:endParaRPr lang="zh-CN" altLang="en-US" sz="2800" b="1" u="none" dirty="0">
              <a:effectLst>
                <a:outerShdw blurRad="38100" dist="38100" dir="2700000">
                  <a:srgbClr val="C0C0C0"/>
                </a:outerShdw>
              </a:effectLst>
              <a:latin typeface="Arial" panose="020B0604020202020204" pitchFamily="34" charset="0"/>
              <a:ea typeface="楷体_GB2312" panose="02010609030101010101" pitchFamily="49" charset="-122"/>
            </a:endParaRPr>
          </a:p>
        </p:txBody>
      </p:sp>
      <p:sp>
        <p:nvSpPr>
          <p:cNvPr id="11267" name="文本框 11266"/>
          <p:cNvSpPr txBox="1"/>
          <p:nvPr/>
        </p:nvSpPr>
        <p:spPr>
          <a:xfrm>
            <a:off x="529590" y="2454275"/>
            <a:ext cx="8426450" cy="2245360"/>
          </a:xfrm>
          <a:prstGeom prst="rect">
            <a:avLst/>
          </a:prstGeom>
          <a:noFill/>
          <a:ln w="9525" cap="flat" cmpd="sng">
            <a:solidFill>
              <a:schemeClr val="tx1"/>
            </a:solidFill>
            <a:prstDash val="solid"/>
            <a:miter/>
            <a:headEnd type="none" w="med" len="med"/>
            <a:tailEnd type="none" w="med" len="med"/>
          </a:ln>
        </p:spPr>
        <p:txBody>
          <a:bodyPr>
            <a:spAutoFit/>
          </a:bodyPr>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a.法国封建传统深厚、封建势力强大； </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 b.英国和欧洲封建国家的干涉；</a:t>
            </a:r>
            <a:endPar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endParaRPr>
          </a:p>
          <a:p>
            <a:r>
              <a:rPr lang="zh-CN" altLang="en-US" sz="2800" b="1" u="none" dirty="0">
                <a:solidFill>
                  <a:schemeClr val="tx2"/>
                </a:solidFill>
                <a:effectLst>
                  <a:outerShdw blurRad="38100" dist="38100" dir="2700000">
                    <a:srgbClr val="C0C0C0"/>
                  </a:outerShdw>
                </a:effectLst>
                <a:latin typeface="楷体_GB2312" panose="02010609030101010101" pitchFamily="49" charset="-122"/>
                <a:ea typeface="楷体_GB2312" panose="02010609030101010101" pitchFamily="49" charset="-122"/>
              </a:rPr>
              <a:t>c.</a:t>
            </a:r>
            <a:r>
              <a:rPr lang="zh-CN" altLang="en-US" sz="2800" b="1" u="none" dirty="0">
                <a:solidFill>
                  <a:schemeClr val="tx2"/>
                </a:solidFill>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rPr>
              <a:t>小农经济的长期存在，限制了资本主义发展，</a:t>
            </a:r>
            <a:r>
              <a:rPr lang="zh-CN" altLang="en-US" sz="2800" b="1" u="none" dirty="0">
                <a:solidFill>
                  <a:schemeClr val="tx2"/>
                </a:solidFill>
                <a:effectLst>
                  <a:outerShdw blurRad="38100" dist="38100" dir="2700000">
                    <a:srgbClr val="C0C0C0"/>
                  </a:outerShdw>
                </a:effectLst>
                <a:latin typeface="楷体_GB2312" panose="02010609030101010101" pitchFamily="49" charset="-122"/>
                <a:ea typeface="楷体_GB2312" panose="02010609030101010101" pitchFamily="49" charset="-122"/>
              </a:rPr>
              <a:t>资产阶级力量不够强大。</a:t>
            </a:r>
            <a:endParaRPr lang="zh-CN" altLang="en-US" sz="2800" b="1" u="none" dirty="0">
              <a:solidFill>
                <a:schemeClr val="tx2"/>
              </a:solidFill>
              <a:effectLst>
                <a:outerShdw blurRad="38100" dist="38100" dir="2700000">
                  <a:srgbClr val="C0C0C0"/>
                </a:outerShdw>
              </a:effectLst>
              <a:latin typeface="楷体_GB2312" panose="02010609030101010101" pitchFamily="49" charset="-122"/>
              <a:ea typeface="楷体_GB2312" panose="02010609030101010101" pitchFamily="49" charset="-122"/>
            </a:endParaRPr>
          </a:p>
          <a:p>
            <a:r>
              <a:rPr lang="zh-CN" altLang="en-US" sz="2800" b="1" u="none"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sym typeface="Arial" panose="020B0604020202020204" pitchFamily="34" charset="0"/>
              </a:rPr>
              <a:t>d.“拿破仑神话”带给人民对君主时代的向往。</a:t>
            </a:r>
            <a:endParaRPr lang="zh-CN" altLang="en-US" sz="2800" b="1" u="none" dirty="0">
              <a:effectLst>
                <a:outerShdw blurRad="38100" dist="38100" dir="2700000">
                  <a:srgbClr val="C0C0C0"/>
                </a:outerShdw>
              </a:effectLst>
              <a:latin typeface="楷体_GB2312" panose="02010609030101010101" pitchFamily="49" charset="-122"/>
              <a:ea typeface="楷体_GB2312" panose="02010609030101010101" pitchFamily="49" charset="-122"/>
              <a:sym typeface="Arial" panose="020B0604020202020204" pitchFamily="34" charset="0"/>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267">
                                            <p:txEl>
                                              <p:charRg st="0" end="20"/>
                                            </p:txEl>
                                          </p:spTgt>
                                        </p:tgtEl>
                                        <p:attrNameLst>
                                          <p:attrName>style.visibility</p:attrName>
                                        </p:attrNameLst>
                                      </p:cBhvr>
                                      <p:to>
                                        <p:strVal val="visible"/>
                                      </p:to>
                                    </p:set>
                                    <p:animEffect transition="in" filter="blinds(horizontal)">
                                      <p:cBhvr>
                                        <p:cTn id="7" dur="500"/>
                                        <p:tgtEl>
                                          <p:spTgt spid="11267">
                                            <p:txEl>
                                              <p:charRg st="0" end="2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267">
                                            <p:txEl>
                                              <p:charRg st="20" end="37"/>
                                            </p:txEl>
                                          </p:spTgt>
                                        </p:tgtEl>
                                        <p:attrNameLst>
                                          <p:attrName>style.visibility</p:attrName>
                                        </p:attrNameLst>
                                      </p:cBhvr>
                                      <p:to>
                                        <p:strVal val="visible"/>
                                      </p:to>
                                    </p:set>
                                    <p:animEffect transition="in" filter="blinds(horizontal)">
                                      <p:cBhvr>
                                        <p:cTn id="12" dur="500"/>
                                        <p:tgtEl>
                                          <p:spTgt spid="11267">
                                            <p:txEl>
                                              <p:charRg st="20" end="3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267">
                                            <p:txEl>
                                              <p:charRg st="37" end="68"/>
                                            </p:txEl>
                                          </p:spTgt>
                                        </p:tgtEl>
                                        <p:attrNameLst>
                                          <p:attrName>style.visibility</p:attrName>
                                        </p:attrNameLst>
                                      </p:cBhvr>
                                      <p:to>
                                        <p:strVal val="visible"/>
                                      </p:to>
                                    </p:set>
                                    <p:animEffect transition="in" filter="blinds(horizontal)">
                                      <p:cBhvr>
                                        <p:cTn id="17" dur="500"/>
                                        <p:tgtEl>
                                          <p:spTgt spid="11267">
                                            <p:txEl>
                                              <p:charRg st="37" end="6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267">
                                            <p:txEl>
                                              <p:charRg st="68" end="91"/>
                                            </p:txEl>
                                          </p:spTgt>
                                        </p:tgtEl>
                                        <p:attrNameLst>
                                          <p:attrName>style.visibility</p:attrName>
                                        </p:attrNameLst>
                                      </p:cBhvr>
                                      <p:to>
                                        <p:strVal val="visible"/>
                                      </p:to>
                                    </p:set>
                                    <p:animEffect transition="in" filter="blinds(horizontal)">
                                      <p:cBhvr>
                                        <p:cTn id="22" dur="500"/>
                                        <p:tgtEl>
                                          <p:spTgt spid="11267">
                                            <p:txEl>
                                              <p:charRg st="68" end="9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2289"/>
          <p:cNvSpPr/>
          <p:nvPr>
            <p:ph type="title"/>
          </p:nvPr>
        </p:nvSpPr>
        <p:spPr>
          <a:noFill/>
          <a:ln>
            <a:noFill/>
          </a:ln>
        </p:spPr>
        <p:txBody>
          <a:bodyPr anchor="ctr"/>
          <a:p>
            <a:r>
              <a:rPr lang="zh-CN" altLang="en-US" sz="4000" dirty="0"/>
              <a:t>二、一票共和</a:t>
            </a:r>
            <a:br>
              <a:rPr lang="zh-CN" altLang="en-US" sz="4000" dirty="0"/>
            </a:br>
            <a:r>
              <a:rPr lang="zh-CN" altLang="en-US" sz="4000" dirty="0"/>
              <a:t>——共和政体的确立</a:t>
            </a:r>
            <a:endParaRPr lang="zh-CN" altLang="en-US" sz="4000" dirty="0"/>
          </a:p>
        </p:txBody>
      </p:sp>
      <p:sp>
        <p:nvSpPr>
          <p:cNvPr id="12291" name="文本占位符 12290"/>
          <p:cNvSpPr/>
          <p:nvPr>
            <p:ph type="body" idx="1"/>
          </p:nvPr>
        </p:nvSpPr>
        <p:spPr>
          <a:noFill/>
          <a:ln>
            <a:noFill/>
          </a:ln>
        </p:spPr>
        <p:txBody>
          <a:bodyPr/>
          <a:p>
            <a:r>
              <a:rPr lang="zh-CN" altLang="en-US" dirty="0"/>
              <a:t>1、1875年新宪法通过，共和政体确立。</a:t>
            </a:r>
            <a:endParaRPr lang="zh-CN" altLang="en-US" dirty="0"/>
          </a:p>
        </p:txBody>
      </p:sp>
    </p:spTree>
  </p:cSld>
  <p:clrMapOvr>
    <a:masterClrMapping/>
  </p:clrMapOvr>
  <p:transition>
    <p:randomBar/>
  </p:transition>
</p:sld>
</file>

<file path=ppt/theme/theme1.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FF0000"/>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4351</Words>
  <Application>WPS 演示</Application>
  <PresentationFormat>在屏幕上显示</PresentationFormat>
  <Paragraphs>522</Paragraphs>
  <Slides>32</Slides>
  <Notes>0</Notes>
  <HiddenSlides>0</HiddenSlides>
  <MMClips>0</MMClips>
  <ScaleCrop>false</ScaleCrop>
  <HeadingPairs>
    <vt:vector size="8" baseType="variant">
      <vt:variant>
        <vt:lpstr>已用的字体</vt:lpstr>
      </vt:variant>
      <vt:variant>
        <vt:i4>13</vt:i4>
      </vt:variant>
      <vt:variant>
        <vt:lpstr>主题</vt:lpstr>
      </vt:variant>
      <vt:variant>
        <vt:i4>2</vt:i4>
      </vt:variant>
      <vt:variant>
        <vt:lpstr>嵌入 OLE 服务器</vt:lpstr>
      </vt:variant>
      <vt:variant>
        <vt:i4>2</vt:i4>
      </vt:variant>
      <vt:variant>
        <vt:lpstr>幻灯片标题</vt:lpstr>
      </vt:variant>
      <vt:variant>
        <vt:i4>32</vt:i4>
      </vt:variant>
    </vt:vector>
  </HeadingPairs>
  <TitlesOfParts>
    <vt:vector size="49" baseType="lpstr">
      <vt:lpstr>Arial</vt:lpstr>
      <vt:lpstr>宋体</vt:lpstr>
      <vt:lpstr>Wingdings</vt:lpstr>
      <vt:lpstr>楷体_GB2312</vt:lpstr>
      <vt:lpstr>仿宋_GB2312</vt:lpstr>
      <vt:lpstr>Times New Roman</vt:lpstr>
      <vt:lpstr>百度综艺简体</vt:lpstr>
      <vt:lpstr>隶书</vt:lpstr>
      <vt:lpstr>黑体</vt:lpstr>
      <vt:lpstr>华文新魏</vt:lpstr>
      <vt:lpstr>微软雅黑</vt:lpstr>
      <vt:lpstr>Calibri</vt:lpstr>
      <vt:lpstr>华文中宋</vt:lpstr>
      <vt:lpstr>1_默认设计模板</vt:lpstr>
      <vt:lpstr>默认设计模板</vt:lpstr>
      <vt:lpstr>PowerPoint.Show.8</vt:lpstr>
      <vt:lpstr>PowerPoint.Show.8</vt:lpstr>
      <vt:lpstr>PowerPoint 演示文稿</vt:lpstr>
      <vt:lpstr>一、震荡中的法国 ——法兰西第三共和国成立的背景</vt:lpstr>
      <vt:lpstr>知识补充</vt:lpstr>
      <vt:lpstr>PowerPoint 演示文稿</vt:lpstr>
      <vt:lpstr>PowerPoint 演示文稿</vt:lpstr>
      <vt:lpstr>PowerPoint 演示文稿</vt:lpstr>
      <vt:lpstr>PowerPoint 演示文稿</vt:lpstr>
      <vt:lpstr>PowerPoint 演示文稿</vt:lpstr>
      <vt:lpstr>二、一票共和 ——共和政体的确立</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微软用户</dc:creator>
  <cp:lastModifiedBy>dawn</cp:lastModifiedBy>
  <cp:revision>271</cp:revision>
  <dcterms:created xsi:type="dcterms:W3CDTF">2010-04-08T06:54:00Z</dcterms:created>
  <dcterms:modified xsi:type="dcterms:W3CDTF">2017-10-26T03:09:32Z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2052-10.1.0.6490</vt:lpwstr>
  </property>
</Properties>
</file>